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446" r:id="rId2"/>
    <p:sldId id="437" r:id="rId3"/>
    <p:sldId id="478" r:id="rId4"/>
    <p:sldId id="462" r:id="rId5"/>
    <p:sldId id="463" r:id="rId6"/>
    <p:sldId id="507" r:id="rId7"/>
    <p:sldId id="508" r:id="rId8"/>
    <p:sldId id="509" r:id="rId9"/>
    <p:sldId id="511" r:id="rId10"/>
    <p:sldId id="464" r:id="rId11"/>
    <p:sldId id="512" r:id="rId12"/>
    <p:sldId id="513" r:id="rId13"/>
    <p:sldId id="514" r:id="rId14"/>
    <p:sldId id="535" r:id="rId15"/>
    <p:sldId id="465" r:id="rId16"/>
    <p:sldId id="466" r:id="rId17"/>
    <p:sldId id="467" r:id="rId18"/>
    <p:sldId id="468" r:id="rId19"/>
    <p:sldId id="469" r:id="rId20"/>
    <p:sldId id="470" r:id="rId21"/>
    <p:sldId id="471" r:id="rId22"/>
    <p:sldId id="515" r:id="rId23"/>
    <p:sldId id="516" r:id="rId24"/>
    <p:sldId id="533" r:id="rId25"/>
    <p:sldId id="474" r:id="rId26"/>
    <p:sldId id="475" r:id="rId27"/>
    <p:sldId id="476" r:id="rId28"/>
    <p:sldId id="477" r:id="rId29"/>
    <p:sldId id="517"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4">
          <p15:clr>
            <a:srgbClr val="A4A3A4"/>
          </p15:clr>
        </p15:guide>
        <p15:guide id="2" orient="horz" pos="1429">
          <p15:clr>
            <a:srgbClr val="A4A3A4"/>
          </p15:clr>
        </p15:guide>
        <p15:guide id="3" orient="horz" pos="661">
          <p15:clr>
            <a:srgbClr val="A4A3A4"/>
          </p15:clr>
        </p15:guide>
        <p15:guide id="4" pos="1982">
          <p15:clr>
            <a:srgbClr val="A4A3A4"/>
          </p15:clr>
        </p15:guide>
        <p15:guide id="5" pos="254">
          <p15:clr>
            <a:srgbClr val="A4A3A4"/>
          </p15:clr>
        </p15:guide>
        <p15:guide id="6" pos="5531">
          <p15:clr>
            <a:srgbClr val="A4A3A4"/>
          </p15:clr>
        </p15:guide>
        <p15:guide id="7" pos="1259">
          <p15:clr>
            <a:srgbClr val="A4A3A4"/>
          </p15:clr>
        </p15:guide>
      </p15:sldGuideLst>
    </p:ext>
    <p:ext uri="{2D200454-40CA-4A62-9FC3-DE9A4176ACB9}">
      <p15:notesGuideLst xmlns:p15="http://schemas.microsoft.com/office/powerpoint/2012/main">
        <p15:guide id="1" orient="horz" pos="2810">
          <p15:clr>
            <a:srgbClr val="A4A3A4"/>
          </p15:clr>
        </p15:guide>
        <p15:guide id="2" pos="212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D89BC"/>
    <a:srgbClr val="404040"/>
    <a:srgbClr val="F2F2F2"/>
    <a:srgbClr val="BDD7EE"/>
    <a:srgbClr val="E6E6E6"/>
    <a:srgbClr val="5B9BD5"/>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6405" autoAdjust="0"/>
  </p:normalViewPr>
  <p:slideViewPr>
    <p:cSldViewPr snapToGrid="0" showGuides="1">
      <p:cViewPr>
        <p:scale>
          <a:sx n="110" d="100"/>
          <a:sy n="110" d="100"/>
        </p:scale>
        <p:origin x="1216" y="528"/>
      </p:cViewPr>
      <p:guideLst>
        <p:guide orient="horz" pos="4034"/>
        <p:guide orient="horz" pos="1429"/>
        <p:guide orient="horz" pos="661"/>
        <p:guide pos="1982"/>
        <p:guide pos="254"/>
        <p:guide pos="5531"/>
        <p:guide pos="1259"/>
      </p:guideLst>
    </p:cSldViewPr>
  </p:slideViewPr>
  <p:notesTextViewPr>
    <p:cViewPr>
      <p:scale>
        <a:sx n="1" d="1"/>
        <a:sy n="1" d="1"/>
      </p:scale>
      <p:origin x="0" y="0"/>
    </p:cViewPr>
  </p:notesTextViewPr>
  <p:sorterViewPr>
    <p:cViewPr varScale="1">
      <p:scale>
        <a:sx n="1" d="1"/>
        <a:sy n="1" d="1"/>
      </p:scale>
      <p:origin x="0" y="-27870"/>
    </p:cViewPr>
  </p:sorterViewPr>
  <p:notesViewPr>
    <p:cSldViewPr snapToGrid="0" showGuides="1">
      <p:cViewPr varScale="1">
        <p:scale>
          <a:sx n="86" d="100"/>
          <a:sy n="86" d="100"/>
        </p:scale>
        <p:origin x="-3846" y="-90"/>
      </p:cViewPr>
      <p:guideLst>
        <p:guide orient="horz" pos="2810"/>
        <p:guide pos="2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DE7DF6-C895-4E53-B71A-F20B4CC8237B}" type="datetimeFigureOut">
              <a:rPr lang="zh-CN" altLang="en-US" smtClean="0">
                <a:ea typeface="微软雅黑" panose="020B0503020204020204" pitchFamily="34" charset="-122"/>
              </a:rPr>
              <a:t>2022/5/2</a:t>
            </a:fld>
            <a:endParaRPr lang="zh-CN" altLang="en-US">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44FD6-F94A-461E-99AC-D29D4ACC8083}" type="slidenum">
              <a:rPr lang="zh-CN" altLang="en-US" smtClean="0">
                <a:ea typeface="微软雅黑" panose="020B0503020204020204" pitchFamily="34" charset="-122"/>
              </a:rPr>
              <a:t>‹#›</a:t>
            </a:fld>
            <a:endParaRPr lang="zh-CN" altLang="en-US">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22EFC78-32FE-4758-B504-92B4D0B9F0AA}" type="datetimeFigureOut">
              <a:rPr lang="zh-CN" altLang="en-US" smtClean="0"/>
              <a:t>2022/5/2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4C1B800-BCBD-4262-B579-5F77D9EE255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t>2022/5/2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95A926-9446-4F62-9ECE-08A9B18F975E}" type="datetime1">
              <a:rPr lang="zh-CN" altLang="en-US" smtClean="0"/>
              <a:t>2022/5/2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DE336F-82DC-4654-9554-07866832948F}" type="datetime1">
              <a:rPr lang="zh-CN" altLang="en-US" smtClean="0"/>
              <a:t>2022/5/2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t>2022/5/2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t>2022/5/2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t>2022/5/2</a:t>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fld id="{8509C01B-2147-4857-BC9C-29BBF313931D}" type="datetimeFigureOut">
              <a:rPr lang="zh-CN" altLang="en-US"/>
              <a:t>2022/5/2</a:t>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EBA8EB-3E98-45DF-95F9-20499AB89BB5}" type="datetime1">
              <a:rPr lang="zh-CN" altLang="en-US" smtClean="0"/>
              <a:t>2022/5/2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t>2022/5/2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t>2022/5/2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t>2022/5/2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t>2022/5/2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png"/><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package" Target="NUL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emf"/><Relationship Id="rId5" Type="http://schemas.openxmlformats.org/officeDocument/2006/relationships/package" Target="NUL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microsoft.com/office/2007/relationships/hdphoto" Target="../media/hdphoto5.wdp"/><Relationship Id="rId5" Type="http://schemas.openxmlformats.org/officeDocument/2006/relationships/image" Target="../media/image18.jpeg"/><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slideLayout" Target="../slideLayouts/slideLayout2.xml"/><Relationship Id="rId2" Type="http://schemas.openxmlformats.org/officeDocument/2006/relationships/tags" Target="../tags/tag16.xml"/><Relationship Id="rId16" Type="http://schemas.openxmlformats.org/officeDocument/2006/relationships/tags" Target="../tags/tag30.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8.e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690257" y="966177"/>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587366" y="1169836"/>
              <a:ext cx="1969254" cy="523220"/>
            </a:xfrm>
            <a:prstGeom prst="rect">
              <a:avLst/>
            </a:prstGeom>
            <a:noFill/>
          </p:spPr>
          <p:txBody>
            <a:bodyPr wrap="none" rtlCol="0">
              <a:spAutoFit/>
            </a:bodyPr>
            <a:lstStyle/>
            <a:p>
              <a:pPr algn="ctr"/>
              <a:r>
                <a:rPr lang="zh-CN" altLang="en-US" sz="2800" dirty="0">
                  <a:solidFill>
                    <a:schemeClr val="accent4"/>
                  </a:solidFill>
                </a:rPr>
                <a:t>第</a:t>
              </a:r>
              <a:r>
                <a:rPr lang="en-US" altLang="zh-CN" sz="2800" dirty="0">
                  <a:solidFill>
                    <a:schemeClr val="accent4"/>
                  </a:solidFill>
                </a:rPr>
                <a:t>4</a:t>
              </a:r>
              <a:r>
                <a:rPr lang="zh-CN" altLang="en-US" sz="2800" dirty="0">
                  <a:solidFill>
                    <a:schemeClr val="accent4"/>
                  </a:solidFill>
                </a:rPr>
                <a:t>章　大数据商业应用</a:t>
              </a:r>
            </a:p>
          </p:txBody>
        </p:sp>
      </p:grpSp>
      <p:grpSp>
        <p:nvGrpSpPr>
          <p:cNvPr id="2" name="组合 1"/>
          <p:cNvGrpSpPr/>
          <p:nvPr/>
        </p:nvGrpSpPr>
        <p:grpSpPr>
          <a:xfrm>
            <a:off x="1754534" y="2462595"/>
            <a:ext cx="5693399" cy="1536438"/>
            <a:chOff x="1807265" y="2462595"/>
            <a:chExt cx="5693399" cy="1536438"/>
          </a:xfrm>
        </p:grpSpPr>
        <p:grpSp>
          <p:nvGrpSpPr>
            <p:cNvPr id="67" name="组合 66"/>
            <p:cNvGrpSpPr/>
            <p:nvPr/>
          </p:nvGrpSpPr>
          <p:grpSpPr>
            <a:xfrm>
              <a:off x="1807265" y="2462595"/>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1883286" y="2462595"/>
                <a:ext cx="3353803" cy="415498"/>
              </a:xfrm>
              <a:prstGeom prst="rect">
                <a:avLst/>
              </a:prstGeom>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1</a:t>
                </a:r>
                <a:r>
                  <a:rPr lang="zh-CN" altLang="en-US" sz="2100" spc="225" dirty="0">
                    <a:solidFill>
                      <a:schemeClr val="bg1"/>
                    </a:solidFill>
                    <a:latin typeface="微软雅黑" panose="020B0503020204020204" pitchFamily="34" charset="-122"/>
                    <a:ea typeface="微软雅黑" panose="020B0503020204020204" pitchFamily="34" charset="-122"/>
                  </a:rPr>
                  <a:t>　用户画像和精准营销</a:t>
                </a:r>
              </a:p>
            </p:txBody>
          </p:sp>
        </p:grpSp>
        <p:grpSp>
          <p:nvGrpSpPr>
            <p:cNvPr id="68" name="组合 67"/>
            <p:cNvGrpSpPr/>
            <p:nvPr/>
          </p:nvGrpSpPr>
          <p:grpSpPr>
            <a:xfrm>
              <a:off x="1807265" y="3012285"/>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81814" y="2945869"/>
                <a:ext cx="1863011"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广告推荐</a:t>
                </a:r>
              </a:p>
            </p:txBody>
          </p:sp>
        </p:grpSp>
        <p:grpSp>
          <p:nvGrpSpPr>
            <p:cNvPr id="69" name="组合 68"/>
            <p:cNvGrpSpPr/>
            <p:nvPr/>
          </p:nvGrpSpPr>
          <p:grpSpPr>
            <a:xfrm>
              <a:off x="1807265" y="3572755"/>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矩形 51"/>
              <p:cNvSpPr/>
              <p:nvPr/>
            </p:nvSpPr>
            <p:spPr>
              <a:xfrm>
                <a:off x="1881814" y="3411473"/>
                <a:ext cx="2161169"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互联网金融</a:t>
                </a:r>
              </a:p>
            </p:txBody>
          </p:sp>
        </p:grpSp>
      </p:grpSp>
      <p:sp>
        <p:nvSpPr>
          <p:cNvPr id="32" name="矩形 31"/>
          <p:cNvSpPr/>
          <p:nvPr/>
        </p:nvSpPr>
        <p:spPr>
          <a:xfrm>
            <a:off x="-7045" y="270078"/>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3" name="矩形 32"/>
          <p:cNvSpPr/>
          <p:nvPr/>
        </p:nvSpPr>
        <p:spPr>
          <a:xfrm>
            <a:off x="7929" y="38314"/>
            <a:ext cx="5551520" cy="300082"/>
          </a:xfrm>
          <a:prstGeom prst="rect">
            <a:avLst/>
          </a:prstGeom>
        </p:spPr>
        <p:txBody>
          <a:bodyPr wrap="none">
            <a:spAutoFit/>
          </a:bodyPr>
          <a:lstStyle/>
          <a:p>
            <a:r>
              <a:rPr lang="zh-CN" altLang="en-US" sz="1350" dirty="0">
                <a:solidFill>
                  <a:schemeClr val="bg1"/>
                </a:solidFill>
              </a:rPr>
              <a:t>全国高校标准教材</a:t>
            </a:r>
            <a:r>
              <a:rPr lang="en-US" altLang="zh-CN" sz="1350" dirty="0">
                <a:solidFill>
                  <a:schemeClr val="bg1"/>
                </a:solidFill>
              </a:rPr>
              <a:t>《</a:t>
            </a:r>
            <a:r>
              <a:rPr lang="zh-CN" altLang="en-US" sz="1350" dirty="0">
                <a:solidFill>
                  <a:schemeClr val="bg1"/>
                </a:solidFill>
              </a:rPr>
              <a:t>云计算</a:t>
            </a:r>
            <a:r>
              <a:rPr lang="en-US" altLang="zh-CN" sz="1350" dirty="0">
                <a:solidFill>
                  <a:schemeClr val="bg1"/>
                </a:solidFill>
              </a:rPr>
              <a:t>》</a:t>
            </a:r>
            <a:r>
              <a:rPr lang="zh-CN" altLang="en-US" sz="1350" dirty="0">
                <a:solidFill>
                  <a:schemeClr val="bg1"/>
                </a:solidFill>
              </a:rPr>
              <a:t>姊妹篇，剖析大数据核心技术和实战应用</a:t>
            </a:r>
          </a:p>
        </p:txBody>
      </p:sp>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399253" y="800100"/>
            <a:ext cx="1920719" cy="369332"/>
          </a:xfrm>
          <a:prstGeom prst="rect">
            <a:avLst/>
          </a:prstGeom>
          <a:noFill/>
        </p:spPr>
        <p:txBody>
          <a:bodyPr wrap="none" rtlCol="0">
            <a:spAutoFit/>
          </a:bodyPr>
          <a:lstStyle/>
          <a:p>
            <a:r>
              <a:rPr lang="en-US" altLang="zh-CN" b="1" dirty="0">
                <a:solidFill>
                  <a:srgbClr val="3D89BC"/>
                </a:solidFill>
              </a:rPr>
              <a:t>1.4</a:t>
            </a:r>
            <a:r>
              <a:rPr lang="zh-CN" altLang="en-US" b="1" dirty="0">
                <a:solidFill>
                  <a:srgbClr val="3D89BC"/>
                </a:solidFill>
              </a:rPr>
              <a:t>用户标签体系</a:t>
            </a:r>
          </a:p>
        </p:txBody>
      </p:sp>
      <p:sp>
        <p:nvSpPr>
          <p:cNvPr id="25" name="椭圆 24"/>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10</a:t>
            </a:fld>
            <a:endParaRPr lang="zh-CN" altLang="en-US" dirty="0"/>
          </a:p>
        </p:txBody>
      </p:sp>
      <p:sp>
        <p:nvSpPr>
          <p:cNvPr id="14" name="文本框 13"/>
          <p:cNvSpPr txBox="1"/>
          <p:nvPr/>
        </p:nvSpPr>
        <p:spPr>
          <a:xfrm>
            <a:off x="2672544" y="2707965"/>
            <a:ext cx="5878830" cy="2303145"/>
          </a:xfrm>
          <a:prstGeom prst="rect">
            <a:avLst/>
          </a:prstGeom>
          <a:noFill/>
        </p:spPr>
        <p:txBody>
          <a:bodyPr wrap="square" rtlCol="0" anchor="t">
            <a:spAutoFit/>
          </a:bodyPr>
          <a:lstStyle/>
          <a:p>
            <a:r>
              <a:rPr lang="zh-CN" altLang="en-US" sz="1600" b="1" dirty="0">
                <a:solidFill>
                  <a:srgbClr val="3D89BC"/>
                </a:solidFill>
              </a:rPr>
              <a:t>什么是标签体系？</a:t>
            </a:r>
          </a:p>
          <a:p>
            <a:endParaRPr lang="zh-CN" altLang="en-US" sz="1600" dirty="0"/>
          </a:p>
          <a:p>
            <a:r>
              <a:rPr lang="zh-CN" altLang="en-US" sz="1600" dirty="0"/>
              <a:t>简单说就是你把用户分到多少个类里面去。当然，每个用户是可以分到多个类上的。这些类都是什么，彼此之间有何联系，就构成了标签体系。</a:t>
            </a:r>
          </a:p>
          <a:p>
            <a:r>
              <a:rPr lang="zh-CN" altLang="en-US" sz="1600" dirty="0"/>
              <a:t>标签体系的设计有两个常见要求，一是便于检索，二是效果显著。在不同的场景下，对这两点的要求重点是不同的。</a:t>
            </a:r>
          </a:p>
          <a:p>
            <a:endParaRPr lang="zh-CN" altLang="en-US" sz="1600" dirty="0"/>
          </a:p>
          <a:p>
            <a:r>
              <a:rPr lang="zh-CN" altLang="en-US" sz="1600" dirty="0"/>
              <a:t>一般来说，设计一个标签体系以下三种思路。</a:t>
            </a:r>
          </a:p>
        </p:txBody>
      </p:sp>
      <p:sp>
        <p:nvSpPr>
          <p:cNvPr id="16" name="文本框 15"/>
          <p:cNvSpPr txBox="1"/>
          <p:nvPr/>
        </p:nvSpPr>
        <p:spPr>
          <a:xfrm>
            <a:off x="525145" y="1606300"/>
            <a:ext cx="7779385" cy="584775"/>
          </a:xfrm>
          <a:prstGeom prst="rect">
            <a:avLst/>
          </a:prstGeom>
          <a:noFill/>
        </p:spPr>
        <p:txBody>
          <a:bodyPr wrap="square" rtlCol="0" anchor="t">
            <a:spAutoFit/>
          </a:bodyPr>
          <a:lstStyle/>
          <a:p>
            <a:r>
              <a:rPr lang="zh-CN" altLang="en-US" sz="1600" dirty="0"/>
              <a:t>从技术层面看，用户画像的过程比较乏味。但如何设计用户画像的标签体系却是一个看起来最简单、却最难以把握精髓的环节。</a:t>
            </a:r>
          </a:p>
        </p:txBody>
      </p:sp>
      <p:sp>
        <p:nvSpPr>
          <p:cNvPr id="17" name="矩形 16"/>
          <p:cNvSpPr/>
          <p:nvPr/>
        </p:nvSpPr>
        <p:spPr>
          <a:xfrm>
            <a:off x="451485" y="2999112"/>
            <a:ext cx="1933575" cy="172085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7555" y="3439167"/>
            <a:ext cx="1218565" cy="743585"/>
          </a:xfrm>
          <a:prstGeom prst="rect">
            <a:avLst/>
          </a:prstGeom>
          <a:noFill/>
        </p:spPr>
        <p:txBody>
          <a:bodyPr wrap="square" rtlCol="0">
            <a:spAutoFit/>
          </a:bodyPr>
          <a:lstStyle/>
          <a:p>
            <a:r>
              <a:rPr lang="zh-CN" altLang="en-US" sz="4000" b="1">
                <a:solidFill>
                  <a:schemeClr val="bg1"/>
                </a:solidFill>
                <a:uFillTx/>
              </a:rPr>
              <a:t>问题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64004" y="1067008"/>
            <a:ext cx="2101032" cy="47994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1" name="矩形 10"/>
          <p:cNvSpPr/>
          <p:nvPr/>
        </p:nvSpPr>
        <p:spPr>
          <a:xfrm>
            <a:off x="408296" y="1122312"/>
            <a:ext cx="2242922" cy="369332"/>
          </a:xfrm>
          <a:prstGeom prst="rect">
            <a:avLst/>
          </a:prstGeom>
        </p:spPr>
        <p:txBody>
          <a:bodyPr wrap="none">
            <a:spAutoFit/>
          </a:bodyPr>
          <a:lstStyle/>
          <a:p>
            <a:r>
              <a:rPr lang="en-US" altLang="zh-CN" b="1" dirty="0">
                <a:solidFill>
                  <a:schemeClr val="bg1"/>
                </a:solidFill>
              </a:rPr>
              <a:t>1</a:t>
            </a:r>
            <a:r>
              <a:rPr lang="zh-CN" altLang="zh-CN" b="1" dirty="0">
                <a:solidFill>
                  <a:schemeClr val="bg1"/>
                </a:solidFill>
              </a:rPr>
              <a:t>．结构化标签体系</a:t>
            </a:r>
          </a:p>
        </p:txBody>
      </p:sp>
      <p:pic>
        <p:nvPicPr>
          <p:cNvPr id="3074" name="Picture 2" descr="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878112" y="2536825"/>
            <a:ext cx="7425690" cy="305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11</a:t>
            </a:fld>
            <a:endParaRPr lang="zh-CN" altLang="en-US" dirty="0"/>
          </a:p>
        </p:txBody>
      </p:sp>
      <p:sp>
        <p:nvSpPr>
          <p:cNvPr id="14" name="文本框 13"/>
          <p:cNvSpPr txBox="1"/>
          <p:nvPr/>
        </p:nvSpPr>
        <p:spPr>
          <a:xfrm>
            <a:off x="736871" y="1661160"/>
            <a:ext cx="7702550" cy="596265"/>
          </a:xfrm>
          <a:prstGeom prst="rect">
            <a:avLst/>
          </a:prstGeom>
          <a:noFill/>
        </p:spPr>
        <p:txBody>
          <a:bodyPr wrap="square" rtlCol="0" anchor="t">
            <a:spAutoFit/>
          </a:bodyPr>
          <a:lstStyle/>
          <a:p>
            <a:r>
              <a:rPr lang="zh-CN" altLang="en-US" sz="1600" dirty="0"/>
              <a:t>结构化标签体系看起来整洁，又比较好解释，在面向品牌广告主交流时比较好用。性别、年龄这类人口属性标签，是最典型的结构化体系。</a:t>
            </a:r>
          </a:p>
        </p:txBody>
      </p:sp>
      <p:sp>
        <p:nvSpPr>
          <p:cNvPr id="16" name="文本框 15"/>
          <p:cNvSpPr txBox="1"/>
          <p:nvPr/>
        </p:nvSpPr>
        <p:spPr>
          <a:xfrm>
            <a:off x="3322955" y="5667375"/>
            <a:ext cx="1780064" cy="261610"/>
          </a:xfrm>
          <a:prstGeom prst="rect">
            <a:avLst/>
          </a:prstGeom>
          <a:noFill/>
        </p:spPr>
        <p:txBody>
          <a:bodyPr wrap="square" rtlCol="0" anchor="t">
            <a:spAutoFit/>
          </a:bodyPr>
          <a:lstStyle/>
          <a:p>
            <a:r>
              <a:rPr lang="zh-CN" altLang="en-US" sz="1100" b="1" dirty="0">
                <a:latin typeface="+mn-ea"/>
              </a:rPr>
              <a:t>Yahoo！用户标签体系图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pic>
        <p:nvPicPr>
          <p:cNvPr id="3075" name="Picture 3" descr="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rcRect/>
          <a:stretch>
            <a:fillRect/>
          </a:stretch>
        </p:blipFill>
        <p:spPr bwMode="auto">
          <a:xfrm>
            <a:off x="653579" y="2976880"/>
            <a:ext cx="7786370" cy="2449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矩形 45"/>
          <p:cNvSpPr/>
          <p:nvPr/>
        </p:nvSpPr>
        <p:spPr>
          <a:xfrm>
            <a:off x="463945" y="1069866"/>
            <a:ext cx="2299648" cy="47994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47" name="矩形 46"/>
          <p:cNvSpPr/>
          <p:nvPr/>
        </p:nvSpPr>
        <p:spPr>
          <a:xfrm>
            <a:off x="408237" y="1125170"/>
            <a:ext cx="2404826" cy="369332"/>
          </a:xfrm>
          <a:prstGeom prst="rect">
            <a:avLst/>
          </a:prstGeom>
        </p:spPr>
        <p:txBody>
          <a:bodyPr wrap="none">
            <a:spAutoFit/>
          </a:bodyPr>
          <a:lstStyle/>
          <a:p>
            <a:r>
              <a:rPr lang="en-US" altLang="zh-CN" b="1" dirty="0">
                <a:solidFill>
                  <a:schemeClr val="bg1"/>
                </a:solidFill>
              </a:rPr>
              <a:t>2</a:t>
            </a:r>
            <a:r>
              <a:rPr lang="zh-CN" altLang="zh-CN" b="1" dirty="0">
                <a:solidFill>
                  <a:schemeClr val="bg1"/>
                </a:solidFill>
              </a:rPr>
              <a:t>．</a:t>
            </a:r>
            <a:r>
              <a:rPr lang="zh-CN" altLang="en-US" b="1" dirty="0">
                <a:solidFill>
                  <a:schemeClr val="bg1"/>
                </a:solidFill>
              </a:rPr>
              <a:t>半</a:t>
            </a:r>
            <a:r>
              <a:rPr lang="zh-CN" altLang="zh-CN" b="1" dirty="0">
                <a:solidFill>
                  <a:schemeClr val="bg1"/>
                </a:solidFill>
              </a:rPr>
              <a:t>结构化标签体系</a:t>
            </a:r>
          </a:p>
        </p:txBody>
      </p:sp>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12</a:t>
            </a:fld>
            <a:endParaRPr lang="zh-CN" altLang="en-US" dirty="0"/>
          </a:p>
        </p:txBody>
      </p:sp>
      <p:sp>
        <p:nvSpPr>
          <p:cNvPr id="14" name="文本框 13"/>
          <p:cNvSpPr txBox="1"/>
          <p:nvPr/>
        </p:nvSpPr>
        <p:spPr>
          <a:xfrm>
            <a:off x="604049" y="1727835"/>
            <a:ext cx="8021955" cy="1083945"/>
          </a:xfrm>
          <a:prstGeom prst="rect">
            <a:avLst/>
          </a:prstGeom>
          <a:noFill/>
        </p:spPr>
        <p:txBody>
          <a:bodyPr wrap="square" rtlCol="0" anchor="t">
            <a:spAutoFit/>
          </a:bodyPr>
          <a:lstStyle/>
          <a:p>
            <a:r>
              <a:rPr lang="zh-CN" altLang="en-US" sz="1600" dirty="0"/>
              <a:t>在用于效果广告时，标签设计的灵活性大大提高了。标签体系是不是规整，就不那么重要了，只要有效果就行。在这种思路下，用户标签往往是在行业上呈现出一定的并列体系，而各行业内的标签设计则以“逮住老鼠就是好猫”为最高指导原则，切不可拘泥于形式。</a:t>
            </a:r>
          </a:p>
        </p:txBody>
      </p:sp>
      <p:sp>
        <p:nvSpPr>
          <p:cNvPr id="15" name="文本框 14"/>
          <p:cNvSpPr txBox="1"/>
          <p:nvPr/>
        </p:nvSpPr>
        <p:spPr>
          <a:xfrm>
            <a:off x="3653155" y="5548630"/>
            <a:ext cx="1555432" cy="261610"/>
          </a:xfrm>
          <a:prstGeom prst="rect">
            <a:avLst/>
          </a:prstGeom>
          <a:noFill/>
        </p:spPr>
        <p:txBody>
          <a:bodyPr wrap="square" rtlCol="0" anchor="t">
            <a:spAutoFit/>
          </a:bodyPr>
          <a:lstStyle/>
          <a:p>
            <a:r>
              <a:rPr lang="zh-CN" altLang="en-US" sz="1100" b="1" dirty="0">
                <a:latin typeface="+mn-ea"/>
              </a:rPr>
              <a:t>半结构化标签体系图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98475" y="1306195"/>
            <a:ext cx="2324735" cy="48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1" name="矩形 10"/>
          <p:cNvSpPr/>
          <p:nvPr/>
        </p:nvSpPr>
        <p:spPr>
          <a:xfrm>
            <a:off x="442707" y="1361707"/>
            <a:ext cx="2381250" cy="384810"/>
          </a:xfrm>
          <a:prstGeom prst="rect">
            <a:avLst/>
          </a:prstGeom>
        </p:spPr>
        <p:txBody>
          <a:bodyPr wrap="none">
            <a:spAutoFit/>
          </a:bodyPr>
          <a:lstStyle/>
          <a:p>
            <a:r>
              <a:rPr lang="en-US" altLang="zh-CN" b="1" dirty="0">
                <a:solidFill>
                  <a:schemeClr val="bg1"/>
                </a:solidFill>
              </a:rPr>
              <a:t>3</a:t>
            </a:r>
            <a:r>
              <a:rPr lang="zh-CN" altLang="zh-CN" b="1" dirty="0">
                <a:solidFill>
                  <a:schemeClr val="bg1"/>
                </a:solidFill>
              </a:rPr>
              <a:t>．非结构化标签体系</a:t>
            </a:r>
          </a:p>
        </p:txBody>
      </p:sp>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13</a:t>
            </a:fld>
            <a:endParaRPr lang="zh-CN" altLang="en-US" dirty="0"/>
          </a:p>
        </p:txBody>
      </p:sp>
      <p:sp>
        <p:nvSpPr>
          <p:cNvPr id="14" name="文本框 13"/>
          <p:cNvSpPr txBox="1"/>
          <p:nvPr/>
        </p:nvSpPr>
        <p:spPr>
          <a:xfrm>
            <a:off x="442707" y="2493842"/>
            <a:ext cx="8307070" cy="2554545"/>
          </a:xfrm>
          <a:prstGeom prst="rect">
            <a:avLst/>
          </a:prstGeom>
          <a:noFill/>
        </p:spPr>
        <p:txBody>
          <a:bodyPr wrap="square" rtlCol="0" anchor="t">
            <a:spAutoFit/>
          </a:bodyPr>
          <a:lstStyle/>
          <a:p>
            <a:r>
              <a:rPr lang="zh-CN" altLang="en-US" sz="1600" dirty="0"/>
              <a:t>非结构化，就是各个标签就事论事，各自反应各自的用户兴趣，彼此之间并无层级关系，也很难组织成规整的树状结构。非结构化标签的典型例子，是搜索广告里用的关键词。还有Facebook用的用户兴趣词，意思也一样。</a:t>
            </a:r>
          </a:p>
          <a:p>
            <a:endParaRPr lang="en-US" altLang="zh-CN" sz="1600" dirty="0"/>
          </a:p>
          <a:p>
            <a:endParaRPr lang="en-US" altLang="zh-CN" sz="1600" dirty="0"/>
          </a:p>
          <a:p>
            <a:endParaRPr lang="en-US" altLang="zh-CN" sz="1600" dirty="0"/>
          </a:p>
          <a:p>
            <a:r>
              <a:rPr lang="zh-CN" altLang="en-US" sz="1600" dirty="0"/>
              <a:t>半结构化标签操作上已经很困难了，非结构化的关键词为什么在市场上能够盛行呢？这主要是因为搜索广告的市场地位太重要了，围绕它的关键词选择和优化，已经形成了一套成熟的方法论。</a:t>
            </a:r>
          </a:p>
          <a:p>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690257" y="966177"/>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587366" y="1169836"/>
              <a:ext cx="1969254" cy="523220"/>
            </a:xfrm>
            <a:prstGeom prst="rect">
              <a:avLst/>
            </a:prstGeom>
            <a:noFill/>
          </p:spPr>
          <p:txBody>
            <a:bodyPr wrap="none" rtlCol="0">
              <a:spAutoFit/>
            </a:bodyPr>
            <a:lstStyle/>
            <a:p>
              <a:pPr algn="ctr"/>
              <a:r>
                <a:rPr lang="zh-CN" altLang="en-US" sz="2800" dirty="0">
                  <a:solidFill>
                    <a:schemeClr val="accent4"/>
                  </a:solidFill>
                </a:rPr>
                <a:t>第四章　大数据商业应用</a:t>
              </a:r>
            </a:p>
          </p:txBody>
        </p:sp>
      </p:grpSp>
      <p:grpSp>
        <p:nvGrpSpPr>
          <p:cNvPr id="2" name="组合 1"/>
          <p:cNvGrpSpPr/>
          <p:nvPr/>
        </p:nvGrpSpPr>
        <p:grpSpPr>
          <a:xfrm>
            <a:off x="1754534" y="2462595"/>
            <a:ext cx="5693399" cy="1536438"/>
            <a:chOff x="1807265" y="2462595"/>
            <a:chExt cx="5693399" cy="1536438"/>
          </a:xfrm>
        </p:grpSpPr>
        <p:grpSp>
          <p:nvGrpSpPr>
            <p:cNvPr id="67" name="组合 66"/>
            <p:cNvGrpSpPr/>
            <p:nvPr/>
          </p:nvGrpSpPr>
          <p:grpSpPr>
            <a:xfrm>
              <a:off x="1807265" y="2462595"/>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1883286" y="2462595"/>
                <a:ext cx="3353803"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用户画像和精准营销</a:t>
                </a:r>
              </a:p>
            </p:txBody>
          </p:sp>
        </p:grpSp>
        <p:grpSp>
          <p:nvGrpSpPr>
            <p:cNvPr id="68" name="组合 67"/>
            <p:cNvGrpSpPr/>
            <p:nvPr/>
          </p:nvGrpSpPr>
          <p:grpSpPr>
            <a:xfrm>
              <a:off x="1807265" y="3012285"/>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81814" y="2945869"/>
                <a:ext cx="1863011" cy="415498"/>
              </a:xfrm>
              <a:prstGeom prst="rect">
                <a:avLst/>
              </a:prstGeom>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2</a:t>
                </a:r>
                <a:r>
                  <a:rPr lang="zh-CN" altLang="en-US" sz="2100" spc="225" dirty="0">
                    <a:solidFill>
                      <a:schemeClr val="bg1"/>
                    </a:solidFill>
                    <a:latin typeface="微软雅黑" panose="020B0503020204020204" pitchFamily="34" charset="-122"/>
                    <a:ea typeface="微软雅黑" panose="020B0503020204020204" pitchFamily="34" charset="-122"/>
                  </a:rPr>
                  <a:t>　广告推荐</a:t>
                </a:r>
              </a:p>
            </p:txBody>
          </p:sp>
        </p:grpSp>
        <p:grpSp>
          <p:nvGrpSpPr>
            <p:cNvPr id="69" name="组合 68"/>
            <p:cNvGrpSpPr/>
            <p:nvPr/>
          </p:nvGrpSpPr>
          <p:grpSpPr>
            <a:xfrm>
              <a:off x="1807265" y="3572755"/>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矩形 51"/>
              <p:cNvSpPr/>
              <p:nvPr/>
            </p:nvSpPr>
            <p:spPr>
              <a:xfrm>
                <a:off x="1881814" y="3411473"/>
                <a:ext cx="2161169"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互联网金融</a:t>
                </a:r>
              </a:p>
            </p:txBody>
          </p:sp>
        </p:grpSp>
      </p:grpSp>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14</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399253" y="800100"/>
            <a:ext cx="1459054" cy="369332"/>
          </a:xfrm>
          <a:prstGeom prst="rect">
            <a:avLst/>
          </a:prstGeom>
          <a:noFill/>
        </p:spPr>
        <p:txBody>
          <a:bodyPr wrap="none" rtlCol="0">
            <a:spAutoFit/>
          </a:bodyPr>
          <a:lstStyle/>
          <a:p>
            <a:r>
              <a:rPr lang="en-US" altLang="zh-CN" b="1" dirty="0">
                <a:solidFill>
                  <a:srgbClr val="3D89BC"/>
                </a:solidFill>
              </a:rPr>
              <a:t>2.1</a:t>
            </a:r>
            <a:r>
              <a:rPr lang="zh-CN" altLang="en-US" b="1" dirty="0">
                <a:solidFill>
                  <a:srgbClr val="3D89BC"/>
                </a:solidFill>
              </a:rPr>
              <a:t>推荐系统</a:t>
            </a:r>
          </a:p>
        </p:txBody>
      </p:sp>
      <p:sp>
        <p:nvSpPr>
          <p:cNvPr id="25" name="椭圆 24"/>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098" name="图片 5" descr="说明: 15-5"/>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6000"/>
                    </a14:imgEffect>
                  </a14:imgLayer>
                </a14:imgProps>
              </a:ext>
              <a:ext uri="{28A0092B-C50C-407E-A947-70E740481C1C}">
                <a14:useLocalDpi xmlns:a14="http://schemas.microsoft.com/office/drawing/2010/main" val="0"/>
              </a:ext>
            </a:extLst>
          </a:blip>
          <a:srcRect t="4372" b="3421"/>
          <a:stretch>
            <a:fillRect/>
          </a:stretch>
        </p:blipFill>
        <p:spPr bwMode="auto">
          <a:xfrm>
            <a:off x="1397469" y="2329120"/>
            <a:ext cx="6383557" cy="367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52233" y="1439874"/>
            <a:ext cx="8145176" cy="830997"/>
          </a:xfrm>
          <a:prstGeom prst="rect">
            <a:avLst/>
          </a:prstGeom>
        </p:spPr>
        <p:txBody>
          <a:bodyPr wrap="square">
            <a:spAutoFit/>
          </a:bodyPr>
          <a:lstStyle/>
          <a:p>
            <a:r>
              <a:rPr lang="zh-CN" altLang="zh-CN" sz="1600" b="1" dirty="0">
                <a:solidFill>
                  <a:srgbClr val="3D89BC"/>
                </a:solidFill>
              </a:rPr>
              <a:t>个性化推荐</a:t>
            </a:r>
            <a:r>
              <a:rPr lang="zh-CN" altLang="zh-CN" sz="1600" dirty="0"/>
              <a:t>在我们的生活中无处不在。早餐买了几根油条，老板就会顺便问一下需不需要再来一碗豆浆；去买帽子的时候，服务员会推荐围巾。随着互联网的发展，这种</a:t>
            </a:r>
            <a:r>
              <a:rPr lang="zh-CN" altLang="zh-CN" sz="1600" b="1" dirty="0">
                <a:solidFill>
                  <a:srgbClr val="3D89BC"/>
                </a:solidFill>
              </a:rPr>
              <a:t>线下推荐也逐步被搬到了线上</a:t>
            </a:r>
            <a:r>
              <a:rPr lang="zh-CN" altLang="zh-CN" sz="1600" dirty="0"/>
              <a:t>，成为各大网站吸引用户、增加收益的法宝</a:t>
            </a:r>
            <a:r>
              <a:rPr lang="zh-CN" altLang="en-US" sz="1600" dirty="0"/>
              <a:t>。</a:t>
            </a:r>
          </a:p>
        </p:txBody>
      </p:sp>
      <p:sp>
        <p:nvSpPr>
          <p:cNvPr id="2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6" name="矩形 15"/>
          <p:cNvSpPr/>
          <p:nvPr/>
        </p:nvSpPr>
        <p:spPr>
          <a:xfrm>
            <a:off x="343467" y="1235567"/>
            <a:ext cx="8417703" cy="45355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231576" y="1098722"/>
            <a:ext cx="4781704" cy="369332"/>
          </a:xfrm>
          <a:prstGeom prst="rect">
            <a:avLst/>
          </a:prstGeom>
          <a:solidFill>
            <a:srgbClr val="3D89BC"/>
          </a:solidFill>
        </p:spPr>
        <p:txBody>
          <a:bodyPr wrap="square">
            <a:spAutoFit/>
          </a:bodyPr>
          <a:lstStyle/>
          <a:p>
            <a:r>
              <a:rPr lang="zh-CN" altLang="en-US" dirty="0">
                <a:solidFill>
                  <a:schemeClr val="bg1"/>
                </a:solidFill>
              </a:rPr>
              <a:t>推荐系统的性能可以通过如下几个标准来判定</a:t>
            </a:r>
          </a:p>
        </p:txBody>
      </p:sp>
      <p:sp>
        <p:nvSpPr>
          <p:cNvPr id="18" name="椭圆 17"/>
          <p:cNvSpPr/>
          <p:nvPr/>
        </p:nvSpPr>
        <p:spPr>
          <a:xfrm>
            <a:off x="1492859" y="2065133"/>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用户满意度</a:t>
            </a:r>
          </a:p>
        </p:txBody>
      </p:sp>
      <p:sp>
        <p:nvSpPr>
          <p:cNvPr id="19" name="椭圆 18"/>
          <p:cNvSpPr/>
          <p:nvPr/>
        </p:nvSpPr>
        <p:spPr>
          <a:xfrm>
            <a:off x="3946049" y="2065133"/>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覆盖率</a:t>
            </a:r>
          </a:p>
        </p:txBody>
      </p:sp>
      <p:sp>
        <p:nvSpPr>
          <p:cNvPr id="20" name="椭圆 19"/>
          <p:cNvSpPr/>
          <p:nvPr/>
        </p:nvSpPr>
        <p:spPr>
          <a:xfrm>
            <a:off x="6382527" y="2065133"/>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预测准确度</a:t>
            </a:r>
          </a:p>
        </p:txBody>
      </p:sp>
      <p:sp>
        <p:nvSpPr>
          <p:cNvPr id="21" name="椭圆 20"/>
          <p:cNvSpPr/>
          <p:nvPr/>
        </p:nvSpPr>
        <p:spPr>
          <a:xfrm>
            <a:off x="1492859" y="3701277"/>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冷启动问题</a:t>
            </a:r>
            <a:endParaRPr lang="zh-CN" altLang="en-US" sz="1600" dirty="0"/>
          </a:p>
        </p:txBody>
      </p:sp>
      <p:sp>
        <p:nvSpPr>
          <p:cNvPr id="22" name="椭圆 21"/>
          <p:cNvSpPr/>
          <p:nvPr/>
        </p:nvSpPr>
        <p:spPr>
          <a:xfrm>
            <a:off x="3946049" y="3701277"/>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过度推荐热门</a:t>
            </a:r>
            <a:r>
              <a:rPr lang="zh-CN" altLang="en-US" sz="1600" dirty="0"/>
              <a:t>问题</a:t>
            </a:r>
          </a:p>
        </p:txBody>
      </p:sp>
      <p:sp>
        <p:nvSpPr>
          <p:cNvPr id="23" name="椭圆 22"/>
          <p:cNvSpPr/>
          <p:nvPr/>
        </p:nvSpPr>
        <p:spPr>
          <a:xfrm>
            <a:off x="6382527" y="3701277"/>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个性化评价</a:t>
            </a:r>
          </a:p>
        </p:txBody>
      </p:sp>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16</a:t>
            </a:fld>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399253" y="800100"/>
            <a:ext cx="2613216" cy="369332"/>
          </a:xfrm>
          <a:prstGeom prst="rect">
            <a:avLst/>
          </a:prstGeom>
          <a:noFill/>
        </p:spPr>
        <p:txBody>
          <a:bodyPr wrap="none" rtlCol="0">
            <a:spAutoFit/>
          </a:bodyPr>
          <a:lstStyle/>
          <a:p>
            <a:r>
              <a:rPr lang="en-US" altLang="zh-CN" b="1" dirty="0">
                <a:solidFill>
                  <a:srgbClr val="3D89BC"/>
                </a:solidFill>
              </a:rPr>
              <a:t>2.2</a:t>
            </a:r>
            <a:r>
              <a:rPr lang="zh-CN" altLang="en-US" b="1" dirty="0">
                <a:solidFill>
                  <a:srgbClr val="3D89BC"/>
                </a:solidFill>
              </a:rPr>
              <a:t>广告点击率及其评估</a:t>
            </a:r>
          </a:p>
        </p:txBody>
      </p:sp>
      <p:sp>
        <p:nvSpPr>
          <p:cNvPr id="25" name="椭圆 24"/>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470478" y="1949561"/>
            <a:ext cx="8001655" cy="1077218"/>
          </a:xfrm>
          <a:prstGeom prst="rect">
            <a:avLst/>
          </a:prstGeom>
        </p:spPr>
        <p:txBody>
          <a:bodyPr wrap="square">
            <a:spAutoFit/>
          </a:bodyPr>
          <a:lstStyle/>
          <a:p>
            <a:r>
              <a:rPr lang="zh-CN" altLang="zh-CN" sz="1600" dirty="0"/>
              <a:t>评价一个网络广告推广效果好坏的测量指标是多样的，例如，可以通过广告展示量、广告点击量、广告到达率、广告转化率等指标进行评价。其中，</a:t>
            </a:r>
            <a:r>
              <a:rPr lang="zh-CN" altLang="zh-CN" sz="1600" b="1" dirty="0">
                <a:solidFill>
                  <a:srgbClr val="3D89BC"/>
                </a:solidFill>
              </a:rPr>
              <a:t>广告点击率（</a:t>
            </a:r>
            <a:r>
              <a:rPr lang="en-US" altLang="zh-CN" sz="1600" b="1" dirty="0">
                <a:solidFill>
                  <a:srgbClr val="3D89BC"/>
                </a:solidFill>
              </a:rPr>
              <a:t>Click-Through-Rate</a:t>
            </a:r>
            <a:r>
              <a:rPr lang="zh-CN" altLang="zh-CN" sz="1600" b="1" dirty="0">
                <a:solidFill>
                  <a:srgbClr val="3D89BC"/>
                </a:solidFill>
              </a:rPr>
              <a:t>，</a:t>
            </a:r>
            <a:r>
              <a:rPr lang="en-US" altLang="zh-CN" sz="1600" b="1" dirty="0">
                <a:solidFill>
                  <a:srgbClr val="3D89BC"/>
                </a:solidFill>
              </a:rPr>
              <a:t>CTR</a:t>
            </a:r>
            <a:r>
              <a:rPr lang="zh-CN" altLang="zh-CN" sz="1600" b="1" dirty="0">
                <a:solidFill>
                  <a:srgbClr val="3D89BC"/>
                </a:solidFill>
              </a:rPr>
              <a:t>）是当前最为普遍的评价方式</a:t>
            </a:r>
            <a:r>
              <a:rPr lang="zh-CN" altLang="zh-CN" sz="1600" dirty="0"/>
              <a:t>，是反应网络广告推广质量最直接的量化指标。广告点击率的计算公式为如下：</a:t>
            </a:r>
            <a:endParaRPr lang="en-US" altLang="zh-CN" sz="1600" dirty="0"/>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5265" r:id="rId3" imgW="101600" imgH="165100" progId="Equation.DSMT4">
                  <p:embed/>
                </p:oleObj>
              </mc:Choice>
              <mc:Fallback>
                <p:oleObj r:id="rId3" imgW="101600" imgH="165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2" name="TextBox 21"/>
              <p:cNvSpPr txBox="1"/>
              <p:nvPr/>
            </p:nvSpPr>
            <p:spPr>
              <a:xfrm>
                <a:off x="1346060" y="3752492"/>
                <a:ext cx="6250493" cy="941091"/>
              </a:xfrm>
              <a:prstGeom prst="rect">
                <a:avLst/>
              </a:prstGeom>
              <a:noFill/>
            </p:spPr>
            <p:txBody>
              <a:bodyPr wrap="square" rtlCol="0">
                <a:spAutoFit/>
              </a:bodyPr>
              <a:lstStyle/>
              <a:p>
                <a:r>
                  <a:rPr lang="zh-CN" altLang="en-US" sz="2800" b="1" dirty="0">
                    <a:solidFill>
                      <a:srgbClr val="3D89BC"/>
                    </a:solidFill>
                  </a:rPr>
                  <a:t>广告点击率（</a:t>
                </a:r>
                <a:r>
                  <a:rPr lang="en-US" altLang="zh-CN" sz="2800" b="1" dirty="0">
                    <a:solidFill>
                      <a:srgbClr val="3D89BC"/>
                    </a:solidFill>
                  </a:rPr>
                  <a:t>CTR</a:t>
                </a:r>
                <a:r>
                  <a:rPr lang="zh-CN" altLang="en-US" sz="2800" b="1" dirty="0">
                    <a:solidFill>
                      <a:srgbClr val="3D89BC"/>
                    </a:solidFill>
                  </a:rPr>
                  <a:t>）</a:t>
                </a:r>
                <a14:m>
                  <m:oMath xmlns:m="http://schemas.openxmlformats.org/officeDocument/2006/math">
                    <m:r>
                      <a:rPr lang="en-US" altLang="zh-CN" sz="2800" b="1" i="1" smtClean="0">
                        <a:solidFill>
                          <a:srgbClr val="3D89BC"/>
                        </a:solidFill>
                        <a:latin typeface="Cambria Math"/>
                      </a:rPr>
                      <m:t>=</m:t>
                    </m:r>
                    <m:f>
                      <m:fPr>
                        <m:ctrlPr>
                          <a:rPr lang="en-US" altLang="zh-CN" sz="2800" b="1" i="1" smtClean="0">
                            <a:solidFill>
                              <a:srgbClr val="3D89BC"/>
                            </a:solidFill>
                            <a:latin typeface="Cambria Math" panose="02040503050406030204" pitchFamily="18" charset="0"/>
                          </a:rPr>
                        </m:ctrlPr>
                      </m:fPr>
                      <m:num>
                        <m:r>
                          <a:rPr lang="zh-CN" altLang="en-US" sz="2800" b="1" i="1">
                            <a:solidFill>
                              <a:srgbClr val="3D89BC"/>
                            </a:solidFill>
                            <a:latin typeface="Cambria Math"/>
                          </a:rPr>
                          <m:t>广告</m:t>
                        </m:r>
                        <m:r>
                          <a:rPr lang="zh-CN" altLang="en-US" sz="2800" b="1" i="1" smtClean="0">
                            <a:solidFill>
                              <a:srgbClr val="3D89BC"/>
                            </a:solidFill>
                            <a:latin typeface="Cambria Math"/>
                          </a:rPr>
                          <m:t>的</m:t>
                        </m:r>
                        <m:r>
                          <a:rPr lang="zh-CN" altLang="en-US" sz="2800" b="1" i="1">
                            <a:solidFill>
                              <a:srgbClr val="3D89BC"/>
                            </a:solidFill>
                            <a:latin typeface="Cambria Math"/>
                          </a:rPr>
                          <m:t>点击</m:t>
                        </m:r>
                        <m:r>
                          <a:rPr lang="zh-CN" altLang="en-US" sz="2800" b="1" i="1" smtClean="0">
                            <a:solidFill>
                              <a:srgbClr val="3D89BC"/>
                            </a:solidFill>
                            <a:latin typeface="Cambria Math"/>
                          </a:rPr>
                          <m:t>次数</m:t>
                        </m:r>
                      </m:num>
                      <m:den>
                        <m:r>
                          <a:rPr lang="zh-CN" altLang="en-US" sz="2800" b="1" i="1">
                            <a:solidFill>
                              <a:srgbClr val="3D89BC"/>
                            </a:solidFill>
                            <a:latin typeface="Cambria Math"/>
                          </a:rPr>
                          <m:t>广告</m:t>
                        </m:r>
                        <m:r>
                          <a:rPr lang="zh-CN" altLang="en-US" sz="2800" b="1" i="1" smtClean="0">
                            <a:solidFill>
                              <a:srgbClr val="3D89BC"/>
                            </a:solidFill>
                            <a:latin typeface="Cambria Math"/>
                          </a:rPr>
                          <m:t>的</m:t>
                        </m:r>
                        <m:r>
                          <a:rPr lang="zh-CN" altLang="en-US" sz="2800" b="1" i="1">
                            <a:solidFill>
                              <a:srgbClr val="3D89BC"/>
                            </a:solidFill>
                            <a:latin typeface="Cambria Math"/>
                          </a:rPr>
                          <m:t>展示</m:t>
                        </m:r>
                        <m:r>
                          <a:rPr lang="zh-CN" altLang="en-US" sz="2800" b="1" i="1" smtClean="0">
                            <a:solidFill>
                              <a:srgbClr val="3D89BC"/>
                            </a:solidFill>
                            <a:latin typeface="Cambria Math"/>
                          </a:rPr>
                          <m:t>次数</m:t>
                        </m:r>
                      </m:den>
                    </m:f>
                  </m:oMath>
                </a14:m>
                <a:endParaRPr lang="zh-CN" altLang="en-US" sz="2800" b="1" dirty="0">
                  <a:solidFill>
                    <a:srgbClr val="3D89BC"/>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346060" y="3752492"/>
                <a:ext cx="6250493" cy="941091"/>
              </a:xfrm>
              <a:prstGeom prst="rect">
                <a:avLst/>
              </a:prstGeom>
              <a:blipFill rotWithShape="1">
                <a:blip r:embed="rId5"/>
                <a:stretch>
                  <a:fillRect l="-2049"/>
                </a:stretch>
              </a:blipFill>
            </p:spPr>
            <p:txBody>
              <a:bodyPr/>
              <a:lstStyle/>
              <a:p>
                <a:r>
                  <a:rPr lang="zh-CN" altLang="en-US">
                    <a:noFill/>
                  </a:rPr>
                  <a:t> </a:t>
                </a:r>
                <a:endParaRPr lang="zh-CN" altLang="en-US">
                  <a:noFill/>
                </a:endParaRPr>
              </a:p>
            </p:txBody>
          </p:sp>
        </mc:Fallback>
      </mc:AlternateContent>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8321" r:id="rId3" imgW="101600" imgH="165100" progId="Equation.DSMT4">
                  <p:embed/>
                </p:oleObj>
              </mc:Choice>
              <mc:Fallback>
                <p:oleObj r:id="rId3" imgW="101600" imgH="165100" progId="Equation.DSMT4">
                  <p:embed/>
                  <p:pic>
                    <p:nvPicPr>
                      <p:cNvPr id="0" name="图片 8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9" name="任意多边形 18"/>
          <p:cNvSpPr/>
          <p:nvPr/>
        </p:nvSpPr>
        <p:spPr>
          <a:xfrm>
            <a:off x="149323" y="1505003"/>
            <a:ext cx="1574017" cy="3148034"/>
          </a:xfrm>
          <a:custGeom>
            <a:avLst/>
            <a:gdLst>
              <a:gd name="connsiteX0" fmla="*/ 0 w 1574017"/>
              <a:gd name="connsiteY0" fmla="*/ 0 h 3148034"/>
              <a:gd name="connsiteX1" fmla="*/ 1574017 w 1574017"/>
              <a:gd name="connsiteY1" fmla="*/ 1574017 h 3148034"/>
              <a:gd name="connsiteX2" fmla="*/ 0 w 1574017"/>
              <a:gd name="connsiteY2" fmla="*/ 3148034 h 3148034"/>
            </a:gdLst>
            <a:ahLst/>
            <a:cxnLst>
              <a:cxn ang="0">
                <a:pos x="connsiteX0" y="connsiteY0"/>
              </a:cxn>
              <a:cxn ang="0">
                <a:pos x="connsiteX1" y="connsiteY1"/>
              </a:cxn>
              <a:cxn ang="0">
                <a:pos x="connsiteX2" y="connsiteY2"/>
              </a:cxn>
            </a:cxnLst>
            <a:rect l="l" t="t" r="r" b="b"/>
            <a:pathLst>
              <a:path w="1574017" h="3148034">
                <a:moveTo>
                  <a:pt x="0" y="0"/>
                </a:moveTo>
                <a:cubicBezTo>
                  <a:pt x="869306" y="0"/>
                  <a:pt x="1574017" y="704711"/>
                  <a:pt x="1574017" y="1574017"/>
                </a:cubicBezTo>
                <a:cubicBezTo>
                  <a:pt x="1574017" y="2443323"/>
                  <a:pt x="869306" y="3148034"/>
                  <a:pt x="0" y="314803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影响广告点</a:t>
            </a:r>
            <a:endParaRPr lang="en-US" altLang="zh-CN" dirty="0"/>
          </a:p>
          <a:p>
            <a:pPr algn="ctr"/>
            <a:r>
              <a:rPr lang="zh-CN" altLang="en-US" dirty="0"/>
              <a:t>击率的因素</a:t>
            </a:r>
          </a:p>
        </p:txBody>
      </p:sp>
      <p:sp>
        <p:nvSpPr>
          <p:cNvPr id="26" name="圆角矩形 25"/>
          <p:cNvSpPr/>
          <p:nvPr/>
        </p:nvSpPr>
        <p:spPr>
          <a:xfrm>
            <a:off x="2013050" y="2426282"/>
            <a:ext cx="1835319" cy="408623"/>
          </a:xfrm>
          <a:prstGeom prst="roundRect">
            <a:avLst/>
          </a:prstGeom>
          <a:solidFill>
            <a:srgbClr val="3D89BC"/>
          </a:solidFill>
        </p:spPr>
        <p:txBody>
          <a:bodyPr wrap="none">
            <a:spAutoFit/>
          </a:bodyPr>
          <a:lstStyle/>
          <a:p>
            <a:r>
              <a:rPr lang="zh-CN" altLang="en-US" dirty="0">
                <a:solidFill>
                  <a:schemeClr val="bg1"/>
                </a:solidFill>
              </a:rPr>
              <a:t>广告自身的影响</a:t>
            </a:r>
          </a:p>
        </p:txBody>
      </p:sp>
      <p:sp>
        <p:nvSpPr>
          <p:cNvPr id="27" name="圆角矩形 26"/>
          <p:cNvSpPr/>
          <p:nvPr/>
        </p:nvSpPr>
        <p:spPr>
          <a:xfrm>
            <a:off x="4375050" y="2426282"/>
            <a:ext cx="1835319" cy="408623"/>
          </a:xfrm>
          <a:prstGeom prst="roundRect">
            <a:avLst/>
          </a:prstGeom>
          <a:solidFill>
            <a:srgbClr val="3D89BC"/>
          </a:solidFill>
        </p:spPr>
        <p:txBody>
          <a:bodyPr wrap="none">
            <a:spAutoFit/>
          </a:bodyPr>
          <a:lstStyle/>
          <a:p>
            <a:r>
              <a:rPr lang="zh-CN" altLang="en-US" dirty="0">
                <a:solidFill>
                  <a:schemeClr val="bg1"/>
                </a:solidFill>
              </a:rPr>
              <a:t>上下文环境影响</a:t>
            </a:r>
          </a:p>
        </p:txBody>
      </p:sp>
      <p:sp>
        <p:nvSpPr>
          <p:cNvPr id="28" name="圆角矩形 27"/>
          <p:cNvSpPr/>
          <p:nvPr/>
        </p:nvSpPr>
        <p:spPr>
          <a:xfrm>
            <a:off x="6687220" y="2428529"/>
            <a:ext cx="2050971" cy="408623"/>
          </a:xfrm>
          <a:prstGeom prst="roundRect">
            <a:avLst/>
          </a:prstGeom>
          <a:solidFill>
            <a:srgbClr val="3D89BC"/>
          </a:solidFill>
        </p:spPr>
        <p:txBody>
          <a:bodyPr wrap="none">
            <a:spAutoFit/>
          </a:bodyPr>
          <a:lstStyle/>
          <a:p>
            <a:r>
              <a:rPr lang="zh-CN" altLang="en-US" dirty="0">
                <a:solidFill>
                  <a:schemeClr val="bg1"/>
                </a:solidFill>
              </a:rPr>
              <a:t>广告浏览者的影响</a:t>
            </a:r>
          </a:p>
        </p:txBody>
      </p:sp>
      <p:sp>
        <p:nvSpPr>
          <p:cNvPr id="29" name="矩形 28"/>
          <p:cNvSpPr/>
          <p:nvPr/>
        </p:nvSpPr>
        <p:spPr>
          <a:xfrm>
            <a:off x="1678676" y="3024408"/>
            <a:ext cx="7327307" cy="1092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768200" y="2981644"/>
            <a:ext cx="189697" cy="189697"/>
          </a:xfrm>
          <a:prstGeom prst="ellipse">
            <a:avLst/>
          </a:prstGeom>
          <a:solidFill>
            <a:schemeClr val="tx1">
              <a:lumMod val="75000"/>
              <a:lumOff val="2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210565" y="2981644"/>
            <a:ext cx="189697" cy="189697"/>
          </a:xfrm>
          <a:prstGeom prst="ellipse">
            <a:avLst/>
          </a:prstGeom>
          <a:solidFill>
            <a:schemeClr val="tx1">
              <a:lumMod val="75000"/>
              <a:lumOff val="2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467396" y="2981644"/>
            <a:ext cx="189697" cy="189697"/>
          </a:xfrm>
          <a:prstGeom prst="ellipse">
            <a:avLst/>
          </a:prstGeom>
          <a:solidFill>
            <a:schemeClr val="tx1">
              <a:lumMod val="75000"/>
              <a:lumOff val="2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867549" y="3305829"/>
            <a:ext cx="2180696" cy="1289905"/>
          </a:xfrm>
          <a:prstGeom prst="rect">
            <a:avLst/>
          </a:prstGeom>
        </p:spPr>
        <p:txBody>
          <a:bodyPr wrap="square">
            <a:spAutoFit/>
          </a:bodyPr>
          <a:lstStyle/>
          <a:p>
            <a:pPr>
              <a:lnSpc>
                <a:spcPct val="150000"/>
              </a:lnSpc>
            </a:pPr>
            <a:r>
              <a:rPr lang="zh-CN" altLang="zh-CN" dirty="0">
                <a:solidFill>
                  <a:schemeClr val="tx1">
                    <a:lumMod val="75000"/>
                    <a:lumOff val="25000"/>
                  </a:schemeClr>
                </a:solidFill>
              </a:rPr>
              <a:t>广告的类型和广告内容对点击量影响十分显著</a:t>
            </a:r>
            <a:endParaRPr lang="zh-CN" altLang="en-US" dirty="0">
              <a:solidFill>
                <a:schemeClr val="tx1">
                  <a:lumMod val="75000"/>
                  <a:lumOff val="25000"/>
                </a:schemeClr>
              </a:solidFill>
            </a:endParaRPr>
          </a:p>
        </p:txBody>
      </p:sp>
      <p:sp>
        <p:nvSpPr>
          <p:cNvPr id="34" name="矩形 33"/>
          <p:cNvSpPr/>
          <p:nvPr/>
        </p:nvSpPr>
        <p:spPr>
          <a:xfrm>
            <a:off x="4226764" y="3305829"/>
            <a:ext cx="2180696" cy="874407"/>
          </a:xfrm>
          <a:prstGeom prst="rect">
            <a:avLst/>
          </a:prstGeom>
        </p:spPr>
        <p:txBody>
          <a:bodyPr wrap="square">
            <a:spAutoFit/>
          </a:bodyPr>
          <a:lstStyle/>
          <a:p>
            <a:pPr>
              <a:lnSpc>
                <a:spcPct val="150000"/>
              </a:lnSpc>
            </a:pPr>
            <a:r>
              <a:rPr lang="zh-CN" altLang="zh-CN" dirty="0">
                <a:solidFill>
                  <a:schemeClr val="tx1">
                    <a:lumMod val="75000"/>
                    <a:lumOff val="25000"/>
                  </a:schemeClr>
                </a:solidFill>
              </a:rPr>
              <a:t>网络广告的出现位置极其重要</a:t>
            </a:r>
            <a:endParaRPr lang="zh-CN" altLang="en-US" dirty="0">
              <a:solidFill>
                <a:schemeClr val="tx1">
                  <a:lumMod val="75000"/>
                  <a:lumOff val="25000"/>
                </a:schemeClr>
              </a:solidFill>
            </a:endParaRPr>
          </a:p>
        </p:txBody>
      </p:sp>
      <p:sp>
        <p:nvSpPr>
          <p:cNvPr id="35" name="矩形 34"/>
          <p:cNvSpPr/>
          <p:nvPr/>
        </p:nvSpPr>
        <p:spPr>
          <a:xfrm>
            <a:off x="6687509" y="3305829"/>
            <a:ext cx="2180696" cy="1705403"/>
          </a:xfrm>
          <a:prstGeom prst="rect">
            <a:avLst/>
          </a:prstGeom>
        </p:spPr>
        <p:txBody>
          <a:bodyPr wrap="square">
            <a:spAutoFit/>
          </a:bodyPr>
          <a:lstStyle/>
          <a:p>
            <a:pPr>
              <a:lnSpc>
                <a:spcPct val="150000"/>
              </a:lnSpc>
            </a:pPr>
            <a:r>
              <a:rPr lang="zh-CN" altLang="zh-CN" dirty="0">
                <a:solidFill>
                  <a:schemeClr val="tx1">
                    <a:lumMod val="75000"/>
                    <a:lumOff val="25000"/>
                  </a:schemeClr>
                </a:solidFill>
              </a:rPr>
              <a:t>不同的人群有不同的喜好，这会导致对网络广告的</a:t>
            </a:r>
            <a:r>
              <a:rPr lang="en-US" altLang="zh-CN" dirty="0">
                <a:solidFill>
                  <a:schemeClr val="tx1">
                    <a:lumMod val="75000"/>
                    <a:lumOff val="25000"/>
                  </a:schemeClr>
                </a:solidFill>
              </a:rPr>
              <a:t>“</a:t>
            </a:r>
            <a:r>
              <a:rPr lang="zh-CN" altLang="zh-CN" dirty="0">
                <a:solidFill>
                  <a:schemeClr val="tx1">
                    <a:lumMod val="75000"/>
                    <a:lumOff val="25000"/>
                  </a:schemeClr>
                </a:solidFill>
              </a:rPr>
              <a:t>偏爱</a:t>
            </a:r>
            <a:r>
              <a:rPr lang="en-US" altLang="zh-CN" dirty="0">
                <a:solidFill>
                  <a:schemeClr val="tx1">
                    <a:lumMod val="75000"/>
                    <a:lumOff val="25000"/>
                  </a:schemeClr>
                </a:solidFill>
              </a:rPr>
              <a:t>”</a:t>
            </a:r>
            <a:r>
              <a:rPr lang="zh-CN" altLang="zh-CN" dirty="0">
                <a:solidFill>
                  <a:schemeClr val="tx1">
                    <a:lumMod val="75000"/>
                    <a:lumOff val="25000"/>
                  </a:schemeClr>
                </a:solidFill>
              </a:rPr>
              <a:t>不同</a:t>
            </a:r>
            <a:endParaRPr lang="zh-CN" altLang="en-US" dirty="0">
              <a:solidFill>
                <a:schemeClr val="tx1">
                  <a:lumMod val="75000"/>
                  <a:lumOff val="25000"/>
                </a:schemeClr>
              </a:solidFill>
            </a:endParaRPr>
          </a:p>
        </p:txBody>
      </p:sp>
      <p:sp>
        <p:nvSpPr>
          <p:cNvPr id="4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9687" r:id="rId3" imgW="101600" imgH="165100" progId="Equation.DSMT4">
                  <p:embed/>
                </p:oleObj>
              </mc:Choice>
              <mc:Fallback>
                <p:oleObj r:id="rId3" imgW="101600" imgH="165100" progId="Equation.DSMT4">
                  <p:embed/>
                  <p:pic>
                    <p:nvPicPr>
                      <p:cNvPr id="0" name="图片 94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5" name="矩形 24"/>
          <p:cNvSpPr/>
          <p:nvPr/>
        </p:nvSpPr>
        <p:spPr>
          <a:xfrm>
            <a:off x="438033" y="1017200"/>
            <a:ext cx="2101032" cy="47994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广告点击率预估</a:t>
            </a:r>
          </a:p>
        </p:txBody>
      </p:sp>
      <p:sp>
        <p:nvSpPr>
          <p:cNvPr id="11"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2" name="对象 11"/>
          <p:cNvGraphicFramePr>
            <a:graphicFrameLocks noChangeAspect="1"/>
          </p:cNvGraphicFramePr>
          <p:nvPr/>
        </p:nvGraphicFramePr>
        <p:xfrm>
          <a:off x="483000" y="4481326"/>
          <a:ext cx="4045396" cy="576000"/>
        </p:xfrm>
        <a:graphic>
          <a:graphicData uri="http://schemas.openxmlformats.org/presentationml/2006/ole">
            <mc:AlternateContent xmlns:mc="http://schemas.openxmlformats.org/markup-compatibility/2006">
              <mc:Choice xmlns:v="urn:schemas-microsoft-com:vml" Requires="v">
                <p:oleObj spid="_x0000_s9688" r:id="rId5" imgW="2870200" imgH="419100" progId="Equation.DSMT4">
                  <p:embed/>
                </p:oleObj>
              </mc:Choice>
              <mc:Fallback>
                <p:oleObj r:id="rId5" imgW="2870200" imgH="4191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00" y="4481326"/>
                        <a:ext cx="4045396"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3"/>
          <p:cNvSpPr>
            <a:spLocks noChangeArrowheads="1"/>
          </p:cNvSpPr>
          <p:nvPr/>
        </p:nvSpPr>
        <p:spPr bwMode="auto">
          <a:xfrm>
            <a:off x="-60382" y="10737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TextBox 13"/>
          <p:cNvSpPr txBox="1"/>
          <p:nvPr/>
        </p:nvSpPr>
        <p:spPr>
          <a:xfrm>
            <a:off x="483096" y="3752388"/>
            <a:ext cx="2027207" cy="338554"/>
          </a:xfrm>
          <a:prstGeom prst="rect">
            <a:avLst/>
          </a:prstGeom>
          <a:noFill/>
        </p:spPr>
        <p:txBody>
          <a:bodyPr wrap="square" rtlCol="0">
            <a:spAutoFit/>
          </a:bodyPr>
          <a:lstStyle/>
          <a:p>
            <a:r>
              <a:rPr lang="zh-CN" altLang="en-US" sz="1600" dirty="0"/>
              <a:t>（</a:t>
            </a:r>
            <a:r>
              <a:rPr lang="en-US" altLang="zh-CN" sz="1600" dirty="0"/>
              <a:t>1</a:t>
            </a:r>
            <a:r>
              <a:rPr lang="zh-CN" altLang="en-US" sz="1600" dirty="0"/>
              <a:t>）直接估算法</a:t>
            </a:r>
          </a:p>
        </p:txBody>
      </p:sp>
      <p:sp>
        <p:nvSpPr>
          <p:cNvPr id="36" name="TextBox 35"/>
          <p:cNvSpPr txBox="1"/>
          <p:nvPr/>
        </p:nvSpPr>
        <p:spPr>
          <a:xfrm>
            <a:off x="5080974" y="3752388"/>
            <a:ext cx="3579963" cy="338554"/>
          </a:xfrm>
          <a:prstGeom prst="rect">
            <a:avLst/>
          </a:prstGeom>
          <a:noFill/>
        </p:spPr>
        <p:txBody>
          <a:bodyPr wrap="square" rtlCol="0">
            <a:spAutoFit/>
          </a:bodyPr>
          <a:lstStyle/>
          <a:p>
            <a:r>
              <a:rPr lang="zh-CN" altLang="en-US" sz="1600" dirty="0"/>
              <a:t>（</a:t>
            </a:r>
            <a:r>
              <a:rPr lang="en-US" altLang="zh-CN" sz="1600" dirty="0"/>
              <a:t>2</a:t>
            </a:r>
            <a:r>
              <a:rPr lang="zh-CN" altLang="en-US" sz="1600" dirty="0"/>
              <a:t>）点击率预估模型计算方法</a:t>
            </a:r>
          </a:p>
        </p:txBody>
      </p:sp>
      <p:graphicFrame>
        <p:nvGraphicFramePr>
          <p:cNvPr id="15" name="对象 14"/>
          <p:cNvGraphicFramePr>
            <a:graphicFrameLocks noChangeAspect="1"/>
          </p:cNvGraphicFramePr>
          <p:nvPr/>
        </p:nvGraphicFramePr>
        <p:xfrm>
          <a:off x="5829618" y="4275730"/>
          <a:ext cx="2627122" cy="576000"/>
        </p:xfrm>
        <a:graphic>
          <a:graphicData uri="http://schemas.openxmlformats.org/presentationml/2006/ole">
            <mc:AlternateContent xmlns:mc="http://schemas.openxmlformats.org/markup-compatibility/2006">
              <mc:Choice xmlns:v="urn:schemas-microsoft-com:vml" Requires="v">
                <p:oleObj spid="_x0000_s9689" r:id="rId7" imgW="1777365" imgH="393700" progId="Equation.DSMT4">
                  <p:embed/>
                </p:oleObj>
              </mc:Choice>
              <mc:Fallback>
                <p:oleObj r:id="rId7" imgW="1777365" imgH="393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9618" y="4275730"/>
                        <a:ext cx="2627122"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nvGraphicFramePr>
        <p:xfrm>
          <a:off x="5829618" y="4666255"/>
          <a:ext cx="1685853" cy="576000"/>
        </p:xfrm>
        <a:graphic>
          <a:graphicData uri="http://schemas.openxmlformats.org/presentationml/2006/ole">
            <mc:AlternateContent xmlns:mc="http://schemas.openxmlformats.org/markup-compatibility/2006">
              <mc:Choice xmlns:v="urn:schemas-microsoft-com:vml" Requires="v">
                <p:oleObj spid="_x0000_s9690" r:id="rId9" imgW="1143000" imgH="393700" progId="Equation.DSMT4">
                  <p:embed/>
                </p:oleObj>
              </mc:Choice>
              <mc:Fallback>
                <p:oleObj r:id="rId9" imgW="1143000" imgH="3937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29618" y="4666255"/>
                        <a:ext cx="1685853"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127000" algn="r" defTabSz="914400" rtl="0" eaLnBrk="1" fontAlgn="base" latinLnBrk="0" hangingPunct="1">
              <a:lnSpc>
                <a:spcPct val="100000"/>
              </a:lnSpc>
              <a:spcBef>
                <a:spcPct val="0"/>
              </a:spcBef>
              <a:spcAft>
                <a:spcPct val="0"/>
              </a:spcAft>
              <a:buClrTx/>
              <a:buSzTx/>
              <a:buFontTx/>
              <a:buNone/>
              <a:tabLst>
                <a:tab pos="2628900" algn="ctr"/>
                <a:tab pos="5292725" algn="r"/>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4" name="矩形 23"/>
          <p:cNvSpPr/>
          <p:nvPr/>
        </p:nvSpPr>
        <p:spPr>
          <a:xfrm>
            <a:off x="438033" y="1759036"/>
            <a:ext cx="8231517" cy="1231106"/>
          </a:xfrm>
          <a:prstGeom prst="rect">
            <a:avLst/>
          </a:prstGeom>
        </p:spPr>
        <p:txBody>
          <a:bodyPr wrap="square" lIns="0" tIns="0" rIns="0" bIns="0">
            <a:spAutoFit/>
          </a:bodyPr>
          <a:lstStyle/>
          <a:p>
            <a:r>
              <a:rPr lang="zh-CN" altLang="zh-CN" sz="1600" dirty="0"/>
              <a:t>对广告的点击率进行预测是十分有必要的。</a:t>
            </a:r>
            <a:r>
              <a:rPr lang="zh-CN" altLang="zh-CN" sz="1600" b="1" dirty="0">
                <a:solidFill>
                  <a:srgbClr val="3D89BC"/>
                </a:solidFill>
              </a:rPr>
              <a:t>对展示广告的网站来说</a:t>
            </a:r>
            <a:r>
              <a:rPr lang="zh-CN" altLang="zh-CN" sz="1600" dirty="0"/>
              <a:t>，针对不同页面、不同人群精准投放不同广告，可以使广告和网页做到紧密结合，使广告</a:t>
            </a:r>
            <a:r>
              <a:rPr lang="en-US" altLang="zh-CN" sz="1600" dirty="0"/>
              <a:t>“</a:t>
            </a:r>
            <a:r>
              <a:rPr lang="zh-CN" altLang="zh-CN" sz="1600" dirty="0"/>
              <a:t>无痕植入</a:t>
            </a:r>
            <a:r>
              <a:rPr lang="en-US" altLang="zh-CN" sz="1600" dirty="0"/>
              <a:t>”</a:t>
            </a:r>
            <a:r>
              <a:rPr lang="zh-CN" altLang="zh-CN" sz="1600" dirty="0"/>
              <a:t>，使浏览者在潜移默化中接受广告，提高广告被点击的可能性；</a:t>
            </a:r>
            <a:r>
              <a:rPr lang="zh-CN" altLang="zh-CN" sz="1600" b="1" dirty="0">
                <a:solidFill>
                  <a:srgbClr val="3D89BC"/>
                </a:solidFill>
              </a:rPr>
              <a:t>对商家来说，</a:t>
            </a:r>
            <a:r>
              <a:rPr lang="zh-CN" altLang="zh-CN" sz="1600" dirty="0"/>
              <a:t>不仅可以预估广告带来的收益，及时对广告进行调整，提升收益，还可以减少一些不必要的投放，减少支出；</a:t>
            </a:r>
            <a:r>
              <a:rPr lang="zh-CN" altLang="zh-CN" sz="1600" b="1" dirty="0">
                <a:solidFill>
                  <a:srgbClr val="3D89BC"/>
                </a:solidFill>
              </a:rPr>
              <a:t>对浏览者来说，</a:t>
            </a:r>
            <a:r>
              <a:rPr lang="zh-CN" altLang="zh-CN" sz="1600" dirty="0"/>
              <a:t>广告的精准投放更易被接受，不容易引起反感，增加点击广告的可能性。</a:t>
            </a:r>
            <a:endParaRPr lang="zh-CN" altLang="en-US" sz="1600" dirty="0"/>
          </a:p>
        </p:txBody>
      </p:sp>
      <p:sp>
        <p:nvSpPr>
          <p:cNvPr id="31"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19</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399253" y="800100"/>
            <a:ext cx="1920719" cy="369332"/>
          </a:xfrm>
          <a:prstGeom prst="rect">
            <a:avLst/>
          </a:prstGeom>
          <a:noFill/>
        </p:spPr>
        <p:txBody>
          <a:bodyPr wrap="none" rtlCol="0">
            <a:spAutoFit/>
          </a:bodyPr>
          <a:lstStyle/>
          <a:p>
            <a:r>
              <a:rPr lang="en-US" altLang="zh-CN" b="1" dirty="0">
                <a:solidFill>
                  <a:srgbClr val="3D89BC"/>
                </a:solidFill>
              </a:rPr>
              <a:t>1.1</a:t>
            </a:r>
            <a:r>
              <a:rPr lang="zh-CN" altLang="en-US" b="1" dirty="0">
                <a:solidFill>
                  <a:srgbClr val="3D89BC"/>
                </a:solidFill>
              </a:rPr>
              <a:t>用户画像概述</a:t>
            </a:r>
          </a:p>
        </p:txBody>
      </p:sp>
      <p:sp>
        <p:nvSpPr>
          <p:cNvPr id="25" name="椭圆 24"/>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284899" y="1300778"/>
            <a:ext cx="8574430" cy="1850390"/>
          </a:xfrm>
          <a:prstGeom prst="rect">
            <a:avLst/>
          </a:prstGeom>
        </p:spPr>
        <p:txBody>
          <a:bodyPr wrap="square" lIns="0" tIns="0" rIns="0" bIns="0">
            <a:spAutoFit/>
          </a:bodyPr>
          <a:lstStyle/>
          <a:p>
            <a:pPr fontAlgn="auto">
              <a:lnSpc>
                <a:spcPts val="2000"/>
              </a:lnSpc>
            </a:pPr>
            <a:r>
              <a:rPr lang="en-US" altLang="zh-CN" sz="1600" dirty="0"/>
              <a:t>   </a:t>
            </a:r>
            <a:r>
              <a:rPr lang="zh-CN" altLang="en-US" sz="1600" dirty="0"/>
              <a:t>   </a:t>
            </a:r>
            <a:r>
              <a:rPr lang="zh-CN" altLang="zh-CN" sz="1600" dirty="0"/>
              <a:t>人在网络世界中的行为集合代表了他在网络世界中的“性格”，这个集合就描述了他的网络个性和用户特征（</a:t>
            </a:r>
            <a:r>
              <a:rPr lang="en-US" altLang="zh-CN" sz="1600" dirty="0"/>
              <a:t>User Profile</a:t>
            </a:r>
            <a:r>
              <a:rPr lang="zh-CN" altLang="zh-CN" sz="1600" dirty="0"/>
              <a:t>）。从数据拥有者，也就是企业角度来看，他们掌握了所有用户在网络世界中“某方面”的行为习惯，如用户浏览了哪些网页、搜索了哪些关键词、购买了哪些商品、留下了哪些评价等，企业都会收集汇总。如何将如此庞杂的数据转换为商业价值，成为现在企业越来越关注的问题。面对高质量、多维度的海量数据，如何建立精准的用户模型就显得尤为重要，用户画像的概念也就应运而生。</a:t>
            </a:r>
          </a:p>
          <a:p>
            <a:pPr>
              <a:lnSpc>
                <a:spcPts val="2500"/>
              </a:lnSpc>
            </a:pPr>
            <a:r>
              <a:rPr lang="en-US" altLang="zh-CN" dirty="0"/>
              <a:t>   </a:t>
            </a:r>
            <a:endParaRPr lang="zh-CN" altLang="zh-CN" dirty="0"/>
          </a:p>
        </p:txBody>
      </p:sp>
      <p:pic>
        <p:nvPicPr>
          <p:cNvPr id="1026" name="Picture 2" descr="C:\Users\cstor\Desktop\0R033M28-2.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t="9820" b="15169"/>
          <a:stretch>
            <a:fillRect/>
          </a:stretch>
        </p:blipFill>
        <p:spPr bwMode="auto">
          <a:xfrm>
            <a:off x="-10195" y="2821228"/>
            <a:ext cx="9150823" cy="3631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399253" y="800100"/>
            <a:ext cx="3305713" cy="369332"/>
          </a:xfrm>
          <a:prstGeom prst="rect">
            <a:avLst/>
          </a:prstGeom>
          <a:noFill/>
        </p:spPr>
        <p:txBody>
          <a:bodyPr wrap="none" rtlCol="0">
            <a:spAutoFit/>
          </a:bodyPr>
          <a:lstStyle/>
          <a:p>
            <a:r>
              <a:rPr lang="en-US" altLang="zh-CN" b="1" dirty="0">
                <a:solidFill>
                  <a:srgbClr val="3D89BC"/>
                </a:solidFill>
              </a:rPr>
              <a:t>2.3</a:t>
            </a:r>
            <a:r>
              <a:rPr lang="zh-CN" altLang="en-US" b="1" dirty="0">
                <a:solidFill>
                  <a:srgbClr val="3D89BC"/>
                </a:solidFill>
              </a:rPr>
              <a:t>基于位置的服务和广告推荐</a:t>
            </a:r>
          </a:p>
        </p:txBody>
      </p:sp>
      <p:sp>
        <p:nvSpPr>
          <p:cNvPr id="25" name="椭圆 24"/>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0353" r:id="rId3" imgW="101600" imgH="165100" progId="Equation.DSMT4">
                  <p:embed/>
                </p:oleObj>
              </mc:Choice>
              <mc:Fallback>
                <p:oleObj r:id="rId3" imgW="101600" imgH="165100" progId="Equation.DSMT4">
                  <p:embed/>
                  <p:pic>
                    <p:nvPicPr>
                      <p:cNvPr id="0" name="图片 102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3" name="椭圆 12"/>
          <p:cNvSpPr/>
          <p:nvPr/>
        </p:nvSpPr>
        <p:spPr>
          <a:xfrm>
            <a:off x="3763275" y="2583612"/>
            <a:ext cx="1557069" cy="1621766"/>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a:t>
            </a:r>
            <a:r>
              <a:rPr lang="en-US" altLang="zh-CN" sz="2000" b="1" dirty="0"/>
              <a:t>4A</a:t>
            </a:r>
            <a:r>
              <a:rPr lang="zh-CN" altLang="en-US" sz="2000" b="1" dirty="0"/>
              <a:t>”服务</a:t>
            </a:r>
          </a:p>
        </p:txBody>
      </p:sp>
      <p:sp>
        <p:nvSpPr>
          <p:cNvPr id="16" name="同心圆 15"/>
          <p:cNvSpPr/>
          <p:nvPr/>
        </p:nvSpPr>
        <p:spPr>
          <a:xfrm>
            <a:off x="3823661" y="2665563"/>
            <a:ext cx="1436299" cy="1475116"/>
          </a:xfrm>
          <a:prstGeom prst="donut">
            <a:avLst>
              <a:gd name="adj" fmla="val 38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3" name="曲线连接符 22"/>
          <p:cNvCxnSpPr>
            <a:stCxn id="13" idx="1"/>
          </p:cNvCxnSpPr>
          <p:nvPr/>
        </p:nvCxnSpPr>
        <p:spPr>
          <a:xfrm rot="16200000" flipV="1">
            <a:off x="3238710" y="2068522"/>
            <a:ext cx="401578" cy="1103606"/>
          </a:xfrm>
          <a:prstGeom prst="curvedConnector2">
            <a:avLst/>
          </a:prstGeom>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455047" y="2206694"/>
            <a:ext cx="2432649" cy="363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随时（</a:t>
            </a:r>
            <a:r>
              <a:rPr lang="en-US" altLang="zh-CN" b="1" dirty="0">
                <a:solidFill>
                  <a:srgbClr val="3D89BC"/>
                </a:solidFill>
              </a:rPr>
              <a:t>A</a:t>
            </a:r>
            <a:r>
              <a:rPr lang="en-US" altLang="zh-CN" dirty="0">
                <a:solidFill>
                  <a:prstClr val="white"/>
                </a:solidFill>
              </a:rPr>
              <a:t>nytime</a:t>
            </a:r>
            <a:r>
              <a:rPr lang="zh-CN" altLang="en-US" dirty="0">
                <a:solidFill>
                  <a:prstClr val="white"/>
                </a:solidFill>
              </a:rPr>
              <a:t>）</a:t>
            </a:r>
          </a:p>
        </p:txBody>
      </p:sp>
      <p:sp>
        <p:nvSpPr>
          <p:cNvPr id="29" name="圆角矩形 28"/>
          <p:cNvSpPr/>
          <p:nvPr/>
        </p:nvSpPr>
        <p:spPr>
          <a:xfrm>
            <a:off x="6191613" y="2206694"/>
            <a:ext cx="2432649" cy="363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随地（</a:t>
            </a:r>
            <a:r>
              <a:rPr lang="en-US" altLang="zh-CN" b="1" dirty="0">
                <a:solidFill>
                  <a:srgbClr val="3D89BC"/>
                </a:solidFill>
              </a:rPr>
              <a:t>A</a:t>
            </a:r>
            <a:r>
              <a:rPr lang="en-US" altLang="zh-CN" dirty="0">
                <a:solidFill>
                  <a:prstClr val="white"/>
                </a:solidFill>
              </a:rPr>
              <a:t>nywhere</a:t>
            </a:r>
            <a:r>
              <a:rPr lang="zh-CN" altLang="en-US" dirty="0">
                <a:solidFill>
                  <a:prstClr val="white"/>
                </a:solidFill>
              </a:rPr>
              <a:t>）</a:t>
            </a:r>
          </a:p>
        </p:txBody>
      </p:sp>
      <p:sp>
        <p:nvSpPr>
          <p:cNvPr id="35" name="圆角矩形 34"/>
          <p:cNvSpPr/>
          <p:nvPr/>
        </p:nvSpPr>
        <p:spPr>
          <a:xfrm>
            <a:off x="455046" y="4226373"/>
            <a:ext cx="2432649" cy="63029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为所有的人（</a:t>
            </a:r>
            <a:r>
              <a:rPr lang="en-US" altLang="zh-CN" b="1" dirty="0">
                <a:solidFill>
                  <a:srgbClr val="3D89BC"/>
                </a:solidFill>
              </a:rPr>
              <a:t>A</a:t>
            </a:r>
            <a:r>
              <a:rPr lang="en-US" altLang="zh-CN" dirty="0">
                <a:solidFill>
                  <a:prstClr val="white"/>
                </a:solidFill>
              </a:rPr>
              <a:t>nybody</a:t>
            </a:r>
            <a:r>
              <a:rPr lang="zh-CN" altLang="en-US" dirty="0">
                <a:solidFill>
                  <a:prstClr val="white"/>
                </a:solidFill>
              </a:rPr>
              <a:t>）</a:t>
            </a:r>
          </a:p>
        </p:txBody>
      </p:sp>
      <p:sp>
        <p:nvSpPr>
          <p:cNvPr id="38" name="圆角矩形 37"/>
          <p:cNvSpPr/>
          <p:nvPr/>
        </p:nvSpPr>
        <p:spPr>
          <a:xfrm>
            <a:off x="6191613" y="4226373"/>
            <a:ext cx="2432649" cy="62641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为所有的事（</a:t>
            </a:r>
            <a:r>
              <a:rPr lang="en-US" altLang="zh-CN" b="1" dirty="0">
                <a:solidFill>
                  <a:srgbClr val="3D89BC"/>
                </a:solidFill>
              </a:rPr>
              <a:t>A</a:t>
            </a:r>
            <a:r>
              <a:rPr lang="en-US" altLang="zh-CN" dirty="0">
                <a:solidFill>
                  <a:prstClr val="white"/>
                </a:solidFill>
              </a:rPr>
              <a:t>nything</a:t>
            </a:r>
            <a:r>
              <a:rPr lang="zh-CN" altLang="en-US" dirty="0">
                <a:solidFill>
                  <a:prstClr val="white"/>
                </a:solidFill>
              </a:rPr>
              <a:t>）</a:t>
            </a:r>
          </a:p>
        </p:txBody>
      </p:sp>
      <p:cxnSp>
        <p:nvCxnSpPr>
          <p:cNvPr id="42" name="曲线连接符 41"/>
          <p:cNvCxnSpPr>
            <a:stCxn id="13" idx="7"/>
            <a:endCxn id="29" idx="1"/>
          </p:cNvCxnSpPr>
          <p:nvPr/>
        </p:nvCxnSpPr>
        <p:spPr>
          <a:xfrm rot="5400000" flipH="1" flipV="1">
            <a:off x="5425618" y="2055119"/>
            <a:ext cx="432695" cy="1099296"/>
          </a:xfrm>
          <a:prstGeom prst="curvedConnector2">
            <a:avLst/>
          </a:prstGeom>
        </p:spPr>
        <p:style>
          <a:lnRef idx="1">
            <a:schemeClr val="dk1"/>
          </a:lnRef>
          <a:fillRef idx="0">
            <a:schemeClr val="dk1"/>
          </a:fillRef>
          <a:effectRef idx="0">
            <a:schemeClr val="dk1"/>
          </a:effectRef>
          <a:fontRef idx="minor">
            <a:schemeClr val="tx1"/>
          </a:fontRef>
        </p:style>
      </p:cxnSp>
      <p:cxnSp>
        <p:nvCxnSpPr>
          <p:cNvPr id="44" name="曲线连接符 43"/>
          <p:cNvCxnSpPr>
            <a:stCxn id="13" idx="3"/>
          </p:cNvCxnSpPr>
          <p:nvPr/>
        </p:nvCxnSpPr>
        <p:spPr>
          <a:xfrm rot="5400000">
            <a:off x="3153646" y="3701926"/>
            <a:ext cx="571706" cy="1103606"/>
          </a:xfrm>
          <a:prstGeom prst="curvedConnector2">
            <a:avLst/>
          </a:prstGeom>
        </p:spPr>
        <p:style>
          <a:lnRef idx="1">
            <a:schemeClr val="dk1"/>
          </a:lnRef>
          <a:fillRef idx="0">
            <a:schemeClr val="dk1"/>
          </a:fillRef>
          <a:effectRef idx="0">
            <a:schemeClr val="dk1"/>
          </a:effectRef>
          <a:fontRef idx="minor">
            <a:schemeClr val="tx1"/>
          </a:fontRef>
        </p:style>
      </p:cxnSp>
      <p:cxnSp>
        <p:nvCxnSpPr>
          <p:cNvPr id="46" name="曲线连接符 45"/>
          <p:cNvCxnSpPr>
            <a:stCxn id="13" idx="5"/>
            <a:endCxn id="38" idx="1"/>
          </p:cNvCxnSpPr>
          <p:nvPr/>
        </p:nvCxnSpPr>
        <p:spPr>
          <a:xfrm rot="16200000" flipH="1">
            <a:off x="5356112" y="3704081"/>
            <a:ext cx="571706" cy="1099296"/>
          </a:xfrm>
          <a:prstGeom prst="curvedConnector2">
            <a:avLst/>
          </a:prstGeom>
        </p:spPr>
        <p:style>
          <a:lnRef idx="1">
            <a:schemeClr val="dk1"/>
          </a:lnRef>
          <a:fillRef idx="0">
            <a:schemeClr val="dk1"/>
          </a:fillRef>
          <a:effectRef idx="0">
            <a:schemeClr val="dk1"/>
          </a:effectRef>
          <a:fontRef idx="minor">
            <a:schemeClr val="tx1"/>
          </a:fontRef>
        </p:style>
      </p:cxnSp>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1369" r:id="rId3" imgW="101600" imgH="165100" progId="Equation.DSMT4">
                  <p:embed/>
                </p:oleObj>
              </mc:Choice>
              <mc:Fallback>
                <p:oleObj r:id="rId3" imgW="101600" imgH="165100" progId="Equation.DSMT4">
                  <p:embed/>
                  <p:pic>
                    <p:nvPicPr>
                      <p:cNvPr id="0" name="图片 113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7" name="矩形 26"/>
          <p:cNvSpPr/>
          <p:nvPr/>
        </p:nvSpPr>
        <p:spPr>
          <a:xfrm>
            <a:off x="341102" y="1071673"/>
            <a:ext cx="8417703" cy="22399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911219" y="934828"/>
            <a:ext cx="2756304" cy="369332"/>
          </a:xfrm>
          <a:prstGeom prst="rect">
            <a:avLst/>
          </a:prstGeom>
          <a:solidFill>
            <a:srgbClr val="3D89BC"/>
          </a:solidFill>
        </p:spPr>
        <p:txBody>
          <a:bodyPr wrap="square">
            <a:spAutoFit/>
          </a:bodyPr>
          <a:lstStyle/>
          <a:p>
            <a:r>
              <a:rPr lang="zh-CN" altLang="en-US" dirty="0">
                <a:solidFill>
                  <a:schemeClr val="bg1"/>
                </a:solidFill>
              </a:rPr>
              <a:t>基于位置服务的关键技术</a:t>
            </a:r>
          </a:p>
        </p:txBody>
      </p:sp>
      <p:sp>
        <p:nvSpPr>
          <p:cNvPr id="30" name="椭圆 29"/>
          <p:cNvSpPr/>
          <p:nvPr/>
        </p:nvSpPr>
        <p:spPr>
          <a:xfrm>
            <a:off x="1423311" y="1616581"/>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定位</a:t>
            </a:r>
            <a:endParaRPr lang="en-US" altLang="zh-CN" dirty="0"/>
          </a:p>
          <a:p>
            <a:pPr algn="ctr"/>
            <a:r>
              <a:rPr lang="zh-CN" altLang="en-US" dirty="0"/>
              <a:t>技术</a:t>
            </a:r>
          </a:p>
        </p:txBody>
      </p:sp>
      <p:sp>
        <p:nvSpPr>
          <p:cNvPr id="31" name="椭圆 30"/>
          <p:cNvSpPr/>
          <p:nvPr/>
        </p:nvSpPr>
        <p:spPr>
          <a:xfrm>
            <a:off x="3859789" y="1616581"/>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电子地图技术</a:t>
            </a:r>
          </a:p>
        </p:txBody>
      </p:sp>
      <p:sp>
        <p:nvSpPr>
          <p:cNvPr id="32" name="椭圆 31"/>
          <p:cNvSpPr/>
          <p:nvPr/>
        </p:nvSpPr>
        <p:spPr>
          <a:xfrm>
            <a:off x="6296267" y="1616581"/>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数据分析、挖掘技术</a:t>
            </a:r>
          </a:p>
        </p:txBody>
      </p:sp>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21</a:t>
            </a:fld>
            <a:endParaRPr lang="zh-CN" altLang="en-US" dirty="0"/>
          </a:p>
        </p:txBody>
      </p:sp>
      <p:sp>
        <p:nvSpPr>
          <p:cNvPr id="12" name="文本框 11"/>
          <p:cNvSpPr txBox="1"/>
          <p:nvPr/>
        </p:nvSpPr>
        <p:spPr>
          <a:xfrm>
            <a:off x="309245" y="3620770"/>
            <a:ext cx="8417560" cy="2286000"/>
          </a:xfrm>
          <a:prstGeom prst="rect">
            <a:avLst/>
          </a:prstGeom>
          <a:noFill/>
        </p:spPr>
        <p:txBody>
          <a:bodyPr wrap="square" rtlCol="0" anchor="t">
            <a:spAutoFit/>
          </a:bodyPr>
          <a:lstStyle/>
          <a:p>
            <a:pPr fontAlgn="auto">
              <a:lnSpc>
                <a:spcPct val="150000"/>
              </a:lnSpc>
            </a:pPr>
            <a:r>
              <a:rPr lang="zh-CN" altLang="en-US" sz="1600" dirty="0"/>
              <a:t>（1）定位技术：定位技术是基于位置服务的基础，目的是获取终端设备的物理位置。</a:t>
            </a:r>
          </a:p>
          <a:p>
            <a:pPr fontAlgn="auto">
              <a:lnSpc>
                <a:spcPct val="150000"/>
              </a:lnSpc>
            </a:pPr>
            <a:r>
              <a:rPr lang="zh-CN" altLang="en-US" sz="1600" dirty="0"/>
              <a:t>（2）电子地图技术：电子地图是定位信息的承载体，可以将位置信息直观、形象地展示给用户，可以将平面的地图“立体化”。目前成熟的电子地图有Google Map、高德地图、Bing Map等。</a:t>
            </a:r>
          </a:p>
          <a:p>
            <a:pPr fontAlgn="auto">
              <a:lnSpc>
                <a:spcPct val="150000"/>
              </a:lnSpc>
            </a:pPr>
            <a:r>
              <a:rPr lang="zh-CN" altLang="en-US" sz="1600" dirty="0"/>
              <a:t>（3）数据分析与数据挖掘技术：对获取的数据进行分析和挖掘是提供多元化服务的基础。例如，借助驾驶人的日常轨迹对其推荐他日常经过的商店和产品等。</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63220" y="1284605"/>
            <a:ext cx="8417560" cy="16262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2393" r:id="rId3" imgW="101600" imgH="165100" progId="Equation.DSMT4">
                  <p:embed/>
                </p:oleObj>
              </mc:Choice>
              <mc:Fallback>
                <p:oleObj r:id="rId3" imgW="101600" imgH="165100" progId="Equation.DSMT4">
                  <p:embed/>
                  <p:pic>
                    <p:nvPicPr>
                      <p:cNvPr id="0" name="图片 113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9740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4" name="矩形 33"/>
          <p:cNvSpPr/>
          <p:nvPr/>
        </p:nvSpPr>
        <p:spPr>
          <a:xfrm>
            <a:off x="2917701" y="1100193"/>
            <a:ext cx="2756304" cy="369332"/>
          </a:xfrm>
          <a:prstGeom prst="rect">
            <a:avLst/>
          </a:prstGeom>
          <a:solidFill>
            <a:srgbClr val="3D89BC"/>
          </a:solidFill>
        </p:spPr>
        <p:txBody>
          <a:bodyPr wrap="square">
            <a:spAutoFit/>
          </a:bodyPr>
          <a:lstStyle/>
          <a:p>
            <a:pPr algn="ctr"/>
            <a:r>
              <a:rPr lang="zh-CN" altLang="en-US" dirty="0">
                <a:solidFill>
                  <a:schemeClr val="bg1"/>
                </a:solidFill>
              </a:rPr>
              <a:t>基于位置的广告推荐</a:t>
            </a:r>
          </a:p>
        </p:txBody>
      </p:sp>
      <p:sp>
        <p:nvSpPr>
          <p:cNvPr id="11" name="矩形 10"/>
          <p:cNvSpPr/>
          <p:nvPr/>
        </p:nvSpPr>
        <p:spPr>
          <a:xfrm>
            <a:off x="363326" y="1594516"/>
            <a:ext cx="8417703" cy="1756410"/>
          </a:xfrm>
          <a:prstGeom prst="rect">
            <a:avLst/>
          </a:prstGeom>
        </p:spPr>
        <p:txBody>
          <a:bodyPr wrap="square">
            <a:spAutoFit/>
          </a:bodyPr>
          <a:lstStyle/>
          <a:p>
            <a:r>
              <a:rPr lang="zh-CN" altLang="zh-CN" dirty="0"/>
              <a:t>与传统互联网广告不同，基于位置的广告推荐更多地会考虑</a:t>
            </a:r>
            <a:r>
              <a:rPr lang="en-US" altLang="zh-CN" dirty="0"/>
              <a:t>“</a:t>
            </a:r>
            <a:r>
              <a:rPr lang="zh-CN" altLang="zh-CN" dirty="0"/>
              <a:t>位置</a:t>
            </a:r>
            <a:r>
              <a:rPr lang="en-US" altLang="zh-CN" dirty="0"/>
              <a:t>”</a:t>
            </a:r>
            <a:r>
              <a:rPr lang="zh-CN" altLang="zh-CN" dirty="0"/>
              <a:t>这一选择条件，优先推荐当前地点附近的商家或产品，实现更加精准且个性化的广告投放，不仅能极大地提升用户体验，还可以迅速将用户从网上吸引到实体店面内，完成从线上到线下的无缝对接。</a:t>
            </a:r>
            <a:endParaRPr lang="en-US" altLang="zh-CN" dirty="0"/>
          </a:p>
          <a:p>
            <a:endParaRPr lang="en-US" altLang="zh-CN" dirty="0"/>
          </a:p>
          <a:p>
            <a:endParaRPr lang="zh-CN" altLang="en-US" dirty="0"/>
          </a:p>
        </p:txBody>
      </p:sp>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22</a:t>
            </a:fld>
            <a:endParaRPr lang="zh-CN" altLang="en-US" dirty="0"/>
          </a:p>
        </p:txBody>
      </p:sp>
      <p:sp>
        <p:nvSpPr>
          <p:cNvPr id="12" name="文本框 11"/>
          <p:cNvSpPr txBox="1"/>
          <p:nvPr/>
        </p:nvSpPr>
        <p:spPr>
          <a:xfrm>
            <a:off x="363855" y="3128645"/>
            <a:ext cx="8416925" cy="840105"/>
          </a:xfrm>
          <a:prstGeom prst="rect">
            <a:avLst/>
          </a:prstGeom>
          <a:noFill/>
        </p:spPr>
        <p:txBody>
          <a:bodyPr wrap="square" rtlCol="0" anchor="t">
            <a:spAutoFit/>
          </a:bodyPr>
          <a:lstStyle/>
          <a:p>
            <a:pPr fontAlgn="auto">
              <a:lnSpc>
                <a:spcPct val="100000"/>
              </a:lnSpc>
            </a:pPr>
            <a:r>
              <a:rPr lang="zh-CN" altLang="en-US" sz="1600" dirty="0"/>
              <a:t>（1）“主动式”也称“推”式，指广告服务提供商根据用户所在位置，主动向客户发送广告，直到用户取消广告订阅或将广告屏蔽为止[10]。图9-7所示为主动式基于位置的广告推荐实例。</a:t>
            </a:r>
          </a:p>
        </p:txBody>
      </p:sp>
      <p:sp>
        <p:nvSpPr>
          <p:cNvPr id="15" name="文本框 14"/>
          <p:cNvSpPr txBox="1"/>
          <p:nvPr/>
        </p:nvSpPr>
        <p:spPr>
          <a:xfrm>
            <a:off x="3588563" y="5688546"/>
            <a:ext cx="2706053" cy="261610"/>
          </a:xfrm>
          <a:prstGeom prst="rect">
            <a:avLst/>
          </a:prstGeom>
          <a:noFill/>
        </p:spPr>
        <p:txBody>
          <a:bodyPr wrap="square" rtlCol="0" anchor="t">
            <a:spAutoFit/>
          </a:bodyPr>
          <a:lstStyle/>
          <a:p>
            <a:r>
              <a:rPr lang="zh-CN" altLang="en-US" sz="1100" b="1" dirty="0">
                <a:latin typeface="+mn-ea"/>
              </a:rPr>
              <a:t>主动式基于位置的广告推荐实例</a:t>
            </a:r>
          </a:p>
        </p:txBody>
      </p:sp>
      <p:graphicFrame>
        <p:nvGraphicFramePr>
          <p:cNvPr id="19" name="对象 18"/>
          <p:cNvGraphicFramePr/>
          <p:nvPr/>
        </p:nvGraphicFramePr>
        <p:xfrm>
          <a:off x="1830771" y="3873260"/>
          <a:ext cx="5399908" cy="1703143"/>
        </p:xfrm>
        <a:graphic>
          <a:graphicData uri="http://schemas.openxmlformats.org/presentationml/2006/ole">
            <mc:AlternateContent xmlns:mc="http://schemas.openxmlformats.org/markup-compatibility/2006">
              <mc:Choice xmlns:v="urn:schemas-microsoft-com:vml" Requires="v">
                <p:oleObj spid="_x0000_s12394" r:id="rId5" imgW="1619885" imgH="652780" progId="Word.Document.12">
                  <p:embed/>
                </p:oleObj>
              </mc:Choice>
              <mc:Fallback>
                <p:oleObj r:id="rId5" imgW="1619885" imgH="652780" progId="Word.Document.12">
                  <p:embed/>
                  <p:pic>
                    <p:nvPicPr>
                      <p:cNvPr id="0" name="图片 32"/>
                      <p:cNvPicPr/>
                      <p:nvPr/>
                    </p:nvPicPr>
                    <p:blipFill>
                      <a:blip r:embed="rId6"/>
                      <a:stretch>
                        <a:fillRect/>
                      </a:stretch>
                    </p:blipFill>
                    <p:spPr>
                      <a:xfrm>
                        <a:off x="1830771" y="3873260"/>
                        <a:ext cx="5399908" cy="1703143"/>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572866" cy="415498"/>
          </a:xfrm>
          <a:prstGeom prst="rect">
            <a:avLst/>
          </a:prstGeom>
          <a:noFill/>
        </p:spPr>
        <p:txBody>
          <a:bodyPr wrap="none" rtlCol="0">
            <a:spAutoFit/>
          </a:bodyPr>
          <a:lstStyle/>
          <a:p>
            <a:r>
              <a:rPr lang="en-US" altLang="zh-CN" sz="2100" b="1" spc="225" dirty="0">
                <a:solidFill>
                  <a:prstClr val="white"/>
                </a:solidFill>
              </a:rPr>
              <a:t>2</a:t>
            </a:r>
            <a:r>
              <a:rPr lang="zh-CN" altLang="en-US" sz="2100" b="1" spc="225" dirty="0">
                <a:solidFill>
                  <a:prstClr val="white"/>
                </a:solidFill>
              </a:rPr>
              <a:t>广告推荐</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3417" r:id="rId3" imgW="101600" imgH="165100" progId="Equation.DSMT4">
                  <p:embed/>
                </p:oleObj>
              </mc:Choice>
              <mc:Fallback>
                <p:oleObj r:id="rId3" imgW="101600" imgH="165100" progId="Equation.DSMT4">
                  <p:embed/>
                  <p:pic>
                    <p:nvPicPr>
                      <p:cNvPr id="0" name="图片 113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23</a:t>
            </a:fld>
            <a:endParaRPr lang="zh-CN" altLang="en-US" dirty="0"/>
          </a:p>
        </p:txBody>
      </p:sp>
      <p:sp>
        <p:nvSpPr>
          <p:cNvPr id="15" name="文本框 14"/>
          <p:cNvSpPr txBox="1"/>
          <p:nvPr/>
        </p:nvSpPr>
        <p:spPr>
          <a:xfrm>
            <a:off x="3278030" y="3621649"/>
            <a:ext cx="2461955" cy="261610"/>
          </a:xfrm>
          <a:prstGeom prst="rect">
            <a:avLst/>
          </a:prstGeom>
          <a:noFill/>
        </p:spPr>
        <p:txBody>
          <a:bodyPr wrap="square" rtlCol="0" anchor="t">
            <a:spAutoFit/>
          </a:bodyPr>
          <a:lstStyle/>
          <a:p>
            <a:r>
              <a:rPr lang="zh-CN" altLang="en-US" sz="1100" b="1" dirty="0">
                <a:latin typeface="+mn-ea"/>
              </a:rPr>
              <a:t>被动式基于位置的广告推荐实例</a:t>
            </a:r>
          </a:p>
        </p:txBody>
      </p:sp>
      <p:sp>
        <p:nvSpPr>
          <p:cNvPr id="13" name="文本框 12"/>
          <p:cNvSpPr txBox="1"/>
          <p:nvPr/>
        </p:nvSpPr>
        <p:spPr>
          <a:xfrm>
            <a:off x="363220" y="1045845"/>
            <a:ext cx="8417560" cy="584775"/>
          </a:xfrm>
          <a:prstGeom prst="rect">
            <a:avLst/>
          </a:prstGeom>
          <a:noFill/>
        </p:spPr>
        <p:txBody>
          <a:bodyPr wrap="square" rtlCol="0" anchor="t">
            <a:spAutoFit/>
          </a:bodyPr>
          <a:lstStyle/>
          <a:p>
            <a:r>
              <a:rPr lang="zh-CN" altLang="en-US" sz="1600" dirty="0"/>
              <a:t>（2）“被动式”也称“拉”式，指用户通过关键词发起搜索，推荐系统根据搜索关键词、用户当前地理位置信息和用户其他特征返回出推荐结果。</a:t>
            </a:r>
          </a:p>
        </p:txBody>
      </p:sp>
      <p:graphicFrame>
        <p:nvGraphicFramePr>
          <p:cNvPr id="14" name="对象 13"/>
          <p:cNvGraphicFramePr/>
          <p:nvPr/>
        </p:nvGraphicFramePr>
        <p:xfrm>
          <a:off x="1959291" y="1704975"/>
          <a:ext cx="5225415" cy="1916674"/>
        </p:xfrm>
        <a:graphic>
          <a:graphicData uri="http://schemas.openxmlformats.org/presentationml/2006/ole">
            <mc:AlternateContent xmlns:mc="http://schemas.openxmlformats.org/markup-compatibility/2006">
              <mc:Choice xmlns:v="urn:schemas-microsoft-com:vml" Requires="v">
                <p:oleObj spid="_x0000_s13418" r:id="rId5" imgW="1857375" imgH="1043305" progId="Word.Document.12">
                  <p:embed/>
                </p:oleObj>
              </mc:Choice>
              <mc:Fallback>
                <p:oleObj r:id="rId5" imgW="1857375" imgH="1043305" progId="Word.Document.12">
                  <p:embed/>
                  <p:pic>
                    <p:nvPicPr>
                      <p:cNvPr id="0" name="图片 15"/>
                      <p:cNvPicPr/>
                      <p:nvPr/>
                    </p:nvPicPr>
                    <p:blipFill>
                      <a:blip r:embed="rId6"/>
                      <a:stretch>
                        <a:fillRect/>
                      </a:stretch>
                    </p:blipFill>
                    <p:spPr>
                      <a:xfrm>
                        <a:off x="1959291" y="1704975"/>
                        <a:ext cx="5225415" cy="1916674"/>
                      </a:xfrm>
                      <a:prstGeom prst="rect">
                        <a:avLst/>
                      </a:prstGeom>
                    </p:spPr>
                  </p:pic>
                </p:oleObj>
              </mc:Fallback>
            </mc:AlternateContent>
          </a:graphicData>
        </a:graphic>
      </p:graphicFrame>
      <p:sp>
        <p:nvSpPr>
          <p:cNvPr id="17" name="文本框 16"/>
          <p:cNvSpPr txBox="1"/>
          <p:nvPr/>
        </p:nvSpPr>
        <p:spPr>
          <a:xfrm>
            <a:off x="442707" y="3898648"/>
            <a:ext cx="8145780" cy="1815465"/>
          </a:xfrm>
          <a:prstGeom prst="rect">
            <a:avLst/>
          </a:prstGeom>
          <a:noFill/>
        </p:spPr>
        <p:txBody>
          <a:bodyPr wrap="square" rtlCol="0" anchor="t">
            <a:spAutoFit/>
          </a:bodyPr>
          <a:lstStyle/>
          <a:p>
            <a:r>
              <a:rPr lang="zh-CN" altLang="en-US" sz="1600" dirty="0"/>
              <a:t>由于基于位置的广告推荐一般通过移动智能设备获取用户位置，而此类设备一般都处于开机状态，故可以持续获取用户位置，这也为分析用户移动轨迹、分析用户习惯、建立用户画像奠定了基础。</a:t>
            </a:r>
          </a:p>
          <a:p>
            <a:endParaRPr lang="zh-CN" altLang="en-US" sz="1600" dirty="0"/>
          </a:p>
          <a:p>
            <a:r>
              <a:rPr lang="zh-CN" altLang="en-US" sz="1600" dirty="0"/>
              <a:t>由于涉及用户位置等隐私信息，基于位置的广告推荐服务的隐私问题备受关注。另外，如果广告发送频率过于频繁，用户会产生对广告的厌烦情绪，此时广告提供商应加强广告质量审查、合理控制广告发送频率。</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690257" y="966177"/>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587366" y="1169836"/>
              <a:ext cx="1969254" cy="523220"/>
            </a:xfrm>
            <a:prstGeom prst="rect">
              <a:avLst/>
            </a:prstGeom>
            <a:noFill/>
          </p:spPr>
          <p:txBody>
            <a:bodyPr wrap="none" rtlCol="0">
              <a:spAutoFit/>
            </a:bodyPr>
            <a:lstStyle/>
            <a:p>
              <a:pPr algn="ctr"/>
              <a:r>
                <a:rPr lang="zh-CN" altLang="en-US" sz="2800" dirty="0">
                  <a:solidFill>
                    <a:schemeClr val="accent4"/>
                  </a:solidFill>
                </a:rPr>
                <a:t>第四章　大数据商业应用</a:t>
              </a:r>
            </a:p>
          </p:txBody>
        </p:sp>
      </p:grpSp>
      <p:grpSp>
        <p:nvGrpSpPr>
          <p:cNvPr id="2" name="组合 1"/>
          <p:cNvGrpSpPr/>
          <p:nvPr/>
        </p:nvGrpSpPr>
        <p:grpSpPr>
          <a:xfrm>
            <a:off x="1754534" y="2462595"/>
            <a:ext cx="5693399" cy="1536438"/>
            <a:chOff x="1807265" y="2462595"/>
            <a:chExt cx="5693399" cy="1536438"/>
          </a:xfrm>
        </p:grpSpPr>
        <p:grpSp>
          <p:nvGrpSpPr>
            <p:cNvPr id="67" name="组合 66"/>
            <p:cNvGrpSpPr/>
            <p:nvPr/>
          </p:nvGrpSpPr>
          <p:grpSpPr>
            <a:xfrm>
              <a:off x="1807265" y="2462595"/>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1883286" y="2462595"/>
                <a:ext cx="3353803"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用户画像和精准营销</a:t>
                </a:r>
              </a:p>
            </p:txBody>
          </p:sp>
        </p:grpSp>
        <p:grpSp>
          <p:nvGrpSpPr>
            <p:cNvPr id="68" name="组合 67"/>
            <p:cNvGrpSpPr/>
            <p:nvPr/>
          </p:nvGrpSpPr>
          <p:grpSpPr>
            <a:xfrm>
              <a:off x="1807265" y="3012285"/>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81814" y="2945869"/>
                <a:ext cx="1863011"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广告推荐</a:t>
                </a:r>
              </a:p>
            </p:txBody>
          </p:sp>
        </p:grpSp>
        <p:grpSp>
          <p:nvGrpSpPr>
            <p:cNvPr id="69" name="组合 68"/>
            <p:cNvGrpSpPr/>
            <p:nvPr/>
          </p:nvGrpSpPr>
          <p:grpSpPr>
            <a:xfrm>
              <a:off x="1807265" y="3572755"/>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矩形 51"/>
              <p:cNvSpPr/>
              <p:nvPr/>
            </p:nvSpPr>
            <p:spPr>
              <a:xfrm>
                <a:off x="1881814" y="3411473"/>
                <a:ext cx="2161169" cy="415498"/>
              </a:xfrm>
              <a:prstGeom prst="rect">
                <a:avLst/>
              </a:prstGeom>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3</a:t>
                </a:r>
                <a:r>
                  <a:rPr lang="zh-CN" altLang="en-US" sz="2100" spc="225" dirty="0">
                    <a:solidFill>
                      <a:schemeClr val="bg1"/>
                    </a:solidFill>
                    <a:latin typeface="微软雅黑" panose="020B0503020204020204" pitchFamily="34" charset="-122"/>
                    <a:ea typeface="微软雅黑" panose="020B0503020204020204" pitchFamily="34" charset="-122"/>
                  </a:rPr>
                  <a:t>　互联网金融</a:t>
                </a:r>
              </a:p>
            </p:txBody>
          </p:sp>
        </p:gr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24</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871025" cy="415498"/>
          </a:xfrm>
          <a:prstGeom prst="rect">
            <a:avLst/>
          </a:prstGeom>
          <a:noFill/>
        </p:spPr>
        <p:txBody>
          <a:bodyPr wrap="none" rtlCol="0">
            <a:spAutoFit/>
          </a:bodyPr>
          <a:lstStyle/>
          <a:p>
            <a:r>
              <a:rPr lang="en-US" altLang="zh-CN" sz="2100" b="1" spc="225" dirty="0">
                <a:solidFill>
                  <a:prstClr val="white"/>
                </a:solidFill>
              </a:rPr>
              <a:t>3</a:t>
            </a:r>
            <a:r>
              <a:rPr lang="zh-CN" altLang="en-US" sz="2100" b="1" spc="225" dirty="0">
                <a:solidFill>
                  <a:prstClr val="white"/>
                </a:solidFill>
              </a:rPr>
              <a:t>互联网金融</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4389" r:id="rId3" imgW="101600" imgH="165100" progId="Equation.DSMT4">
                  <p:embed/>
                </p:oleObj>
              </mc:Choice>
              <mc:Fallback>
                <p:oleObj r:id="rId3" imgW="101600" imgH="165100" progId="Equation.DSMT4">
                  <p:embed/>
                  <p:pic>
                    <p:nvPicPr>
                      <p:cNvPr id="0" name="图片 123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5" name="TextBox 3_1"/>
          <p:cNvSpPr txBox="1"/>
          <p:nvPr/>
        </p:nvSpPr>
        <p:spPr>
          <a:xfrm>
            <a:off x="404049" y="808059"/>
            <a:ext cx="1066318" cy="369332"/>
          </a:xfrm>
          <a:prstGeom prst="rect">
            <a:avLst/>
          </a:prstGeom>
          <a:noFill/>
        </p:spPr>
        <p:txBody>
          <a:bodyPr wrap="none" rtlCol="0">
            <a:spAutoFit/>
          </a:bodyPr>
          <a:lstStyle/>
          <a:p>
            <a:r>
              <a:rPr lang="en-US" altLang="zh-CN" b="1" dirty="0">
                <a:solidFill>
                  <a:srgbClr val="3D89BC"/>
                </a:solidFill>
              </a:rPr>
              <a:t>3.1</a:t>
            </a:r>
            <a:r>
              <a:rPr lang="zh-CN" altLang="en-US" b="1" dirty="0">
                <a:solidFill>
                  <a:srgbClr val="3D89BC"/>
                </a:solidFill>
              </a:rPr>
              <a:t>概述</a:t>
            </a:r>
            <a:r>
              <a:rPr lang="en-US" altLang="zh-CN" b="1" dirty="0">
                <a:solidFill>
                  <a:srgbClr val="3D89BC"/>
                </a:solidFill>
              </a:rPr>
              <a:t> </a:t>
            </a:r>
          </a:p>
        </p:txBody>
      </p:sp>
      <p:sp>
        <p:nvSpPr>
          <p:cNvPr id="2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a:off x="395288" y="1353830"/>
            <a:ext cx="8371341" cy="1156855"/>
          </a:xfrm>
          <a:prstGeom prst="rect">
            <a:avLst/>
          </a:prstGeom>
        </p:spPr>
        <p:txBody>
          <a:bodyPr wrap="square">
            <a:spAutoFit/>
          </a:bodyPr>
          <a:lstStyle/>
          <a:p>
            <a:pPr>
              <a:lnSpc>
                <a:spcPct val="150000"/>
              </a:lnSpc>
            </a:pPr>
            <a:r>
              <a:rPr lang="zh-CN" altLang="zh-CN" sz="1600" dirty="0"/>
              <a:t>互联网金融是指以依托于</a:t>
            </a:r>
            <a:r>
              <a:rPr lang="zh-CN" altLang="zh-CN" sz="1600" b="1" dirty="0">
                <a:solidFill>
                  <a:srgbClr val="3D89BC"/>
                </a:solidFill>
              </a:rPr>
              <a:t>支付、云计算、社交网络</a:t>
            </a:r>
            <a:r>
              <a:rPr lang="zh-CN" altLang="zh-CN" sz="1600" dirty="0"/>
              <a:t>以及搜索引擎等互联网工具，实现资金融通、支付和信息中介等业务的一种新兴金融。互联网金融是在实现安全、移动等网络技术水平上，被用户熟悉接受后自然而然为适应新的需求而产生的新模式及新业务。</a:t>
            </a:r>
            <a:endParaRPr lang="zh-CN" altLang="en-US" sz="1600" dirty="0">
              <a:solidFill>
                <a:schemeClr val="tx1">
                  <a:lumMod val="75000"/>
                  <a:lumOff val="25000"/>
                </a:schemeClr>
              </a:solidFill>
            </a:endParaRPr>
          </a:p>
        </p:txBody>
      </p:sp>
      <p:pic>
        <p:nvPicPr>
          <p:cNvPr id="12" name="图片 1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tretch>
            <a:fillRect/>
          </a:stretch>
        </p:blipFill>
        <p:spPr>
          <a:xfrm>
            <a:off x="5929650" y="3191469"/>
            <a:ext cx="2521109" cy="2521109"/>
          </a:xfrm>
          <a:prstGeom prst="rect">
            <a:avLst/>
          </a:prstGeom>
        </p:spPr>
      </p:pic>
      <p:sp>
        <p:nvSpPr>
          <p:cNvPr id="13" name="矩形 12"/>
          <p:cNvSpPr/>
          <p:nvPr/>
        </p:nvSpPr>
        <p:spPr>
          <a:xfrm>
            <a:off x="452232" y="3270214"/>
            <a:ext cx="3520194" cy="246221"/>
          </a:xfrm>
          <a:prstGeom prst="rect">
            <a:avLst/>
          </a:prstGeom>
        </p:spPr>
        <p:txBody>
          <a:bodyPr wrap="none" lIns="0" tIns="0" rIns="0" bIns="0">
            <a:spAutoFit/>
          </a:bodyPr>
          <a:lstStyle/>
          <a:p>
            <a:r>
              <a:rPr lang="zh-CN" altLang="zh-CN" sz="1600" dirty="0"/>
              <a:t>“三步走战略”——平台、数据、金融</a:t>
            </a:r>
            <a:endParaRPr lang="zh-CN" altLang="en-US" sz="1600" dirty="0"/>
          </a:p>
        </p:txBody>
      </p:sp>
      <p:sp>
        <p:nvSpPr>
          <p:cNvPr id="14" name="矩形 13"/>
          <p:cNvSpPr/>
          <p:nvPr/>
        </p:nvSpPr>
        <p:spPr>
          <a:xfrm>
            <a:off x="612475" y="4175025"/>
            <a:ext cx="3077766" cy="246221"/>
          </a:xfrm>
          <a:prstGeom prst="rect">
            <a:avLst/>
          </a:prstGeom>
        </p:spPr>
        <p:txBody>
          <a:bodyPr wrap="none" lIns="0" tIns="0" rIns="0" bIns="0">
            <a:spAutoFit/>
          </a:bodyPr>
          <a:lstStyle/>
          <a:p>
            <a:r>
              <a:rPr lang="zh-CN" altLang="zh-CN" sz="1600" dirty="0"/>
              <a:t>平台、数据、金融相互影响的格局</a:t>
            </a:r>
            <a:endParaRPr lang="zh-CN" altLang="en-US" sz="1600" dirty="0"/>
          </a:p>
        </p:txBody>
      </p:sp>
      <p:sp>
        <p:nvSpPr>
          <p:cNvPr id="15" name="矩形 14"/>
          <p:cNvSpPr/>
          <p:nvPr/>
        </p:nvSpPr>
        <p:spPr>
          <a:xfrm>
            <a:off x="612475" y="5110691"/>
            <a:ext cx="4572000" cy="492443"/>
          </a:xfrm>
          <a:prstGeom prst="rect">
            <a:avLst/>
          </a:prstGeom>
        </p:spPr>
        <p:txBody>
          <a:bodyPr lIns="0" tIns="0" rIns="0" bIns="0">
            <a:spAutoFit/>
          </a:bodyPr>
          <a:lstStyle/>
          <a:p>
            <a:r>
              <a:rPr lang="zh-CN" altLang="zh-CN" sz="1600" dirty="0"/>
              <a:t>在这种形势下破局的点在哪里？就在于连接平台、用户、金融等方面的工具——大数据</a:t>
            </a:r>
          </a:p>
        </p:txBody>
      </p:sp>
      <p:sp>
        <p:nvSpPr>
          <p:cNvPr id="16" name="下箭头 15"/>
          <p:cNvSpPr/>
          <p:nvPr/>
        </p:nvSpPr>
        <p:spPr>
          <a:xfrm>
            <a:off x="2061713" y="3555839"/>
            <a:ext cx="457200" cy="550337"/>
          </a:xfrm>
          <a:prstGeom prst="downArrow">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2061713" y="4538284"/>
            <a:ext cx="457200" cy="550337"/>
          </a:xfrm>
          <a:prstGeom prst="downArrow">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25</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871025" cy="415498"/>
          </a:xfrm>
          <a:prstGeom prst="rect">
            <a:avLst/>
          </a:prstGeom>
          <a:noFill/>
        </p:spPr>
        <p:txBody>
          <a:bodyPr wrap="none" rtlCol="0">
            <a:spAutoFit/>
          </a:bodyPr>
          <a:lstStyle/>
          <a:p>
            <a:r>
              <a:rPr lang="en-US" altLang="zh-CN" sz="2100" b="1" spc="225" dirty="0">
                <a:solidFill>
                  <a:prstClr val="white"/>
                </a:solidFill>
              </a:rPr>
              <a:t>3</a:t>
            </a:r>
            <a:r>
              <a:rPr lang="zh-CN" altLang="en-US" sz="2100" b="1" spc="225" dirty="0">
                <a:solidFill>
                  <a:prstClr val="white"/>
                </a:solidFill>
              </a:rPr>
              <a:t>互联网金融</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5413" r:id="rId3" imgW="101600" imgH="165100" progId="Equation.DSMT4">
                  <p:embed/>
                </p:oleObj>
              </mc:Choice>
              <mc:Fallback>
                <p:oleObj r:id="rId3" imgW="101600" imgH="165100" progId="Equation.DSMT4">
                  <p:embed/>
                  <p:pic>
                    <p:nvPicPr>
                      <p:cNvPr id="0" name="图片 133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7" name="矩形 26"/>
          <p:cNvSpPr/>
          <p:nvPr/>
        </p:nvSpPr>
        <p:spPr>
          <a:xfrm>
            <a:off x="120421" y="1125142"/>
            <a:ext cx="8831336" cy="626564"/>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 name="矩形 28"/>
          <p:cNvSpPr/>
          <p:nvPr/>
        </p:nvSpPr>
        <p:spPr>
          <a:xfrm>
            <a:off x="4687979" y="1985521"/>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矩形 30"/>
          <p:cNvSpPr/>
          <p:nvPr/>
        </p:nvSpPr>
        <p:spPr>
          <a:xfrm>
            <a:off x="2383839" y="1232334"/>
            <a:ext cx="3836307" cy="369332"/>
          </a:xfrm>
          <a:prstGeom prst="rect">
            <a:avLst/>
          </a:prstGeom>
        </p:spPr>
        <p:txBody>
          <a:bodyPr wrap="none">
            <a:spAutoFit/>
          </a:bodyPr>
          <a:lstStyle/>
          <a:p>
            <a:r>
              <a:rPr lang="en-US" altLang="zh-CN" b="1" dirty="0">
                <a:solidFill>
                  <a:prstClr val="white"/>
                </a:solidFill>
              </a:rPr>
              <a:t>3.2</a:t>
            </a:r>
            <a:r>
              <a:rPr lang="zh-CN" altLang="en-US" b="1" dirty="0">
                <a:solidFill>
                  <a:prstClr val="white"/>
                </a:solidFill>
              </a:rPr>
              <a:t>大数据在</a:t>
            </a:r>
            <a:r>
              <a:rPr lang="zh-CN" altLang="en-US" b="1" dirty="0">
                <a:solidFill>
                  <a:schemeClr val="bg1"/>
                </a:solidFill>
              </a:rPr>
              <a:t>互联网金融的应用方向</a:t>
            </a:r>
            <a:r>
              <a:rPr lang="en-US" altLang="zh-CN" b="1" dirty="0">
                <a:solidFill>
                  <a:schemeClr val="bg1"/>
                </a:solidFill>
              </a:rPr>
              <a:t> </a:t>
            </a:r>
            <a:endParaRPr lang="zh-CN" altLang="en-US" b="1" dirty="0">
              <a:solidFill>
                <a:schemeClr val="bg1"/>
              </a:solidFill>
            </a:endParaRPr>
          </a:p>
        </p:txBody>
      </p:sp>
      <p:sp>
        <p:nvSpPr>
          <p:cNvPr id="34" name="矩形 33"/>
          <p:cNvSpPr/>
          <p:nvPr/>
        </p:nvSpPr>
        <p:spPr>
          <a:xfrm>
            <a:off x="120421" y="3082690"/>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金融企业通过收集和凝聚多方位的数据源信息形成精准全面的反欺诈信息库和反欺诈用户行为画像，结合大数据分析技术和机器学习算法进行欺诈行为路径的分析和预测，并对欺诈触发机制进行有效识别。</a:t>
            </a:r>
            <a:endParaRPr lang="zh-CN" altLang="en-US" sz="1350" dirty="0">
              <a:solidFill>
                <a:prstClr val="white"/>
              </a:solidFill>
            </a:endParaRPr>
          </a:p>
        </p:txBody>
      </p:sp>
      <p:sp>
        <p:nvSpPr>
          <p:cNvPr id="35" name="矩形 34"/>
          <p:cNvSpPr/>
          <p:nvPr/>
        </p:nvSpPr>
        <p:spPr>
          <a:xfrm>
            <a:off x="120421" y="1985521"/>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9" name="矩形 38"/>
          <p:cNvSpPr/>
          <p:nvPr/>
        </p:nvSpPr>
        <p:spPr>
          <a:xfrm>
            <a:off x="2404200" y="1985521"/>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矩形 10"/>
          <p:cNvSpPr/>
          <p:nvPr/>
        </p:nvSpPr>
        <p:spPr>
          <a:xfrm>
            <a:off x="136879" y="2237484"/>
            <a:ext cx="1885908" cy="246221"/>
          </a:xfrm>
          <a:prstGeom prst="rect">
            <a:avLst/>
          </a:prstGeom>
        </p:spPr>
        <p:txBody>
          <a:bodyPr wrap="square" lIns="0" tIns="0" rIns="0" bIns="0">
            <a:spAutoFit/>
          </a:bodyPr>
          <a:lstStyle/>
          <a:p>
            <a:r>
              <a:rPr lang="en-US" altLang="zh-CN" sz="1600" dirty="0"/>
              <a:t>1. </a:t>
            </a:r>
            <a:r>
              <a:rPr lang="zh-CN" altLang="zh-CN" sz="1600" dirty="0"/>
              <a:t>金融反欺诈与分析</a:t>
            </a:r>
          </a:p>
        </p:txBody>
      </p:sp>
      <p:sp>
        <p:nvSpPr>
          <p:cNvPr id="41" name="矩形 40"/>
          <p:cNvSpPr/>
          <p:nvPr/>
        </p:nvSpPr>
        <p:spPr>
          <a:xfrm>
            <a:off x="6971757" y="1985520"/>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2" name="矩形 41"/>
          <p:cNvSpPr/>
          <p:nvPr/>
        </p:nvSpPr>
        <p:spPr>
          <a:xfrm>
            <a:off x="2404200" y="2237484"/>
            <a:ext cx="1885908" cy="492443"/>
          </a:xfrm>
          <a:prstGeom prst="rect">
            <a:avLst/>
          </a:prstGeom>
        </p:spPr>
        <p:txBody>
          <a:bodyPr wrap="square" lIns="0" tIns="0" rIns="0" bIns="0">
            <a:spAutoFit/>
          </a:bodyPr>
          <a:lstStyle/>
          <a:p>
            <a:r>
              <a:rPr lang="en-US" altLang="zh-CN" sz="1600" dirty="0"/>
              <a:t>2</a:t>
            </a:r>
            <a:r>
              <a:rPr lang="zh-CN" altLang="en-US" sz="1600" dirty="0"/>
              <a:t>、构建更全面的信用评价体系</a:t>
            </a:r>
            <a:endParaRPr lang="zh-CN" altLang="zh-CN" sz="1600" dirty="0"/>
          </a:p>
        </p:txBody>
      </p:sp>
      <p:sp>
        <p:nvSpPr>
          <p:cNvPr id="43" name="矩形 42"/>
          <p:cNvSpPr/>
          <p:nvPr/>
        </p:nvSpPr>
        <p:spPr>
          <a:xfrm>
            <a:off x="4687979" y="2237484"/>
            <a:ext cx="1885908" cy="492443"/>
          </a:xfrm>
          <a:prstGeom prst="rect">
            <a:avLst/>
          </a:prstGeom>
        </p:spPr>
        <p:txBody>
          <a:bodyPr wrap="square" lIns="0" tIns="0" rIns="0" bIns="0">
            <a:spAutoFit/>
          </a:bodyPr>
          <a:lstStyle/>
          <a:p>
            <a:r>
              <a:rPr lang="en-US" altLang="zh-CN" sz="1600" dirty="0"/>
              <a:t>3</a:t>
            </a:r>
            <a:r>
              <a:rPr lang="zh-CN" altLang="en-US" sz="1600" dirty="0"/>
              <a:t>、高频交易和算法交易</a:t>
            </a:r>
            <a:endParaRPr lang="zh-CN" altLang="zh-CN" sz="1600" dirty="0"/>
          </a:p>
        </p:txBody>
      </p:sp>
      <p:sp>
        <p:nvSpPr>
          <p:cNvPr id="44" name="矩形 43"/>
          <p:cNvSpPr/>
          <p:nvPr/>
        </p:nvSpPr>
        <p:spPr>
          <a:xfrm>
            <a:off x="6971757" y="2237484"/>
            <a:ext cx="1885908" cy="492443"/>
          </a:xfrm>
          <a:prstGeom prst="rect">
            <a:avLst/>
          </a:prstGeom>
        </p:spPr>
        <p:txBody>
          <a:bodyPr wrap="square" lIns="0" tIns="0" rIns="0" bIns="0">
            <a:spAutoFit/>
          </a:bodyPr>
          <a:lstStyle/>
          <a:p>
            <a:r>
              <a:rPr lang="en-US" altLang="zh-CN" sz="1600" dirty="0"/>
              <a:t>4</a:t>
            </a:r>
            <a:r>
              <a:rPr lang="zh-CN" altLang="en-US" sz="1600" dirty="0"/>
              <a:t>、产品和服务的舆情分析</a:t>
            </a:r>
            <a:endParaRPr lang="zh-CN" altLang="zh-CN" sz="1600" dirty="0"/>
          </a:p>
        </p:txBody>
      </p:sp>
      <p:sp>
        <p:nvSpPr>
          <p:cNvPr id="45" name="矩形 44"/>
          <p:cNvSpPr/>
          <p:nvPr/>
        </p:nvSpPr>
        <p:spPr>
          <a:xfrm>
            <a:off x="2401324" y="3082690"/>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(1)</a:t>
            </a:r>
            <a:r>
              <a:rPr lang="zh-CN" altLang="zh-CN" sz="1400" dirty="0"/>
              <a:t>构建完备的信用数据平台</a:t>
            </a:r>
            <a:r>
              <a:rPr lang="zh-CN" altLang="en-US" sz="1400" dirty="0"/>
              <a:t>；</a:t>
            </a:r>
            <a:endParaRPr lang="en-US" altLang="zh-CN" sz="1400" dirty="0"/>
          </a:p>
          <a:p>
            <a:r>
              <a:rPr lang="en-US" altLang="zh-CN" sz="1400" dirty="0"/>
              <a:t>(2)</a:t>
            </a:r>
            <a:r>
              <a:rPr lang="zh-CN" altLang="zh-CN" sz="1400" dirty="0"/>
              <a:t>融合金融企业专业量化的信用模型和基于互联网的进货、销售、支付清算、物流等交易积累</a:t>
            </a:r>
            <a:r>
              <a:rPr lang="zh-CN" altLang="en-US" sz="1400" dirty="0"/>
              <a:t>数据；</a:t>
            </a:r>
            <a:endParaRPr lang="en-US" altLang="zh-CN" sz="1400" dirty="0"/>
          </a:p>
          <a:p>
            <a:r>
              <a:rPr lang="zh-CN" altLang="zh-CN" sz="1400" dirty="0"/>
              <a:t> </a:t>
            </a:r>
            <a:r>
              <a:rPr lang="en-US" altLang="zh-CN" sz="1400" dirty="0"/>
              <a:t>(3)</a:t>
            </a:r>
            <a:r>
              <a:rPr lang="zh-CN" altLang="zh-CN" sz="1400" dirty="0"/>
              <a:t>应用大数据技术进行信用模型的分布式计算部署，快速响应，高效评价，快速放款</a:t>
            </a:r>
            <a:r>
              <a:rPr lang="zh-CN" altLang="en-US" sz="1400" dirty="0"/>
              <a:t>。</a:t>
            </a:r>
            <a:endParaRPr lang="zh-CN" altLang="en-US" sz="1350" dirty="0">
              <a:solidFill>
                <a:prstClr val="white"/>
              </a:solidFill>
            </a:endParaRPr>
          </a:p>
        </p:txBody>
      </p:sp>
      <p:sp>
        <p:nvSpPr>
          <p:cNvPr id="46" name="矩形 45"/>
          <p:cNvSpPr/>
          <p:nvPr/>
        </p:nvSpPr>
        <p:spPr>
          <a:xfrm>
            <a:off x="4682227" y="3082690"/>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t>高频交易主要采取“战略顺序交易”，即通过分析金融大数据，以识别出特定市场参与者留下的足迹</a:t>
            </a:r>
            <a:r>
              <a:rPr lang="zh-CN" altLang="en-US" sz="1400" dirty="0"/>
              <a:t>。</a:t>
            </a:r>
            <a:endParaRPr lang="zh-CN" altLang="en-US" sz="1350" dirty="0">
              <a:solidFill>
                <a:prstClr val="white"/>
              </a:solidFill>
            </a:endParaRPr>
          </a:p>
        </p:txBody>
      </p:sp>
      <p:sp>
        <p:nvSpPr>
          <p:cNvPr id="47" name="矩形 46"/>
          <p:cNvSpPr/>
          <p:nvPr/>
        </p:nvSpPr>
        <p:spPr>
          <a:xfrm>
            <a:off x="6963131" y="3082690"/>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t>金融机构借助舆情采集与分析技术，抓取来自社交网站、论坛、贴吧和新闻网站的与金融机构及产品相关的信息，并数据挖掘算法进行分词、聚类、特征提取、关联分析和情感分析等，找出金融企业及其产品的市场关注度、评价正负性</a:t>
            </a:r>
            <a:r>
              <a:rPr lang="zh-CN" altLang="en-US" sz="1400" dirty="0"/>
              <a:t>等信息。</a:t>
            </a:r>
            <a:endParaRPr lang="zh-CN" altLang="en-US" sz="1350" dirty="0">
              <a:solidFill>
                <a:prstClr val="white"/>
              </a:solidFill>
            </a:endParaRPr>
          </a:p>
        </p:txBody>
      </p:sp>
      <p:sp>
        <p:nvSpPr>
          <p:cNvPr id="48" name="矩形 47"/>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26</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871025" cy="415498"/>
          </a:xfrm>
          <a:prstGeom prst="rect">
            <a:avLst/>
          </a:prstGeom>
          <a:noFill/>
        </p:spPr>
        <p:txBody>
          <a:bodyPr wrap="none" rtlCol="0">
            <a:spAutoFit/>
          </a:bodyPr>
          <a:lstStyle/>
          <a:p>
            <a:r>
              <a:rPr lang="en-US" altLang="zh-CN" sz="2100" b="1" spc="225" dirty="0">
                <a:solidFill>
                  <a:prstClr val="white"/>
                </a:solidFill>
              </a:rPr>
              <a:t>3</a:t>
            </a:r>
            <a:r>
              <a:rPr lang="zh-CN" altLang="en-US" sz="2100" b="1" spc="225" dirty="0">
                <a:solidFill>
                  <a:prstClr val="white"/>
                </a:solidFill>
              </a:rPr>
              <a:t>互联网金融</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6437" r:id="rId3" imgW="101600" imgH="165100" progId="Equation.DSMT4">
                  <p:embed/>
                </p:oleObj>
              </mc:Choice>
              <mc:Fallback>
                <p:oleObj r:id="rId3" imgW="101600" imgH="165100" progId="Equation.DSMT4">
                  <p:embed/>
                  <p:pic>
                    <p:nvPicPr>
                      <p:cNvPr id="0" name="图片 143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8" name="TextBox 3_1"/>
          <p:cNvSpPr txBox="1"/>
          <p:nvPr/>
        </p:nvSpPr>
        <p:spPr>
          <a:xfrm>
            <a:off x="404049" y="808059"/>
            <a:ext cx="3836307" cy="369332"/>
          </a:xfrm>
          <a:prstGeom prst="rect">
            <a:avLst/>
          </a:prstGeom>
          <a:noFill/>
        </p:spPr>
        <p:txBody>
          <a:bodyPr wrap="none" rtlCol="0">
            <a:spAutoFit/>
          </a:bodyPr>
          <a:lstStyle/>
          <a:p>
            <a:r>
              <a:rPr lang="en-US" altLang="zh-CN" b="1" dirty="0">
                <a:solidFill>
                  <a:srgbClr val="3D89BC"/>
                </a:solidFill>
              </a:rPr>
              <a:t>3.3</a:t>
            </a:r>
            <a:r>
              <a:rPr lang="zh-CN" altLang="en-US" b="1" dirty="0">
                <a:solidFill>
                  <a:srgbClr val="3D89BC"/>
                </a:solidFill>
              </a:rPr>
              <a:t>机器学习在大数据金融中的作用</a:t>
            </a:r>
            <a:r>
              <a:rPr lang="en-US" altLang="zh-CN" b="1" dirty="0">
                <a:solidFill>
                  <a:srgbClr val="3D89BC"/>
                </a:solidFill>
              </a:rPr>
              <a:t> </a:t>
            </a:r>
          </a:p>
        </p:txBody>
      </p:sp>
      <p:sp>
        <p:nvSpPr>
          <p:cNvPr id="30"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矩形 1"/>
          <p:cNvSpPr/>
          <p:nvPr/>
        </p:nvSpPr>
        <p:spPr>
          <a:xfrm>
            <a:off x="534837" y="1580260"/>
            <a:ext cx="7884544" cy="3647152"/>
          </a:xfrm>
          <a:prstGeom prst="rect">
            <a:avLst/>
          </a:prstGeom>
        </p:spPr>
        <p:txBody>
          <a:bodyPr wrap="square">
            <a:spAutoFit/>
          </a:bodyPr>
          <a:lstStyle/>
          <a:p>
            <a:pPr marL="285750" indent="-285750">
              <a:lnSpc>
                <a:spcPct val="150000"/>
              </a:lnSpc>
              <a:buClr>
                <a:srgbClr val="3D89BC"/>
              </a:buClr>
              <a:buFont typeface="Wingdings" panose="05000000000000000000" pitchFamily="2" charset="2"/>
              <a:buChar char="u"/>
            </a:pPr>
            <a:r>
              <a:rPr lang="zh-CN" altLang="zh-CN" sz="1400" dirty="0"/>
              <a:t>在企业数据的应用的场景下，人们最常用的主要是监督学习和无监督学习的模型，在金融行业中一个天然而又典型的应用就是风险控制中对借款人进行信用评估。因此互联网金融企业依托互联网获取用户的网上消费行为数据、通讯数据、信用卡数据、第三方征信数据等丰富而全面的数据，可以借助机器学习的手段搭建互联网金融企业的大数据风控系统。</a:t>
            </a:r>
            <a:endParaRPr lang="en-US" altLang="zh-CN" sz="1400" dirty="0"/>
          </a:p>
          <a:p>
            <a:pPr marL="285750" indent="-285750">
              <a:lnSpc>
                <a:spcPct val="150000"/>
              </a:lnSpc>
              <a:buClr>
                <a:srgbClr val="3D89BC"/>
              </a:buClr>
              <a:buFont typeface="Wingdings" panose="05000000000000000000" pitchFamily="2" charset="2"/>
              <a:buChar char="u"/>
            </a:pPr>
            <a:endParaRPr lang="zh-CN" altLang="zh-CN" sz="1400" dirty="0"/>
          </a:p>
          <a:p>
            <a:pPr marL="285750" indent="-285750">
              <a:lnSpc>
                <a:spcPct val="150000"/>
              </a:lnSpc>
              <a:buClr>
                <a:srgbClr val="3D89BC"/>
              </a:buClr>
              <a:buFont typeface="Wingdings" panose="05000000000000000000" pitchFamily="2" charset="2"/>
              <a:buChar char="u"/>
            </a:pPr>
            <a:r>
              <a:rPr lang="zh-CN" altLang="zh-CN" sz="1400" dirty="0"/>
              <a:t>除了在放贷前的信用审核外，互联网金融企业还可以借助机器学习完成传统金融企业无法做到的放贷过程中对借款人还贷能力进行实时监控，以及时对后续可能无法还贷的人进行事前的干预，从而减少因坏账而带来的损失。</a:t>
            </a:r>
            <a:endParaRPr lang="en-US" altLang="zh-CN" sz="1400" dirty="0"/>
          </a:p>
          <a:p>
            <a:pPr marL="285750" indent="-285750">
              <a:lnSpc>
                <a:spcPct val="150000"/>
              </a:lnSpc>
              <a:buClr>
                <a:srgbClr val="3D89BC"/>
              </a:buClr>
              <a:buFont typeface="Wingdings" panose="05000000000000000000" pitchFamily="2" charset="2"/>
              <a:buChar char="u"/>
            </a:pPr>
            <a:endParaRPr lang="zh-CN" altLang="zh-CN" sz="1400" dirty="0"/>
          </a:p>
          <a:p>
            <a:pPr marL="285750" indent="-285750">
              <a:lnSpc>
                <a:spcPct val="150000"/>
              </a:lnSpc>
              <a:buClr>
                <a:srgbClr val="3D89BC"/>
              </a:buClr>
              <a:buFont typeface="Wingdings" panose="05000000000000000000" pitchFamily="2" charset="2"/>
              <a:buChar char="u"/>
            </a:pPr>
            <a:r>
              <a:rPr lang="zh-CN" altLang="zh-CN" sz="1400" dirty="0"/>
              <a:t>目前互联网金融企业以及第三方征信公司在信用评估这方面比较常用的架构是规则引擎加信用评分卡。</a:t>
            </a:r>
          </a:p>
        </p:txBody>
      </p:sp>
      <p:sp>
        <p:nvSpPr>
          <p:cNvPr id="2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27</a:t>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871025" cy="415498"/>
          </a:xfrm>
          <a:prstGeom prst="rect">
            <a:avLst/>
          </a:prstGeom>
          <a:noFill/>
        </p:spPr>
        <p:txBody>
          <a:bodyPr wrap="none" rtlCol="0">
            <a:spAutoFit/>
          </a:bodyPr>
          <a:lstStyle/>
          <a:p>
            <a:r>
              <a:rPr lang="en-US" altLang="zh-CN" sz="2100" b="1" spc="225" dirty="0">
                <a:solidFill>
                  <a:prstClr val="white"/>
                </a:solidFill>
              </a:rPr>
              <a:t>3</a:t>
            </a:r>
            <a:r>
              <a:rPr lang="zh-CN" altLang="en-US" sz="2100" b="1" spc="225" dirty="0">
                <a:solidFill>
                  <a:prstClr val="white"/>
                </a:solidFill>
              </a:rPr>
              <a:t>互联网金融</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7461" r:id="rId3" imgW="101600" imgH="165100" progId="Equation.DSMT4">
                  <p:embed/>
                </p:oleObj>
              </mc:Choice>
              <mc:Fallback>
                <p:oleObj r:id="rId3" imgW="101600" imgH="165100" progId="Equation.DSMT4">
                  <p:embed/>
                  <p:pic>
                    <p:nvPicPr>
                      <p:cNvPr id="0" name="图片 153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7" name="矩形 16"/>
          <p:cNvSpPr/>
          <p:nvPr/>
        </p:nvSpPr>
        <p:spPr>
          <a:xfrm>
            <a:off x="404049" y="1215595"/>
            <a:ext cx="8254176" cy="4567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54423" y="1287607"/>
            <a:ext cx="1924050" cy="384810"/>
          </a:xfrm>
          <a:prstGeom prst="rect">
            <a:avLst/>
          </a:prstGeom>
        </p:spPr>
        <p:txBody>
          <a:bodyPr wrap="none">
            <a:spAutoFit/>
          </a:bodyPr>
          <a:lstStyle/>
          <a:p>
            <a:r>
              <a:rPr lang="en-US" altLang="zh-CN" b="1" dirty="0">
                <a:solidFill>
                  <a:schemeClr val="bg1"/>
                </a:solidFill>
              </a:rPr>
              <a:t>1</a:t>
            </a:r>
            <a:r>
              <a:rPr lang="zh-CN" altLang="en-US" b="1" dirty="0">
                <a:solidFill>
                  <a:schemeClr val="bg1"/>
                </a:solidFill>
              </a:rPr>
              <a:t>、信用评分算法</a:t>
            </a:r>
          </a:p>
        </p:txBody>
      </p:sp>
      <p:sp>
        <p:nvSpPr>
          <p:cNvPr id="32" name="矩形 31"/>
          <p:cNvSpPr/>
          <p:nvPr/>
        </p:nvSpPr>
        <p:spPr>
          <a:xfrm>
            <a:off x="404049" y="1713356"/>
            <a:ext cx="8013502" cy="352425"/>
          </a:xfrm>
          <a:prstGeom prst="rect">
            <a:avLst/>
          </a:prstGeom>
        </p:spPr>
        <p:txBody>
          <a:bodyPr wrap="square">
            <a:spAutoFit/>
          </a:bodyPr>
          <a:lstStyle/>
          <a:p>
            <a:endParaRPr lang="zh-CN" altLang="zh-CN" sz="1600" dirty="0"/>
          </a:p>
        </p:txBody>
      </p:sp>
      <p:sp>
        <p:nvSpPr>
          <p:cNvPr id="3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28</a:t>
            </a:fld>
            <a:endParaRPr lang="zh-CN" altLang="en-US" dirty="0"/>
          </a:p>
        </p:txBody>
      </p:sp>
      <p:sp>
        <p:nvSpPr>
          <p:cNvPr id="2" name="文本框 1"/>
          <p:cNvSpPr txBox="1"/>
          <p:nvPr/>
        </p:nvSpPr>
        <p:spPr>
          <a:xfrm>
            <a:off x="376555" y="2101400"/>
            <a:ext cx="8255000" cy="2677656"/>
          </a:xfrm>
          <a:prstGeom prst="rect">
            <a:avLst/>
          </a:prstGeom>
          <a:noFill/>
        </p:spPr>
        <p:txBody>
          <a:bodyPr wrap="square" rtlCol="0" anchor="t">
            <a:spAutoFit/>
          </a:bodyPr>
          <a:lstStyle/>
          <a:p>
            <a:r>
              <a:rPr lang="zh-CN" altLang="en-US" sz="1400" dirty="0"/>
              <a:t>GBDT(Gradient Boosting Decision Tree)又叫MART(Multiple Additive Regression Tree)，该模型不像决策树模型那样仅由一棵决策树构成，而是由多棵决策树构成，通常都是上百棵树，而且每棵树规模都较小（即树的深度会比较浅）。模型预测的时候，对于输入的一个样本实例，首先会赋予一个初值，然后会遍历每一棵决策树，每棵树都会对预测值进行调整修正，最后得到预测的结果。</a:t>
            </a:r>
          </a:p>
          <a:p>
            <a:endParaRPr lang="zh-CN" altLang="en-US" sz="1400" dirty="0"/>
          </a:p>
          <a:p>
            <a:r>
              <a:rPr lang="zh-CN" altLang="en-US" sz="1400" b="1" dirty="0">
                <a:solidFill>
                  <a:srgbClr val="5B9BD5"/>
                </a:solidFill>
                <a:uFillTx/>
              </a:rPr>
              <a:t>F(x)=F_0+β_1 T_1 (x)+β_2 T_2 (x)+⋯+β_m T_m (x)</a:t>
            </a:r>
          </a:p>
          <a:p>
            <a:endParaRPr lang="zh-CN" altLang="en-US" sz="1400" b="1" dirty="0">
              <a:solidFill>
                <a:srgbClr val="5B9BD5"/>
              </a:solidFill>
              <a:uFillTx/>
            </a:endParaRPr>
          </a:p>
          <a:p>
            <a:r>
              <a:rPr lang="zh-CN" altLang="en-US" sz="1400" dirty="0"/>
              <a:t>其中，F_0为设置的初值，T_i是一棵棵的决策树（弱的分类器）。</a:t>
            </a:r>
          </a:p>
          <a:p>
            <a:endParaRPr lang="zh-CN" altLang="en-US" sz="1400" dirty="0"/>
          </a:p>
          <a:p>
            <a:r>
              <a:rPr lang="zh-CN" altLang="en-US" sz="1400" dirty="0"/>
              <a:t>GBDT作为一种boosting算法，自然包含了boosting的思想，即将一系列弱分类器组合起来构成一个强分类器。它不要求每个分类器都学到太多的东西，只要求每个分类器都学一点点知识，然后将这些学到的知识累加起来构成一个强大的模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871025" cy="415498"/>
          </a:xfrm>
          <a:prstGeom prst="rect">
            <a:avLst/>
          </a:prstGeom>
          <a:noFill/>
        </p:spPr>
        <p:txBody>
          <a:bodyPr wrap="none" rtlCol="0">
            <a:spAutoFit/>
          </a:bodyPr>
          <a:lstStyle/>
          <a:p>
            <a:r>
              <a:rPr lang="en-US" altLang="zh-CN" sz="2100" b="1" spc="225" dirty="0">
                <a:solidFill>
                  <a:prstClr val="white"/>
                </a:solidFill>
              </a:rPr>
              <a:t>3</a:t>
            </a:r>
            <a:r>
              <a:rPr lang="zh-CN" altLang="en-US" sz="2100" b="1" spc="225" dirty="0">
                <a:solidFill>
                  <a:prstClr val="white"/>
                </a:solidFill>
              </a:rPr>
              <a:t>互联网金融</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graphicFrame>
        <p:nvGraphicFramePr>
          <p:cNvPr id="18" name="对象 17"/>
          <p:cNvGraphicFramePr>
            <a:graphicFrameLocks noChangeAspect="1"/>
          </p:cNvGraphicFramePr>
          <p:nvPr/>
        </p:nvGraphicFramePr>
        <p:xfrm>
          <a:off x="0" y="457200"/>
          <a:ext cx="104775" cy="161925"/>
        </p:xfrm>
        <a:graphic>
          <a:graphicData uri="http://schemas.openxmlformats.org/presentationml/2006/ole">
            <mc:AlternateContent xmlns:mc="http://schemas.openxmlformats.org/markup-compatibility/2006">
              <mc:Choice xmlns:v="urn:schemas-microsoft-com:vml" Requires="v">
                <p:oleObj spid="_x0000_s18485" r:id="rId3" imgW="101600" imgH="165100" progId="Equation.DSMT4">
                  <p:embed/>
                </p:oleObj>
              </mc:Choice>
              <mc:Fallback>
                <p:oleObj r:id="rId3" imgW="101600" imgH="165100" progId="Equation.DSMT4">
                  <p:embed/>
                  <p:pic>
                    <p:nvPicPr>
                      <p:cNvPr id="0" name="图片 153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04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28900" algn="ctr"/>
                <a:tab pos="5292725" algn="r"/>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9" name="矩形 18"/>
          <p:cNvSpPr/>
          <p:nvPr/>
        </p:nvSpPr>
        <p:spPr>
          <a:xfrm>
            <a:off x="343089" y="1021881"/>
            <a:ext cx="8254176" cy="45679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3463" y="1051700"/>
            <a:ext cx="2609850" cy="384810"/>
          </a:xfrm>
          <a:prstGeom prst="rect">
            <a:avLst/>
          </a:prstGeom>
        </p:spPr>
        <p:txBody>
          <a:bodyPr wrap="none">
            <a:spAutoFit/>
          </a:bodyPr>
          <a:lstStyle/>
          <a:p>
            <a:r>
              <a:rPr lang="en-US" altLang="zh-CN" b="1" dirty="0">
                <a:solidFill>
                  <a:schemeClr val="bg1"/>
                </a:solidFill>
              </a:rPr>
              <a:t>2</a:t>
            </a:r>
            <a:r>
              <a:rPr lang="zh-CN" altLang="en-US" b="1" dirty="0">
                <a:solidFill>
                  <a:schemeClr val="bg1"/>
                </a:solidFill>
              </a:rPr>
              <a:t>、分类模型的性能评估</a:t>
            </a:r>
          </a:p>
        </p:txBody>
      </p:sp>
      <p:sp>
        <p:nvSpPr>
          <p:cNvPr id="25" name="矩形 24"/>
          <p:cNvSpPr/>
          <p:nvPr/>
        </p:nvSpPr>
        <p:spPr>
          <a:xfrm>
            <a:off x="393463" y="1644031"/>
            <a:ext cx="8013502" cy="2316403"/>
          </a:xfrm>
          <a:prstGeom prst="rect">
            <a:avLst/>
          </a:prstGeom>
        </p:spPr>
        <p:txBody>
          <a:bodyPr wrap="square">
            <a:spAutoFit/>
          </a:bodyPr>
          <a:lstStyle/>
          <a:p>
            <a:pPr fontAlgn="auto">
              <a:lnSpc>
                <a:spcPct val="150000"/>
              </a:lnSpc>
            </a:pPr>
            <a:r>
              <a:rPr lang="zh-CN" altLang="zh-CN" sz="1400" dirty="0"/>
              <a:t>分类模型应用较多的除上面讲的</a:t>
            </a:r>
            <a:r>
              <a:rPr lang="en-US" altLang="zh-CN" sz="1400" dirty="0"/>
              <a:t>Logistic Regression</a:t>
            </a:r>
            <a:r>
              <a:rPr lang="zh-CN" altLang="zh-CN" sz="1400" dirty="0"/>
              <a:t>和</a:t>
            </a:r>
            <a:r>
              <a:rPr lang="en-US" altLang="zh-CN" sz="1400" dirty="0"/>
              <a:t>GBDT</a:t>
            </a:r>
            <a:r>
              <a:rPr lang="zh-CN" altLang="zh-CN" sz="1400" dirty="0"/>
              <a:t>，还有</a:t>
            </a:r>
            <a:r>
              <a:rPr lang="en-US" altLang="zh-CN" sz="1400" dirty="0"/>
              <a:t>Decision Tree</a:t>
            </a:r>
            <a:r>
              <a:rPr lang="zh-CN" altLang="zh-CN" sz="1400" dirty="0"/>
              <a:t>、</a:t>
            </a:r>
            <a:r>
              <a:rPr lang="en-US" altLang="zh-CN" sz="1400" dirty="0"/>
              <a:t>SVM</a:t>
            </a:r>
            <a:r>
              <a:rPr lang="zh-CN" altLang="zh-CN" sz="1400" dirty="0"/>
              <a:t>、</a:t>
            </a:r>
            <a:r>
              <a:rPr lang="en-US" altLang="zh-CN" sz="1400" dirty="0"/>
              <a:t>Random forest</a:t>
            </a:r>
            <a:r>
              <a:rPr lang="zh-CN" altLang="zh-CN" sz="1400" dirty="0"/>
              <a:t>等。实际应用中不仅要知道会选用这些模型，更重要的是要懂得对所选用的模型的性能做评估与监控。</a:t>
            </a:r>
          </a:p>
          <a:p>
            <a:pPr fontAlgn="auto">
              <a:lnSpc>
                <a:spcPct val="150000"/>
              </a:lnSpc>
            </a:pPr>
            <a:endParaRPr lang="zh-CN" altLang="zh-CN" sz="1400" dirty="0"/>
          </a:p>
          <a:p>
            <a:pPr fontAlgn="auto">
              <a:lnSpc>
                <a:spcPct val="150000"/>
              </a:lnSpc>
            </a:pPr>
            <a:r>
              <a:rPr lang="zh-CN" altLang="zh-CN" sz="1400" dirty="0"/>
              <a:t>涉及到评估分类模型的性能指标有很多，常见的有</a:t>
            </a:r>
            <a:r>
              <a:rPr lang="en-US" altLang="zh-CN" sz="1400" dirty="0"/>
              <a:t>Confusion Matrix(</a:t>
            </a:r>
            <a:r>
              <a:rPr lang="zh-CN" altLang="zh-CN" sz="1400" dirty="0"/>
              <a:t>混淆矩阵</a:t>
            </a:r>
            <a:r>
              <a:rPr lang="en-US" altLang="zh-CN" sz="1400" dirty="0"/>
              <a:t>),ROC,AUC, Recall, Performance, lift, Gini ,K-S</a:t>
            </a:r>
            <a:r>
              <a:rPr lang="zh-CN" altLang="zh-CN" sz="1400" dirty="0"/>
              <a:t>之类。其实这些指标之间是相关与互通的，实际应用时只需选择其中几个或者是你认为是重要的几个即可，无须全部都关注。</a:t>
            </a:r>
            <a:endParaRPr lang="zh-CN" altLang="en-US" sz="1400" dirty="0">
              <a:solidFill>
                <a:schemeClr val="tx1">
                  <a:lumMod val="75000"/>
                  <a:lumOff val="25000"/>
                </a:schemeClr>
              </a:solidFill>
            </a:endParaRPr>
          </a:p>
        </p:txBody>
      </p:sp>
      <p:sp>
        <p:nvSpPr>
          <p:cNvPr id="3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29</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7" name="矩形 16"/>
          <p:cNvSpPr/>
          <p:nvPr>
            <p:custDataLst>
              <p:tags r:id="rId1"/>
            </p:custDataLst>
          </p:nvPr>
        </p:nvSpPr>
        <p:spPr>
          <a:xfrm>
            <a:off x="790853" y="3388995"/>
            <a:ext cx="3576955" cy="2265680"/>
          </a:xfrm>
          <a:prstGeom prst="rect">
            <a:avLst/>
          </a:prstGeom>
          <a:solidFill>
            <a:schemeClr val="bg1"/>
          </a:solidFill>
          <a:effectLst>
            <a:outerShdw blurRad="50800" dist="12700" dir="5400000" algn="t" rotWithShape="0">
              <a:prstClr val="black">
                <a:alpha val="40000"/>
              </a:prstClr>
            </a:outerShdw>
          </a:effectLst>
        </p:spPr>
        <p:txBody>
          <a:bodyPr rot="0" spcFirstLastPara="0" vertOverflow="overflow" horzOverflow="overflow" vert="horz" wrap="square" lIns="91440" tIns="144000" rIns="91440" bIns="45720" numCol="1" spcCol="0" rtlCol="0" fromWordArt="0" anchor="ctr" anchorCtr="0" forceAA="0" compatLnSpc="1">
            <a:normAutofit/>
          </a:bodyPr>
          <a:lstStyle/>
          <a:p>
            <a:pPr algn="just"/>
            <a:r>
              <a:rPr lang="zh-CN" altLang="en-US" sz="1600" dirty="0" err="1"/>
              <a:t>用户画像从多维度对用户特征进行构造和刻画，包括用户的社会属性、生活习惯、消费行为等，进而可以揭示用户的性格特征。有了用户画像，企业就能真正了解了用户的所需所想，尽可能做到以用户为中心，为用户提供舒适快捷的服务。</a:t>
            </a:r>
          </a:p>
        </p:txBody>
      </p:sp>
      <p:sp>
        <p:nvSpPr>
          <p:cNvPr id="18" name="任意多边形 17"/>
          <p:cNvSpPr/>
          <p:nvPr>
            <p:custDataLst>
              <p:tags r:id="rId2"/>
            </p:custDataLst>
          </p:nvPr>
        </p:nvSpPr>
        <p:spPr>
          <a:xfrm>
            <a:off x="791488" y="2961005"/>
            <a:ext cx="3576320" cy="684530"/>
          </a:xfrm>
          <a:custGeom>
            <a:avLst/>
            <a:gdLst>
              <a:gd name="connsiteX0" fmla="*/ 1 w 1362076"/>
              <a:gd name="connsiteY0" fmla="*/ 0 h 615948"/>
              <a:gd name="connsiteX1" fmla="*/ 345441 w 1362076"/>
              <a:gd name="connsiteY1" fmla="*/ 0 h 615948"/>
              <a:gd name="connsiteX2" fmla="*/ 378655 w 1362076"/>
              <a:gd name="connsiteY2" fmla="*/ 79374 h 615948"/>
              <a:gd name="connsiteX3" fmla="*/ 1362075 w 1362076"/>
              <a:gd name="connsiteY3" fmla="*/ 79374 h 615948"/>
              <a:gd name="connsiteX4" fmla="*/ 1362075 w 1362076"/>
              <a:gd name="connsiteY4" fmla="*/ 365123 h 615948"/>
              <a:gd name="connsiteX5" fmla="*/ 1362076 w 1362076"/>
              <a:gd name="connsiteY5" fmla="*/ 365123 h 615948"/>
              <a:gd name="connsiteX6" fmla="*/ 1362076 w 1362076"/>
              <a:gd name="connsiteY6" fmla="*/ 615948 h 615948"/>
              <a:gd name="connsiteX7" fmla="*/ 1129981 w 1362076"/>
              <a:gd name="connsiteY7" fmla="*/ 371474 h 615948"/>
              <a:gd name="connsiteX8" fmla="*/ 0 w 1362076"/>
              <a:gd name="connsiteY8" fmla="*/ 371474 h 615948"/>
              <a:gd name="connsiteX9" fmla="*/ 0 w 1362076"/>
              <a:gd name="connsiteY9" fmla="*/ 79374 h 615948"/>
              <a:gd name="connsiteX10" fmla="*/ 1 w 1362076"/>
              <a:gd name="connsiteY10" fmla="*/ 79374 h 61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2076" h="615948">
                <a:moveTo>
                  <a:pt x="1" y="0"/>
                </a:moveTo>
                <a:lnTo>
                  <a:pt x="345441" y="0"/>
                </a:lnTo>
                <a:lnTo>
                  <a:pt x="378655" y="79374"/>
                </a:lnTo>
                <a:lnTo>
                  <a:pt x="1362075" y="79374"/>
                </a:lnTo>
                <a:lnTo>
                  <a:pt x="1362075" y="365123"/>
                </a:lnTo>
                <a:lnTo>
                  <a:pt x="1362076" y="365123"/>
                </a:lnTo>
                <a:lnTo>
                  <a:pt x="1362076" y="615948"/>
                </a:lnTo>
                <a:lnTo>
                  <a:pt x="1129981" y="371474"/>
                </a:lnTo>
                <a:lnTo>
                  <a:pt x="0" y="371474"/>
                </a:lnTo>
                <a:lnTo>
                  <a:pt x="0" y="79374"/>
                </a:lnTo>
                <a:lnTo>
                  <a:pt x="1" y="79374"/>
                </a:lnTo>
                <a:close/>
              </a:path>
            </a:pathLst>
          </a:custGeom>
          <a:solidFill>
            <a:schemeClr val="accent1"/>
          </a:solidFill>
        </p:spPr>
        <p:txBody>
          <a:bodyPr rot="0" spcFirstLastPara="0" vertOverflow="overflow" horzOverflow="overflow" vert="horz" wrap="square" lIns="91440" tIns="72000" rIns="91440" bIns="252000" numCol="1" spcCol="0" rtlCol="0" fromWordArt="0" anchor="ctr" anchorCtr="0" forceAA="0" compatLnSpc="1">
            <a:normAutofit/>
          </a:bodyPr>
          <a:lstStyle/>
          <a:p>
            <a:pPr algn="ctr"/>
            <a:r>
              <a:rPr lang="en-US" altLang="zh-CN" dirty="0">
                <a:solidFill>
                  <a:schemeClr val="bg1"/>
                </a:solidFill>
                <a:latin typeface="+mj-lt"/>
                <a:ea typeface="+mj-ea"/>
                <a:cs typeface="+mj-cs"/>
              </a:rPr>
              <a:t>1</a:t>
            </a:r>
          </a:p>
        </p:txBody>
      </p:sp>
      <p:sp>
        <p:nvSpPr>
          <p:cNvPr id="22" name="矩形 21"/>
          <p:cNvSpPr/>
          <p:nvPr>
            <p:custDataLst>
              <p:tags r:id="rId3"/>
            </p:custDataLst>
          </p:nvPr>
        </p:nvSpPr>
        <p:spPr>
          <a:xfrm>
            <a:off x="4816411" y="3397885"/>
            <a:ext cx="3575050" cy="2256155"/>
          </a:xfrm>
          <a:prstGeom prst="rect">
            <a:avLst/>
          </a:prstGeom>
          <a:solidFill>
            <a:schemeClr val="bg1"/>
          </a:solidFill>
          <a:effectLst>
            <a:outerShdw blurRad="50800" dist="12700" dir="5400000" algn="t" rotWithShape="0">
              <a:prstClr val="black">
                <a:alpha val="40000"/>
              </a:prstClr>
            </a:outerShdw>
          </a:effectLst>
        </p:spPr>
        <p:txBody>
          <a:bodyPr rot="0" spcFirstLastPara="0" vertOverflow="overflow" horzOverflow="overflow" vert="horz" wrap="square" lIns="91440" tIns="144000" rIns="91440" bIns="45720" numCol="1" spcCol="0" rtlCol="0" fromWordArt="0" anchor="ctr" anchorCtr="0" forceAA="0" compatLnSpc="1">
            <a:normAutofit/>
          </a:bodyPr>
          <a:lstStyle/>
          <a:p>
            <a:pPr algn="just" fontAlgn="auto">
              <a:lnSpc>
                <a:spcPct val="100000"/>
              </a:lnSpc>
            </a:pPr>
            <a:r>
              <a:rPr lang="zh-CN" altLang="en-US" sz="1600" dirty="0" err="1"/>
              <a:t>用户画像技术通过对用户的分析，让企业对用户的精准定位成为了可能。在这个基础上，依靠现代信息技术手段建立个性化的顾客沟通服务体系，将产品或营销信息推送到特定的用户群里中，既节省营销成本，又能起到最大化的营销效果。</a:t>
            </a:r>
          </a:p>
        </p:txBody>
      </p:sp>
      <p:sp>
        <p:nvSpPr>
          <p:cNvPr id="23" name="任意多边形 22"/>
          <p:cNvSpPr/>
          <p:nvPr>
            <p:custDataLst>
              <p:tags r:id="rId4"/>
            </p:custDataLst>
          </p:nvPr>
        </p:nvSpPr>
        <p:spPr>
          <a:xfrm>
            <a:off x="4815776" y="2961005"/>
            <a:ext cx="3576320" cy="684530"/>
          </a:xfrm>
          <a:custGeom>
            <a:avLst/>
            <a:gdLst>
              <a:gd name="connsiteX0" fmla="*/ 1 w 1362076"/>
              <a:gd name="connsiteY0" fmla="*/ 0 h 615948"/>
              <a:gd name="connsiteX1" fmla="*/ 345441 w 1362076"/>
              <a:gd name="connsiteY1" fmla="*/ 0 h 615948"/>
              <a:gd name="connsiteX2" fmla="*/ 378655 w 1362076"/>
              <a:gd name="connsiteY2" fmla="*/ 79374 h 615948"/>
              <a:gd name="connsiteX3" fmla="*/ 1362075 w 1362076"/>
              <a:gd name="connsiteY3" fmla="*/ 79374 h 615948"/>
              <a:gd name="connsiteX4" fmla="*/ 1362075 w 1362076"/>
              <a:gd name="connsiteY4" fmla="*/ 365123 h 615948"/>
              <a:gd name="connsiteX5" fmla="*/ 1362076 w 1362076"/>
              <a:gd name="connsiteY5" fmla="*/ 365123 h 615948"/>
              <a:gd name="connsiteX6" fmla="*/ 1362076 w 1362076"/>
              <a:gd name="connsiteY6" fmla="*/ 615948 h 615948"/>
              <a:gd name="connsiteX7" fmla="*/ 1129981 w 1362076"/>
              <a:gd name="connsiteY7" fmla="*/ 371474 h 615948"/>
              <a:gd name="connsiteX8" fmla="*/ 0 w 1362076"/>
              <a:gd name="connsiteY8" fmla="*/ 371474 h 615948"/>
              <a:gd name="connsiteX9" fmla="*/ 0 w 1362076"/>
              <a:gd name="connsiteY9" fmla="*/ 79374 h 615948"/>
              <a:gd name="connsiteX10" fmla="*/ 1 w 1362076"/>
              <a:gd name="connsiteY10" fmla="*/ 79374 h 61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2076" h="615948">
                <a:moveTo>
                  <a:pt x="1" y="0"/>
                </a:moveTo>
                <a:lnTo>
                  <a:pt x="345441" y="0"/>
                </a:lnTo>
                <a:lnTo>
                  <a:pt x="378655" y="79374"/>
                </a:lnTo>
                <a:lnTo>
                  <a:pt x="1362075" y="79374"/>
                </a:lnTo>
                <a:lnTo>
                  <a:pt x="1362075" y="365123"/>
                </a:lnTo>
                <a:lnTo>
                  <a:pt x="1362076" y="365123"/>
                </a:lnTo>
                <a:lnTo>
                  <a:pt x="1362076" y="615948"/>
                </a:lnTo>
                <a:lnTo>
                  <a:pt x="1129981" y="371474"/>
                </a:lnTo>
                <a:lnTo>
                  <a:pt x="0" y="371474"/>
                </a:lnTo>
                <a:lnTo>
                  <a:pt x="0" y="79374"/>
                </a:lnTo>
                <a:lnTo>
                  <a:pt x="1" y="79374"/>
                </a:lnTo>
                <a:close/>
              </a:path>
            </a:pathLst>
          </a:custGeom>
          <a:solidFill>
            <a:schemeClr val="tx1">
              <a:lumMod val="75000"/>
              <a:lumOff val="25000"/>
            </a:schemeClr>
          </a:solidFill>
        </p:spPr>
        <p:txBody>
          <a:bodyPr rot="0" spcFirstLastPara="0" vertOverflow="overflow" horzOverflow="overflow" vert="horz" wrap="square" lIns="91440" tIns="72000" rIns="91440" bIns="252000" numCol="1" spcCol="0" rtlCol="0" fromWordArt="0" anchor="ctr" anchorCtr="0" forceAA="0" compatLnSpc="1">
            <a:normAutofit/>
          </a:bodyPr>
          <a:lstStyle/>
          <a:p>
            <a:pPr algn="ctr"/>
            <a:r>
              <a:rPr lang="en-US" altLang="zh-CN" dirty="0">
                <a:solidFill>
                  <a:schemeClr val="bg1"/>
                </a:solidFill>
                <a:latin typeface="+mj-lt"/>
                <a:ea typeface="+mj-ea"/>
                <a:cs typeface="+mj-cs"/>
              </a:rPr>
              <a:t>2</a:t>
            </a:r>
          </a:p>
        </p:txBody>
      </p:sp>
      <p:sp>
        <p:nvSpPr>
          <p:cNvPr id="28" name="文本框 27"/>
          <p:cNvSpPr txBox="1"/>
          <p:nvPr/>
        </p:nvSpPr>
        <p:spPr>
          <a:xfrm>
            <a:off x="520329" y="1349375"/>
            <a:ext cx="8086090" cy="830997"/>
          </a:xfrm>
          <a:prstGeom prst="rect">
            <a:avLst/>
          </a:prstGeom>
          <a:noFill/>
        </p:spPr>
        <p:txBody>
          <a:bodyPr wrap="square" rtlCol="0" anchor="t">
            <a:spAutoFit/>
          </a:bodyPr>
          <a:lstStyle/>
          <a:p>
            <a:r>
              <a:rPr lang="zh-CN" altLang="en-US" sz="1600" b="1" dirty="0">
                <a:solidFill>
                  <a:srgbClr val="3D89BC"/>
                </a:solidFill>
              </a:rPr>
              <a:t>用户画像</a:t>
            </a:r>
            <a:r>
              <a:rPr lang="zh-CN" altLang="en-US" sz="1600" dirty="0"/>
              <a:t>，即用户信息的标签化，是企业通过收集、分析用户数据后，抽象出的一个虚拟用户，可以认为是真实用户的虚拟代表。用户画像的核心工作就是为用户匹配相符的标签，通常一个标签被认为是人为规定的高度精练的特征标识。</a:t>
            </a:r>
          </a:p>
        </p:txBody>
      </p:sp>
      <p:sp>
        <p:nvSpPr>
          <p:cNvPr id="14" name="矩形 13"/>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399253" y="800100"/>
            <a:ext cx="2151551" cy="369332"/>
          </a:xfrm>
          <a:prstGeom prst="rect">
            <a:avLst/>
          </a:prstGeom>
          <a:noFill/>
        </p:spPr>
        <p:txBody>
          <a:bodyPr wrap="none" rtlCol="0">
            <a:spAutoFit/>
          </a:bodyPr>
          <a:lstStyle/>
          <a:p>
            <a:r>
              <a:rPr lang="en-US" altLang="zh-CN" b="1" dirty="0">
                <a:solidFill>
                  <a:srgbClr val="3D89BC"/>
                </a:solidFill>
              </a:rPr>
              <a:t>1.2</a:t>
            </a:r>
            <a:r>
              <a:rPr lang="zh-CN" altLang="en-US" b="1" dirty="0">
                <a:solidFill>
                  <a:srgbClr val="3D89BC"/>
                </a:solidFill>
              </a:rPr>
              <a:t>用户画像的价值</a:t>
            </a:r>
          </a:p>
        </p:txBody>
      </p:sp>
      <p:sp>
        <p:nvSpPr>
          <p:cNvPr id="25" name="椭圆 24"/>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六边形 14"/>
          <p:cNvSpPr/>
          <p:nvPr/>
        </p:nvSpPr>
        <p:spPr>
          <a:xfrm>
            <a:off x="577044" y="2381726"/>
            <a:ext cx="1860819" cy="1604155"/>
          </a:xfrm>
          <a:prstGeom prst="hexagon">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精准营销</a:t>
            </a:r>
          </a:p>
        </p:txBody>
      </p:sp>
      <p:sp>
        <p:nvSpPr>
          <p:cNvPr id="16" name="六边形 15"/>
          <p:cNvSpPr/>
          <p:nvPr/>
        </p:nvSpPr>
        <p:spPr>
          <a:xfrm>
            <a:off x="2112928" y="3228344"/>
            <a:ext cx="1860819" cy="1604155"/>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用户统计</a:t>
            </a:r>
          </a:p>
        </p:txBody>
      </p:sp>
      <p:sp>
        <p:nvSpPr>
          <p:cNvPr id="17" name="六边形 16"/>
          <p:cNvSpPr/>
          <p:nvPr/>
        </p:nvSpPr>
        <p:spPr>
          <a:xfrm>
            <a:off x="3654795" y="2398763"/>
            <a:ext cx="1860819" cy="1604155"/>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数据挖掘</a:t>
            </a:r>
          </a:p>
        </p:txBody>
      </p:sp>
      <p:sp>
        <p:nvSpPr>
          <p:cNvPr id="18" name="六边形 17"/>
          <p:cNvSpPr/>
          <p:nvPr/>
        </p:nvSpPr>
        <p:spPr>
          <a:xfrm>
            <a:off x="5196662" y="3228344"/>
            <a:ext cx="1860819" cy="1620000"/>
          </a:xfrm>
          <a:prstGeom prst="hexagon">
            <a:avLst/>
          </a:prstGeom>
          <a:blipFill dpi="0" rotWithShape="1">
            <a:blip r:embed="rId2">
              <a:extLst>
                <a:ext uri="{28A0092B-C50C-407E-A947-70E740481C1C}">
                  <a14:useLocalDpi xmlns:a14="http://schemas.microsoft.com/office/drawing/2010/main" val="0"/>
                </a:ext>
              </a:extLst>
            </a:blip>
            <a:srcRect/>
            <a:stretch>
              <a:fillRect l="-3202" t="3333" r="-3202" b="3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9" name="六边形 18"/>
          <p:cNvSpPr/>
          <p:nvPr/>
        </p:nvSpPr>
        <p:spPr>
          <a:xfrm>
            <a:off x="3654795" y="4094492"/>
            <a:ext cx="1860819" cy="1604155"/>
          </a:xfrm>
          <a:prstGeom prst="hexagon">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效果评估</a:t>
            </a:r>
          </a:p>
        </p:txBody>
      </p:sp>
      <p:sp>
        <p:nvSpPr>
          <p:cNvPr id="20" name="六边形 19"/>
          <p:cNvSpPr/>
          <p:nvPr/>
        </p:nvSpPr>
        <p:spPr>
          <a:xfrm>
            <a:off x="571061" y="4092644"/>
            <a:ext cx="1860819" cy="1604155"/>
          </a:xfrm>
          <a:prstGeom prst="hexagon">
            <a:avLst/>
          </a:prstGeom>
          <a:blipFill dpi="0" rotWithShape="1">
            <a:blip r:embed="rId3">
              <a:extLst>
                <a:ext uri="{28A0092B-C50C-407E-A947-70E740481C1C}">
                  <a14:useLocalDpi xmlns:a14="http://schemas.microsoft.com/office/drawing/2010/main" val="0"/>
                </a:ext>
              </a:extLst>
            </a:blip>
            <a:srcRect/>
            <a:stretch>
              <a:fillRect l="-7072" t="2873" r="-7072" b="28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5196662" y="1542958"/>
            <a:ext cx="1860819" cy="1604155"/>
          </a:xfrm>
          <a:prstGeom prst="hexagon">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指导产品研发</a:t>
            </a:r>
          </a:p>
        </p:txBody>
      </p:sp>
      <p:sp>
        <p:nvSpPr>
          <p:cNvPr id="22" name="六边形 21"/>
          <p:cNvSpPr/>
          <p:nvPr/>
        </p:nvSpPr>
        <p:spPr>
          <a:xfrm>
            <a:off x="6712119" y="4092643"/>
            <a:ext cx="1860819" cy="1604155"/>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优化用户体验</a:t>
            </a:r>
          </a:p>
        </p:txBody>
      </p:sp>
      <p:sp>
        <p:nvSpPr>
          <p:cNvPr id="23" name="六边形 22"/>
          <p:cNvSpPr/>
          <p:nvPr/>
        </p:nvSpPr>
        <p:spPr>
          <a:xfrm>
            <a:off x="2118911" y="1537094"/>
            <a:ext cx="1860819" cy="1604155"/>
          </a:xfrm>
          <a:prstGeom prst="hexag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a:off x="6738529" y="2363704"/>
            <a:ext cx="1860819" cy="1604155"/>
          </a:xfrm>
          <a:prstGeom prst="hexagon">
            <a:avLst/>
          </a:prstGeom>
          <a:blipFill dpi="0" rotWithShape="1">
            <a:blip r:embed="rId5" cstate="print">
              <a:extLst>
                <a:ext uri="{28A0092B-C50C-407E-A947-70E740481C1C}">
                  <a14:useLocalDpi xmlns:a14="http://schemas.microsoft.com/office/drawing/2010/main" val="0"/>
                </a:ext>
              </a:extLst>
            </a:blip>
            <a:srcRect/>
            <a:stretch>
              <a:fillRect l="-11908" t="-494" r="-11908" b="-4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dpi="0" rotWithShape="1">
                <a:blip r:embed="rId6">
                  <a:extLst>
                    <a:ext uri="{28A0092B-C50C-407E-A947-70E740481C1C}">
                      <a14:useLocalDpi xmlns:a14="http://schemas.microsoft.com/office/drawing/2010/main" val="0"/>
                    </a:ext>
                  </a:extLst>
                </a:blip>
                <a:srcRect/>
                <a:stretch>
                  <a:fillRect/>
                </a:stretch>
              </a:blipFill>
            </a:endParaRPr>
          </a:p>
        </p:txBody>
      </p:sp>
      <p:sp>
        <p:nvSpPr>
          <p:cNvPr id="39"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399253" y="800100"/>
            <a:ext cx="2382383" cy="369332"/>
          </a:xfrm>
          <a:prstGeom prst="rect">
            <a:avLst/>
          </a:prstGeom>
          <a:noFill/>
        </p:spPr>
        <p:txBody>
          <a:bodyPr wrap="none" rtlCol="0">
            <a:spAutoFit/>
          </a:bodyPr>
          <a:lstStyle/>
          <a:p>
            <a:r>
              <a:rPr lang="en-US" altLang="zh-CN" b="1" dirty="0">
                <a:solidFill>
                  <a:srgbClr val="3D89BC"/>
                </a:solidFill>
              </a:rPr>
              <a:t>1.3</a:t>
            </a:r>
            <a:r>
              <a:rPr lang="zh-CN" altLang="en-US" b="1" dirty="0">
                <a:solidFill>
                  <a:srgbClr val="3D89BC"/>
                </a:solidFill>
              </a:rPr>
              <a:t>用户画像构建流程</a:t>
            </a:r>
          </a:p>
        </p:txBody>
      </p:sp>
      <p:sp>
        <p:nvSpPr>
          <p:cNvPr id="25" name="椭圆 24"/>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a:off x="712473" y="1221187"/>
            <a:ext cx="7719053" cy="481730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775978" y="1772722"/>
            <a:ext cx="1208098" cy="506312"/>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基础数据收集</a:t>
            </a:r>
          </a:p>
        </p:txBody>
      </p:sp>
      <p:sp>
        <p:nvSpPr>
          <p:cNvPr id="29" name="左箭头 28"/>
          <p:cNvSpPr/>
          <p:nvPr/>
        </p:nvSpPr>
        <p:spPr>
          <a:xfrm>
            <a:off x="2078988" y="1940425"/>
            <a:ext cx="733168" cy="170906"/>
          </a:xfrm>
          <a:prstGeom prst="lef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71799" y="1335663"/>
            <a:ext cx="5240548" cy="1410611"/>
          </a:xfrm>
          <a:prstGeom prst="roundRect">
            <a:avLst>
              <a:gd name="adj" fmla="val 4134"/>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31" name="圆角矩形 30"/>
          <p:cNvSpPr/>
          <p:nvPr/>
        </p:nvSpPr>
        <p:spPr>
          <a:xfrm>
            <a:off x="3038936" y="1772722"/>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网络行为</a:t>
            </a:r>
            <a:endParaRPr lang="en-US" altLang="zh-CN" sz="1600" dirty="0"/>
          </a:p>
          <a:p>
            <a:pPr algn="ctr"/>
            <a:r>
              <a:rPr lang="zh-CN" altLang="en-US" sz="1600" dirty="0"/>
              <a:t>数据</a:t>
            </a:r>
          </a:p>
        </p:txBody>
      </p:sp>
      <p:sp>
        <p:nvSpPr>
          <p:cNvPr id="32" name="圆角矩形 31"/>
          <p:cNvSpPr/>
          <p:nvPr/>
        </p:nvSpPr>
        <p:spPr>
          <a:xfrm>
            <a:off x="4393283" y="1772722"/>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服务内行为数据</a:t>
            </a:r>
          </a:p>
        </p:txBody>
      </p:sp>
      <p:sp>
        <p:nvSpPr>
          <p:cNvPr id="33" name="圆角矩形 32"/>
          <p:cNvSpPr/>
          <p:nvPr/>
        </p:nvSpPr>
        <p:spPr>
          <a:xfrm>
            <a:off x="5687245" y="1772722"/>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用户内容偏好数据</a:t>
            </a:r>
          </a:p>
        </p:txBody>
      </p:sp>
      <p:sp>
        <p:nvSpPr>
          <p:cNvPr id="34" name="圆角矩形 33"/>
          <p:cNvSpPr/>
          <p:nvPr/>
        </p:nvSpPr>
        <p:spPr>
          <a:xfrm>
            <a:off x="6969247" y="1772722"/>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用户交易数据</a:t>
            </a:r>
          </a:p>
        </p:txBody>
      </p:sp>
      <p:sp>
        <p:nvSpPr>
          <p:cNvPr id="35" name="圆角矩形 34"/>
          <p:cNvSpPr/>
          <p:nvPr/>
        </p:nvSpPr>
        <p:spPr>
          <a:xfrm>
            <a:off x="779487" y="3374363"/>
            <a:ext cx="1208098" cy="506312"/>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行为建模</a:t>
            </a:r>
          </a:p>
        </p:txBody>
      </p:sp>
      <p:sp>
        <p:nvSpPr>
          <p:cNvPr id="36" name="左箭头 35"/>
          <p:cNvSpPr/>
          <p:nvPr/>
        </p:nvSpPr>
        <p:spPr>
          <a:xfrm>
            <a:off x="2082497" y="3542066"/>
            <a:ext cx="733168" cy="170906"/>
          </a:xfrm>
          <a:prstGeom prst="lef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2975308" y="2937304"/>
            <a:ext cx="5240548" cy="1410611"/>
          </a:xfrm>
          <a:prstGeom prst="roundRect">
            <a:avLst>
              <a:gd name="adj" fmla="val 2299"/>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38" name="圆角矩形 37"/>
          <p:cNvSpPr/>
          <p:nvPr/>
        </p:nvSpPr>
        <p:spPr>
          <a:xfrm>
            <a:off x="3042446" y="3374363"/>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文本挖掘</a:t>
            </a:r>
          </a:p>
        </p:txBody>
      </p:sp>
      <p:sp>
        <p:nvSpPr>
          <p:cNvPr id="39" name="圆角矩形 38"/>
          <p:cNvSpPr/>
          <p:nvPr/>
        </p:nvSpPr>
        <p:spPr>
          <a:xfrm>
            <a:off x="4022385" y="3374363"/>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自然语言处理</a:t>
            </a:r>
          </a:p>
        </p:txBody>
      </p:sp>
      <p:sp>
        <p:nvSpPr>
          <p:cNvPr id="40" name="圆角矩形 39"/>
          <p:cNvSpPr/>
          <p:nvPr/>
        </p:nvSpPr>
        <p:spPr>
          <a:xfrm>
            <a:off x="5513031" y="3374363"/>
            <a:ext cx="666914"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机器学习</a:t>
            </a:r>
          </a:p>
        </p:txBody>
      </p:sp>
      <p:sp>
        <p:nvSpPr>
          <p:cNvPr id="41" name="圆角矩形 40"/>
          <p:cNvSpPr/>
          <p:nvPr/>
        </p:nvSpPr>
        <p:spPr>
          <a:xfrm>
            <a:off x="6484344" y="3374363"/>
            <a:ext cx="670195"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预测算法</a:t>
            </a:r>
          </a:p>
        </p:txBody>
      </p:sp>
      <p:sp>
        <p:nvSpPr>
          <p:cNvPr id="42" name="圆角矩形 41"/>
          <p:cNvSpPr/>
          <p:nvPr/>
        </p:nvSpPr>
        <p:spPr>
          <a:xfrm>
            <a:off x="779487" y="4964918"/>
            <a:ext cx="1208098" cy="506312"/>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构建画像</a:t>
            </a:r>
          </a:p>
        </p:txBody>
      </p:sp>
      <p:sp>
        <p:nvSpPr>
          <p:cNvPr id="43" name="左箭头 42"/>
          <p:cNvSpPr/>
          <p:nvPr/>
        </p:nvSpPr>
        <p:spPr>
          <a:xfrm>
            <a:off x="2082497" y="5132621"/>
            <a:ext cx="733168" cy="170906"/>
          </a:xfrm>
          <a:prstGeom prst="lef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2975308" y="4527859"/>
            <a:ext cx="5240548" cy="1410611"/>
          </a:xfrm>
          <a:prstGeom prst="roundRect">
            <a:avLst>
              <a:gd name="adj" fmla="val 1076"/>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9" name="圆角矩形 48"/>
          <p:cNvSpPr/>
          <p:nvPr/>
        </p:nvSpPr>
        <p:spPr>
          <a:xfrm>
            <a:off x="7458937" y="3359994"/>
            <a:ext cx="670195"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聚类算法</a:t>
            </a:r>
          </a:p>
        </p:txBody>
      </p:sp>
      <p:sp>
        <p:nvSpPr>
          <p:cNvPr id="50" name="圆角矩形 49"/>
          <p:cNvSpPr/>
          <p:nvPr/>
        </p:nvSpPr>
        <p:spPr>
          <a:xfrm>
            <a:off x="3054610" y="4964918"/>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基本属性</a:t>
            </a:r>
          </a:p>
        </p:txBody>
      </p:sp>
      <p:sp>
        <p:nvSpPr>
          <p:cNvPr id="51" name="圆角矩形 50"/>
          <p:cNvSpPr/>
          <p:nvPr/>
        </p:nvSpPr>
        <p:spPr>
          <a:xfrm>
            <a:off x="3933463" y="4964918"/>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购买能力</a:t>
            </a:r>
          </a:p>
        </p:txBody>
      </p:sp>
      <p:sp>
        <p:nvSpPr>
          <p:cNvPr id="52" name="圆角矩形 51"/>
          <p:cNvSpPr/>
          <p:nvPr/>
        </p:nvSpPr>
        <p:spPr>
          <a:xfrm>
            <a:off x="4812316" y="4964918"/>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行为特征</a:t>
            </a:r>
          </a:p>
        </p:txBody>
      </p:sp>
      <p:sp>
        <p:nvSpPr>
          <p:cNvPr id="53" name="圆角矩形 52"/>
          <p:cNvSpPr/>
          <p:nvPr/>
        </p:nvSpPr>
        <p:spPr>
          <a:xfrm>
            <a:off x="5691169" y="4964918"/>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兴趣爱好</a:t>
            </a:r>
          </a:p>
        </p:txBody>
      </p:sp>
      <p:sp>
        <p:nvSpPr>
          <p:cNvPr id="54" name="圆角矩形 53"/>
          <p:cNvSpPr/>
          <p:nvPr/>
        </p:nvSpPr>
        <p:spPr>
          <a:xfrm>
            <a:off x="6570022" y="4964918"/>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心理特征</a:t>
            </a:r>
          </a:p>
        </p:txBody>
      </p:sp>
      <p:sp>
        <p:nvSpPr>
          <p:cNvPr id="55" name="圆角矩形 54"/>
          <p:cNvSpPr/>
          <p:nvPr/>
        </p:nvSpPr>
        <p:spPr>
          <a:xfrm>
            <a:off x="7448876" y="4964918"/>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社交网络</a:t>
            </a:r>
          </a:p>
        </p:txBody>
      </p:sp>
      <p:sp>
        <p:nvSpPr>
          <p:cNvPr id="5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5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a:t>
            </a:fld>
            <a:endParaRPr lang="zh-CN" altLang="en-US" dirty="0"/>
          </a:p>
        </p:txBody>
      </p:sp>
      <p:sp>
        <p:nvSpPr>
          <p:cNvPr id="13" name="文本框 12"/>
          <p:cNvSpPr txBox="1"/>
          <p:nvPr/>
        </p:nvSpPr>
        <p:spPr>
          <a:xfrm>
            <a:off x="533400" y="2583180"/>
            <a:ext cx="8077200" cy="3156585"/>
          </a:xfrm>
          <a:prstGeom prst="rect">
            <a:avLst/>
          </a:prstGeom>
          <a:noFill/>
        </p:spPr>
        <p:txBody>
          <a:bodyPr wrap="square" rtlCol="0" anchor="t">
            <a:spAutoFit/>
          </a:bodyPr>
          <a:lstStyle/>
          <a:p>
            <a:endParaRPr lang="zh-CN" altLang="en-US" sz="1600" dirty="0"/>
          </a:p>
          <a:p>
            <a:pPr marL="285750" indent="-285750" fontAlgn="auto">
              <a:lnSpc>
                <a:spcPct val="150000"/>
              </a:lnSpc>
              <a:buClr>
                <a:srgbClr val="5B9BD5"/>
              </a:buClr>
              <a:buFont typeface="Wingdings" panose="05000000000000000000" charset="0"/>
              <a:buChar char="u"/>
            </a:pPr>
            <a:r>
              <a:rPr lang="zh-CN" altLang="en-US" sz="1600" dirty="0"/>
              <a:t>网络行为数据：活跃人数、页面浏览量、访问时长、激活率、外部触点、社交数据等</a:t>
            </a:r>
          </a:p>
          <a:p>
            <a:pPr marL="285750" indent="-285750" fontAlgn="auto">
              <a:lnSpc>
                <a:spcPct val="150000"/>
              </a:lnSpc>
              <a:buClr>
                <a:srgbClr val="5B9BD5"/>
              </a:buClr>
              <a:buFont typeface="Wingdings" panose="05000000000000000000" charset="0"/>
              <a:buChar char="u"/>
            </a:pPr>
            <a:r>
              <a:rPr lang="zh-CN" altLang="en-US" sz="1600" dirty="0"/>
              <a:t>服务内行为数据：浏览路径、页面停留时间、访问深度、页面浏览次数等</a:t>
            </a:r>
          </a:p>
          <a:p>
            <a:pPr marL="285750" indent="-285750" fontAlgn="auto">
              <a:lnSpc>
                <a:spcPct val="150000"/>
              </a:lnSpc>
              <a:buClr>
                <a:srgbClr val="5B9BD5"/>
              </a:buClr>
              <a:buFont typeface="Wingdings" panose="05000000000000000000" charset="0"/>
              <a:buChar char="u"/>
            </a:pPr>
            <a:r>
              <a:rPr lang="zh-CN" altLang="en-US" sz="1600" dirty="0"/>
              <a:t>用户内容偏好数据：浏览/收藏内容、评论内容、互动内容、生活形态偏好、品牌偏好等用户交易数据(交易类服务)：贡献率、客单价、连带率、回头率、流失率等</a:t>
            </a:r>
          </a:p>
          <a:p>
            <a:pPr marL="285750" indent="-285750" fontAlgn="auto">
              <a:lnSpc>
                <a:spcPct val="150000"/>
              </a:lnSpc>
              <a:buClr>
                <a:srgbClr val="5B9BD5"/>
              </a:buClr>
              <a:buFont typeface="Wingdings" panose="05000000000000000000" charset="0"/>
              <a:buChar char="u"/>
            </a:pPr>
            <a:r>
              <a:rPr lang="zh-CN" altLang="en-US" sz="1600" dirty="0"/>
              <a:t>当然，收集到的数据不会是100%准确的，都具有不确定性，这就需要在后面的阶段中建模来再判断，比如某用户在性别一栏填的男，但通过其行为偏好可判断其性别为“女”的概率为80%。</a:t>
            </a:r>
          </a:p>
          <a:p>
            <a:r>
              <a:rPr lang="zh-CN" altLang="en-US" sz="1600" dirty="0"/>
              <a:t>  </a:t>
            </a:r>
          </a:p>
        </p:txBody>
      </p:sp>
      <p:grpSp>
        <p:nvGrpSpPr>
          <p:cNvPr id="12" name="组合 11"/>
          <p:cNvGrpSpPr/>
          <p:nvPr>
            <p:custDataLst>
              <p:tags r:id="rId1"/>
            </p:custDataLst>
          </p:nvPr>
        </p:nvGrpSpPr>
        <p:grpSpPr>
          <a:xfrm>
            <a:off x="323215" y="1155065"/>
            <a:ext cx="3338830" cy="904240"/>
            <a:chOff x="610908" y="2313386"/>
            <a:chExt cx="3339390" cy="904864"/>
          </a:xfrm>
          <a:solidFill>
            <a:srgbClr val="3D89BC"/>
          </a:solidFill>
        </p:grpSpPr>
        <p:sp>
          <p:nvSpPr>
            <p:cNvPr id="14" name="任意多边形 13"/>
            <p:cNvSpPr/>
            <p:nvPr>
              <p:custDataLst>
                <p:tags r:id="rId2"/>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da-DK" b="1" dirty="0">
                  <a:solidFill>
                    <a:schemeClr val="bg1"/>
                  </a:solidFill>
                  <a:sym typeface="Arial" panose="020B0604020202020204" pitchFamily="34" charset="0"/>
                </a:rPr>
                <a:t>数据收集与分析</a:t>
              </a:r>
            </a:p>
          </p:txBody>
        </p:sp>
        <p:sp>
          <p:nvSpPr>
            <p:cNvPr id="15" name="等腰三角形 14"/>
            <p:cNvSpPr/>
            <p:nvPr>
              <p:custDataLst>
                <p:tags r:id="rId3"/>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6" name="等腰三角形 15"/>
            <p:cNvSpPr/>
            <p:nvPr>
              <p:custDataLst>
                <p:tags r:id="rId4"/>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8" name="任意多边形 17"/>
            <p:cNvSpPr/>
            <p:nvPr>
              <p:custDataLst>
                <p:tags r:id="rId5"/>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schemeClr val="bg1"/>
                  </a:solidFill>
                  <a:sym typeface="Arial" panose="020B0604020202020204" pitchFamily="34" charset="0"/>
                </a:rPr>
                <a:t>01</a:t>
              </a:r>
              <a:endParaRPr lang="zh-CN" altLang="en-US" sz="2000" b="1" dirty="0" err="1">
                <a:solidFill>
                  <a:schemeClr val="bg1"/>
                </a:solidFill>
                <a:sym typeface="Arial" panose="020B0604020202020204" pitchFamily="34" charset="0"/>
              </a:endParaRPr>
            </a:p>
          </p:txBody>
        </p:sp>
      </p:grpSp>
      <p:sp>
        <p:nvSpPr>
          <p:cNvPr id="19" name="文本框 18"/>
          <p:cNvSpPr txBox="1"/>
          <p:nvPr/>
        </p:nvSpPr>
        <p:spPr>
          <a:xfrm>
            <a:off x="4022090" y="1110615"/>
            <a:ext cx="4720590" cy="1360170"/>
          </a:xfrm>
          <a:prstGeom prst="rect">
            <a:avLst/>
          </a:prstGeom>
          <a:noFill/>
          <a:ln w="12700" cmpd="sng">
            <a:solidFill>
              <a:srgbClr val="3D89BC"/>
            </a:solidFill>
            <a:prstDash val="solid"/>
          </a:ln>
        </p:spPr>
        <p:txBody>
          <a:bodyPr wrap="square" rtlCol="0" anchor="t">
            <a:spAutoFit/>
          </a:bodyPr>
          <a:lstStyle/>
          <a:p>
            <a:r>
              <a:rPr lang="en-US" altLang="zh-CN" dirty="0">
                <a:sym typeface="+mn-ea"/>
              </a:rPr>
              <a:t> </a:t>
            </a:r>
            <a:r>
              <a:rPr lang="zh-CN" altLang="en-US" sz="1600" dirty="0">
                <a:sym typeface="+mn-ea"/>
              </a:rPr>
              <a:t>构建用户画像是为了将用户信息还原，构建一个用户数据模型。因此这些数据是基于真实的用户数据。</a:t>
            </a:r>
            <a:endParaRPr lang="zh-CN" altLang="en-US" sz="1600" dirty="0"/>
          </a:p>
          <a:p>
            <a:r>
              <a:rPr lang="zh-CN" altLang="en-US" sz="1600" dirty="0">
                <a:sym typeface="+mn-ea"/>
              </a:rPr>
              <a:t>  用户数据可以大致分为网络行为数据、服务内行为数据、用户内容偏好数据、用户交易数据这四类。</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35280" y="3857318"/>
            <a:ext cx="8469630" cy="795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矩形 19"/>
          <p:cNvSpPr/>
          <p:nvPr/>
        </p:nvSpPr>
        <p:spPr>
          <a:xfrm>
            <a:off x="353060" y="2366338"/>
            <a:ext cx="8469630" cy="795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5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a:t>
            </a:fld>
            <a:endParaRPr lang="zh-CN" altLang="en-US" dirty="0"/>
          </a:p>
        </p:txBody>
      </p:sp>
      <p:grpSp>
        <p:nvGrpSpPr>
          <p:cNvPr id="12" name="组合 11"/>
          <p:cNvGrpSpPr/>
          <p:nvPr>
            <p:custDataLst>
              <p:tags r:id="rId1"/>
            </p:custDataLst>
          </p:nvPr>
        </p:nvGrpSpPr>
        <p:grpSpPr>
          <a:xfrm>
            <a:off x="323215" y="1155343"/>
            <a:ext cx="3338830" cy="904240"/>
            <a:chOff x="610908" y="2313386"/>
            <a:chExt cx="3339390" cy="904864"/>
          </a:xfrm>
          <a:solidFill>
            <a:srgbClr val="3D89BC"/>
          </a:solidFill>
        </p:grpSpPr>
        <p:sp>
          <p:nvSpPr>
            <p:cNvPr id="14" name="任意多边形 13"/>
            <p:cNvSpPr/>
            <p:nvPr>
              <p:custDataLst>
                <p:tags r:id="rId2"/>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da-DK" b="1" dirty="0">
                  <a:solidFill>
                    <a:schemeClr val="bg1"/>
                  </a:solidFill>
                  <a:sym typeface="Arial" panose="020B0604020202020204" pitchFamily="34" charset="0"/>
                </a:rPr>
                <a:t>数据建模</a:t>
              </a:r>
              <a:endParaRPr lang="en-US" altLang="zh-CN" b="1" dirty="0">
                <a:solidFill>
                  <a:schemeClr val="bg1"/>
                </a:solidFill>
                <a:sym typeface="Arial" panose="020B0604020202020204" pitchFamily="34" charset="0"/>
              </a:endParaRPr>
            </a:p>
          </p:txBody>
        </p:sp>
        <p:sp>
          <p:nvSpPr>
            <p:cNvPr id="15" name="等腰三角形 14"/>
            <p:cNvSpPr/>
            <p:nvPr>
              <p:custDataLst>
                <p:tags r:id="rId3"/>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6" name="等腰三角形 15"/>
            <p:cNvSpPr/>
            <p:nvPr>
              <p:custDataLst>
                <p:tags r:id="rId4"/>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8" name="任意多边形 17"/>
            <p:cNvSpPr/>
            <p:nvPr>
              <p:custDataLst>
                <p:tags r:id="rId5"/>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schemeClr val="bg1"/>
                  </a:solidFill>
                  <a:sym typeface="Arial" panose="020B0604020202020204" pitchFamily="34" charset="0"/>
                </a:rPr>
                <a:t>0</a:t>
              </a:r>
              <a:r>
                <a:rPr lang="en-US" sz="2000" b="1" dirty="0">
                  <a:solidFill>
                    <a:schemeClr val="bg1"/>
                  </a:solidFill>
                  <a:sym typeface="Arial" panose="020B0604020202020204" pitchFamily="34" charset="0"/>
                </a:rPr>
                <a:t>2</a:t>
              </a:r>
            </a:p>
          </p:txBody>
        </p:sp>
      </p:grpSp>
      <p:sp>
        <p:nvSpPr>
          <p:cNvPr id="11" name="文本框 10"/>
          <p:cNvSpPr txBox="1"/>
          <p:nvPr/>
        </p:nvSpPr>
        <p:spPr>
          <a:xfrm>
            <a:off x="323215" y="2321888"/>
            <a:ext cx="8336915" cy="3254737"/>
          </a:xfrm>
          <a:prstGeom prst="rect">
            <a:avLst/>
          </a:prstGeom>
          <a:noFill/>
        </p:spPr>
        <p:txBody>
          <a:bodyPr wrap="square" rtlCol="0" anchor="t">
            <a:spAutoFit/>
          </a:bodyPr>
          <a:lstStyle/>
          <a:p>
            <a:pPr fontAlgn="auto">
              <a:lnSpc>
                <a:spcPct val="150000"/>
              </a:lnSpc>
            </a:pPr>
            <a:r>
              <a:rPr lang="en-US" altLang="zh-CN" sz="1600" dirty="0"/>
              <a:t>  </a:t>
            </a:r>
            <a:r>
              <a:rPr lang="zh-CN" altLang="en-US" sz="1400" dirty="0"/>
              <a:t>该阶段是对上阶段收集到数据的处理，进行行为建模，以抽象出用户的标签，这个阶段注重的应是大概率事件，通过数学算法模型尽可能地排除用户的偶然行为。</a:t>
            </a:r>
          </a:p>
          <a:p>
            <a:pPr fontAlgn="auto">
              <a:lnSpc>
                <a:spcPct val="150000"/>
              </a:lnSpc>
            </a:pPr>
            <a:r>
              <a:rPr lang="zh-CN" altLang="en-US" sz="600" dirty="0"/>
              <a:t>  </a:t>
            </a:r>
            <a:endParaRPr lang="en-US" altLang="zh-CN" sz="600" dirty="0"/>
          </a:p>
          <a:p>
            <a:pPr fontAlgn="auto">
              <a:lnSpc>
                <a:spcPct val="150000"/>
              </a:lnSpc>
            </a:pPr>
            <a:r>
              <a:rPr lang="zh-CN" altLang="en-US" sz="1400" dirty="0"/>
              <a:t>  这时也要用到机器学习，对用户的行为、偏好进行猜测，好比一个 y=kx+b 的算法，X 代表已知信息，Y 是用户偏好，通过不断的精确k和b来精确Y。</a:t>
            </a:r>
            <a:endParaRPr lang="en-US" altLang="zh-CN" sz="1400" dirty="0"/>
          </a:p>
          <a:p>
            <a:pPr fontAlgn="auto">
              <a:lnSpc>
                <a:spcPct val="150000"/>
              </a:lnSpc>
            </a:pPr>
            <a:endParaRPr lang="zh-CN" altLang="en-US" sz="300" dirty="0"/>
          </a:p>
          <a:p>
            <a:pPr fontAlgn="auto">
              <a:lnSpc>
                <a:spcPct val="150000"/>
              </a:lnSpc>
            </a:pPr>
            <a:r>
              <a:rPr lang="zh-CN" altLang="en-US" sz="1400" dirty="0"/>
              <a:t>  在这个阶段，需要通过定性与定量相结合的研究方法来建立很多模型来为每个用户打上标签以及对应标签的权重。</a:t>
            </a:r>
            <a:endParaRPr lang="en-US" altLang="zh-CN" sz="1400" dirty="0"/>
          </a:p>
          <a:p>
            <a:pPr fontAlgn="auto">
              <a:lnSpc>
                <a:spcPct val="150000"/>
              </a:lnSpc>
            </a:pPr>
            <a:endParaRPr lang="zh-CN" altLang="en-US" sz="1000" dirty="0"/>
          </a:p>
          <a:p>
            <a:pPr fontAlgn="auto">
              <a:lnSpc>
                <a:spcPct val="150000"/>
              </a:lnSpc>
            </a:pPr>
            <a:r>
              <a:rPr lang="zh-CN" altLang="en-US" sz="1400" dirty="0"/>
              <a:t>  定性化研究方法就是确定事物的性质，是描述性的;定量化研究方法就是确定对象数量特征、数量关系和数量变化，是可量化的。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5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a:t>
            </a:fld>
            <a:endParaRPr lang="zh-CN" altLang="en-US" dirty="0"/>
          </a:p>
        </p:txBody>
      </p:sp>
      <p:grpSp>
        <p:nvGrpSpPr>
          <p:cNvPr id="12" name="组合 11"/>
          <p:cNvGrpSpPr/>
          <p:nvPr>
            <p:custDataLst>
              <p:tags r:id="rId1"/>
            </p:custDataLst>
          </p:nvPr>
        </p:nvGrpSpPr>
        <p:grpSpPr>
          <a:xfrm>
            <a:off x="315331" y="1158311"/>
            <a:ext cx="3338830" cy="904240"/>
            <a:chOff x="610908" y="2313386"/>
            <a:chExt cx="3339390" cy="904864"/>
          </a:xfrm>
          <a:solidFill>
            <a:srgbClr val="3D89BC"/>
          </a:solidFill>
        </p:grpSpPr>
        <p:sp>
          <p:nvSpPr>
            <p:cNvPr id="14" name="任意多边形 13"/>
            <p:cNvSpPr/>
            <p:nvPr>
              <p:custDataLst>
                <p:tags r:id="rId13"/>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en-US" b="1" dirty="0">
                  <a:solidFill>
                    <a:schemeClr val="bg1"/>
                  </a:solidFill>
                  <a:sym typeface="Arial" panose="020B0604020202020204" pitchFamily="34" charset="0"/>
                </a:rPr>
                <a:t>构建用户画像</a:t>
              </a:r>
            </a:p>
          </p:txBody>
        </p:sp>
        <p:sp>
          <p:nvSpPr>
            <p:cNvPr id="15" name="等腰三角形 14"/>
            <p:cNvSpPr/>
            <p:nvPr>
              <p:custDataLst>
                <p:tags r:id="rId14"/>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6" name="等腰三角形 15"/>
            <p:cNvSpPr/>
            <p:nvPr>
              <p:custDataLst>
                <p:tags r:id="rId15"/>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8" name="任意多边形 17"/>
            <p:cNvSpPr/>
            <p:nvPr>
              <p:custDataLst>
                <p:tags r:id="rId16"/>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schemeClr val="bg1"/>
                  </a:solidFill>
                  <a:sym typeface="Arial" panose="020B0604020202020204" pitchFamily="34" charset="0"/>
                </a:rPr>
                <a:t>0</a:t>
              </a:r>
              <a:r>
                <a:rPr lang="en-US" sz="2000" b="1" dirty="0">
                  <a:solidFill>
                    <a:schemeClr val="bg1"/>
                  </a:solidFill>
                  <a:sym typeface="Arial" panose="020B0604020202020204" pitchFamily="34" charset="0"/>
                </a:rPr>
                <a:t>3</a:t>
              </a:r>
            </a:p>
          </p:txBody>
        </p:sp>
      </p:grpSp>
      <p:sp>
        <p:nvSpPr>
          <p:cNvPr id="27" name="矩形 26"/>
          <p:cNvSpPr/>
          <p:nvPr>
            <p:custDataLst>
              <p:tags r:id="rId2"/>
            </p:custDataLst>
          </p:nvPr>
        </p:nvSpPr>
        <p:spPr>
          <a:xfrm>
            <a:off x="2552065" y="3472180"/>
            <a:ext cx="16383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dirty="0">
                <a:solidFill>
                  <a:schemeClr val="bg1"/>
                </a:solidFill>
                <a:latin typeface="+mj-lt"/>
                <a:ea typeface="+mj-ea"/>
                <a:cs typeface="+mj-cs"/>
                <a:sym typeface="Arial" panose="020B0604020202020204" pitchFamily="34" charset="0"/>
              </a:rPr>
              <a:t>步骤</a:t>
            </a:r>
          </a:p>
        </p:txBody>
      </p:sp>
      <p:sp>
        <p:nvSpPr>
          <p:cNvPr id="28" name="任意多边形 27"/>
          <p:cNvSpPr/>
          <p:nvPr>
            <p:custDataLst>
              <p:tags r:id="rId3"/>
            </p:custDataLst>
          </p:nvPr>
        </p:nvSpPr>
        <p:spPr>
          <a:xfrm rot="18865419">
            <a:off x="3985260" y="3362325"/>
            <a:ext cx="731520" cy="267335"/>
          </a:xfrm>
          <a:custGeom>
            <a:avLst/>
            <a:gdLst>
              <a:gd name="connsiteX0" fmla="*/ 731515 w 731515"/>
              <a:gd name="connsiteY0" fmla="*/ 0 h 267350"/>
              <a:gd name="connsiteX1" fmla="*/ 458731 w 731515"/>
              <a:gd name="connsiteY1" fmla="*/ 267350 h 267350"/>
              <a:gd name="connsiteX2" fmla="*/ 0 w 731515"/>
              <a:gd name="connsiteY2" fmla="*/ 267350 h 267350"/>
              <a:gd name="connsiteX3" fmla="*/ 270527 w 731515"/>
              <a:gd name="connsiteY3" fmla="*/ 2211 h 267350"/>
              <a:gd name="connsiteX4" fmla="*/ 268360 w 731515"/>
              <a:gd name="connsiteY4" fmla="*/ 0 h 26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5" h="267350">
                <a:moveTo>
                  <a:pt x="731515" y="0"/>
                </a:moveTo>
                <a:lnTo>
                  <a:pt x="458731" y="267350"/>
                </a:lnTo>
                <a:lnTo>
                  <a:pt x="0" y="267350"/>
                </a:lnTo>
                <a:lnTo>
                  <a:pt x="270527" y="2211"/>
                </a:lnTo>
                <a:lnTo>
                  <a:pt x="26836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sym typeface="Arial" panose="020B0604020202020204" pitchFamily="34" charset="0"/>
            </a:endParaRPr>
          </a:p>
        </p:txBody>
      </p:sp>
      <p:sp>
        <p:nvSpPr>
          <p:cNvPr id="29" name="矩形 28"/>
          <p:cNvSpPr/>
          <p:nvPr>
            <p:custDataLst>
              <p:tags r:id="rId4"/>
            </p:custDataLst>
          </p:nvPr>
        </p:nvSpPr>
        <p:spPr>
          <a:xfrm>
            <a:off x="4511675" y="3141345"/>
            <a:ext cx="1638300" cy="38100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dirty="0">
                <a:solidFill>
                  <a:schemeClr val="bg1"/>
                </a:solidFill>
                <a:latin typeface="+mj-lt"/>
                <a:ea typeface="+mj-ea"/>
                <a:cs typeface="+mj-cs"/>
                <a:sym typeface="Arial" panose="020B0604020202020204" pitchFamily="34" charset="0"/>
              </a:rPr>
              <a:t>步骤</a:t>
            </a:r>
          </a:p>
        </p:txBody>
      </p:sp>
      <p:sp>
        <p:nvSpPr>
          <p:cNvPr id="30" name="矩形 29"/>
          <p:cNvSpPr/>
          <p:nvPr>
            <p:custDataLst>
              <p:tags r:id="rId5"/>
            </p:custDataLst>
          </p:nvPr>
        </p:nvSpPr>
        <p:spPr>
          <a:xfrm>
            <a:off x="6471285" y="3472180"/>
            <a:ext cx="16383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dirty="0">
                <a:solidFill>
                  <a:schemeClr val="bg1"/>
                </a:solidFill>
                <a:latin typeface="+mj-lt"/>
                <a:ea typeface="+mj-ea"/>
                <a:cs typeface="+mj-cs"/>
                <a:sym typeface="Arial" panose="020B0604020202020204" pitchFamily="34" charset="0"/>
              </a:rPr>
              <a:t>步骤</a:t>
            </a:r>
          </a:p>
        </p:txBody>
      </p:sp>
      <p:sp>
        <p:nvSpPr>
          <p:cNvPr id="31" name="任意多边形 30"/>
          <p:cNvSpPr/>
          <p:nvPr>
            <p:custDataLst>
              <p:tags r:id="rId6"/>
            </p:custDataLst>
          </p:nvPr>
        </p:nvSpPr>
        <p:spPr>
          <a:xfrm rot="2734581" flipH="1">
            <a:off x="5944870" y="3362325"/>
            <a:ext cx="731520" cy="267335"/>
          </a:xfrm>
          <a:custGeom>
            <a:avLst/>
            <a:gdLst>
              <a:gd name="connsiteX0" fmla="*/ 731515 w 731515"/>
              <a:gd name="connsiteY0" fmla="*/ 0 h 267350"/>
              <a:gd name="connsiteX1" fmla="*/ 458731 w 731515"/>
              <a:gd name="connsiteY1" fmla="*/ 267350 h 267350"/>
              <a:gd name="connsiteX2" fmla="*/ 0 w 731515"/>
              <a:gd name="connsiteY2" fmla="*/ 267350 h 267350"/>
              <a:gd name="connsiteX3" fmla="*/ 270527 w 731515"/>
              <a:gd name="connsiteY3" fmla="*/ 2211 h 267350"/>
              <a:gd name="connsiteX4" fmla="*/ 268360 w 731515"/>
              <a:gd name="connsiteY4" fmla="*/ 0 h 26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5" h="267350">
                <a:moveTo>
                  <a:pt x="731515" y="0"/>
                </a:moveTo>
                <a:lnTo>
                  <a:pt x="458731" y="267350"/>
                </a:lnTo>
                <a:lnTo>
                  <a:pt x="0" y="267350"/>
                </a:lnTo>
                <a:lnTo>
                  <a:pt x="270527" y="2211"/>
                </a:lnTo>
                <a:lnTo>
                  <a:pt x="268360" y="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sym typeface="Arial" panose="020B0604020202020204" pitchFamily="34" charset="0"/>
            </a:endParaRPr>
          </a:p>
        </p:txBody>
      </p:sp>
      <p:sp>
        <p:nvSpPr>
          <p:cNvPr id="32" name="文本框 31"/>
          <p:cNvSpPr txBox="1"/>
          <p:nvPr>
            <p:custDataLst>
              <p:tags r:id="rId7"/>
            </p:custDataLst>
          </p:nvPr>
        </p:nvSpPr>
        <p:spPr>
          <a:xfrm>
            <a:off x="2552065" y="2752090"/>
            <a:ext cx="1638300" cy="717550"/>
          </a:xfrm>
          <a:prstGeom prst="rect">
            <a:avLst/>
          </a:prstGeom>
          <a:noFill/>
        </p:spPr>
        <p:txBody>
          <a:bodyPr wrap="square" lIns="0" tIns="0" rIns="0" bIns="0" rtlCol="0" anchor="b" anchorCtr="0">
            <a:spAutoFit/>
          </a:bodyPr>
          <a:lstStyle/>
          <a:p>
            <a:pPr algn="ctr"/>
            <a:r>
              <a:rPr lang="en-US" altLang="zh-CN" sz="4400" b="1" dirty="0">
                <a:solidFill>
                  <a:schemeClr val="accent1"/>
                </a:solidFill>
                <a:sym typeface="Arial" panose="020B0604020202020204" pitchFamily="34" charset="0"/>
              </a:rPr>
              <a:t>1</a:t>
            </a:r>
            <a:endParaRPr lang="zh-CN" altLang="en-US" sz="4400" b="1" dirty="0">
              <a:solidFill>
                <a:schemeClr val="accent1"/>
              </a:solidFill>
              <a:sym typeface="Arial" panose="020B0604020202020204" pitchFamily="34" charset="0"/>
            </a:endParaRPr>
          </a:p>
        </p:txBody>
      </p:sp>
      <p:sp>
        <p:nvSpPr>
          <p:cNvPr id="33" name="文本框 32"/>
          <p:cNvSpPr txBox="1"/>
          <p:nvPr>
            <p:custDataLst>
              <p:tags r:id="rId8"/>
            </p:custDataLst>
          </p:nvPr>
        </p:nvSpPr>
        <p:spPr>
          <a:xfrm>
            <a:off x="2552065" y="3941445"/>
            <a:ext cx="1638300" cy="1882775"/>
          </a:xfrm>
          <a:prstGeom prst="rect">
            <a:avLst/>
          </a:prstGeom>
          <a:noFill/>
        </p:spPr>
        <p:txBody>
          <a:bodyPr wrap="square" lIns="0" rIns="0" rtlCol="0" anchor="t" anchorCtr="0">
            <a:spAutoFit/>
          </a:bodyPr>
          <a:lstStyle/>
          <a:p>
            <a:pPr algn="just">
              <a:lnSpc>
                <a:spcPct val="120000"/>
              </a:lnSpc>
            </a:pPr>
            <a:r>
              <a:rPr lang="zh-CN" altLang="en-US" sz="1400">
                <a:sym typeface="+mn-ea"/>
              </a:rPr>
              <a:t>把用户的基本属性(年龄、性别、地域)、购买能力、行为特征、兴趣爱好、心理特征、社交网络大致地标签化。</a:t>
            </a:r>
            <a:endParaRPr lang="zh-CN" altLang="en-US" sz="1400"/>
          </a:p>
          <a:p>
            <a:pPr algn="just">
              <a:lnSpc>
                <a:spcPct val="120000"/>
              </a:lnSpc>
            </a:pPr>
            <a:endParaRPr lang="zh-CN" altLang="en-US" sz="1400" dirty="0">
              <a:sym typeface="Arial" panose="020B0604020202020204" pitchFamily="34" charset="0"/>
            </a:endParaRPr>
          </a:p>
        </p:txBody>
      </p:sp>
      <p:sp>
        <p:nvSpPr>
          <p:cNvPr id="34" name="文本框 33"/>
          <p:cNvSpPr txBox="1"/>
          <p:nvPr>
            <p:custDataLst>
              <p:tags r:id="rId9"/>
            </p:custDataLst>
          </p:nvPr>
        </p:nvSpPr>
        <p:spPr>
          <a:xfrm>
            <a:off x="6471285" y="2752090"/>
            <a:ext cx="1638300" cy="717550"/>
          </a:xfrm>
          <a:prstGeom prst="rect">
            <a:avLst/>
          </a:prstGeom>
          <a:noFill/>
        </p:spPr>
        <p:txBody>
          <a:bodyPr wrap="square" lIns="0" tIns="0" rIns="0" bIns="0" rtlCol="0" anchor="b" anchorCtr="0">
            <a:spAutoFit/>
          </a:bodyPr>
          <a:lstStyle/>
          <a:p>
            <a:pPr algn="ctr"/>
            <a:r>
              <a:rPr lang="en-US" altLang="zh-CN" sz="4400" b="1" dirty="0">
                <a:solidFill>
                  <a:schemeClr val="accent1"/>
                </a:solidFill>
                <a:sym typeface="Arial" panose="020B0604020202020204" pitchFamily="34" charset="0"/>
              </a:rPr>
              <a:t>3</a:t>
            </a:r>
            <a:endParaRPr lang="zh-CN" altLang="en-US" sz="4400" b="1" dirty="0">
              <a:solidFill>
                <a:schemeClr val="accent1"/>
              </a:solidFill>
              <a:sym typeface="Arial" panose="020B0604020202020204" pitchFamily="34" charset="0"/>
            </a:endParaRPr>
          </a:p>
        </p:txBody>
      </p:sp>
      <p:sp>
        <p:nvSpPr>
          <p:cNvPr id="35" name="文本框 34"/>
          <p:cNvSpPr txBox="1"/>
          <p:nvPr>
            <p:custDataLst>
              <p:tags r:id="rId10"/>
            </p:custDataLst>
          </p:nvPr>
        </p:nvSpPr>
        <p:spPr>
          <a:xfrm>
            <a:off x="6471285" y="3941445"/>
            <a:ext cx="1638300" cy="1051560"/>
          </a:xfrm>
          <a:prstGeom prst="rect">
            <a:avLst/>
          </a:prstGeom>
          <a:noFill/>
        </p:spPr>
        <p:txBody>
          <a:bodyPr wrap="square" lIns="0" rIns="0" rtlCol="0" anchor="t" anchorCtr="0">
            <a:spAutoFit/>
          </a:bodyPr>
          <a:lstStyle/>
          <a:p>
            <a:pPr fontAlgn="auto">
              <a:lnSpc>
                <a:spcPct val="150000"/>
              </a:lnSpc>
            </a:pPr>
            <a:r>
              <a:rPr lang="zh-CN" altLang="en-US" sz="1400">
                <a:sym typeface="+mn-ea"/>
              </a:rPr>
              <a:t>关于“标签化”，一般采用多级标签、多级分类。</a:t>
            </a:r>
            <a:endParaRPr lang="zh-CN" altLang="en-US" sz="1400">
              <a:sym typeface="Arial" panose="020B0604020202020204" pitchFamily="34" charset="0"/>
            </a:endParaRPr>
          </a:p>
        </p:txBody>
      </p:sp>
      <p:sp>
        <p:nvSpPr>
          <p:cNvPr id="36" name="文本框 35"/>
          <p:cNvSpPr txBox="1"/>
          <p:nvPr>
            <p:custDataLst>
              <p:tags r:id="rId11"/>
            </p:custDataLst>
          </p:nvPr>
        </p:nvSpPr>
        <p:spPr>
          <a:xfrm>
            <a:off x="4511675" y="1670050"/>
            <a:ext cx="1638300" cy="1370965"/>
          </a:xfrm>
          <a:prstGeom prst="rect">
            <a:avLst/>
          </a:prstGeom>
          <a:noFill/>
        </p:spPr>
        <p:txBody>
          <a:bodyPr wrap="square" lIns="0" rIns="0" rtlCol="0" anchor="b" anchorCtr="0">
            <a:spAutoFit/>
          </a:bodyPr>
          <a:lstStyle/>
          <a:p>
            <a:pPr algn="just">
              <a:lnSpc>
                <a:spcPct val="120000"/>
              </a:lnSpc>
            </a:pPr>
            <a:r>
              <a:rPr lang="zh-CN" altLang="en-US" sz="1400">
                <a:sym typeface="+mn-ea"/>
              </a:rPr>
              <a:t>当一切数据标签化并赋予权重后，即可根据构建用户画像的目的来搭建用户画像基本模型了。</a:t>
            </a:r>
            <a:endParaRPr lang="zh-CN" altLang="en-US" dirty="0">
              <a:sym typeface="Arial" panose="020B0604020202020204" pitchFamily="34" charset="0"/>
            </a:endParaRPr>
          </a:p>
        </p:txBody>
      </p:sp>
      <p:sp>
        <p:nvSpPr>
          <p:cNvPr id="37" name="文本框 36"/>
          <p:cNvSpPr txBox="1"/>
          <p:nvPr>
            <p:custDataLst>
              <p:tags r:id="rId12"/>
            </p:custDataLst>
          </p:nvPr>
        </p:nvSpPr>
        <p:spPr>
          <a:xfrm>
            <a:off x="4511675" y="3532505"/>
            <a:ext cx="1638300" cy="717550"/>
          </a:xfrm>
          <a:prstGeom prst="rect">
            <a:avLst/>
          </a:prstGeom>
          <a:noFill/>
        </p:spPr>
        <p:txBody>
          <a:bodyPr wrap="square" lIns="0" tIns="0" rIns="0" bIns="0" rtlCol="0" anchor="t" anchorCtr="0">
            <a:spAutoFit/>
          </a:bodyPr>
          <a:lstStyle/>
          <a:p>
            <a:pPr algn="ctr"/>
            <a:r>
              <a:rPr lang="en-US" altLang="zh-CN" sz="4400" b="1" dirty="0">
                <a:solidFill>
                  <a:srgbClr val="5B9BD5"/>
                </a:solidFill>
                <a:uFillTx/>
                <a:sym typeface="Arial" panose="020B0604020202020204" pitchFamily="34" charset="0"/>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063659" cy="415498"/>
          </a:xfrm>
          <a:prstGeom prst="rect">
            <a:avLst/>
          </a:prstGeom>
          <a:noFill/>
        </p:spPr>
        <p:txBody>
          <a:bodyPr wrap="none" rtlCol="0">
            <a:spAutoFit/>
          </a:bodyPr>
          <a:lstStyle/>
          <a:p>
            <a:r>
              <a:rPr lang="en-US" altLang="zh-CN" sz="2100" b="1" spc="225" dirty="0">
                <a:solidFill>
                  <a:prstClr val="white"/>
                </a:solidFill>
              </a:rPr>
              <a:t>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5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9</a:t>
            </a:fld>
            <a:endParaRPr lang="zh-CN" altLang="en-US" dirty="0"/>
          </a:p>
        </p:txBody>
      </p:sp>
      <p:grpSp>
        <p:nvGrpSpPr>
          <p:cNvPr id="12" name="组合 11"/>
          <p:cNvGrpSpPr/>
          <p:nvPr>
            <p:custDataLst>
              <p:tags r:id="rId1"/>
            </p:custDataLst>
          </p:nvPr>
        </p:nvGrpSpPr>
        <p:grpSpPr>
          <a:xfrm>
            <a:off x="306705" y="1166937"/>
            <a:ext cx="3338830" cy="904240"/>
            <a:chOff x="610908" y="2313386"/>
            <a:chExt cx="3339390" cy="904864"/>
          </a:xfrm>
          <a:solidFill>
            <a:srgbClr val="3D89BC"/>
          </a:solidFill>
        </p:grpSpPr>
        <p:sp>
          <p:nvSpPr>
            <p:cNvPr id="14" name="任意多边形 13"/>
            <p:cNvSpPr/>
            <p:nvPr>
              <p:custDataLst>
                <p:tags r:id="rId2"/>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en-US" b="1" dirty="0">
                  <a:solidFill>
                    <a:schemeClr val="bg1"/>
                  </a:solidFill>
                  <a:sym typeface="Arial" panose="020B0604020202020204" pitchFamily="34" charset="0"/>
                </a:rPr>
                <a:t>数据可视化分析</a:t>
              </a:r>
            </a:p>
          </p:txBody>
        </p:sp>
        <p:sp>
          <p:nvSpPr>
            <p:cNvPr id="15" name="等腰三角形 14"/>
            <p:cNvSpPr/>
            <p:nvPr>
              <p:custDataLst>
                <p:tags r:id="rId3"/>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6" name="等腰三角形 15"/>
            <p:cNvSpPr/>
            <p:nvPr>
              <p:custDataLst>
                <p:tags r:id="rId4"/>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sym typeface="Arial" panose="020B0604020202020204" pitchFamily="34" charset="0"/>
              </a:endParaRPr>
            </a:p>
          </p:txBody>
        </p:sp>
        <p:sp>
          <p:nvSpPr>
            <p:cNvPr id="18" name="任意多边形 17"/>
            <p:cNvSpPr/>
            <p:nvPr>
              <p:custDataLst>
                <p:tags r:id="rId5"/>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schemeClr val="bg1"/>
                  </a:solidFill>
                  <a:sym typeface="Arial" panose="020B0604020202020204" pitchFamily="34" charset="0"/>
                </a:rPr>
                <a:t>0</a:t>
              </a:r>
              <a:r>
                <a:rPr lang="en-US" sz="2000" b="1" dirty="0">
                  <a:solidFill>
                    <a:schemeClr val="bg1"/>
                  </a:solidFill>
                  <a:sym typeface="Arial" panose="020B0604020202020204" pitchFamily="34" charset="0"/>
                </a:rPr>
                <a:t>4</a:t>
              </a:r>
            </a:p>
          </p:txBody>
        </p:sp>
      </p:grpSp>
      <p:sp>
        <p:nvSpPr>
          <p:cNvPr id="11" name="文本框 10"/>
          <p:cNvSpPr txBox="1"/>
          <p:nvPr/>
        </p:nvSpPr>
        <p:spPr>
          <a:xfrm>
            <a:off x="297180" y="2670175"/>
            <a:ext cx="3629660" cy="1327785"/>
          </a:xfrm>
          <a:prstGeom prst="rect">
            <a:avLst/>
          </a:prstGeom>
          <a:noFill/>
        </p:spPr>
        <p:txBody>
          <a:bodyPr wrap="square" rtlCol="0" anchor="t">
            <a:spAutoFit/>
          </a:bodyPr>
          <a:lstStyle/>
          <a:p>
            <a:r>
              <a:rPr lang="zh-CN" altLang="en-US" sz="1600" dirty="0"/>
              <a:t>如图所示，这是把用户画像真正利用起来的一步，在此步骤中一般是针对群体的分析，比如可以根据用户价值来细分出核心用户、评估某一群体的潜在价值空间，以做出针对性的运营。</a:t>
            </a:r>
          </a:p>
        </p:txBody>
      </p:sp>
      <p:pic>
        <p:nvPicPr>
          <p:cNvPr id="13" name="图片 12"/>
          <p:cNvPicPr>
            <a:picLocks noChangeAspect="1"/>
          </p:cNvPicPr>
          <p:nvPr/>
        </p:nvPicPr>
        <p:blipFill>
          <a:blip r:embed="rId7">
            <a:lum bright="2000"/>
          </a:blip>
          <a:stretch>
            <a:fillRect/>
          </a:stretch>
        </p:blipFill>
        <p:spPr>
          <a:xfrm>
            <a:off x="4068652" y="1487170"/>
            <a:ext cx="4455795" cy="38036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f"/>
  <p:tag name="KSO_WM_UNIT_INDEX" val="1_1_1"/>
  <p:tag name="KSO_WM_UNIT_ID" val="diagram453_2*l_h_f*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a"/>
  <p:tag name="KSO_WM_UNIT_INDEX" val="1_1_1"/>
  <p:tag name="KSO_WM_UNIT_ID" val="268*m_h_a*1_1_1"/>
  <p:tag name="KSO_WM_UNIT_CLEAR" val="1"/>
  <p:tag name="KSO_WM_UNIT_LAYERLEVEL" val="1_1_1"/>
  <p:tag name="KSO_WM_UNIT_VALUE" val="6"/>
  <p:tag name="KSO_WM_UNIT_HIGHLIGHT" val="0"/>
  <p:tag name="KSO_WM_UNIT_COMPATIBLE" val="0"/>
  <p:tag name="KSO_WM_UNIT_PRESET_TEXT" val="LOREM"/>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1"/>
  <p:tag name="KSO_WM_UNIT_ID" val="26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a"/>
  <p:tag name="KSO_WM_UNIT_INDEX" val="1_2_1"/>
  <p:tag name="KSO_WM_UNIT_ID" val="268*m_h_a*1_2_1"/>
  <p:tag name="KSO_WM_UNIT_CLEAR" val="1"/>
  <p:tag name="KSO_WM_UNIT_LAYERLEVEL" val="1_1_1"/>
  <p:tag name="KSO_WM_UNIT_VALUE" val="6"/>
  <p:tag name="KSO_WM_UNIT_HIGHLIGHT" val="0"/>
  <p:tag name="KSO_WM_UNIT_COMPATIBLE" val="0"/>
  <p:tag name="KSO_WM_UNIT_PRESET_TEXT" val="LOREM"/>
  <p:tag name="KSO_WM_BEAUTIFY_FLAG" val="#wm#"/>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a"/>
  <p:tag name="KSO_WM_UNIT_INDEX" val="1_3_1"/>
  <p:tag name="KSO_WM_UNIT_ID" val="268*m_h_a*1_3_1"/>
  <p:tag name="KSO_WM_UNIT_CLEAR" val="1"/>
  <p:tag name="KSO_WM_UNIT_LAYERLEVEL" val="1_1_1"/>
  <p:tag name="KSO_WM_UNIT_VALUE" val="6"/>
  <p:tag name="KSO_WM_UNIT_HIGHLIGHT" val="0"/>
  <p:tag name="KSO_WM_UNIT_COMPATIBLE" val="0"/>
  <p:tag name="KSO_WM_UNIT_PRESET_TEXT" val="LOREM"/>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a"/>
  <p:tag name="KSO_WM_UNIT_INDEX" val="1_1_1"/>
  <p:tag name="KSO_WM_UNIT_ID" val="diagram453_2*l_h_a*1_1_1"/>
  <p:tag name="KSO_WM_UNIT_CLEAR" val="1"/>
  <p:tag name="KSO_WM_UNIT_LAYERLEVEL" val="1_1_1"/>
  <p:tag name="KSO_WM_UNIT_VALUE" val="5"/>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 name="KSO_WM_UNIT_USESOURCEFORMAT_APPLY" val="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2"/>
  <p:tag name="KSO_WM_UNIT_ID" val="268*m_i*1_2"/>
  <p:tag name="KSO_WM_UNIT_CLEAR" val="1"/>
  <p:tag name="KSO_WM_UNIT_LAYERLEVEL" val="1_1"/>
  <p:tag name="KSO_WM_BEAUTIFY_FLAG" val="#wm#"/>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3"/>
  <p:tag name="KSO_WM_UNIT_ID" val="268*m_i*1_3"/>
  <p:tag name="KSO_WM_UNIT_CLEAR" val="1"/>
  <p:tag name="KSO_WM_UNIT_LAYERLEVEL" val="1_1"/>
  <p:tag name="KSO_WM_BEAUTIFY_FLAG" val="#wm#"/>
  <p:tag name="KSO_WM_DIAGRAM_GROUP_CODE" val="m1-1"/>
  <p:tag name="KSO_WM_UNIT_TEXT_FILL_FORE_SCHEMECOLOR_INDEX" val="5"/>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f"/>
  <p:tag name="KSO_WM_UNIT_INDEX" val="1_1_1"/>
  <p:tag name="KSO_WM_UNIT_ID" val="268*m_h_f*1_1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3"/>
  <p:tag name="KSO_WM_DIAGRAM_GROUP_CODE" val="m1-1"/>
  <p:tag name="KSO_WM_UNIT_TEXT_FILL_FORE_SCHEMECOLOR_INDEX" val="13"/>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4"/>
  <p:tag name="KSO_WM_UNIT_ID" val="268*m_i*1_4"/>
  <p:tag name="KSO_WM_UNIT_CLEAR" val="1"/>
  <p:tag name="KSO_WM_UNIT_LAYERLEVEL" val="1_1"/>
  <p:tag name="KSO_WM_BEAUTIFY_FLAG" val="#wm#"/>
  <p:tag name="KSO_WM_DIAGRAM_GROUP_CODE" val="m1-1"/>
  <p:tag name="KSO_WM_UNIT_TEXT_FILL_FORE_SCHEMECOLOR_INDEX" val="5"/>
  <p:tag name="KSO_WM_UNIT_TEXT_FILL_TYPE" val="1"/>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f"/>
  <p:tag name="KSO_WM_UNIT_INDEX" val="1_3_1"/>
  <p:tag name="KSO_WM_UNIT_ID" val="268*m_h_f*1_3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3"/>
  <p:tag name="KSO_WM_DIAGRAM_GROUP_CODE" val="m1-1"/>
  <p:tag name="KSO_WM_UNIT_TEXT_FILL_FORE_SCHEMECOLOR_INDEX" val="13"/>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f"/>
  <p:tag name="KSO_WM_UNIT_INDEX" val="1_2_1"/>
  <p:tag name="KSO_WM_UNIT_ID" val="268*m_h_f*1_2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3"/>
  <p:tag name="KSO_WM_DIAGRAM_GROUP_CODE" val="m1-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5"/>
  <p:tag name="KSO_WM_UNIT_ID" val="268*m_i*1_5"/>
  <p:tag name="KSO_WM_UNIT_CLEAR" val="1"/>
  <p:tag name="KSO_WM_UNIT_LAYERLEVEL" val="1_1"/>
  <p:tag name="KSO_WM_BEAUTIFY_FLAG" val="#wm#"/>
  <p:tag name="KSO_WM_DIAGRAM_GROUP_CODE" val="m1-1"/>
  <p:tag name="KSO_WM_UNIT_TEXT_FILL_FORE_SCHEMECOLOR_INDEX" val="6"/>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f"/>
  <p:tag name="KSO_WM_UNIT_INDEX" val="1_1_1"/>
  <p:tag name="KSO_WM_UNIT_ID" val="diagram453_2*l_h_f*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a"/>
  <p:tag name="KSO_WM_UNIT_INDEX" val="1_1_1"/>
  <p:tag name="KSO_WM_UNIT_ID" val="diagram453_2*l_h_a*1_1_1"/>
  <p:tag name="KSO_WM_UNIT_CLEAR" val="1"/>
  <p:tag name="KSO_WM_UNIT_LAYERLEVEL" val="1_1_1"/>
  <p:tag name="KSO_WM_UNIT_VALUE" val="5"/>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3352</Words>
  <Application>Microsoft Macintosh PowerPoint</Application>
  <PresentationFormat>全屏显示(4:3)</PresentationFormat>
  <Paragraphs>250</Paragraphs>
  <Slides>29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8" baseType="lpstr">
      <vt:lpstr>微软雅黑</vt:lpstr>
      <vt:lpstr>Arial</vt:lpstr>
      <vt:lpstr>Calibri</vt:lpstr>
      <vt:lpstr>Cambria Math</vt:lpstr>
      <vt:lpstr>Times New Roman</vt:lpstr>
      <vt:lpstr>Wingdings</vt:lpstr>
      <vt:lpstr>Office 主题</vt:lpstr>
      <vt:lpstr>Equation.DSMT4</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cstor</dc:creator>
  <cp:lastModifiedBy>Bo Mao</cp:lastModifiedBy>
  <cp:revision>443</cp:revision>
  <dcterms:created xsi:type="dcterms:W3CDTF">2015-11-23T03:31:00Z</dcterms:created>
  <dcterms:modified xsi:type="dcterms:W3CDTF">2022-05-01T16:23:44Z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