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95" r:id="rId4"/>
    <p:sldId id="296" r:id="rId5"/>
    <p:sldId id="297" r:id="rId6"/>
    <p:sldId id="298" r:id="rId7"/>
    <p:sldId id="265" r:id="rId8"/>
    <p:sldId id="299" r:id="rId9"/>
    <p:sldId id="300" r:id="rId10"/>
    <p:sldId id="263" r:id="rId11"/>
    <p:sldId id="259" r:id="rId12"/>
    <p:sldId id="260" r:id="rId13"/>
    <p:sldId id="261" r:id="rId14"/>
    <p:sldId id="262" r:id="rId15"/>
    <p:sldId id="266" r:id="rId16"/>
    <p:sldId id="268" r:id="rId17"/>
    <p:sldId id="270" r:id="rId18"/>
    <p:sldId id="28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34A0A6-9A19-4358-9296-5BC2B521955A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971C73-867C-4631-9043-BC287C550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09162A-74F3-49B3-BEBE-B8C77A3FD38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8E867-BC18-4294-854A-DF0C541F310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0C8D-EB57-42BD-B2C5-B74416B6323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C2C06-1192-468D-A4C1-9F2517243C6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3D994F-0D0D-4693-9309-CC68828BE82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E5F168-C2EA-470F-8FBA-378E8134543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EB1AC-93F0-48B1-989D-460E92D0B2B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3A5C7-36E9-45A5-A9D5-8177F0FE053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5FBE67E0-6233-CA4E-BF05-4170BFEEF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9AA9E1-B488-CD4A-A173-A3AC7BB4FEE4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224B94B4-DC55-EF41-A42A-1079F1357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9419788B-CF88-0641-8CE0-F9DA0409D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bg_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E752C-84C4-4712-84B5-AC83937709A0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3E2BB-8B96-441A-B713-26A351B4D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97FD-4E16-40EC-82CC-3360352D6CFC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18DD-3EDA-4D7F-A7AF-0BE89FC65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9E1FE-E9FC-411A-B00D-5E0A5D070CC2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5E958-3FA0-494A-A797-053D167D24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4FC51-0C0F-4321-AFCB-A37499E55624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626D6-245B-45C8-A723-A6565B5DD3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4A31-DCC8-45F4-A065-6FFC4EF9034C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7627E-4F69-49BE-94F7-C976FD541E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1126-29BA-459E-8E8F-0B130EBA0276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AE2D4-D1B1-4ACC-9B8F-3D4B81D148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377B3-8D94-4852-84E3-7C3B7C12C46C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56283-E82C-425C-A97D-19640CE9A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71D69-3B9F-4F2D-A59D-C1EC1A19957B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69B3-DB1A-4438-9F38-E33BC0C1D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58816-A465-4DC4-9B4B-B984587BF5BE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8979-ED34-464D-9A94-05B6B995A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C890-09CC-470B-82E5-A286928AFB38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831C0-008A-436D-9D58-3366EA9DB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FAD0-5948-4909-83F4-F939A170FE9F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BD8E7-47ED-4092-A37A-BA83C85B9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bg_m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F46C98-518E-428A-9821-790B73D45606}" type="datetimeFigureOut">
              <a:rPr lang="zh-CN" altLang="en-US"/>
              <a:pPr>
                <a:defRPr/>
              </a:pPr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CAB482-D61F-433F-8603-5D51214493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hyperlink" Target="http://en.wikipedia.org/wiki/Nutch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52DB5E8-C171-3549-AE63-8954934B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66520"/>
            <a:ext cx="640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kern="0" dirty="0">
                <a:latin typeface="Baoli SC" panose="02010600040101010101" pitchFamily="2" charset="-122"/>
                <a:ea typeface="Baoli SC" panose="02010600040101010101" pitchFamily="2" charset="-122"/>
              </a:rPr>
              <a:t>毛波</a:t>
            </a:r>
            <a:endParaRPr lang="en-US" altLang="zh-CN" kern="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kern="0" dirty="0">
                <a:latin typeface="Baoli SC" panose="02010600040101010101" pitchFamily="2" charset="-122"/>
                <a:ea typeface="Baoli SC" panose="02010600040101010101" pitchFamily="2" charset="-122"/>
              </a:rPr>
              <a:t>厦门大学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821049B1-A387-F440-8D34-6C7C6509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7F33D4A-73D3-E54E-B41A-4EF6D69F70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latin typeface="Libian SC" panose="02010600040101010101" pitchFamily="2" charset="-122"/>
                <a:ea typeface="Libian SC" panose="02010600040101010101" pitchFamily="2" charset="-122"/>
              </a:rPr>
              <a:t>大数据处理</a:t>
            </a: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2DBF998B-9347-1E4E-83E8-DD0B9E75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877" y="3941901"/>
            <a:ext cx="29498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FF000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Hadoop</a:t>
            </a:r>
            <a:r>
              <a:rPr lang="zh-CN" altLang="en-US" sz="4000" dirty="0">
                <a:solidFill>
                  <a:srgbClr val="FF000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生态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3023"/>
            <a:ext cx="8229600" cy="11430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Hadoop Framework</a:t>
            </a:r>
          </a:p>
        </p:txBody>
      </p:sp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00808"/>
            <a:ext cx="7543800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6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57188" y="214313"/>
            <a:ext cx="8229600" cy="1143000"/>
          </a:xfrm>
        </p:spPr>
        <p:txBody>
          <a:bodyPr/>
          <a:lstStyle/>
          <a:p>
            <a:br>
              <a:rPr lang="en-US" altLang="zh-CN"/>
            </a:br>
            <a:r>
              <a:rPr lang="en-US" altLang="zh-CN"/>
              <a:t>HDFS</a:t>
            </a:r>
            <a:r>
              <a:rPr lang="zh-CN" altLang="en-US"/>
              <a:t>体系结构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1143000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NameNode</a:t>
            </a:r>
            <a:r>
              <a:rPr lang="en-US" altLang="zh-CN">
                <a:latin typeface="黑体" pitchFamily="49" charset="-122"/>
                <a:ea typeface="黑体" pitchFamily="49" charset="-122"/>
                <a:sym typeface="Wingdings" pitchFamily="2" charset="2"/>
              </a:rPr>
              <a:t>Master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  <a:sym typeface="Wingdings" pitchFamily="2" charset="2"/>
              </a:rPr>
              <a:t>DataNodeChunksever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28938"/>
            <a:ext cx="5214938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关键运行机制</a:t>
            </a:r>
            <a:br>
              <a:rPr lang="en-US" altLang="zh-CN"/>
            </a:br>
            <a:r>
              <a:rPr lang="en-US" altLang="zh-CN" sz="3200"/>
              <a:t>--</a:t>
            </a:r>
            <a:r>
              <a:rPr lang="zh-CN" altLang="en-US" sz="3200"/>
              <a:t>保障可靠性的措施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7205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一个名字节点和多个数据节点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数据复制（冗余机制）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存放的位置（机架感知策略）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故障检测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 --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数据节点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	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心跳包（检测是否宕机）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	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块报告（安全模式下检测）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	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数据完整性检测（校验和比较）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 --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名字节点（日志文件，镜像文件）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空间回收机制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2000250"/>
            <a:ext cx="407193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关键运行机制</a:t>
            </a:r>
            <a:br>
              <a:rPr lang="en-US" altLang="zh-CN"/>
            </a:br>
            <a:r>
              <a:rPr lang="en-US" altLang="zh-CN" sz="3200"/>
              <a:t>--</a:t>
            </a:r>
            <a:r>
              <a:rPr lang="zh-CN" altLang="en-US" sz="3200"/>
              <a:t>写文件流程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客户端缓存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流水线复制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并发写控制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流程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Arial" charset="0"/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客户端把数据缓存到本地临时文件夹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 algn="just">
              <a:buFont typeface="Arial" charset="0"/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临时文件夹数据超过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64M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，客户端联系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NameNode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NameNode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分配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DataNode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DataNode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依照客户端的位置被排列成一个有着最近物理距离和最小的序列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 algn="just">
              <a:buFont typeface="Arial" charset="0"/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与序列的第一个数据服务器建立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Socket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连接，发送请求头，然后等待回应，依次下传，客户端得到回包，流水线建立成功，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Arial" charset="0"/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正式发送数据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关键运行机制</a:t>
            </a:r>
            <a:br>
              <a:rPr lang="en-US" altLang="zh-CN"/>
            </a:br>
            <a:r>
              <a:rPr lang="en-US" altLang="zh-CN" sz="3200"/>
              <a:t>--</a:t>
            </a:r>
            <a:r>
              <a:rPr lang="zh-CN" altLang="en-US" sz="3200"/>
              <a:t>读文件流程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客户端联系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NameNode,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得到所有数据块信息，以及数据块对应的所有数据服务器的位置信息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尝试从某个数据块对应的一组数据服务器中选出一个，进行连接（选取算法未加入相对位置的考虑）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数据被一个包一个包发送回客户端，等到整个数据块的数据都被读取完了，就会断开此链接，尝试连接下一个数据块对应的数据服务器，整个流程，依次如此反复，直到所有想读的都读取完了为止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 VS. Google</a:t>
            </a:r>
            <a:endParaRPr lang="zh-CN" altLang="en-US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技术架构的比较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/>
              <a:t>数据结构化管理组件：</a:t>
            </a:r>
            <a:r>
              <a:rPr lang="en-US" altLang="zh-CN" dirty="0" err="1"/>
              <a:t>Hbase</a:t>
            </a:r>
            <a:r>
              <a:rPr lang="en-US" altLang="zh-CN" dirty="0"/>
              <a:t> → </a:t>
            </a:r>
            <a:r>
              <a:rPr lang="en-US" altLang="zh-CN" dirty="0" err="1"/>
              <a:t>BigTable</a:t>
            </a:r>
            <a:endParaRPr lang="en-US" altLang="zh-CN" dirty="0"/>
          </a:p>
          <a:p>
            <a:pPr lvl="1"/>
            <a:r>
              <a:rPr lang="zh-CN" altLang="en-US" dirty="0"/>
              <a:t>并行计算模型：</a:t>
            </a:r>
            <a:r>
              <a:rPr lang="en-US" altLang="zh-CN" dirty="0"/>
              <a:t>MapReduce → MapReduce</a:t>
            </a:r>
          </a:p>
          <a:p>
            <a:pPr lvl="1"/>
            <a:r>
              <a:rPr lang="zh-CN" altLang="en-US" dirty="0"/>
              <a:t>分布式文件系统：</a:t>
            </a:r>
            <a:r>
              <a:rPr lang="en-US" altLang="zh-CN" dirty="0"/>
              <a:t>HDFS → GFS</a:t>
            </a:r>
          </a:p>
          <a:p>
            <a:pPr lvl="1"/>
            <a:r>
              <a:rPr lang="zh-CN" altLang="en-US" dirty="0"/>
              <a:t>锁管理：</a:t>
            </a:r>
            <a:r>
              <a:rPr lang="en-US" altLang="zh-CN" dirty="0" err="1"/>
              <a:t>ZooKeeper</a:t>
            </a:r>
            <a:r>
              <a:rPr lang="en-US" altLang="zh-CN" dirty="0"/>
              <a:t> → </a:t>
            </a:r>
            <a:r>
              <a:rPr lang="en-US" altLang="zh-CN" dirty="0">
                <a:sym typeface="Wingdings" pitchFamily="2" charset="2"/>
              </a:rPr>
              <a:t>Chubby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934379" y="4978464"/>
            <a:ext cx="883004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 err="1"/>
              <a:t>HBase</a:t>
            </a:r>
            <a:endParaRPr lang="zh-CN" altLang="en-US" sz="2000" i="1" dirty="0"/>
          </a:p>
        </p:txBody>
      </p:sp>
      <p:sp>
        <p:nvSpPr>
          <p:cNvPr id="5" name="圆角矩形 4"/>
          <p:cNvSpPr/>
          <p:nvPr/>
        </p:nvSpPr>
        <p:spPr>
          <a:xfrm>
            <a:off x="2951310" y="4956476"/>
            <a:ext cx="148877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 err="1"/>
              <a:t>MapReduce</a:t>
            </a:r>
            <a:endParaRPr lang="zh-CN" altLang="en-US" sz="2000" i="1" dirty="0"/>
          </a:p>
        </p:txBody>
      </p:sp>
      <p:sp>
        <p:nvSpPr>
          <p:cNvPr id="6" name="圆角矩形 5"/>
          <p:cNvSpPr/>
          <p:nvPr/>
        </p:nvSpPr>
        <p:spPr>
          <a:xfrm>
            <a:off x="1934379" y="5593234"/>
            <a:ext cx="2505709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/>
              <a:t>HDFS</a:t>
            </a:r>
            <a:endParaRPr lang="zh-CN" altLang="en-US" sz="2000" i="1" dirty="0"/>
          </a:p>
        </p:txBody>
      </p:sp>
      <p:sp>
        <p:nvSpPr>
          <p:cNvPr id="7" name="圆角矩形 6"/>
          <p:cNvSpPr/>
          <p:nvPr/>
        </p:nvSpPr>
        <p:spPr>
          <a:xfrm>
            <a:off x="4788022" y="4938777"/>
            <a:ext cx="112412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 err="1"/>
              <a:t>BigTable</a:t>
            </a:r>
            <a:endParaRPr lang="zh-CN" altLang="en-US" sz="2000" i="1" dirty="0"/>
          </a:p>
        </p:txBody>
      </p:sp>
      <p:sp>
        <p:nvSpPr>
          <p:cNvPr id="8" name="圆角矩形 7"/>
          <p:cNvSpPr/>
          <p:nvPr/>
        </p:nvSpPr>
        <p:spPr>
          <a:xfrm>
            <a:off x="6012160" y="4938777"/>
            <a:ext cx="148877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 err="1"/>
              <a:t>MapReduce</a:t>
            </a:r>
            <a:endParaRPr lang="zh-CN" altLang="en-US" sz="2000" i="1" dirty="0"/>
          </a:p>
        </p:txBody>
      </p:sp>
      <p:sp>
        <p:nvSpPr>
          <p:cNvPr id="9" name="圆角矩形 8"/>
          <p:cNvSpPr/>
          <p:nvPr/>
        </p:nvSpPr>
        <p:spPr>
          <a:xfrm>
            <a:off x="4788022" y="5581715"/>
            <a:ext cx="2712916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/>
              <a:t>GFS</a:t>
            </a:r>
            <a:endParaRPr lang="zh-CN" altLang="en-US" sz="2000" i="1" dirty="0"/>
          </a:p>
        </p:txBody>
      </p:sp>
      <p:sp>
        <p:nvSpPr>
          <p:cNvPr id="10" name="圆角矩形 9"/>
          <p:cNvSpPr/>
          <p:nvPr/>
        </p:nvSpPr>
        <p:spPr>
          <a:xfrm>
            <a:off x="228894" y="4295840"/>
            <a:ext cx="4211194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 err="1"/>
              <a:t>Hadoop</a:t>
            </a:r>
            <a:r>
              <a:rPr lang="zh-CN" altLang="en-US" sz="2000" i="1" dirty="0"/>
              <a:t>云计算应用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28893" y="4938777"/>
            <a:ext cx="158751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 err="1"/>
              <a:t>ZooKeeper</a:t>
            </a:r>
            <a:endParaRPr lang="zh-CN" altLang="en-US" sz="2000" i="1" dirty="0"/>
          </a:p>
        </p:txBody>
      </p:sp>
      <p:sp>
        <p:nvSpPr>
          <p:cNvPr id="12" name="圆角矩形 11"/>
          <p:cNvSpPr/>
          <p:nvPr/>
        </p:nvSpPr>
        <p:spPr>
          <a:xfrm>
            <a:off x="4788023" y="4295840"/>
            <a:ext cx="3998789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/>
              <a:t>Google</a:t>
            </a:r>
            <a:r>
              <a:rPr lang="zh-CN" altLang="en-US" sz="2000" i="1" dirty="0"/>
              <a:t>云计算应用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CF5D203-DD64-424D-9531-3795E4883AAB}"/>
              </a:ext>
            </a:extLst>
          </p:cNvPr>
          <p:cNvSpPr/>
          <p:nvPr/>
        </p:nvSpPr>
        <p:spPr>
          <a:xfrm>
            <a:off x="7618908" y="4934690"/>
            <a:ext cx="1167904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i="1" dirty="0"/>
              <a:t>Chubby</a:t>
            </a:r>
            <a:endParaRPr lang="zh-CN" altLang="en-US" sz="20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 VS. Google</a:t>
            </a:r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HDFS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GFS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比较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/>
              <a:t>子服务器管理模式差异</a:t>
            </a:r>
            <a:endParaRPr lang="en-US" altLang="zh-CN" sz="2400" dirty="0"/>
          </a:p>
          <a:p>
            <a:pPr lvl="2" algn="just"/>
            <a:r>
              <a:rPr lang="en-US" altLang="zh-CN" sz="2000" dirty="0">
                <a:solidFill>
                  <a:srgbClr val="FF0000"/>
                </a:solidFill>
              </a:rPr>
              <a:t>GFS</a:t>
            </a:r>
            <a:r>
              <a:rPr lang="zh-CN" altLang="en-US" sz="2000" dirty="0"/>
              <a:t>：</a:t>
            </a:r>
            <a:r>
              <a:rPr lang="en-US" altLang="zh-CN" sz="2000" dirty="0"/>
              <a:t>Chunk Server</a:t>
            </a:r>
            <a:r>
              <a:rPr lang="zh-CN" altLang="en-US" sz="2000" dirty="0"/>
              <a:t>在</a:t>
            </a:r>
            <a:r>
              <a:rPr lang="en-US" altLang="zh-CN" sz="2000" dirty="0"/>
              <a:t>Chubby</a:t>
            </a:r>
            <a:r>
              <a:rPr lang="zh-CN" altLang="en-US" sz="2000" dirty="0"/>
              <a:t>中获取独占锁表示其生存状态，</a:t>
            </a:r>
            <a:r>
              <a:rPr lang="en-US" altLang="zh-CN" sz="2000" dirty="0"/>
              <a:t>Master</a:t>
            </a:r>
            <a:r>
              <a:rPr lang="zh-CN" altLang="en-US" sz="2000" dirty="0"/>
              <a:t>通过轮询这些独占锁获知</a:t>
            </a:r>
            <a:r>
              <a:rPr lang="en-US" altLang="zh-CN" sz="2000" dirty="0"/>
              <a:t>Chunk Server</a:t>
            </a:r>
            <a:r>
              <a:rPr lang="zh-CN" altLang="en-US" sz="2000" dirty="0"/>
              <a:t>的生存状态</a:t>
            </a:r>
            <a:endParaRPr lang="en-US" altLang="zh-CN" sz="2000" dirty="0"/>
          </a:p>
          <a:p>
            <a:pPr lvl="2" algn="just"/>
            <a:r>
              <a:rPr lang="en-US" altLang="zh-CN" sz="2000" dirty="0">
                <a:solidFill>
                  <a:srgbClr val="00B050"/>
                </a:solidFill>
              </a:rPr>
              <a:t>HDFS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DataNode</a:t>
            </a:r>
            <a:r>
              <a:rPr lang="zh-CN" altLang="en-US" sz="2000" dirty="0"/>
              <a:t>通过心跳的方式告知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其生存状态</a:t>
            </a:r>
            <a:endParaRPr lang="en-US" altLang="zh-CN" sz="2000" dirty="0"/>
          </a:p>
          <a:p>
            <a:pPr lvl="2" algn="just"/>
            <a:endParaRPr lang="en-US" altLang="zh-CN" sz="2000" dirty="0"/>
          </a:p>
          <a:p>
            <a:pPr lvl="2" algn="just"/>
            <a:r>
              <a:rPr lang="en-US" altLang="zh-CN" sz="2000" dirty="0">
                <a:solidFill>
                  <a:srgbClr val="FF0000"/>
                </a:solidFill>
              </a:rPr>
              <a:t>GFS</a:t>
            </a:r>
            <a:r>
              <a:rPr lang="zh-CN" altLang="en-US" sz="2000" dirty="0"/>
              <a:t>中，</a:t>
            </a:r>
            <a:r>
              <a:rPr lang="en-US" altLang="zh-CN" sz="2000" dirty="0"/>
              <a:t>Master</a:t>
            </a:r>
            <a:r>
              <a:rPr lang="zh-CN" altLang="en-US" sz="2000" dirty="0"/>
              <a:t>损坏时，替补服务器可以快速获知</a:t>
            </a:r>
            <a:r>
              <a:rPr lang="en-US" altLang="zh-CN" sz="2000" dirty="0"/>
              <a:t>Chunk Server</a:t>
            </a:r>
            <a:r>
              <a:rPr lang="zh-CN" altLang="en-US" sz="2000" dirty="0"/>
              <a:t>的状态</a:t>
            </a:r>
            <a:endParaRPr lang="en-US" altLang="zh-CN" sz="2000" dirty="0"/>
          </a:p>
          <a:p>
            <a:pPr lvl="2" algn="just"/>
            <a:r>
              <a:rPr lang="en-US" altLang="zh-CN" sz="2000" dirty="0">
                <a:solidFill>
                  <a:srgbClr val="00B050"/>
                </a:solidFill>
              </a:rPr>
              <a:t>HDFS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损坏后，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恢复时需要花费一段时间获知</a:t>
            </a:r>
            <a:r>
              <a:rPr lang="en-US" altLang="zh-CN" sz="2000" dirty="0" err="1"/>
              <a:t>DataNode</a:t>
            </a:r>
            <a:r>
              <a:rPr lang="zh-CN" altLang="en-US" sz="2000" dirty="0"/>
              <a:t>的状态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 VS. Google</a:t>
            </a:r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HDFS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GFS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比较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/>
              <a:t>HDFS</a:t>
            </a:r>
            <a:r>
              <a:rPr lang="zh-CN" altLang="en-US"/>
              <a:t>具备空间回收机制</a:t>
            </a:r>
            <a:endParaRPr lang="en-US" altLang="zh-CN"/>
          </a:p>
          <a:p>
            <a:pPr lvl="2"/>
            <a:r>
              <a:rPr lang="zh-CN" altLang="en-US"/>
              <a:t>文件删除时，仅删除目录结构</a:t>
            </a:r>
            <a:endParaRPr lang="en-US" altLang="zh-CN"/>
          </a:p>
          <a:p>
            <a:pPr lvl="2"/>
            <a:r>
              <a:rPr lang="zh-CN" altLang="en-US"/>
              <a:t>实际数据的删除在等待一段时间后实施</a:t>
            </a:r>
            <a:endParaRPr lang="en-US" altLang="zh-CN"/>
          </a:p>
          <a:p>
            <a:pPr lvl="2"/>
            <a:r>
              <a:rPr lang="zh-CN" altLang="en-US"/>
              <a:t>优点：便于恢复文件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C230166-255A-A342-A0D2-46085AA98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Hadoop Related Subprojects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1753988-4D87-8247-AED4-833F40F34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8638728" cy="475252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for data analysis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storage for semi-structured data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SQL-like Query language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Mahout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top level project, open-source implementation of frameworks for reliable, scalable, distributed computing and data storage.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flexible and highly-available architecture for large scale computation and data processing on a network of commodity hardware.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35700"/>
            <a:ext cx="5080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7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76"/>
            <a:ext cx="8229600" cy="770408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Brief History of </a:t>
            </a:r>
            <a:r>
              <a:rPr lang="en-US" dirty="0" err="1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51038"/>
            <a:ext cx="8686800" cy="9858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answer the question: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“How to process big data with reasonable cost and time?”</a:t>
            </a:r>
          </a:p>
        </p:txBody>
      </p:sp>
      <p:pic>
        <p:nvPicPr>
          <p:cNvPr id="6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36875"/>
            <a:ext cx="3286125" cy="28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456625"/>
            <a:ext cx="8229600" cy="11430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Search engines in 1990s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5" b="53852"/>
          <a:stretch/>
        </p:blipFill>
        <p:spPr>
          <a:xfrm>
            <a:off x="4609323" y="1877214"/>
            <a:ext cx="4127787" cy="2329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5294" b="33824"/>
          <a:stretch/>
        </p:blipFill>
        <p:spPr>
          <a:xfrm>
            <a:off x="533401" y="4191000"/>
            <a:ext cx="3733800" cy="2516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548" b="54154"/>
          <a:stretch/>
        </p:blipFill>
        <p:spPr>
          <a:xfrm>
            <a:off x="4609323" y="4375123"/>
            <a:ext cx="4191000" cy="2020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3721" y="62846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6009" y="149914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28142" y="650872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1997</a:t>
            </a:r>
          </a:p>
        </p:txBody>
      </p:sp>
      <p:pic>
        <p:nvPicPr>
          <p:cNvPr id="2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 b="25399"/>
          <a:stretch/>
        </p:blipFill>
        <p:spPr>
          <a:xfrm>
            <a:off x="406890" y="1468747"/>
            <a:ext cx="3733800" cy="2722253"/>
          </a:xfrm>
        </p:spPr>
      </p:pic>
      <p:sp>
        <p:nvSpPr>
          <p:cNvPr id="24" name="Rectangle 23"/>
          <p:cNvSpPr/>
          <p:nvPr/>
        </p:nvSpPr>
        <p:spPr>
          <a:xfrm>
            <a:off x="750172" y="26670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12644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3686"/>
            <a:ext cx="8229600" cy="11430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Google search engines</a:t>
            </a:r>
          </a:p>
        </p:txBody>
      </p:sp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4486" b="43237"/>
          <a:stretch/>
        </p:blipFill>
        <p:spPr>
          <a:xfrm>
            <a:off x="1284514" y="1931966"/>
            <a:ext cx="5878286" cy="2833828"/>
          </a:xfr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43719" r="3802" b="14336"/>
          <a:stretch/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56176" y="217736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1998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386" y="458112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7195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93038"/>
            <a:ext cx="8229600" cy="1143000"/>
          </a:xfrm>
        </p:spPr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Developers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397318" y="1381859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7318" y="4288971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Doug Cutting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3319475"/>
            <a:ext cx="5976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Doug Cutting and  Michael J.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Cafarella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distribution for the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Nutch"/>
              </a:rPr>
              <a:t>Nutch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search engine project.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funded by Yahoo.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Yahoo gave the project to Apache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Foundation.</a:t>
            </a:r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774162"/>
            <a:ext cx="4419611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2626"/>
            <a:ext cx="8229600" cy="11430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Google Origins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0" b="50000"/>
          <a:stretch/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7" r="20992" b="32709"/>
          <a:stretch/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2004</a:t>
            </a: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31153"/>
          <a:stretch/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4333"/>
            <a:ext cx="213360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162784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Some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Milestones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43528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Wins Terabyte Sort  Benchmark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1 terabyte of data in 209 seconds, compared to previous record of 297 seconds)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2009 - Avro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Chukwa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became new members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family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Hadoop's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Hive and Pig subprojects completed, adding more computational power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Completed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1.1.2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2.0.3 alpha.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Cassandra, Mahout have been added </a:t>
            </a:r>
          </a:p>
        </p:txBody>
      </p:sp>
    </p:spTree>
    <p:extLst>
      <p:ext uri="{BB962C8B-B14F-4D97-AF65-F5344CB8AC3E}">
        <p14:creationId xmlns:p14="http://schemas.microsoft.com/office/powerpoint/2010/main" val="273834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3023"/>
            <a:ext cx="8229600" cy="11430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What is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0668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software framework that supports data-intensive distributed applications, licensed under the Apache v2 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/ Requirements: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programming models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commodity (cheap!) hardware with little redundancy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computation rather than data</a:t>
            </a:r>
          </a:p>
        </p:txBody>
      </p:sp>
    </p:spTree>
    <p:extLst>
      <p:ext uri="{BB962C8B-B14F-4D97-AF65-F5344CB8AC3E}">
        <p14:creationId xmlns:p14="http://schemas.microsoft.com/office/powerpoint/2010/main" val="376217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820</Words>
  <Application>Microsoft Macintosh PowerPoint</Application>
  <PresentationFormat>全屏显示(4:3)</PresentationFormat>
  <Paragraphs>132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Baoli SC</vt:lpstr>
      <vt:lpstr>Libian SC</vt:lpstr>
      <vt:lpstr>Arial</vt:lpstr>
      <vt:lpstr>Calibri</vt:lpstr>
      <vt:lpstr>Cambria</vt:lpstr>
      <vt:lpstr>Times New Roman</vt:lpstr>
      <vt:lpstr>Office 主题</vt:lpstr>
      <vt:lpstr>大数据处理</vt:lpstr>
      <vt:lpstr>What is Hadoop?</vt:lpstr>
      <vt:lpstr>Brief History of Hadoop</vt:lpstr>
      <vt:lpstr>Search engines in 1990s</vt:lpstr>
      <vt:lpstr>Google search engines</vt:lpstr>
      <vt:lpstr>Hadoop’s Developers</vt:lpstr>
      <vt:lpstr>Google Origins</vt:lpstr>
      <vt:lpstr>Some Hadoop Milestones </vt:lpstr>
      <vt:lpstr>What is Hadoop?</vt:lpstr>
      <vt:lpstr>Hadoop Framework</vt:lpstr>
      <vt:lpstr> HDFS体系结构  </vt:lpstr>
      <vt:lpstr>HDFS关键运行机制 --保障可靠性的措施</vt:lpstr>
      <vt:lpstr>HDFS关键运行机制 --写文件流程</vt:lpstr>
      <vt:lpstr>HDFS关键运行机制 --读文件流程</vt:lpstr>
      <vt:lpstr>Hadoop VS. Google</vt:lpstr>
      <vt:lpstr>Hadoop VS. Google</vt:lpstr>
      <vt:lpstr>Hadoop VS. Google</vt:lpstr>
      <vt:lpstr>Hadoop Related Subprojects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wangxiaoxuan</dc:creator>
  <cp:lastModifiedBy>Bo Mao</cp:lastModifiedBy>
  <cp:revision>54</cp:revision>
  <dcterms:created xsi:type="dcterms:W3CDTF">2009-10-11T13:06:10Z</dcterms:created>
  <dcterms:modified xsi:type="dcterms:W3CDTF">2022-03-29T00:12:53Z</dcterms:modified>
</cp:coreProperties>
</file>