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78" r:id="rId3"/>
    <p:sldId id="289" r:id="rId4"/>
    <p:sldId id="290" r:id="rId5"/>
    <p:sldId id="279" r:id="rId6"/>
    <p:sldId id="282" r:id="rId7"/>
    <p:sldId id="439" r:id="rId8"/>
    <p:sldId id="440" r:id="rId9"/>
    <p:sldId id="441" r:id="rId10"/>
    <p:sldId id="442" r:id="rId11"/>
    <p:sldId id="443" r:id="rId12"/>
    <p:sldId id="444" r:id="rId13"/>
    <p:sldId id="445" r:id="rId14"/>
    <p:sldId id="446" r:id="rId15"/>
    <p:sldId id="447" r:id="rId16"/>
    <p:sldId id="448" r:id="rId17"/>
    <p:sldId id="488" r:id="rId18"/>
    <p:sldId id="449" r:id="rId19"/>
    <p:sldId id="450" r:id="rId20"/>
    <p:sldId id="451" r:id="rId21"/>
    <p:sldId id="497" r:id="rId22"/>
    <p:sldId id="453" r:id="rId23"/>
    <p:sldId id="454" r:id="rId24"/>
    <p:sldId id="455" r:id="rId25"/>
    <p:sldId id="522" r:id="rId26"/>
    <p:sldId id="489" r:id="rId27"/>
    <p:sldId id="292" r:id="rId28"/>
    <p:sldId id="457" r:id="rId29"/>
    <p:sldId id="458" r:id="rId30"/>
    <p:sldId id="490" r:id="rId31"/>
    <p:sldId id="460" r:id="rId32"/>
    <p:sldId id="462" r:id="rId33"/>
    <p:sldId id="463" r:id="rId34"/>
    <p:sldId id="504" r:id="rId35"/>
    <p:sldId id="505" r:id="rId36"/>
    <p:sldId id="506" r:id="rId37"/>
    <p:sldId id="507" r:id="rId38"/>
    <p:sldId id="508" r:id="rId39"/>
    <p:sldId id="509" r:id="rId40"/>
    <p:sldId id="510" r:id="rId41"/>
    <p:sldId id="503" r:id="rId42"/>
    <p:sldId id="491" r:id="rId43"/>
    <p:sldId id="512" r:id="rId44"/>
    <p:sldId id="514" r:id="rId45"/>
    <p:sldId id="515" r:id="rId46"/>
    <p:sldId id="517" r:id="rId47"/>
    <p:sldId id="520" r:id="rId48"/>
    <p:sldId id="521" r:id="rId49"/>
    <p:sldId id="468" r:id="rId50"/>
    <p:sldId id="492" r:id="rId51"/>
    <p:sldId id="469" r:id="rId52"/>
    <p:sldId id="495" r:id="rId53"/>
    <p:sldId id="478" r:id="rId54"/>
    <p:sldId id="496" r:id="rId55"/>
    <p:sldId id="479" r:id="rId56"/>
    <p:sldId id="480" r:id="rId57"/>
    <p:sldId id="481" r:id="rId58"/>
    <p:sldId id="482" r:id="rId59"/>
    <p:sldId id="483" r:id="rId60"/>
  </p:sldIdLst>
  <p:sldSz cx="9144000" cy="6858000" type="screen4x3"/>
  <p:notesSz cx="9144000" cy="6858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00"/>
    <a:srgbClr val="A50021"/>
    <a:srgbClr val="FF00FF"/>
    <a:srgbClr val="FF0066"/>
    <a:srgbClr val="CC3300"/>
    <a:srgbClr val="0000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88529"/>
  </p:normalViewPr>
  <p:slideViewPr>
    <p:cSldViewPr showGuides="1">
      <p:cViewPr>
        <p:scale>
          <a:sx n="75" d="100"/>
          <a:sy n="75" d="100"/>
        </p:scale>
        <p:origin x="-1236" y="-204"/>
      </p:cViewPr>
      <p:guideLst>
        <p:guide orient="horz" pos="2160"/>
        <p:guide pos="2880"/>
      </p:guideLst>
    </p:cSldViewPr>
  </p:slideViewPr>
  <p:notesTextViewPr>
    <p:cViewPr>
      <p:scale>
        <a:sx n="85" d="100"/>
        <a:sy n="85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182881" cy="182881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handoutMaster" Target="handoutMasters/handoutMaster1.xml"/><Relationship Id="rId61" Type="http://schemas.openxmlformats.org/officeDocument/2006/relationships/notesMaster" Target="notesMasters/notesMaster1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1138" name="页眉占位符 9113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/>
          </a:p>
        </p:txBody>
      </p:sp>
      <p:sp>
        <p:nvSpPr>
          <p:cNvPr id="91139" name="日期占位符 91138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91140" name="页脚占位符 91139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dirty="0"/>
          </a:p>
        </p:txBody>
      </p:sp>
      <p:sp>
        <p:nvSpPr>
          <p:cNvPr id="91141" name="灯片编号占位符 91140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1444" name="Rectangle 4"/>
          <p:cNvSpPr>
            <a:spLocks noRot="1" noTextEdi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2058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5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6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9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0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0312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312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3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2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208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28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0208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0208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0208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0208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0208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0209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0209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0209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0209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29" name="Rectangle 1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0" name="Rectangle 15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209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18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3075" name="Rectangle 8"/>
          <p:cNvSpPr>
            <a:spLocks noGrp="1"/>
          </p:cNvSpPr>
          <p:nvPr>
            <p:ph type="ctrTitle"/>
          </p:nvPr>
        </p:nvSpPr>
        <p:spPr>
          <a:xfrm>
            <a:off x="2743200" y="2697163"/>
            <a:ext cx="7040563" cy="1462087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4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第</a:t>
            </a:r>
            <a:r>
              <a:rPr lang="en-US" altLang="zh-CN" sz="4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1</a:t>
            </a:r>
            <a:r>
              <a:rPr lang="zh-CN" altLang="en-US" sz="4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章   </a:t>
            </a:r>
            <a:r>
              <a:rPr lang="zh-CN" altLang="en-US" sz="44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单片机概述</a:t>
            </a:r>
            <a:br>
              <a:rPr lang="zh-CN" altLang="en-US" sz="4400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  <a:cs typeface="+mj-cs"/>
              </a:rPr>
            </a:br>
            <a:endParaRPr lang="zh-CN" altLang="en-US" sz="4400" dirty="0">
              <a:solidFill>
                <a:srgbClr val="FF0066"/>
              </a:solidFill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内容占位符 1"/>
          <p:cNvSpPr>
            <a:spLocks noGrp="1"/>
          </p:cNvSpPr>
          <p:nvPr>
            <p:ph/>
          </p:nvPr>
        </p:nvSpPr>
        <p:spPr>
          <a:xfrm>
            <a:off x="365125" y="685800"/>
            <a:ext cx="8229600" cy="54102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1.3  </a:t>
            </a:r>
            <a:r>
              <a:rPr lang="zh-CN" altLang="x-none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单片机的特点</a:t>
            </a:r>
            <a:endParaRPr lang="en-US" altLang="zh-CN" sz="20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单片机是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集成电路技术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与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微型计算机技术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高速发展的产物。体积小、价格低、应用方便、稳定可靠，因此，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给工业自动化等领域带来了一场重大革命和技术进步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由于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体积小，很容易地嵌入到系统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之中，以实现各种方式的检测、计算或控制，这一点，一般微机根本做不到。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zh-CN" altLang="x-none" sz="20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由于单片机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本身就是一个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微型计算机，因此只要在单片机的外部适当增加一些必要的外围扩展电路，就可灵活构成各种应用系统，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如工业自动检测监视系统、数据采集系统、自动控制系统、智能仪器仪表等。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291" name="灯片编号占位符 2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内容占位符 1"/>
          <p:cNvSpPr>
            <a:spLocks noGrp="1"/>
          </p:cNvSpPr>
          <p:nvPr>
            <p:ph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50000"/>
              </a:lnSpc>
              <a:buNone/>
            </a:pP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为什么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应用广泛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由于具有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以下优点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en-US" altLang="zh-CN" sz="20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）简单方便，易普及。单片机技术是易掌握技术。应用系统设计、组装、调试已经是一件容易的事情，工程技术人员通过学习可很快掌握其应用设计技术。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）功能齐全，应用可靠，抗干扰能力强。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）发展迅速，前景广阔。短短几十年，单片机经过</a:t>
            </a: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位机、</a:t>
            </a: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位机、</a:t>
            </a: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16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位机、</a:t>
            </a: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32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位机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等几大发展阶段。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集成度高、功能日臻完善的单片机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不断问世，使单片机在工业控制及工业自动化领域获得长足发展和大量应用。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目前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，单片机内部结构愈加完美，片内外围功能部件越来越完善，向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更高层次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更大规模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的发展奠定坚实基础。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315" name="灯片编号占位符 2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内容占位符 1"/>
          <p:cNvSpPr>
            <a:spLocks noGrp="1"/>
          </p:cNvSpPr>
          <p:nvPr>
            <p:ph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50000"/>
              </a:lnSpc>
              <a:buNone/>
            </a:pP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嵌入容易，用途广泛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体积小、性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/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价比高，应用灵活性强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等特点在嵌入式微控制系统中具有十分重要地位。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zh-CN" altLang="x-none" sz="20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单片机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问世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前，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制作一套测控系统，大量模拟电路、数字电路、分立元件完成，以实现计算、判断和控制功能。系统体积庞大，线路复杂，连接点多，易出故障。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zh-CN" altLang="x-none" sz="20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单片机出现后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，绝大部分测控功能由单片机软件程序实现，其它电子线路则由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片内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外围功能部件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替代。</a:t>
            </a:r>
            <a:endParaRPr lang="en-US" altLang="zh-CN" sz="20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en-US" altLang="zh-CN" sz="20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1.4  </a:t>
            </a:r>
            <a:r>
              <a:rPr lang="zh-CN" altLang="x-none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单片机的应用</a:t>
            </a:r>
            <a:endParaRPr lang="zh-CN" altLang="x-none" sz="2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 软硬件结合、体积小，容易嵌入到各种应用系统中。得到广泛应用。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339" name="灯片编号占位符 2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内容占位符 1"/>
          <p:cNvSpPr>
            <a:spLocks noGrp="1"/>
          </p:cNvSpPr>
          <p:nvPr>
            <p:ph/>
          </p:nvPr>
        </p:nvSpPr>
        <p:spPr>
          <a:xfrm>
            <a:off x="457200" y="462915"/>
            <a:ext cx="8229600" cy="54102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x-none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．工业检测与控制</a:t>
            </a:r>
            <a:endParaRPr lang="zh-CN" altLang="x-none" sz="2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主要应用：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工业过程控制、智能控制、设备控制、数据采集和传输、测试、测量、监控等。在工业自动化领域中，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机电一体化技术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将发挥愈来愈重要的作用，在这种集机械、微电子和计算机技术为一体的综合技术（如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机器人技术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）中，单片机发挥着非常重要作用。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en-US" altLang="zh-CN" sz="20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x-none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．仪器仪表</a:t>
            </a:r>
            <a:endParaRPr lang="zh-CN" altLang="x-none" sz="2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目前对仪器仪表的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自动化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智能化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要求越来越高。单片机的使用有助于提高仪器仪表的精度和准确度，简化结构，减小体积而易于携带和使用，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加速仪器仪表向数字化、智能化、多功能化方向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发展。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5363" name="灯片编号占位符 2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内容占位符 1"/>
          <p:cNvSpPr>
            <a:spLocks noGrp="1"/>
          </p:cNvSpPr>
          <p:nvPr>
            <p:ph/>
          </p:nvPr>
        </p:nvSpPr>
        <p:spPr>
          <a:xfrm>
            <a:off x="457200" y="320675"/>
            <a:ext cx="8229600" cy="54102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．消费类电子产品</a:t>
            </a:r>
            <a:endParaRPr lang="zh-CN" altLang="x-none" sz="20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例如，洗衣机、电冰箱、空调机、电风扇、电视机、微波炉、加湿机、消毒柜等。嵌入了单片机后，功能和性能大大提高，并实现智能化、最优化控制。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en-US" altLang="zh-CN" sz="20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x-none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．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通信</a:t>
            </a:r>
            <a:endParaRPr lang="zh-CN" altLang="zh-CN" sz="2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在调制解调器、各类手机、传真机、程控电话交换机、信息网络及各种通讯设备中，单片机也已得到广泛应用。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en-US" altLang="zh-CN" sz="20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x-none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．武器装备</a:t>
            </a:r>
            <a:endParaRPr lang="zh-CN" altLang="x-none" sz="2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现代化武器装备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，如飞机、军舰、坦克、导弹、鱼雷制导、智能武器装备、航天飞机导航系统，都有单片机嵌入其中。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387" name="灯片编号占位符 2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内容占位符 1"/>
          <p:cNvSpPr>
            <a:spLocks noGrp="1"/>
          </p:cNvSpPr>
          <p:nvPr>
            <p:ph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40000"/>
              </a:lnSpc>
              <a:buNone/>
            </a:pP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6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．各种终端及计算机外部设备</a:t>
            </a:r>
            <a:endParaRPr lang="zh-CN" altLang="x-none" sz="20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40000"/>
              </a:lnSpc>
              <a:buNone/>
            </a:pP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计算机网络终端（如银行终端）及计算机外部设备（如打印机、硬盘驱动器、绘图机、传真机、复印机等）中都使用了单片机作为控制器。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40000"/>
              </a:lnSpc>
              <a:buNone/>
            </a:pPr>
            <a:endParaRPr lang="en-US" altLang="zh-CN" sz="20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40000"/>
              </a:lnSpc>
              <a:buNone/>
            </a:pPr>
            <a:r>
              <a:rPr lang="en-US" altLang="zh-CN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</a:t>
            </a:r>
            <a:r>
              <a:rPr lang="zh-CN" altLang="x-none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．汽车电子设备</a:t>
            </a:r>
            <a:endParaRPr lang="zh-CN" altLang="x-none" sz="2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40000"/>
              </a:lnSpc>
              <a:buNone/>
            </a:pP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已广泛应用在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各种汽车电子设备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中，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如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汽车安全系统、汽车信息系统、智能自动驾驶系统、卫星汽车导航系统、汽车紧急请求服务系统、汽车防撞监控系统、汽车自动诊断系统及汽车黑匣子等。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40000"/>
              </a:lnSpc>
              <a:buNone/>
            </a:pPr>
            <a:endParaRPr lang="en-US" altLang="zh-CN" sz="20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40000"/>
              </a:lnSpc>
              <a:buNone/>
            </a:pPr>
            <a:r>
              <a:rPr lang="en-US" altLang="zh-CN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x-none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．分布式多机系统</a:t>
            </a:r>
            <a:endParaRPr lang="zh-CN" altLang="x-none" sz="2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40000"/>
              </a:lnSpc>
              <a:buNone/>
            </a:pP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在较复杂多节点测控系统中，常采用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分布式多机系统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7411" name="灯片编号占位符 2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9" name="文本占位符 80898"/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8229600" cy="5668963"/>
          </a:xfrm>
          <a:ln/>
        </p:spPr>
        <p:txBody>
          <a:bodyPr/>
          <a:p>
            <a:pPr eaLnBrk="1" hangingPunct="1">
              <a:lnSpc>
                <a:spcPct val="150000"/>
              </a:lnSpc>
              <a:buNone/>
            </a:pP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一般由若干台功能各异的单片机组成，各自完成特定的任务，它们通过串行通信相互联系、协调工作。在这种系统中，单片机往往作为一个终端机，安装在系统某些节点上，对现场信息进行实时测控。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从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工业自动化、自动控制、智能仪器仪表、消费类电子产品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等方面，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直到国防尖端技术领域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，单片机都发挥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十分重要作用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内容占位符 1"/>
          <p:cNvSpPr>
            <a:spLocks noGrp="1"/>
          </p:cNvSpPr>
          <p:nvPr>
            <p:ph/>
          </p:nvPr>
        </p:nvSpPr>
        <p:spPr>
          <a:xfrm>
            <a:off x="549275" y="503238"/>
            <a:ext cx="8229600" cy="5410200"/>
          </a:xfrm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1.5  </a:t>
            </a:r>
            <a:r>
              <a:rPr lang="zh-CN" altLang="x-none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单片机的发展趋势</a:t>
            </a:r>
            <a:endParaRPr lang="zh-CN" altLang="x-none" sz="2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单片机发展趋势将是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向大容量、高性能化，外围电路内装化等方面发展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。为满足不同用户要求，各公司竞相推出能满足不同需要的产品。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zh-CN" sz="2000" b="1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．</a:t>
            </a: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CPU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的改进</a:t>
            </a:r>
            <a:endParaRPr lang="zh-CN" altLang="x-none" sz="20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）增加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CPU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数据总线宽度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。例如，各种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16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位单片机和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32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位单片机，数据处理能力要优于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位单片机。另外，</a:t>
            </a: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位单片机内部采用</a:t>
            </a: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16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位数据总线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，其数据处理能力明显优于一般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位单片机。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）采用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双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CPU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结构，以提高数据处理能力。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435" name="灯片编号占位符 2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内容占位符 1"/>
          <p:cNvSpPr>
            <a:spLocks noGrp="1"/>
          </p:cNvSpPr>
          <p:nvPr>
            <p:ph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40000"/>
              </a:lnSpc>
              <a:buNone/>
            </a:pP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．存储器的发展</a:t>
            </a:r>
            <a:endParaRPr lang="zh-CN" altLang="x-none" sz="20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40000"/>
              </a:lnSpc>
              <a:buNone/>
            </a:pP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）片内程序存储器普遍采用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闪存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。可不用外扩展程序存储器，简化系统结构。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40000"/>
              </a:lnSpc>
              <a:buNone/>
            </a:pP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40000"/>
              </a:lnSpc>
              <a:buNone/>
            </a:pP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加大存储容量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。目前有的单片机片内程序存储器容量可达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128KB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甚至更多。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40000"/>
              </a:lnSpc>
              <a:buNone/>
            </a:pPr>
            <a:endParaRPr lang="en-US" altLang="zh-CN" sz="20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40000"/>
              </a:lnSpc>
              <a:buNone/>
            </a:pPr>
            <a:r>
              <a:rPr lang="en-US" altLang="zh-CN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x-none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．片内</a:t>
            </a:r>
            <a:r>
              <a:rPr lang="en-US" altLang="zh-CN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x-none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的改进</a:t>
            </a:r>
            <a:endParaRPr lang="zh-CN" altLang="x-none" sz="2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40000"/>
              </a:lnSpc>
              <a:buNone/>
            </a:pP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）增加并行口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驱动能力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，以减少外部驱动芯片。有的单片机可直接输出大电流和高电压，以便能直接驱动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LED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VFD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（荧光显示器）。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40000"/>
              </a:lnSpc>
              <a:buNone/>
            </a:pP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40000"/>
              </a:lnSpc>
              <a:buNone/>
            </a:pP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）有些单片机设置了一些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特殊的串行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功能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，为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构成分布式、网络化系统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提供方便条件。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9459" name="灯片编号占位符 2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内容占位符 1"/>
          <p:cNvSpPr>
            <a:spLocks noGrp="1"/>
          </p:cNvSpPr>
          <p:nvPr>
            <p:ph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140000"/>
              </a:lnSpc>
              <a:buNone/>
            </a:pP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（3）引入了数字交叉开关，改变了以往片内外设与外部I/O引脚的固定对应关系。交叉开关是一个大的数字开关网络，可通过编程设置交叉开关控制寄存器，将片内的计数器/定时器、串行口、中断系统、A/D转换器等片内外设灵活配置出现在端口I/O引脚，允许用户根据自己的特定应用，将内部外设资源分配给端口I/O引脚</a:t>
            </a:r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0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000" b="1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4．低功耗</a:t>
            </a:r>
            <a:endParaRPr lang="en-US" altLang="zh-CN" sz="2000" b="1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   CMOS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化，功耗小，配置有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等待状态、睡眠状态、关闭状态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等工作方式。消耗电流仅在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µA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或</a:t>
            </a:r>
            <a:r>
              <a:rPr lang="en-US" altLang="zh-CN" sz="2000" b="1" err="1">
                <a:latin typeface="黑体" panose="02010609060101010101" pitchFamily="2" charset="-122"/>
                <a:ea typeface="黑体" panose="02010609060101010101" pitchFamily="2" charset="-122"/>
              </a:rPr>
              <a:t>nA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量级，适于电池供电的便携式、手持式的仪器仪表及其它消费类电子产品。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000" b="1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．外围电路内装化</a:t>
            </a:r>
            <a:endParaRPr lang="zh-CN" altLang="x-none" sz="20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众多外围电路全部装入片内，即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系统的单片化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是目前发展趋势之一。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483" name="灯片编号占位符 2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title"/>
          </p:nvPr>
        </p:nvSpPr>
        <p:spPr>
          <a:xfrm>
            <a:off x="365125" y="503238"/>
            <a:ext cx="1646238" cy="777875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x-none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内容概要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100" name="Rectangle 3"/>
          <p:cNvSpPr>
            <a:spLocks noGrp="1"/>
          </p:cNvSpPr>
          <p:nvPr>
            <p:ph idx="1"/>
          </p:nvPr>
        </p:nvSpPr>
        <p:spPr>
          <a:xfrm>
            <a:off x="549275" y="1235075"/>
            <a:ext cx="8215313" cy="5437188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50000"/>
              </a:lnSpc>
              <a:buNone/>
            </a:pP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介绍单片机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础知识、发展历史、应用领域以及发展趋势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位单片机的主流机型，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MCS-51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系列单片机及其兼容的单片机（统称为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8051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单片机）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对目前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流行的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8051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单片机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代表性机型：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美国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ATMEL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公司的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AT89C5x/AT89S5x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系列单片机及代表性产品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AT89S51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详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细介绍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结构清晰，易掌握，初学者入门机型。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简要介绍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其它类型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的单片机。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初步了解</a:t>
            </a:r>
            <a:r>
              <a:rPr lang="zh-CN" altLang="x-none" sz="2000" b="1" dirty="0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嵌入式处理器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单片机，数字信号处理器（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DSP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）、嵌入式微处理器</a:t>
            </a:r>
            <a:endParaRPr lang="zh-CN" altLang="en-US" sz="20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3" name="文本占位符 112642"/>
          <p:cNvSpPr>
            <a:spLocks noGrp="1"/>
          </p:cNvSpPr>
          <p:nvPr>
            <p:ph type="body" idx="1"/>
          </p:nvPr>
        </p:nvSpPr>
        <p:spPr>
          <a:xfrm>
            <a:off x="457200" y="503238"/>
            <a:ext cx="8504238" cy="5851525"/>
          </a:xfrm>
          <a:ln/>
        </p:spPr>
        <p:txBody>
          <a:bodyPr/>
          <a:p>
            <a:pPr marL="0" indent="0" defTabSz="0">
              <a:lnSpc>
                <a:spcPct val="150000"/>
              </a:lnSpc>
              <a:buNone/>
              <a:tabLst>
                <a:tab pos="355600" algn="l"/>
              </a:tabLst>
            </a:pP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一片芯片就是一个“测控”系统。</a:t>
            </a:r>
            <a:endParaRPr lang="en-US" altLang="zh-CN" sz="2000" b="1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defTabSz="0">
              <a:lnSpc>
                <a:spcPct val="150000"/>
              </a:lnSpc>
              <a:buNone/>
              <a:tabLst>
                <a:tab pos="355600" algn="l"/>
              </a:tabLst>
            </a:pPr>
            <a:endParaRPr lang="en-US" altLang="zh-CN" sz="2000" b="1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defTabSz="0">
              <a:lnSpc>
                <a:spcPct val="150000"/>
              </a:lnSpc>
              <a:buNone/>
              <a:tabLst>
                <a:tab pos="355600" algn="l"/>
              </a:tabLst>
            </a:pP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6</a:t>
            </a:r>
            <a:r>
              <a:rPr lang="zh-CN" altLang="en-US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．编程及仿真的简单化</a:t>
            </a:r>
            <a:endParaRPr lang="zh-CN" altLang="en-US" sz="20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defTabSz="0">
              <a:lnSpc>
                <a:spcPct val="150000"/>
              </a:lnSpc>
              <a:buNone/>
              <a:tabLst>
                <a:tab pos="355600" algn="l"/>
              </a:tabLst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目前大多数单片机都支持程序的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在线编程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也称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在系统编程</a:t>
            </a:r>
            <a:r>
              <a:rPr lang="en-US" altLang="zh-CN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ISP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In System Program），只需一条ISP并口下载线，就可把仿真调试通过的程序从PC机写入单片机的Flash存储器内，省去编程器。某些机型还支持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在线应用编程（</a:t>
            </a:r>
            <a:r>
              <a:rPr lang="en-US" altLang="zh-CN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IAP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），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可在线升级或销毁单片机应用程序，省去了仿真器。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defTabSz="0" eaLnBrk="1" hangingPunct="1">
              <a:lnSpc>
                <a:spcPct val="150000"/>
              </a:lnSpc>
              <a:buNone/>
              <a:tabLst>
                <a:tab pos="355600" algn="l"/>
              </a:tabLst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defTabSz="0" eaLnBrk="1" hangingPunct="1">
              <a:lnSpc>
                <a:spcPct val="150000"/>
              </a:lnSpc>
              <a:buNone/>
              <a:tabLst>
                <a:tab pos="355600" algn="l"/>
              </a:tabLst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综上所述，单片机正在</a:t>
            </a:r>
            <a:r>
              <a:rPr lang="zh-CN" altLang="x-none" sz="2000" b="1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向多功能、高性能、高速度（时钟达</a:t>
            </a:r>
            <a:r>
              <a:rPr lang="en-US" altLang="zh-CN" sz="2000" b="1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40MHz</a:t>
            </a:r>
            <a:r>
              <a:rPr lang="zh-CN" altLang="x-none" sz="2000" b="1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）、低电压（</a:t>
            </a:r>
            <a:r>
              <a:rPr lang="en-US" altLang="zh-CN" sz="2000" b="1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2.7V</a:t>
            </a:r>
            <a:r>
              <a:rPr lang="zh-CN" altLang="x-none" sz="2000" b="1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即可工作）、低功耗、低价格（几元钱）、外围电路内装化以及片内程序存储器和数据存储器容量不断增大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的方向发展。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defTabSz="0">
              <a:lnSpc>
                <a:spcPct val="150000"/>
              </a:lnSpc>
              <a:buNone/>
              <a:tabLst>
                <a:tab pos="355600" algn="l"/>
              </a:tabLst>
            </a:pP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内容占位符 1"/>
          <p:cNvSpPr>
            <a:spLocks noGrp="1"/>
          </p:cNvSpPr>
          <p:nvPr>
            <p:ph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1.6  MCS-51</a:t>
            </a:r>
            <a:r>
              <a:rPr lang="zh-CN" altLang="x-none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系列与</a:t>
            </a:r>
            <a:r>
              <a:rPr lang="en-US" altLang="zh-CN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AT89C5x</a:t>
            </a:r>
            <a:r>
              <a:rPr lang="zh-CN" altLang="x-none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系列单片机</a:t>
            </a:r>
            <a:endParaRPr lang="en-US" altLang="zh-CN" sz="20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   20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世纪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80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年代以来，单片机发展非常迅速，其中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Intel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公司的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MCS-51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系列单片机是一款设计成功、易于掌握并在世界范围得到广泛使用的机型。 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1.6.1  MCS-51</a:t>
            </a:r>
            <a:r>
              <a:rPr lang="zh-CN" altLang="x-none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系列单片机</a:t>
            </a:r>
            <a:endParaRPr lang="zh-CN" altLang="x-none" sz="2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MCS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是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Intel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公司单片机的系列符号，如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MCS-48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MCS-51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MCS-96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系列单片机。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531" name="灯片编号占位符 2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内容占位符 1"/>
          <p:cNvSpPr>
            <a:spLocks noGrp="1"/>
          </p:cNvSpPr>
          <p:nvPr>
            <p:ph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   MCS-51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系列是在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MCS-48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系列基础上于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20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世纪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80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年代初发展起来的，是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最早进入我国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，并在我国得到广泛应用的单片机主流品种。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zh-CN" sz="20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MCS-51</a:t>
            </a:r>
            <a:r>
              <a:rPr lang="zh-CN" altLang="x-none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系列单片机主要包括</a:t>
            </a:r>
            <a:endParaRPr lang="zh-CN" altLang="en-US" sz="2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基本型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8031/8051/8751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（低功耗型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80C31/80C51/87C51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）   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增强型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8032/8052/8752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已为我国广大技术人员所熟悉和掌握。上世纪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80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年代和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90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年代，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MCS-51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系列是在我国应用最为广泛的机型之一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endParaRPr lang="en-US" altLang="zh-CN" sz="20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  MCS-51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系列品种丰富，经常使用的是</a:t>
            </a:r>
            <a:r>
              <a:rPr lang="zh-CN" altLang="x-none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基本型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zh-CN" altLang="x-none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增强型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555" name="灯片编号占位符 2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内容占位符 1"/>
          <p:cNvSpPr>
            <a:spLocks noGrp="1"/>
          </p:cNvSpPr>
          <p:nvPr>
            <p:ph/>
          </p:nvPr>
        </p:nvSpPr>
        <p:spPr>
          <a:xfrm>
            <a:off x="365125" y="503238"/>
            <a:ext cx="8413750" cy="5410200"/>
          </a:xfrm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 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基本型</a:t>
            </a:r>
            <a:endParaRPr lang="zh-CN" altLang="x-none" sz="20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典型产品：</a:t>
            </a: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8031/8051/8751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8031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内部包括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个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位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CPU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128B RAM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21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个特殊功能寄存器（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SFR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）、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个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位并行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口、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个全双工串行口，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个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16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位定时器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/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计数器，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个中断源，但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片内无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程序存储器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，需外扩程序存储器芯片。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8051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是在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8031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的基础上，片内又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集成有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4KB ROM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作为程序存储器。所以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8051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是一个程序不超过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4KB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的小系统。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ROM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内的程序是公司制作芯片时，代为用户烧制的。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8751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与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8051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相比，片内集成的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4KB EPROM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取代了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8051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4KB ROM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来作为程序存储器。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4579" name="灯片编号占位符 2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4" name="内容占位符 1"/>
          <p:cNvSpPr/>
          <p:nvPr/>
        </p:nvSpPr>
        <p:spPr>
          <a:xfrm>
            <a:off x="365125" y="503238"/>
            <a:ext cx="8413750" cy="5410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 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增强型</a:t>
            </a:r>
            <a:b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zh-CN" altLang="en-US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Intel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公司在基本型基础上，推出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增强型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-</a:t>
            </a:r>
            <a:r>
              <a:rPr lang="en-US" altLang="zh-CN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52</a:t>
            </a:r>
            <a:r>
              <a:rPr lang="zh-CN" altLang="x-none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子系列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典型产品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8032/8052/8752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内部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RAM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增到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256B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8052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片内程序存储器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扩展到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8KB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16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位定时器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/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计数器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增至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个，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6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个中断源，串行口通信速率提高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倍。</a:t>
            </a:r>
            <a:b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表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1-1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列出了基本型和增强型的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MCS-51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系列单片机片内的基本硬件资源。</a:t>
            </a:r>
            <a:br>
              <a:rPr lang="zh-CN" altLang="x-none" sz="2000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endParaRPr lang="zh-CN" altLang="x-none" sz="20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1.6.2  AT89C5x</a:t>
            </a:r>
            <a:r>
              <a:rPr lang="zh-CN" altLang="x-none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AT89S5x</a:t>
            </a:r>
            <a:r>
              <a:rPr lang="zh-CN" altLang="x-none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）系列单片机</a:t>
            </a:r>
            <a:br>
              <a:rPr lang="zh-CN" altLang="x-none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MCS-51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系列单片机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代表性产品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为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8051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，其他单片机都是在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8051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内核基础上进行了功能增减。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20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世纪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80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年代中期以后，</a:t>
            </a:r>
            <a:r>
              <a:rPr lang="pt-BR" altLang="zh-CN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Intel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公司已把精力集中在高档</a:t>
            </a:r>
            <a:r>
              <a:rPr lang="pt-BR" altLang="zh-CN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CPU</a:t>
            </a:r>
            <a:r>
              <a:rPr lang="zh-CN" altLang="pt-BR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芯片的研发上，逐渐淡出单片机芯片的开发和生产。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24" name="图片 81923" descr="2-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25" y="1235075"/>
            <a:ext cx="8413750" cy="32686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365125" y="503238"/>
            <a:ext cx="8413750" cy="5891212"/>
          </a:xfrm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    MCS-51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单片机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设计上的成功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及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较高的市场占有率</a:t>
            </a:r>
            <a:r>
              <a:rPr lang="zh-CN" altLang="pt-BR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，已成为许多厂家、公司竞相选用的对象，并以此为</a:t>
            </a:r>
            <a:r>
              <a:rPr lang="zh-CN" altLang="pt-BR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基核</a:t>
            </a:r>
            <a:r>
              <a:rPr lang="zh-CN" altLang="pt-BR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。因此，</a:t>
            </a:r>
            <a:r>
              <a:rPr lang="pt-BR" altLang="zh-CN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Intel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公司以专利转让或技术交换形式把</a:t>
            </a:r>
            <a:r>
              <a:rPr lang="pt-BR" altLang="zh-CN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8051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内核技术转让给许多半导体芯片生产厂家</a:t>
            </a:r>
            <a:r>
              <a:rPr lang="zh-CN" altLang="pt-BR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如</a:t>
            </a:r>
            <a:r>
              <a:rPr lang="pt-BR" altLang="zh-CN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ATMEL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pt-BR" altLang="zh-CN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Philips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pt-BR" altLang="zh-CN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Cygnal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pt-BR" altLang="zh-CN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ANALOG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pt-BR" altLang="zh-CN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LG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pt-BR" altLang="zh-CN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ADI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pt-BR" altLang="zh-CN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Maxim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pt-BR" altLang="zh-CN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DEVICES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pt-BR" altLang="zh-CN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DALLAS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等公司。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  各厂家的兼容机型均采用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8051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内核、指令系统相同，采用</a:t>
            </a:r>
            <a:r>
              <a:rPr lang="pt-BR" altLang="zh-CN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CMOS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工艺；有的公司还在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8051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内核基础上增加一些片内功能模块，集成度更高，功能和市场竞争力更强。人们常用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8051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80C51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，“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C”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表示采用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CMOS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工艺）来称呼所有这些具有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8051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内核，且使用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8051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指令系统的单片机，也习惯把这些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兼容机等各种衍生品种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统称为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80</a:t>
            </a:r>
            <a:r>
              <a:rPr lang="pt-BR" altLang="zh-CN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51</a:t>
            </a:r>
            <a:r>
              <a:rPr lang="zh-CN" altLang="pt-BR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单片机</a:t>
            </a:r>
            <a:r>
              <a:rPr lang="zh-CN" altLang="pt-BR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。 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内容占位符 1"/>
          <p:cNvSpPr>
            <a:spLocks noGrp="1"/>
          </p:cNvSpPr>
          <p:nvPr>
            <p:ph/>
          </p:nvPr>
        </p:nvSpPr>
        <p:spPr>
          <a:xfrm>
            <a:off x="365125" y="457200"/>
            <a:ext cx="8504238" cy="5410200"/>
          </a:xfrm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众多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衍生机型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中，</a:t>
            </a:r>
            <a:r>
              <a:rPr lang="pt-BR" altLang="zh-CN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ATMEL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公司的</a:t>
            </a:r>
            <a:r>
              <a:rPr lang="pt-BR" altLang="zh-CN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AT89C5x/AT89S5x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系列，在</a:t>
            </a:r>
            <a:r>
              <a:rPr lang="pt-BR" altLang="zh-CN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位单片机市场中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占有较大的市场份额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pt-BR" altLang="zh-CN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endParaRPr lang="pt-BR" altLang="zh-CN" sz="20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pt-BR" altLang="zh-CN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ATMEL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公司</a:t>
            </a:r>
            <a:r>
              <a:rPr lang="pt-BR" altLang="zh-CN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1994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年以</a:t>
            </a:r>
            <a:r>
              <a:rPr lang="pt-BR" altLang="zh-CN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r>
              <a:rPr lang="pt-BR" altLang="zh-CN" sz="2000" b="1" baseline="30000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pt-BR" altLang="zh-CN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PROM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技术与</a:t>
            </a:r>
            <a:r>
              <a:rPr lang="pt-BR" altLang="zh-CN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Intel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公司</a:t>
            </a:r>
            <a:r>
              <a:rPr lang="pt-BR" altLang="zh-CN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80C51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内核的使用权进行交换。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pt-BR" altLang="zh-CN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endParaRPr lang="pt-BR" altLang="zh-CN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pt-BR" altLang="zh-CN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  ATMEL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公司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技术优势是闪烁（</a:t>
            </a: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Flash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）存储器技术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，将</a:t>
            </a:r>
            <a:r>
              <a:rPr lang="pt-BR" altLang="zh-CN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Flash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技术与</a:t>
            </a:r>
            <a:r>
              <a:rPr lang="pt-BR" altLang="zh-CN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80C51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内核相结合，形成了片内带有</a:t>
            </a:r>
            <a:r>
              <a:rPr lang="pt-BR" altLang="zh-CN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Flash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存储器的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AT89C5x/AT89S5x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系列单片机。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</a:t>
            </a:r>
            <a:endParaRPr lang="en-US" altLang="zh-CN" sz="2000" b="1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AT89C5x/AT89S5x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系列与</a:t>
            </a:r>
            <a:r>
              <a:rPr lang="pt-BR" altLang="zh-CN" sz="20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MCS-51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系列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在原有功能、引脚以及指令系统方面完全兼容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8675" name="灯片编号占位符 2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内容占位符 1"/>
          <p:cNvSpPr>
            <a:spLocks noGrp="1"/>
          </p:cNvSpPr>
          <p:nvPr>
            <p:ph/>
          </p:nvPr>
        </p:nvSpPr>
        <p:spPr>
          <a:xfrm>
            <a:off x="365125" y="503238"/>
            <a:ext cx="8596313" cy="5410200"/>
          </a:xfrm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此外，某些品种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又增加一些新功能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，如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看门狗定时器</a:t>
            </a:r>
            <a:r>
              <a:rPr lang="pt-BR" altLang="zh-CN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WDT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pt-BR" altLang="zh-CN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ISP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（在系统编程也称在线编程）及</a:t>
            </a:r>
            <a:r>
              <a:rPr lang="pt-BR" altLang="zh-CN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SPI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串行接口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技术等。片内</a:t>
            </a:r>
            <a:r>
              <a:rPr lang="pt-BR" altLang="zh-CN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Flash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存储器允许在线（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+5V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）电擦除、电写入或使用编程器对其重复编程。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endParaRPr lang="en-US" altLang="zh-CN" sz="20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   AT89C5x/AT89S5x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单片机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还支持由软件选择的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两种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节电工作方式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，适于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低功耗场合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endParaRPr lang="en-US" altLang="zh-CN" sz="20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AT89S51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与</a:t>
            </a: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87C51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相比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AT89C51/AT89S51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单片机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片内的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4KB Flash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存储器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取代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87C51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片内的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4KB EPROM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AT89S51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片内的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Flash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存储器可在线编程或使用编程器重复编程，且价格较低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699" name="灯片编号占位符 2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7" name="文本占位符 82946"/>
          <p:cNvSpPr>
            <a:spLocks noGrp="1"/>
          </p:cNvSpPr>
          <p:nvPr>
            <p:ph type="body" idx="1"/>
          </p:nvPr>
        </p:nvSpPr>
        <p:spPr>
          <a:xfrm>
            <a:off x="457200" y="503238"/>
            <a:ext cx="8229600" cy="5851525"/>
          </a:xfrm>
          <a:ln/>
        </p:spPr>
        <p:txBody>
          <a:bodyPr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AT89C51/AT89S51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单片机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作为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8051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单片机的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代表性产品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受到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用户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欢迎。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endParaRPr lang="zh-CN" altLang="en-US" sz="20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本书重点介绍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AT89S51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原理及应用设计。</a:t>
            </a:r>
            <a:r>
              <a:rPr lang="zh-CN" altLang="en-US" sz="2000" b="1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“</a:t>
            </a:r>
            <a:r>
              <a:rPr lang="en-US" altLang="zh-CN" sz="2000" b="1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S”</a:t>
            </a:r>
            <a:r>
              <a:rPr lang="zh-CN" altLang="pt-BR" sz="2000" b="1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档</a:t>
            </a:r>
            <a:r>
              <a:rPr lang="zh-CN" altLang="pt-BR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系列是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ATMEL</a:t>
            </a:r>
            <a:r>
              <a:rPr lang="zh-CN" altLang="pt-BR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公司继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AT89C5x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系列之后推出的新</a:t>
            </a:r>
            <a:r>
              <a:rPr lang="zh-CN" altLang="pt-BR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机型，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表示含有串行下载的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Flash</a:t>
            </a:r>
            <a:r>
              <a:rPr lang="zh-CN" altLang="pt-BR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存储器，代表性产品为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AT89S51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AT89S52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AT89C51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单片机已不再生产，可用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AT89S51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直接代换。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  与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AT89C5x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系列相比，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AT89S5x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系列的时钟频率以及运算速度有较大提高。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例如，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AT89S51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工作频率的上限为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24MHz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，而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AT89S51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则为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33MHz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。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AT89S51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片内集成有双数据指针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DPTR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，看门狗定时器、具有低功耗空闲工作方式和掉电工作方式。目前，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AT89S5x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系列已逐渐取代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AT89C5x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系列。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365125" y="685800"/>
            <a:ext cx="8596313" cy="585152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20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世纪</a:t>
            </a: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70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年代问世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广泛应用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工业自动化、自动检测与控制、智能仪器仪表、机电一体化设备、汽车电子、家用电器等各个方面。什么是单片机？</a:t>
            </a:r>
            <a:endParaRPr lang="en-US" altLang="zh-CN" sz="20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en-US" altLang="zh-CN" sz="20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1.1  </a:t>
            </a:r>
            <a:r>
              <a:rPr lang="zh-CN" altLang="x-none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单片机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简介</a:t>
            </a:r>
            <a:endParaRPr lang="zh-CN" altLang="x-none" sz="2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一片半导体硅片集成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r>
              <a:rPr lang="zh-CN" altLang="x-none" sz="2000" b="1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中央处理单元（</a:t>
            </a:r>
            <a:r>
              <a:rPr lang="en-US" altLang="zh-CN" sz="2000" b="1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CPU</a:t>
            </a:r>
            <a:r>
              <a:rPr lang="zh-CN" altLang="x-none" sz="2000" b="1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）、存储器（</a:t>
            </a:r>
            <a:r>
              <a:rPr lang="en-US" altLang="zh-CN" sz="2000" b="1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RAM</a:t>
            </a:r>
            <a:r>
              <a:rPr lang="zh-CN" altLang="x-none" sz="2000" b="1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2000" b="1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ROM</a:t>
            </a:r>
            <a:r>
              <a:rPr lang="zh-CN" altLang="x-none" sz="2000" b="1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）、并行</a:t>
            </a:r>
            <a:r>
              <a:rPr lang="en-US" altLang="zh-CN" sz="2000" b="1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x-none" sz="2000" b="1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、串行</a:t>
            </a:r>
            <a:r>
              <a:rPr lang="en-US" altLang="zh-CN" sz="2000" b="1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x-none" sz="2000" b="1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、定时器</a:t>
            </a:r>
            <a:r>
              <a:rPr lang="en-US" altLang="zh-CN" sz="2000" b="1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/</a:t>
            </a:r>
            <a:r>
              <a:rPr lang="zh-CN" altLang="x-none" sz="2000" b="1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计数器、中断系统、系统时钟电路及系统总线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的微型计算机。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x-none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具有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微型计算机</a:t>
            </a:r>
            <a:r>
              <a:rPr lang="zh-CN" altLang="x-none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属性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，因而被称为单片微型计算机，简称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单片机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5125" name="图片 51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9820" y="5135245"/>
            <a:ext cx="4404995" cy="140208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内容占位符 1"/>
          <p:cNvSpPr>
            <a:spLocks noGrp="1"/>
          </p:cNvSpPr>
          <p:nvPr>
            <p:ph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如对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程序存储器和数据存储器的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容量要求较高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，还要单片机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运行速度尽量要快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，可考虑选择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AT89S51/AT89S52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，因为它们的最高工作时钟频率为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33MHz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。当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程序需要多于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8KB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以上的空间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可考虑选用片内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Flash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容量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20KB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AT89C55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尽管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AT89S5x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系列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有多种机型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，但掌握好</a:t>
            </a:r>
            <a:r>
              <a:rPr lang="zh-CN" altLang="x-none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基本型</a:t>
            </a:r>
            <a:r>
              <a:rPr lang="en-US" altLang="zh-CN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AT89S51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十分重要，因为它是具有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8051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内核的各种型号单片机的基础，最具典型性和代表性，同时也是各种增强型、扩展型等衍生品种的基础。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本书常用到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“</a:t>
            </a:r>
            <a:r>
              <a:rPr lang="en-US" altLang="zh-CN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8051”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，泛指具有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8051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内核的各种增强型、扩展型单片机。而“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AT89S51”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仅指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ATMEL</a:t>
            </a:r>
            <a:r>
              <a:rPr lang="zh-CN" altLang="pt-BR" sz="20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公司的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AT89S51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单片机。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795" name="灯片编号占位符 2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504238" cy="6264275"/>
          </a:xfrm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在我国，除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位单片机广泛应用外，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16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位单片机也得到广大用户的青睐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，例如，美国</a:t>
            </a: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TI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公司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16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位单片机</a:t>
            </a: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MSP430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。本身带有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A/D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转换器，一片芯片就构成了一个数据采集系统。设计使用非常方便。尽管这样，</a:t>
            </a: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16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单片机还远远没有</a:t>
            </a: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单片机应用的广泛和普及，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因为目前的主要应用中，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位机的性能已能够满足大部分的实际需求，况且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位机的性能价格比较好。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在众多厂家各种不同的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位机中，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各种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兼容的</a:t>
            </a: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8051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单片机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，目前仍是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位单片机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主流品种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，若干年内仍是自动化、机电一体化、仪器仪表、工业检测控制应用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主角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5843" name="灯片编号占位符 2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内容占位符 1"/>
          <p:cNvSpPr>
            <a:spLocks noGrp="1"/>
          </p:cNvSpPr>
          <p:nvPr>
            <p:ph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1.7  </a:t>
            </a:r>
            <a:r>
              <a:rPr lang="zh-CN" altLang="en-US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各种衍生品种的</a:t>
            </a:r>
            <a:r>
              <a:rPr lang="en-US" altLang="zh-CN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80</a:t>
            </a: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51</a:t>
            </a:r>
            <a:r>
              <a:rPr lang="zh-CN" altLang="en-US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单片机</a:t>
            </a:r>
            <a:endParaRPr lang="zh-CN" altLang="en-US" sz="20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  除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AT89S5x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系列单片机外，世界各器件厂家推出的以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8051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为内核、各种集成度高、功能强的单片机，也得到广大用户青睐。 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1.7.1  STC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系列单片机</a:t>
            </a:r>
            <a:endParaRPr lang="zh-CN" altLang="en-US" sz="20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endParaRPr lang="en-US" altLang="zh-CN" sz="20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   STC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系列具有我国独立自主知识产权，功能与抗干扰性强的增强型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8051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单片机，多种子系列，几百个品种，以满足不同需要。其中的</a:t>
            </a:r>
            <a:r>
              <a:rPr lang="en-US" altLang="zh-CN" sz="2000" b="1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STC12C5410/STC12C2052</a:t>
            </a:r>
            <a:r>
              <a:rPr lang="zh-CN" altLang="en-US" sz="2000" b="1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系列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的主要性能及特点如下。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0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6867" name="灯片编号占位符 2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1" name="文本占位符 119810"/>
          <p:cNvSpPr>
            <a:spLocks noGrp="1"/>
          </p:cNvSpPr>
          <p:nvPr>
            <p:ph type="body" idx="1"/>
          </p:nvPr>
        </p:nvSpPr>
        <p:spPr>
          <a:xfrm>
            <a:off x="457200" y="503238"/>
            <a:ext cx="8321675" cy="4937125"/>
          </a:xfrm>
          <a:ln/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（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）高速：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传统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8051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为每个机器周期为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12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个时钟，而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STC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可为每机器周期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个时钟，指令执行速度大大提高，速度比普通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8051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快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12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倍。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（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）宽工作电压：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5.5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3.8V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2.4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3.8V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STC12LE5410AD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系列）。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（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12KB/10KB/8KB/6KB/4KB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片内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Flash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程序存储器，擦写次数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10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万次以上。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（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512B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片内的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RAM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数据存储器。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（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可在线编程（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ISP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/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在应用可编程（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IAP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），无需编程器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/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仿真器，可远程升级。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（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6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通道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10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位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ADC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路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PWM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输出。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5" name="文本占位符 120834"/>
          <p:cNvSpPr>
            <a:spLocks noGrp="1"/>
          </p:cNvSpPr>
          <p:nvPr>
            <p:ph type="body" idx="1"/>
          </p:nvPr>
        </p:nvSpPr>
        <p:spPr>
          <a:xfrm>
            <a:off x="274638" y="503238"/>
            <a:ext cx="8504237" cy="5851525"/>
          </a:xfrm>
          <a:ln/>
        </p:spPr>
        <p:txBody>
          <a:bodyPr/>
          <a:p>
            <a:pPr>
              <a:lnSpc>
                <a:spcPct val="140000"/>
              </a:lnSpc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通道捕捉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/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比较单元，也可用来再实现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个定时器或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个外部中断。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40000"/>
              </a:lnSpc>
              <a:buNone/>
            </a:pPr>
            <a:endParaRPr lang="zh-CN" altLang="en-US" sz="20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40000"/>
              </a:lnSpc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个硬件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16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位定时器，兼容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8051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定时器。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路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PCA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还可再实现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个定时器。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40000"/>
              </a:lnSpc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9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硬件看门狗（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WDT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）。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40000"/>
              </a:lnSpc>
              <a:buNone/>
            </a:pPr>
            <a:endParaRPr lang="zh-CN" altLang="en-US" sz="20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40000"/>
              </a:lnSpc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10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高速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SPI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串口。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40000"/>
              </a:lnSpc>
              <a:buNone/>
            </a:pPr>
            <a:endParaRPr lang="zh-CN" altLang="en-US" sz="20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40000"/>
              </a:lnSpc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全双工异步串行口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(UART)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，兼容普通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8051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的串口。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40000"/>
              </a:lnSpc>
              <a:buNone/>
            </a:pPr>
            <a:endParaRPr lang="zh-CN" altLang="en-US" sz="20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40000"/>
              </a:lnSpc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12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通用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口（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27/23/15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个），复位后为：准双向口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/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弱上拉（与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8051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接口相似）。可设置成四种模式：准双向口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/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弱上拉，推挽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/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强上拉，仅为输入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/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高阻，开漏，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40000"/>
              </a:lnSpc>
              <a:buNone/>
            </a:pP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60" name="文本占位符 121859"/>
          <p:cNvSpPr>
            <a:spLocks noGrp="1"/>
          </p:cNvSpPr>
          <p:nvPr>
            <p:ph type="body" idx="1"/>
          </p:nvPr>
        </p:nvSpPr>
        <p:spPr>
          <a:xfrm>
            <a:off x="365125" y="503238"/>
            <a:ext cx="8229600" cy="5851525"/>
          </a:xfrm>
          <a:ln/>
        </p:spPr>
        <p:txBody>
          <a:bodyPr/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每个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口驱动能力均可达到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20mA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，但整个芯片最大不可超过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55mA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20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13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超强抗干扰能力与高可靠性：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  <a:buFont typeface="Marlett" pitchFamily="2" charset="2"/>
              <a:buChar char="n"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高抗静电；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  <a:buFont typeface="Marlett" pitchFamily="2" charset="2"/>
              <a:buChar char="n"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通过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2kV/4kV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快速脉冲干扰的测试（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EFT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测试）；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  <a:buFont typeface="Marlett" pitchFamily="2" charset="2"/>
              <a:buChar char="n"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宽电压，不怕电源抖动；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  <a:buFont typeface="Marlett" pitchFamily="2" charset="2"/>
              <a:buChar char="n"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宽温度范围：−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40℃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+85℃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； 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  <a:buFont typeface="Marlett" pitchFamily="2" charset="2"/>
              <a:buChar char="n"/>
            </a:pP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口经过特殊处理；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  <a:buFont typeface="Marlett" pitchFamily="2" charset="2"/>
              <a:buChar char="n"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片内的电源供电系统、时钟电路、复位电路、看门狗电路均经过特殊处理；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3" name="文本占位符 122882"/>
          <p:cNvSpPr>
            <a:spLocks noGrp="1"/>
          </p:cNvSpPr>
          <p:nvPr>
            <p:ph type="body" idx="1"/>
          </p:nvPr>
        </p:nvSpPr>
        <p:spPr>
          <a:xfrm>
            <a:off x="457200" y="503238"/>
            <a:ext cx="8229600" cy="5303837"/>
          </a:xfrm>
          <a:ln/>
        </p:spPr>
        <p:txBody>
          <a:bodyPr/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14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采取了降低单片机时钟对外部电磁辐射的措施：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  <a:buFont typeface="Marlett" pitchFamily="2" charset="2"/>
              <a:buChar char="n"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可禁止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ALE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输出；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  <a:buFont typeface="Marlett" pitchFamily="2" charset="2"/>
              <a:buChar char="n"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如选每个机器周期为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6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个时钟，外部时钟频率可降一半；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  <a:buFont typeface="Marlett" pitchFamily="2" charset="2"/>
              <a:buChar char="n"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单片机时钟振荡器增益可设为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Gain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  <a:buFont typeface="Marlett" pitchFamily="2" charset="2"/>
              <a:buNone/>
            </a:pPr>
            <a:endParaRPr lang="zh-CN" altLang="en-US" sz="20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  <a:buFont typeface="Marlett" pitchFamily="2" charset="2"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15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）超低功耗设计</a:t>
            </a:r>
            <a:endParaRPr lang="zh-CN" altLang="en-US" sz="20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  <a:buFont typeface="Marlett" pitchFamily="2" charset="2"/>
              <a:buChar char="n"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掉电模式：典型功耗＜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0.1μA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  <a:buFont typeface="Marlett" pitchFamily="2" charset="2"/>
              <a:buChar char="n"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空闲模式：典型功耗为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2mA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  <a:buFont typeface="Marlett" pitchFamily="2" charset="2"/>
              <a:buChar char="n"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正常工作模式：典型功耗为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4mA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7mA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  <a:buFont typeface="Marlett" pitchFamily="2" charset="2"/>
              <a:buChar char="n"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掉电模式可由外部中断唤醒，适用于电池供电系统，如水表、气表、便携设备等。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7" name="文本占位符 123906"/>
          <p:cNvSpPr>
            <a:spLocks noGrp="1"/>
          </p:cNvSpPr>
          <p:nvPr>
            <p:ph type="body" idx="1"/>
          </p:nvPr>
        </p:nvSpPr>
        <p:spPr>
          <a:xfrm>
            <a:off x="457200" y="503238"/>
            <a:ext cx="8504238" cy="6034087"/>
          </a:xfrm>
          <a:ln/>
        </p:spPr>
        <p:txBody>
          <a:bodyPr/>
          <a:p>
            <a:pPr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STC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可直接替换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ATMEL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Philips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2000" b="1" err="1">
                <a:latin typeface="黑体" panose="02010609060101010101" pitchFamily="2" charset="-122"/>
                <a:ea typeface="黑体" panose="02010609060101010101" pitchFamily="2" charset="-122"/>
              </a:rPr>
              <a:t>Winbond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（华邦）等公司的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8051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兼容产品。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由上所述，是一款高性能、高可靠性的机型，尤其具有较高的抗干扰特性，应给予足够重视。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32" name="内容占位符 1"/>
          <p:cNvSpPr>
            <a:spLocks noGrp="1"/>
          </p:cNvSpPr>
          <p:nvPr>
            <p:ph type="body" idx="1"/>
          </p:nvPr>
        </p:nvSpPr>
        <p:spPr>
          <a:xfrm>
            <a:off x="371475" y="503238"/>
            <a:ext cx="8412163" cy="5119687"/>
          </a:xfrm>
          <a:ln/>
        </p:spPr>
        <p:txBody>
          <a:bodyPr vert="horz" wrap="square" lIns="91440" tIns="45720" rIns="91440" bIns="45720" anchor="t"/>
          <a:p>
            <a:pPr marL="0" indent="355600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1.7.2  C8051Fxxx</a:t>
            </a:r>
            <a:r>
              <a:rPr lang="zh-CN" altLang="x-none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单片机</a:t>
            </a:r>
            <a:endParaRPr lang="zh-CN" altLang="x-none" sz="2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355600"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美国</a:t>
            </a:r>
            <a:r>
              <a:rPr lang="en-US" altLang="zh-CN" sz="2000" b="1" err="1">
                <a:latin typeface="黑体" panose="02010609060101010101" pitchFamily="2" charset="-122"/>
                <a:ea typeface="黑体" panose="02010609060101010101" pitchFamily="2" charset="-122"/>
              </a:rPr>
              <a:t>Cygnal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公司产品，集成度高，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8051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内核的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位单片机，代表性产品为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C8051F020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355600">
              <a:lnSpc>
                <a:spcPct val="150000"/>
              </a:lnSpc>
              <a:buNone/>
            </a:pPr>
            <a:endParaRPr lang="en-US" altLang="zh-CN" sz="2000" b="1">
              <a:solidFill>
                <a:srgbClr val="A5002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355600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C8051F020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内部采用流水线结构，大部分指令时间为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或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个时钟周期，峰值处理能力为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25MIPS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，与经典的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8051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单片机比，可靠性和速度有很大提高。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355600">
              <a:lnSpc>
                <a:spcPct val="150000"/>
              </a:lnSpc>
              <a:buNone/>
            </a:pP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355600"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片内集成</a:t>
            </a:r>
            <a:r>
              <a:rPr lang="en-US" altLang="zh-CN" sz="2000" b="1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000" b="1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个</a:t>
            </a:r>
            <a:r>
              <a:rPr lang="en-US" altLang="zh-CN" sz="2000" b="1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en-US" sz="2000" b="1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</a:t>
            </a:r>
            <a:r>
              <a:rPr lang="en-US" altLang="zh-CN" sz="2000" b="1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ADC</a:t>
            </a:r>
            <a:r>
              <a:rPr lang="zh-CN" altLang="en-US" sz="2000" b="1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2000" b="1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000" b="1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个</a:t>
            </a:r>
            <a:r>
              <a:rPr lang="en-US" altLang="zh-CN" sz="2000" b="1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12</a:t>
            </a:r>
            <a:r>
              <a:rPr lang="zh-CN" altLang="en-US" sz="2000" b="1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</a:t>
            </a:r>
            <a:r>
              <a:rPr lang="en-US" altLang="zh-CN" sz="2000" b="1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ADC</a:t>
            </a:r>
            <a:r>
              <a:rPr lang="zh-CN" altLang="en-US" sz="2000" b="1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2000" b="1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000" b="1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个双</a:t>
            </a:r>
            <a:r>
              <a:rPr lang="en-US" altLang="zh-CN" sz="2000" b="1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12</a:t>
            </a:r>
            <a:r>
              <a:rPr lang="zh-CN" altLang="en-US" sz="2000" b="1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</a:t>
            </a:r>
            <a:r>
              <a:rPr lang="en-US" altLang="zh-CN" sz="2000" b="1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DAC</a:t>
            </a:r>
            <a:r>
              <a:rPr lang="zh-CN" altLang="en-US" sz="2000" b="1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  <a:r>
              <a:rPr lang="en-US" altLang="zh-CN" sz="2000" b="1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64KB</a:t>
            </a:r>
            <a:r>
              <a:rPr lang="zh-CN" altLang="en-US" sz="2000" b="1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片内</a:t>
            </a:r>
            <a:r>
              <a:rPr lang="en-US" altLang="zh-CN" sz="2000" b="1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Flash</a:t>
            </a:r>
            <a:r>
              <a:rPr lang="zh-CN" altLang="en-US" sz="2000" b="1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程序存储器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256B RAM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128B SFR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个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端口共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64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根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口线；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个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16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位通用定时器；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个捕捉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/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比较模块的可编程计数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/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定时器阵列（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PCA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），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个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UART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串口、 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个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SMBus/I</a:t>
            </a:r>
            <a:r>
              <a:rPr lang="en-US" altLang="zh-CN" sz="2000" b="1" baseline="3000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串口、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5" name="文本占位符 125954"/>
          <p:cNvSpPr>
            <a:spLocks noGrp="1"/>
          </p:cNvSpPr>
          <p:nvPr>
            <p:ph type="body" idx="1"/>
          </p:nvPr>
        </p:nvSpPr>
        <p:spPr>
          <a:xfrm>
            <a:off x="314325" y="503238"/>
            <a:ext cx="8596313" cy="5668962"/>
          </a:xfrm>
          <a:ln/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个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SPI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串行口；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路电压比较器、电源监测器、内置温度传感器。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endParaRPr lang="en-US" altLang="zh-CN" sz="20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   C8051F×××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最突出改进引入</a:t>
            </a:r>
            <a:r>
              <a:rPr lang="zh-CN" altLang="en-US" sz="2000" b="1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数字交叉开关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C8051F2××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除外）。改变以往内部功能与外部引脚的固定对应关系。用户可通过可编程的交叉开关控制寄存器，将片内的计数器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/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定时器、串行总线、硬件中断、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ADC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转换器输入、比较器输出以及单片机内部的其他硬件外设配置出现在端口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引脚。用户可以根据特定应用，选择引脚与片内硬件资源的灵活组合。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6147" name="Rectangle 5"/>
          <p:cNvSpPr>
            <a:spLocks noGrp="1"/>
          </p:cNvSpPr>
          <p:nvPr>
            <p:ph idx="1"/>
          </p:nvPr>
        </p:nvSpPr>
        <p:spPr>
          <a:xfrm>
            <a:off x="365125" y="503238"/>
            <a:ext cx="8229600" cy="603567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50000"/>
              </a:lnSpc>
              <a:buNone/>
            </a:pP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主要应用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测控领域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。单片机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处于测控系统的核心地位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并嵌入其中，所以国际上通常把单片机称为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嵌入式控制器</a:t>
            </a:r>
            <a:r>
              <a:rPr lang="zh-CN" altLang="x-none" sz="2000" b="1" dirty="0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000" b="1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EMCU</a:t>
            </a:r>
            <a:r>
              <a:rPr lang="zh-CN" altLang="x-none" sz="2000" b="1" dirty="0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000" b="1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Embedded </a:t>
            </a:r>
            <a:r>
              <a:rPr lang="en-US" altLang="zh-CN" sz="2000" b="1" err="1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MicroController</a:t>
            </a:r>
            <a:r>
              <a:rPr lang="en-US" altLang="zh-CN" sz="2000" b="1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Unit</a:t>
            </a:r>
            <a:r>
              <a:rPr lang="zh-CN" altLang="x-none" sz="2000" b="1" dirty="0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），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或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微控制器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MCU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000" b="1" err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MicroController</a:t>
            </a: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Unit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zh-CN" altLang="x-none" sz="2000" b="1" dirty="0">
                <a:solidFill>
                  <a:srgbClr val="CC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我国习惯于使用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“单片机”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这一名称。</a:t>
            </a:r>
            <a:endParaRPr lang="en-US" altLang="zh-CN" sz="20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单片机是计算机技术发展史上重要里程碑，标志着计算机正式形成了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通用计算机系统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嵌入式计算机系统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两大分支。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单片机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体积小</a:t>
            </a:r>
            <a:r>
              <a:rPr lang="zh-CN" altLang="x-none" sz="2000" b="1" dirty="0">
                <a:solidFill>
                  <a:srgbClr val="33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成本低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，嵌入到工业控制单元、机器人、智能仪器仪表、汽车电子系统、武器系统、家用电器、办公自动化设备、金融电子系统、玩具、个人信息终端及通讯产品中。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7" name="文本占位符 118786"/>
          <p:cNvSpPr>
            <a:spLocks noGrp="1"/>
          </p:cNvSpPr>
          <p:nvPr>
            <p:ph type="body" idx="1"/>
          </p:nvPr>
        </p:nvSpPr>
        <p:spPr>
          <a:xfrm>
            <a:off x="457200" y="503238"/>
            <a:ext cx="8229600" cy="6034087"/>
          </a:xfrm>
          <a:ln/>
        </p:spPr>
        <p:txBody>
          <a:bodyPr/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1.7.3  AD</a:t>
            </a:r>
            <a:r>
              <a:rPr lang="zh-CN" altLang="zh-CN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μ</a:t>
            </a: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C812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单片机</a:t>
            </a:r>
            <a:endParaRPr lang="zh-CN" altLang="x-none" sz="20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美国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ADI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Analog </a:t>
            </a:r>
            <a:r>
              <a:rPr lang="en-US" altLang="zh-CN" sz="2000" b="1" err="1">
                <a:latin typeface="黑体" panose="02010609060101010101" pitchFamily="2" charset="-122"/>
                <a:ea typeface="黑体" panose="02010609060101010101" pitchFamily="2" charset="-122"/>
              </a:rPr>
              <a:t>DeviceInc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）公司的高性能单片机，内部集成高精度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自校准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通道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12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位模数转换器（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ADC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），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通道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12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位数模转换器（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DAC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，指令系统与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8051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兼容。片内有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8KB Flash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程序存储器、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640B Flash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数据存储器、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256B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数据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SRAM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（支持可编程）。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片内集成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看门狗定时器、电源监视器以及</a:t>
            </a: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ADC DMA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功能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。为多处理器接口和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扩展提供了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32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条可编程的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线、包含有与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</a:t>
            </a:r>
            <a:r>
              <a:rPr lang="en-US" altLang="zh-CN" sz="2000" b="1" baseline="3000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兼容的串行接口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SPI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串行接口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标准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UART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串口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 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en-US" altLang="zh-CN" sz="20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AD</a:t>
            </a:r>
            <a:r>
              <a:rPr lang="zh-CN" altLang="zh-CN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μ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C812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MCU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内核和模数转换器均设有正常、空闲和掉电工作模式，软件可控制从正常模式到空闲模式，也可切换到更省电的掉电模式。掉电模式，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消耗总电流约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5µA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5" name="文本占位符 84994"/>
          <p:cNvSpPr>
            <a:spLocks noGrp="1"/>
          </p:cNvSpPr>
          <p:nvPr>
            <p:ph type="body" idx="1"/>
          </p:nvPr>
        </p:nvSpPr>
        <p:spPr>
          <a:xfrm>
            <a:off x="365125" y="503238"/>
            <a:ext cx="8596313" cy="6034087"/>
          </a:xfrm>
          <a:ln/>
        </p:spPr>
        <p:txBody>
          <a:bodyPr/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1.7.4  </a:t>
            </a:r>
            <a:r>
              <a:rPr lang="zh-CN" altLang="x-none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台湾华邦公司</a:t>
            </a:r>
            <a:r>
              <a:rPr lang="en-US" altLang="zh-CN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W77</a:t>
            </a:r>
            <a:r>
              <a:rPr lang="zh-CN" altLang="x-none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系列和</a:t>
            </a:r>
            <a:r>
              <a:rPr lang="en-US" altLang="zh-CN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W78</a:t>
            </a:r>
            <a:r>
              <a:rPr lang="zh-CN" altLang="x-none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系列单片机</a:t>
            </a:r>
            <a:endParaRPr lang="zh-CN" altLang="x-none" sz="2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台湾华邦公司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en-US" altLang="zh-CN" sz="2000" b="1" err="1">
                <a:latin typeface="黑体" panose="02010609060101010101" pitchFamily="2" charset="-122"/>
                <a:ea typeface="黑体" panose="02010609060101010101" pitchFamily="2" charset="-122"/>
              </a:rPr>
              <a:t>Winbond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W78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系列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与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AT89C5x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系列完全兼容，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W77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系列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为增强型。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Pct val="100000"/>
              <a:buNone/>
            </a:pPr>
            <a:endParaRPr lang="en-US" altLang="zh-CN" sz="20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W77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系列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对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8051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时序作了改进：每个指令周期只需要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个时钟周期，速度提高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倍，工作频率最高可达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40MHz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en-US" altLang="zh-CN" sz="20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W77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系列</a:t>
            </a:r>
            <a:r>
              <a:rPr lang="zh-CN" altLang="x-none" sz="2000" b="1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增加看门狗</a:t>
            </a:r>
            <a:r>
              <a:rPr lang="en-US" altLang="zh-CN" sz="2000" b="1" err="1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WatchDog</a:t>
            </a:r>
            <a:r>
              <a:rPr lang="zh-CN" altLang="x-none" sz="2000" b="1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、两组</a:t>
            </a:r>
            <a:r>
              <a:rPr lang="en-US" altLang="zh-CN" sz="2000" b="1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UART</a:t>
            </a:r>
            <a:r>
              <a:rPr lang="zh-CN" altLang="x-none" sz="2000" b="1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、两组</a:t>
            </a:r>
            <a:r>
              <a:rPr lang="en-US" altLang="zh-CN" sz="2000" b="1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DPTR</a:t>
            </a:r>
            <a:r>
              <a:rPr lang="zh-CN" altLang="x-none" sz="2000" b="1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数据指针（编写程序非常便利）、</a:t>
            </a:r>
            <a:r>
              <a:rPr lang="en-US" altLang="zh-CN" sz="2000" b="1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ISP</a:t>
            </a:r>
            <a:r>
              <a:rPr lang="zh-CN" altLang="x-none" sz="2000" b="1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（在系统可编程）等功能。片内集成了</a:t>
            </a:r>
            <a:r>
              <a:rPr lang="en-US" altLang="zh-CN" sz="2000" b="1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USB</a:t>
            </a:r>
            <a:r>
              <a:rPr lang="zh-CN" altLang="x-none" sz="2000" b="1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接口，语音处理等功能，具有</a:t>
            </a:r>
            <a:r>
              <a:rPr lang="en-US" altLang="zh-CN" sz="2000" b="1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6</a:t>
            </a:r>
            <a:r>
              <a:rPr lang="zh-CN" altLang="x-none" sz="2000" b="1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组外部中断源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x-none" sz="20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en-US" altLang="zh-CN" sz="20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W741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系列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位单片机带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液晶驱动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，在线烧录，保密性高，低工作电压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(1.2V-1.8V)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3" name="文本占位符 128002"/>
          <p:cNvSpPr>
            <a:spLocks noGrp="1"/>
          </p:cNvSpPr>
          <p:nvPr>
            <p:ph type="body" idx="1"/>
          </p:nvPr>
        </p:nvSpPr>
        <p:spPr>
          <a:xfrm>
            <a:off x="457200" y="503238"/>
            <a:ext cx="8229600" cy="6034087"/>
          </a:xfrm>
          <a:ln/>
        </p:spPr>
        <p:txBody>
          <a:bodyPr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1.8  PIC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系列单片机与</a:t>
            </a:r>
            <a:r>
              <a:rPr lang="en-US" altLang="zh-CN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AVR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系列单片机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x-none" sz="2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除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8051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外，其它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位机型也得到较广泛的应用。目前我国使用较为广泛的是</a:t>
            </a:r>
            <a:r>
              <a:rPr lang="en-US" altLang="zh-CN" sz="2000" b="1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PIC</a:t>
            </a:r>
            <a:r>
              <a:rPr lang="zh-CN" altLang="en-US" sz="2000" b="1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系列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与</a:t>
            </a:r>
            <a:r>
              <a:rPr lang="en-US" altLang="zh-CN" sz="2000" b="1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AVR</a:t>
            </a:r>
            <a:r>
              <a:rPr lang="zh-CN" altLang="en-US" sz="2000" b="1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系列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单片机，这两种机型博采众长，又具独特技术，已占有较大的市场份额。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zh-CN" sz="2000" b="1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1.8.1  PIC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系列单片机</a:t>
            </a:r>
            <a:endParaRPr lang="zh-CN" altLang="x-none" sz="20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美国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Microchip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公司产品。特性如下：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）从实际出发，重视性能价格比，已开发出多种型号来满足应用需求。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例如，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一个摩托车点火器需要一个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较少、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RAM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及程序存储空间不大、可靠性较高的小型单片机，若用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40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脚功能强的单片机，投资大，使用也不方便。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52" name="内容占位符 1"/>
          <p:cNvSpPr/>
          <p:nvPr/>
        </p:nvSpPr>
        <p:spPr>
          <a:xfrm>
            <a:off x="549275" y="503238"/>
            <a:ext cx="8229600" cy="5410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其中，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PIC12C508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单片机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仅有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个引脚，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有</a:t>
            </a:r>
            <a:r>
              <a:rPr lang="en-US" altLang="zh-CN" sz="2000" b="1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512</a:t>
            </a:r>
            <a:r>
              <a:rPr lang="zh-CN" altLang="x-none" sz="2000" b="1" dirty="0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字节</a:t>
            </a:r>
            <a:r>
              <a:rPr lang="en-US" altLang="zh-CN" sz="2000" b="1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ROM</a:t>
            </a:r>
            <a:r>
              <a:rPr lang="zh-CN" altLang="x-none" sz="2000" b="1" dirty="0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2000" b="1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25</a:t>
            </a:r>
            <a:r>
              <a:rPr lang="zh-CN" altLang="x-none" sz="2000" b="1" dirty="0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字节</a:t>
            </a:r>
            <a:r>
              <a:rPr lang="en-US" altLang="zh-CN" sz="2000" b="1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RAM</a:t>
            </a:r>
            <a:r>
              <a:rPr lang="zh-CN" altLang="x-none" sz="2000" b="1" dirty="0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、一个</a:t>
            </a:r>
            <a:r>
              <a:rPr lang="en-US" altLang="zh-CN" sz="2000" b="1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x-none" sz="2000" b="1" dirty="0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位定时器、一根输入线、</a:t>
            </a:r>
            <a:r>
              <a:rPr lang="en-US" altLang="zh-CN" sz="2000" b="1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x-none" sz="2000" b="1" dirty="0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根</a:t>
            </a:r>
            <a:r>
              <a:rPr lang="en-US" altLang="zh-CN" sz="2000" b="1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x-none" sz="2000" b="1" dirty="0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线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，价格非常便宜。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用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在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摩托车点火器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非常适合。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buNone/>
            </a:pP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  此时，如果采用40引脚的单片机就可能是“大马拉小车”了。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endParaRPr lang="en-US" altLang="zh-CN" sz="20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目前，世界上最小的单片机为Microchip推出的6脚单片机 PIC10F322，该单片机带有4个I/O。它的最大特色是外设增加了可配置逻辑单元CLC、数控振荡器NCO、互补波形发生器CWG，另外还有3个通道的8位ADC、2个10位的PWM、2个8位定时器；64B的静态RAM、512B的程序空间，支持高性能的精简指令集（RISC）的CPU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endParaRPr lang="en-US" altLang="zh-CN" sz="20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PIC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的高档型，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如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PIC16C74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（尚不是最高档型号）有</a:t>
            </a:r>
            <a:r>
              <a:rPr lang="en-US" altLang="zh-CN" sz="2000" b="1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40</a:t>
            </a:r>
            <a:r>
              <a:rPr lang="zh-CN" altLang="x-none" sz="2000" b="1" dirty="0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个引脚，其内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6" name="内容占位符 1"/>
          <p:cNvSpPr/>
          <p:nvPr/>
        </p:nvSpPr>
        <p:spPr>
          <a:xfrm>
            <a:off x="457200" y="457200"/>
            <a:ext cx="8229600" cy="5410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buNone/>
            </a:pPr>
            <a:r>
              <a:rPr lang="zh-CN" altLang="x-none" sz="2000" b="1" dirty="0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部资源为</a:t>
            </a:r>
            <a:r>
              <a:rPr lang="en-US" altLang="zh-CN" sz="2000" b="1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ROM</a:t>
            </a:r>
            <a:r>
              <a:rPr lang="zh-CN" altLang="x-none" sz="2000" b="1" dirty="0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共</a:t>
            </a:r>
            <a:r>
              <a:rPr lang="en-US" altLang="zh-CN" sz="2000" b="1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4K</a:t>
            </a:r>
            <a:r>
              <a:rPr lang="zh-CN" altLang="x-none" sz="2000" b="1" dirty="0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、</a:t>
            </a:r>
            <a:r>
              <a:rPr lang="en-US" altLang="zh-CN" sz="2000" b="1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192</a:t>
            </a:r>
            <a:r>
              <a:rPr lang="zh-CN" altLang="x-none" sz="2000" b="1" dirty="0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字节</a:t>
            </a:r>
            <a:r>
              <a:rPr lang="en-US" altLang="zh-CN" sz="2000" b="1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RAM</a:t>
            </a:r>
            <a:r>
              <a:rPr lang="zh-CN" altLang="x-none" sz="2000" b="1" dirty="0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、</a:t>
            </a:r>
            <a:r>
              <a:rPr lang="en-US" altLang="zh-CN" sz="2000" b="1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8</a:t>
            </a:r>
            <a:r>
              <a:rPr lang="zh-CN" altLang="x-none" sz="2000" b="1" dirty="0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路</a:t>
            </a:r>
            <a:r>
              <a:rPr lang="en-US" altLang="zh-CN" sz="2000" b="1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A/D</a:t>
            </a:r>
            <a:r>
              <a:rPr lang="zh-CN" altLang="x-none" sz="2000" b="1" dirty="0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、</a:t>
            </a:r>
            <a:r>
              <a:rPr lang="en-US" altLang="zh-CN" sz="2000" b="1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3</a:t>
            </a:r>
            <a:r>
              <a:rPr lang="zh-CN" altLang="x-none" sz="2000" b="1" dirty="0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个</a:t>
            </a:r>
            <a:r>
              <a:rPr lang="en-US" altLang="zh-CN" sz="2000" b="1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8</a:t>
            </a:r>
            <a:r>
              <a:rPr lang="zh-CN" altLang="x-none" sz="2000" b="1" dirty="0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位定时器、</a:t>
            </a:r>
            <a:r>
              <a:rPr lang="en-US" altLang="zh-CN" sz="2000" b="1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2</a:t>
            </a:r>
            <a:r>
              <a:rPr lang="zh-CN" altLang="x-none" sz="2000" b="1" dirty="0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个</a:t>
            </a:r>
            <a:r>
              <a:rPr lang="en-US" altLang="zh-CN" sz="2000" b="1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CCP</a:t>
            </a:r>
            <a:r>
              <a:rPr lang="zh-CN" altLang="x-none" sz="2000" b="1" dirty="0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模块、</a:t>
            </a:r>
            <a:r>
              <a:rPr lang="en-US" altLang="zh-CN" sz="2000" b="1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3</a:t>
            </a:r>
            <a:r>
              <a:rPr lang="zh-CN" altLang="x-none" sz="2000" b="1" dirty="0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个串行口、</a:t>
            </a:r>
            <a:r>
              <a:rPr lang="en-US" altLang="zh-CN" sz="2000" b="1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1</a:t>
            </a:r>
            <a:r>
              <a:rPr lang="zh-CN" altLang="x-none" sz="2000" b="1" dirty="0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个并行口、</a:t>
            </a:r>
            <a:r>
              <a:rPr lang="en-US" altLang="zh-CN" sz="2000" b="1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11</a:t>
            </a:r>
            <a:r>
              <a:rPr lang="zh-CN" altLang="x-none" sz="2000" b="1" dirty="0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个中断源、</a:t>
            </a:r>
            <a:r>
              <a:rPr lang="en-US" altLang="zh-CN" sz="2000" b="1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33</a:t>
            </a:r>
            <a:r>
              <a:rPr lang="zh-CN" altLang="x-none" sz="2000" b="1" dirty="0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个</a:t>
            </a:r>
            <a:r>
              <a:rPr lang="en-US" altLang="zh-CN" sz="2000" b="1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I/O</a:t>
            </a:r>
            <a:r>
              <a:rPr lang="zh-CN" altLang="x-none" sz="2000" b="1" dirty="0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脚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。可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与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其它品牌的高档型号媲美。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buNone/>
            </a:pP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（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zh-CN" altLang="x-none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精简指令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集</a:t>
            </a:r>
            <a:r>
              <a:rPr lang="en-US" altLang="zh-CN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--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执行效率大为提高。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PIC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系列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位单片机采用精简指令集（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RISC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），数据总线和指令总线分离的哈佛总线（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Harvard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）结构，指令单字长，且允许指令代码的位数可多于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位的数据位数，这与传统的采用复杂指令结构（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CISC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）结构的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位单片机相比，可达到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2:1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的代码压缩，速度提高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倍。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buNone/>
            </a:pPr>
            <a:endParaRPr lang="zh-CN" altLang="x-none" sz="20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buNone/>
            </a:pP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（</a:t>
            </a: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zh-CN" altLang="en-US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x-none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优越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x-none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开发环境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PIC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推出一款新型号单片机的同时推出相应的仿真芯片，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所有的开发系统由专用的仿真芯片支持，实时性非常好。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buNone/>
            </a:pP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4" name="文本占位符 133123"/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8229600" cy="5851525"/>
          </a:xfrm>
          <a:ln/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）引脚具有防瞬态能力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，通过限流电阻可接至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220V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交流电源，直接与继电器控制电路相连，无须光耦隔离，给应用带来极大方便。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</a:t>
            </a:r>
            <a:endParaRPr lang="en-US" altLang="zh-CN" sz="2000" b="1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PIC</a:t>
            </a:r>
            <a:r>
              <a:rPr lang="zh-CN" altLang="en-US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的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8</a:t>
            </a:r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位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单片机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分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低档型、中档型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和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高档型。</a:t>
            </a:r>
            <a:endParaRPr lang="zh-CN" altLang="x-none" sz="20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</a:t>
            </a:r>
            <a:endParaRPr lang="zh-CN" altLang="x-none" sz="20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0" lvl="0" indent="0" eaLnBrk="1" hangingPunct="1">
              <a:lnSpc>
                <a:spcPct val="150000"/>
              </a:lnSpc>
              <a:buNone/>
            </a:pP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中档</a:t>
            </a: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8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位单片机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是Microchip公司重点发展的系列产品</a:t>
            </a:r>
            <a:r>
              <a:rPr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，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品种最为丰富。尤其是PIC18系列，其程序</a:t>
            </a:r>
            <a:r>
              <a:rPr sz="20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存储器最大可达64KB，通用数据存储器为3968B；有8位和16位定时器、比较器；8级硬件堆栈、10位A/D转换器、捕捉输入、PWM输出；配置了I2C、SPI，UART串口，CAN、USB接口，模拟电压比较器及LCD驱动电路等，其封装从14脚到64脚，价格适中，性价比高。它已广泛应用在高、中、低档的各类电子产品中。</a:t>
            </a:r>
            <a:endParaRPr sz="2000" b="1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6" name="文本占位符 136195"/>
          <p:cNvSpPr>
            <a:spLocks noGrp="1"/>
          </p:cNvSpPr>
          <p:nvPr>
            <p:ph type="body" idx="1"/>
          </p:nvPr>
        </p:nvSpPr>
        <p:spPr>
          <a:xfrm>
            <a:off x="182563" y="685800"/>
            <a:ext cx="8778875" cy="5851525"/>
          </a:xfrm>
          <a:ln/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x-none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高档产品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PIC17CXX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系列，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在中档位单片机的基础上增加了硬件乘法器，指令周期可达成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160ns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，它是目前世界上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位单片机中性价比最高的机种，可用于高、中档产品的开发，如电机控制等。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  此外，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Microchip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公司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还推出还推出了高性能的16位的PIC24xx系列和32位的PIC33xx系列单片机，它们受到用户欢迎，并得到了较为广泛的应用。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20" name="内容占位符 1"/>
          <p:cNvSpPr/>
          <p:nvPr/>
        </p:nvSpPr>
        <p:spPr>
          <a:xfrm>
            <a:off x="182563" y="503238"/>
            <a:ext cx="8778875" cy="5410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40000"/>
              </a:lnSpc>
              <a:buNone/>
            </a:pPr>
            <a:r>
              <a:rPr lang="en-US" altLang="zh-CN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1.8.2  AVR</a:t>
            </a:r>
            <a:r>
              <a:rPr lang="zh-CN" altLang="x-none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系列单片机</a:t>
            </a:r>
            <a:endParaRPr lang="zh-CN" altLang="x-none" sz="2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lvl="0" indent="0" eaLnBrk="1" hangingPunct="1">
              <a:lnSpc>
                <a:spcPct val="140000"/>
              </a:lnSpc>
              <a:buNone/>
            </a:pP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   1997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年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ATMEL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公司利用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Flash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新技术，研发的精简指令集（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Reduced Instruction Set Computer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RISC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）的高速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位机</a:t>
            </a:r>
            <a:r>
              <a:rPr lang="zh-CN" altLang="en-US" sz="2000" b="1" dirty="0">
                <a:ea typeface="宋体" panose="02010600030101010101" pitchFamily="2" charset="-122"/>
              </a:rPr>
              <a:t>。</a:t>
            </a:r>
            <a:endParaRPr lang="en-US" altLang="zh-CN" sz="20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lvl="0" indent="0" eaLnBrk="1" hangingPunct="1">
              <a:lnSpc>
                <a:spcPct val="140000"/>
              </a:lnSpc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endParaRPr lang="zh-CN" altLang="en-US" sz="20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lvl="0" indent="0" eaLnBrk="1" hangingPunct="1">
              <a:lnSpc>
                <a:spcPct val="140000"/>
              </a:lnSpc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特点如下：</a:t>
            </a:r>
            <a:endParaRPr lang="zh-CN" altLang="x-none" sz="20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lvl="0" indent="0" eaLnBrk="1" hangingPunct="1">
              <a:lnSpc>
                <a:spcPct val="140000"/>
              </a:lnSpc>
              <a:buNone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）废除机器周期，抛弃复杂指令计算机（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CISC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）追求指令完备的做法，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采用精简指令集。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以字为指令长度单位，将操作数与操作码安排在一字之中，指令长度固定、格式与种类相对较少、寻址方式也相对较少，绝大部分指令都为单周期指令。取指周期短，又可预取指令，实现流水作业，故可高速执行指令，当然这种“高速度”是以高可靠性来保障的。 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内容占位符 1"/>
          <p:cNvSpPr>
            <a:spLocks noGrp="1"/>
          </p:cNvSpPr>
          <p:nvPr>
            <p:ph/>
          </p:nvPr>
        </p:nvSpPr>
        <p:spPr>
          <a:xfrm>
            <a:off x="182563" y="503238"/>
            <a:ext cx="8596312" cy="54102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50000"/>
              </a:lnSpc>
              <a:buNone/>
            </a:pP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）新工艺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AVR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器件的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Flash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存储器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擦写可达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10 000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次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以上。片内较大容量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RAM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，不仅能满足一般场合的使用，同时也更有效的支持高级语言开发系统程序，并可像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MCS-51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单片机那样很容易地扩展外部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RAM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20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）丰富的外设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。片内有定时器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/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计数器、看门狗、低电压检测电路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BOD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，多个复位源（自动上下电复位、外部复位、看门狗复位、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BOD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复位），可设置的启动后延时运行程序，增强应用系统可靠性。片内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UART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，面向字节的高速硬件串口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TWI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（与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I</a:t>
            </a:r>
            <a:r>
              <a:rPr lang="en-US" altLang="zh-CN" sz="2000" b="1" baseline="3000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兼容）、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SPI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串口。还有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ADC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PWM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等片内外设。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1987" name="灯片编号占位符 2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9" name="文本占位符 86018"/>
          <p:cNvSpPr>
            <a:spLocks noGrp="1"/>
          </p:cNvSpPr>
          <p:nvPr>
            <p:ph type="body" idx="1"/>
          </p:nvPr>
        </p:nvSpPr>
        <p:spPr>
          <a:xfrm>
            <a:off x="365125" y="503238"/>
            <a:ext cx="8505825" cy="5851525"/>
          </a:xfrm>
          <a:ln/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口功能强、驱动能力大。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工业级产品具有大电流（最大可达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40mA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），可省去功率驱动器件，直接驱动可控硅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SSR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或继电器。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AVR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单片机的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口是真正的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口，能正确反映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口输入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/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输出的真实情况。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口的输入可设定为三态高阻抗输入或带上拉电阻输入，便于满足各种多功能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口应用的需要，具备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10mA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20mA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灌电流的能力。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）低功耗。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有省电功能（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Power Down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）及休眠功能（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Idle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）低功耗工作方式。一般耗电在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2.5 </a:t>
            </a:r>
            <a:r>
              <a:rPr lang="en-US" altLang="zh-CN" sz="2000" b="1" err="1">
                <a:latin typeface="黑体" panose="02010609060101010101" pitchFamily="2" charset="-122"/>
                <a:ea typeface="黑体" panose="02010609060101010101" pitchFamily="2" charset="-122"/>
              </a:rPr>
              <a:t>mA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；对典型功耗情况，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WDT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关闭时为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100nA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，更适于电池供电。有的器件最低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1.8 V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即可工作。 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365125" y="685800"/>
            <a:ext cx="8413750" cy="585152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50000"/>
              </a:lnSpc>
              <a:buNone/>
            </a:pP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按用途可分为</a:t>
            </a:r>
            <a:r>
              <a:rPr lang="zh-CN" altLang="x-none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通用型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zh-CN" altLang="x-none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专用型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两大类。</a:t>
            </a:r>
            <a:endParaRPr lang="en-US" altLang="zh-CN" sz="20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zh-CN" altLang="en-US" sz="20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通用型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内部可开发资源（如存储器、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等各种外围功能部件等）可全部提供给用户。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根据需要，设计一个以通用单片机芯片为核心，再配以外围接口电路及外围设备，并编写相应软件来满足各种不同需要的测控系统。通常所说和</a:t>
            </a:r>
            <a:r>
              <a:rPr lang="zh-CN" altLang="x-none" sz="2000" b="1" dirty="0">
                <a:solidFill>
                  <a:srgbClr val="3333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本书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介绍的是指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通用型单片机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zh-CN" altLang="en-US" sz="20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专用型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专门针对某些产品的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特定用途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而制作的。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内容占位符 1"/>
          <p:cNvSpPr>
            <a:spLocks noGrp="1"/>
          </p:cNvSpPr>
          <p:nvPr>
            <p:ph/>
          </p:nvPr>
        </p:nvSpPr>
        <p:spPr>
          <a:xfrm>
            <a:off x="365125" y="685800"/>
            <a:ext cx="8413750" cy="5410200"/>
          </a:xfrm>
          <a:ln/>
        </p:spPr>
        <p:txBody>
          <a:bodyPr vert="horz" wrap="square" lIns="91440" tIns="45720" rIns="91440" bIns="45720" anchor="t"/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6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）支持在线编程，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只需一条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ISP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下载线，就可把程序写入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AVR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单片机，无需编程器。其中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MEGA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系列还支持在线应用编程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IAP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（可在线升级或销毁应用程序），省去仿真器。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20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AVR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系列齐全，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个档次，可适于各种不同场合要求：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  <a:buFont typeface="Marlett" pitchFamily="2" charset="2"/>
              <a:buChar char="n"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低档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Tiny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系列：有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Tiny11/12/13/15/26/28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等；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  <a:buFont typeface="Marlett" pitchFamily="2" charset="2"/>
              <a:buChar char="n"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中档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AT90S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系列：有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AT90S1200/2313/8515/8535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等；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  <a:buFont typeface="Marlett" pitchFamily="2" charset="2"/>
              <a:buChar char="n"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高档 </a:t>
            </a:r>
            <a:r>
              <a:rPr lang="en-US" altLang="zh-CN" sz="2000" b="1" err="1">
                <a:latin typeface="黑体" panose="02010609060101010101" pitchFamily="2" charset="-122"/>
                <a:ea typeface="黑体" panose="02010609060101010101" pitchFamily="2" charset="-122"/>
              </a:rPr>
              <a:t>Atmega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 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系列 ：主要有</a:t>
            </a:r>
            <a:r>
              <a:rPr lang="en-US" altLang="zh-CN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ATmega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8/16/32/64/</a:t>
            </a:r>
            <a:r>
              <a:rPr lang="en-US" altLang="zh-CN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128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（存储容量为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8KB/16KB/32KB/64KB/128KB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）及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ATmega8515/8535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等。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3011" name="灯片编号占位符 2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1" name="文本占位符 89090"/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8229600" cy="5851525"/>
          </a:xfrm>
          <a:ln/>
        </p:spPr>
        <p:txBody>
          <a:bodyPr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1.9  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其它的</a:t>
            </a:r>
            <a:r>
              <a:rPr lang="zh-CN" altLang="x-none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嵌入式处理器简介</a:t>
            </a:r>
            <a:endParaRPr lang="zh-CN" altLang="x-none" sz="2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  以各类嵌入式处理器为核心的嵌入式系统的应用，已成为当今电子信息技术应用的一大热点。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嵌入式处理器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按体系结构主要分为如下几类：嵌入式微控制器（单片机）、嵌入式数字信号处理器（简称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DSP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）及嵌入式微处理器。</a:t>
            </a:r>
            <a:endParaRPr lang="zh-CN" altLang="x-none" sz="20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897563"/>
          </a:xfrm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1.9.1  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嵌入式</a:t>
            </a: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DSP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处理器</a:t>
            </a: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(DSP)</a:t>
            </a:r>
            <a:endParaRPr lang="zh-CN" altLang="zh-CN" sz="20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  嵌入式数字信号处理器（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Digital Signal Processor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DSP)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，简称数字信号处理器（</a:t>
            </a: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DSP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）。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  非常擅长于高速实现各种数字信号处理运算（如数字滤波、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FFT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、频谱分析等）的嵌入式处理器。由于对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DSP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硬件结构和指令进行了特殊设计，使其能高速完成各种数字信号处理算法。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endParaRPr lang="en-US" altLang="zh-CN" sz="20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1981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年，美国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TI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Texas Instruments)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）公司研制出了著名的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TMS320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系列的首片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低成本、高性能的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DSP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处理器芯片：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TMS320C10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，使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DSP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技术向前跨出了意义重大的一步。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2227" name="灯片编号占位符 2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5" name="文本占位符 90114"/>
          <p:cNvSpPr>
            <a:spLocks noGrp="1"/>
          </p:cNvSpPr>
          <p:nvPr>
            <p:ph type="body" idx="1"/>
          </p:nvPr>
        </p:nvSpPr>
        <p:spPr>
          <a:xfrm>
            <a:off x="182563" y="503238"/>
            <a:ext cx="8778875" cy="5851525"/>
          </a:xfrm>
          <a:ln/>
        </p:spPr>
        <p:txBody>
          <a:bodyPr/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20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世纪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90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年代，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无线通信、各种网络通信、多媒体技术的普及和应用，高清晰度数字电视研究，极大刺激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DSP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推广应用。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DSP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大量进入嵌入式领域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例如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各种带有智能逻辑的消费类产品，生物信息识别终端，实时语音压解系统、数字图像处理等。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   这类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智能化算法一般都是运算量较大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，如向量运算、指针线性寻址等较多，而这正是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DSP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长处。但在一些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实时性要求很高场合，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单片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DSP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处理能力还不能满足要求。因此，各大公司又推出多总线、多流水线和并行处理的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包含多个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DSP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处理器的芯片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，大大提高系统性能。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内容占位符 1"/>
          <p:cNvSpPr>
            <a:spLocks noGrp="1"/>
          </p:cNvSpPr>
          <p:nvPr>
            <p:ph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140000"/>
              </a:lnSpc>
              <a:buNone/>
            </a:pP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   DSP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高速运算的硬件结构与指令系统及多总线结构，尤其是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DSP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处理的数字信号处理算法的复杂度以及数据处理大流量，单片机以及其他嵌入式处理器不可企及。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 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DSP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主要厂商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美国</a:t>
            </a: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TI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ADI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Motorola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2000" b="1" err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Zilog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等。</a:t>
            </a: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TI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榜首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，占全球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DSP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市场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约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60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％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代表性产品</a:t>
            </a: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TMS320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系列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。包括用于控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制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领域的</a:t>
            </a:r>
            <a:r>
              <a:rPr lang="en-US" altLang="zh-CN" sz="2000" b="1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2000</a:t>
            </a:r>
            <a:r>
              <a:rPr lang="zh-CN" altLang="x-none" sz="2000" b="1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系列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，移动通信的</a:t>
            </a:r>
            <a:r>
              <a:rPr lang="en-US" altLang="zh-CN" sz="2000" b="1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5000</a:t>
            </a:r>
            <a:r>
              <a:rPr lang="zh-CN" altLang="x-none" sz="2000" b="1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系列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，以及在通信和数字图像处理的</a:t>
            </a:r>
            <a:r>
              <a:rPr lang="en-US" altLang="zh-CN" sz="2000" b="1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6000</a:t>
            </a:r>
            <a:r>
              <a:rPr lang="zh-CN" altLang="x-none" sz="2000" b="1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系列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等。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随着全球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Internet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网普及，多媒体广泛应用，尖端技术向民用领域迅速转移，数字技术大范围进入消费类电子产品，使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DSP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不断更新换代，性能指标不断提高，价格不断下降，已成为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新兴科技：通信、多媒体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系统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消费电子、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医用电子等飞速发展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的推动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力。</a:t>
            </a:r>
            <a:endParaRPr lang="zh-CN" altLang="x-none" sz="20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3251" name="灯片编号占位符 2"/>
          <p:cNvSpPr txBox="1">
            <a:spLocks noGrp="1"/>
          </p:cNvSpPr>
          <p:nvPr>
            <p:ph type="sldNum" sz="quarter" idx="11"/>
          </p:nvPr>
        </p:nvSpPr>
        <p:spPr>
          <a:xfrm>
            <a:off x="6765925" y="6172200"/>
            <a:ext cx="2133600" cy="457200"/>
          </a:xfrm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321675" cy="6080125"/>
          </a:xfrm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据国际著名市场调查研究公司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Forward Concepts 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的统计和预测报告显示，目前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世界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DSP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市场每年正以</a:t>
            </a: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30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％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大幅增长，是目前最有发展和应用前景的嵌入式处理器之一。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1.9.2  </a:t>
            </a:r>
            <a:r>
              <a:rPr lang="zh-CN" altLang="x-none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嵌入式微处理器</a:t>
            </a:r>
            <a:endParaRPr lang="zh-CN" altLang="x-none" sz="2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endParaRPr lang="zh-CN" altLang="en-US" sz="20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嵌入式微处理器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Embedded </a:t>
            </a:r>
            <a:r>
              <a:rPr lang="en-US" altLang="zh-CN" sz="2000" b="1" err="1">
                <a:latin typeface="黑体" panose="02010609060101010101" pitchFamily="2" charset="-122"/>
                <a:ea typeface="黑体" panose="02010609060101010101" pitchFamily="2" charset="-122"/>
              </a:rPr>
              <a:t>MicroProcessor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 Unit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EMPU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）的基础是通用计算机中的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CPU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。虽在功能和标准微处理器基本一样，但由于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只保留和嵌入式应用有关的功能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，这样可大幅度减小系统体积和功耗，同时在工作温度、抗电磁干扰、可靠性等方面一般都做了各种增强处理。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4275" name="灯片编号占位符 2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内容占位符 1"/>
          <p:cNvSpPr>
            <a:spLocks noGrp="1"/>
          </p:cNvSpPr>
          <p:nvPr>
            <p:ph/>
          </p:nvPr>
        </p:nvSpPr>
        <p:spPr>
          <a:ln/>
        </p:spPr>
        <p:txBody>
          <a:bodyPr vert="horz" wrap="square" lIns="91440" tIns="45720" rIns="91440" bIns="45720" anchor="t"/>
          <a:p>
            <a:pPr marL="0" indent="355600">
              <a:lnSpc>
                <a:spcPct val="150000"/>
              </a:lnSpc>
              <a:buNone/>
            </a:pP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嵌入式微处理器</a:t>
            </a:r>
            <a:r>
              <a:rPr lang="zh-CN" altLang="x-none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代表性产品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为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ARM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系列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，主要</a:t>
            </a:r>
            <a:r>
              <a:rPr lang="en-US" altLang="zh-CN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个产品系列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ARM7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ARM9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ARM9E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ARM10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en-US" altLang="zh-CN" sz="2000" b="1" err="1">
                <a:latin typeface="黑体" panose="02010609060101010101" pitchFamily="2" charset="-122"/>
                <a:ea typeface="黑体" panose="02010609060101010101" pitchFamily="2" charset="-122"/>
              </a:rPr>
              <a:t>SecurCore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355600">
              <a:lnSpc>
                <a:spcPct val="150000"/>
              </a:lnSpc>
              <a:buNone/>
            </a:pP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355600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以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ARM7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为例，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地址线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32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条，能扩展的存储器空间要比单片机存储器空间大得多，可配置实时多任务操作系统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(RTOS)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，而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RTOS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则是嵌入式应用软件的基础和开发平台。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常用的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RTOS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为</a:t>
            </a:r>
            <a:r>
              <a:rPr lang="en-US" altLang="zh-CN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Linux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（数百</a:t>
            </a:r>
            <a:r>
              <a:rPr lang="en-US" altLang="zh-CN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KB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en-US" altLang="zh-CN" sz="2000" b="1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VxWorks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（数</a:t>
            </a:r>
            <a:r>
              <a:rPr lang="en-US" altLang="zh-CN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MB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以及</a:t>
            </a:r>
            <a:r>
              <a:rPr lang="en-US" altLang="zh-CN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µC-OSⅡ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0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355600">
              <a:lnSpc>
                <a:spcPct val="150000"/>
              </a:lnSpc>
              <a:buNone/>
            </a:pPr>
            <a:endParaRPr lang="zh-CN" altLang="en-US" sz="20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355600"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由于嵌入式实时多任务操作系统具有高度灵活性，可很容易对它进行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定制或开发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，即 “裁剪”、“移植”和“编写”，从而设计出用户所需的应用程序。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5299" name="灯片编号占位符 2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504238" cy="5410200"/>
          </a:xfrm>
          <a:ln/>
        </p:spPr>
        <p:txBody>
          <a:bodyPr vert="horz" wrap="square" lIns="91440" tIns="45720" rIns="91440" bIns="45720" anchor="t"/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由于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能运行实时多任务操作系统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，所以能处理</a:t>
            </a:r>
            <a:r>
              <a:rPr lang="zh-CN" altLang="x-none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复杂的系统管理任务和处理工作。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因此，在移动计算平台、媒体手机、工业控制和商业领域（例如，智能工控设备、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ATM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机等）、电子商务平台、信息家电（机顶盒、数字电视）等方面，甚至军事上的应用，具有巨大的吸引力。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  以嵌入式微处理器为核心的嵌入式系统的应用，已经成为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继单片机、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DSP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之后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2000" b="1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电子信息技术应用的又一大热点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0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6323" name="灯片编号占位符 2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内容占位符 1"/>
          <p:cNvSpPr>
            <a:spLocks noGrp="1"/>
          </p:cNvSpPr>
          <p:nvPr>
            <p:ph/>
          </p:nvPr>
        </p:nvSpPr>
        <p:spPr>
          <a:xfrm>
            <a:off x="549275" y="503238"/>
            <a:ext cx="8229600" cy="5410200"/>
          </a:xfrm>
          <a:ln/>
        </p:spPr>
        <p:txBody>
          <a:bodyPr vert="horz" wrap="square" lIns="91440" tIns="45720" rIns="91440" bIns="45720" anchor="t"/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这里要对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“嵌入式系统”这个名称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作进一步说明。从更广泛意义讲，</a:t>
            </a:r>
            <a:r>
              <a:rPr lang="zh-CN" altLang="x-none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凡是系统中嵌入了“嵌入式处理器”，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如单片机、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DSP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、嵌入式微处理器，都称其为“嵌入式系统”。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  但目前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较为流行的说法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是，仅把“嵌入”嵌入式微处理器的系统，称为“嵌入式系统”。目前“嵌入式系统”还没有一个严格和权威定义，但通常所说的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“嵌入式系统”，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多指后者。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7347" name="灯片编号占位符 2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内容占位符 1"/>
          <p:cNvSpPr>
            <a:spLocks noGrp="1"/>
          </p:cNvSpPr>
          <p:nvPr>
            <p:ph/>
          </p:nvPr>
        </p:nvSpPr>
        <p:spPr>
          <a:xfrm>
            <a:off x="365125" y="503238"/>
            <a:ext cx="8229600" cy="54102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50000"/>
              </a:lnSpc>
              <a:buNone/>
            </a:pP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例如，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各种家用电器中的控制器等。由于特定用途，单片机芯片制造商常与产品厂家合作，设计和生产</a:t>
            </a:r>
            <a:r>
              <a:rPr lang="zh-CN" altLang="x-none" sz="2000" b="1" dirty="0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“专用”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的单片机。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在设计中，已对“专用”单片机的系统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结构最简化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可靠性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成本的最佳化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等做了全面综合考虑，所以“专用”单片机具有十分明显的综合优势。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无论“专用”单片机在用途上有多么“专”，其基本结构和工作原理都是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以通用单片机为基础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8195" name="灯片编号占位符 2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内容占位符 1"/>
          <p:cNvSpPr>
            <a:spLocks noGrp="1"/>
          </p:cNvSpPr>
          <p:nvPr>
            <p:ph/>
          </p:nvPr>
        </p:nvSpPr>
        <p:spPr>
          <a:xfrm>
            <a:off x="365125" y="685800"/>
            <a:ext cx="8229600" cy="54102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1.2  </a:t>
            </a:r>
            <a:r>
              <a:rPr lang="zh-CN" altLang="x-none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单片机的发展历史</a:t>
            </a:r>
            <a:endParaRPr lang="zh-CN" altLang="x-none" sz="2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按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处理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二进制位数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主要分为：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单片机、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单片机、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16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单片机和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32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单片机。</a:t>
            </a:r>
            <a:endParaRPr lang="en-US" altLang="zh-CN" sz="20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发展大致分为</a:t>
            </a:r>
            <a:r>
              <a:rPr lang="en-US" altLang="zh-CN" sz="2000" b="1">
                <a:solidFill>
                  <a:srgbClr val="3333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x-none" sz="2000" b="1" dirty="0">
                <a:solidFill>
                  <a:srgbClr val="3333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个阶段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zh-CN" altLang="x-none" sz="20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第一阶段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1974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年～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1976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年）：单片机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初级阶段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。因工艺限制，双片形式且功能较简单。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1974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年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12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月，仙童公司推出了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位的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F8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单片机，实际只包括了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位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CPU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64B RAM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个并行口。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zh-CN" altLang="x-none" sz="20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第二阶段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1976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年～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1978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年）：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低性能单片机阶段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1976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年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Intel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MCS-48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单片机（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位）极大地促进了单片机变革和发展，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219" name="灯片编号占位符 2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内容占位符 1"/>
          <p:cNvSpPr>
            <a:spLocks noGrp="1"/>
          </p:cNvSpPr>
          <p:nvPr>
            <p:ph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1977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年</a:t>
            </a: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GI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公司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推出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PIC1650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，但这个阶段仍处于低性能阶段。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zh-CN" altLang="x-none" sz="20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第三阶段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1978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年～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1983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年）：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高性能单片机阶段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1978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年，</a:t>
            </a:r>
            <a:r>
              <a:rPr lang="en-US" altLang="zh-CN" sz="2000" b="1" err="1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Zilog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公司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推出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Z8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单片机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1980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年，</a:t>
            </a:r>
            <a:r>
              <a:rPr lang="en-US" altLang="zh-CN" sz="2000" b="1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Intel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公司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在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MCS-48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系列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基础上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推出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MCS-51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系列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000" b="1" err="1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Mortorola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推出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6801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单片机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使单片机性能及应用跃上新台阶。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zh-CN" altLang="x-none" sz="20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此后，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各公司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位单片机迅速发展。推出的单片机普遍带有串行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口、多级中断系统、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16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位定时器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/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计数器，片内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ROM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RAM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容量加大，且寻址范围可达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64KB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，有的片内还带有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A/D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转换器。由于这类单片机性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/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价比高，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得到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广泛应用，是目前应用数量最多的单片机。</a:t>
            </a:r>
            <a:endParaRPr lang="zh-CN" altLang="x-none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243" name="灯片编号占位符 2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内容占位符 1"/>
          <p:cNvSpPr>
            <a:spLocks noGrp="1"/>
          </p:cNvSpPr>
          <p:nvPr>
            <p:ph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50000"/>
              </a:lnSpc>
              <a:buNone/>
            </a:pP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第四阶段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1983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年～现在）：</a:t>
            </a: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位单片机巩固发展及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16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位单片机、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32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位单片机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推出阶段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en-US" altLang="zh-CN" sz="2000" b="1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16</a:t>
            </a:r>
            <a:r>
              <a:rPr lang="zh-CN" altLang="x-none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位典型产品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Intel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公司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MCS-96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系列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单片机。而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32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位单片机除具有更高集成度外，其数据处理速度比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16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位单片机提高许多，性能比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位、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16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位单片机更加优越。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en-US" altLang="zh-CN" sz="20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20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世纪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90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年代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单片机大发展时期，</a:t>
            </a:r>
            <a:r>
              <a:rPr lang="en-US" altLang="zh-CN" sz="2000" b="1" err="1">
                <a:latin typeface="黑体" panose="02010609060101010101" pitchFamily="2" charset="-122"/>
                <a:ea typeface="黑体" panose="02010609060101010101" pitchFamily="2" charset="-122"/>
              </a:rPr>
              <a:t>Mortorola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Intel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ATMEL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、德州仪器（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TI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）、三菱、日立、飞利浦、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LG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等公司开发一大批性能优越的单片机，极大推动单片机应用。近年，不少</a:t>
            </a:r>
            <a:r>
              <a:rPr lang="zh-CN" altLang="x-none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新型高集成度的单片机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涌现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目前，除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位单片机得到广泛应用外，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16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位单片机、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32</a:t>
            </a:r>
            <a:r>
              <a:rPr lang="zh-CN" altLang="x-none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位单片机也得到广大用户青睐。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267" name="灯片编号占位符 2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0</TotalTime>
  <Words>13225</Words>
  <Application>WPS 演示</Application>
  <PresentationFormat>在屏幕上显示</PresentationFormat>
  <Paragraphs>461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0" baseType="lpstr">
      <vt:lpstr>Arial</vt:lpstr>
      <vt:lpstr>宋体</vt:lpstr>
      <vt:lpstr>Wingdings</vt:lpstr>
      <vt:lpstr>Times New Roman</vt:lpstr>
      <vt:lpstr>Arial Black</vt:lpstr>
      <vt:lpstr>楷体_GB2312</vt:lpstr>
      <vt:lpstr>黑体</vt:lpstr>
      <vt:lpstr>Marlett</vt:lpstr>
      <vt:lpstr>新宋体</vt:lpstr>
      <vt:lpstr>微软雅黑</vt:lpstr>
      <vt:lpstr>Arial Unicode MS</vt:lpstr>
      <vt:lpstr>Pixel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张毅刚</cp:lastModifiedBy>
  <cp:revision>701</cp:revision>
  <dcterms:created xsi:type="dcterms:W3CDTF">2019-03-09T14:14:18Z</dcterms:created>
  <dcterms:modified xsi:type="dcterms:W3CDTF">2019-03-09T15:22:02Z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2052-10.1.0.7224</vt:lpwstr>
  </property>
</Properties>
</file>