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0" r:id="rId3"/>
    <p:sldId id="1903" r:id="rId5"/>
    <p:sldId id="2068" r:id="rId6"/>
    <p:sldId id="1925" r:id="rId7"/>
    <p:sldId id="2001" r:id="rId8"/>
    <p:sldId id="2002" r:id="rId9"/>
    <p:sldId id="1995" r:id="rId10"/>
    <p:sldId id="2003" r:id="rId11"/>
    <p:sldId id="2004" r:id="rId12"/>
    <p:sldId id="2043" r:id="rId13"/>
    <p:sldId id="2013" r:id="rId14"/>
    <p:sldId id="2044" r:id="rId15"/>
    <p:sldId id="2039" r:id="rId16"/>
    <p:sldId id="2042" r:id="rId17"/>
    <p:sldId id="2040" r:id="rId18"/>
    <p:sldId id="2041" r:id="rId19"/>
    <p:sldId id="2017" r:id="rId20"/>
    <p:sldId id="2009" r:id="rId21"/>
    <p:sldId id="2046" r:id="rId22"/>
    <p:sldId id="2047" r:id="rId23"/>
    <p:sldId id="2005" r:id="rId24"/>
    <p:sldId id="2048" r:id="rId25"/>
    <p:sldId id="2049" r:id="rId26"/>
    <p:sldId id="2006" r:id="rId27"/>
    <p:sldId id="2007" r:id="rId28"/>
    <p:sldId id="2050" r:id="rId29"/>
    <p:sldId id="2008" r:id="rId30"/>
    <p:sldId id="2051" r:id="rId31"/>
    <p:sldId id="2010" r:id="rId32"/>
    <p:sldId id="2014" r:id="rId33"/>
    <p:sldId id="2011" r:id="rId34"/>
    <p:sldId id="2038" r:id="rId35"/>
    <p:sldId id="2015" r:id="rId36"/>
    <p:sldId id="2069" r:id="rId37"/>
    <p:sldId id="2070" r:id="rId38"/>
    <p:sldId id="1902" r:id="rId39"/>
  </p:sldIdLst>
  <p:sldSz cx="9144000" cy="5143500" type="screen16x9"/>
  <p:notesSz cx="10234295" cy="7103745"/>
  <p:custDataLst>
    <p:tags r:id="rId44"/>
  </p:custDataLst>
  <p:defaultTextStyle>
    <a:defPPr>
      <a:defRPr lang="zh-CN"/>
    </a:defPPr>
    <a:lvl1pPr marL="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1pPr>
    <a:lvl2pPr marL="34925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2pPr>
    <a:lvl3pPr marL="69786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3pPr>
    <a:lvl4pPr marL="104711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4pPr>
    <a:lvl5pPr marL="139573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5pPr>
    <a:lvl6pPr marL="174498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6pPr>
    <a:lvl7pPr marL="209359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7pPr>
    <a:lvl8pPr marL="244284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8pPr>
    <a:lvl9pPr marL="279146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 userDrawn="1">
          <p15:clr>
            <a:srgbClr val="A4A3A4"/>
          </p15:clr>
        </p15:guide>
        <p15:guide id="2" pos="64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Huifu (IVor)" initials="L(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CE1"/>
    <a:srgbClr val="5E9DD6"/>
    <a:srgbClr val="61CEF6"/>
    <a:srgbClr val="1F4E79"/>
    <a:srgbClr val="262626"/>
    <a:srgbClr val="187DDB"/>
    <a:srgbClr val="EAEFF7"/>
    <a:srgbClr val="D2DEEF"/>
    <a:srgbClr val="5B9B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 autoAdjust="0"/>
    <p:restoredTop sz="95238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374" y="69"/>
      </p:cViewPr>
      <p:guideLst>
        <p:guide orient="horz" pos="1614"/>
        <p:guide pos="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6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4190F08-6E6E-8B40-8E39-7F73C2237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5612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1pPr>
    <a:lvl2pPr marL="34925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2pPr>
    <a:lvl3pPr marL="69786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3pPr>
    <a:lvl4pPr marL="104711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4pPr>
    <a:lvl5pPr marL="139573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5pPr>
    <a:lvl6pPr marL="174498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6pPr>
    <a:lvl7pPr marL="209359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7pPr>
    <a:lvl8pPr marL="244284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8pPr>
    <a:lvl9pPr marL="279146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1" name="平行四边形 10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30252" y="1465586"/>
            <a:ext cx="521374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60" b="1" i="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Semibold" panose="020B0402040204020203" pitchFamily="34" charset="-122"/>
                <a:ea typeface="Microsoft YaHei Semibold" panose="020B0402040204020203" pitchFamily="34" charset="-122"/>
              </a:defRPr>
            </a:lvl1pPr>
          </a:lstStyle>
          <a:p>
            <a:r>
              <a:rPr lang="zh-CN" altLang="en-US" dirty="0"/>
              <a:t>单击此处编辑主题内容样式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5860" y="2635343"/>
            <a:ext cx="3655174" cy="256409"/>
          </a:xfrm>
        </p:spPr>
        <p:txBody>
          <a:bodyPr/>
          <a:lstStyle>
            <a:lvl1pPr marL="0" indent="0" algn="ctr">
              <a:buNone/>
              <a:defRPr sz="1620" b="0" i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zh-CN" altLang="en-US" dirty="0"/>
              <a:t>单击此处编辑部门名称</a:t>
            </a:r>
            <a:endParaRPr lang="en-US" dirty="0"/>
          </a:p>
        </p:txBody>
      </p:sp>
      <p:cxnSp>
        <p:nvCxnSpPr>
          <p:cNvPr id="23" name="直接连接符 10"/>
          <p:cNvCxnSpPr/>
          <p:nvPr userDrawn="1"/>
        </p:nvCxnSpPr>
        <p:spPr>
          <a:xfrm>
            <a:off x="3410632" y="4865387"/>
            <a:ext cx="5732738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0"/>
          <p:cNvCxnSpPr/>
          <p:nvPr userDrawn="1"/>
        </p:nvCxnSpPr>
        <p:spPr>
          <a:xfrm>
            <a:off x="7303421" y="4905828"/>
            <a:ext cx="1840705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492471" y="3957476"/>
            <a:ext cx="2498563" cy="37137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汇报人：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pic>
        <p:nvPicPr>
          <p:cNvPr id="17" name="图片 24" descr="logo-横版（反白）@2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4553" y="149736"/>
            <a:ext cx="1205422" cy="3417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0" name="平行四边形 9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cxnSp>
        <p:nvCxnSpPr>
          <p:cNvPr id="12" name="直接连接符 10"/>
          <p:cNvCxnSpPr/>
          <p:nvPr userDrawn="1"/>
        </p:nvCxnSpPr>
        <p:spPr>
          <a:xfrm>
            <a:off x="6492471" y="544405"/>
            <a:ext cx="2651529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0"/>
          <p:cNvCxnSpPr/>
          <p:nvPr userDrawn="1"/>
        </p:nvCxnSpPr>
        <p:spPr>
          <a:xfrm>
            <a:off x="7910943" y="584846"/>
            <a:ext cx="1233813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6240823" y="4606957"/>
            <a:ext cx="2701324" cy="2242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软通动力集团</a:t>
            </a:r>
            <a:r>
              <a:rPr lang="en-US" altLang="zh-CN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2020-2022</a:t>
            </a:r>
            <a:r>
              <a:rPr lang="zh-CN" altLang="en-US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战略规划研讨会</a:t>
            </a:r>
            <a:endParaRPr lang="zh-CN" altLang="en-US" sz="855" dirty="0">
              <a:solidFill>
                <a:schemeClr val="accent1">
                  <a:lumMod val="20000"/>
                  <a:lumOff val="8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cxnSp>
        <p:nvCxnSpPr>
          <p:cNvPr id="15" name="直接连接符 10"/>
          <p:cNvCxnSpPr/>
          <p:nvPr userDrawn="1"/>
        </p:nvCxnSpPr>
        <p:spPr>
          <a:xfrm>
            <a:off x="3410632" y="4865387"/>
            <a:ext cx="5732738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"/>
          <p:cNvCxnSpPr/>
          <p:nvPr userDrawn="1"/>
        </p:nvCxnSpPr>
        <p:spPr>
          <a:xfrm>
            <a:off x="7303421" y="4905828"/>
            <a:ext cx="1840705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5287" y="305459"/>
            <a:ext cx="1615301" cy="357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0"/>
          <p:cNvCxnSpPr/>
          <p:nvPr userDrawn="1"/>
        </p:nvCxnSpPr>
        <p:spPr>
          <a:xfrm>
            <a:off x="411273" y="544405"/>
            <a:ext cx="8732727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29" y="166565"/>
            <a:ext cx="3211271" cy="370197"/>
          </a:xfrm>
        </p:spPr>
        <p:txBody>
          <a:bodyPr>
            <a:noAutofit/>
          </a:bodyPr>
          <a:lstStyle>
            <a:lvl1pPr>
              <a:defRPr sz="1800" b="1" i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21" name="直接连接符 10"/>
          <p:cNvCxnSpPr/>
          <p:nvPr userDrawn="1"/>
        </p:nvCxnSpPr>
        <p:spPr>
          <a:xfrm>
            <a:off x="2523262" y="4848076"/>
            <a:ext cx="6056856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8"/>
          <p:cNvSpPr/>
          <p:nvPr userDrawn="1"/>
        </p:nvSpPr>
        <p:spPr>
          <a:xfrm>
            <a:off x="100883" y="74129"/>
            <a:ext cx="402806" cy="421951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24" name="平行四边形 23"/>
          <p:cNvSpPr/>
          <p:nvPr userDrawn="1"/>
        </p:nvSpPr>
        <p:spPr>
          <a:xfrm>
            <a:off x="0" y="71492"/>
            <a:ext cx="242499" cy="19147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3" name="矩形 2"/>
          <p:cNvSpPr/>
          <p:nvPr userDrawn="1"/>
        </p:nvSpPr>
        <p:spPr>
          <a:xfrm>
            <a:off x="6884194" y="253921"/>
            <a:ext cx="16738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3671"/>
            <a:ext cx="2038909" cy="351062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6884194" y="253921"/>
            <a:ext cx="16738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3671"/>
            <a:ext cx="2038909" cy="351062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  <p:sp>
        <p:nvSpPr>
          <p:cNvPr id="4" name="平行四边形 8"/>
          <p:cNvSpPr/>
          <p:nvPr userDrawn="1">
            <p:custDataLst>
              <p:tags r:id="rId4"/>
            </p:custDataLst>
          </p:nvPr>
        </p:nvSpPr>
        <p:spPr>
          <a:xfrm>
            <a:off x="100883" y="74129"/>
            <a:ext cx="402806" cy="421951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5" name="平行四边形 4"/>
          <p:cNvSpPr/>
          <p:nvPr userDrawn="1">
            <p:custDataLst>
              <p:tags r:id="rId5"/>
            </p:custDataLst>
          </p:nvPr>
        </p:nvSpPr>
        <p:spPr>
          <a:xfrm>
            <a:off x="0" y="71492"/>
            <a:ext cx="242499" cy="19147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5" y="4835131"/>
            <a:ext cx="684609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5" y="4835131"/>
            <a:ext cx="684609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Shape 20"/>
          <p:cNvSpPr>
            <a:spLocks noChangeArrowheads="1"/>
          </p:cNvSpPr>
          <p:nvPr userDrawn="1"/>
        </p:nvSpPr>
        <p:spPr bwMode="auto">
          <a:xfrm>
            <a:off x="6211491" y="4891088"/>
            <a:ext cx="3524250" cy="1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4281" tIns="34281" rIns="34281" bIns="34281">
            <a:spAutoFit/>
          </a:bodyPr>
          <a:lstStyle/>
          <a:p>
            <a:pPr eaLnBrk="1"/>
            <a:r>
              <a:rPr lang="en-US" altLang="zh-CN" sz="6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©2017 </a:t>
            </a:r>
            <a:r>
              <a:rPr lang="zh-CN" altLang="en-US" sz="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本文档版权归软通动力信息技术（集团）有限公司所有，并保留所有权利。</a:t>
            </a:r>
            <a:endParaRPr lang="zh-CN" altLang="zh-CN" sz="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20"/>
          <p:cNvSpPr>
            <a:spLocks noChangeArrowheads="1"/>
          </p:cNvSpPr>
          <p:nvPr userDrawn="1"/>
        </p:nvSpPr>
        <p:spPr bwMode="auto">
          <a:xfrm>
            <a:off x="6211491" y="4891088"/>
            <a:ext cx="3524250" cy="1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4281" tIns="34281" rIns="34281" bIns="34281">
            <a:spAutoFit/>
          </a:bodyPr>
          <a:lstStyle/>
          <a:p>
            <a:pPr hangingPunct="0"/>
            <a:r>
              <a:rPr lang="en-US" altLang="zh-CN" sz="6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©2017 </a:t>
            </a:r>
            <a:r>
              <a:rPr lang="zh-CN" altLang="en-US" sz="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本文档版权归软通动力信息技术（集团）有限公司所有，并保留所有权利。</a:t>
            </a:r>
            <a:endParaRPr lang="zh-CN" altLang="zh-CN" sz="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" y="-1983"/>
            <a:ext cx="913587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223" y="96586"/>
            <a:ext cx="952754" cy="288325"/>
          </a:xfrm>
          <a:prstGeom prst="rect">
            <a:avLst/>
          </a:prstGeom>
        </p:spPr>
      </p:pic>
      <p:grpSp>
        <p:nvGrpSpPr>
          <p:cNvPr id="8" name="组 17"/>
          <p:cNvGrpSpPr/>
          <p:nvPr userDrawn="1"/>
        </p:nvGrpSpPr>
        <p:grpSpPr>
          <a:xfrm>
            <a:off x="1439803" y="-238720"/>
            <a:ext cx="3901868" cy="892108"/>
            <a:chOff x="-2975485" y="-363132"/>
            <a:chExt cx="4956052" cy="1368408"/>
          </a:xfrm>
          <a:solidFill>
            <a:schemeClr val="bg1">
              <a:lumMod val="95000"/>
            </a:schemeClr>
          </a:solidFill>
        </p:grpSpPr>
        <p:sp>
          <p:nvSpPr>
            <p:cNvPr id="9" name="矩形 8"/>
            <p:cNvSpPr/>
            <p:nvPr userDrawn="1"/>
          </p:nvSpPr>
          <p:spPr>
            <a:xfrm>
              <a:off x="-2975485" y="91586"/>
              <a:ext cx="4804287" cy="46029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0" name="直角三角形 9"/>
            <p:cNvSpPr/>
            <p:nvPr userDrawn="1"/>
          </p:nvSpPr>
          <p:spPr>
            <a:xfrm rot="10800000" flipH="1">
              <a:off x="1828800" y="-363132"/>
              <a:ext cx="151767" cy="1368408"/>
            </a:xfrm>
            <a:prstGeom prst="rtTriangl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11" name="组 20"/>
          <p:cNvGrpSpPr/>
          <p:nvPr userDrawn="1"/>
        </p:nvGrpSpPr>
        <p:grpSpPr>
          <a:xfrm>
            <a:off x="163431" y="-224331"/>
            <a:ext cx="1559288" cy="892108"/>
            <a:chOff x="217879" y="-300407"/>
            <a:chExt cx="2078780" cy="1194663"/>
          </a:xfrm>
        </p:grpSpPr>
        <p:sp>
          <p:nvSpPr>
            <p:cNvPr id="12" name="矩形 11"/>
            <p:cNvSpPr/>
            <p:nvPr userDrawn="1"/>
          </p:nvSpPr>
          <p:spPr>
            <a:xfrm>
              <a:off x="217879" y="97233"/>
              <a:ext cx="1919487" cy="401848"/>
            </a:xfrm>
            <a:prstGeom prst="rect">
              <a:avLst/>
            </a:prstGeom>
            <a:solidFill>
              <a:srgbClr val="8DBDE6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 flipH="1">
              <a:off x="2137366" y="-300407"/>
              <a:ext cx="159293" cy="1194663"/>
            </a:xfrm>
            <a:prstGeom prst="rtTriangle">
              <a:avLst/>
            </a:prstGeom>
            <a:solidFill>
              <a:srgbClr val="8DBDE6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0" y="-205306"/>
            <a:ext cx="1559288" cy="892108"/>
            <a:chOff x="0" y="-273804"/>
            <a:chExt cx="1980567" cy="1189753"/>
          </a:xfrm>
          <a:solidFill>
            <a:srgbClr val="6295DE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1634"/>
              <a:ext cx="1828800" cy="40019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rot="10800000" flipH="1">
              <a:off x="1828800" y="-273804"/>
              <a:ext cx="151767" cy="1189753"/>
            </a:xfrm>
            <a:prstGeom prst="rtTriangl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240535" y="80683"/>
            <a:ext cx="952753" cy="2883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596C0-21A1-A044-9DB0-74C8512F6A4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6763-E639-EE42-8731-69E7C07563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98488" y="827088"/>
            <a:ext cx="7870825" cy="3771900"/>
          </a:xfrm>
        </p:spPr>
        <p:txBody>
          <a:bodyPr>
            <a:normAutofit/>
          </a:bodyPr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4" name="直接连接符 10"/>
          <p:cNvCxnSpPr/>
          <p:nvPr userDrawn="1"/>
        </p:nvCxnSpPr>
        <p:spPr>
          <a:xfrm>
            <a:off x="411273" y="544500"/>
            <a:ext cx="8732727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8621368" y="397639"/>
            <a:ext cx="369665" cy="86667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729" y="166594"/>
            <a:ext cx="3211271" cy="370262"/>
          </a:xfrm>
        </p:spPr>
        <p:txBody>
          <a:bodyPr>
            <a:noAutofit/>
          </a:bodyPr>
          <a:lstStyle>
            <a:lvl1pPr>
              <a:defRPr sz="1800" b="1" i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cxnSp>
        <p:nvCxnSpPr>
          <p:cNvPr id="21" name="直接连接符 10"/>
          <p:cNvCxnSpPr/>
          <p:nvPr userDrawn="1"/>
        </p:nvCxnSpPr>
        <p:spPr>
          <a:xfrm>
            <a:off x="2523262" y="4848924"/>
            <a:ext cx="6056856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8"/>
          <p:cNvSpPr/>
          <p:nvPr userDrawn="1"/>
        </p:nvSpPr>
        <p:spPr>
          <a:xfrm>
            <a:off x="100883" y="74142"/>
            <a:ext cx="402806" cy="422025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24" name="平行四边形 23"/>
          <p:cNvSpPr/>
          <p:nvPr userDrawn="1"/>
        </p:nvSpPr>
        <p:spPr>
          <a:xfrm>
            <a:off x="0" y="71505"/>
            <a:ext cx="242499" cy="191508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3" name="矩形 2"/>
          <p:cNvSpPr/>
          <p:nvPr userDrawn="1"/>
        </p:nvSpPr>
        <p:spPr>
          <a:xfrm>
            <a:off x="6892130" y="253965"/>
            <a:ext cx="1657985" cy="3067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4487"/>
            <a:ext cx="2038909" cy="351124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96C0-21A1-A044-9DB0-74C8512F6A4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6763-E639-EE42-8731-69E7C07563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8445" y="1604645"/>
            <a:ext cx="4658360" cy="142176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0350" y="2091055"/>
            <a:ext cx="4635500" cy="856615"/>
          </a:xfrm>
        </p:spPr>
        <p:txBody>
          <a:bodyPr>
            <a:noAutofit/>
          </a:bodyPr>
          <a:lstStyle/>
          <a:p>
            <a:pPr lvl="0" algn="ctr" defTabSz="825500" hangingPunct="0">
              <a:lnSpc>
                <a:spcPct val="100000"/>
              </a:lnSpc>
            </a:pPr>
            <a:r>
              <a:rPr lang="zh-CN" altLang="en-US" sz="3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数据管理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关系型数据库</a:t>
            </a:r>
            <a:endParaRPr lang="zh-CN" altLang="en-US" sz="32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7624" y="4616025"/>
            <a:ext cx="2166376" cy="256409"/>
          </a:xfrm>
        </p:spPr>
        <p:txBody>
          <a:bodyPr>
            <a:noAutofit/>
          </a:bodyPr>
          <a:lstStyle/>
          <a:p>
            <a:r>
              <a:rPr kumimoji="1" lang="zh-CN" altLang="en-US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软通教育教学教研部</a:t>
            </a:r>
            <a:endParaRPr kumimoji="1" lang="zh-CN" altLang="en-US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8445" y="1604645"/>
            <a:ext cx="2319020" cy="355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</a:t>
            </a:r>
            <a:r>
              <a: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鸿蒙北向应用开发基础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》之</a:t>
            </a:r>
            <a:endParaRPr lang="zh-CN" altLang="en-US" sz="12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数据库创建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2440" y="536592"/>
            <a:ext cx="5518537" cy="41459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创建数据库示例</a:t>
            </a:r>
            <a:r>
              <a:rPr lang="en-US" altLang="zh-CN" dirty="0"/>
              <a:t>-stage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1534395"/>
            <a:ext cx="7282361" cy="3179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UIAbility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'@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ohos.app.ability.UIAbility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EntryAbility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UIAbility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onWindowStageCreate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windowStage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var store;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const STORE_CONFIG =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name: "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RdbTest.db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securityLevel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relationalStore.SecurityLevel.S1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relationalStore.getRdbStore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this.context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STORE_CONFIG, function (err,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store =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if (err) 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console.error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(`Get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failed, code is ${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err.code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},message is ${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err.message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}`);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console.info(`Get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successfully.`);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Icon1"/>
          <p:cNvSpPr/>
          <p:nvPr/>
        </p:nvSpPr>
        <p:spPr>
          <a:xfrm flipV="1">
            <a:off x="1047750" y="640836"/>
            <a:ext cx="160133" cy="164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Bullet1"/>
          <p:cNvSpPr/>
          <p:nvPr/>
        </p:nvSpPr>
        <p:spPr>
          <a:xfrm>
            <a:off x="1216025" y="548640"/>
            <a:ext cx="5523230" cy="906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1200" dirty="0">
                <a:solidFill>
                  <a:schemeClr val="tx1"/>
                </a:solidFill>
              </a:rPr>
              <a:t>基本步骤：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配置数据库相关信息，包括数据库名称、存储模式、是否只读模式等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初始化数据库表结构和相关数据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创建数据库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创建数据库示例</a:t>
            </a:r>
            <a:r>
              <a:rPr lang="en-US" altLang="zh-CN" dirty="0"/>
              <a:t>-stage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7750" y="1534395"/>
            <a:ext cx="7282361" cy="3179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import UIAbility from '@ohos.app.ability.UIAbility'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class EntryAbility extends UIAbility {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onWindowStageCreate(windowStage) {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var store;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STORE_CONFIG = {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name: "RdbTest.db",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securityLevel: relationalStore.SecurityLevel.S1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};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let promise = relationalStore.getRdbStore(this.context, STORE_CONFIG);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promise.then(async (rdbStore) =&gt; {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store = rdbStore;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console.info(`Get RdbStore successfully.`)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}).catch((err) =&gt; {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  console.error(`Get RdbStore failed, code is ${err.code},message is ${err.message}`);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00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Icon1"/>
          <p:cNvSpPr/>
          <p:nvPr/>
        </p:nvSpPr>
        <p:spPr>
          <a:xfrm flipV="1">
            <a:off x="1047750" y="640836"/>
            <a:ext cx="160133" cy="164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Bullet1"/>
          <p:cNvSpPr/>
          <p:nvPr/>
        </p:nvSpPr>
        <p:spPr>
          <a:xfrm>
            <a:off x="1297957" y="548442"/>
            <a:ext cx="5441243" cy="9059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1200" dirty="0">
                <a:solidFill>
                  <a:schemeClr val="tx1"/>
                </a:solidFill>
              </a:rPr>
              <a:t>基本步骤：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配置数据库相关信息，包括数据库名称、存储模式、是否只读模式等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初始化数据库表结构和相关数据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kumimoji="1" lang="zh-CN" altLang="en-US" sz="1200" dirty="0">
                <a:solidFill>
                  <a:schemeClr val="tx1"/>
                </a:solidFill>
              </a:rPr>
              <a:t>创建数据库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数据库删除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06" y="592790"/>
            <a:ext cx="7069740" cy="4023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数据库删除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5075" y="686417"/>
            <a:ext cx="5530399" cy="40019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数据库删除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1820" y="1315085"/>
            <a:ext cx="7468870" cy="2966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/>
              <a:t>import UIAbility from '@ohos.app.ability.UIAbility'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class EntryAbility extends UIAbility {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onWindowStageCreate(windowStage){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relationalStore.deleteRdbStore(this.context, "RdbTest.db", function (err) {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if (err) {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  console.error(`Delete RdbStore failed, code is ${err.code},message is ${err.message}`);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  return;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}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  console.info(`Delete RdbStore successfully.`);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  })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  }</a:t>
            </a:r>
            <a:endParaRPr lang="zh-CN" altLang="en-US" sz="1200" dirty="0"/>
          </a:p>
          <a:p>
            <a:pPr>
              <a:lnSpc>
                <a:spcPct val="120000"/>
              </a:lnSpc>
            </a:pPr>
            <a:r>
              <a:rPr lang="zh-CN" altLang="en-US" sz="1200" dirty="0"/>
              <a:t>}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553010" y="762683"/>
            <a:ext cx="5470549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Async</a:t>
            </a:r>
            <a:r>
              <a:rPr lang="zh-CN" altLang="en-US" dirty="0"/>
              <a:t>方式删除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数据库删除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7695" y="1315085"/>
            <a:ext cx="7378700" cy="2745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UIAbility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from '@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ohos.app.ability.UIAbility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EntryAbility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extends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UIAbility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onWindowStageCreate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windowStage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let promise =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relationalStore.deleteRdbStore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this.context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RdbTest.db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promise.then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(()=&gt;{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console.info(`Delete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successfully.`);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}).catch((err) =&gt; {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console.error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(`Delete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RdbStore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failed, code is ${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err.code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},message is ${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err.message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}`);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010" y="762683"/>
            <a:ext cx="5470549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Promise</a:t>
            </a:r>
            <a:r>
              <a:rPr lang="zh-CN" altLang="en-US" dirty="0"/>
              <a:t>方式删除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graphicFrame>
        <p:nvGraphicFramePr>
          <p:cNvPr id="3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4090" y="870585"/>
          <a:ext cx="7708265" cy="234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575"/>
                <a:gridCol w="6282690"/>
              </a:tblGrid>
              <a:tr h="390525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NULL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Null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值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INTEGER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带符号的整数，根据值的大小存储在 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6 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 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字节中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REAL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浮点值，存储为 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8 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字节浮点数字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TEXT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文本字符串，使用数据库编码（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UTF-8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UTF-16BE 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UTF-16LE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）存储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BLOB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blob </a:t>
                      </a:r>
                      <a:r>
                        <a:rPr lang="zh-CN" altLang="en-US" sz="135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数据，完全根据它的输入存储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</a:t>
            </a:r>
            <a:r>
              <a:rPr lang="zh-CN" altLang="en-US" dirty="0"/>
              <a:t>数据库谓词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94409" y="946489"/>
            <a:ext cx="715518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设置数据库操作条件的谓词：</a:t>
            </a:r>
            <a:r>
              <a:rPr lang="en-US" altLang="zh-CN" dirty="0" err="1"/>
              <a:t>RdbPredicates</a:t>
            </a:r>
            <a:r>
              <a:rPr lang="zh-CN" altLang="en-US" dirty="0"/>
              <a:t>，确定</a:t>
            </a:r>
            <a:r>
              <a:rPr lang="en-US" altLang="zh-CN" dirty="0"/>
              <a:t>RDB</a:t>
            </a:r>
            <a:r>
              <a:rPr lang="zh-CN" altLang="en-US" dirty="0"/>
              <a:t>种条件表达式的值是</a:t>
            </a:r>
            <a:r>
              <a:rPr lang="en-US" altLang="zh-CN" dirty="0"/>
              <a:t>true</a:t>
            </a:r>
            <a:r>
              <a:rPr lang="zh-CN" altLang="en-US" dirty="0"/>
              <a:t>或者</a:t>
            </a:r>
            <a:r>
              <a:rPr lang="en-US" altLang="zh-CN" dirty="0"/>
              <a:t>false</a:t>
            </a:r>
            <a:endParaRPr lang="zh-CN" altLang="en-US" dirty="0"/>
          </a:p>
        </p:txBody>
      </p:sp>
      <p:graphicFrame>
        <p:nvGraphicFramePr>
          <p:cNvPr id="3" name="表格 5"/>
          <p:cNvGraphicFramePr>
            <a:graphicFrameLocks noGrp="1"/>
          </p:cNvGraphicFramePr>
          <p:nvPr/>
        </p:nvGraphicFramePr>
        <p:xfrm>
          <a:off x="780644" y="1511432"/>
          <a:ext cx="758271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/>
                <a:gridCol w="2045335"/>
                <a:gridCol w="4297221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类名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接口名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rowSpan="5"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en-US" altLang="zh-CN" sz="11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equalTo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(field: string,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valueValueType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配置谓词以匹配数据字段为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ValueType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且值等于指定值的字段。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-field: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数据库表中的列名。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-value: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指示要与谓词匹配的值。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RdbPredicates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返回与指定字段匹配的谓词。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notEqualTo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(field: string,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value:ValucType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):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配置谓词以匹配数据字段为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ValueType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且值不等于指定值的字段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.-field: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数据库表中的列名。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-value: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指示要与谓词匹配的值。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RdbPredicates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返回与指定字段匹配的谓词。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or():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将或条件添加到谓词中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RdbPredicates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返回带有或条件的谓词。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and0):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向谓词添加和条件。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RdbPredicates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返回带有和条件的谓词。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contains(field: string, value: string)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RdbPredicates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配置谓词以匹配数据字段为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String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且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value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包含指定值的字段。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-field: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数据库表中的列名。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-value: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指示要与谓词匹配的值。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RdbPredicates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: 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返回带有包含条件的谓词。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186" y="864648"/>
            <a:ext cx="7134780" cy="35539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4" name="PA-矩形 4"/>
          <p:cNvSpPr/>
          <p:nvPr>
            <p:custDataLst>
              <p:tags r:id="rId1"/>
            </p:custDataLst>
          </p:nvPr>
        </p:nvSpPr>
        <p:spPr>
          <a:xfrm>
            <a:off x="688975" y="622935"/>
            <a:ext cx="2100263" cy="389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A-图片 7" descr="s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2338" y="825500"/>
            <a:ext cx="1633537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PA-矩形 5"/>
          <p:cNvSpPr/>
          <p:nvPr>
            <p:custDataLst>
              <p:tags r:id="rId4"/>
            </p:custDataLst>
          </p:nvPr>
        </p:nvSpPr>
        <p:spPr>
          <a:xfrm>
            <a:off x="915988" y="831850"/>
            <a:ext cx="679450" cy="679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68400" y="850900"/>
            <a:ext cx="2900363" cy="995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5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C</a:t>
            </a:r>
            <a:r>
              <a:rPr kumimoji="1" lang="en-US" altLang="zh-CN" sz="27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ONTENTS</a:t>
            </a:r>
            <a:endParaRPr kumimoji="1" lang="en-US" altLang="zh-CN" sz="27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pitchFamily="2" charset="-122"/>
            </a:endParaRPr>
          </a:p>
        </p:txBody>
      </p:sp>
      <p:pic>
        <p:nvPicPr>
          <p:cNvPr id="8" name="图片 29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64863" y="1255934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3866451" y="1279747"/>
            <a:ext cx="227013" cy="354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79187" y="1243234"/>
            <a:ext cx="3163722" cy="488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ONE</a:t>
            </a:r>
            <a:endParaRPr kumimoji="1"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关系型数据库概述</a:t>
            </a:r>
            <a:endParaRPr lang="zh-CN" alt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32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64863" y="1911572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868038" y="1935384"/>
            <a:ext cx="225425" cy="352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6"/>
          <p:cNvSpPr txBox="1"/>
          <p:nvPr/>
        </p:nvSpPr>
        <p:spPr>
          <a:xfrm>
            <a:off x="4179188" y="1898872"/>
            <a:ext cx="1189038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TWO</a:t>
            </a:r>
            <a:endParaRPr kumimoji="1" lang="en-US" altLang="zh-CN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79188" y="2075084"/>
            <a:ext cx="3730625" cy="3035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>
                <a:cs typeface="Arial" panose="020B0604020202020204" pitchFamily="34" charset="0"/>
                <a:sym typeface="+mn-ea"/>
              </a:rPr>
              <a:t>编程接口</a:t>
            </a:r>
            <a:endParaRPr lang="zh-CN" altLang="en-US" dirty="0">
              <a:sym typeface="+mn-ea"/>
            </a:endParaRPr>
          </a:p>
        </p:txBody>
      </p:sp>
      <p:pic>
        <p:nvPicPr>
          <p:cNvPr id="15" name="图片 39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64863" y="2598959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3868038" y="2622772"/>
            <a:ext cx="225425" cy="354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79188" y="2586259"/>
            <a:ext cx="11890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</a:t>
            </a:r>
            <a:r>
              <a:rPr kumimoji="1"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THREE</a:t>
            </a:r>
            <a:endParaRPr kumimoji="1"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79188" y="2762472"/>
            <a:ext cx="3309938" cy="3035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综合案例：学生管理系统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组合 48"/>
          <p:cNvGrpSpPr/>
          <p:nvPr/>
        </p:nvGrpSpPr>
        <p:grpSpPr>
          <a:xfrm>
            <a:off x="4242688" y="1729009"/>
            <a:ext cx="3641725" cy="1343025"/>
            <a:chOff x="5722460" y="1976590"/>
            <a:chExt cx="3648771" cy="17912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722460" y="1976590"/>
              <a:ext cx="364718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22460" y="2851036"/>
              <a:ext cx="364877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22460" y="3767826"/>
              <a:ext cx="364877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01579" y="823369"/>
            <a:ext cx="7011767" cy="36309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创建RdbPredicates对象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let predicates = new relationalStore.RdbPredicates("EMPLOYEE");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构建单条件实例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let predicates = new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relationalStore.RdbPredicates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("EMPLOYEE");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predicates.equalTo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("NAME",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构建多条件实例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let predicates = new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relationalStore.RdbPredicates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("EMPLOYEE");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predicates.equalTo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("NAME", "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lisi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")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.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beginWrap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.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equalTo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("AGE", 18)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.or()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.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equalTo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("SALARY", 200.5)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.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endWrap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()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插入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349" y="594169"/>
            <a:ext cx="7776958" cy="42096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插入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32392" y="1003449"/>
            <a:ext cx="7573527" cy="296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valueBucket =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"NAME": "Lisa",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"AGE": 18,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"SALARY": 100.5,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"CODES": new Uint8Array([1, 2, 3, 4, 5]),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store.insert("EMPLOYEE", valueBucket, function (err, rowId)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 (err)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console.error(`Insert is failed, code is ${err.code},message is ${err.message}`);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console.info(`Insert is successful, rowId = ${rowId}`);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1933" y="753204"/>
            <a:ext cx="6700133" cy="37373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更新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46760" y="857250"/>
            <a:ext cx="7223125" cy="3409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 valueBucket =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"NAME": "Rose",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"AGE": 22,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"SALARY": 200.5,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"CODES": new Uint8Array([1, 2, 3, 4, 5]),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 predicates = new relationalStore.RdbPredicates("EMPLOYEE");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predicates.equalTo("NAME", "Lisa");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store.update(valueBucket, predicates, function (err, rows)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if (err) {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console.error(`Updated failed, code is ${err.code},message is ${err.message}`);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console.info(`Updated row count: ${rows}`);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006" y="976188"/>
            <a:ext cx="7413611" cy="336039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25779" y="1152755"/>
            <a:ext cx="7548926" cy="2584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let predicates = new relationalStore.RdbPredicates("EMPLOYEE");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predicates.equalTo("NAME", "Lisa");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store.delete(predicates, function (err, rows) {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if (err) {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  console.error(`Delete failed, code is ${err.code},message is ${err.message}`);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  return;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}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  console.info(`Delete rows: ${rows}`);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})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286" y="671464"/>
            <a:ext cx="6932370" cy="40496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</a:t>
            </a:r>
            <a:r>
              <a:rPr lang="zh-CN" altLang="en-US" dirty="0"/>
              <a:t>增删改查</a:t>
            </a:r>
            <a:r>
              <a:rPr lang="en-US" altLang="zh-CN" dirty="0"/>
              <a:t>-</a:t>
            </a:r>
            <a:r>
              <a:rPr lang="zh-CN" altLang="en-US" dirty="0"/>
              <a:t>查询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61093" y="937842"/>
            <a:ext cx="7286497" cy="26752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200" dirty="0"/>
              <a:t>let predicates = new relationalStore.RdbPredicates("EMPLOYEE");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predicates.equalTo("NAME", "Rose");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store.query(predicates, ["ID", "NAME", "AGE", "SALARY", "CODES"], function (err, resultSet) {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if (err) {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  console.error(`Query failed, code is ${err.code},message is ${err.message}`);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  return;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}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console.info(`ResultSet column names: ${resultSet.columnNames}`);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  console.info(`ResultSet column count: ${resultSet.columnCount}`);</a:t>
            </a:r>
            <a:endParaRPr lang="zh-CN" altLang="en-US" sz="1200" dirty="0"/>
          </a:p>
          <a:p>
            <a:pPr>
              <a:lnSpc>
                <a:spcPct val="140000"/>
              </a:lnSpc>
            </a:pPr>
            <a:r>
              <a:rPr lang="zh-CN" altLang="en-US" sz="1200" dirty="0"/>
              <a:t>})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4-</a:t>
            </a:r>
            <a:r>
              <a:rPr lang="zh-CN" altLang="en-US" dirty="0"/>
              <a:t>查询结果集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63879" y="3825951"/>
            <a:ext cx="639318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err="1"/>
              <a:t>ResultSet</a:t>
            </a:r>
            <a:r>
              <a:rPr lang="zh-CN" altLang="en-US" dirty="0"/>
              <a:t>指向查询结果中的一行数据，供用户遍历和访问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结果集使用完后一定要调用</a:t>
            </a:r>
            <a:r>
              <a:rPr lang="en-US" altLang="zh-CN" dirty="0"/>
              <a:t>close</a:t>
            </a:r>
            <a:r>
              <a:rPr lang="zh-CN" altLang="en-US" dirty="0"/>
              <a:t>方法显示关闭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3879" y="712827"/>
            <a:ext cx="6332097" cy="2986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7603" y="852609"/>
            <a:ext cx="6429706" cy="3190382"/>
            <a:chOff x="1514" y="3046"/>
            <a:chExt cx="3350" cy="3498"/>
          </a:xfrm>
        </p:grpSpPr>
        <p:sp>
          <p:nvSpPr>
            <p:cNvPr id="53" name="矩形 52"/>
            <p:cNvSpPr/>
            <p:nvPr>
              <p:custDataLst>
                <p:tags r:id="rId1"/>
              </p:custDataLst>
            </p:nvPr>
          </p:nvSpPr>
          <p:spPr>
            <a:xfrm>
              <a:off x="2184" y="3046"/>
              <a:ext cx="2680" cy="26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矩形 24"/>
            <p:cNvSpPr/>
            <p:nvPr>
              <p:custDataLst>
                <p:tags r:id="rId2"/>
              </p:custDataLst>
            </p:nvPr>
          </p:nvSpPr>
          <p:spPr>
            <a:xfrm>
              <a:off x="1514" y="3863"/>
              <a:ext cx="2680" cy="26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>
              <p:custDataLst>
                <p:tags r:id="rId3"/>
              </p:custDataLst>
            </p:nvPr>
          </p:nvSpPr>
          <p:spPr>
            <a:xfrm>
              <a:off x="1580" y="3187"/>
              <a:ext cx="3215" cy="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【课程目标】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7695" y="1444625"/>
            <a:ext cx="54654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了解什么是关系型数据库，理解关系型数据库的运行机制；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877652" y="1981618"/>
            <a:ext cx="4552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掌握数据库增删改等常用操作；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77652" y="2518828"/>
            <a:ext cx="2791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能够结合所学进行综合应用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查询数据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7225" y="1893570"/>
            <a:ext cx="7821930" cy="2551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let predicates = new data_rdb.RdbPredicates("test");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predicates.equalTo("name", "Tom")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let promisequery = rdbStore.query(predicates)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promisequery.then((resultSet) =&gt; {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resultSet.goToFirstRow()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id = resultSet.getLong(resultSet.getColumnIndex("id"))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name = resultSet.getString(resultSet.getColumnIndex("name"))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age = resultSet.getLong(resultSet.getColumnIndex("age"))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salary = resultSet.getDouble(resultSet.getColumnIndex("salary"))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const blobType = resultSet.getBlob(resultSet.getColumnIndex("blobType"))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    resultSet.close()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})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4598" y="572571"/>
            <a:ext cx="7951656" cy="1115598"/>
            <a:chOff x="604598" y="572571"/>
            <a:chExt cx="7951656" cy="1115598"/>
          </a:xfrm>
        </p:grpSpPr>
        <p:sp>
          <p:nvSpPr>
            <p:cNvPr id="10" name="椭圆 9"/>
            <p:cNvSpPr/>
            <p:nvPr/>
          </p:nvSpPr>
          <p:spPr>
            <a:xfrm>
              <a:off x="3370779" y="1396304"/>
              <a:ext cx="121323" cy="121323"/>
            </a:xfrm>
            <a:prstGeom prst="ellipse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" name="Title"/>
            <p:cNvSpPr/>
            <p:nvPr/>
          </p:nvSpPr>
          <p:spPr>
            <a:xfrm>
              <a:off x="604598" y="572571"/>
              <a:ext cx="4066409" cy="4305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r>
                <a:rPr kumimoji="1" lang="zh-CN" altLang="en-US" b="1" dirty="0">
                  <a:solidFill>
                    <a:schemeClr val="tx1"/>
                  </a:solidFill>
                </a:rPr>
                <a:t>查询数据步骤</a:t>
              </a:r>
              <a:endParaRPr kumimoji="1" lang="en-US" altLang="zh-CN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813011" y="1225761"/>
              <a:ext cx="2300762" cy="4624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0925" y="1396304"/>
              <a:ext cx="121323" cy="1213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Bullet1"/>
            <p:cNvSpPr txBox="1"/>
            <p:nvPr/>
          </p:nvSpPr>
          <p:spPr>
            <a:xfrm>
              <a:off x="813011" y="1234280"/>
              <a:ext cx="2300762" cy="428361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1100" b="1" dirty="0">
                  <a:solidFill>
                    <a:schemeClr val="bg1"/>
                  </a:solidFill>
                </a:rPr>
                <a:t>构造用于查询的谓词对象，设置查询条件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3457598" y="1225761"/>
              <a:ext cx="2300762" cy="462408"/>
            </a:xfrm>
            <a:prstGeom prst="roundRect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Bullet2"/>
            <p:cNvSpPr txBox="1"/>
            <p:nvPr/>
          </p:nvSpPr>
          <p:spPr>
            <a:xfrm>
              <a:off x="3653594" y="1341549"/>
              <a:ext cx="1691149" cy="276999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1100" b="1" dirty="0"/>
                <a:t>调用查询接口查询数据</a:t>
              </a:r>
              <a:endParaRPr lang="zh-CN" altLang="en-US" sz="1100" b="1" dirty="0"/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6178838" y="1200233"/>
              <a:ext cx="2300762" cy="46240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102185" y="1370776"/>
              <a:ext cx="121323" cy="12132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 panose="020B060402020202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Bullet3"/>
            <p:cNvSpPr txBox="1"/>
            <p:nvPr/>
          </p:nvSpPr>
          <p:spPr>
            <a:xfrm>
              <a:off x="6300162" y="1308638"/>
              <a:ext cx="225609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SzPct val="25000"/>
              </a:pPr>
              <a:r>
                <a:rPr lang="zh-CN" altLang="en-US" sz="1100" b="1" dirty="0">
                  <a:solidFill>
                    <a:schemeClr val="bg1"/>
                  </a:solidFill>
                </a:rPr>
                <a:t>调用结果集接口，返回查询结果</a:t>
              </a:r>
              <a:endParaRPr lang="zh-CN" altLang="en-US" sz="11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5-</a:t>
            </a:r>
            <a:r>
              <a:rPr lang="zh-CN" altLang="en-US" dirty="0"/>
              <a:t>事务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491" y="723095"/>
            <a:ext cx="8247017" cy="19549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8491" y="2830285"/>
            <a:ext cx="6723018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通过事务接口来保证数据的</a:t>
            </a:r>
            <a:r>
              <a:rPr lang="en-US" altLang="zh-CN" dirty="0"/>
              <a:t>ACID</a:t>
            </a:r>
            <a:r>
              <a:rPr lang="zh-CN" altLang="en-US" dirty="0"/>
              <a:t>特性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03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57909" y="1342340"/>
            <a:ext cx="4797520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综合案例</a:t>
            </a:r>
            <a:endParaRPr lang="en-US" altLang="zh-CN" sz="4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（学生管理系统）</a:t>
            </a:r>
            <a:endParaRPr lang="zh-CN" altLang="en-US" sz="4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学生管理系统</a:t>
            </a:r>
            <a:endParaRPr lang="zh-CN" altLang="en-US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139" y="710145"/>
            <a:ext cx="1734231" cy="380675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138" y="709377"/>
            <a:ext cx="1769723" cy="3884662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23" y="710145"/>
            <a:ext cx="1769724" cy="38846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>
                <a:latin typeface="Arial" panose="020B0604020202020204" pitchFamily="34" charset="0"/>
                <a:sym typeface="Arial" panose="020B0604020202020204" pitchFamily="34" charset="0"/>
              </a:rPr>
              <a:t>【课程小结】</a:t>
            </a:r>
            <a:endParaRPr lang="zh-CN" altLang="en-US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201" y="886752"/>
            <a:ext cx="6918741" cy="3350945"/>
            <a:chOff x="1765" y="1235"/>
            <a:chExt cx="10897" cy="5278"/>
          </a:xfrm>
        </p:grpSpPr>
        <p:sp>
          <p:nvSpPr>
            <p:cNvPr id="17" name="矩形 4"/>
            <p:cNvSpPr/>
            <p:nvPr>
              <p:custDataLst>
                <p:tags r:id="rId1"/>
              </p:custDataLst>
            </p:nvPr>
          </p:nvSpPr>
          <p:spPr>
            <a:xfrm>
              <a:off x="1765" y="1235"/>
              <a:ext cx="10897" cy="4885"/>
            </a:xfrm>
            <a:custGeom>
              <a:avLst/>
              <a:gdLst>
                <a:gd name="connsiteX0" fmla="*/ 0 w 9899943"/>
                <a:gd name="connsiteY0" fmla="*/ 0 h 4048220"/>
                <a:gd name="connsiteX1" fmla="*/ 9899943 w 9899943"/>
                <a:gd name="connsiteY1" fmla="*/ 0 h 4048220"/>
                <a:gd name="connsiteX2" fmla="*/ 9899943 w 9899943"/>
                <a:gd name="connsiteY2" fmla="*/ 4048220 h 4048220"/>
                <a:gd name="connsiteX3" fmla="*/ 0 w 9899943"/>
                <a:gd name="connsiteY3" fmla="*/ 4048220 h 4048220"/>
                <a:gd name="connsiteX4" fmla="*/ 0 w 9899943"/>
                <a:gd name="connsiteY4" fmla="*/ 0 h 4048220"/>
                <a:gd name="connsiteX0-1" fmla="*/ 0 w 9899943"/>
                <a:gd name="connsiteY0-2" fmla="*/ 0 h 4048220"/>
                <a:gd name="connsiteX1-3" fmla="*/ 9899943 w 9899943"/>
                <a:gd name="connsiteY1-4" fmla="*/ 0 h 4048220"/>
                <a:gd name="connsiteX2-5" fmla="*/ 9899943 w 9899943"/>
                <a:gd name="connsiteY2-6" fmla="*/ 4048220 h 4048220"/>
                <a:gd name="connsiteX3-7" fmla="*/ 808083 w 9899943"/>
                <a:gd name="connsiteY3-8" fmla="*/ 4043410 h 4048220"/>
                <a:gd name="connsiteX4-9" fmla="*/ 0 w 9899943"/>
                <a:gd name="connsiteY4-10" fmla="*/ 4048220 h 4048220"/>
                <a:gd name="connsiteX5" fmla="*/ 0 w 9899943"/>
                <a:gd name="connsiteY5" fmla="*/ 0 h 4048220"/>
                <a:gd name="connsiteX0-11" fmla="*/ 0 w 9899943"/>
                <a:gd name="connsiteY0-12" fmla="*/ 0 h 4048220"/>
                <a:gd name="connsiteX1-13" fmla="*/ 9899943 w 9899943"/>
                <a:gd name="connsiteY1-14" fmla="*/ 0 h 4048220"/>
                <a:gd name="connsiteX2-15" fmla="*/ 9899943 w 9899943"/>
                <a:gd name="connsiteY2-16" fmla="*/ 4048220 h 4048220"/>
                <a:gd name="connsiteX3-17" fmla="*/ 1730103 w 9899943"/>
                <a:gd name="connsiteY3-18" fmla="*/ 4043410 h 4048220"/>
                <a:gd name="connsiteX4-19" fmla="*/ 808083 w 9899943"/>
                <a:gd name="connsiteY4-20" fmla="*/ 4043410 h 4048220"/>
                <a:gd name="connsiteX5-21" fmla="*/ 0 w 9899943"/>
                <a:gd name="connsiteY5-22" fmla="*/ 4048220 h 4048220"/>
                <a:gd name="connsiteX6" fmla="*/ 0 w 9899943"/>
                <a:gd name="connsiteY6" fmla="*/ 0 h 4048220"/>
                <a:gd name="connsiteX0-23" fmla="*/ 808083 w 9899943"/>
                <a:gd name="connsiteY0-24" fmla="*/ 4043410 h 4134850"/>
                <a:gd name="connsiteX1-25" fmla="*/ 0 w 9899943"/>
                <a:gd name="connsiteY1-26" fmla="*/ 4048220 h 4134850"/>
                <a:gd name="connsiteX2-27" fmla="*/ 0 w 9899943"/>
                <a:gd name="connsiteY2-28" fmla="*/ 0 h 4134850"/>
                <a:gd name="connsiteX3-29" fmla="*/ 9899943 w 9899943"/>
                <a:gd name="connsiteY3-30" fmla="*/ 0 h 4134850"/>
                <a:gd name="connsiteX4-31" fmla="*/ 9899943 w 9899943"/>
                <a:gd name="connsiteY4-32" fmla="*/ 4048220 h 4134850"/>
                <a:gd name="connsiteX5-33" fmla="*/ 1730103 w 9899943"/>
                <a:gd name="connsiteY5-34" fmla="*/ 4043410 h 4134850"/>
                <a:gd name="connsiteX6-35" fmla="*/ 899523 w 9899943"/>
                <a:gd name="connsiteY6-36" fmla="*/ 4134850 h 4134850"/>
                <a:gd name="connsiteX0-37" fmla="*/ 808083 w 9899943"/>
                <a:gd name="connsiteY0-38" fmla="*/ 4043410 h 4048220"/>
                <a:gd name="connsiteX1-39" fmla="*/ 0 w 9899943"/>
                <a:gd name="connsiteY1-40" fmla="*/ 4048220 h 4048220"/>
                <a:gd name="connsiteX2-41" fmla="*/ 0 w 9899943"/>
                <a:gd name="connsiteY2-42" fmla="*/ 0 h 4048220"/>
                <a:gd name="connsiteX3-43" fmla="*/ 9899943 w 9899943"/>
                <a:gd name="connsiteY3-44" fmla="*/ 0 h 4048220"/>
                <a:gd name="connsiteX4-45" fmla="*/ 9899943 w 9899943"/>
                <a:gd name="connsiteY4-46" fmla="*/ 4048220 h 4048220"/>
                <a:gd name="connsiteX5-47" fmla="*/ 1730103 w 9899943"/>
                <a:gd name="connsiteY5-48" fmla="*/ 4043410 h 40482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9899943" h="4048220">
                  <a:moveTo>
                    <a:pt x="808083" y="4043410"/>
                  </a:moveTo>
                  <a:lnTo>
                    <a:pt x="0" y="4048220"/>
                  </a:lnTo>
                  <a:lnTo>
                    <a:pt x="0" y="0"/>
                  </a:lnTo>
                  <a:lnTo>
                    <a:pt x="9899943" y="0"/>
                  </a:lnTo>
                  <a:lnTo>
                    <a:pt x="9899943" y="4048220"/>
                  </a:lnTo>
                  <a:lnTo>
                    <a:pt x="1730103" y="4043410"/>
                  </a:lnTo>
                </a:path>
              </a:pathLst>
            </a:custGeom>
            <a:noFill/>
            <a:ln w="3492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5"/>
            <p:cNvSpPr/>
            <p:nvPr>
              <p:custDataLst>
                <p:tags r:id="rId2"/>
              </p:custDataLst>
            </p:nvPr>
          </p:nvSpPr>
          <p:spPr>
            <a:xfrm>
              <a:off x="2803" y="5765"/>
              <a:ext cx="748" cy="7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41437" y="1087954"/>
            <a:ext cx="6678268" cy="1791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关系型数据库对外提供通用操作接口，支持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SQLite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所有数据库特性，包括事务、索引、视图、触发器、外键、参数化查询和预编译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常用接口：数据库创建、删除、添加、修改、事务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1"/>
          <p:cNvSpPr txBox="1">
            <a:spLocks noChangeArrowheads="1"/>
          </p:cNvSpPr>
          <p:nvPr/>
        </p:nvSpPr>
        <p:spPr bwMode="auto">
          <a:xfrm flipH="1">
            <a:off x="2366152" y="1232149"/>
            <a:ext cx="3600308" cy="299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kern="0" dirty="0">
                <a:ea typeface="微软雅黑" panose="020B0503020204020204" pitchFamily="34" charset="-122"/>
                <a:sym typeface="Arial" panose="020B0604020202020204" pitchFamily="34" charset="0"/>
              </a:rPr>
              <a:t>请自行练习数据库常用操作。</a:t>
            </a:r>
            <a:endParaRPr lang="zh-CN" altLang="en-US" sz="1350" kern="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4680" y="1217745"/>
            <a:ext cx="360045" cy="360045"/>
            <a:chOff x="2513" y="2061"/>
            <a:chExt cx="567" cy="567"/>
          </a:xfrm>
        </p:grpSpPr>
        <p:sp>
          <p:nvSpPr>
            <p:cNvPr id="8" name="圆角矩形 7"/>
            <p:cNvSpPr/>
            <p:nvPr/>
          </p:nvSpPr>
          <p:spPr>
            <a:xfrm>
              <a:off x="2513" y="2061"/>
              <a:ext cx="567" cy="567"/>
            </a:xfrm>
            <a:prstGeom prst="roundRect">
              <a:avLst/>
            </a:prstGeom>
            <a:solidFill>
              <a:srgbClr val="016C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9" name="图片 36"/>
            <p:cNvPicPr/>
            <p:nvPr/>
          </p:nvPicPr>
          <p:blipFill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13" y="2061"/>
              <a:ext cx="567" cy="567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【课后作业】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3971" y="2144458"/>
            <a:ext cx="5783720" cy="994172"/>
          </a:xfrm>
        </p:spPr>
        <p:txBody>
          <a:bodyPr>
            <a:normAutofit/>
          </a:bodyPr>
          <a:lstStyle/>
          <a:p>
            <a:pPr lvl="0" algn="ctr" defTabSz="825500" hangingPunct="0"/>
            <a:r>
              <a:rPr lang="zh-CN" altLang="en-US" sz="3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匠心育人，学以致用</a:t>
            </a:r>
            <a:endParaRPr kumimoji="1" lang="zh-CN" altLang="en-US" sz="32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977624" y="4600785"/>
            <a:ext cx="2166376" cy="256409"/>
          </a:xfrm>
        </p:spPr>
        <p:txBody>
          <a:bodyPr>
            <a:no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软通教育教学教研部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8344" y="1795145"/>
            <a:ext cx="4621621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关系型数据库概述</a:t>
            </a:r>
            <a:endParaRPr lang="zh-CN" altLang="en-US" sz="4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31609" y="2626890"/>
            <a:ext cx="8571846" cy="2218627"/>
            <a:chOff x="-299303" y="1597785"/>
            <a:chExt cx="8571846" cy="2218627"/>
          </a:xfrm>
        </p:grpSpPr>
        <p:grpSp>
          <p:nvGrpSpPr>
            <p:cNvPr id="4" name="组合 3"/>
            <p:cNvGrpSpPr/>
            <p:nvPr/>
          </p:nvGrpSpPr>
          <p:grpSpPr>
            <a:xfrm>
              <a:off x="-299303" y="1597785"/>
              <a:ext cx="8571846" cy="2218627"/>
              <a:chOff x="-1271417" y="1810396"/>
              <a:chExt cx="12832705" cy="3131026"/>
            </a:xfrm>
          </p:grpSpPr>
          <p:cxnSp>
            <p:nvCxnSpPr>
              <p:cNvPr id="5" name="直接连接符 4"/>
              <p:cNvCxnSpPr/>
              <p:nvPr/>
            </p:nvCxnSpPr>
            <p:spPr>
              <a:xfrm>
                <a:off x="-162459" y="3331429"/>
                <a:ext cx="11472906" cy="0"/>
              </a:xfrm>
              <a:prstGeom prst="line">
                <a:avLst/>
              </a:prstGeom>
              <a:ln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567211" y="1810397"/>
                <a:ext cx="3104157" cy="1690723"/>
                <a:chOff x="567211" y="1412092"/>
                <a:chExt cx="3104157" cy="1690723"/>
              </a:xfrm>
            </p:grpSpPr>
            <p:grpSp>
              <p:nvGrpSpPr>
                <p:cNvPr id="48" name="组合 47"/>
                <p:cNvGrpSpPr/>
                <p:nvPr/>
              </p:nvGrpSpPr>
              <p:grpSpPr>
                <a:xfrm>
                  <a:off x="567211" y="1412092"/>
                  <a:ext cx="591015" cy="1305314"/>
                  <a:chOff x="567211" y="1412092"/>
                  <a:chExt cx="591015" cy="1305314"/>
                </a:xfrm>
              </p:grpSpPr>
              <p:sp>
                <p:nvSpPr>
                  <p:cNvPr id="52" name="圆角矩形 51"/>
                  <p:cNvSpPr/>
                  <p:nvPr/>
                </p:nvSpPr>
                <p:spPr>
                  <a:xfrm>
                    <a:off x="567211" y="1412092"/>
                    <a:ext cx="591015" cy="13053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95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3" name="直接连接符 52"/>
                  <p:cNvCxnSpPr/>
                  <p:nvPr/>
                </p:nvCxnSpPr>
                <p:spPr>
                  <a:xfrm>
                    <a:off x="739961" y="1625433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接连接符 53"/>
                  <p:cNvCxnSpPr/>
                  <p:nvPr/>
                </p:nvCxnSpPr>
                <p:spPr>
                  <a:xfrm>
                    <a:off x="739961" y="1707494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椭圆 54"/>
                  <p:cNvSpPr/>
                  <p:nvPr/>
                </p:nvSpPr>
                <p:spPr>
                  <a:xfrm>
                    <a:off x="804128" y="2104824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56" name="椭圆 55"/>
                  <p:cNvSpPr/>
                  <p:nvPr/>
                </p:nvSpPr>
                <p:spPr>
                  <a:xfrm>
                    <a:off x="804128" y="2439361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  <a:alpha val="50000"/>
                        </a:schemeClr>
                      </a:gs>
                      <a:gs pos="60000">
                        <a:schemeClr val="accent1">
                          <a:alpha val="50000"/>
                        </a:schemeClr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51" name="Text1"/>
                <p:cNvSpPr/>
                <p:nvPr/>
              </p:nvSpPr>
              <p:spPr>
                <a:xfrm flipH="1">
                  <a:off x="1275112" y="1692899"/>
                  <a:ext cx="2396256" cy="1409916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系统默认日志方式是</a:t>
                  </a:r>
                  <a:r>
                    <a:rPr lang="da-DK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WAL</a:t>
                  </a:r>
                  <a:r>
                    <a:rPr lang="zh-CN" altLang="da-DK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（</a:t>
                  </a:r>
                  <a:r>
                    <a:rPr lang="da-DK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Write Ahead Log</a:t>
                  </a:r>
                  <a:r>
                    <a:rPr lang="zh-CN" altLang="da-DK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）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模式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2383490" y="3420788"/>
                <a:ext cx="4034667" cy="1520634"/>
                <a:chOff x="2383490" y="3022483"/>
                <a:chExt cx="4034667" cy="1520634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383490" y="3022483"/>
                  <a:ext cx="591015" cy="1225449"/>
                  <a:chOff x="2383490" y="3022483"/>
                  <a:chExt cx="591015" cy="1225449"/>
                </a:xfrm>
              </p:grpSpPr>
              <p:sp>
                <p:nvSpPr>
                  <p:cNvPr id="43" name="圆角矩形 42"/>
                  <p:cNvSpPr/>
                  <p:nvPr/>
                </p:nvSpPr>
                <p:spPr>
                  <a:xfrm>
                    <a:off x="2383490" y="3022483"/>
                    <a:ext cx="591015" cy="1225449"/>
                  </a:xfrm>
                  <a:prstGeom prst="roundRect">
                    <a:avLst>
                      <a:gd name="adj" fmla="val 50000"/>
                    </a:avLst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cxnSp>
                <p:nvCxnSpPr>
                  <p:cNvPr id="44" name="直接连接符 43"/>
                  <p:cNvCxnSpPr/>
                  <p:nvPr/>
                </p:nvCxnSpPr>
                <p:spPr>
                  <a:xfrm>
                    <a:off x="2556240" y="3235825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连接符 44"/>
                  <p:cNvCxnSpPr/>
                  <p:nvPr/>
                </p:nvCxnSpPr>
                <p:spPr>
                  <a:xfrm>
                    <a:off x="2556240" y="3317886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/>
                  <p:cNvSpPr/>
                  <p:nvPr/>
                </p:nvSpPr>
                <p:spPr>
                  <a:xfrm>
                    <a:off x="2620407" y="3659671"/>
                    <a:ext cx="89209" cy="89209"/>
                  </a:xfrm>
                  <a:prstGeom prst="ellipse">
                    <a:avLst/>
                  </a:prstGeom>
                  <a:solidFill>
                    <a:schemeClr val="tx1"/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2620407" y="3994205"/>
                    <a:ext cx="89209" cy="89209"/>
                  </a:xfrm>
                  <a:prstGeom prst="ellipse">
                    <a:avLst/>
                  </a:prstGeom>
                  <a:solidFill>
                    <a:schemeClr val="tx1">
                      <a:alpha val="50000"/>
                    </a:schemeClr>
                  </a:soli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42" name="Text2"/>
                <p:cNvSpPr/>
                <p:nvPr/>
              </p:nvSpPr>
              <p:spPr>
                <a:xfrm flipH="1">
                  <a:off x="3166072" y="3133202"/>
                  <a:ext cx="3252085" cy="14099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数据库中连接池的最大数量是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4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个，用以管理用户的读操作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4484239" y="1810396"/>
                <a:ext cx="3160019" cy="1704175"/>
                <a:chOff x="4484239" y="1412091"/>
                <a:chExt cx="3160019" cy="1704175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4484239" y="1412091"/>
                  <a:ext cx="591015" cy="1305316"/>
                  <a:chOff x="4484239" y="1412091"/>
                  <a:chExt cx="591015" cy="1305316"/>
                </a:xfrm>
              </p:grpSpPr>
              <p:sp>
                <p:nvSpPr>
                  <p:cNvPr id="34" name="圆角矩形 33"/>
                  <p:cNvSpPr/>
                  <p:nvPr/>
                </p:nvSpPr>
                <p:spPr>
                  <a:xfrm>
                    <a:off x="4484239" y="1412091"/>
                    <a:ext cx="591015" cy="130531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95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4656989" y="1625433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4656989" y="1707494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椭圆 36"/>
                  <p:cNvSpPr/>
                  <p:nvPr/>
                </p:nvSpPr>
                <p:spPr>
                  <a:xfrm>
                    <a:off x="4721156" y="2104825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4721156" y="2439361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  <a:alpha val="50000"/>
                        </a:schemeClr>
                      </a:gs>
                      <a:gs pos="60000">
                        <a:schemeClr val="accent1">
                          <a:alpha val="50000"/>
                        </a:schemeClr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3" name="Text3"/>
                <p:cNvSpPr/>
                <p:nvPr/>
              </p:nvSpPr>
              <p:spPr>
                <a:xfrm flipH="1">
                  <a:off x="5248002" y="1706351"/>
                  <a:ext cx="2396256" cy="14099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系统默认落盘方式是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FULL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模式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6446131" y="3420788"/>
                <a:ext cx="4193244" cy="1495300"/>
                <a:chOff x="6446131" y="3022483"/>
                <a:chExt cx="4193244" cy="1495300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6446131" y="3022483"/>
                  <a:ext cx="591015" cy="1225449"/>
                  <a:chOff x="6446131" y="3022483"/>
                  <a:chExt cx="591015" cy="1225449"/>
                </a:xfrm>
              </p:grpSpPr>
              <p:sp>
                <p:nvSpPr>
                  <p:cNvPr id="25" name="圆角矩形 24"/>
                  <p:cNvSpPr/>
                  <p:nvPr/>
                </p:nvSpPr>
                <p:spPr>
                  <a:xfrm>
                    <a:off x="6446131" y="3022483"/>
                    <a:ext cx="591015" cy="12254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95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6618881" y="3235827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618881" y="3317888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椭圆 27"/>
                  <p:cNvSpPr/>
                  <p:nvPr/>
                </p:nvSpPr>
                <p:spPr>
                  <a:xfrm>
                    <a:off x="6683048" y="3659670"/>
                    <a:ext cx="89209" cy="8920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" name="椭圆 28"/>
                  <p:cNvSpPr/>
                  <p:nvPr/>
                </p:nvSpPr>
                <p:spPr>
                  <a:xfrm>
                    <a:off x="6683048" y="3994205"/>
                    <a:ext cx="89209" cy="89209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  <a:alpha val="50000"/>
                        </a:schemeClr>
                      </a:gs>
                      <a:gs pos="60000">
                        <a:schemeClr val="accent1">
                          <a:alpha val="50000"/>
                        </a:schemeClr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4" name="Text4"/>
                <p:cNvSpPr/>
                <p:nvPr/>
              </p:nvSpPr>
              <p:spPr>
                <a:xfrm flipH="1">
                  <a:off x="7193069" y="3107868"/>
                  <a:ext cx="3446306" cy="14099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为保证数据的准确性，数据库同一时间只能支持一个写操作</a:t>
                  </a:r>
                  <a:endParaRPr lang="zh-CN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8401269" y="1810396"/>
                <a:ext cx="3160019" cy="1704175"/>
                <a:chOff x="8401269" y="1412091"/>
                <a:chExt cx="3160019" cy="1704175"/>
              </a:xfrm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8401269" y="1412091"/>
                  <a:ext cx="591015" cy="1298190"/>
                  <a:chOff x="8401269" y="1412091"/>
                  <a:chExt cx="591015" cy="1298190"/>
                </a:xfrm>
              </p:grpSpPr>
              <p:sp>
                <p:nvSpPr>
                  <p:cNvPr id="16" name="圆角矩形 15"/>
                  <p:cNvSpPr/>
                  <p:nvPr/>
                </p:nvSpPr>
                <p:spPr>
                  <a:xfrm>
                    <a:off x="8401269" y="1412091"/>
                    <a:ext cx="591015" cy="129819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>
                      <a:lumMod val="95000"/>
                      <a:alpha val="1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8574019" y="1625433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8574019" y="1707494"/>
                    <a:ext cx="222172" cy="0"/>
                  </a:xfrm>
                  <a:prstGeom prst="line">
                    <a:avLst/>
                  </a:prstGeom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椭圆 18"/>
                  <p:cNvSpPr/>
                  <p:nvPr/>
                </p:nvSpPr>
                <p:spPr>
                  <a:xfrm>
                    <a:off x="8638186" y="2104825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" name="椭圆 19"/>
                  <p:cNvSpPr/>
                  <p:nvPr/>
                </p:nvSpPr>
                <p:spPr>
                  <a:xfrm>
                    <a:off x="8638186" y="2439361"/>
                    <a:ext cx="89209" cy="9813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  <a:alpha val="50000"/>
                        </a:schemeClr>
                      </a:gs>
                      <a:gs pos="60000">
                        <a:schemeClr val="accent1">
                          <a:alpha val="50000"/>
                        </a:schemeClr>
                      </a:gs>
                    </a:gsLst>
                    <a:lin ang="2700000" scaled="0"/>
                  </a:gradFill>
                  <a:ln w="57150" cap="rnd">
                    <a:noFill/>
                    <a:prstDash val="solid"/>
                    <a:round/>
                  </a:ln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  <a:latin typeface="Arial" panose="020B0604020202020204"/>
                        <a:ea typeface="+mn-ea"/>
                        <a:cs typeface="+mn-cs"/>
                      </a:defRPr>
                    </a:lvl9pPr>
                  </a:lstStyle>
                  <a:p>
                    <a:pPr algn="ctr" defTabSz="913765"/>
                    <a:endParaRPr lang="zh-CN" altLang="en-US" sz="2000" b="1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5" name="Text5"/>
                <p:cNvSpPr/>
                <p:nvPr/>
              </p:nvSpPr>
              <p:spPr>
                <a:xfrm flipH="1">
                  <a:off x="9165032" y="1706351"/>
                  <a:ext cx="2396256" cy="140991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en-US" altLang="zh-CN" sz="1200" dirty="0" err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HarmonyOS</a:t>
                  </a:r>
                  <a:r>
                    <a:rPr lang="zh-CN" altLang="en-US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数据库使用的共享内存默认大小是</a:t>
                  </a:r>
                  <a:r>
                    <a:rPr lang="en-US" altLang="zh-CN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rPr>
                    <a:t>2MB</a:t>
                  </a:r>
                  <a:endParaRPr lang="en-US" altLang="zh-CN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itle"/>
              <p:cNvSpPr txBox="1"/>
              <p:nvPr/>
            </p:nvSpPr>
            <p:spPr>
              <a:xfrm>
                <a:off x="-1271417" y="1980680"/>
                <a:ext cx="1892051" cy="461665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/>
                  <a:t>默认配置</a:t>
                </a:r>
                <a:endParaRPr lang="zh-CN" altLang="en-US" b="1" dirty="0"/>
              </a:p>
            </p:txBody>
          </p:sp>
        </p:grpSp>
        <p:sp>
          <p:nvSpPr>
            <p:cNvPr id="57" name="Title"/>
            <p:cNvSpPr txBox="1"/>
            <p:nvPr/>
          </p:nvSpPr>
          <p:spPr>
            <a:xfrm>
              <a:off x="-299303" y="2747925"/>
              <a:ext cx="1491942" cy="424576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>
              <a:defPPr>
                <a:defRPr lang="zh-CN"/>
              </a:defPPr>
              <a:lvl1pPr algn="ctr" defTabSz="914400">
                <a:defRPr sz="2400" b="1"/>
              </a:lvl1pPr>
              <a:lvl2pPr marL="457200" defTabSz="914400">
                <a:defRPr sz="1800"/>
              </a:lvl2pPr>
              <a:lvl3pPr marL="914400" defTabSz="914400">
                <a:defRPr sz="1800"/>
              </a:lvl3pPr>
              <a:lvl4pPr marL="1371600" defTabSz="914400">
                <a:defRPr sz="1800"/>
              </a:lvl4pPr>
              <a:lvl5pPr marL="1828800" defTabSz="914400">
                <a:defRPr sz="1800"/>
              </a:lvl5pPr>
              <a:lvl6pPr marL="2286000" defTabSz="914400">
                <a:defRPr sz="1800"/>
              </a:lvl6pPr>
              <a:lvl7pPr marL="2743200" defTabSz="914400">
                <a:defRPr sz="1800"/>
              </a:lvl7pPr>
              <a:lvl8pPr marL="3200400" defTabSz="914400">
                <a:defRPr sz="1800"/>
              </a:lvl8pPr>
              <a:lvl9pPr marL="3657600" defTabSz="914400">
                <a:defRPr sz="1800"/>
              </a:lvl9pPr>
            </a:lstStyle>
            <a:p>
              <a:r>
                <a:rPr lang="zh-CN" altLang="en-US" sz="1800" dirty="0"/>
                <a:t>约束与限制</a:t>
              </a:r>
              <a:endParaRPr lang="zh-CN" altLang="en-US" sz="1800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6824" y="610899"/>
            <a:ext cx="8347493" cy="1912046"/>
            <a:chOff x="569098" y="1095797"/>
            <a:chExt cx="11129991" cy="2549395"/>
          </a:xfrm>
        </p:grpSpPr>
        <p:sp>
          <p:nvSpPr>
            <p:cNvPr id="62" name="Title"/>
            <p:cNvSpPr txBox="1"/>
            <p:nvPr/>
          </p:nvSpPr>
          <p:spPr>
            <a:xfrm>
              <a:off x="2581291" y="1095797"/>
              <a:ext cx="7210318" cy="799679"/>
            </a:xfrm>
            <a:prstGeom prst="rect">
              <a:avLst/>
            </a:prstGeom>
            <a:noFill/>
          </p:spPr>
          <p:txBody>
            <a:bodyPr wrap="square" anchor="b" anchorCtr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913765">
                <a:spcBef>
                  <a:spcPct val="0"/>
                </a:spcBef>
                <a:spcAft>
                  <a:spcPct val="0"/>
                </a:spcAft>
                <a:buSzPct val="25000"/>
                <a:defRPr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关系型数据库：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Relational Database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，</a:t>
              </a:r>
              <a:r>
                <a:rPr lang="en-US" altLang="zh-CN" sz="2400" b="1" dirty="0">
                  <a:solidFill>
                    <a:schemeClr val="accent1"/>
                  </a:solidFill>
                </a:rPr>
                <a:t>RDB</a:t>
              </a:r>
              <a:r>
                <a:rPr lang="zh-CN" altLang="en-US" sz="2400" b="1" dirty="0">
                  <a:solidFill>
                    <a:schemeClr val="accent1"/>
                  </a:solidFill>
                </a:rPr>
                <a:t>，基于关系型模型来管理数据的数据库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569098" y="1943599"/>
              <a:ext cx="11129991" cy="1701593"/>
              <a:chOff x="569098" y="1943599"/>
              <a:chExt cx="11129991" cy="1701593"/>
            </a:xfrm>
          </p:grpSpPr>
          <p:cxnSp>
            <p:nvCxnSpPr>
              <p:cNvPr id="64" name="直接连接符 63"/>
              <p:cNvCxnSpPr>
                <a:stCxn id="85" idx="3"/>
                <a:endCxn id="82" idx="1"/>
              </p:cNvCxnSpPr>
              <p:nvPr/>
            </p:nvCxnSpPr>
            <p:spPr>
              <a:xfrm>
                <a:off x="1714315" y="2165711"/>
                <a:ext cx="1886307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>
                <a:stCxn id="78" idx="1"/>
                <a:endCxn id="82" idx="3"/>
              </p:cNvCxnSpPr>
              <p:nvPr/>
            </p:nvCxnSpPr>
            <p:spPr>
              <a:xfrm flipH="1">
                <a:off x="4044843" y="2165711"/>
                <a:ext cx="1829048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组合 65"/>
              <p:cNvGrpSpPr/>
              <p:nvPr/>
            </p:nvGrpSpPr>
            <p:grpSpPr>
              <a:xfrm>
                <a:off x="569098" y="1943600"/>
                <a:ext cx="1884554" cy="1701589"/>
                <a:chOff x="569098" y="1943600"/>
                <a:chExt cx="1884554" cy="1701589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1270094" y="1943600"/>
                  <a:ext cx="444221" cy="444220"/>
                </a:xfrm>
                <a:prstGeom prst="rect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6" name="Icon1"/>
                <p:cNvSpPr/>
                <p:nvPr/>
              </p:nvSpPr>
              <p:spPr bwMode="auto">
                <a:xfrm>
                  <a:off x="1380900" y="2082232"/>
                  <a:ext cx="222609" cy="166956"/>
                </a:xfrm>
                <a:custGeom>
                  <a:avLst/>
                  <a:gdLst>
                    <a:gd name="connsiteX0" fmla="*/ 534008 w 533400"/>
                    <a:gd name="connsiteY0" fmla="*/ 621 h 400050"/>
                    <a:gd name="connsiteX1" fmla="*/ 534008 w 533400"/>
                    <a:gd name="connsiteY1" fmla="*/ 400671 h 400050"/>
                    <a:gd name="connsiteX2" fmla="*/ 608 w 533400"/>
                    <a:gd name="connsiteY2" fmla="*/ 400671 h 400050"/>
                    <a:gd name="connsiteX3" fmla="*/ 608 w 533400"/>
                    <a:gd name="connsiteY3" fmla="*/ 621 h 400050"/>
                    <a:gd name="connsiteX4" fmla="*/ 534008 w 533400"/>
                    <a:gd name="connsiteY4" fmla="*/ 621 h 400050"/>
                    <a:gd name="connsiteX5" fmla="*/ 375607 w 533400"/>
                    <a:gd name="connsiteY5" fmla="*/ 172071 h 400050"/>
                    <a:gd name="connsiteX6" fmla="*/ 247401 w 533400"/>
                    <a:gd name="connsiteY6" fmla="*/ 341616 h 400050"/>
                    <a:gd name="connsiteX7" fmla="*/ 139768 w 533400"/>
                    <a:gd name="connsiteY7" fmla="*/ 235317 h 400050"/>
                    <a:gd name="connsiteX8" fmla="*/ 19658 w 533400"/>
                    <a:gd name="connsiteY8" fmla="*/ 381621 h 400050"/>
                    <a:gd name="connsiteX9" fmla="*/ 514958 w 533400"/>
                    <a:gd name="connsiteY9" fmla="*/ 381621 h 400050"/>
                    <a:gd name="connsiteX10" fmla="*/ 375607 w 533400"/>
                    <a:gd name="connsiteY10" fmla="*/ 172071 h 400050"/>
                    <a:gd name="connsiteX11" fmla="*/ 95858 w 533400"/>
                    <a:gd name="connsiteY11" fmla="*/ 57771 h 400050"/>
                    <a:gd name="connsiteX12" fmla="*/ 57758 w 533400"/>
                    <a:gd name="connsiteY12" fmla="*/ 95871 h 400050"/>
                    <a:gd name="connsiteX13" fmla="*/ 95858 w 533400"/>
                    <a:gd name="connsiteY13" fmla="*/ 133971 h 400050"/>
                    <a:gd name="connsiteX14" fmla="*/ 133958 w 533400"/>
                    <a:gd name="connsiteY14" fmla="*/ 95871 h 400050"/>
                    <a:gd name="connsiteX15" fmla="*/ 95858 w 533400"/>
                    <a:gd name="connsiteY15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33400" h="400050">
                      <a:moveTo>
                        <a:pt x="534008" y="621"/>
                      </a:moveTo>
                      <a:lnTo>
                        <a:pt x="534008" y="400671"/>
                      </a:lnTo>
                      <a:lnTo>
                        <a:pt x="608" y="400671"/>
                      </a:lnTo>
                      <a:lnTo>
                        <a:pt x="608" y="621"/>
                      </a:lnTo>
                      <a:lnTo>
                        <a:pt x="534008" y="621"/>
                      </a:lnTo>
                      <a:close/>
                      <a:moveTo>
                        <a:pt x="375607" y="172071"/>
                      </a:moveTo>
                      <a:lnTo>
                        <a:pt x="247401" y="341616"/>
                      </a:lnTo>
                      <a:lnTo>
                        <a:pt x="139768" y="235317"/>
                      </a:lnTo>
                      <a:lnTo>
                        <a:pt x="19658" y="381621"/>
                      </a:lnTo>
                      <a:lnTo>
                        <a:pt x="514958" y="381621"/>
                      </a:lnTo>
                      <a:lnTo>
                        <a:pt x="375607" y="172071"/>
                      </a:ln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Text1"/>
                <p:cNvSpPr txBox="1"/>
                <p:nvPr/>
              </p:nvSpPr>
              <p:spPr>
                <a:xfrm>
                  <a:off x="569098" y="2479036"/>
                  <a:ext cx="1884554" cy="1166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92500"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基于</a:t>
                  </a:r>
                  <a:r>
                    <a:rPr lang="en-US" altLang="zh-CN" sz="1200" dirty="0"/>
                    <a:t>SQLite</a:t>
                  </a:r>
                  <a:r>
                    <a:rPr lang="zh-CN" altLang="en-US" sz="1200" dirty="0"/>
                    <a:t>组件提供本地数据库进行管理的机制，对外提供增删改查接口</a:t>
                  </a:r>
                  <a:endParaRPr lang="en-US" sz="1200" dirty="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2880457" y="1943600"/>
                <a:ext cx="1884554" cy="1701589"/>
                <a:chOff x="2880457" y="1943600"/>
                <a:chExt cx="1884554" cy="1701589"/>
              </a:xfrm>
            </p:grpSpPr>
            <p:sp>
              <p:nvSpPr>
                <p:cNvPr id="82" name="矩形 81"/>
                <p:cNvSpPr/>
                <p:nvPr/>
              </p:nvSpPr>
              <p:spPr>
                <a:xfrm>
                  <a:off x="3600623" y="1943600"/>
                  <a:ext cx="444221" cy="444220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Icon2"/>
                <p:cNvSpPr/>
                <p:nvPr/>
              </p:nvSpPr>
              <p:spPr bwMode="auto">
                <a:xfrm>
                  <a:off x="3719955" y="2081284"/>
                  <a:ext cx="205561" cy="168853"/>
                </a:xfrm>
                <a:custGeom>
                  <a:avLst/>
                  <a:gdLst>
                    <a:gd name="connsiteX0" fmla="*/ 96626 w 533400"/>
                    <a:gd name="connsiteY0" fmla="*/ 133971 h 438150"/>
                    <a:gd name="connsiteX1" fmla="*/ 125201 w 533400"/>
                    <a:gd name="connsiteY1" fmla="*/ 286371 h 438150"/>
                    <a:gd name="connsiteX2" fmla="*/ 410951 w 533400"/>
                    <a:gd name="connsiteY2" fmla="*/ 286371 h 438150"/>
                    <a:gd name="connsiteX3" fmla="*/ 439526 w 533400"/>
                    <a:gd name="connsiteY3" fmla="*/ 133971 h 438150"/>
                    <a:gd name="connsiteX4" fmla="*/ 534776 w 533400"/>
                    <a:gd name="connsiteY4" fmla="*/ 133971 h 438150"/>
                    <a:gd name="connsiteX5" fmla="*/ 515726 w 533400"/>
                    <a:gd name="connsiteY5" fmla="*/ 381621 h 438150"/>
                    <a:gd name="connsiteX6" fmla="*/ 458576 w 533400"/>
                    <a:gd name="connsiteY6" fmla="*/ 381621 h 438150"/>
                    <a:gd name="connsiteX7" fmla="*/ 458576 w 533400"/>
                    <a:gd name="connsiteY7" fmla="*/ 438771 h 438150"/>
                    <a:gd name="connsiteX8" fmla="*/ 439526 w 533400"/>
                    <a:gd name="connsiteY8" fmla="*/ 438771 h 438150"/>
                    <a:gd name="connsiteX9" fmla="*/ 439526 w 533400"/>
                    <a:gd name="connsiteY9" fmla="*/ 381621 h 438150"/>
                    <a:gd name="connsiteX10" fmla="*/ 96626 w 533400"/>
                    <a:gd name="connsiteY10" fmla="*/ 381621 h 438150"/>
                    <a:gd name="connsiteX11" fmla="*/ 96626 w 533400"/>
                    <a:gd name="connsiteY11" fmla="*/ 438771 h 438150"/>
                    <a:gd name="connsiteX12" fmla="*/ 77576 w 533400"/>
                    <a:gd name="connsiteY12" fmla="*/ 438771 h 438150"/>
                    <a:gd name="connsiteX13" fmla="*/ 77576 w 533400"/>
                    <a:gd name="connsiteY13" fmla="*/ 381621 h 438150"/>
                    <a:gd name="connsiteX14" fmla="*/ 20426 w 533400"/>
                    <a:gd name="connsiteY14" fmla="*/ 381621 h 438150"/>
                    <a:gd name="connsiteX15" fmla="*/ 1376 w 533400"/>
                    <a:gd name="connsiteY15" fmla="*/ 133971 h 438150"/>
                    <a:gd name="connsiteX16" fmla="*/ 96626 w 533400"/>
                    <a:gd name="connsiteY16" fmla="*/ 133971 h 438150"/>
                    <a:gd name="connsiteX17" fmla="*/ 487151 w 533400"/>
                    <a:gd name="connsiteY17" fmla="*/ 621 h 438150"/>
                    <a:gd name="connsiteX18" fmla="*/ 487151 w 533400"/>
                    <a:gd name="connsiteY18" fmla="*/ 114921 h 438150"/>
                    <a:gd name="connsiteX19" fmla="*/ 425239 w 533400"/>
                    <a:gd name="connsiteY19" fmla="*/ 114921 h 438150"/>
                    <a:gd name="connsiteX20" fmla="*/ 396664 w 533400"/>
                    <a:gd name="connsiteY20" fmla="*/ 267321 h 438150"/>
                    <a:gd name="connsiteX21" fmla="*/ 139489 w 533400"/>
                    <a:gd name="connsiteY21" fmla="*/ 267321 h 438150"/>
                    <a:gd name="connsiteX22" fmla="*/ 110914 w 533400"/>
                    <a:gd name="connsiteY22" fmla="*/ 114921 h 438150"/>
                    <a:gd name="connsiteX23" fmla="*/ 58526 w 533400"/>
                    <a:gd name="connsiteY23" fmla="*/ 114921 h 438150"/>
                    <a:gd name="connsiteX24" fmla="*/ 58526 w 533400"/>
                    <a:gd name="connsiteY24" fmla="*/ 621 h 438150"/>
                    <a:gd name="connsiteX25" fmla="*/ 487151 w 533400"/>
                    <a:gd name="connsiteY2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533400" h="438150">
                      <a:moveTo>
                        <a:pt x="96626" y="133971"/>
                      </a:moveTo>
                      <a:lnTo>
                        <a:pt x="125201" y="286371"/>
                      </a:lnTo>
                      <a:lnTo>
                        <a:pt x="410951" y="286371"/>
                      </a:lnTo>
                      <a:lnTo>
                        <a:pt x="439526" y="133971"/>
                      </a:lnTo>
                      <a:lnTo>
                        <a:pt x="534776" y="133971"/>
                      </a:lnTo>
                      <a:lnTo>
                        <a:pt x="515726" y="381621"/>
                      </a:lnTo>
                      <a:lnTo>
                        <a:pt x="458576" y="381621"/>
                      </a:lnTo>
                      <a:lnTo>
                        <a:pt x="458576" y="438771"/>
                      </a:lnTo>
                      <a:lnTo>
                        <a:pt x="439526" y="438771"/>
                      </a:lnTo>
                      <a:lnTo>
                        <a:pt x="439526" y="381621"/>
                      </a:lnTo>
                      <a:lnTo>
                        <a:pt x="96626" y="381621"/>
                      </a:lnTo>
                      <a:lnTo>
                        <a:pt x="96626" y="438771"/>
                      </a:lnTo>
                      <a:lnTo>
                        <a:pt x="77576" y="438771"/>
                      </a:lnTo>
                      <a:lnTo>
                        <a:pt x="77576" y="381621"/>
                      </a:lnTo>
                      <a:lnTo>
                        <a:pt x="20426" y="381621"/>
                      </a:lnTo>
                      <a:lnTo>
                        <a:pt x="1376" y="133971"/>
                      </a:lnTo>
                      <a:lnTo>
                        <a:pt x="96626" y="133971"/>
                      </a:lnTo>
                      <a:close/>
                      <a:moveTo>
                        <a:pt x="487151" y="621"/>
                      </a:moveTo>
                      <a:lnTo>
                        <a:pt x="487151" y="114921"/>
                      </a:lnTo>
                      <a:lnTo>
                        <a:pt x="425239" y="114921"/>
                      </a:lnTo>
                      <a:lnTo>
                        <a:pt x="396664" y="267321"/>
                      </a:lnTo>
                      <a:lnTo>
                        <a:pt x="139489" y="267321"/>
                      </a:lnTo>
                      <a:lnTo>
                        <a:pt x="110914" y="114921"/>
                      </a:lnTo>
                      <a:lnTo>
                        <a:pt x="58526" y="114921"/>
                      </a:lnTo>
                      <a:lnTo>
                        <a:pt x="58526" y="621"/>
                      </a:lnTo>
                      <a:lnTo>
                        <a:pt x="487151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" name="Text2"/>
                <p:cNvSpPr txBox="1"/>
                <p:nvPr/>
              </p:nvSpPr>
              <p:spPr>
                <a:xfrm>
                  <a:off x="2880457" y="2479036"/>
                  <a:ext cx="1884554" cy="1166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以行和列的形式存储数据</a:t>
                  </a:r>
                  <a:endParaRPr lang="zh-CN" altLang="en-US" sz="1200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5191816" y="1945984"/>
                <a:ext cx="3031525" cy="1699205"/>
                <a:chOff x="5191816" y="1945984"/>
                <a:chExt cx="3031525" cy="1699205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5873892" y="1945984"/>
                  <a:ext cx="444221" cy="43945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Icon3"/>
                <p:cNvSpPr/>
                <p:nvPr/>
              </p:nvSpPr>
              <p:spPr bwMode="auto">
                <a:xfrm>
                  <a:off x="6005556" y="2055600"/>
                  <a:ext cx="180895" cy="220221"/>
                </a:xfrm>
                <a:custGeom>
                  <a:avLst/>
                  <a:gdLst>
                    <a:gd name="connsiteX0" fmla="*/ 286102 w 438150"/>
                    <a:gd name="connsiteY0" fmla="*/ 621 h 533400"/>
                    <a:gd name="connsiteX1" fmla="*/ 286102 w 438150"/>
                    <a:gd name="connsiteY1" fmla="*/ 153021 h 533400"/>
                    <a:gd name="connsiteX2" fmla="*/ 438502 w 438150"/>
                    <a:gd name="connsiteY2" fmla="*/ 153021 h 533400"/>
                    <a:gd name="connsiteX3" fmla="*/ 438502 w 438150"/>
                    <a:gd name="connsiteY3" fmla="*/ 534021 h 533400"/>
                    <a:gd name="connsiteX4" fmla="*/ 352 w 438150"/>
                    <a:gd name="connsiteY4" fmla="*/ 534021 h 533400"/>
                    <a:gd name="connsiteX5" fmla="*/ 352 w 438150"/>
                    <a:gd name="connsiteY5" fmla="*/ 621 h 533400"/>
                    <a:gd name="connsiteX6" fmla="*/ 286102 w 438150"/>
                    <a:gd name="connsiteY6" fmla="*/ 621 h 533400"/>
                    <a:gd name="connsiteX7" fmla="*/ 248002 w 438150"/>
                    <a:gd name="connsiteY7" fmla="*/ 200646 h 533400"/>
                    <a:gd name="connsiteX8" fmla="*/ 152752 w 438150"/>
                    <a:gd name="connsiteY8" fmla="*/ 200646 h 533400"/>
                    <a:gd name="connsiteX9" fmla="*/ 152752 w 438150"/>
                    <a:gd name="connsiteY9" fmla="*/ 410196 h 533400"/>
                    <a:gd name="connsiteX10" fmla="*/ 171802 w 438150"/>
                    <a:gd name="connsiteY10" fmla="*/ 410196 h 533400"/>
                    <a:gd name="connsiteX11" fmla="*/ 171802 w 438150"/>
                    <a:gd name="connsiteY11" fmla="*/ 314946 h 533400"/>
                    <a:gd name="connsiteX12" fmla="*/ 248002 w 438150"/>
                    <a:gd name="connsiteY12" fmla="*/ 314946 h 533400"/>
                    <a:gd name="connsiteX13" fmla="*/ 250098 w 438150"/>
                    <a:gd name="connsiteY13" fmla="*/ 314946 h 533400"/>
                    <a:gd name="connsiteX14" fmla="*/ 305152 w 438150"/>
                    <a:gd name="connsiteY14" fmla="*/ 257796 h 533400"/>
                    <a:gd name="connsiteX15" fmla="*/ 248002 w 438150"/>
                    <a:gd name="connsiteY15" fmla="*/ 200646 h 533400"/>
                    <a:gd name="connsiteX16" fmla="*/ 248002 w 438150"/>
                    <a:gd name="connsiteY16" fmla="*/ 200646 h 533400"/>
                    <a:gd name="connsiteX17" fmla="*/ 248002 w 438150"/>
                    <a:gd name="connsiteY17" fmla="*/ 219696 h 533400"/>
                    <a:gd name="connsiteX18" fmla="*/ 286102 w 438150"/>
                    <a:gd name="connsiteY18" fmla="*/ 257796 h 533400"/>
                    <a:gd name="connsiteX19" fmla="*/ 248002 w 438150"/>
                    <a:gd name="connsiteY19" fmla="*/ 295896 h 533400"/>
                    <a:gd name="connsiteX20" fmla="*/ 248002 w 438150"/>
                    <a:gd name="connsiteY20" fmla="*/ 295896 h 533400"/>
                    <a:gd name="connsiteX21" fmla="*/ 171802 w 438150"/>
                    <a:gd name="connsiteY21" fmla="*/ 295896 h 533400"/>
                    <a:gd name="connsiteX22" fmla="*/ 171802 w 438150"/>
                    <a:gd name="connsiteY22" fmla="*/ 219696 h 533400"/>
                    <a:gd name="connsiteX23" fmla="*/ 248002 w 438150"/>
                    <a:gd name="connsiteY23" fmla="*/ 219696 h 533400"/>
                    <a:gd name="connsiteX24" fmla="*/ 428977 w 438150"/>
                    <a:gd name="connsiteY24" fmla="*/ 133971 h 533400"/>
                    <a:gd name="connsiteX25" fmla="*/ 305152 w 438150"/>
                    <a:gd name="connsiteY25" fmla="*/ 133971 h 533400"/>
                    <a:gd name="connsiteX26" fmla="*/ 305152 w 438150"/>
                    <a:gd name="connsiteY26" fmla="*/ 10146 h 533400"/>
                    <a:gd name="connsiteX27" fmla="*/ 428977 w 438150"/>
                    <a:gd name="connsiteY27" fmla="*/ 133971 h 533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38150" h="533400">
                      <a:moveTo>
                        <a:pt x="286102" y="621"/>
                      </a:moveTo>
                      <a:lnTo>
                        <a:pt x="286102" y="153021"/>
                      </a:lnTo>
                      <a:lnTo>
                        <a:pt x="438502" y="153021"/>
                      </a:lnTo>
                      <a:lnTo>
                        <a:pt x="438502" y="534021"/>
                      </a:lnTo>
                      <a:lnTo>
                        <a:pt x="352" y="534021"/>
                      </a:lnTo>
                      <a:lnTo>
                        <a:pt x="352" y="621"/>
                      </a:lnTo>
                      <a:lnTo>
                        <a:pt x="286102" y="621"/>
                      </a:lnTo>
                      <a:close/>
                      <a:moveTo>
                        <a:pt x="248002" y="200646"/>
                      </a:moveTo>
                      <a:lnTo>
                        <a:pt x="152752" y="200646"/>
                      </a:lnTo>
                      <a:lnTo>
                        <a:pt x="152752" y="410196"/>
                      </a:lnTo>
                      <a:lnTo>
                        <a:pt x="171802" y="410196"/>
                      </a:lnTo>
                      <a:lnTo>
                        <a:pt x="171802" y="314946"/>
                      </a:lnTo>
                      <a:lnTo>
                        <a:pt x="248002" y="314946"/>
                      </a:lnTo>
                      <a:lnTo>
                        <a:pt x="250098" y="314946"/>
                      </a:lnTo>
                      <a:cubicBezTo>
                        <a:pt x="280673" y="313803"/>
                        <a:pt x="305152" y="288657"/>
                        <a:pt x="305152" y="257796"/>
                      </a:cubicBezTo>
                      <a:cubicBezTo>
                        <a:pt x="305152" y="226268"/>
                        <a:pt x="279530" y="200646"/>
                        <a:pt x="248002" y="200646"/>
                      </a:cubicBez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cubicBezTo>
                        <a:pt x="269052" y="219696"/>
                        <a:pt x="286102" y="236746"/>
                        <a:pt x="286102" y="257796"/>
                      </a:cubicBezTo>
                      <a:cubicBezTo>
                        <a:pt x="286102" y="278846"/>
                        <a:pt x="269052" y="295896"/>
                        <a:pt x="248002" y="295896"/>
                      </a:cubicBezTo>
                      <a:lnTo>
                        <a:pt x="248002" y="295896"/>
                      </a:lnTo>
                      <a:lnTo>
                        <a:pt x="171802" y="295896"/>
                      </a:lnTo>
                      <a:lnTo>
                        <a:pt x="171802" y="219696"/>
                      </a:lnTo>
                      <a:lnTo>
                        <a:pt x="248002" y="219696"/>
                      </a:lnTo>
                      <a:close/>
                      <a:moveTo>
                        <a:pt x="428977" y="133971"/>
                      </a:moveTo>
                      <a:lnTo>
                        <a:pt x="305152" y="133971"/>
                      </a:lnTo>
                      <a:lnTo>
                        <a:pt x="305152" y="10146"/>
                      </a:lnTo>
                      <a:lnTo>
                        <a:pt x="428977" y="133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cxnSp>
              <p:nvCxnSpPr>
                <p:cNvPr id="80" name="直接连接符 79"/>
                <p:cNvCxnSpPr>
                  <a:stCxn id="78" idx="3"/>
                  <a:endCxn id="75" idx="1"/>
                </p:cNvCxnSpPr>
                <p:nvPr/>
              </p:nvCxnSpPr>
              <p:spPr>
                <a:xfrm>
                  <a:off x="6318113" y="2165712"/>
                  <a:ext cx="1905228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  <a:alpha val="2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3"/>
                <p:cNvSpPr txBox="1"/>
                <p:nvPr/>
              </p:nvSpPr>
              <p:spPr>
                <a:xfrm>
                  <a:off x="5191816" y="2479036"/>
                  <a:ext cx="1884554" cy="1166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 fontScale="8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谓词：数据库中用来代表数据实体的性质、特征或者数据实体之间关系的词项，用来定义数据库操作条件</a:t>
                  </a:r>
                  <a:endParaRPr lang="zh-CN" altLang="en-US" sz="1200" dirty="0"/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7503175" y="1943600"/>
                <a:ext cx="1884554" cy="1701589"/>
                <a:chOff x="7503175" y="1943600"/>
                <a:chExt cx="1884554" cy="1701589"/>
              </a:xfrm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8223341" y="1943600"/>
                  <a:ext cx="444221" cy="444220"/>
                </a:xfrm>
                <a:prstGeom prst="rect">
                  <a:avLst/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60000">
                      <a:schemeClr val="accent6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6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0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6" name="Icon4"/>
                <p:cNvSpPr/>
                <p:nvPr/>
              </p:nvSpPr>
              <p:spPr bwMode="auto">
                <a:xfrm>
                  <a:off x="8351686" y="2062932"/>
                  <a:ext cx="187529" cy="20556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Text4"/>
                <p:cNvSpPr txBox="1"/>
                <p:nvPr/>
              </p:nvSpPr>
              <p:spPr>
                <a:xfrm>
                  <a:off x="7503175" y="2479036"/>
                  <a:ext cx="1884554" cy="11661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结果集：用户查询到的结果集合，可以对数据进行访问。</a:t>
                  </a:r>
                  <a:endParaRPr lang="en-US" sz="1200" dirty="0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9814535" y="1943599"/>
                <a:ext cx="1884554" cy="1701593"/>
                <a:chOff x="9814535" y="1943599"/>
                <a:chExt cx="1884554" cy="1701593"/>
              </a:xfrm>
            </p:grpSpPr>
            <p:sp>
              <p:nvSpPr>
                <p:cNvPr id="72" name="Text5"/>
                <p:cNvSpPr txBox="1"/>
                <p:nvPr/>
              </p:nvSpPr>
              <p:spPr>
                <a:xfrm>
                  <a:off x="9814535" y="2479038"/>
                  <a:ext cx="1884554" cy="11661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200" dirty="0"/>
                    <a:t>SQLite</a:t>
                  </a:r>
                  <a:r>
                    <a:rPr lang="zh-CN" altLang="en-US" sz="1200" dirty="0"/>
                    <a:t>数据库：遵循</a:t>
                  </a:r>
                  <a:r>
                    <a:rPr lang="en-US" altLang="zh-CN" sz="1200" dirty="0"/>
                    <a:t>ACID</a:t>
                  </a:r>
                  <a:r>
                    <a:rPr lang="zh-CN" altLang="en-US" sz="1200" dirty="0"/>
                    <a:t>轻型开源数据库管理系统</a:t>
                  </a:r>
                  <a:endParaRPr lang="zh-CN" altLang="en-US" sz="1200" dirty="0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0534701" y="1943599"/>
                  <a:ext cx="444221" cy="44422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200" b="1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4" name="Icon5"/>
                <p:cNvSpPr/>
                <p:nvPr/>
              </p:nvSpPr>
              <p:spPr bwMode="auto">
                <a:xfrm>
                  <a:off x="10654031" y="2072104"/>
                  <a:ext cx="205561" cy="187207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86396 h 485775"/>
                    <a:gd name="connsiteX10" fmla="*/ 1504 w 533400"/>
                    <a:gd name="connsiteY10" fmla="*/ 486396 h 485775"/>
                    <a:gd name="connsiteX11" fmla="*/ 1504 w 533400"/>
                    <a:gd name="connsiteY11" fmla="*/ 229221 h 485775"/>
                    <a:gd name="connsiteX12" fmla="*/ 125329 w 533400"/>
                    <a:gd name="connsiteY12" fmla="*/ 229221 h 485775"/>
                    <a:gd name="connsiteX13" fmla="*/ 411079 w 533400"/>
                    <a:gd name="connsiteY13" fmla="*/ 621 h 485775"/>
                    <a:gd name="connsiteX14" fmla="*/ 411079 w 533400"/>
                    <a:gd name="connsiteY14" fmla="*/ 114921 h 485775"/>
                    <a:gd name="connsiteX15" fmla="*/ 534904 w 533400"/>
                    <a:gd name="connsiteY15" fmla="*/ 114921 h 485775"/>
                    <a:gd name="connsiteX16" fmla="*/ 534904 w 533400"/>
                    <a:gd name="connsiteY16" fmla="*/ 210171 h 485775"/>
                    <a:gd name="connsiteX17" fmla="*/ 1504 w 533400"/>
                    <a:gd name="connsiteY17" fmla="*/ 210171 h 485775"/>
                    <a:gd name="connsiteX18" fmla="*/ 1504 w 533400"/>
                    <a:gd name="connsiteY18" fmla="*/ 114921 h 485775"/>
                    <a:gd name="connsiteX19" fmla="*/ 125329 w 533400"/>
                    <a:gd name="connsiteY19" fmla="*/ 114921 h 485775"/>
                    <a:gd name="connsiteX20" fmla="*/ 125329 w 533400"/>
                    <a:gd name="connsiteY20" fmla="*/ 621 h 485775"/>
                    <a:gd name="connsiteX21" fmla="*/ 411079 w 533400"/>
                    <a:gd name="connsiteY21" fmla="*/ 621 h 485775"/>
                    <a:gd name="connsiteX22" fmla="*/ 392029 w 533400"/>
                    <a:gd name="connsiteY22" fmla="*/ 19671 h 485775"/>
                    <a:gd name="connsiteX23" fmla="*/ 144379 w 533400"/>
                    <a:gd name="connsiteY23" fmla="*/ 19671 h 485775"/>
                    <a:gd name="connsiteX24" fmla="*/ 144379 w 533400"/>
                    <a:gd name="connsiteY24" fmla="*/ 114921 h 485775"/>
                    <a:gd name="connsiteX25" fmla="*/ 392029 w 533400"/>
                    <a:gd name="connsiteY25" fmla="*/ 114921 h 485775"/>
                    <a:gd name="connsiteX26" fmla="*/ 392029 w 533400"/>
                    <a:gd name="connsiteY26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33400" h="485775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86396"/>
                      </a:lnTo>
                      <a:lnTo>
                        <a:pt x="1504" y="486396"/>
                      </a:ln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411079" y="621"/>
                      </a:moveTo>
                      <a:lnTo>
                        <a:pt x="411079" y="114921"/>
                      </a:lnTo>
                      <a:lnTo>
                        <a:pt x="534904" y="114921"/>
                      </a:ln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14921"/>
                      </a:lnTo>
                      <a:lnTo>
                        <a:pt x="125329" y="114921"/>
                      </a:lnTo>
                      <a:lnTo>
                        <a:pt x="125329" y="621"/>
                      </a:lnTo>
                      <a:lnTo>
                        <a:pt x="411079" y="621"/>
                      </a:lnTo>
                      <a:close/>
                      <a:moveTo>
                        <a:pt x="392029" y="19671"/>
                      </a:moveTo>
                      <a:lnTo>
                        <a:pt x="144379" y="1967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3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 defTabSz="913765"/>
                  <a:endParaRPr lang="zh-CN" altLang="en-US" sz="1200" b="1">
                    <a:solidFill>
                      <a:srgbClr val="FFFFFF"/>
                    </a:solidFill>
                  </a:endParaRPr>
                </a:p>
              </p:txBody>
            </p:sp>
          </p:grpSp>
          <p:cxnSp>
            <p:nvCxnSpPr>
              <p:cNvPr id="71" name="直接连接符 70"/>
              <p:cNvCxnSpPr>
                <a:stCxn id="75" idx="3"/>
                <a:endCxn id="73" idx="1"/>
              </p:cNvCxnSpPr>
              <p:nvPr/>
            </p:nvCxnSpPr>
            <p:spPr>
              <a:xfrm flipV="1">
                <a:off x="8667562" y="2165710"/>
                <a:ext cx="1867139" cy="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运作机制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318" y="609599"/>
            <a:ext cx="2515073" cy="411588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40735" y="836429"/>
            <a:ext cx="4589721" cy="3389024"/>
            <a:chOff x="5486400" y="1393087"/>
            <a:chExt cx="6119628" cy="4518699"/>
          </a:xfrm>
        </p:grpSpPr>
        <p:grpSp>
          <p:nvGrpSpPr>
            <p:cNvPr id="6" name="组合 5"/>
            <p:cNvGrpSpPr/>
            <p:nvPr/>
          </p:nvGrpSpPr>
          <p:grpSpPr>
            <a:xfrm>
              <a:off x="5486400" y="1393087"/>
              <a:ext cx="6032500" cy="942310"/>
              <a:chOff x="5486400" y="1393087"/>
              <a:chExt cx="6032500" cy="942310"/>
            </a:xfrm>
          </p:grpSpPr>
          <p:sp>
            <p:nvSpPr>
              <p:cNvPr id="19" name="圆角矩形 18"/>
              <p:cNvSpPr/>
              <p:nvPr/>
            </p:nvSpPr>
            <p:spPr>
              <a:xfrm flipH="1">
                <a:off x="5486400" y="1417369"/>
                <a:ext cx="6032500" cy="918028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bg2">
                    <a:lumMod val="10000"/>
                    <a:alpha val="15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Number1"/>
              <p:cNvSpPr/>
              <p:nvPr/>
            </p:nvSpPr>
            <p:spPr>
              <a:xfrm>
                <a:off x="5995932" y="1393087"/>
                <a:ext cx="942315" cy="94231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r>
                  <a:rPr lang="en-GB" altLang="zh-CN" sz="3200" b="1">
                    <a:solidFill>
                      <a:schemeClr val="bg1"/>
                    </a:solidFill>
                  </a:rPr>
                  <a:t>1</a:t>
                </a:r>
                <a:endParaRPr lang="zh-CN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Bullet1"/>
              <p:cNvSpPr txBox="1"/>
              <p:nvPr/>
            </p:nvSpPr>
            <p:spPr>
              <a:xfrm>
                <a:off x="7187719" y="1570305"/>
                <a:ext cx="4060851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/>
                  <a:t>关系型数据库对外提供通用操作接口</a:t>
                </a:r>
                <a:endParaRPr lang="zh-CN" altLang="en-US" sz="1400" b="1" dirty="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5486400" y="2585217"/>
              <a:ext cx="6032500" cy="942310"/>
              <a:chOff x="5486400" y="2585217"/>
              <a:chExt cx="6032500" cy="942310"/>
            </a:xfrm>
          </p:grpSpPr>
          <p:sp>
            <p:nvSpPr>
              <p:cNvPr id="16" name="圆角矩形 15"/>
              <p:cNvSpPr/>
              <p:nvPr/>
            </p:nvSpPr>
            <p:spPr>
              <a:xfrm flipH="1">
                <a:off x="5486400" y="2609499"/>
                <a:ext cx="6032500" cy="918028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bg2">
                    <a:lumMod val="10000"/>
                    <a:alpha val="15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Number2"/>
              <p:cNvSpPr/>
              <p:nvPr/>
            </p:nvSpPr>
            <p:spPr>
              <a:xfrm>
                <a:off x="5995932" y="2585217"/>
                <a:ext cx="942315" cy="94231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r>
                  <a:rPr lang="en-GB" altLang="zh-CN" sz="3200" b="1">
                    <a:solidFill>
                      <a:schemeClr val="bg1"/>
                    </a:solidFill>
                  </a:rPr>
                  <a:t>2</a:t>
                </a:r>
                <a:endParaRPr lang="zh-CN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Bullet2"/>
              <p:cNvSpPr txBox="1"/>
              <p:nvPr/>
            </p:nvSpPr>
            <p:spPr>
              <a:xfrm>
                <a:off x="7187717" y="2762434"/>
                <a:ext cx="4153676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/>
                  <a:t>底层使用</a:t>
                </a:r>
                <a:r>
                  <a:rPr lang="en-US" altLang="zh-CN" sz="1400" b="1" dirty="0"/>
                  <a:t>SQLite</a:t>
                </a:r>
                <a:r>
                  <a:rPr lang="zh-CN" altLang="en-US" sz="1400" b="1" dirty="0"/>
                  <a:t>作为持久化存储引擎</a:t>
                </a:r>
                <a:endParaRPr lang="zh-CN" altLang="en-US" sz="1400" b="1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486400" y="3777347"/>
              <a:ext cx="6032500" cy="942310"/>
              <a:chOff x="5486400" y="3777347"/>
              <a:chExt cx="6032500" cy="942310"/>
            </a:xfrm>
          </p:grpSpPr>
          <p:sp>
            <p:nvSpPr>
              <p:cNvPr id="13" name="圆角矩形 12"/>
              <p:cNvSpPr/>
              <p:nvPr/>
            </p:nvSpPr>
            <p:spPr>
              <a:xfrm flipH="1">
                <a:off x="5486400" y="3801629"/>
                <a:ext cx="6032500" cy="918028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bg2">
                    <a:lumMod val="10000"/>
                    <a:alpha val="15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Number3"/>
              <p:cNvSpPr/>
              <p:nvPr/>
            </p:nvSpPr>
            <p:spPr>
              <a:xfrm>
                <a:off x="5995932" y="3777347"/>
                <a:ext cx="942315" cy="94231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r>
                  <a:rPr lang="en-GB" altLang="zh-CN" sz="3200" b="1">
                    <a:solidFill>
                      <a:schemeClr val="bg1"/>
                    </a:solidFill>
                  </a:rPr>
                  <a:t>3</a:t>
                </a:r>
                <a:endParaRPr lang="zh-CN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Bullet3"/>
              <p:cNvSpPr txBox="1"/>
              <p:nvPr/>
            </p:nvSpPr>
            <p:spPr>
              <a:xfrm>
                <a:off x="7187719" y="3801630"/>
                <a:ext cx="4060851" cy="91802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/>
                  <a:t>支持</a:t>
                </a:r>
                <a:r>
                  <a:rPr lang="en-US" altLang="zh-CN" sz="1400" b="1" dirty="0"/>
                  <a:t>SQLite</a:t>
                </a:r>
                <a:r>
                  <a:rPr lang="zh-CN" altLang="en-US" sz="1400" b="1" dirty="0"/>
                  <a:t>所有数据库特性，包括事务、索引、视图、触发器、外键、参数化查询和预编译</a:t>
                </a:r>
                <a:r>
                  <a:rPr lang="en-US" altLang="zh-CN" sz="1400" b="1" dirty="0"/>
                  <a:t>SQL</a:t>
                </a:r>
                <a:r>
                  <a:rPr lang="zh-CN" altLang="en-US" sz="1400" b="1" dirty="0"/>
                  <a:t>语句</a:t>
                </a:r>
                <a:endParaRPr lang="zh-CN" altLang="en-US" sz="1400" b="1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5486400" y="4969476"/>
              <a:ext cx="6119628" cy="942310"/>
              <a:chOff x="5486400" y="4969476"/>
              <a:chExt cx="6119628" cy="942310"/>
            </a:xfrm>
          </p:grpSpPr>
          <p:sp>
            <p:nvSpPr>
              <p:cNvPr id="10" name="圆角矩形 9"/>
              <p:cNvSpPr/>
              <p:nvPr/>
            </p:nvSpPr>
            <p:spPr>
              <a:xfrm flipH="1">
                <a:off x="5486400" y="4993758"/>
                <a:ext cx="6032500" cy="918028"/>
              </a:xfrm>
              <a:prstGeom prst="roundRect">
                <a:avLst>
                  <a:gd name="adj" fmla="val 50000"/>
                </a:avLst>
              </a:prstGeom>
              <a:solidFill>
                <a:schemeClr val="bg2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bg2">
                    <a:lumMod val="10000"/>
                    <a:alpha val="15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Number4"/>
              <p:cNvSpPr/>
              <p:nvPr/>
            </p:nvSpPr>
            <p:spPr>
              <a:xfrm>
                <a:off x="5995932" y="4969476"/>
                <a:ext cx="942315" cy="94231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r>
                  <a:rPr lang="en-GB" altLang="zh-CN" sz="3200" b="1">
                    <a:solidFill>
                      <a:schemeClr val="bg1"/>
                    </a:solidFill>
                  </a:rPr>
                  <a:t>4</a:t>
                </a:r>
                <a:endParaRPr lang="zh-CN" altLang="en-US" sz="32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Bullet4"/>
              <p:cNvSpPr txBox="1"/>
              <p:nvPr/>
            </p:nvSpPr>
            <p:spPr>
              <a:xfrm>
                <a:off x="7187719" y="5146692"/>
                <a:ext cx="4418309" cy="765093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1400" b="1" dirty="0"/>
                  <a:t>关系型数据库</a:t>
                </a:r>
                <a:r>
                  <a:rPr lang="en-US" altLang="zh-CN" sz="1400" b="1" dirty="0"/>
                  <a:t>Framework</a:t>
                </a:r>
                <a:r>
                  <a:rPr lang="zh-CN" altLang="en-US" sz="1400" b="1" dirty="0"/>
                  <a:t>层调用</a:t>
                </a:r>
                <a:r>
                  <a:rPr lang="en-US" altLang="zh-CN" sz="1400" b="1" dirty="0"/>
                  <a:t>JNI</a:t>
                </a:r>
                <a:r>
                  <a:rPr lang="zh-CN" altLang="en-US" sz="1400" b="1" dirty="0"/>
                  <a:t>（</a:t>
                </a:r>
                <a:r>
                  <a:rPr lang="en-US" altLang="zh-CN" sz="1400" b="1" dirty="0"/>
                  <a:t>Java</a:t>
                </a:r>
                <a:r>
                  <a:rPr lang="zh-CN" altLang="en-US" sz="1400" b="1" dirty="0"/>
                  <a:t>本地接口）层与</a:t>
                </a:r>
                <a:r>
                  <a:rPr lang="en-US" altLang="zh-CN" sz="1400" b="1" dirty="0"/>
                  <a:t>SQLite</a:t>
                </a:r>
                <a:r>
                  <a:rPr lang="zh-CN" altLang="en-US" sz="1400" b="1" dirty="0"/>
                  <a:t>组件交互</a:t>
                </a:r>
                <a:endParaRPr lang="zh-CN" altLang="en-US" sz="1400" b="1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02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8345" y="1795145"/>
            <a:ext cx="410527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编程接口</a:t>
            </a:r>
            <a:endParaRPr lang="zh-CN" altLang="en-US" sz="4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接口概述</a:t>
            </a:r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990407" y="1710096"/>
            <a:ext cx="7218096" cy="2996805"/>
            <a:chOff x="1141119" y="2138360"/>
            <a:chExt cx="9624128" cy="3995740"/>
          </a:xfrm>
        </p:grpSpPr>
        <p:grpSp>
          <p:nvGrpSpPr>
            <p:cNvPr id="48" name="组合 47"/>
            <p:cNvGrpSpPr/>
            <p:nvPr/>
          </p:nvGrpSpPr>
          <p:grpSpPr>
            <a:xfrm>
              <a:off x="1414052" y="2138360"/>
              <a:ext cx="1717040" cy="2760510"/>
              <a:chOff x="1420403" y="1711960"/>
              <a:chExt cx="1717040" cy="2760510"/>
            </a:xfrm>
          </p:grpSpPr>
          <p:cxnSp>
            <p:nvCxnSpPr>
              <p:cNvPr id="66" name="直接连接符 65"/>
              <p:cNvCxnSpPr>
                <a:stCxn id="67" idx="4"/>
                <a:endCxn id="68" idx="0"/>
              </p:cNvCxnSpPr>
              <p:nvPr/>
            </p:nvCxnSpPr>
            <p:spPr>
              <a:xfrm flipH="1">
                <a:off x="2278921" y="3429000"/>
                <a:ext cx="2" cy="59925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Bullet1"/>
              <p:cNvSpPr/>
              <p:nvPr/>
            </p:nvSpPr>
            <p:spPr>
              <a:xfrm>
                <a:off x="1420403" y="1711960"/>
                <a:ext cx="1717040" cy="1717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数据库创建和删除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Number1"/>
              <p:cNvSpPr/>
              <p:nvPr/>
            </p:nvSpPr>
            <p:spPr>
              <a:xfrm>
                <a:off x="2056810" y="4028250"/>
                <a:ext cx="444222" cy="444220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schemeClr val="bg1"/>
                    </a:solidFill>
                  </a:rPr>
                  <a:t>1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322590" y="3373590"/>
              <a:ext cx="1717040" cy="2760510"/>
              <a:chOff x="3328941" y="2947190"/>
              <a:chExt cx="1717040" cy="2760510"/>
            </a:xfrm>
          </p:grpSpPr>
          <p:cxnSp>
            <p:nvCxnSpPr>
              <p:cNvPr id="63" name="直接连接符 62"/>
              <p:cNvCxnSpPr>
                <a:stCxn id="64" idx="4"/>
              </p:cNvCxnSpPr>
              <p:nvPr/>
            </p:nvCxnSpPr>
            <p:spPr>
              <a:xfrm flipH="1" flipV="1">
                <a:off x="4187461" y="2947190"/>
                <a:ext cx="0" cy="276051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Bullet2"/>
              <p:cNvSpPr/>
              <p:nvPr/>
            </p:nvSpPr>
            <p:spPr>
              <a:xfrm>
                <a:off x="3328941" y="3990660"/>
                <a:ext cx="1717040" cy="1717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数据库增删改查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Number2"/>
              <p:cNvSpPr/>
              <p:nvPr/>
            </p:nvSpPr>
            <p:spPr>
              <a:xfrm>
                <a:off x="3965350" y="2947190"/>
                <a:ext cx="444222" cy="444220"/>
              </a:xfrm>
              <a:prstGeom prst="ellipse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schemeClr val="bg1"/>
                    </a:solidFill>
                  </a:rPr>
                  <a:t>2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231130" y="2138360"/>
              <a:ext cx="1717040" cy="2760510"/>
              <a:chOff x="5237481" y="1711960"/>
              <a:chExt cx="1717040" cy="2760510"/>
            </a:xfrm>
          </p:grpSpPr>
          <p:cxnSp>
            <p:nvCxnSpPr>
              <p:cNvPr id="60" name="直接连接符 59"/>
              <p:cNvCxnSpPr>
                <a:stCxn id="61" idx="4"/>
              </p:cNvCxnSpPr>
              <p:nvPr/>
            </p:nvCxnSpPr>
            <p:spPr>
              <a:xfrm flipH="1">
                <a:off x="6096001" y="3429000"/>
                <a:ext cx="0" cy="59925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Bullet3"/>
              <p:cNvSpPr/>
              <p:nvPr/>
            </p:nvSpPr>
            <p:spPr>
              <a:xfrm>
                <a:off x="5237481" y="1711960"/>
                <a:ext cx="1717040" cy="1717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数据库谓词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Number3"/>
              <p:cNvSpPr/>
              <p:nvPr/>
            </p:nvSpPr>
            <p:spPr>
              <a:xfrm>
                <a:off x="5873890" y="4028250"/>
                <a:ext cx="444222" cy="444220"/>
              </a:xfrm>
              <a:prstGeom prst="ellipse">
                <a:avLst/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schemeClr val="bg1"/>
                    </a:solidFill>
                  </a:rPr>
                  <a:t>3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7139669" y="3373590"/>
              <a:ext cx="1717040" cy="2760510"/>
              <a:chOff x="7146020" y="2947190"/>
              <a:chExt cx="1717040" cy="2760510"/>
            </a:xfrm>
          </p:grpSpPr>
          <p:cxnSp>
            <p:nvCxnSpPr>
              <p:cNvPr id="57" name="直接连接符 56"/>
              <p:cNvCxnSpPr>
                <a:stCxn id="58" idx="4"/>
              </p:cNvCxnSpPr>
              <p:nvPr/>
            </p:nvCxnSpPr>
            <p:spPr>
              <a:xfrm flipH="1" flipV="1">
                <a:off x="8004540" y="2947190"/>
                <a:ext cx="0" cy="276051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Bullet4"/>
              <p:cNvSpPr/>
              <p:nvPr/>
            </p:nvSpPr>
            <p:spPr>
              <a:xfrm>
                <a:off x="7146020" y="3990660"/>
                <a:ext cx="1717040" cy="1717040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zh-CN" altLang="en-US" b="1" dirty="0">
                    <a:solidFill>
                      <a:schemeClr val="tx1"/>
                    </a:solidFill>
                  </a:rPr>
                  <a:t>操作查询结果集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Number4"/>
              <p:cNvSpPr/>
              <p:nvPr/>
            </p:nvSpPr>
            <p:spPr>
              <a:xfrm>
                <a:off x="7782429" y="2947190"/>
                <a:ext cx="444222" cy="444220"/>
              </a:xfrm>
              <a:prstGeom prst="ellipse">
                <a:avLst/>
              </a:prstGeom>
              <a:solidFill>
                <a:schemeClr val="accent5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5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schemeClr val="bg1"/>
                    </a:solidFill>
                  </a:rPr>
                  <a:t>4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9048207" y="2138360"/>
              <a:ext cx="1717040" cy="2760510"/>
              <a:chOff x="9054558" y="1711960"/>
              <a:chExt cx="1717040" cy="2760510"/>
            </a:xfrm>
          </p:grpSpPr>
          <p:sp>
            <p:nvSpPr>
              <p:cNvPr id="54" name="Bullet5"/>
              <p:cNvSpPr/>
              <p:nvPr/>
            </p:nvSpPr>
            <p:spPr>
              <a:xfrm>
                <a:off x="9054558" y="1711960"/>
                <a:ext cx="1717040" cy="171704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 panose="020B0604020202020204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</a:rPr>
                  <a:t>事务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直接连接符 54"/>
              <p:cNvCxnSpPr>
                <a:stCxn id="54" idx="4"/>
              </p:cNvCxnSpPr>
              <p:nvPr/>
            </p:nvCxnSpPr>
            <p:spPr>
              <a:xfrm flipH="1">
                <a:off x="9913078" y="3429000"/>
                <a:ext cx="0" cy="599250"/>
              </a:xfrm>
              <a:prstGeom prst="line">
                <a:avLst/>
              </a:prstGeom>
              <a:ln w="19050" cap="rnd">
                <a:solidFill>
                  <a:schemeClr val="bg1">
                    <a:lumMod val="9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Number5"/>
              <p:cNvSpPr/>
              <p:nvPr/>
            </p:nvSpPr>
            <p:spPr>
              <a:xfrm>
                <a:off x="9690967" y="4028250"/>
                <a:ext cx="444222" cy="444220"/>
              </a:xfrm>
              <a:prstGeom prst="ellipse">
                <a:avLst/>
              </a:prstGeom>
              <a:solidFill>
                <a:schemeClr val="accent4"/>
              </a:solidFill>
              <a:ln w="12700" cap="rnd">
                <a:noFill/>
                <a:prstDash val="solid"/>
                <a:round/>
              </a:ln>
              <a:effectLst>
                <a:outerShdw blurRad="254000" dist="127000" algn="ctr" rotWithShape="0">
                  <a:schemeClr val="accent4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r>
                  <a:rPr lang="en-US" altLang="zh-CN" sz="2000" b="1">
                    <a:solidFill>
                      <a:schemeClr val="bg1"/>
                    </a:solidFill>
                  </a:rPr>
                  <a:t>5</a:t>
                </a:r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3" name="Title"/>
            <p:cNvSpPr txBox="1"/>
            <p:nvPr/>
          </p:nvSpPr>
          <p:spPr>
            <a:xfrm>
              <a:off x="1141119" y="5380275"/>
              <a:ext cx="2181472" cy="563840"/>
            </a:xfrm>
            <a:prstGeom prst="rect">
              <a:avLst/>
            </a:prstGeom>
            <a:noFill/>
          </p:spPr>
          <p:txBody>
            <a:bodyPr vert="horz" wrap="square" rtlCol="0" anchor="b" anchorCtr="1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/>
                <a:t>常用接口</a:t>
              </a:r>
              <a:endParaRPr lang="zh-CN" altLang="en-US" sz="2400" b="1" dirty="0"/>
            </a:p>
          </p:txBody>
        </p:sp>
      </p:grpSp>
      <p:sp>
        <p:nvSpPr>
          <p:cNvPr id="69" name="Icon1"/>
          <p:cNvSpPr/>
          <p:nvPr/>
        </p:nvSpPr>
        <p:spPr>
          <a:xfrm flipV="1">
            <a:off x="902399" y="757125"/>
            <a:ext cx="160133" cy="164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0" name="Bullet1"/>
          <p:cNvSpPr/>
          <p:nvPr/>
        </p:nvSpPr>
        <p:spPr>
          <a:xfrm>
            <a:off x="1152606" y="664731"/>
            <a:ext cx="3206521" cy="4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r>
              <a:rPr kumimoji="1" lang="zh-CN" altLang="en-US" b="1" dirty="0">
                <a:solidFill>
                  <a:schemeClr val="tx1"/>
                </a:solidFill>
              </a:rPr>
              <a:t>关系型数据库是在</a:t>
            </a:r>
            <a:r>
              <a:rPr kumimoji="1" lang="en-US" altLang="zh-CN" b="1" dirty="0">
                <a:solidFill>
                  <a:schemeClr val="tx1"/>
                </a:solidFill>
              </a:rPr>
              <a:t>SQLite</a:t>
            </a:r>
            <a:r>
              <a:rPr kumimoji="1" lang="zh-CN" altLang="en-US" b="1" dirty="0">
                <a:solidFill>
                  <a:schemeClr val="tx1"/>
                </a:solidFill>
              </a:rPr>
              <a:t>基础上实现的本地数据操作机制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1" name="Icon2"/>
          <p:cNvSpPr/>
          <p:nvPr/>
        </p:nvSpPr>
        <p:spPr>
          <a:xfrm flipV="1">
            <a:off x="902399" y="1229290"/>
            <a:ext cx="160133" cy="164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2" name="Bullet2"/>
          <p:cNvSpPr/>
          <p:nvPr/>
        </p:nvSpPr>
        <p:spPr>
          <a:xfrm>
            <a:off x="1154203" y="1097658"/>
            <a:ext cx="3171825" cy="427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r>
              <a:rPr kumimoji="1" lang="zh-CN" altLang="en-US" b="1" dirty="0">
                <a:solidFill>
                  <a:schemeClr val="tx1"/>
                </a:solidFill>
              </a:rPr>
              <a:t>用户无需编写原生</a:t>
            </a:r>
            <a:r>
              <a:rPr kumimoji="1" lang="en-US" altLang="zh-CN" b="1" dirty="0">
                <a:solidFill>
                  <a:schemeClr val="tx1"/>
                </a:solidFill>
              </a:rPr>
              <a:t>SQL</a:t>
            </a:r>
            <a:r>
              <a:rPr kumimoji="1" lang="zh-CN" altLang="en-US" b="1" dirty="0">
                <a:solidFill>
                  <a:schemeClr val="tx1"/>
                </a:solidFill>
              </a:rPr>
              <a:t>语句就能进行数据增删改查操作</a:t>
            </a:r>
            <a:endParaRPr kumimoji="1"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3" name="Icon3"/>
          <p:cNvSpPr/>
          <p:nvPr/>
        </p:nvSpPr>
        <p:spPr>
          <a:xfrm flipV="1">
            <a:off x="4784874" y="860148"/>
            <a:ext cx="160133" cy="164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4" name="Bullet3"/>
          <p:cNvSpPr/>
          <p:nvPr/>
        </p:nvSpPr>
        <p:spPr>
          <a:xfrm>
            <a:off x="5036678" y="664731"/>
            <a:ext cx="3171825" cy="765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Arial" panose="020B0604020202020204"/>
                <a:ea typeface="+mn-ea"/>
                <a:cs typeface="+mn-cs"/>
              </a:defRPr>
            </a:lvl9pPr>
          </a:lstStyle>
          <a:p>
            <a:r>
              <a:rPr kumimoji="1" lang="zh-CN" altLang="en-US" sz="1400" b="1" dirty="0">
                <a:solidFill>
                  <a:schemeClr val="tx1"/>
                </a:solidFill>
              </a:rPr>
              <a:t>关系型数据库接口大部分为异步接口，异步接口均有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callback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和</a:t>
            </a:r>
            <a:r>
              <a:rPr kumimoji="1" lang="en-US" altLang="zh-CN" sz="1400" b="1" dirty="0">
                <a:solidFill>
                  <a:schemeClr val="tx1"/>
                </a:solidFill>
              </a:rPr>
              <a:t>Promise</a:t>
            </a:r>
            <a:r>
              <a:rPr kumimoji="1" lang="zh-CN" altLang="en-US" sz="1400" b="1" dirty="0">
                <a:solidFill>
                  <a:schemeClr val="tx1"/>
                </a:solidFill>
              </a:rPr>
              <a:t>两种返回形式</a:t>
            </a:r>
            <a:endParaRPr kumimoji="1" lang="zh-CN" alt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</a:t>
            </a:r>
            <a:r>
              <a:rPr lang="zh-CN" altLang="en-US" dirty="0"/>
              <a:t>数据库创建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0558" y="536361"/>
            <a:ext cx="6555126" cy="4196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606*184"/>
  <p:tag name="TABLE_ENDDRAG_RECT" val="76*68*606*18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4bf8694c-8d3b-4567-a309-a4e3331ed291"/>
  <p:tag name="COMMONDATA" val="eyJoZGlkIjoiZTdmOTIyZTI5ZGU5ZjFjZTBkMzlkYjU5N2ZlZmI0NGYifQ=="/>
  <p:tag name="commondata" val="eyJoZGlkIjoiMGVkY2FjNzg3NDM3NDlmZmZjZDI3MjFmZGQ5NGMxY2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61_2*l_h_i*1_1_1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56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61_2*l_h_i*1_1_2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56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61_2*l_h_i*1_1_3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80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6554</Words>
  <Application>WPS 演示</Application>
  <PresentationFormat>全屏显示(16:9)</PresentationFormat>
  <Paragraphs>433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Microsoft YaHei Semibold</vt:lpstr>
      <vt:lpstr>微软雅黑</vt:lpstr>
      <vt:lpstr>字魂35号-经典雅黑</vt:lpstr>
      <vt:lpstr>黑体</vt:lpstr>
      <vt:lpstr>Calibri</vt:lpstr>
      <vt:lpstr>Helvetica Light</vt:lpstr>
      <vt:lpstr>等线 Light</vt:lpstr>
      <vt:lpstr>Wingdings</vt:lpstr>
      <vt:lpstr>Impact</vt:lpstr>
      <vt:lpstr>Arial</vt:lpstr>
      <vt:lpstr>Arial Unicode MS</vt:lpstr>
      <vt:lpstr>等线</vt:lpstr>
      <vt:lpstr>Office 主题​​</vt:lpstr>
      <vt:lpstr>数据管理-关系型数据库</vt:lpstr>
      <vt:lpstr>目录</vt:lpstr>
      <vt:lpstr>【课程目标】</vt:lpstr>
      <vt:lpstr>PowerPoint 演示文稿</vt:lpstr>
      <vt:lpstr>基本概念</vt:lpstr>
      <vt:lpstr>运作机制</vt:lpstr>
      <vt:lpstr>PowerPoint 演示文稿</vt:lpstr>
      <vt:lpstr>接口概述</vt:lpstr>
      <vt:lpstr>1-数据库创建</vt:lpstr>
      <vt:lpstr>1-数据库创建</vt:lpstr>
      <vt:lpstr>创建数据库示例-stage模型</vt:lpstr>
      <vt:lpstr>创建数据库示例-stage模型</vt:lpstr>
      <vt:lpstr>1-数据库删除</vt:lpstr>
      <vt:lpstr>1-数据库删除</vt:lpstr>
      <vt:lpstr>1-数据库删除</vt:lpstr>
      <vt:lpstr>1-数据库删除</vt:lpstr>
      <vt:lpstr>SQLite数据类型</vt:lpstr>
      <vt:lpstr>3-数据库谓词</vt:lpstr>
      <vt:lpstr>SQLite数据类型</vt:lpstr>
      <vt:lpstr>SQLite数据类型</vt:lpstr>
      <vt:lpstr>2-插入</vt:lpstr>
      <vt:lpstr>2-插入</vt:lpstr>
      <vt:lpstr>2-增删改查-更新</vt:lpstr>
      <vt:lpstr>2-增删改查-更新</vt:lpstr>
      <vt:lpstr>2-增删改查-删除</vt:lpstr>
      <vt:lpstr>2-增删改查-删除</vt:lpstr>
      <vt:lpstr>2-增删改查-查询</vt:lpstr>
      <vt:lpstr>2-增删改查-查询</vt:lpstr>
      <vt:lpstr>4-查询结果集</vt:lpstr>
      <vt:lpstr>查询数据</vt:lpstr>
      <vt:lpstr>5-事务</vt:lpstr>
      <vt:lpstr>PowerPoint 演示文稿</vt:lpstr>
      <vt:lpstr>学生管理系统</vt:lpstr>
      <vt:lpstr>【课程小结】</vt:lpstr>
      <vt:lpstr>【课后作业】</vt:lpstr>
      <vt:lpstr>匠心育人，学以致用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软通动力集团技术与研发体系 三年规划</dc:title>
  <dc:creator>Liu,Huifu (IVor)</dc:creator>
  <cp:lastModifiedBy>雪</cp:lastModifiedBy>
  <cp:revision>967</cp:revision>
  <dcterms:created xsi:type="dcterms:W3CDTF">2019-10-25T14:19:00Z</dcterms:created>
  <dcterms:modified xsi:type="dcterms:W3CDTF">2023-12-11T02:06:56Z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87A7CF8B6C124F67B12B5A85770E909A</vt:lpwstr>
  </property>
  <property fmtid="{D5CDD505-2E9C-101B-9397-08002B2CF9AE}" pid="3" name="KSOProductBuildVer">
    <vt:lpwstr>2052-12.1.0.15990</vt:lpwstr>
  </property>
</Properties>
</file>