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53" r:id="rId2"/>
    <p:sldMasterId id="2147483666" r:id="rId3"/>
  </p:sldMasterIdLst>
  <p:notesMasterIdLst>
    <p:notesMasterId r:id="rId129"/>
  </p:notesMasterIdLst>
  <p:sldIdLst>
    <p:sldId id="285" r:id="rId4"/>
    <p:sldId id="1065" r:id="rId5"/>
    <p:sldId id="932" r:id="rId6"/>
    <p:sldId id="1061" r:id="rId7"/>
    <p:sldId id="1062" r:id="rId8"/>
    <p:sldId id="1063" r:id="rId9"/>
    <p:sldId id="386" r:id="rId10"/>
    <p:sldId id="933" r:id="rId11"/>
    <p:sldId id="934" r:id="rId12"/>
    <p:sldId id="1064" r:id="rId13"/>
    <p:sldId id="1066" r:id="rId14"/>
    <p:sldId id="1067" r:id="rId15"/>
    <p:sldId id="1068" r:id="rId16"/>
    <p:sldId id="1069" r:id="rId17"/>
    <p:sldId id="1070" r:id="rId18"/>
    <p:sldId id="1104" r:id="rId19"/>
    <p:sldId id="1105" r:id="rId20"/>
    <p:sldId id="1106" r:id="rId21"/>
    <p:sldId id="1107" r:id="rId22"/>
    <p:sldId id="997" r:id="rId23"/>
    <p:sldId id="998" r:id="rId24"/>
    <p:sldId id="999" r:id="rId25"/>
    <p:sldId id="1000" r:id="rId26"/>
    <p:sldId id="1001" r:id="rId27"/>
    <p:sldId id="935" r:id="rId28"/>
    <p:sldId id="936" r:id="rId29"/>
    <p:sldId id="937" r:id="rId30"/>
    <p:sldId id="938" r:id="rId31"/>
    <p:sldId id="939" r:id="rId32"/>
    <p:sldId id="940" r:id="rId33"/>
    <p:sldId id="941" r:id="rId34"/>
    <p:sldId id="942" r:id="rId35"/>
    <p:sldId id="943" r:id="rId36"/>
    <p:sldId id="944" r:id="rId37"/>
    <p:sldId id="461" r:id="rId38"/>
    <p:sldId id="670" r:id="rId39"/>
    <p:sldId id="628" r:id="rId40"/>
    <p:sldId id="671" r:id="rId41"/>
    <p:sldId id="629" r:id="rId42"/>
    <p:sldId id="630" r:id="rId43"/>
    <p:sldId id="672" r:id="rId44"/>
    <p:sldId id="673" r:id="rId45"/>
    <p:sldId id="631" r:id="rId46"/>
    <p:sldId id="632" r:id="rId47"/>
    <p:sldId id="682" r:id="rId48"/>
    <p:sldId id="683" r:id="rId49"/>
    <p:sldId id="684" r:id="rId50"/>
    <p:sldId id="685" r:id="rId51"/>
    <p:sldId id="686" r:id="rId52"/>
    <p:sldId id="675" r:id="rId53"/>
    <p:sldId id="1095" r:id="rId54"/>
    <p:sldId id="969" r:id="rId55"/>
    <p:sldId id="674" r:id="rId56"/>
    <p:sldId id="676" r:id="rId57"/>
    <p:sldId id="677" r:id="rId58"/>
    <p:sldId id="633" r:id="rId59"/>
    <p:sldId id="678" r:id="rId60"/>
    <p:sldId id="634" r:id="rId61"/>
    <p:sldId id="474" r:id="rId62"/>
    <p:sldId id="475" r:id="rId63"/>
    <p:sldId id="681" r:id="rId64"/>
    <p:sldId id="476" r:id="rId65"/>
    <p:sldId id="1071" r:id="rId66"/>
    <p:sldId id="1072" r:id="rId67"/>
    <p:sldId id="1085" r:id="rId68"/>
    <p:sldId id="653" r:id="rId69"/>
    <p:sldId id="654" r:id="rId70"/>
    <p:sldId id="657" r:id="rId71"/>
    <p:sldId id="662" r:id="rId72"/>
    <p:sldId id="663" r:id="rId73"/>
    <p:sldId id="665" r:id="rId74"/>
    <p:sldId id="667" r:id="rId75"/>
    <p:sldId id="666" r:id="rId76"/>
    <p:sldId id="664" r:id="rId77"/>
    <p:sldId id="1118" r:id="rId78"/>
    <p:sldId id="1086" r:id="rId79"/>
    <p:sldId id="1089" r:id="rId80"/>
    <p:sldId id="1088" r:id="rId81"/>
    <p:sldId id="1090" r:id="rId82"/>
    <p:sldId id="1091" r:id="rId83"/>
    <p:sldId id="1078" r:id="rId84"/>
    <p:sldId id="1079" r:id="rId85"/>
    <p:sldId id="1092" r:id="rId86"/>
    <p:sldId id="1093" r:id="rId87"/>
    <p:sldId id="1081" r:id="rId88"/>
    <p:sldId id="1094" r:id="rId89"/>
    <p:sldId id="1083" r:id="rId90"/>
    <p:sldId id="1111" r:id="rId91"/>
    <p:sldId id="390" r:id="rId92"/>
    <p:sldId id="487" r:id="rId93"/>
    <p:sldId id="488" r:id="rId94"/>
    <p:sldId id="467" r:id="rId95"/>
    <p:sldId id="489" r:id="rId96"/>
    <p:sldId id="391" r:id="rId97"/>
    <p:sldId id="490" r:id="rId98"/>
    <p:sldId id="392" r:id="rId99"/>
    <p:sldId id="468" r:id="rId100"/>
    <p:sldId id="393" r:id="rId101"/>
    <p:sldId id="469" r:id="rId102"/>
    <p:sldId id="394" r:id="rId103"/>
    <p:sldId id="395" r:id="rId104"/>
    <p:sldId id="396" r:id="rId105"/>
    <p:sldId id="491" r:id="rId106"/>
    <p:sldId id="397" r:id="rId107"/>
    <p:sldId id="470" r:id="rId108"/>
    <p:sldId id="398" r:id="rId109"/>
    <p:sldId id="399" r:id="rId110"/>
    <p:sldId id="471" r:id="rId111"/>
    <p:sldId id="472" r:id="rId112"/>
    <p:sldId id="638" r:id="rId113"/>
    <p:sldId id="640" r:id="rId114"/>
    <p:sldId id="687" r:id="rId115"/>
    <p:sldId id="688" r:id="rId116"/>
    <p:sldId id="690" r:id="rId117"/>
    <p:sldId id="689" r:id="rId118"/>
    <p:sldId id="695" r:id="rId119"/>
    <p:sldId id="694" r:id="rId120"/>
    <p:sldId id="693" r:id="rId121"/>
    <p:sldId id="692" r:id="rId122"/>
    <p:sldId id="696" r:id="rId123"/>
    <p:sldId id="699" r:id="rId124"/>
    <p:sldId id="698" r:id="rId125"/>
    <p:sldId id="697" r:id="rId126"/>
    <p:sldId id="700" r:id="rId127"/>
    <p:sldId id="701" r:id="rId128"/>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r"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r"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r"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r"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0000"/>
    <a:srgbClr val="333399"/>
    <a:srgbClr val="5F5F5F"/>
    <a:srgbClr val="808080"/>
    <a:srgbClr val="5EB4B4"/>
    <a:srgbClr val="488FD6"/>
    <a:srgbClr val="86B5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54" autoAdjust="0"/>
    <p:restoredTop sz="89277" autoAdjust="0"/>
  </p:normalViewPr>
  <p:slideViewPr>
    <p:cSldViewPr>
      <p:cViewPr varScale="1">
        <p:scale>
          <a:sx n="61" d="100"/>
          <a:sy n="61" d="100"/>
        </p:scale>
        <p:origin x="943" y="26"/>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6" Type="http://schemas.openxmlformats.org/officeDocument/2006/relationships/slide" Target="slides/slide13.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28" Type="http://schemas.openxmlformats.org/officeDocument/2006/relationships/slide" Target="slides/slide125.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slide" Target="slides/slide92.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113" Type="http://schemas.openxmlformats.org/officeDocument/2006/relationships/slide" Target="slides/slide110.xml"/><Relationship Id="rId118" Type="http://schemas.openxmlformats.org/officeDocument/2006/relationships/slide" Target="slides/slide115.xml"/><Relationship Id="rId80" Type="http://schemas.openxmlformats.org/officeDocument/2006/relationships/slide" Target="slides/slide77.xml"/><Relationship Id="rId85" Type="http://schemas.openxmlformats.org/officeDocument/2006/relationships/slide" Target="slides/slide82.xml"/><Relationship Id="rId12" Type="http://schemas.openxmlformats.org/officeDocument/2006/relationships/slide" Target="slides/slide9.xml"/><Relationship Id="rId17" Type="http://schemas.openxmlformats.org/officeDocument/2006/relationships/slide" Target="slides/slide14.xml"/><Relationship Id="rId33" Type="http://schemas.openxmlformats.org/officeDocument/2006/relationships/slide" Target="slides/slide30.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08" Type="http://schemas.openxmlformats.org/officeDocument/2006/relationships/slide" Target="slides/slide105.xml"/><Relationship Id="rId124" Type="http://schemas.openxmlformats.org/officeDocument/2006/relationships/slide" Target="slides/slide121.xml"/><Relationship Id="rId129" Type="http://schemas.openxmlformats.org/officeDocument/2006/relationships/notesMaster" Target="notesMasters/notesMaster1.xml"/><Relationship Id="rId54" Type="http://schemas.openxmlformats.org/officeDocument/2006/relationships/slide" Target="slides/slide51.xml"/><Relationship Id="rId70" Type="http://schemas.openxmlformats.org/officeDocument/2006/relationships/slide" Target="slides/slide67.xml"/><Relationship Id="rId75" Type="http://schemas.openxmlformats.org/officeDocument/2006/relationships/slide" Target="slides/slide72.xml"/><Relationship Id="rId91" Type="http://schemas.openxmlformats.org/officeDocument/2006/relationships/slide" Target="slides/slide88.xml"/><Relationship Id="rId96" Type="http://schemas.openxmlformats.org/officeDocument/2006/relationships/slide" Target="slides/slide93.xml"/><Relationship Id="rId1" Type="http://schemas.openxmlformats.org/officeDocument/2006/relationships/slideMaster" Target="slideMasters/slideMaster1.xml"/><Relationship Id="rId6" Type="http://schemas.openxmlformats.org/officeDocument/2006/relationships/slide" Target="slides/slide3.xml"/><Relationship Id="rId23" Type="http://schemas.openxmlformats.org/officeDocument/2006/relationships/slide" Target="slides/slide20.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119" Type="http://schemas.openxmlformats.org/officeDocument/2006/relationships/slide" Target="slides/slide116.xml"/><Relationship Id="rId44" Type="http://schemas.openxmlformats.org/officeDocument/2006/relationships/slide" Target="slides/slide41.xml"/><Relationship Id="rId60" Type="http://schemas.openxmlformats.org/officeDocument/2006/relationships/slide" Target="slides/slide57.xml"/><Relationship Id="rId65" Type="http://schemas.openxmlformats.org/officeDocument/2006/relationships/slide" Target="slides/slide62.xml"/><Relationship Id="rId81" Type="http://schemas.openxmlformats.org/officeDocument/2006/relationships/slide" Target="slides/slide78.xml"/><Relationship Id="rId86" Type="http://schemas.openxmlformats.org/officeDocument/2006/relationships/slide" Target="slides/slide83.xml"/><Relationship Id="rId130" Type="http://schemas.openxmlformats.org/officeDocument/2006/relationships/presProps" Target="presProps.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109" Type="http://schemas.openxmlformats.org/officeDocument/2006/relationships/slide" Target="slides/slide10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04" Type="http://schemas.openxmlformats.org/officeDocument/2006/relationships/slide" Target="slides/slide101.xml"/><Relationship Id="rId120" Type="http://schemas.openxmlformats.org/officeDocument/2006/relationships/slide" Target="slides/slide117.xml"/><Relationship Id="rId125" Type="http://schemas.openxmlformats.org/officeDocument/2006/relationships/slide" Target="slides/slide122.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15" Type="http://schemas.openxmlformats.org/officeDocument/2006/relationships/slide" Target="slides/slide112.xml"/><Relationship Id="rId131"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theme" Target="theme/theme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4" Type="http://schemas.openxmlformats.org/officeDocument/2006/relationships/slide" Target="slides/slide1.xml"/><Relationship Id="rId9" Type="http://schemas.openxmlformats.org/officeDocument/2006/relationships/slide" Target="slides/slide6.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4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0"/>
            </a:lvl1pPr>
          </a:lstStyle>
          <a:p>
            <a:endParaRPr lang="en-US" altLang="zh-CN"/>
          </a:p>
        </p:txBody>
      </p:sp>
      <p:sp>
        <p:nvSpPr>
          <p:cNvPr id="10445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b="0"/>
            </a:lvl1pPr>
          </a:lstStyle>
          <a:p>
            <a:endParaRPr lang="en-US" altLang="zh-CN"/>
          </a:p>
        </p:txBody>
      </p:sp>
      <p:sp>
        <p:nvSpPr>
          <p:cNvPr id="1044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445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0"/>
            </a:lvl1pPr>
          </a:lstStyle>
          <a:p>
            <a:endParaRPr lang="en-US" altLang="zh-CN"/>
          </a:p>
        </p:txBody>
      </p:sp>
      <p:sp>
        <p:nvSpPr>
          <p:cNvPr id="10445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b="0"/>
            </a:lvl1pPr>
          </a:lstStyle>
          <a:p>
            <a:fld id="{865FB784-6F92-4A06-818E-F0E0C06F9DA8}" type="slidenum">
              <a:rPr lang="en-US" altLang="zh-CN"/>
              <a:pPr/>
              <a:t>‹#›</a:t>
            </a:fld>
            <a:endParaRPr lang="en-US" altLang="zh-CN"/>
          </a:p>
        </p:txBody>
      </p:sp>
    </p:spTree>
    <p:extLst>
      <p:ext uri="{BB962C8B-B14F-4D97-AF65-F5344CB8AC3E}">
        <p14:creationId xmlns:p14="http://schemas.microsoft.com/office/powerpoint/2010/main" val="17259965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65FB784-6F92-4A06-818E-F0E0C06F9DA8}" type="slidenum">
              <a:rPr lang="en-US" altLang="zh-CN" smtClean="0"/>
              <a:pPr/>
              <a:t>5</a:t>
            </a:fld>
            <a:endParaRPr lang="en-US" altLang="zh-CN"/>
          </a:p>
        </p:txBody>
      </p:sp>
    </p:spTree>
    <p:extLst>
      <p:ext uri="{BB962C8B-B14F-4D97-AF65-F5344CB8AC3E}">
        <p14:creationId xmlns:p14="http://schemas.microsoft.com/office/powerpoint/2010/main" val="33834530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113" name="Rectangle 41"/>
          <p:cNvSpPr>
            <a:spLocks noChangeArrowheads="1"/>
          </p:cNvSpPr>
          <p:nvPr/>
        </p:nvSpPr>
        <p:spPr bwMode="auto">
          <a:xfrm>
            <a:off x="257175" y="228600"/>
            <a:ext cx="8610600" cy="6400800"/>
          </a:xfrm>
          <a:prstGeom prst="rect">
            <a:avLst/>
          </a:prstGeom>
          <a:noFill/>
          <a:ln w="19050">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1" name="Rectangle 29"/>
          <p:cNvSpPr>
            <a:spLocks noChangeArrowheads="1"/>
          </p:cNvSpPr>
          <p:nvPr/>
        </p:nvSpPr>
        <p:spPr bwMode="gray">
          <a:xfrm>
            <a:off x="263525" y="2204864"/>
            <a:ext cx="8618538" cy="838200"/>
          </a:xfrm>
          <a:prstGeom prst="rect">
            <a:avLst/>
          </a:prstGeom>
          <a:gradFill rotWithShape="1">
            <a:gsLst>
              <a:gs pos="0">
                <a:schemeClr val="accent1">
                  <a:gamma/>
                  <a:tint val="63529"/>
                  <a:invGamma/>
                </a:schemeClr>
              </a:gs>
              <a:gs pos="50000">
                <a:schemeClr val="accent1"/>
              </a:gs>
              <a:gs pos="100000">
                <a:schemeClr val="accent1">
                  <a:gamma/>
                  <a:tint val="63529"/>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7" name="Rectangle 5"/>
          <p:cNvSpPr>
            <a:spLocks noGrp="1" noChangeArrowheads="1"/>
          </p:cNvSpPr>
          <p:nvPr>
            <p:ph type="ftr" sz="quarter" idx="3"/>
          </p:nvPr>
        </p:nvSpPr>
        <p:spPr>
          <a:xfrm>
            <a:off x="3200400" y="6613525"/>
            <a:ext cx="2895600" cy="244475"/>
          </a:xfrm>
          <a:prstGeom prst="rect">
            <a:avLst/>
          </a:prstGeom>
        </p:spPr>
        <p:txBody>
          <a:bodyPr/>
          <a:lstStyle>
            <a:lvl1pPr algn="ctr">
              <a:defRPr sz="1000" b="0" i="0">
                <a:solidFill>
                  <a:srgbClr val="000000"/>
                </a:solidFill>
              </a:defRPr>
            </a:lvl1pPr>
          </a:lstStyle>
          <a:p>
            <a:endParaRPr lang="en-US" altLang="zh-CN"/>
          </a:p>
        </p:txBody>
      </p:sp>
      <p:sp>
        <p:nvSpPr>
          <p:cNvPr id="3078" name="Rectangle 6"/>
          <p:cNvSpPr>
            <a:spLocks noGrp="1" noChangeArrowheads="1"/>
          </p:cNvSpPr>
          <p:nvPr>
            <p:ph type="sldNum" sz="quarter" idx="4"/>
          </p:nvPr>
        </p:nvSpPr>
        <p:spPr>
          <a:xfrm>
            <a:off x="6781800" y="6613525"/>
            <a:ext cx="2133600" cy="244475"/>
          </a:xfrm>
        </p:spPr>
        <p:txBody>
          <a:bodyPr/>
          <a:lstStyle>
            <a:lvl1pPr algn="r">
              <a:defRPr>
                <a:latin typeface="Arial" panose="020B0604020202020204" pitchFamily="34" charset="0"/>
              </a:defRPr>
            </a:lvl1pPr>
          </a:lstStyle>
          <a:p>
            <a:fld id="{47F5487D-A24F-43CF-9423-2BEC5E870E06}" type="slidenum">
              <a:rPr lang="en-US" altLang="zh-CN"/>
              <a:pPr/>
              <a:t>‹#›</a:t>
            </a:fld>
            <a:endParaRPr lang="en-US" altLang="zh-CN"/>
          </a:p>
        </p:txBody>
      </p:sp>
      <p:sp>
        <p:nvSpPr>
          <p:cNvPr id="3075" name="Rectangle 3"/>
          <p:cNvSpPr>
            <a:spLocks noGrp="1" noChangeArrowheads="1"/>
          </p:cNvSpPr>
          <p:nvPr>
            <p:ph type="subTitle" idx="1"/>
          </p:nvPr>
        </p:nvSpPr>
        <p:spPr>
          <a:xfrm>
            <a:off x="457994" y="3348360"/>
            <a:ext cx="8229600" cy="381000"/>
          </a:xfrm>
        </p:spPr>
        <p:txBody>
          <a:bodyPr/>
          <a:lstStyle>
            <a:lvl1pPr marL="0" indent="0" algn="ctr">
              <a:buFont typeface="Wingdings" panose="05000000000000000000" pitchFamily="2" charset="2"/>
              <a:buNone/>
              <a:defRPr sz="2200">
                <a:solidFill>
                  <a:schemeClr val="tx2"/>
                </a:solidFill>
              </a:defRPr>
            </a:lvl1pPr>
          </a:lstStyle>
          <a:p>
            <a:pPr lvl="0"/>
            <a:r>
              <a:rPr lang="zh-CN" altLang="en-US" noProof="0" dirty="0"/>
              <a:t>单击此处编辑母版副标题样式</a:t>
            </a:r>
            <a:endParaRPr lang="en-US" altLang="zh-CN" noProof="0" dirty="0"/>
          </a:p>
        </p:txBody>
      </p:sp>
      <p:grpSp>
        <p:nvGrpSpPr>
          <p:cNvPr id="3107" name="Group 35"/>
          <p:cNvGrpSpPr>
            <a:grpSpLocks/>
          </p:cNvGrpSpPr>
          <p:nvPr/>
        </p:nvGrpSpPr>
        <p:grpSpPr bwMode="auto">
          <a:xfrm flipH="1">
            <a:off x="0" y="2204864"/>
            <a:ext cx="533400" cy="838200"/>
            <a:chOff x="0" y="1584"/>
            <a:chExt cx="864" cy="1296"/>
          </a:xfrm>
        </p:grpSpPr>
        <p:sp>
          <p:nvSpPr>
            <p:cNvPr id="3104" name="Rectangle 32"/>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5" name="Rectangle 33"/>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06" name="Rectangle 34"/>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3108" name="Group 36"/>
          <p:cNvGrpSpPr>
            <a:grpSpLocks/>
          </p:cNvGrpSpPr>
          <p:nvPr/>
        </p:nvGrpSpPr>
        <p:grpSpPr bwMode="auto">
          <a:xfrm>
            <a:off x="8610600" y="2204864"/>
            <a:ext cx="533400" cy="838200"/>
            <a:chOff x="0" y="1584"/>
            <a:chExt cx="864" cy="1296"/>
          </a:xfrm>
        </p:grpSpPr>
        <p:sp>
          <p:nvSpPr>
            <p:cNvPr id="3109" name="Rectangle 37"/>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0" name="Rectangle 38"/>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11" name="Rectangle 39"/>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12" name="Freeform 40"/>
          <p:cNvSpPr>
            <a:spLocks/>
          </p:cNvSpPr>
          <p:nvPr/>
        </p:nvSpPr>
        <p:spPr bwMode="gray">
          <a:xfrm>
            <a:off x="4197350" y="2692152"/>
            <a:ext cx="723900" cy="247650"/>
          </a:xfrm>
          <a:custGeom>
            <a:avLst/>
            <a:gdLst>
              <a:gd name="T0" fmla="*/ 0 w 456"/>
              <a:gd name="T1" fmla="*/ 0 h 156"/>
              <a:gd name="T2" fmla="*/ 236 w 456"/>
              <a:gd name="T3" fmla="*/ 156 h 156"/>
              <a:gd name="T4" fmla="*/ 456 w 456"/>
              <a:gd name="T5" fmla="*/ 0 h 156"/>
              <a:gd name="T6" fmla="*/ 0 w 456"/>
              <a:gd name="T7" fmla="*/ 0 h 156"/>
            </a:gdLst>
            <a:ahLst/>
            <a:cxnLst>
              <a:cxn ang="0">
                <a:pos x="T0" y="T1"/>
              </a:cxn>
              <a:cxn ang="0">
                <a:pos x="T2" y="T3"/>
              </a:cxn>
              <a:cxn ang="0">
                <a:pos x="T4" y="T5"/>
              </a:cxn>
              <a:cxn ang="0">
                <a:pos x="T6" y="T7"/>
              </a:cxn>
            </a:cxnLst>
            <a:rect l="0" t="0" r="r" b="b"/>
            <a:pathLst>
              <a:path w="456" h="156">
                <a:moveTo>
                  <a:pt x="0" y="0"/>
                </a:moveTo>
                <a:lnTo>
                  <a:pt x="236" y="156"/>
                </a:lnTo>
                <a:lnTo>
                  <a:pt x="456" y="0"/>
                </a:lnTo>
                <a:lnTo>
                  <a:pt x="0" y="0"/>
                </a:lnTo>
                <a:close/>
              </a:path>
            </a:pathLst>
          </a:custGeom>
          <a:solidFill>
            <a:srgbClr val="000000">
              <a:alpha val="14999"/>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4" name="Rectangle 2"/>
          <p:cNvSpPr>
            <a:spLocks noGrp="1" noChangeArrowheads="1"/>
          </p:cNvSpPr>
          <p:nvPr>
            <p:ph type="ctrTitle"/>
          </p:nvPr>
        </p:nvSpPr>
        <p:spPr>
          <a:xfrm>
            <a:off x="381000" y="2357264"/>
            <a:ext cx="8339138" cy="533400"/>
          </a:xfrm>
        </p:spPr>
        <p:txBody>
          <a:bodyPr/>
          <a:lstStyle>
            <a:lvl1pPr>
              <a:defRPr sz="3600"/>
            </a:lvl1pPr>
          </a:lstStyle>
          <a:p>
            <a:pPr lvl="0"/>
            <a:r>
              <a:rPr lang="zh-CN" altLang="en-US" noProof="0" dirty="0"/>
              <a:t>单击此处编辑母版标题样式</a:t>
            </a:r>
            <a:endParaRPr lang="en-US" altLang="zh-CN"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802307046"/>
      </p:ext>
    </p:extLst>
  </p:cSld>
  <p:clrMapOvr>
    <a:masterClrMapping/>
  </p:clrMapOvr>
  <p:transition>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3622197"/>
      </p:ext>
    </p:extLst>
  </p:cSld>
  <p:clrMapOvr>
    <a:masterClrMapping/>
  </p:clrMapOvr>
  <p:transition>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3947954722"/>
      </p:ext>
    </p:extLst>
  </p:cSld>
  <p:clrMapOvr>
    <a:masterClrMapping/>
  </p:clrMapOvr>
  <p:transition>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4062043966"/>
      </p:ext>
    </p:extLst>
  </p:cSld>
  <p:clrMapOvr>
    <a:masterClrMapping/>
  </p:clrMapOvr>
  <p:transition>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4566654"/>
      </p:ext>
    </p:extLst>
  </p:cSld>
  <p:clrMapOvr>
    <a:masterClrMapping/>
  </p:clrMapOvr>
  <p:transition>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6088" y="2"/>
            <a:ext cx="2133600" cy="6157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2"/>
            <a:ext cx="6248400" cy="61579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991395985"/>
      </p:ext>
    </p:extLst>
  </p:cSld>
  <p:clrMapOvr>
    <a:masterClrMapping/>
  </p:clrMapOvr>
  <p:transition>
    <p:pull dir="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0"/>
            <a:ext cx="8108950" cy="990600"/>
          </a:xfrm>
        </p:spPr>
        <p:txBody>
          <a:bodyPr/>
          <a:lstStyle/>
          <a:p>
            <a:r>
              <a:rPr lang="zh-CN" altLang="en-US"/>
              <a:t>单击此处编辑母版标题样式</a:t>
            </a:r>
          </a:p>
        </p:txBody>
      </p:sp>
      <p:sp>
        <p:nvSpPr>
          <p:cNvPr id="3" name="表格占位符 2"/>
          <p:cNvSpPr>
            <a:spLocks noGrp="1"/>
          </p:cNvSpPr>
          <p:nvPr>
            <p:ph type="tbl" idx="1"/>
          </p:nvPr>
        </p:nvSpPr>
        <p:spPr>
          <a:xfrm>
            <a:off x="395288" y="1052513"/>
            <a:ext cx="8534400" cy="5105400"/>
          </a:xfrm>
        </p:spPr>
        <p:txBody>
          <a:bodyPr/>
          <a:lstStyle/>
          <a:p>
            <a:pPr lvl="0"/>
            <a:endParaRPr lang="zh-CN" altLang="en-US" noProof="0"/>
          </a:p>
        </p:txBody>
      </p:sp>
    </p:spTree>
    <p:extLst>
      <p:ext uri="{BB962C8B-B14F-4D97-AF65-F5344CB8AC3E}">
        <p14:creationId xmlns:p14="http://schemas.microsoft.com/office/powerpoint/2010/main" val="4140202556"/>
      </p:ext>
    </p:extLst>
  </p:cSld>
  <p:clrMapOvr>
    <a:masterClrMapping/>
  </p:clrMapOvr>
  <p:transition>
    <p:pull dir="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2BE5E368-48B2-4B42-99C6-CC281950CF8E}"/>
              </a:ext>
            </a:extLst>
          </p:cNvPr>
          <p:cNvSpPr txBox="1">
            <a:spLocks noChangeArrowheads="1"/>
          </p:cNvSpPr>
          <p:nvPr/>
        </p:nvSpPr>
        <p:spPr bwMode="auto">
          <a:xfrm>
            <a:off x="7772400" y="6553200"/>
            <a:ext cx="1210866" cy="253916"/>
          </a:xfrm>
          <a:prstGeom prst="rect">
            <a:avLst/>
          </a:prstGeom>
          <a:noFill/>
          <a:ln w="9525">
            <a:noFill/>
            <a:miter lim="800000"/>
            <a:headEnd/>
            <a:tailEnd/>
          </a:ln>
          <a:effectLst/>
        </p:spPr>
        <p:txBody>
          <a:bodyPr>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lgn="ctr">
              <a:spcBef>
                <a:spcPct val="50000"/>
              </a:spcBef>
            </a:pPr>
            <a:fld id="{ED25772B-4DFC-43EF-AFE3-E2C7A14189B4}" type="slidenum">
              <a:rPr lang="zh-CN" altLang="en-US" sz="1050">
                <a:solidFill>
                  <a:srgbClr val="FFFFFF"/>
                </a:solidFill>
              </a:rPr>
              <a:pPr algn="ctr">
                <a:spcBef>
                  <a:spcPct val="50000"/>
                </a:spcBef>
              </a:pPr>
              <a:t>‹#›</a:t>
            </a:fld>
            <a:endParaRPr lang="en-US" altLang="zh-CN" sz="1050">
              <a:solidFill>
                <a:srgbClr val="FFFFFF"/>
              </a:solidFill>
            </a:endParaRPr>
          </a:p>
        </p:txBody>
      </p:sp>
      <p:sp>
        <p:nvSpPr>
          <p:cNvPr id="3" name="Text Box 3">
            <a:extLst>
              <a:ext uri="{FF2B5EF4-FFF2-40B4-BE49-F238E27FC236}">
                <a16:creationId xmlns:a16="http://schemas.microsoft.com/office/drawing/2014/main" id="{72A76DDD-B194-300A-7DA6-CAACD5F8C8A4}"/>
              </a:ext>
            </a:extLst>
          </p:cNvPr>
          <p:cNvSpPr txBox="1">
            <a:spLocks noChangeArrowheads="1"/>
          </p:cNvSpPr>
          <p:nvPr/>
        </p:nvSpPr>
        <p:spPr bwMode="auto">
          <a:xfrm>
            <a:off x="4924293" y="6597651"/>
            <a:ext cx="2680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spcBef>
                <a:spcPct val="50000"/>
              </a:spcBef>
              <a:defRPr/>
            </a:pPr>
            <a:r>
              <a:rPr lang="en-US" altLang="zh-CN" sz="450" b="1">
                <a:solidFill>
                  <a:schemeClr val="tx2"/>
                </a:solidFill>
              </a:rPr>
              <a:t>TM</a:t>
            </a:r>
          </a:p>
        </p:txBody>
      </p:sp>
      <p:sp>
        <p:nvSpPr>
          <p:cNvPr id="4" name="Rectangle 4">
            <a:extLst>
              <a:ext uri="{FF2B5EF4-FFF2-40B4-BE49-F238E27FC236}">
                <a16:creationId xmlns:a16="http://schemas.microsoft.com/office/drawing/2014/main" id="{CF074895-A39D-F93C-3ECA-70B4D529F6C6}"/>
              </a:ext>
            </a:extLst>
          </p:cNvPr>
          <p:cNvSpPr>
            <a:spLocks noChangeArrowheads="1"/>
          </p:cNvSpPr>
          <p:nvPr/>
        </p:nvSpPr>
        <p:spPr bwMode="auto">
          <a:xfrm>
            <a:off x="0" y="6473826"/>
            <a:ext cx="9144000" cy="384175"/>
          </a:xfrm>
          <a:prstGeom prst="rect">
            <a:avLst/>
          </a:prstGeom>
          <a:solidFill>
            <a:schemeClr val="bg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lgn="ctr">
              <a:defRPr/>
            </a:pPr>
            <a:r>
              <a:rPr lang="zh-CN" altLang="en-US" sz="1500" b="1" dirty="0">
                <a:latin typeface="方正姚体" panose="02010601030101010101" pitchFamily="2" charset="-122"/>
                <a:ea typeface="方正姚体" panose="02010601030101010101" pitchFamily="2" charset="-122"/>
              </a:rPr>
              <a:t>嵌  入  式  程  序  设  计  基  础</a:t>
            </a:r>
          </a:p>
        </p:txBody>
      </p:sp>
      <p:sp>
        <p:nvSpPr>
          <p:cNvPr id="5" name="Rectangle 7">
            <a:extLst>
              <a:ext uri="{FF2B5EF4-FFF2-40B4-BE49-F238E27FC236}">
                <a16:creationId xmlns:a16="http://schemas.microsoft.com/office/drawing/2014/main" id="{460437C3-BFE6-6D29-5B16-39BC659761B5}"/>
              </a:ext>
            </a:extLst>
          </p:cNvPr>
          <p:cNvSpPr>
            <a:spLocks noChangeArrowheads="1"/>
          </p:cNvSpPr>
          <p:nvPr/>
        </p:nvSpPr>
        <p:spPr bwMode="auto">
          <a:xfrm>
            <a:off x="0" y="0"/>
            <a:ext cx="9144000" cy="990600"/>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defRPr/>
            </a:pPr>
            <a:endParaRPr lang="zh-CN" altLang="en-US" sz="1050"/>
          </a:p>
        </p:txBody>
      </p:sp>
      <p:sp>
        <p:nvSpPr>
          <p:cNvPr id="291846" name="Rectangle 6"/>
          <p:cNvSpPr>
            <a:spLocks noGrp="1" noChangeArrowheads="1"/>
          </p:cNvSpPr>
          <p:nvPr>
            <p:ph type="ctrTitle"/>
          </p:nvPr>
        </p:nvSpPr>
        <p:spPr bwMode="auto">
          <a:xfrm>
            <a:off x="228600" y="2209800"/>
            <a:ext cx="8686800" cy="1752600"/>
          </a:xfrm>
          <a:noFill/>
        </p:spPr>
        <p:txBody>
          <a:bodyPr tIns="45720" bIns="45720" anchorCtr="1"/>
          <a:lstStyle>
            <a:lvl1pPr algn="ctr">
              <a:defRPr sz="4875">
                <a:solidFill>
                  <a:schemeClr val="tx1"/>
                </a:solidFill>
              </a:defRPr>
            </a:lvl1pPr>
          </a:lstStyle>
          <a:p>
            <a:r>
              <a:rPr lang="en-US" altLang="zh-CN"/>
              <a:t>Click to edit Master title style</a:t>
            </a:r>
          </a:p>
        </p:txBody>
      </p:sp>
    </p:spTree>
    <p:extLst>
      <p:ext uri="{BB962C8B-B14F-4D97-AF65-F5344CB8AC3E}">
        <p14:creationId xmlns:p14="http://schemas.microsoft.com/office/powerpoint/2010/main" val="2116277812"/>
      </p:ext>
    </p:extLst>
  </p:cSld>
  <p:clrMapOvr>
    <a:masterClrMapping/>
  </p:clrMapOvr>
  <p:transition>
    <p:pull dir="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32953993"/>
      </p:ext>
    </p:extLst>
  </p:cSld>
  <p:clrMapOvr>
    <a:masterClrMapping/>
  </p:clrMapOvr>
  <p:transition>
    <p:pull dir="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4283226410"/>
      </p:ext>
    </p:extLst>
  </p:cSld>
  <p:clrMapOvr>
    <a:masterClrMapping/>
  </p:clrMapOvr>
  <p:transition>
    <p:pull dir="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lnSpc>
                <a:spcPct val="140000"/>
              </a:lnSpc>
              <a:defRPr sz="2200" b="0"/>
            </a:lvl1pPr>
            <a:lvl2pPr>
              <a:lnSpc>
                <a:spcPct val="140000"/>
              </a:lnSpc>
              <a:defRPr sz="2200"/>
            </a:lvl2pPr>
            <a:lvl3pPr>
              <a:lnSpc>
                <a:spcPct val="140000"/>
              </a:lnSpc>
              <a:defRPr sz="2000"/>
            </a:lvl3pPr>
            <a:lvl4pPr>
              <a:lnSpc>
                <a:spcPct val="140000"/>
              </a:lnSpc>
              <a:defRPr/>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6" name="灯片编号占位符 5"/>
          <p:cNvSpPr>
            <a:spLocks noGrp="1"/>
          </p:cNvSpPr>
          <p:nvPr>
            <p:ph type="sldNum" sz="quarter" idx="12"/>
          </p:nvPr>
        </p:nvSpPr>
        <p:spPr/>
        <p:txBody>
          <a:bodyPr/>
          <a:lstStyle>
            <a:lvl1pPr>
              <a:defRPr/>
            </a:lvl1pPr>
          </a:lstStyle>
          <a:p>
            <a:fld id="{950BD6B0-76F7-4942-8BD6-FCF18CBA2D80}" type="slidenum">
              <a:rPr lang="en-US" altLang="zh-CN"/>
              <a:pPr/>
              <a:t>‹#›</a:t>
            </a:fld>
            <a:endParaRPr lang="en-US" altLang="zh-CN"/>
          </a:p>
        </p:txBody>
      </p:sp>
    </p:spTree>
    <p:extLst>
      <p:ext uri="{BB962C8B-B14F-4D97-AF65-F5344CB8AC3E}">
        <p14:creationId xmlns:p14="http://schemas.microsoft.com/office/powerpoint/2010/main" val="6807218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191000" cy="5105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38688" y="1052513"/>
            <a:ext cx="4191000" cy="5105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77395030"/>
      </p:ext>
    </p:extLst>
  </p:cSld>
  <p:clrMapOvr>
    <a:masterClrMapping/>
  </p:clrMapOvr>
  <p:transition>
    <p:pull dir="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63200106"/>
      </p:ext>
    </p:extLst>
  </p:cSld>
  <p:clrMapOvr>
    <a:masterClrMapping/>
  </p:clrMapOvr>
  <p:transition>
    <p:pull dir="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088145621"/>
      </p:ext>
    </p:extLst>
  </p:cSld>
  <p:clrMapOvr>
    <a:masterClrMapping/>
  </p:clrMapOvr>
  <p:transition>
    <p:pull dir="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3555038"/>
      </p:ext>
    </p:extLst>
  </p:cSld>
  <p:clrMapOvr>
    <a:masterClrMapping/>
  </p:clrMapOvr>
  <p:transition>
    <p:pull dir="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3584537641"/>
      </p:ext>
    </p:extLst>
  </p:cSld>
  <p:clrMapOvr>
    <a:masterClrMapping/>
  </p:clrMapOvr>
  <p:transition>
    <p:pull dir="ru"/>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Tree>
    <p:extLst>
      <p:ext uri="{BB962C8B-B14F-4D97-AF65-F5344CB8AC3E}">
        <p14:creationId xmlns:p14="http://schemas.microsoft.com/office/powerpoint/2010/main" val="2471875659"/>
      </p:ext>
    </p:extLst>
  </p:cSld>
  <p:clrMapOvr>
    <a:masterClrMapping/>
  </p:clrMapOvr>
  <p:transition>
    <p:pull dir="ru"/>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17700973"/>
      </p:ext>
    </p:extLst>
  </p:cSld>
  <p:clrMapOvr>
    <a:masterClrMapping/>
  </p:clrMapOvr>
  <p:transition>
    <p:pull dir="ru"/>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96088" y="2"/>
            <a:ext cx="2133600" cy="6157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95288" y="2"/>
            <a:ext cx="6248400" cy="61579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6786592"/>
      </p:ext>
    </p:extLst>
  </p:cSld>
  <p:clrMapOvr>
    <a:masterClrMapping/>
  </p:clrMapOvr>
  <p:transition>
    <p:pull dir="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4213" y="0"/>
            <a:ext cx="8108950" cy="990600"/>
          </a:xfrm>
        </p:spPr>
        <p:txBody>
          <a:bodyPr/>
          <a:lstStyle/>
          <a:p>
            <a:r>
              <a:rPr lang="zh-CN" altLang="en-US"/>
              <a:t>单击此处编辑母版标题样式</a:t>
            </a:r>
          </a:p>
        </p:txBody>
      </p:sp>
      <p:sp>
        <p:nvSpPr>
          <p:cNvPr id="3" name="表格占位符 2"/>
          <p:cNvSpPr>
            <a:spLocks noGrp="1"/>
          </p:cNvSpPr>
          <p:nvPr>
            <p:ph type="tbl" idx="1"/>
          </p:nvPr>
        </p:nvSpPr>
        <p:spPr>
          <a:xfrm>
            <a:off x="395288" y="1052513"/>
            <a:ext cx="8534400" cy="5105400"/>
          </a:xfrm>
        </p:spPr>
        <p:txBody>
          <a:bodyPr/>
          <a:lstStyle/>
          <a:p>
            <a:pPr lvl="0"/>
            <a:endParaRPr lang="zh-CN" altLang="en-US" noProof="0"/>
          </a:p>
        </p:txBody>
      </p:sp>
    </p:spTree>
    <p:extLst>
      <p:ext uri="{BB962C8B-B14F-4D97-AF65-F5344CB8AC3E}">
        <p14:creationId xmlns:p14="http://schemas.microsoft.com/office/powerpoint/2010/main" val="809865265"/>
      </p:ext>
    </p:extLst>
  </p:cSld>
  <p:clrMapOvr>
    <a:masterClrMapping/>
  </p:clrMapOvr>
  <p:transition>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97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a:extLst>
              <a:ext uri="{FF2B5EF4-FFF2-40B4-BE49-F238E27FC236}">
                <a16:creationId xmlns:a16="http://schemas.microsoft.com/office/drawing/2014/main" id="{2DDA5190-A91F-4AAC-99E6-5242C20E7D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
            <a:extLst>
              <a:ext uri="{FF2B5EF4-FFF2-40B4-BE49-F238E27FC236}">
                <a16:creationId xmlns:a16="http://schemas.microsoft.com/office/drawing/2014/main" id="{E75B7ECA-20EB-479D-9CE8-9F8756A7F4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542530F2-7B81-4C96-9E98-B1FE072D4558}"/>
              </a:ext>
            </a:extLst>
          </p:cNvPr>
          <p:cNvSpPr>
            <a:spLocks noGrp="1" noChangeArrowheads="1"/>
          </p:cNvSpPr>
          <p:nvPr>
            <p:ph type="sldNum" sz="quarter" idx="12"/>
          </p:nvPr>
        </p:nvSpPr>
        <p:spPr>
          <a:ln/>
        </p:spPr>
        <p:txBody>
          <a:bodyPr/>
          <a:lstStyle>
            <a:lvl1pPr>
              <a:defRPr/>
            </a:lvl1pPr>
          </a:lstStyle>
          <a:p>
            <a:fld id="{4AC9D529-B1B9-4D9F-B102-3327414E0DBD}" type="slidenum">
              <a:rPr lang="en-US" altLang="zh-CN"/>
              <a:pPr/>
              <a:t>‹#›</a:t>
            </a:fld>
            <a:endParaRPr lang="en-US" altLang="zh-CN"/>
          </a:p>
        </p:txBody>
      </p:sp>
    </p:spTree>
    <p:extLst>
      <p:ext uri="{BB962C8B-B14F-4D97-AF65-F5344CB8AC3E}">
        <p14:creationId xmlns:p14="http://schemas.microsoft.com/office/powerpoint/2010/main" val="344192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228600"/>
            <a:ext cx="7162800" cy="838200"/>
          </a:xfrm>
        </p:spPr>
        <p:txBody>
          <a:bodyPr/>
          <a:lstStyle/>
          <a:p>
            <a:r>
              <a:rPr lang="zh-CN" altLang="en-US"/>
              <a:t>单击此处编辑母版标题样式</a:t>
            </a:r>
          </a:p>
        </p:txBody>
      </p:sp>
      <p:sp>
        <p:nvSpPr>
          <p:cNvPr id="3" name="表格占位符 2"/>
          <p:cNvSpPr>
            <a:spLocks noGrp="1"/>
          </p:cNvSpPr>
          <p:nvPr>
            <p:ph type="tbl" idx="1"/>
          </p:nvPr>
        </p:nvSpPr>
        <p:spPr>
          <a:xfrm>
            <a:off x="457200" y="1609725"/>
            <a:ext cx="8229600" cy="5248275"/>
          </a:xfrm>
        </p:spPr>
        <p:txBody>
          <a:bodyPr/>
          <a:lstStyle/>
          <a:p>
            <a:pPr lvl="0"/>
            <a:r>
              <a:rPr lang="zh-CN" altLang="en-US" noProof="0"/>
              <a:t>单击图标添加表格</a:t>
            </a:r>
          </a:p>
        </p:txBody>
      </p:sp>
      <p:sp>
        <p:nvSpPr>
          <p:cNvPr id="4" name="Rectangle 3">
            <a:extLst>
              <a:ext uri="{FF2B5EF4-FFF2-40B4-BE49-F238E27FC236}">
                <a16:creationId xmlns:a16="http://schemas.microsoft.com/office/drawing/2014/main" id="{087B4F41-5515-498E-8A3E-97A37A1D615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
            <a:extLst>
              <a:ext uri="{FF2B5EF4-FFF2-40B4-BE49-F238E27FC236}">
                <a16:creationId xmlns:a16="http://schemas.microsoft.com/office/drawing/2014/main" id="{BFA59134-E29F-4EF0-8A6C-6D36F2A854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81C05EE-FD3B-4A01-98C9-AA870EF28CB0}"/>
              </a:ext>
            </a:extLst>
          </p:cNvPr>
          <p:cNvSpPr>
            <a:spLocks noGrp="1" noChangeArrowheads="1"/>
          </p:cNvSpPr>
          <p:nvPr>
            <p:ph type="sldNum" sz="quarter" idx="12"/>
          </p:nvPr>
        </p:nvSpPr>
        <p:spPr>
          <a:ln/>
        </p:spPr>
        <p:txBody>
          <a:bodyPr/>
          <a:lstStyle>
            <a:lvl1pPr>
              <a:defRPr/>
            </a:lvl1pPr>
          </a:lstStyle>
          <a:p>
            <a:fld id="{87DA13F2-B932-4078-A3F2-5A243E40D64C}" type="slidenum">
              <a:rPr lang="en-US" altLang="zh-CN"/>
              <a:pPr/>
              <a:t>‹#›</a:t>
            </a:fld>
            <a:endParaRPr lang="en-US" altLang="zh-CN"/>
          </a:p>
        </p:txBody>
      </p:sp>
    </p:spTree>
    <p:extLst>
      <p:ext uri="{BB962C8B-B14F-4D97-AF65-F5344CB8AC3E}">
        <p14:creationId xmlns:p14="http://schemas.microsoft.com/office/powerpoint/2010/main" val="2847833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Text Box 2">
            <a:extLst>
              <a:ext uri="{FF2B5EF4-FFF2-40B4-BE49-F238E27FC236}">
                <a16:creationId xmlns:a16="http://schemas.microsoft.com/office/drawing/2014/main" id="{1D93DDF2-A4BF-233C-EFDB-5AD80F0DA002}"/>
              </a:ext>
            </a:extLst>
          </p:cNvPr>
          <p:cNvSpPr txBox="1">
            <a:spLocks noChangeArrowheads="1"/>
          </p:cNvSpPr>
          <p:nvPr/>
        </p:nvSpPr>
        <p:spPr bwMode="auto">
          <a:xfrm>
            <a:off x="7772400" y="6553200"/>
            <a:ext cx="1210866" cy="253916"/>
          </a:xfrm>
          <a:prstGeom prst="rect">
            <a:avLst/>
          </a:prstGeom>
          <a:noFill/>
          <a:ln w="9525">
            <a:noFill/>
            <a:miter lim="800000"/>
            <a:headEnd/>
            <a:tailEnd/>
          </a:ln>
          <a:effectLst/>
        </p:spPr>
        <p:txBody>
          <a:bodyPr>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lgn="ctr">
              <a:spcBef>
                <a:spcPct val="50000"/>
              </a:spcBef>
            </a:pPr>
            <a:fld id="{2AC0A47C-77F3-423B-B2AB-59ECD6C48803}" type="slidenum">
              <a:rPr lang="zh-CN" altLang="en-US" sz="1050">
                <a:solidFill>
                  <a:srgbClr val="FFFFFF"/>
                </a:solidFill>
              </a:rPr>
              <a:pPr algn="ctr">
                <a:spcBef>
                  <a:spcPct val="50000"/>
                </a:spcBef>
              </a:pPr>
              <a:t>‹#›</a:t>
            </a:fld>
            <a:endParaRPr lang="en-US" altLang="zh-CN" sz="1050">
              <a:solidFill>
                <a:srgbClr val="FFFFFF"/>
              </a:solidFill>
            </a:endParaRPr>
          </a:p>
        </p:txBody>
      </p:sp>
      <p:sp>
        <p:nvSpPr>
          <p:cNvPr id="3" name="Text Box 3">
            <a:extLst>
              <a:ext uri="{FF2B5EF4-FFF2-40B4-BE49-F238E27FC236}">
                <a16:creationId xmlns:a16="http://schemas.microsoft.com/office/drawing/2014/main" id="{9494CCD4-0F01-2A8C-F146-5A80D82D4A77}"/>
              </a:ext>
            </a:extLst>
          </p:cNvPr>
          <p:cNvSpPr txBox="1">
            <a:spLocks noChangeArrowheads="1"/>
          </p:cNvSpPr>
          <p:nvPr/>
        </p:nvSpPr>
        <p:spPr bwMode="auto">
          <a:xfrm>
            <a:off x="4924293" y="6597651"/>
            <a:ext cx="2680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spcBef>
                <a:spcPct val="50000"/>
              </a:spcBef>
              <a:defRPr/>
            </a:pPr>
            <a:r>
              <a:rPr lang="en-US" altLang="zh-CN" sz="450" b="1">
                <a:solidFill>
                  <a:schemeClr val="tx2"/>
                </a:solidFill>
              </a:rPr>
              <a:t>TM</a:t>
            </a:r>
          </a:p>
        </p:txBody>
      </p:sp>
      <p:sp>
        <p:nvSpPr>
          <p:cNvPr id="4" name="Rectangle 4">
            <a:extLst>
              <a:ext uri="{FF2B5EF4-FFF2-40B4-BE49-F238E27FC236}">
                <a16:creationId xmlns:a16="http://schemas.microsoft.com/office/drawing/2014/main" id="{1D3B9709-BC60-E3B6-5136-652C84402DD4}"/>
              </a:ext>
            </a:extLst>
          </p:cNvPr>
          <p:cNvSpPr>
            <a:spLocks noChangeArrowheads="1"/>
          </p:cNvSpPr>
          <p:nvPr/>
        </p:nvSpPr>
        <p:spPr bwMode="auto">
          <a:xfrm>
            <a:off x="0" y="6473826"/>
            <a:ext cx="9144000" cy="384175"/>
          </a:xfrm>
          <a:prstGeom prst="rect">
            <a:avLst/>
          </a:prstGeom>
          <a:solidFill>
            <a:schemeClr val="bg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defRPr/>
            </a:pPr>
            <a:endParaRPr lang="zh-CN" altLang="en-US" sz="1050"/>
          </a:p>
        </p:txBody>
      </p:sp>
      <p:sp>
        <p:nvSpPr>
          <p:cNvPr id="5" name="Rectangle 7">
            <a:extLst>
              <a:ext uri="{FF2B5EF4-FFF2-40B4-BE49-F238E27FC236}">
                <a16:creationId xmlns:a16="http://schemas.microsoft.com/office/drawing/2014/main" id="{8D91EEF3-3951-6E2E-9B35-0FC19728911C}"/>
              </a:ext>
            </a:extLst>
          </p:cNvPr>
          <p:cNvSpPr>
            <a:spLocks noChangeArrowheads="1"/>
          </p:cNvSpPr>
          <p:nvPr/>
        </p:nvSpPr>
        <p:spPr bwMode="auto">
          <a:xfrm>
            <a:off x="0" y="0"/>
            <a:ext cx="9144000" cy="990600"/>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defRPr/>
            </a:pPr>
            <a:endParaRPr lang="zh-CN" altLang="en-US" sz="1050"/>
          </a:p>
        </p:txBody>
      </p:sp>
      <p:sp>
        <p:nvSpPr>
          <p:cNvPr id="6" name="WordArt 10">
            <a:extLst>
              <a:ext uri="{FF2B5EF4-FFF2-40B4-BE49-F238E27FC236}">
                <a16:creationId xmlns:a16="http://schemas.microsoft.com/office/drawing/2014/main" id="{A77A56B2-0C03-4FB0-7B36-1532066C4BBB}"/>
              </a:ext>
            </a:extLst>
          </p:cNvPr>
          <p:cNvSpPr>
            <a:spLocks noChangeArrowheads="1" noChangeShapeType="1" noTextEdit="1"/>
          </p:cNvSpPr>
          <p:nvPr userDrawn="1"/>
        </p:nvSpPr>
        <p:spPr bwMode="gray">
          <a:xfrm>
            <a:off x="2916239" y="6597650"/>
            <a:ext cx="3838575" cy="209550"/>
          </a:xfrm>
          <a:prstGeom prst="rect">
            <a:avLst/>
          </a:prstGeom>
        </p:spPr>
        <p:txBody>
          <a:bodyPr wrap="none" fromWordArt="1">
            <a:prstTxWarp prst="textPlain">
              <a:avLst>
                <a:gd name="adj" fmla="val 50000"/>
              </a:avLst>
            </a:prstTxWarp>
          </a:bodyPr>
          <a:lstStyle/>
          <a:p>
            <a:pPr algn="ctr">
              <a:defRPr/>
            </a:pPr>
            <a:r>
              <a:rPr lang="en-US" altLang="zh-CN" kern="10">
                <a:ln w="9525">
                  <a:solidFill>
                    <a:schemeClr val="bg1"/>
                  </a:solidFill>
                  <a:round/>
                  <a:headEnd/>
                  <a:tailEnd/>
                </a:ln>
                <a:solidFill>
                  <a:srgbClr val="FFFFFF"/>
                </a:solidFill>
                <a:latin typeface="宋体"/>
                <a:ea typeface="宋体"/>
              </a:rPr>
              <a:t>ARM</a:t>
            </a:r>
            <a:r>
              <a:rPr lang="zh-CN" altLang="en-US" kern="10">
                <a:ln w="9525">
                  <a:solidFill>
                    <a:schemeClr val="bg1"/>
                  </a:solidFill>
                  <a:round/>
                  <a:headEnd/>
                  <a:tailEnd/>
                </a:ln>
                <a:solidFill>
                  <a:srgbClr val="FFFFFF"/>
                </a:solidFill>
                <a:latin typeface="宋体"/>
                <a:ea typeface="宋体"/>
              </a:rPr>
              <a:t>嵌入式系统结构与编程</a:t>
            </a:r>
          </a:p>
        </p:txBody>
      </p:sp>
      <p:sp>
        <p:nvSpPr>
          <p:cNvPr id="291846" name="Rectangle 6"/>
          <p:cNvSpPr>
            <a:spLocks noGrp="1" noChangeArrowheads="1"/>
          </p:cNvSpPr>
          <p:nvPr>
            <p:ph type="ctrTitle"/>
          </p:nvPr>
        </p:nvSpPr>
        <p:spPr bwMode="auto">
          <a:xfrm>
            <a:off x="228600" y="2209800"/>
            <a:ext cx="8686800" cy="1752600"/>
          </a:xfrm>
          <a:noFill/>
        </p:spPr>
        <p:txBody>
          <a:bodyPr tIns="45720" bIns="45720" anchorCtr="1"/>
          <a:lstStyle>
            <a:lvl1pPr algn="ctr">
              <a:defRPr sz="4875">
                <a:solidFill>
                  <a:schemeClr val="tx1"/>
                </a:solidFill>
              </a:defRPr>
            </a:lvl1pPr>
          </a:lstStyle>
          <a:p>
            <a:r>
              <a:rPr lang="en-US" altLang="zh-CN"/>
              <a:t>Click to edit Master title style</a:t>
            </a:r>
          </a:p>
        </p:txBody>
      </p:sp>
    </p:spTree>
    <p:extLst>
      <p:ext uri="{BB962C8B-B14F-4D97-AF65-F5344CB8AC3E}">
        <p14:creationId xmlns:p14="http://schemas.microsoft.com/office/powerpoint/2010/main" val="1469123776"/>
      </p:ext>
    </p:extLst>
  </p:cSld>
  <p:clrMapOvr>
    <a:masterClrMapping/>
  </p:clrMapOvr>
  <p:transition>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57319454"/>
      </p:ext>
    </p:extLst>
  </p:cSld>
  <p:clrMapOvr>
    <a:masterClrMapping/>
  </p:clrMapOvr>
  <p:transition>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Tree>
    <p:extLst>
      <p:ext uri="{BB962C8B-B14F-4D97-AF65-F5344CB8AC3E}">
        <p14:creationId xmlns:p14="http://schemas.microsoft.com/office/powerpoint/2010/main" val="236816641"/>
      </p:ext>
    </p:extLst>
  </p:cSld>
  <p:clrMapOvr>
    <a:masterClrMapping/>
  </p:clrMapOvr>
  <p:transition>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052513"/>
            <a:ext cx="4191000" cy="5105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38688" y="1052513"/>
            <a:ext cx="4191000" cy="51054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92236063"/>
      </p:ext>
    </p:extLst>
  </p:cSld>
  <p:clrMapOvr>
    <a:masterClrMapping/>
  </p:clrMapOvr>
  <p:transition>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46406882"/>
      </p:ext>
    </p:extLst>
  </p:cSld>
  <p:clrMapOvr>
    <a:masterClrMapping/>
  </p:clrMapOvr>
  <p:transition>
    <p:pull dir="ru"/>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3.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bg1"/>
        </a:solidFill>
        <a:effectLst/>
      </p:bgPr>
    </p:bg>
    <p:spTree>
      <p:nvGrpSpPr>
        <p:cNvPr id="1" name=""/>
        <p:cNvGrpSpPr/>
        <p:nvPr/>
      </p:nvGrpSpPr>
      <p:grpSpPr>
        <a:xfrm>
          <a:off x="0" y="0"/>
          <a:ext cx="0" cy="0"/>
          <a:chOff x="0" y="0"/>
          <a:chExt cx="0" cy="0"/>
        </a:xfrm>
      </p:grpSpPr>
      <p:sp>
        <p:nvSpPr>
          <p:cNvPr id="1083" name="Rectangle 59"/>
          <p:cNvSpPr>
            <a:spLocks noChangeArrowheads="1"/>
          </p:cNvSpPr>
          <p:nvPr/>
        </p:nvSpPr>
        <p:spPr bwMode="gray">
          <a:xfrm>
            <a:off x="251520" y="332656"/>
            <a:ext cx="8892480" cy="609600"/>
          </a:xfrm>
          <a:prstGeom prst="rect">
            <a:avLst/>
          </a:prstGeom>
          <a:gradFill rotWithShape="1">
            <a:gsLst>
              <a:gs pos="0">
                <a:schemeClr val="accent1"/>
              </a:gs>
              <a:gs pos="100000">
                <a:schemeClr val="accent1">
                  <a:gamma/>
                  <a:tint val="57647"/>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6" name="Rectangle 2"/>
          <p:cNvSpPr>
            <a:spLocks noGrp="1" noChangeArrowheads="1"/>
          </p:cNvSpPr>
          <p:nvPr>
            <p:ph type="title"/>
          </p:nvPr>
        </p:nvSpPr>
        <p:spPr bwMode="gray">
          <a:xfrm>
            <a:off x="251520" y="332656"/>
            <a:ext cx="782568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endParaRPr lang="en-US" altLang="zh-CN" dirty="0"/>
          </a:p>
        </p:txBody>
      </p:sp>
      <p:sp>
        <p:nvSpPr>
          <p:cNvPr id="1027" name="Rectangle 3"/>
          <p:cNvSpPr>
            <a:spLocks noGrp="1" noChangeArrowheads="1"/>
          </p:cNvSpPr>
          <p:nvPr>
            <p:ph type="body" idx="1"/>
          </p:nvPr>
        </p:nvSpPr>
        <p:spPr bwMode="gray">
          <a:xfrm>
            <a:off x="685800" y="1124744"/>
            <a:ext cx="800100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1030" name="Rectangle 6"/>
          <p:cNvSpPr>
            <a:spLocks noGrp="1" noChangeArrowheads="1"/>
          </p:cNvSpPr>
          <p:nvPr>
            <p:ph type="sldNum" sz="quarter" idx="4"/>
          </p:nvPr>
        </p:nvSpPr>
        <p:spPr bwMode="gray">
          <a:xfrm>
            <a:off x="3657600" y="64611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b="0">
                <a:solidFill>
                  <a:srgbClr val="000000"/>
                </a:solidFill>
                <a:latin typeface="+mn-lt"/>
                <a:ea typeface="宋体" panose="02010600030101010101" pitchFamily="2" charset="-122"/>
              </a:defRPr>
            </a:lvl1pPr>
          </a:lstStyle>
          <a:p>
            <a:fld id="{6ACF7D23-951D-4399-9FEA-F8B2DF1A1144}" type="slidenum">
              <a:rPr lang="en-US" altLang="zh-CN"/>
              <a:pPr/>
              <a:t>‹#›</a:t>
            </a:fld>
            <a:endParaRPr lang="en-US" altLang="zh-CN"/>
          </a:p>
        </p:txBody>
      </p:sp>
      <p:grpSp>
        <p:nvGrpSpPr>
          <p:cNvPr id="1085" name="Group 61"/>
          <p:cNvGrpSpPr>
            <a:grpSpLocks/>
          </p:cNvGrpSpPr>
          <p:nvPr/>
        </p:nvGrpSpPr>
        <p:grpSpPr bwMode="auto">
          <a:xfrm>
            <a:off x="8676456" y="332656"/>
            <a:ext cx="381000" cy="609600"/>
            <a:chOff x="0" y="1584"/>
            <a:chExt cx="864" cy="1296"/>
          </a:xfrm>
        </p:grpSpPr>
        <p:sp>
          <p:nvSpPr>
            <p:cNvPr id="1086" name="Rectangle 62"/>
            <p:cNvSpPr>
              <a:spLocks noChangeArrowheads="1"/>
            </p:cNvSpPr>
            <p:nvPr userDrawn="1"/>
          </p:nvSpPr>
          <p:spPr bwMode="gray">
            <a:xfrm>
              <a:off x="0" y="2448"/>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7" name="Rectangle 63"/>
            <p:cNvSpPr>
              <a:spLocks noChangeArrowheads="1"/>
            </p:cNvSpPr>
            <p:nvPr userDrawn="1"/>
          </p:nvSpPr>
          <p:spPr bwMode="gray">
            <a:xfrm>
              <a:off x="0" y="1584"/>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88" name="Rectangle 64"/>
            <p:cNvSpPr>
              <a:spLocks noChangeArrowheads="1"/>
            </p:cNvSpPr>
            <p:nvPr userDrawn="1"/>
          </p:nvSpPr>
          <p:spPr bwMode="gray">
            <a:xfrm>
              <a:off x="432" y="2016"/>
              <a:ext cx="432" cy="432"/>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p:txStyles>
    <p:titleStyle>
      <a:lvl1pPr algn="ctr" rtl="0" eaLnBrk="1" fontAlgn="base" hangingPunct="1">
        <a:spcBef>
          <a:spcPct val="0"/>
        </a:spcBef>
        <a:spcAft>
          <a:spcPct val="0"/>
        </a:spcAft>
        <a:defRPr sz="2800" b="1" kern="1200">
          <a:solidFill>
            <a:schemeClr val="bg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2800" b="1">
          <a:solidFill>
            <a:schemeClr val="bg1"/>
          </a:solidFill>
          <a:latin typeface="Verdana" panose="020B0604030504040204" pitchFamily="34" charset="0"/>
        </a:defRPr>
      </a:lvl2pPr>
      <a:lvl3pPr algn="ctr" rtl="0" eaLnBrk="1" fontAlgn="base" hangingPunct="1">
        <a:spcBef>
          <a:spcPct val="0"/>
        </a:spcBef>
        <a:spcAft>
          <a:spcPct val="0"/>
        </a:spcAft>
        <a:defRPr sz="2800" b="1">
          <a:solidFill>
            <a:schemeClr val="bg1"/>
          </a:solidFill>
          <a:latin typeface="Verdana" panose="020B0604030504040204" pitchFamily="34" charset="0"/>
        </a:defRPr>
      </a:lvl3pPr>
      <a:lvl4pPr algn="ctr" rtl="0" eaLnBrk="1" fontAlgn="base" hangingPunct="1">
        <a:spcBef>
          <a:spcPct val="0"/>
        </a:spcBef>
        <a:spcAft>
          <a:spcPct val="0"/>
        </a:spcAft>
        <a:defRPr sz="2800" b="1">
          <a:solidFill>
            <a:schemeClr val="bg1"/>
          </a:solidFill>
          <a:latin typeface="Verdana" panose="020B0604030504040204" pitchFamily="34" charset="0"/>
        </a:defRPr>
      </a:lvl4pPr>
      <a:lvl5pPr algn="ctr" rtl="0" eaLnBrk="1" fontAlgn="base" hangingPunct="1">
        <a:spcBef>
          <a:spcPct val="0"/>
        </a:spcBef>
        <a:spcAft>
          <a:spcPct val="0"/>
        </a:spcAft>
        <a:defRPr sz="2800" b="1">
          <a:solidFill>
            <a:schemeClr val="bg1"/>
          </a:solidFill>
          <a:latin typeface="Verdana" panose="020B0604030504040204" pitchFamily="34" charset="0"/>
        </a:defRPr>
      </a:lvl5pPr>
      <a:lvl6pPr marL="457200" algn="ctr" rtl="0" eaLnBrk="1" fontAlgn="base" hangingPunct="1">
        <a:spcBef>
          <a:spcPct val="0"/>
        </a:spcBef>
        <a:spcAft>
          <a:spcPct val="0"/>
        </a:spcAft>
        <a:defRPr sz="2800" b="1">
          <a:solidFill>
            <a:schemeClr val="bg1"/>
          </a:solidFill>
          <a:latin typeface="Verdana" panose="020B0604030504040204" pitchFamily="34" charset="0"/>
        </a:defRPr>
      </a:lvl6pPr>
      <a:lvl7pPr marL="914400" algn="ctr" rtl="0" eaLnBrk="1" fontAlgn="base" hangingPunct="1">
        <a:spcBef>
          <a:spcPct val="0"/>
        </a:spcBef>
        <a:spcAft>
          <a:spcPct val="0"/>
        </a:spcAft>
        <a:defRPr sz="2800" b="1">
          <a:solidFill>
            <a:schemeClr val="bg1"/>
          </a:solidFill>
          <a:latin typeface="Verdana" panose="020B0604030504040204" pitchFamily="34" charset="0"/>
        </a:defRPr>
      </a:lvl7pPr>
      <a:lvl8pPr marL="1371600" algn="ctr" rtl="0" eaLnBrk="1" fontAlgn="base" hangingPunct="1">
        <a:spcBef>
          <a:spcPct val="0"/>
        </a:spcBef>
        <a:spcAft>
          <a:spcPct val="0"/>
        </a:spcAft>
        <a:defRPr sz="2800" b="1">
          <a:solidFill>
            <a:schemeClr val="bg1"/>
          </a:solidFill>
          <a:latin typeface="Verdana" panose="020B0604030504040204" pitchFamily="34" charset="0"/>
        </a:defRPr>
      </a:lvl8pPr>
      <a:lvl9pPr marL="1828800" algn="ctr" rtl="0" eaLnBrk="1" fontAlgn="base" hangingPunct="1">
        <a:spcBef>
          <a:spcPct val="0"/>
        </a:spcBef>
        <a:spcAft>
          <a:spcPct val="0"/>
        </a:spcAft>
        <a:defRPr sz="2800" b="1">
          <a:solidFill>
            <a:schemeClr val="bg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2400" b="1"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1" fontAlgn="base" hangingPunct="1">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09E8FEE-E205-8A1A-B7AF-15AA18745467}"/>
              </a:ext>
            </a:extLst>
          </p:cNvPr>
          <p:cNvSpPr>
            <a:spLocks noGrp="1" noChangeArrowheads="1"/>
          </p:cNvSpPr>
          <p:nvPr>
            <p:ph type="body" idx="1"/>
          </p:nvPr>
        </p:nvSpPr>
        <p:spPr bwMode="auto">
          <a:xfrm>
            <a:off x="395288" y="1052513"/>
            <a:ext cx="853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text styles</a:t>
            </a:r>
          </a:p>
          <a:p>
            <a:pPr lvl="1"/>
            <a:r>
              <a:rPr lang="en-US" altLang="zh-CN"/>
              <a:t>Second level</a:t>
            </a:r>
          </a:p>
        </p:txBody>
      </p:sp>
      <p:sp>
        <p:nvSpPr>
          <p:cNvPr id="290819" name="Text Box 3">
            <a:extLst>
              <a:ext uri="{FF2B5EF4-FFF2-40B4-BE49-F238E27FC236}">
                <a16:creationId xmlns:a16="http://schemas.microsoft.com/office/drawing/2014/main" id="{698327B6-E1BB-68F8-7984-FA671351CF51}"/>
              </a:ext>
            </a:extLst>
          </p:cNvPr>
          <p:cNvSpPr txBox="1">
            <a:spLocks noChangeArrowheads="1"/>
          </p:cNvSpPr>
          <p:nvPr/>
        </p:nvSpPr>
        <p:spPr bwMode="auto">
          <a:xfrm>
            <a:off x="7696200" y="6553200"/>
            <a:ext cx="1210866" cy="253916"/>
          </a:xfrm>
          <a:prstGeom prst="rect">
            <a:avLst/>
          </a:prstGeom>
          <a:noFill/>
          <a:ln w="9525">
            <a:noFill/>
            <a:miter lim="800000"/>
            <a:headEnd/>
            <a:tailEnd/>
          </a:ln>
          <a:effectLst/>
        </p:spPr>
        <p:txBody>
          <a:bodyPr>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lgn="ctr">
              <a:spcBef>
                <a:spcPct val="50000"/>
              </a:spcBef>
            </a:pPr>
            <a:fld id="{0187D138-613F-487F-9E36-5E0E1F225488}" type="slidenum">
              <a:rPr lang="zh-CN" altLang="en-US" sz="1050">
                <a:solidFill>
                  <a:srgbClr val="FFFFFF"/>
                </a:solidFill>
              </a:rPr>
              <a:pPr algn="ctr">
                <a:spcBef>
                  <a:spcPct val="50000"/>
                </a:spcBef>
              </a:pPr>
              <a:t>‹#›</a:t>
            </a:fld>
            <a:endParaRPr lang="en-US" altLang="zh-CN" sz="1050">
              <a:solidFill>
                <a:srgbClr val="FFFFFF"/>
              </a:solidFill>
            </a:endParaRPr>
          </a:p>
        </p:txBody>
      </p:sp>
      <p:sp>
        <p:nvSpPr>
          <p:cNvPr id="1028" name="Text Box 4">
            <a:extLst>
              <a:ext uri="{FF2B5EF4-FFF2-40B4-BE49-F238E27FC236}">
                <a16:creationId xmlns:a16="http://schemas.microsoft.com/office/drawing/2014/main" id="{4D158923-19CB-F4A1-3DDE-548A847B306D}"/>
              </a:ext>
            </a:extLst>
          </p:cNvPr>
          <p:cNvSpPr txBox="1">
            <a:spLocks noChangeArrowheads="1"/>
          </p:cNvSpPr>
          <p:nvPr/>
        </p:nvSpPr>
        <p:spPr bwMode="auto">
          <a:xfrm>
            <a:off x="4924293" y="6597651"/>
            <a:ext cx="2680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spcBef>
                <a:spcPct val="50000"/>
              </a:spcBef>
              <a:defRPr/>
            </a:pPr>
            <a:r>
              <a:rPr lang="en-US" altLang="zh-CN" sz="450" b="1">
                <a:solidFill>
                  <a:schemeClr val="tx2"/>
                </a:solidFill>
              </a:rPr>
              <a:t>TM</a:t>
            </a:r>
          </a:p>
        </p:txBody>
      </p:sp>
      <p:sp>
        <p:nvSpPr>
          <p:cNvPr id="1029" name="Rectangle 5">
            <a:extLst>
              <a:ext uri="{FF2B5EF4-FFF2-40B4-BE49-F238E27FC236}">
                <a16:creationId xmlns:a16="http://schemas.microsoft.com/office/drawing/2014/main" id="{3CD10511-8A82-E985-7F8C-40D6B9465A4A}"/>
              </a:ext>
            </a:extLst>
          </p:cNvPr>
          <p:cNvSpPr>
            <a:spLocks noChangeArrowheads="1"/>
          </p:cNvSpPr>
          <p:nvPr/>
        </p:nvSpPr>
        <p:spPr bwMode="auto">
          <a:xfrm>
            <a:off x="0" y="-26987"/>
            <a:ext cx="9144000" cy="990601"/>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defRPr/>
            </a:pPr>
            <a:endParaRPr lang="zh-CN" altLang="en-US" sz="1050"/>
          </a:p>
        </p:txBody>
      </p:sp>
      <p:sp>
        <p:nvSpPr>
          <p:cNvPr id="1030" name="Rectangle 6">
            <a:extLst>
              <a:ext uri="{FF2B5EF4-FFF2-40B4-BE49-F238E27FC236}">
                <a16:creationId xmlns:a16="http://schemas.microsoft.com/office/drawing/2014/main" id="{774A7BE4-9C79-4A67-88D6-9F45E46B4C5C}"/>
              </a:ext>
            </a:extLst>
          </p:cNvPr>
          <p:cNvSpPr>
            <a:spLocks noChangeArrowheads="1"/>
          </p:cNvSpPr>
          <p:nvPr/>
        </p:nvSpPr>
        <p:spPr bwMode="auto">
          <a:xfrm>
            <a:off x="0" y="6473826"/>
            <a:ext cx="9144000" cy="384175"/>
          </a:xfrm>
          <a:prstGeom prst="rect">
            <a:avLst/>
          </a:prstGeom>
          <a:solidFill>
            <a:schemeClr val="bg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lgn="ctr">
              <a:defRPr/>
            </a:pPr>
            <a:r>
              <a:rPr lang="zh-CN" altLang="en-US" sz="1500" dirty="0">
                <a:latin typeface="方正姚体" panose="02010601030101010101" pitchFamily="2" charset="-122"/>
                <a:ea typeface="方正姚体" panose="02010601030101010101" pitchFamily="2" charset="-122"/>
              </a:rPr>
              <a:t>嵌  入  式  程  序  设  计  基  础</a:t>
            </a:r>
          </a:p>
        </p:txBody>
      </p:sp>
      <p:sp>
        <p:nvSpPr>
          <p:cNvPr id="1031" name="Rectangle 7">
            <a:extLst>
              <a:ext uri="{FF2B5EF4-FFF2-40B4-BE49-F238E27FC236}">
                <a16:creationId xmlns:a16="http://schemas.microsoft.com/office/drawing/2014/main" id="{73CEB578-45C6-243A-69D1-2038BF77FDE8}"/>
              </a:ext>
            </a:extLst>
          </p:cNvPr>
          <p:cNvSpPr>
            <a:spLocks noGrp="1" noChangeArrowheads="1"/>
          </p:cNvSpPr>
          <p:nvPr>
            <p:ph type="title"/>
          </p:nvPr>
        </p:nvSpPr>
        <p:spPr bwMode="gray">
          <a:xfrm>
            <a:off x="684610" y="0"/>
            <a:ext cx="8108156" cy="990600"/>
          </a:xfrm>
          <a:prstGeom prst="rect">
            <a:avLst/>
          </a:prstGeom>
          <a:solidFill>
            <a:schemeClr val="tx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 rIns="91440" bIns="10800" numCol="1" anchor="ctr" anchorCtr="0" compatLnSpc="1">
            <a:prstTxWarp prst="textNoShape">
              <a:avLst/>
            </a:prstTxWarp>
          </a:bodyPr>
          <a:lstStyle/>
          <a:p>
            <a:pPr lvl="0"/>
            <a:r>
              <a:rPr lang="en-US" altLang="zh-CN"/>
              <a:t>Click to Edit Master Title Style</a:t>
            </a:r>
          </a:p>
        </p:txBody>
      </p:sp>
      <p:sp>
        <p:nvSpPr>
          <p:cNvPr id="290824" name="Text Box 8">
            <a:extLst>
              <a:ext uri="{FF2B5EF4-FFF2-40B4-BE49-F238E27FC236}">
                <a16:creationId xmlns:a16="http://schemas.microsoft.com/office/drawing/2014/main" id="{E153C03B-ADB0-E2D0-9912-A9D042B4984E}"/>
              </a:ext>
            </a:extLst>
          </p:cNvPr>
          <p:cNvSpPr txBox="1">
            <a:spLocks noChangeArrowheads="1"/>
          </p:cNvSpPr>
          <p:nvPr/>
        </p:nvSpPr>
        <p:spPr bwMode="gray">
          <a:xfrm>
            <a:off x="8686800" y="6551290"/>
            <a:ext cx="457200" cy="230832"/>
          </a:xfrm>
          <a:prstGeom prst="rect">
            <a:avLst/>
          </a:prstGeom>
          <a:solidFill>
            <a:schemeClr val="bg2"/>
          </a:solidFill>
          <a:ln w="38100">
            <a:noFill/>
            <a:miter lim="800000"/>
            <a:headEnd/>
            <a:tailEnd/>
          </a:ln>
          <a:effectLst/>
        </p:spPr>
        <p:txBody>
          <a:bodyPr anchor="ctr">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lgn="ctr">
              <a:spcBef>
                <a:spcPct val="50000"/>
              </a:spcBef>
            </a:pPr>
            <a:fld id="{D5B54976-8B90-49E7-9DDC-02D01A585EA7}" type="slidenum">
              <a:rPr lang="en-GB" altLang="zh-CN" sz="900"/>
              <a:pPr algn="ctr">
                <a:spcBef>
                  <a:spcPct val="50000"/>
                </a:spcBef>
              </a:pPr>
              <a:t>‹#›</a:t>
            </a:fld>
            <a:endParaRPr lang="en-GB" altLang="zh-CN" sz="900"/>
          </a:p>
        </p:txBody>
      </p:sp>
    </p:spTree>
    <p:extLst>
      <p:ext uri="{BB962C8B-B14F-4D97-AF65-F5344CB8AC3E}">
        <p14:creationId xmlns:p14="http://schemas.microsoft.com/office/powerpoint/2010/main" val="2690098068"/>
      </p:ext>
    </p:extLst>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p:pull dir="ru"/>
  </p:transition>
  <p:txStyles>
    <p:titleStyle>
      <a:lvl1pPr algn="r" rtl="0" eaLnBrk="0" fontAlgn="base" hangingPunct="0">
        <a:spcBef>
          <a:spcPct val="0"/>
        </a:spcBef>
        <a:spcAft>
          <a:spcPct val="0"/>
        </a:spcAft>
        <a:defRPr sz="3000" b="1">
          <a:solidFill>
            <a:schemeClr val="bg1"/>
          </a:solidFill>
          <a:latin typeface="+mj-lt"/>
          <a:ea typeface="+mj-ea"/>
          <a:cs typeface="+mj-cs"/>
        </a:defRPr>
      </a:lvl1pPr>
      <a:lvl2pPr algn="r" rtl="0" eaLnBrk="0" fontAlgn="base" hangingPunct="0">
        <a:spcBef>
          <a:spcPct val="0"/>
        </a:spcBef>
        <a:spcAft>
          <a:spcPct val="0"/>
        </a:spcAft>
        <a:defRPr sz="3000" b="1">
          <a:solidFill>
            <a:schemeClr val="bg1"/>
          </a:solidFill>
          <a:latin typeface="Arial" charset="0"/>
        </a:defRPr>
      </a:lvl2pPr>
      <a:lvl3pPr algn="r" rtl="0" eaLnBrk="0" fontAlgn="base" hangingPunct="0">
        <a:spcBef>
          <a:spcPct val="0"/>
        </a:spcBef>
        <a:spcAft>
          <a:spcPct val="0"/>
        </a:spcAft>
        <a:defRPr sz="3000" b="1">
          <a:solidFill>
            <a:schemeClr val="bg1"/>
          </a:solidFill>
          <a:latin typeface="Arial" charset="0"/>
        </a:defRPr>
      </a:lvl3pPr>
      <a:lvl4pPr algn="r" rtl="0" eaLnBrk="0" fontAlgn="base" hangingPunct="0">
        <a:spcBef>
          <a:spcPct val="0"/>
        </a:spcBef>
        <a:spcAft>
          <a:spcPct val="0"/>
        </a:spcAft>
        <a:defRPr sz="3000" b="1">
          <a:solidFill>
            <a:schemeClr val="bg1"/>
          </a:solidFill>
          <a:latin typeface="Arial" charset="0"/>
        </a:defRPr>
      </a:lvl4pPr>
      <a:lvl5pPr algn="r" rtl="0" eaLnBrk="0" fontAlgn="base" hangingPunct="0">
        <a:spcBef>
          <a:spcPct val="0"/>
        </a:spcBef>
        <a:spcAft>
          <a:spcPct val="0"/>
        </a:spcAft>
        <a:defRPr sz="3000" b="1">
          <a:solidFill>
            <a:schemeClr val="bg1"/>
          </a:solidFill>
          <a:latin typeface="Arial" charset="0"/>
        </a:defRPr>
      </a:lvl5pPr>
      <a:lvl6pPr marL="342900" algn="r" rtl="0" eaLnBrk="0" fontAlgn="base" hangingPunct="0">
        <a:spcBef>
          <a:spcPct val="0"/>
        </a:spcBef>
        <a:spcAft>
          <a:spcPct val="0"/>
        </a:spcAft>
        <a:defRPr sz="3000" b="1">
          <a:solidFill>
            <a:schemeClr val="bg1"/>
          </a:solidFill>
          <a:latin typeface="Arial" charset="0"/>
        </a:defRPr>
      </a:lvl6pPr>
      <a:lvl7pPr marL="685800" algn="r" rtl="0" eaLnBrk="0" fontAlgn="base" hangingPunct="0">
        <a:spcBef>
          <a:spcPct val="0"/>
        </a:spcBef>
        <a:spcAft>
          <a:spcPct val="0"/>
        </a:spcAft>
        <a:defRPr sz="3000" b="1">
          <a:solidFill>
            <a:schemeClr val="bg1"/>
          </a:solidFill>
          <a:latin typeface="Arial" charset="0"/>
        </a:defRPr>
      </a:lvl7pPr>
      <a:lvl8pPr marL="1028700" algn="r" rtl="0" eaLnBrk="0" fontAlgn="base" hangingPunct="0">
        <a:spcBef>
          <a:spcPct val="0"/>
        </a:spcBef>
        <a:spcAft>
          <a:spcPct val="0"/>
        </a:spcAft>
        <a:defRPr sz="3000" b="1">
          <a:solidFill>
            <a:schemeClr val="bg1"/>
          </a:solidFill>
          <a:latin typeface="Arial" charset="0"/>
        </a:defRPr>
      </a:lvl8pPr>
      <a:lvl9pPr marL="1371600" algn="r" rtl="0" eaLnBrk="0" fontAlgn="base" hangingPunct="0">
        <a:spcBef>
          <a:spcPct val="0"/>
        </a:spcBef>
        <a:spcAft>
          <a:spcPct val="0"/>
        </a:spcAft>
        <a:defRPr sz="3000" b="1">
          <a:solidFill>
            <a:schemeClr val="bg1"/>
          </a:solidFill>
          <a:latin typeface="Arial" charset="0"/>
        </a:defRPr>
      </a:lvl9pPr>
    </p:titleStyle>
    <p:bodyStyle>
      <a:lvl1pPr marL="257175" indent="-257175"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2400" b="1">
          <a:solidFill>
            <a:schemeClr val="tx1"/>
          </a:solidFill>
          <a:latin typeface="+mn-lt"/>
          <a:ea typeface="+mn-ea"/>
          <a:cs typeface="+mn-cs"/>
        </a:defRPr>
      </a:lvl1pPr>
      <a:lvl2pPr marL="557213" indent="-214313"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100" b="1">
          <a:solidFill>
            <a:schemeClr val="tx1"/>
          </a:solidFill>
          <a:latin typeface="+mn-lt"/>
        </a:defRPr>
      </a:lvl2pPr>
      <a:lvl3pPr marL="857250" indent="-171450" algn="l" rtl="0" eaLnBrk="0" fontAlgn="base" hangingPunct="0">
        <a:spcBef>
          <a:spcPct val="10000"/>
        </a:spcBef>
        <a:spcAft>
          <a:spcPct val="0"/>
        </a:spcAft>
        <a:buClr>
          <a:schemeClr val="bg2"/>
        </a:buClr>
        <a:buSzPct val="65000"/>
        <a:buFont typeface="Wingdings" panose="05000000000000000000" pitchFamily="2" charset="2"/>
        <a:buChar char="n"/>
        <a:defRPr sz="1200">
          <a:solidFill>
            <a:schemeClr val="tx1"/>
          </a:solidFill>
          <a:latin typeface="+mn-lt"/>
        </a:defRPr>
      </a:lvl3pPr>
      <a:lvl4pPr marL="1200150" indent="-171450" algn="l" rtl="0" eaLnBrk="0" fontAlgn="base" hangingPunct="0">
        <a:spcBef>
          <a:spcPct val="0"/>
        </a:spcBef>
        <a:spcAft>
          <a:spcPct val="0"/>
        </a:spcAft>
        <a:buClr>
          <a:schemeClr val="bg2"/>
        </a:buClr>
        <a:buSzPct val="60000"/>
        <a:buFont typeface="Wingdings" panose="05000000000000000000" pitchFamily="2" charset="2"/>
        <a:buChar char="n"/>
        <a:defRPr sz="1125">
          <a:solidFill>
            <a:schemeClr val="tx1"/>
          </a:solidFill>
          <a:latin typeface="+mn-lt"/>
        </a:defRPr>
      </a:lvl4pPr>
      <a:lvl5pPr marL="1543050" indent="-171450" algn="l" rtl="0" eaLnBrk="0" fontAlgn="base" hangingPunct="0">
        <a:spcBef>
          <a:spcPct val="0"/>
        </a:spcBef>
        <a:spcAft>
          <a:spcPct val="0"/>
        </a:spcAft>
        <a:buClr>
          <a:schemeClr val="bg2"/>
        </a:buClr>
        <a:buSzPct val="60000"/>
        <a:buFont typeface="Wingdings" panose="05000000000000000000" pitchFamily="2" charset="2"/>
        <a:buChar char="n"/>
        <a:defRPr sz="1125">
          <a:solidFill>
            <a:schemeClr val="tx1"/>
          </a:solidFill>
          <a:latin typeface="+mn-lt"/>
        </a:defRPr>
      </a:lvl5pPr>
      <a:lvl6pPr marL="1885950" indent="-171450" algn="l" rtl="0" eaLnBrk="0" fontAlgn="base" hangingPunct="0">
        <a:spcBef>
          <a:spcPct val="0"/>
        </a:spcBef>
        <a:spcAft>
          <a:spcPct val="0"/>
        </a:spcAft>
        <a:buClr>
          <a:schemeClr val="bg2"/>
        </a:buClr>
        <a:buSzPct val="60000"/>
        <a:buFont typeface="Wingdings" pitchFamily="2" charset="2"/>
        <a:buChar char="n"/>
        <a:defRPr sz="1125">
          <a:solidFill>
            <a:schemeClr val="tx1"/>
          </a:solidFill>
          <a:latin typeface="+mn-lt"/>
        </a:defRPr>
      </a:lvl6pPr>
      <a:lvl7pPr marL="2228850" indent="-171450" algn="l" rtl="0" eaLnBrk="0" fontAlgn="base" hangingPunct="0">
        <a:spcBef>
          <a:spcPct val="0"/>
        </a:spcBef>
        <a:spcAft>
          <a:spcPct val="0"/>
        </a:spcAft>
        <a:buClr>
          <a:schemeClr val="bg2"/>
        </a:buClr>
        <a:buSzPct val="60000"/>
        <a:buFont typeface="Wingdings" pitchFamily="2" charset="2"/>
        <a:buChar char="n"/>
        <a:defRPr sz="1125">
          <a:solidFill>
            <a:schemeClr val="tx1"/>
          </a:solidFill>
          <a:latin typeface="+mn-lt"/>
        </a:defRPr>
      </a:lvl7pPr>
      <a:lvl8pPr marL="2571750" indent="-171450" algn="l" rtl="0" eaLnBrk="0" fontAlgn="base" hangingPunct="0">
        <a:spcBef>
          <a:spcPct val="0"/>
        </a:spcBef>
        <a:spcAft>
          <a:spcPct val="0"/>
        </a:spcAft>
        <a:buClr>
          <a:schemeClr val="bg2"/>
        </a:buClr>
        <a:buSzPct val="60000"/>
        <a:buFont typeface="Wingdings" pitchFamily="2" charset="2"/>
        <a:buChar char="n"/>
        <a:defRPr sz="1125">
          <a:solidFill>
            <a:schemeClr val="tx1"/>
          </a:solidFill>
          <a:latin typeface="+mn-lt"/>
        </a:defRPr>
      </a:lvl8pPr>
      <a:lvl9pPr marL="2914650" indent="-171450" algn="l" rtl="0" eaLnBrk="0" fontAlgn="base" hangingPunct="0">
        <a:spcBef>
          <a:spcPct val="0"/>
        </a:spcBef>
        <a:spcAft>
          <a:spcPct val="0"/>
        </a:spcAft>
        <a:buClr>
          <a:schemeClr val="bg2"/>
        </a:buClr>
        <a:buSzPct val="60000"/>
        <a:buFont typeface="Wingdings" pitchFamily="2" charset="2"/>
        <a:buChar char="n"/>
        <a:defRPr sz="1125">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ltGray">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A61B426-63CC-1A0D-6E9B-612CE2BAB512}"/>
              </a:ext>
            </a:extLst>
          </p:cNvPr>
          <p:cNvSpPr>
            <a:spLocks noGrp="1" noChangeArrowheads="1"/>
          </p:cNvSpPr>
          <p:nvPr>
            <p:ph type="body" idx="1"/>
          </p:nvPr>
        </p:nvSpPr>
        <p:spPr bwMode="auto">
          <a:xfrm>
            <a:off x="395288" y="1052513"/>
            <a:ext cx="85344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text styles</a:t>
            </a:r>
          </a:p>
          <a:p>
            <a:pPr lvl="1"/>
            <a:r>
              <a:rPr lang="en-US" altLang="zh-CN"/>
              <a:t>Second level</a:t>
            </a:r>
          </a:p>
        </p:txBody>
      </p:sp>
      <p:sp>
        <p:nvSpPr>
          <p:cNvPr id="290819" name="Text Box 3">
            <a:extLst>
              <a:ext uri="{FF2B5EF4-FFF2-40B4-BE49-F238E27FC236}">
                <a16:creationId xmlns:a16="http://schemas.microsoft.com/office/drawing/2014/main" id="{9E1CAFB0-CFA8-9978-8F50-726A7A3FADE1}"/>
              </a:ext>
            </a:extLst>
          </p:cNvPr>
          <p:cNvSpPr txBox="1">
            <a:spLocks noChangeArrowheads="1"/>
          </p:cNvSpPr>
          <p:nvPr/>
        </p:nvSpPr>
        <p:spPr bwMode="auto">
          <a:xfrm>
            <a:off x="7696200" y="6553200"/>
            <a:ext cx="1210866" cy="253916"/>
          </a:xfrm>
          <a:prstGeom prst="rect">
            <a:avLst/>
          </a:prstGeom>
          <a:noFill/>
          <a:ln w="9525">
            <a:noFill/>
            <a:miter lim="800000"/>
            <a:headEnd/>
            <a:tailEnd/>
          </a:ln>
          <a:effectLst/>
        </p:spPr>
        <p:txBody>
          <a:bodyPr>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lgn="ctr">
              <a:spcBef>
                <a:spcPct val="50000"/>
              </a:spcBef>
            </a:pPr>
            <a:fld id="{88D1D8EA-7CED-464F-BB3A-6F72F3A96B6A}" type="slidenum">
              <a:rPr lang="zh-CN" altLang="en-US" sz="1050">
                <a:solidFill>
                  <a:srgbClr val="FFFFFF"/>
                </a:solidFill>
              </a:rPr>
              <a:pPr algn="ctr">
                <a:spcBef>
                  <a:spcPct val="50000"/>
                </a:spcBef>
              </a:pPr>
              <a:t>‹#›</a:t>
            </a:fld>
            <a:endParaRPr lang="en-US" altLang="zh-CN" sz="1050">
              <a:solidFill>
                <a:srgbClr val="FFFFFF"/>
              </a:solidFill>
            </a:endParaRPr>
          </a:p>
        </p:txBody>
      </p:sp>
      <p:sp>
        <p:nvSpPr>
          <p:cNvPr id="2052" name="Text Box 4">
            <a:extLst>
              <a:ext uri="{FF2B5EF4-FFF2-40B4-BE49-F238E27FC236}">
                <a16:creationId xmlns:a16="http://schemas.microsoft.com/office/drawing/2014/main" id="{B2641A9C-0D98-5966-843F-1EF134229880}"/>
              </a:ext>
            </a:extLst>
          </p:cNvPr>
          <p:cNvSpPr txBox="1">
            <a:spLocks noChangeArrowheads="1"/>
          </p:cNvSpPr>
          <p:nvPr/>
        </p:nvSpPr>
        <p:spPr bwMode="auto">
          <a:xfrm>
            <a:off x="4924293" y="6597651"/>
            <a:ext cx="268023" cy="161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spcBef>
                <a:spcPct val="50000"/>
              </a:spcBef>
              <a:defRPr/>
            </a:pPr>
            <a:r>
              <a:rPr lang="en-US" altLang="zh-CN" sz="450" b="1">
                <a:solidFill>
                  <a:schemeClr val="tx2"/>
                </a:solidFill>
              </a:rPr>
              <a:t>TM</a:t>
            </a:r>
          </a:p>
        </p:txBody>
      </p:sp>
      <p:sp>
        <p:nvSpPr>
          <p:cNvPr id="2053" name="Rectangle 5">
            <a:extLst>
              <a:ext uri="{FF2B5EF4-FFF2-40B4-BE49-F238E27FC236}">
                <a16:creationId xmlns:a16="http://schemas.microsoft.com/office/drawing/2014/main" id="{76D1C332-BECF-6F01-907F-FACFA63D8963}"/>
              </a:ext>
            </a:extLst>
          </p:cNvPr>
          <p:cNvSpPr>
            <a:spLocks noChangeArrowheads="1"/>
          </p:cNvSpPr>
          <p:nvPr/>
        </p:nvSpPr>
        <p:spPr bwMode="auto">
          <a:xfrm>
            <a:off x="0" y="-26987"/>
            <a:ext cx="9144000" cy="990601"/>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defRPr/>
            </a:pPr>
            <a:endParaRPr lang="zh-CN" altLang="en-US" sz="1050"/>
          </a:p>
        </p:txBody>
      </p:sp>
      <p:sp>
        <p:nvSpPr>
          <p:cNvPr id="2054" name="Rectangle 6">
            <a:extLst>
              <a:ext uri="{FF2B5EF4-FFF2-40B4-BE49-F238E27FC236}">
                <a16:creationId xmlns:a16="http://schemas.microsoft.com/office/drawing/2014/main" id="{85C1366B-9682-2BE2-F1E4-8FCE2EA27914}"/>
              </a:ext>
            </a:extLst>
          </p:cNvPr>
          <p:cNvSpPr>
            <a:spLocks noChangeArrowheads="1"/>
          </p:cNvSpPr>
          <p:nvPr/>
        </p:nvSpPr>
        <p:spPr bwMode="auto">
          <a:xfrm>
            <a:off x="0" y="6473826"/>
            <a:ext cx="9144000" cy="384175"/>
          </a:xfrm>
          <a:prstGeom prst="rect">
            <a:avLst/>
          </a:prstGeom>
          <a:solidFill>
            <a:schemeClr val="bg2"/>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lgn="ctr">
              <a:defRPr/>
            </a:pPr>
            <a:r>
              <a:rPr lang="zh-CN" altLang="en-US" sz="1500" b="1" dirty="0">
                <a:latin typeface="方正姚体" panose="02010601030101010101" pitchFamily="2" charset="-122"/>
                <a:ea typeface="方正姚体" panose="02010601030101010101" pitchFamily="2" charset="-122"/>
              </a:rPr>
              <a:t>嵌  入  式  程  序  设  计  基  础</a:t>
            </a:r>
          </a:p>
        </p:txBody>
      </p:sp>
      <p:sp>
        <p:nvSpPr>
          <p:cNvPr id="2055" name="Rectangle 7">
            <a:extLst>
              <a:ext uri="{FF2B5EF4-FFF2-40B4-BE49-F238E27FC236}">
                <a16:creationId xmlns:a16="http://schemas.microsoft.com/office/drawing/2014/main" id="{B75C8A81-C6AF-4952-6F5C-98D6E712C4BD}"/>
              </a:ext>
            </a:extLst>
          </p:cNvPr>
          <p:cNvSpPr>
            <a:spLocks noGrp="1" noChangeArrowheads="1"/>
          </p:cNvSpPr>
          <p:nvPr>
            <p:ph type="title"/>
          </p:nvPr>
        </p:nvSpPr>
        <p:spPr bwMode="gray">
          <a:xfrm>
            <a:off x="684610" y="0"/>
            <a:ext cx="8108156" cy="990600"/>
          </a:xfrm>
          <a:prstGeom prst="rect">
            <a:avLst/>
          </a:prstGeom>
          <a:solidFill>
            <a:schemeClr val="tx1">
              <a:alpha val="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10800" rIns="91440" bIns="10800" numCol="1" anchor="ctr" anchorCtr="0" compatLnSpc="1">
            <a:prstTxWarp prst="textNoShape">
              <a:avLst/>
            </a:prstTxWarp>
          </a:bodyPr>
          <a:lstStyle/>
          <a:p>
            <a:pPr lvl="0"/>
            <a:r>
              <a:rPr lang="en-US" altLang="zh-CN"/>
              <a:t>Click to Edit Master Title Style</a:t>
            </a:r>
          </a:p>
        </p:txBody>
      </p:sp>
      <p:sp>
        <p:nvSpPr>
          <p:cNvPr id="290824" name="Text Box 8">
            <a:extLst>
              <a:ext uri="{FF2B5EF4-FFF2-40B4-BE49-F238E27FC236}">
                <a16:creationId xmlns:a16="http://schemas.microsoft.com/office/drawing/2014/main" id="{637FC6A3-8E1A-C5C6-6281-6297E237BEC2}"/>
              </a:ext>
            </a:extLst>
          </p:cNvPr>
          <p:cNvSpPr txBox="1">
            <a:spLocks noChangeArrowheads="1"/>
          </p:cNvSpPr>
          <p:nvPr/>
        </p:nvSpPr>
        <p:spPr bwMode="gray">
          <a:xfrm>
            <a:off x="8686800" y="6551290"/>
            <a:ext cx="457200" cy="230832"/>
          </a:xfrm>
          <a:prstGeom prst="rect">
            <a:avLst/>
          </a:prstGeom>
          <a:solidFill>
            <a:schemeClr val="bg2"/>
          </a:solidFill>
          <a:ln w="38100">
            <a:noFill/>
            <a:miter lim="800000"/>
            <a:headEnd/>
            <a:tailEnd/>
          </a:ln>
          <a:effectLst/>
        </p:spPr>
        <p:txBody>
          <a:bodyPr anchor="ctr">
            <a:spAutoFit/>
          </a:bodyPr>
          <a:lstStyle>
            <a:lvl1pPr>
              <a:defRPr sz="1400">
                <a:solidFill>
                  <a:schemeClr val="bg1"/>
                </a:solidFill>
                <a:latin typeface="Arial" panose="020B0604020202020204" pitchFamily="34" charset="0"/>
                <a:ea typeface="宋体" panose="02010600030101010101" pitchFamily="2" charset="-122"/>
              </a:defRPr>
            </a:lvl1pPr>
            <a:lvl2pPr marL="742950" indent="-285750">
              <a:defRPr sz="1400">
                <a:solidFill>
                  <a:schemeClr val="bg1"/>
                </a:solidFill>
                <a:latin typeface="Arial" panose="020B0604020202020204" pitchFamily="34" charset="0"/>
                <a:ea typeface="宋体" panose="02010600030101010101" pitchFamily="2" charset="-122"/>
              </a:defRPr>
            </a:lvl2pPr>
            <a:lvl3pPr marL="1143000" indent="-228600">
              <a:defRPr sz="1400">
                <a:solidFill>
                  <a:schemeClr val="bg1"/>
                </a:solidFill>
                <a:latin typeface="Arial" panose="020B0604020202020204" pitchFamily="34" charset="0"/>
                <a:ea typeface="宋体" panose="02010600030101010101" pitchFamily="2" charset="-122"/>
              </a:defRPr>
            </a:lvl3pPr>
            <a:lvl4pPr marL="1600200" indent="-228600">
              <a:defRPr sz="1400">
                <a:solidFill>
                  <a:schemeClr val="bg1"/>
                </a:solidFill>
                <a:latin typeface="Arial" panose="020B0604020202020204" pitchFamily="34" charset="0"/>
                <a:ea typeface="宋体" panose="02010600030101010101" pitchFamily="2" charset="-122"/>
              </a:defRPr>
            </a:lvl4pPr>
            <a:lvl5pPr marL="2057400" indent="-228600">
              <a:defRPr sz="1400">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1400">
                <a:solidFill>
                  <a:schemeClr val="bg1"/>
                </a:solidFill>
                <a:latin typeface="Arial" panose="020B0604020202020204" pitchFamily="34" charset="0"/>
                <a:ea typeface="宋体" panose="02010600030101010101" pitchFamily="2" charset="-122"/>
              </a:defRPr>
            </a:lvl9pPr>
          </a:lstStyle>
          <a:p>
            <a:pPr algn="ctr">
              <a:spcBef>
                <a:spcPct val="50000"/>
              </a:spcBef>
            </a:pPr>
            <a:fld id="{8F112732-717D-4534-B9C9-B70EF05F7E30}" type="slidenum">
              <a:rPr lang="en-GB" altLang="zh-CN" sz="900"/>
              <a:pPr algn="ctr">
                <a:spcBef>
                  <a:spcPct val="50000"/>
                </a:spcBef>
              </a:pPr>
              <a:t>‹#›</a:t>
            </a:fld>
            <a:endParaRPr lang="en-GB" altLang="zh-CN" sz="900"/>
          </a:p>
        </p:txBody>
      </p:sp>
    </p:spTree>
    <p:extLst>
      <p:ext uri="{BB962C8B-B14F-4D97-AF65-F5344CB8AC3E}">
        <p14:creationId xmlns:p14="http://schemas.microsoft.com/office/powerpoint/2010/main" val="2217102699"/>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ransition>
    <p:pull dir="ru"/>
  </p:transition>
  <p:txStyles>
    <p:titleStyle>
      <a:lvl1pPr algn="r" rtl="0" eaLnBrk="0" fontAlgn="base" hangingPunct="0">
        <a:spcBef>
          <a:spcPct val="0"/>
        </a:spcBef>
        <a:spcAft>
          <a:spcPct val="0"/>
        </a:spcAft>
        <a:defRPr sz="3000" b="1">
          <a:solidFill>
            <a:schemeClr val="bg1"/>
          </a:solidFill>
          <a:latin typeface="+mj-lt"/>
          <a:ea typeface="+mj-ea"/>
          <a:cs typeface="+mj-cs"/>
        </a:defRPr>
      </a:lvl1pPr>
      <a:lvl2pPr algn="r" rtl="0" eaLnBrk="0" fontAlgn="base" hangingPunct="0">
        <a:spcBef>
          <a:spcPct val="0"/>
        </a:spcBef>
        <a:spcAft>
          <a:spcPct val="0"/>
        </a:spcAft>
        <a:defRPr sz="3000" b="1">
          <a:solidFill>
            <a:schemeClr val="bg1"/>
          </a:solidFill>
          <a:latin typeface="Arial" charset="0"/>
        </a:defRPr>
      </a:lvl2pPr>
      <a:lvl3pPr algn="r" rtl="0" eaLnBrk="0" fontAlgn="base" hangingPunct="0">
        <a:spcBef>
          <a:spcPct val="0"/>
        </a:spcBef>
        <a:spcAft>
          <a:spcPct val="0"/>
        </a:spcAft>
        <a:defRPr sz="3000" b="1">
          <a:solidFill>
            <a:schemeClr val="bg1"/>
          </a:solidFill>
          <a:latin typeface="Arial" charset="0"/>
        </a:defRPr>
      </a:lvl3pPr>
      <a:lvl4pPr algn="r" rtl="0" eaLnBrk="0" fontAlgn="base" hangingPunct="0">
        <a:spcBef>
          <a:spcPct val="0"/>
        </a:spcBef>
        <a:spcAft>
          <a:spcPct val="0"/>
        </a:spcAft>
        <a:defRPr sz="3000" b="1">
          <a:solidFill>
            <a:schemeClr val="bg1"/>
          </a:solidFill>
          <a:latin typeface="Arial" charset="0"/>
        </a:defRPr>
      </a:lvl4pPr>
      <a:lvl5pPr algn="r" rtl="0" eaLnBrk="0" fontAlgn="base" hangingPunct="0">
        <a:spcBef>
          <a:spcPct val="0"/>
        </a:spcBef>
        <a:spcAft>
          <a:spcPct val="0"/>
        </a:spcAft>
        <a:defRPr sz="3000" b="1">
          <a:solidFill>
            <a:schemeClr val="bg1"/>
          </a:solidFill>
          <a:latin typeface="Arial" charset="0"/>
        </a:defRPr>
      </a:lvl5pPr>
      <a:lvl6pPr marL="342900" algn="r" rtl="0" eaLnBrk="0" fontAlgn="base" hangingPunct="0">
        <a:spcBef>
          <a:spcPct val="0"/>
        </a:spcBef>
        <a:spcAft>
          <a:spcPct val="0"/>
        </a:spcAft>
        <a:defRPr sz="3000" b="1">
          <a:solidFill>
            <a:schemeClr val="bg1"/>
          </a:solidFill>
          <a:latin typeface="Arial" charset="0"/>
        </a:defRPr>
      </a:lvl6pPr>
      <a:lvl7pPr marL="685800" algn="r" rtl="0" eaLnBrk="0" fontAlgn="base" hangingPunct="0">
        <a:spcBef>
          <a:spcPct val="0"/>
        </a:spcBef>
        <a:spcAft>
          <a:spcPct val="0"/>
        </a:spcAft>
        <a:defRPr sz="3000" b="1">
          <a:solidFill>
            <a:schemeClr val="bg1"/>
          </a:solidFill>
          <a:latin typeface="Arial" charset="0"/>
        </a:defRPr>
      </a:lvl7pPr>
      <a:lvl8pPr marL="1028700" algn="r" rtl="0" eaLnBrk="0" fontAlgn="base" hangingPunct="0">
        <a:spcBef>
          <a:spcPct val="0"/>
        </a:spcBef>
        <a:spcAft>
          <a:spcPct val="0"/>
        </a:spcAft>
        <a:defRPr sz="3000" b="1">
          <a:solidFill>
            <a:schemeClr val="bg1"/>
          </a:solidFill>
          <a:latin typeface="Arial" charset="0"/>
        </a:defRPr>
      </a:lvl8pPr>
      <a:lvl9pPr marL="1371600" algn="r" rtl="0" eaLnBrk="0" fontAlgn="base" hangingPunct="0">
        <a:spcBef>
          <a:spcPct val="0"/>
        </a:spcBef>
        <a:spcAft>
          <a:spcPct val="0"/>
        </a:spcAft>
        <a:defRPr sz="3000" b="1">
          <a:solidFill>
            <a:schemeClr val="bg1"/>
          </a:solidFill>
          <a:latin typeface="Arial" charset="0"/>
        </a:defRPr>
      </a:lvl9pPr>
    </p:titleStyle>
    <p:bodyStyle>
      <a:lvl1pPr marL="257175" indent="-257175"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2400" b="1">
          <a:solidFill>
            <a:schemeClr val="tx1"/>
          </a:solidFill>
          <a:latin typeface="+mn-lt"/>
          <a:ea typeface="+mn-ea"/>
          <a:cs typeface="+mn-cs"/>
        </a:defRPr>
      </a:lvl1pPr>
      <a:lvl2pPr marL="557213" indent="-214313"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100" b="1">
          <a:solidFill>
            <a:schemeClr val="tx1"/>
          </a:solidFill>
          <a:latin typeface="+mn-lt"/>
        </a:defRPr>
      </a:lvl2pPr>
      <a:lvl3pPr marL="857250" indent="-171450" algn="l" rtl="0" eaLnBrk="0" fontAlgn="base" hangingPunct="0">
        <a:spcBef>
          <a:spcPct val="10000"/>
        </a:spcBef>
        <a:spcAft>
          <a:spcPct val="0"/>
        </a:spcAft>
        <a:buClr>
          <a:schemeClr val="bg2"/>
        </a:buClr>
        <a:buSzPct val="65000"/>
        <a:buFont typeface="Wingdings" panose="05000000000000000000" pitchFamily="2" charset="2"/>
        <a:buChar char="n"/>
        <a:defRPr sz="1200">
          <a:solidFill>
            <a:schemeClr val="tx1"/>
          </a:solidFill>
          <a:latin typeface="+mn-lt"/>
        </a:defRPr>
      </a:lvl3pPr>
      <a:lvl4pPr marL="1200150" indent="-171450" algn="l" rtl="0" eaLnBrk="0" fontAlgn="base" hangingPunct="0">
        <a:spcBef>
          <a:spcPct val="0"/>
        </a:spcBef>
        <a:spcAft>
          <a:spcPct val="0"/>
        </a:spcAft>
        <a:buClr>
          <a:schemeClr val="bg2"/>
        </a:buClr>
        <a:buSzPct val="60000"/>
        <a:buFont typeface="Wingdings" panose="05000000000000000000" pitchFamily="2" charset="2"/>
        <a:buChar char="n"/>
        <a:defRPr sz="1125">
          <a:solidFill>
            <a:schemeClr val="tx1"/>
          </a:solidFill>
          <a:latin typeface="+mn-lt"/>
        </a:defRPr>
      </a:lvl4pPr>
      <a:lvl5pPr marL="1543050" indent="-171450" algn="l" rtl="0" eaLnBrk="0" fontAlgn="base" hangingPunct="0">
        <a:spcBef>
          <a:spcPct val="0"/>
        </a:spcBef>
        <a:spcAft>
          <a:spcPct val="0"/>
        </a:spcAft>
        <a:buClr>
          <a:schemeClr val="bg2"/>
        </a:buClr>
        <a:buSzPct val="60000"/>
        <a:buFont typeface="Wingdings" panose="05000000000000000000" pitchFamily="2" charset="2"/>
        <a:buChar char="n"/>
        <a:defRPr sz="1125">
          <a:solidFill>
            <a:schemeClr val="tx1"/>
          </a:solidFill>
          <a:latin typeface="+mn-lt"/>
        </a:defRPr>
      </a:lvl5pPr>
      <a:lvl6pPr marL="1885950" indent="-171450" algn="l" rtl="0" eaLnBrk="0" fontAlgn="base" hangingPunct="0">
        <a:spcBef>
          <a:spcPct val="0"/>
        </a:spcBef>
        <a:spcAft>
          <a:spcPct val="0"/>
        </a:spcAft>
        <a:buClr>
          <a:schemeClr val="bg2"/>
        </a:buClr>
        <a:buSzPct val="60000"/>
        <a:buFont typeface="Wingdings" pitchFamily="2" charset="2"/>
        <a:buChar char="n"/>
        <a:defRPr sz="1125">
          <a:solidFill>
            <a:schemeClr val="tx1"/>
          </a:solidFill>
          <a:latin typeface="+mn-lt"/>
        </a:defRPr>
      </a:lvl6pPr>
      <a:lvl7pPr marL="2228850" indent="-171450" algn="l" rtl="0" eaLnBrk="0" fontAlgn="base" hangingPunct="0">
        <a:spcBef>
          <a:spcPct val="0"/>
        </a:spcBef>
        <a:spcAft>
          <a:spcPct val="0"/>
        </a:spcAft>
        <a:buClr>
          <a:schemeClr val="bg2"/>
        </a:buClr>
        <a:buSzPct val="60000"/>
        <a:buFont typeface="Wingdings" pitchFamily="2" charset="2"/>
        <a:buChar char="n"/>
        <a:defRPr sz="1125">
          <a:solidFill>
            <a:schemeClr val="tx1"/>
          </a:solidFill>
          <a:latin typeface="+mn-lt"/>
        </a:defRPr>
      </a:lvl7pPr>
      <a:lvl8pPr marL="2571750" indent="-171450" algn="l" rtl="0" eaLnBrk="0" fontAlgn="base" hangingPunct="0">
        <a:spcBef>
          <a:spcPct val="0"/>
        </a:spcBef>
        <a:spcAft>
          <a:spcPct val="0"/>
        </a:spcAft>
        <a:buClr>
          <a:schemeClr val="bg2"/>
        </a:buClr>
        <a:buSzPct val="60000"/>
        <a:buFont typeface="Wingdings" pitchFamily="2" charset="2"/>
        <a:buChar char="n"/>
        <a:defRPr sz="1125">
          <a:solidFill>
            <a:schemeClr val="tx1"/>
          </a:solidFill>
          <a:latin typeface="+mn-lt"/>
        </a:defRPr>
      </a:lvl8pPr>
      <a:lvl9pPr marL="2914650" indent="-171450" algn="l" rtl="0" eaLnBrk="0" fontAlgn="base" hangingPunct="0">
        <a:spcBef>
          <a:spcPct val="0"/>
        </a:spcBef>
        <a:spcAft>
          <a:spcPct val="0"/>
        </a:spcAft>
        <a:buClr>
          <a:schemeClr val="bg2"/>
        </a:buClr>
        <a:buSzPct val="60000"/>
        <a:buFont typeface="Wingdings" pitchFamily="2" charset="2"/>
        <a:buChar char="n"/>
        <a:defRPr sz="1125">
          <a:solidFill>
            <a:schemeClr val="tx1"/>
          </a:solidFill>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6" name="Rectangle 4"/>
          <p:cNvSpPr>
            <a:spLocks noGrp="1" noChangeArrowheads="1"/>
          </p:cNvSpPr>
          <p:nvPr>
            <p:ph type="ctrTitle"/>
          </p:nvPr>
        </p:nvSpPr>
        <p:spPr/>
        <p:txBody>
          <a:bodyPr/>
          <a:lstStyle/>
          <a:p>
            <a:r>
              <a:rPr lang="zh-CN" altLang="en-US" sz="3200" dirty="0">
                <a:ea typeface="宋体" panose="02010600030101010101" pitchFamily="2" charset="-122"/>
              </a:rPr>
              <a:t>嵌入式基础</a:t>
            </a:r>
            <a:endParaRPr lang="en-US" altLang="zh-CN" sz="3200" dirty="0">
              <a:ea typeface="宋体" panose="02010600030101010101" pitchFamily="2" charset="-122"/>
            </a:endParaRPr>
          </a:p>
        </p:txBody>
      </p:sp>
      <p:sp>
        <p:nvSpPr>
          <p:cNvPr id="100357" name="Rectangle 5"/>
          <p:cNvSpPr>
            <a:spLocks noGrp="1" noChangeArrowheads="1"/>
          </p:cNvSpPr>
          <p:nvPr>
            <p:ph type="subTitle" idx="1"/>
          </p:nvPr>
        </p:nvSpPr>
        <p:spPr/>
        <p:txBody>
          <a:bodyPr/>
          <a:lstStyle/>
          <a:p>
            <a:r>
              <a:rPr lang="zh-CN" altLang="zh-CN" dirty="0"/>
              <a:t>第</a:t>
            </a:r>
            <a:r>
              <a:rPr lang="en-US" altLang="zh-CN" dirty="0"/>
              <a:t> 7 </a:t>
            </a:r>
            <a:r>
              <a:rPr lang="zh-CN" altLang="zh-CN" dirty="0"/>
              <a:t>章</a:t>
            </a:r>
            <a:r>
              <a:rPr lang="en-US" altLang="zh-CN" dirty="0"/>
              <a:t> </a:t>
            </a:r>
            <a:r>
              <a:rPr lang="zh-CN" altLang="en-US" dirty="0"/>
              <a:t>嵌入式程序设计基础</a:t>
            </a: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81000" y="1171575"/>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en-US" altLang="zh-CN"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a:t>
            </a:r>
            <a:r>
              <a:rPr kumimoji="0" lang="zh-CN" altLang="en-US"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一</a:t>
            </a:r>
            <a:r>
              <a:rPr kumimoji="0" lang="en-US" altLang="zh-CN"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a:t>
            </a:r>
            <a:r>
              <a:rPr kumimoji="0" lang="zh-CN" altLang="en-US"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书写格式</a:t>
            </a:r>
            <a:endParaRPr kumimoji="0" lang="en-US" altLang="zh-CN"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381000" marR="0" lvl="0" indent="-381000" algn="just"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AutoNum type="arabicPeriod"/>
              <a:tabLst/>
              <a:defRPr/>
            </a:pPr>
            <a:r>
              <a:rPr kumimoji="0" lang="zh-CN" altLang="en-US"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行格式</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ARM（Thumb）汇编语言的语句格式为：</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[标号] [指令或伪指令]	[;注释]</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Char char="v"/>
              <a:tabLst/>
              <a:defRPr/>
            </a:pPr>
            <a:endPar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Char char="v"/>
              <a:tabLst/>
              <a:defRPr/>
            </a:pPr>
            <a:r>
              <a:rPr kumimoji="0" lang="zh-CN" altLang="en-US"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语句书写时需遵循以下规则：</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① 所有标号必须在一行的顶格书写，其后</a:t>
            </a:r>
            <a:r>
              <a:rPr kumimoji="0" lang="zh-CN" altLang="en-US" sz="2000" b="1" i="0" u="none" strike="noStrike" kern="1200" cap="none" spc="0" normalizeH="0" baseline="0" noProof="0" dirty="0">
                <a:ln>
                  <a:noFill/>
                </a:ln>
                <a:solidFill>
                  <a:srgbClr val="FF0000"/>
                </a:solidFill>
                <a:effectLst/>
                <a:uLnTx/>
                <a:uFillTx/>
                <a:latin typeface="Verdana"/>
                <a:ea typeface="宋体" panose="02010600030101010101" pitchFamily="2" charset="-122"/>
                <a:cs typeface="+mn-cs"/>
              </a:rPr>
              <a:t>不要</a:t>
            </a: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添加“:”号；	</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② 所有的指令均不能顶格写；</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③ 如果同一行有两条汇编语句，需要在它们之间以“;”隔开；如果一条语句要分多行显示，需要使用“\”放在分隔处；</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④ 每一条指令的助记符可以全部用大写、或全部用小写，但不能在一条指令中大、小写混用。</a:t>
            </a:r>
            <a:endParaRPr kumimoji="0" lang="en-US" altLang="zh-CN"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a:p>
            <a:pPr marL="381000" lvl="0" indent="-381000">
              <a:lnSpc>
                <a:spcPct val="115000"/>
              </a:lnSpc>
              <a:buClr>
                <a:srgbClr val="33CCCC"/>
              </a:buClr>
              <a:buNone/>
            </a:pPr>
            <a:r>
              <a:rPr lang="zh-CN" altLang="en-US" sz="2000" dirty="0">
                <a:solidFill>
                  <a:srgbClr val="000000"/>
                </a:solidFill>
                <a:ea typeface="宋体" panose="02010600030101010101" pitchFamily="2" charset="-122"/>
              </a:rPr>
              <a:t>    ⑤ </a:t>
            </a:r>
            <a:r>
              <a:rPr lang="zh-CN" altLang="en-US" sz="2000" dirty="0">
                <a:solidFill>
                  <a:srgbClr val="00B050"/>
                </a:solidFill>
                <a:ea typeface="宋体" panose="02010600030101010101" pitchFamily="2" charset="-122"/>
              </a:rPr>
              <a:t>指示符必须大写</a:t>
            </a:r>
            <a:r>
              <a:rPr lang="zh-CN" altLang="en-US" sz="2000" dirty="0">
                <a:solidFill>
                  <a:srgbClr val="000000"/>
                </a:solidFill>
                <a:ea typeface="宋体" panose="02010600030101010101" pitchFamily="2" charset="-122"/>
              </a:rPr>
              <a:t>。指令中每一个寄存器名能够全部大写或全部小写，但不能大、小写混用。</a:t>
            </a: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a:t>
            </a:r>
            <a:r>
              <a:rPr kumimoji="0" lang="zh-CN" altLang="en-US" sz="2000" b="1" i="0" u="none" strike="noStrike" kern="1200" cap="none" spc="0" normalizeH="0" baseline="0" noProof="0" dirty="0">
                <a:ln>
                  <a:noFill/>
                </a:ln>
                <a:solidFill>
                  <a:srgbClr val="FF0000"/>
                </a:solidFill>
                <a:effectLst/>
                <a:uLnTx/>
                <a:uFillTx/>
                <a:latin typeface="Verdana"/>
                <a:ea typeface="宋体" panose="02010600030101010101" pitchFamily="2" charset="-122"/>
                <a:cs typeface="+mn-cs"/>
              </a:rPr>
              <a:t>注释</a:t>
            </a: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使用分号“</a:t>
            </a:r>
            <a:r>
              <a:rPr kumimoji="0" lang="zh-CN" altLang="en-US" sz="2000" b="1" i="0" u="none" strike="noStrike" kern="1200" cap="none" spc="0" normalizeH="0" baseline="0" noProof="0" dirty="0">
                <a:ln>
                  <a:noFill/>
                </a:ln>
                <a:solidFill>
                  <a:srgbClr val="FF0000"/>
                </a:solidFill>
                <a:effectLst/>
                <a:uLnTx/>
                <a:uFillTx/>
                <a:latin typeface="Verdana"/>
                <a:ea typeface="宋体" panose="02010600030101010101" pitchFamily="2" charset="-122"/>
                <a:cs typeface="+mn-cs"/>
              </a:rPr>
              <a:t>;</a:t>
            </a:r>
            <a:r>
              <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，不要在语句中间添加注释。</a:t>
            </a:r>
          </a:p>
        </p:txBody>
      </p:sp>
    </p:spTree>
    <p:extLst>
      <p:ext uri="{BB962C8B-B14F-4D97-AF65-F5344CB8AC3E}">
        <p14:creationId xmlns:p14="http://schemas.microsoft.com/office/powerpoint/2010/main" val="83085702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AABDF0E8-9E42-4BAF-A747-2A735BFDB405}"/>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88067" name="Rectangle 3">
            <a:extLst>
              <a:ext uri="{FF2B5EF4-FFF2-40B4-BE49-F238E27FC236}">
                <a16:creationId xmlns:a16="http://schemas.microsoft.com/office/drawing/2014/main" id="{941D4F27-EF87-4764-8542-AA8D938354F6}"/>
              </a:ext>
            </a:extLst>
          </p:cNvPr>
          <p:cNvSpPr>
            <a:spLocks noGrp="1" noChangeArrowheads="1"/>
          </p:cNvSpPr>
          <p:nvPr>
            <p:ph type="body" idx="1"/>
          </p:nvPr>
        </p:nvSpPr>
        <p:spPr>
          <a:xfrm>
            <a:off x="428625" y="1357313"/>
            <a:ext cx="8229600" cy="5248275"/>
          </a:xfrm>
        </p:spPr>
        <p:txBody>
          <a:bodyPr/>
          <a:lstStyle/>
          <a:p>
            <a:pPr eaLnBrk="1" hangingPunct="1">
              <a:lnSpc>
                <a:spcPct val="90000"/>
              </a:lnSpc>
              <a:buFont typeface="Wingdings" panose="05000000000000000000" pitchFamily="2" charset="2"/>
              <a:buNone/>
            </a:pPr>
            <a:r>
              <a:rPr lang="zh-CN" altLang="en-US"/>
              <a:t>（</a:t>
            </a:r>
            <a:r>
              <a:rPr lang="en-US" altLang="zh-CN"/>
              <a:t>4</a:t>
            </a:r>
            <a:r>
              <a:rPr lang="zh-CN" altLang="en-US"/>
              <a:t>）</a:t>
            </a:r>
            <a:r>
              <a:rPr lang="zh-CN" altLang="en-US">
                <a:solidFill>
                  <a:srgbClr val="FF3300"/>
                </a:solidFill>
              </a:rPr>
              <a:t>关系运算符</a:t>
            </a:r>
            <a:r>
              <a:rPr lang="zh-CN" altLang="en-US"/>
              <a:t>：关系运算符所关联的两个操作数必须形式相同，运算结果应该是一个逻辑值。包括</a:t>
            </a:r>
            <a:r>
              <a:rPr lang="zh-CN" altLang="en-US">
                <a:solidFill>
                  <a:srgbClr val="FF3300"/>
                </a:solidFill>
              </a:rPr>
              <a:t>“</a:t>
            </a:r>
            <a:r>
              <a:rPr lang="en-US" altLang="zh-CN">
                <a:solidFill>
                  <a:srgbClr val="FF3300"/>
                </a:solidFill>
              </a:rPr>
              <a:t>=”</a:t>
            </a:r>
            <a:r>
              <a:rPr lang="zh-CN" altLang="en-US">
                <a:solidFill>
                  <a:srgbClr val="FF3300"/>
                </a:solidFill>
              </a:rPr>
              <a:t>、“</a:t>
            </a:r>
            <a:r>
              <a:rPr lang="en-US" altLang="zh-CN">
                <a:solidFill>
                  <a:srgbClr val="FF3300"/>
                </a:solidFill>
              </a:rPr>
              <a:t>&gt;”</a:t>
            </a:r>
            <a:r>
              <a:rPr lang="zh-CN" altLang="en-US">
                <a:solidFill>
                  <a:srgbClr val="FF3300"/>
                </a:solidFill>
              </a:rPr>
              <a:t>、“</a:t>
            </a:r>
            <a:r>
              <a:rPr lang="en-US" altLang="zh-CN">
                <a:solidFill>
                  <a:srgbClr val="FF3300"/>
                </a:solidFill>
              </a:rPr>
              <a:t>&lt;”</a:t>
            </a:r>
            <a:r>
              <a:rPr lang="zh-CN" altLang="en-US">
                <a:solidFill>
                  <a:srgbClr val="FF3300"/>
                </a:solidFill>
              </a:rPr>
              <a:t>、“</a:t>
            </a:r>
            <a:r>
              <a:rPr lang="en-US" altLang="zh-CN">
                <a:solidFill>
                  <a:srgbClr val="FF3300"/>
                </a:solidFill>
              </a:rPr>
              <a:t>&gt;=”</a:t>
            </a:r>
            <a:r>
              <a:rPr lang="zh-CN" altLang="en-US">
                <a:solidFill>
                  <a:srgbClr val="FF3300"/>
                </a:solidFill>
              </a:rPr>
              <a:t>、“</a:t>
            </a:r>
            <a:r>
              <a:rPr lang="en-US" altLang="zh-CN">
                <a:solidFill>
                  <a:srgbClr val="FF3300"/>
                </a:solidFill>
              </a:rPr>
              <a:t>&lt;= ”</a:t>
            </a:r>
            <a:r>
              <a:rPr lang="zh-CN" altLang="en-US">
                <a:solidFill>
                  <a:srgbClr val="FF3300"/>
                </a:solidFill>
              </a:rPr>
              <a:t>、“</a:t>
            </a:r>
            <a:r>
              <a:rPr lang="en-US" altLang="zh-CN">
                <a:solidFill>
                  <a:srgbClr val="FF3300"/>
                </a:solidFill>
              </a:rPr>
              <a:t>/=”</a:t>
            </a:r>
            <a:r>
              <a:rPr lang="zh-CN" altLang="en-US">
                <a:solidFill>
                  <a:srgbClr val="FF3300"/>
                </a:solidFill>
              </a:rPr>
              <a:t>、“ </a:t>
            </a:r>
            <a:r>
              <a:rPr lang="en-US" altLang="zh-CN">
                <a:solidFill>
                  <a:srgbClr val="FF3300"/>
                </a:solidFill>
              </a:rPr>
              <a:t>&lt;&gt;”</a:t>
            </a:r>
            <a:r>
              <a:rPr lang="en-US" altLang="zh-CN"/>
              <a:t> </a:t>
            </a:r>
            <a:r>
              <a:rPr lang="zh-CN" altLang="en-US"/>
              <a:t>运算符。</a:t>
            </a:r>
          </a:p>
          <a:p>
            <a:pPr eaLnBrk="1" hangingPunct="1">
              <a:lnSpc>
                <a:spcPct val="90000"/>
              </a:lnSpc>
              <a:buFont typeface="Wingdings" panose="05000000000000000000" pitchFamily="2" charset="2"/>
              <a:buNone/>
            </a:pPr>
            <a:r>
              <a:rPr lang="en-US" altLang="zh-CN"/>
              <a:t>		</a:t>
            </a:r>
            <a:r>
              <a:rPr lang="zh-CN" altLang="en-US"/>
              <a:t>以</a:t>
            </a:r>
            <a:r>
              <a:rPr lang="en-US" altLang="zh-CN"/>
              <a:t>A</a:t>
            </a:r>
            <a:r>
              <a:rPr lang="zh-CN" altLang="en-US"/>
              <a:t>和</a:t>
            </a:r>
            <a:r>
              <a:rPr lang="en-US" altLang="zh-CN"/>
              <a:t>B</a:t>
            </a:r>
            <a:r>
              <a:rPr lang="zh-CN" altLang="en-US"/>
              <a:t>表示两个逻辑表达式，以上的运算符代表的运算如下：</a:t>
            </a:r>
          </a:p>
          <a:p>
            <a:pPr eaLnBrk="1" hangingPunct="1">
              <a:lnSpc>
                <a:spcPct val="90000"/>
              </a:lnSpc>
              <a:buFont typeface="Wingdings" panose="05000000000000000000" pitchFamily="2" charset="2"/>
              <a:buNone/>
            </a:pPr>
            <a:r>
              <a:rPr lang="zh-CN" altLang="en-US"/>
              <a:t>	</a:t>
            </a:r>
            <a:r>
              <a:rPr lang="pt-BR" altLang="zh-CN"/>
              <a:t>A = B			</a:t>
            </a:r>
            <a:r>
              <a:rPr lang="zh-CN" altLang="pt-BR"/>
              <a:t>表示</a:t>
            </a:r>
            <a:r>
              <a:rPr lang="pt-BR" altLang="zh-CN"/>
              <a:t>A</a:t>
            </a:r>
            <a:r>
              <a:rPr lang="zh-CN" altLang="pt-BR"/>
              <a:t>等于</a:t>
            </a:r>
            <a:r>
              <a:rPr lang="pt-BR" altLang="zh-CN"/>
              <a:t>B</a:t>
            </a:r>
            <a:r>
              <a:rPr lang="zh-CN" altLang="pt-BR"/>
              <a:t>。</a:t>
            </a:r>
          </a:p>
          <a:p>
            <a:pPr eaLnBrk="1" hangingPunct="1">
              <a:lnSpc>
                <a:spcPct val="90000"/>
              </a:lnSpc>
              <a:buFont typeface="Wingdings" panose="05000000000000000000" pitchFamily="2" charset="2"/>
              <a:buNone/>
            </a:pPr>
            <a:r>
              <a:rPr lang="zh-CN" altLang="pt-BR"/>
              <a:t>	</a:t>
            </a:r>
            <a:r>
              <a:rPr lang="pt-BR" altLang="zh-CN"/>
              <a:t>A &gt; B			</a:t>
            </a:r>
            <a:r>
              <a:rPr lang="zh-CN" altLang="pt-BR"/>
              <a:t>表示</a:t>
            </a:r>
            <a:r>
              <a:rPr lang="pt-BR" altLang="zh-CN"/>
              <a:t>A</a:t>
            </a:r>
            <a:r>
              <a:rPr lang="zh-CN" altLang="pt-BR"/>
              <a:t>大于</a:t>
            </a:r>
            <a:r>
              <a:rPr lang="pt-BR" altLang="zh-CN"/>
              <a:t>B</a:t>
            </a:r>
            <a:r>
              <a:rPr lang="zh-CN" altLang="pt-BR"/>
              <a:t>。</a:t>
            </a:r>
          </a:p>
          <a:p>
            <a:pPr eaLnBrk="1" hangingPunct="1">
              <a:lnSpc>
                <a:spcPct val="90000"/>
              </a:lnSpc>
              <a:buFont typeface="Wingdings" panose="05000000000000000000" pitchFamily="2" charset="2"/>
              <a:buNone/>
            </a:pPr>
            <a:r>
              <a:rPr lang="zh-CN" altLang="pt-BR"/>
              <a:t>	</a:t>
            </a:r>
            <a:r>
              <a:rPr lang="pt-BR" altLang="zh-CN"/>
              <a:t>A &lt; B			</a:t>
            </a:r>
            <a:r>
              <a:rPr lang="zh-CN" altLang="pt-BR"/>
              <a:t>表示</a:t>
            </a:r>
            <a:r>
              <a:rPr lang="pt-BR" altLang="zh-CN"/>
              <a:t>A</a:t>
            </a:r>
            <a:r>
              <a:rPr lang="zh-CN" altLang="pt-BR"/>
              <a:t>小于</a:t>
            </a:r>
            <a:r>
              <a:rPr lang="pt-BR" altLang="zh-CN"/>
              <a:t>B</a:t>
            </a:r>
            <a:r>
              <a:rPr lang="zh-CN" altLang="pt-BR"/>
              <a:t>。</a:t>
            </a:r>
          </a:p>
          <a:p>
            <a:pPr eaLnBrk="1" hangingPunct="1">
              <a:lnSpc>
                <a:spcPct val="90000"/>
              </a:lnSpc>
              <a:buFont typeface="Wingdings" panose="05000000000000000000" pitchFamily="2" charset="2"/>
              <a:buNone/>
            </a:pPr>
            <a:r>
              <a:rPr lang="zh-CN" altLang="pt-BR"/>
              <a:t>	</a:t>
            </a:r>
            <a:r>
              <a:rPr lang="pt-BR" altLang="zh-CN"/>
              <a:t>A &gt;= B			</a:t>
            </a:r>
            <a:r>
              <a:rPr lang="zh-CN" altLang="pt-BR"/>
              <a:t>表示</a:t>
            </a:r>
            <a:r>
              <a:rPr lang="pt-BR" altLang="zh-CN"/>
              <a:t>A</a:t>
            </a:r>
            <a:r>
              <a:rPr lang="zh-CN" altLang="pt-BR"/>
              <a:t>大于等于</a:t>
            </a:r>
            <a:r>
              <a:rPr lang="pt-BR" altLang="zh-CN"/>
              <a:t>B</a:t>
            </a:r>
            <a:r>
              <a:rPr lang="zh-CN" altLang="pt-BR"/>
              <a:t>。</a:t>
            </a:r>
          </a:p>
          <a:p>
            <a:pPr eaLnBrk="1" hangingPunct="1">
              <a:lnSpc>
                <a:spcPct val="90000"/>
              </a:lnSpc>
              <a:buFont typeface="Wingdings" panose="05000000000000000000" pitchFamily="2" charset="2"/>
              <a:buNone/>
            </a:pPr>
            <a:r>
              <a:rPr lang="zh-CN" altLang="pt-BR"/>
              <a:t>	</a:t>
            </a:r>
            <a:r>
              <a:rPr lang="pt-BR" altLang="zh-CN"/>
              <a:t>A &lt;= B			</a:t>
            </a:r>
            <a:r>
              <a:rPr lang="zh-CN" altLang="pt-BR"/>
              <a:t>表示</a:t>
            </a:r>
            <a:r>
              <a:rPr lang="pt-BR" altLang="zh-CN"/>
              <a:t>A</a:t>
            </a:r>
            <a:r>
              <a:rPr lang="zh-CN" altLang="pt-BR"/>
              <a:t>小于等于</a:t>
            </a:r>
            <a:r>
              <a:rPr lang="pt-BR" altLang="zh-CN"/>
              <a:t>B</a:t>
            </a:r>
            <a:r>
              <a:rPr lang="zh-CN" altLang="pt-BR"/>
              <a:t>。</a:t>
            </a:r>
          </a:p>
          <a:p>
            <a:pPr eaLnBrk="1" hangingPunct="1">
              <a:lnSpc>
                <a:spcPct val="90000"/>
              </a:lnSpc>
              <a:buFont typeface="Wingdings" panose="05000000000000000000" pitchFamily="2" charset="2"/>
              <a:buNone/>
            </a:pPr>
            <a:r>
              <a:rPr lang="zh-CN" altLang="pt-BR"/>
              <a:t>	</a:t>
            </a:r>
            <a:r>
              <a:rPr lang="pt-BR" altLang="zh-CN"/>
              <a:t>A /= B			</a:t>
            </a:r>
            <a:r>
              <a:rPr lang="zh-CN" altLang="pt-BR"/>
              <a:t>表示</a:t>
            </a:r>
            <a:r>
              <a:rPr lang="pt-BR" altLang="zh-CN"/>
              <a:t>A</a:t>
            </a:r>
            <a:r>
              <a:rPr lang="zh-CN" altLang="pt-BR"/>
              <a:t>不等于</a:t>
            </a:r>
            <a:r>
              <a:rPr lang="pt-BR" altLang="zh-CN"/>
              <a:t>B</a:t>
            </a:r>
            <a:r>
              <a:rPr lang="zh-CN" altLang="pt-BR"/>
              <a:t>。</a:t>
            </a:r>
          </a:p>
          <a:p>
            <a:pPr eaLnBrk="1" hangingPunct="1">
              <a:lnSpc>
                <a:spcPct val="90000"/>
              </a:lnSpc>
              <a:buFont typeface="Wingdings" panose="05000000000000000000" pitchFamily="2" charset="2"/>
              <a:buNone/>
            </a:pPr>
            <a:r>
              <a:rPr lang="zh-CN" altLang="pt-BR"/>
              <a:t>	</a:t>
            </a:r>
            <a:r>
              <a:rPr lang="pt-BR" altLang="zh-CN"/>
              <a:t>X &lt;&gt; B			</a:t>
            </a:r>
            <a:r>
              <a:rPr lang="zh-CN" altLang="pt-BR"/>
              <a:t>表示</a:t>
            </a:r>
            <a:r>
              <a:rPr lang="pt-BR" altLang="zh-CN"/>
              <a:t>A</a:t>
            </a:r>
            <a:r>
              <a:rPr lang="zh-CN" altLang="pt-BR"/>
              <a:t>不等于</a:t>
            </a:r>
            <a:r>
              <a:rPr lang="pt-BR" altLang="zh-CN"/>
              <a:t>B</a:t>
            </a:r>
            <a:r>
              <a:rPr lang="zh-CN" altLang="pt-BR"/>
              <a:t>。</a:t>
            </a:r>
            <a:endParaRPr lang="zh-CN"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65B69664-8D47-4D49-9C1E-A3EEB10D22C8}"/>
              </a:ext>
            </a:extLst>
          </p:cNvPr>
          <p:cNvSpPr>
            <a:spLocks noGrp="1" noChangeArrowheads="1"/>
          </p:cNvSpPr>
          <p:nvPr>
            <p:ph type="title"/>
          </p:nvPr>
        </p:nvSpPr>
        <p:spPr>
          <a:xfrm>
            <a:off x="323850" y="404813"/>
            <a:ext cx="7162800" cy="838200"/>
          </a:xfrm>
        </p:spPr>
        <p:txBody>
          <a:bodyPr/>
          <a:lstStyle/>
          <a:p>
            <a:pPr eaLnBrk="1" hangingPunct="1"/>
            <a:r>
              <a:rPr lang="en-US" altLang="zh-CN" sz="3200"/>
              <a:t>4.2.2  </a:t>
            </a:r>
            <a:r>
              <a:rPr lang="zh-CN" altLang="en-US" sz="3200"/>
              <a:t>汇编语言中表达式和运算符</a:t>
            </a:r>
            <a:br>
              <a:rPr lang="zh-CN" altLang="en-US" sz="3200" b="0"/>
            </a:br>
            <a:endParaRPr lang="zh-CN" altLang="en-US" sz="3200" b="0"/>
          </a:p>
        </p:txBody>
      </p:sp>
      <p:sp>
        <p:nvSpPr>
          <p:cNvPr id="89091" name="Rectangle 3">
            <a:extLst>
              <a:ext uri="{FF2B5EF4-FFF2-40B4-BE49-F238E27FC236}">
                <a16:creationId xmlns:a16="http://schemas.microsoft.com/office/drawing/2014/main" id="{4EC3FC5C-91EC-4E45-AD7B-2927C740E1B0}"/>
              </a:ext>
            </a:extLst>
          </p:cNvPr>
          <p:cNvSpPr>
            <a:spLocks noGrp="1" noChangeArrowheads="1"/>
          </p:cNvSpPr>
          <p:nvPr>
            <p:ph type="body" idx="1"/>
          </p:nvPr>
        </p:nvSpPr>
        <p:spPr>
          <a:xfrm>
            <a:off x="428625" y="1323975"/>
            <a:ext cx="8229600" cy="5248275"/>
          </a:xfrm>
        </p:spPr>
        <p:txBody>
          <a:bodyPr/>
          <a:lstStyle/>
          <a:p>
            <a:pPr eaLnBrk="1" hangingPunct="1">
              <a:lnSpc>
                <a:spcPct val="130000"/>
              </a:lnSpc>
              <a:buFont typeface="Wingdings" panose="05000000000000000000" pitchFamily="2" charset="2"/>
              <a:buNone/>
            </a:pPr>
            <a:r>
              <a:rPr lang="zh-CN" altLang="en-US"/>
              <a:t>指令示例</a:t>
            </a:r>
            <a:r>
              <a:rPr lang="zh-CN" altLang="pt-BR"/>
              <a:t>：</a:t>
            </a:r>
          </a:p>
          <a:p>
            <a:pPr eaLnBrk="1" hangingPunct="1">
              <a:lnSpc>
                <a:spcPct val="130000"/>
              </a:lnSpc>
              <a:buFont typeface="Wingdings" panose="05000000000000000000" pitchFamily="2" charset="2"/>
              <a:buNone/>
            </a:pPr>
            <a:r>
              <a:rPr lang="zh-CN" altLang="pt-BR"/>
              <a:t>	</a:t>
            </a:r>
            <a:r>
              <a:rPr lang="pt-BR" altLang="zh-CN"/>
              <a:t>MOV R5,#0xFF00:MOD:0xF:ROL:2	</a:t>
            </a:r>
          </a:p>
          <a:p>
            <a:pPr eaLnBrk="1" hangingPunct="1">
              <a:lnSpc>
                <a:spcPct val="130000"/>
              </a:lnSpc>
              <a:buFont typeface="Wingdings" panose="05000000000000000000" pitchFamily="2" charset="2"/>
              <a:buNone/>
            </a:pPr>
            <a:r>
              <a:rPr lang="zh-CN" altLang="pt-BR">
                <a:solidFill>
                  <a:srgbClr val="FF0000"/>
                </a:solidFill>
              </a:rPr>
              <a:t>；</a:t>
            </a:r>
            <a:r>
              <a:rPr lang="pt-BR" altLang="zh-CN">
                <a:solidFill>
                  <a:srgbClr val="FF0000"/>
                </a:solidFill>
              </a:rPr>
              <a:t>R5</a:t>
            </a:r>
            <a:r>
              <a:rPr lang="zh-CN" altLang="pt-BR">
                <a:solidFill>
                  <a:srgbClr val="FF0000"/>
                </a:solidFill>
              </a:rPr>
              <a:t>寄存器里的内容为</a:t>
            </a:r>
            <a:r>
              <a:rPr lang="pt-BR" altLang="zh-CN">
                <a:solidFill>
                  <a:srgbClr val="FF0000"/>
                </a:solidFill>
              </a:rPr>
              <a:t>0x00</a:t>
            </a:r>
          </a:p>
          <a:p>
            <a:pPr eaLnBrk="1" hangingPunct="1">
              <a:lnSpc>
                <a:spcPct val="130000"/>
              </a:lnSpc>
              <a:buFont typeface="Wingdings" panose="05000000000000000000" pitchFamily="2" charset="2"/>
              <a:buNone/>
            </a:pPr>
            <a:r>
              <a:rPr lang="pt-BR" altLang="zh-CN"/>
              <a:t>	IF R5:LAND:R6&lt;=R7</a:t>
            </a:r>
          </a:p>
          <a:p>
            <a:pPr eaLnBrk="1" hangingPunct="1">
              <a:lnSpc>
                <a:spcPct val="130000"/>
              </a:lnSpc>
              <a:buFont typeface="Wingdings" panose="05000000000000000000" pitchFamily="2" charset="2"/>
              <a:buNone/>
            </a:pPr>
            <a:r>
              <a:rPr lang="pt-BR" altLang="zh-CN"/>
              <a:t>		MOV R0,#0x00</a:t>
            </a:r>
          </a:p>
          <a:p>
            <a:pPr eaLnBrk="1" hangingPunct="1">
              <a:lnSpc>
                <a:spcPct val="130000"/>
              </a:lnSpc>
              <a:buFont typeface="Wingdings" panose="05000000000000000000" pitchFamily="2" charset="2"/>
              <a:buNone/>
            </a:pPr>
            <a:r>
              <a:rPr lang="pt-BR" altLang="zh-CN"/>
              <a:t>	ELSE</a:t>
            </a:r>
          </a:p>
          <a:p>
            <a:pPr eaLnBrk="1" hangingPunct="1">
              <a:lnSpc>
                <a:spcPct val="130000"/>
              </a:lnSpc>
              <a:buFont typeface="Wingdings" panose="05000000000000000000" pitchFamily="2" charset="2"/>
              <a:buNone/>
            </a:pPr>
            <a:r>
              <a:rPr lang="pt-BR" altLang="zh-CN"/>
              <a:t>		MOV R0,#0xFF   </a:t>
            </a:r>
            <a:r>
              <a:rPr lang="zh-CN" altLang="pt-BR">
                <a:solidFill>
                  <a:srgbClr val="FF0000"/>
                </a:solidFill>
              </a:rPr>
              <a:t>；如果</a:t>
            </a:r>
            <a:r>
              <a:rPr lang="pt-BR" altLang="zh-CN">
                <a:solidFill>
                  <a:srgbClr val="FF0000"/>
                </a:solidFill>
              </a:rPr>
              <a:t>R5∧R6&lt;=R7</a:t>
            </a:r>
            <a:r>
              <a:rPr lang="zh-CN" altLang="pt-BR">
                <a:solidFill>
                  <a:srgbClr val="FF0000"/>
                </a:solidFill>
              </a:rPr>
              <a:t>则</a:t>
            </a:r>
            <a:r>
              <a:rPr lang="pt-BR" altLang="zh-CN">
                <a:solidFill>
                  <a:srgbClr val="FF0000"/>
                </a:solidFill>
              </a:rPr>
              <a:t>R0=0x00</a:t>
            </a:r>
          </a:p>
          <a:p>
            <a:pPr eaLnBrk="1" hangingPunct="1">
              <a:lnSpc>
                <a:spcPct val="130000"/>
              </a:lnSpc>
              <a:buFont typeface="Wingdings" panose="05000000000000000000" pitchFamily="2" charset="2"/>
              <a:buNone/>
            </a:pPr>
            <a:r>
              <a:rPr lang="pt-BR" altLang="zh-CN"/>
              <a:t>				         </a:t>
            </a:r>
            <a:r>
              <a:rPr lang="zh-CN" altLang="pt-BR">
                <a:solidFill>
                  <a:srgbClr val="FF0000"/>
                </a:solidFill>
              </a:rPr>
              <a:t>；否则，</a:t>
            </a:r>
            <a:r>
              <a:rPr lang="pt-BR" altLang="zh-CN">
                <a:solidFill>
                  <a:srgbClr val="FF0000"/>
                </a:solidFill>
              </a:rPr>
              <a:t>R0=0xFF</a:t>
            </a:r>
            <a:endParaRPr lang="en-US" altLang="zh-CN">
              <a:solidFill>
                <a:srgbClr val="FF0000"/>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9956A4A8-B975-4972-9D03-E83C6D754AF1}"/>
              </a:ext>
            </a:extLst>
          </p:cNvPr>
          <p:cNvSpPr>
            <a:spLocks noGrp="1" noChangeArrowheads="1"/>
          </p:cNvSpPr>
          <p:nvPr>
            <p:ph type="title"/>
          </p:nvPr>
        </p:nvSpPr>
        <p:spPr>
          <a:xfrm>
            <a:off x="395536" y="252412"/>
            <a:ext cx="7162800" cy="838200"/>
          </a:xfrm>
        </p:spPr>
        <p:txBody>
          <a:bodyPr/>
          <a:lstStyle/>
          <a:p>
            <a:pPr eaLnBrk="1" hangingPunct="1"/>
            <a:r>
              <a:rPr lang="en-US" altLang="zh-CN" sz="3200" dirty="0"/>
              <a:t>4.1.4  </a:t>
            </a:r>
            <a:r>
              <a:rPr lang="zh-CN" altLang="en-US" sz="3200" dirty="0"/>
              <a:t>表达式和操作符</a:t>
            </a:r>
            <a:endParaRPr lang="zh-CN" altLang="en-US" sz="3200" b="0" dirty="0"/>
          </a:p>
        </p:txBody>
      </p:sp>
      <p:sp>
        <p:nvSpPr>
          <p:cNvPr id="90115" name="Rectangle 3">
            <a:extLst>
              <a:ext uri="{FF2B5EF4-FFF2-40B4-BE49-F238E27FC236}">
                <a16:creationId xmlns:a16="http://schemas.microsoft.com/office/drawing/2014/main" id="{19BACBD7-3389-4501-A4E4-2D7FD38F43E3}"/>
              </a:ext>
            </a:extLst>
          </p:cNvPr>
          <p:cNvSpPr>
            <a:spLocks noGrp="1" noChangeArrowheads="1"/>
          </p:cNvSpPr>
          <p:nvPr>
            <p:ph type="body" idx="1"/>
          </p:nvPr>
        </p:nvSpPr>
        <p:spPr>
          <a:xfrm>
            <a:off x="500063" y="1357313"/>
            <a:ext cx="8229600" cy="5248275"/>
          </a:xfrm>
        </p:spPr>
        <p:txBody>
          <a:bodyPr/>
          <a:lstStyle/>
          <a:p>
            <a:pPr eaLnBrk="1" hangingPunct="1">
              <a:lnSpc>
                <a:spcPct val="130000"/>
              </a:lnSpc>
              <a:buFont typeface="Wingdings" panose="05000000000000000000" pitchFamily="2" charset="2"/>
              <a:buNone/>
            </a:pPr>
            <a:r>
              <a:rPr lang="pt-BR" altLang="zh-CN" sz="2800" dirty="0"/>
              <a:t>3.  </a:t>
            </a:r>
            <a:r>
              <a:rPr lang="zh-CN" altLang="pt-BR" sz="2800" dirty="0">
                <a:solidFill>
                  <a:srgbClr val="FF3300"/>
                </a:solidFill>
              </a:rPr>
              <a:t>字符串表达式及运算符</a:t>
            </a:r>
          </a:p>
          <a:p>
            <a:pPr eaLnBrk="1" hangingPunct="1">
              <a:lnSpc>
                <a:spcPct val="130000"/>
              </a:lnSpc>
              <a:buFont typeface="Wingdings" panose="05000000000000000000" pitchFamily="2" charset="2"/>
              <a:buNone/>
            </a:pPr>
            <a:r>
              <a:rPr lang="zh-CN" altLang="pt-BR" dirty="0"/>
              <a:t>         字符串表达式包括字符串常量、字符串变量、运算符和括号构成。</a:t>
            </a:r>
            <a:endParaRPr lang="en-US" altLang="zh-CN" dirty="0"/>
          </a:p>
          <a:p>
            <a:pPr eaLnBrk="1" hangingPunct="1">
              <a:lnSpc>
                <a:spcPct val="130000"/>
              </a:lnSpc>
              <a:buFont typeface="Wingdings" panose="05000000000000000000" pitchFamily="2" charset="2"/>
              <a:buNone/>
            </a:pPr>
            <a:r>
              <a:rPr lang="zh-CN" altLang="pt-BR" dirty="0"/>
              <a:t>        编译器所支持的字符串最大长度为</a:t>
            </a:r>
            <a:r>
              <a:rPr lang="en-US" altLang="zh-CN" dirty="0"/>
              <a:t>512</a:t>
            </a:r>
            <a:r>
              <a:rPr lang="zh-CN" altLang="en-US" dirty="0"/>
              <a:t>字节。</a:t>
            </a:r>
          </a:p>
          <a:p>
            <a:pPr eaLnBrk="1" hangingPunct="1">
              <a:lnSpc>
                <a:spcPct val="130000"/>
              </a:lnSpc>
              <a:buFont typeface="Wingdings" panose="05000000000000000000" pitchFamily="2" charset="2"/>
              <a:buNone/>
            </a:pPr>
            <a:r>
              <a:rPr lang="zh-CN" altLang="en-US" dirty="0"/>
              <a:t>（</a:t>
            </a:r>
            <a:r>
              <a:rPr lang="en-US" altLang="zh-CN" dirty="0"/>
              <a:t>1</a:t>
            </a:r>
            <a:r>
              <a:rPr lang="zh-CN" altLang="en-US" dirty="0"/>
              <a:t>）字符串：用双引号包含在内的一系列字符称为字符串。</a:t>
            </a:r>
          </a:p>
          <a:p>
            <a:pPr eaLnBrk="1" hangingPunct="1">
              <a:lnSpc>
                <a:spcPct val="130000"/>
              </a:lnSpc>
              <a:buFont typeface="Wingdings" panose="05000000000000000000" pitchFamily="2" charset="2"/>
              <a:buNone/>
            </a:pPr>
            <a:r>
              <a:rPr lang="zh-CN" altLang="en-US" dirty="0"/>
              <a:t>（</a:t>
            </a:r>
            <a:r>
              <a:rPr lang="en-US" altLang="zh-CN" dirty="0"/>
              <a:t>2</a:t>
            </a:r>
            <a:r>
              <a:rPr lang="zh-CN" altLang="en-US" dirty="0"/>
              <a:t>）字符串变量：被定义为变量的字符串称为字符串变量</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40567801-8D0F-42FA-8DBD-79583C96B861}"/>
              </a:ext>
            </a:extLst>
          </p:cNvPr>
          <p:cNvSpPr>
            <a:spLocks noGrp="1" noChangeArrowheads="1"/>
          </p:cNvSpPr>
          <p:nvPr>
            <p:ph type="title"/>
          </p:nvPr>
        </p:nvSpPr>
        <p:spPr>
          <a:xfrm>
            <a:off x="323850" y="404813"/>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91139" name="Rectangle 3">
            <a:extLst>
              <a:ext uri="{FF2B5EF4-FFF2-40B4-BE49-F238E27FC236}">
                <a16:creationId xmlns:a16="http://schemas.microsoft.com/office/drawing/2014/main" id="{ABCA3045-CA86-4EFB-8F0B-72DAC2025EA4}"/>
              </a:ext>
            </a:extLst>
          </p:cNvPr>
          <p:cNvSpPr>
            <a:spLocks noGrp="1" noChangeArrowheads="1"/>
          </p:cNvSpPr>
          <p:nvPr>
            <p:ph type="body" idx="1"/>
          </p:nvPr>
        </p:nvSpPr>
        <p:spPr>
          <a:xfrm>
            <a:off x="500063" y="1357313"/>
            <a:ext cx="8229600" cy="5248275"/>
          </a:xfrm>
        </p:spPr>
        <p:txBody>
          <a:bodyPr/>
          <a:lstStyle/>
          <a:p>
            <a:pPr eaLnBrk="1" hangingPunct="1">
              <a:lnSpc>
                <a:spcPct val="150000"/>
              </a:lnSpc>
              <a:buFont typeface="Wingdings" panose="05000000000000000000" pitchFamily="2" charset="2"/>
              <a:buNone/>
            </a:pPr>
            <a:r>
              <a:rPr lang="zh-CN" altLang="en-US"/>
              <a:t>（</a:t>
            </a:r>
            <a:r>
              <a:rPr lang="en-US" altLang="zh-CN"/>
              <a:t>3</a:t>
            </a:r>
            <a:r>
              <a:rPr lang="zh-CN" altLang="en-US"/>
              <a:t>）单目运算符：是只涉及一个字符串的运算符，在串运算中，单目运算符有较高的优先权。</a:t>
            </a:r>
            <a:endParaRPr lang="en-US" altLang="zh-CN"/>
          </a:p>
          <a:p>
            <a:pPr eaLnBrk="1" hangingPunct="1">
              <a:lnSpc>
                <a:spcPct val="150000"/>
              </a:lnSpc>
              <a:buFont typeface="Wingdings" panose="05000000000000000000" pitchFamily="2" charset="2"/>
              <a:buNone/>
            </a:pPr>
            <a:r>
              <a:rPr lang="en-US" altLang="zh-CN"/>
              <a:t>	</a:t>
            </a:r>
            <a:r>
              <a:rPr lang="zh-CN" altLang="en-US"/>
              <a:t>单目运算符如表</a:t>
            </a:r>
            <a:r>
              <a:rPr lang="en-US" altLang="zh-CN"/>
              <a:t>4-1</a:t>
            </a:r>
            <a:r>
              <a:rPr lang="zh-CN" altLang="en-US"/>
              <a:t>所示。</a:t>
            </a:r>
          </a:p>
          <a:p>
            <a:pPr eaLnBrk="1" hangingPunct="1">
              <a:lnSpc>
                <a:spcPct val="150000"/>
              </a:lnSpc>
              <a:buFont typeface="Wingdings" panose="05000000000000000000" pitchFamily="2" charset="2"/>
              <a:buNone/>
            </a:pPr>
            <a:r>
              <a:rPr lang="zh-CN" altLang="en-US"/>
              <a:t>（</a:t>
            </a:r>
            <a:r>
              <a:rPr lang="en-US" altLang="zh-CN"/>
              <a:t>4</a:t>
            </a:r>
            <a:r>
              <a:rPr lang="zh-CN" altLang="en-US"/>
              <a:t>）双目运算符：涉及两个表达式，其中至少有一个是字符串。</a:t>
            </a:r>
            <a:endParaRPr lang="en-US" altLang="zh-CN"/>
          </a:p>
          <a:p>
            <a:pPr eaLnBrk="1" hangingPunct="1">
              <a:lnSpc>
                <a:spcPct val="150000"/>
              </a:lnSpc>
              <a:buFont typeface="Wingdings" panose="05000000000000000000" pitchFamily="2" charset="2"/>
              <a:buNone/>
            </a:pPr>
            <a:r>
              <a:rPr lang="en-US" altLang="zh-CN"/>
              <a:t>	</a:t>
            </a:r>
            <a:r>
              <a:rPr lang="zh-CN" altLang="en-US"/>
              <a:t>双目运算符如表</a:t>
            </a:r>
            <a:r>
              <a:rPr lang="en-US" altLang="zh-CN"/>
              <a:t>4-2</a:t>
            </a:r>
            <a:r>
              <a:rPr lang="zh-CN" altLang="en-US"/>
              <a:t>所示 。</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80">
            <a:extLst>
              <a:ext uri="{FF2B5EF4-FFF2-40B4-BE49-F238E27FC236}">
                <a16:creationId xmlns:a16="http://schemas.microsoft.com/office/drawing/2014/main" id="{B0D396C4-3893-44E0-882E-251D70DC33B1}"/>
              </a:ext>
            </a:extLst>
          </p:cNvPr>
          <p:cNvSpPr>
            <a:spLocks noGrp="1" noChangeArrowheads="1"/>
          </p:cNvSpPr>
          <p:nvPr>
            <p:ph type="title"/>
          </p:nvPr>
        </p:nvSpPr>
        <p:spPr>
          <a:xfrm>
            <a:off x="323850" y="404813"/>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graphicFrame>
        <p:nvGraphicFramePr>
          <p:cNvPr id="324807" name="Group 199">
            <a:extLst>
              <a:ext uri="{FF2B5EF4-FFF2-40B4-BE49-F238E27FC236}">
                <a16:creationId xmlns:a16="http://schemas.microsoft.com/office/drawing/2014/main" id="{2B4E0042-759D-49E0-A8E9-4FF103828C43}"/>
              </a:ext>
            </a:extLst>
          </p:cNvPr>
          <p:cNvGraphicFramePr>
            <a:graphicFrameLocks noGrp="1"/>
          </p:cNvGraphicFramePr>
          <p:nvPr>
            <p:ph sz="half" idx="1"/>
          </p:nvPr>
        </p:nvGraphicFramePr>
        <p:xfrm>
          <a:off x="395288" y="2205038"/>
          <a:ext cx="8497887" cy="3494087"/>
        </p:xfrm>
        <a:graphic>
          <a:graphicData uri="http://schemas.openxmlformats.org/drawingml/2006/table">
            <a:tbl>
              <a:tblPr/>
              <a:tblGrid>
                <a:gridCol w="1533505">
                  <a:extLst>
                    <a:ext uri="{9D8B030D-6E8A-4147-A177-3AD203B41FA5}">
                      <a16:colId xmlns:a16="http://schemas.microsoft.com/office/drawing/2014/main" val="20000"/>
                    </a:ext>
                  </a:extLst>
                </a:gridCol>
                <a:gridCol w="1714511">
                  <a:extLst>
                    <a:ext uri="{9D8B030D-6E8A-4147-A177-3AD203B41FA5}">
                      <a16:colId xmlns:a16="http://schemas.microsoft.com/office/drawing/2014/main" val="20001"/>
                    </a:ext>
                  </a:extLst>
                </a:gridCol>
                <a:gridCol w="5249871">
                  <a:extLst>
                    <a:ext uri="{9D8B030D-6E8A-4147-A177-3AD203B41FA5}">
                      <a16:colId xmlns:a16="http://schemas.microsoft.com/office/drawing/2014/main" val="20002"/>
                    </a:ext>
                  </a:extLst>
                </a:gridCol>
              </a:tblGrid>
              <a:tr h="45093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8"/>
                          </a:solidFill>
                          <a:effectLst/>
                          <a:latin typeface="Times New Roman" pitchFamily="18" charset="0"/>
                          <a:ea typeface="黑体" pitchFamily="2" charset="-122"/>
                          <a:cs typeface="Times New Roman" pitchFamily="18" charset="0"/>
                        </a:rPr>
                        <a:t>单目运算符</a:t>
                      </a:r>
                      <a:endParaRPr kumimoji="0" lang="zh-CN" altLang="en-US" sz="2000" b="1" i="0" u="none" strike="noStrike" cap="none" normalizeH="0" baseline="0" dirty="0">
                        <a:ln>
                          <a:noFill/>
                        </a:ln>
                        <a:solidFill>
                          <a:srgbClr val="000008"/>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8"/>
                          </a:solidFill>
                          <a:effectLst/>
                          <a:latin typeface="Times New Roman" pitchFamily="18" charset="0"/>
                          <a:ea typeface="黑体" pitchFamily="2" charset="-122"/>
                          <a:cs typeface="Times New Roman" pitchFamily="18" charset="0"/>
                        </a:rPr>
                        <a:t>语法格式</a:t>
                      </a:r>
                      <a:endParaRPr kumimoji="0" lang="zh-CN" altLang="en-US" sz="2000" b="1" i="0" u="none" strike="noStrike" cap="none" normalizeH="0" baseline="0" dirty="0">
                        <a:ln>
                          <a:noFill/>
                        </a:ln>
                        <a:solidFill>
                          <a:srgbClr val="000008"/>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Times New Roman" pitchFamily="18" charset="0"/>
                          <a:ea typeface="黑体" pitchFamily="2" charset="-122"/>
                          <a:cs typeface="Times New Roman" pitchFamily="18" charset="0"/>
                        </a:rPr>
                        <a:t>功能</a:t>
                      </a:r>
                      <a:endParaRPr kumimoji="0" lang="zh-CN" altLang="en-US" sz="2000" b="1" i="0" u="none" strike="noStrike" cap="none" normalizeH="0" baseline="0">
                        <a:ln>
                          <a:noFill/>
                        </a:ln>
                        <a:solidFill>
                          <a:srgbClr val="000008"/>
                        </a:solidFill>
                        <a:effectLst/>
                        <a:latin typeface="Arial" charset="0"/>
                        <a:ea typeface="黑体" pitchFamily="2" charset="-122"/>
                        <a:cs typeface="Times New Roman" pitchFamily="18" charset="0"/>
                      </a:endParaRPr>
                    </a:p>
                  </a:txBody>
                  <a:tcPr marT="45728" marB="4572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47633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LEN</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marT="45728" marB="4572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8"/>
                          </a:solidFill>
                          <a:effectLst/>
                          <a:latin typeface="Times New Roman" pitchFamily="18" charset="0"/>
                          <a:ea typeface="Calibri" pitchFamily="34" charset="0"/>
                          <a:cs typeface="Times New Roman" pitchFamily="18" charset="0"/>
                        </a:rPr>
                        <a:t>LEN</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X</a:t>
                      </a:r>
                      <a:endParaRPr kumimoji="0" lang="en-US" altLang="zh-CN" sz="2000" b="1" i="0" u="none" strike="noStrike" cap="none" normalizeH="0" baseline="0" dirty="0">
                        <a:ln>
                          <a:noFill/>
                        </a:ln>
                        <a:solidFill>
                          <a:srgbClr val="000008"/>
                        </a:solidFill>
                        <a:effectLst/>
                        <a:latin typeface="Arial" charset="0"/>
                        <a:ea typeface="宋体" pitchFamily="2"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当</a:t>
                      </a:r>
                      <a:r>
                        <a:rPr kumimoji="0" lang="en-US" altLang="zh-CN" sz="2000" b="1" i="0" u="none" strike="noStrike" cap="none" normalizeH="0" baseline="0" dirty="0">
                          <a:ln>
                            <a:noFill/>
                          </a:ln>
                          <a:solidFill>
                            <a:srgbClr val="000008"/>
                          </a:solidFill>
                          <a:effectLst/>
                          <a:latin typeface="Times New Roman" pitchFamily="18" charset="0"/>
                          <a:ea typeface="Calibri" pitchFamily="34" charset="0"/>
                          <a:cs typeface="Times New Roman" pitchFamily="18" charset="0"/>
                        </a:rPr>
                        <a:t>X</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是一个字符串时，计算</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X</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的长度。</a:t>
                      </a:r>
                      <a:endParaRPr kumimoji="0" lang="zh-CN" altLang="en-US" sz="2000" b="1" i="0" u="none" strike="noStrike" cap="none" normalizeH="0" baseline="0" dirty="0">
                        <a:ln>
                          <a:noFill/>
                        </a:ln>
                        <a:solidFill>
                          <a:srgbClr val="000008"/>
                        </a:solidFill>
                        <a:effectLst/>
                        <a:latin typeface="Arial" charset="0"/>
                        <a:ea typeface="宋体" pitchFamily="2" charset="-122"/>
                      </a:endParaRPr>
                    </a:p>
                  </a:txBody>
                  <a:tcPr marT="45728" marB="4572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73832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CHR</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marT="45728" marB="4572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CHR</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X</a:t>
                      </a:r>
                      <a:endParaRPr kumimoji="0" lang="en-US" altLang="zh-CN" sz="2000" b="1" i="0" u="none" strike="noStrike" cap="none" normalizeH="0" baseline="0">
                        <a:ln>
                          <a:noFill/>
                        </a:ln>
                        <a:solidFill>
                          <a:srgbClr val="000008"/>
                        </a:solidFill>
                        <a:effectLst/>
                        <a:latin typeface="Arial" charset="0"/>
                        <a:ea typeface="宋体" pitchFamily="2"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当</a:t>
                      </a:r>
                      <a:r>
                        <a:rPr kumimoji="0" lang="en-US" altLang="zh-CN" sz="2000" b="1" i="0" u="none" strike="noStrike" cap="none" normalizeH="0" baseline="0" dirty="0">
                          <a:ln>
                            <a:noFill/>
                          </a:ln>
                          <a:solidFill>
                            <a:srgbClr val="000008"/>
                          </a:solidFill>
                          <a:effectLst/>
                          <a:latin typeface="Times New Roman" pitchFamily="18" charset="0"/>
                          <a:ea typeface="Calibri" pitchFamily="34" charset="0"/>
                          <a:cs typeface="Times New Roman" pitchFamily="18" charset="0"/>
                        </a:rPr>
                        <a:t>X</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是一个</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0</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255</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之间的数字时，把</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X</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转换成</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ASCII</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的字符串。</a:t>
                      </a:r>
                      <a:endParaRPr kumimoji="0" lang="zh-CN" altLang="en-US" sz="2000" b="1" i="0" u="none" strike="noStrike" cap="none" normalizeH="0" baseline="0" dirty="0">
                        <a:ln>
                          <a:noFill/>
                        </a:ln>
                        <a:solidFill>
                          <a:srgbClr val="000008"/>
                        </a:solidFill>
                        <a:effectLst/>
                        <a:latin typeface="Arial" charset="0"/>
                        <a:ea typeface="宋体" pitchFamily="2" charset="-122"/>
                      </a:endParaRPr>
                    </a:p>
                  </a:txBody>
                  <a:tcPr marT="45728" marB="4572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100602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STR</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marT="45728" marB="4572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STR</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X</a:t>
                      </a:r>
                      <a:endParaRPr kumimoji="0" lang="en-US" altLang="zh-CN" sz="2000" b="1" i="0" u="none" strike="noStrike" cap="none" normalizeH="0" baseline="0">
                        <a:ln>
                          <a:noFill/>
                        </a:ln>
                        <a:solidFill>
                          <a:srgbClr val="000008"/>
                        </a:solidFill>
                        <a:effectLst/>
                        <a:latin typeface="Arial" charset="0"/>
                        <a:ea typeface="宋体" pitchFamily="2"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将</a:t>
                      </a:r>
                      <a:r>
                        <a:rPr kumimoji="0" lang="en-US" altLang="zh-CN" sz="2000" b="1" i="0" u="none" strike="noStrike" cap="none" normalizeH="0" baseline="0" dirty="0">
                          <a:ln>
                            <a:noFill/>
                          </a:ln>
                          <a:solidFill>
                            <a:srgbClr val="000008"/>
                          </a:solidFill>
                          <a:effectLst/>
                          <a:latin typeface="Times New Roman" pitchFamily="18" charset="0"/>
                          <a:ea typeface="Calibri" pitchFamily="34" charset="0"/>
                          <a:cs typeface="Times New Roman" pitchFamily="18" charset="0"/>
                        </a:rPr>
                        <a:t>32</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位的数字表达式</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X</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转换为</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8</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个字符的</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16</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进制字符串，或逻辑表达式</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X</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转换为字符串</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T</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或</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F</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a:t>
                      </a:r>
                      <a:endParaRPr kumimoji="0" lang="zh-CN" altLang="en-US" sz="2000" b="1" i="0" u="none" strike="noStrike" cap="none" normalizeH="0" baseline="0" dirty="0">
                        <a:ln>
                          <a:noFill/>
                        </a:ln>
                        <a:solidFill>
                          <a:srgbClr val="000008"/>
                        </a:solidFill>
                        <a:effectLst/>
                        <a:latin typeface="Arial" charset="0"/>
                        <a:ea typeface="宋体" pitchFamily="2" charset="-122"/>
                      </a:endParaRPr>
                    </a:p>
                  </a:txBody>
                  <a:tcPr marT="45728" marB="4572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3"/>
                  </a:ext>
                </a:extLst>
              </a:tr>
              <a:tr h="82247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DEF</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marT="45728" marB="45728"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DEF</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X</a:t>
                      </a:r>
                      <a:endParaRPr kumimoji="0" lang="en-US" altLang="zh-CN" sz="2000" b="1" i="0" u="none" strike="noStrike" cap="none" normalizeH="0" baseline="0">
                        <a:ln>
                          <a:noFill/>
                        </a:ln>
                        <a:solidFill>
                          <a:srgbClr val="000008"/>
                        </a:solidFill>
                        <a:effectLst/>
                        <a:latin typeface="Arial" charset="0"/>
                        <a:ea typeface="宋体" pitchFamily="2" charset="-122"/>
                      </a:endParaRPr>
                    </a:p>
                  </a:txBody>
                  <a:tcPr marT="45728" marB="45728"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如果符号</a:t>
                      </a:r>
                      <a:r>
                        <a:rPr kumimoji="0" lang="en-US" altLang="zh-CN" sz="2000" b="1" i="0" u="none" strike="noStrike" cap="none" normalizeH="0" baseline="0" dirty="0">
                          <a:ln>
                            <a:noFill/>
                          </a:ln>
                          <a:solidFill>
                            <a:srgbClr val="000008"/>
                          </a:solidFill>
                          <a:effectLst/>
                          <a:latin typeface="Times New Roman" pitchFamily="18" charset="0"/>
                          <a:ea typeface="Calibri" pitchFamily="34" charset="0"/>
                          <a:cs typeface="Times New Roman" pitchFamily="18" charset="0"/>
                        </a:rPr>
                        <a:t>A</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已经定义，则结果为真，否则为假。</a:t>
                      </a:r>
                      <a:endParaRPr kumimoji="0" lang="zh-CN" altLang="en-US" sz="2000" b="1" i="0" u="none" strike="noStrike" cap="none" normalizeH="0" baseline="0" dirty="0">
                        <a:ln>
                          <a:noFill/>
                        </a:ln>
                        <a:solidFill>
                          <a:srgbClr val="000008"/>
                        </a:solidFill>
                        <a:effectLst/>
                        <a:latin typeface="Arial" charset="0"/>
                        <a:ea typeface="宋体" pitchFamily="2" charset="-122"/>
                      </a:endParaRPr>
                    </a:p>
                  </a:txBody>
                  <a:tcPr marT="45728" marB="45728"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4"/>
                  </a:ext>
                </a:extLst>
              </a:tr>
            </a:tbl>
          </a:graphicData>
        </a:graphic>
      </p:graphicFrame>
      <p:sp>
        <p:nvSpPr>
          <p:cNvPr id="92190" name="Rectangle 190">
            <a:extLst>
              <a:ext uri="{FF2B5EF4-FFF2-40B4-BE49-F238E27FC236}">
                <a16:creationId xmlns:a16="http://schemas.microsoft.com/office/drawing/2014/main" id="{E2E93BEC-C7CD-4E5B-B3F1-D4C4FADA426A}"/>
              </a:ext>
            </a:extLst>
          </p:cNvPr>
          <p:cNvSpPr>
            <a:spLocks noChangeArrowheads="1"/>
          </p:cNvSpPr>
          <p:nvPr/>
        </p:nvSpPr>
        <p:spPr bwMode="auto">
          <a:xfrm>
            <a:off x="3203575" y="1628775"/>
            <a:ext cx="263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8"/>
                </a:solidFill>
              </a:rPr>
              <a:t>表</a:t>
            </a:r>
            <a:r>
              <a:rPr lang="en-US" altLang="zh-CN" sz="2400" b="1">
                <a:solidFill>
                  <a:srgbClr val="000008"/>
                </a:solidFill>
              </a:rPr>
              <a:t>4-1  </a:t>
            </a:r>
            <a:r>
              <a:rPr lang="zh-CN" altLang="en-US" sz="2400" b="1">
                <a:solidFill>
                  <a:srgbClr val="000008"/>
                </a:solidFill>
              </a:rPr>
              <a:t>单目运算符</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7">
            <a:extLst>
              <a:ext uri="{FF2B5EF4-FFF2-40B4-BE49-F238E27FC236}">
                <a16:creationId xmlns:a16="http://schemas.microsoft.com/office/drawing/2014/main" id="{DEFBF815-8FDD-41CF-B0DA-95B510D0BC6A}"/>
              </a:ext>
            </a:extLst>
          </p:cNvPr>
          <p:cNvSpPr>
            <a:spLocks noGrp="1" noChangeArrowheads="1"/>
          </p:cNvSpPr>
          <p:nvPr>
            <p:ph type="title"/>
          </p:nvPr>
        </p:nvSpPr>
        <p:spPr>
          <a:xfrm>
            <a:off x="395536" y="260648"/>
            <a:ext cx="7162800" cy="838200"/>
          </a:xfrm>
        </p:spPr>
        <p:txBody>
          <a:bodyPr/>
          <a:lstStyle/>
          <a:p>
            <a:pPr eaLnBrk="1" hangingPunct="1"/>
            <a:r>
              <a:rPr lang="en-US" altLang="zh-CN" sz="3200" dirty="0"/>
              <a:t>4.1.4  </a:t>
            </a:r>
            <a:r>
              <a:rPr lang="zh-CN" altLang="en-US" sz="3200" dirty="0"/>
              <a:t>表达式和操作符</a:t>
            </a:r>
            <a:endParaRPr lang="zh-CN" altLang="en-US" sz="3200" b="0" dirty="0"/>
          </a:p>
        </p:txBody>
      </p:sp>
      <p:graphicFrame>
        <p:nvGraphicFramePr>
          <p:cNvPr id="402471" name="Group 39">
            <a:extLst>
              <a:ext uri="{FF2B5EF4-FFF2-40B4-BE49-F238E27FC236}">
                <a16:creationId xmlns:a16="http://schemas.microsoft.com/office/drawing/2014/main" id="{6DE8C545-BE5F-4663-87DE-ABBC0DC76348}"/>
              </a:ext>
            </a:extLst>
          </p:cNvPr>
          <p:cNvGraphicFramePr>
            <a:graphicFrameLocks noGrp="1"/>
          </p:cNvGraphicFramePr>
          <p:nvPr>
            <p:ph idx="1"/>
          </p:nvPr>
        </p:nvGraphicFramePr>
        <p:xfrm>
          <a:off x="539750" y="2133600"/>
          <a:ext cx="8229600" cy="3168651"/>
        </p:xfrm>
        <a:graphic>
          <a:graphicData uri="http://schemas.openxmlformats.org/drawingml/2006/table">
            <a:tbl>
              <a:tblPr/>
              <a:tblGrid>
                <a:gridCol w="1655763">
                  <a:extLst>
                    <a:ext uri="{9D8B030D-6E8A-4147-A177-3AD203B41FA5}">
                      <a16:colId xmlns:a16="http://schemas.microsoft.com/office/drawing/2014/main" val="20000"/>
                    </a:ext>
                  </a:extLst>
                </a:gridCol>
                <a:gridCol w="2016125">
                  <a:extLst>
                    <a:ext uri="{9D8B030D-6E8A-4147-A177-3AD203B41FA5}">
                      <a16:colId xmlns:a16="http://schemas.microsoft.com/office/drawing/2014/main" val="20001"/>
                    </a:ext>
                  </a:extLst>
                </a:gridCol>
                <a:gridCol w="4557712">
                  <a:extLst>
                    <a:ext uri="{9D8B030D-6E8A-4147-A177-3AD203B41FA5}">
                      <a16:colId xmlns:a16="http://schemas.microsoft.com/office/drawing/2014/main" val="20002"/>
                    </a:ext>
                  </a:extLst>
                </a:gridCol>
              </a:tblGrid>
              <a:tr h="6254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Times New Roman" pitchFamily="18" charset="0"/>
                          <a:ea typeface="黑体" pitchFamily="2" charset="-122"/>
                          <a:cs typeface="Times New Roman" pitchFamily="18" charset="0"/>
                        </a:rPr>
                        <a:t>双目运算符</a:t>
                      </a:r>
                      <a:endParaRPr kumimoji="0" lang="zh-CN" altLang="en-US" sz="2000" b="1" i="0" u="none" strike="noStrike" cap="none" normalizeH="0" baseline="0">
                        <a:ln>
                          <a:noFill/>
                        </a:ln>
                        <a:solidFill>
                          <a:srgbClr val="000008"/>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Times New Roman" pitchFamily="18" charset="0"/>
                          <a:ea typeface="黑体" pitchFamily="2" charset="-122"/>
                          <a:cs typeface="Times New Roman" pitchFamily="18" charset="0"/>
                        </a:rPr>
                        <a:t>语法格式</a:t>
                      </a:r>
                      <a:endParaRPr kumimoji="0" lang="zh-CN" altLang="en-US" sz="2000" b="1" i="0" u="none" strike="noStrike" cap="none" normalizeH="0" baseline="0">
                        <a:ln>
                          <a:noFill/>
                        </a:ln>
                        <a:solidFill>
                          <a:srgbClr val="000008"/>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Times New Roman" pitchFamily="18" charset="0"/>
                          <a:ea typeface="黑体" pitchFamily="2" charset="-122"/>
                          <a:cs typeface="Times New Roman" pitchFamily="18" charset="0"/>
                        </a:rPr>
                        <a:t>功能</a:t>
                      </a:r>
                      <a:endParaRPr kumimoji="0" lang="zh-CN" altLang="en-US" sz="2000" b="1" i="0" u="none" strike="noStrike" cap="none" normalizeH="0" baseline="0">
                        <a:ln>
                          <a:noFill/>
                        </a:ln>
                        <a:solidFill>
                          <a:srgbClr val="000008"/>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868363">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LEFT</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X</a:t>
                      </a:r>
                      <a:r>
                        <a:rPr kumimoji="0" lang="zh-CN" altLang="en-US" sz="2000" b="1" i="0" u="none" strike="noStrike" cap="none" normalizeH="0" baseline="0">
                          <a:ln>
                            <a:noFill/>
                          </a:ln>
                          <a:solidFill>
                            <a:srgbClr val="000008"/>
                          </a:solidFill>
                          <a:effectLst/>
                          <a:latin typeface="宋体" charset="-122"/>
                          <a:ea typeface="Calibri" pitchFamily="34" charset="0"/>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LEFT</a:t>
                      </a:r>
                      <a:r>
                        <a:rPr kumimoji="0" lang="zh-CN" altLang="en-US" sz="2000" b="1" i="0" u="none" strike="noStrike" cap="none" normalizeH="0" baseline="0">
                          <a:ln>
                            <a:noFill/>
                          </a:ln>
                          <a:solidFill>
                            <a:srgbClr val="000008"/>
                          </a:solidFill>
                          <a:effectLst/>
                          <a:latin typeface="宋体" charset="-122"/>
                          <a:ea typeface="Calibri" pitchFamily="34" charset="0"/>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Y</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charset="-122"/>
                          <a:ea typeface="宋体" charset="-122"/>
                          <a:cs typeface="Times New Roman" pitchFamily="18" charset="0"/>
                        </a:rPr>
                        <a:t>从字符串</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X</a:t>
                      </a:r>
                      <a:r>
                        <a:rPr kumimoji="0" lang="zh-CN" altLang="en-US" sz="2000" b="1" i="0" u="none" strike="noStrike" cap="none" normalizeH="0" baseline="0">
                          <a:ln>
                            <a:noFill/>
                          </a:ln>
                          <a:solidFill>
                            <a:srgbClr val="000008"/>
                          </a:solidFill>
                          <a:effectLst/>
                          <a:latin typeface="宋体" charset="-122"/>
                          <a:ea typeface="宋体" charset="-122"/>
                          <a:cs typeface="Times New Roman" pitchFamily="18" charset="0"/>
                        </a:rPr>
                        <a:t>中左侧取字符</a:t>
                      </a:r>
                      <a:r>
                        <a:rPr kumimoji="0" lang="en-US" altLang="zh-CN" sz="2000" b="1" i="0" u="none" strike="noStrike" cap="none" normalizeH="0" baseline="0">
                          <a:ln>
                            <a:noFill/>
                          </a:ln>
                          <a:solidFill>
                            <a:srgbClr val="000008"/>
                          </a:solidFill>
                          <a:effectLst/>
                          <a:latin typeface="Times New Roman" pitchFamily="18" charset="0"/>
                          <a:ea typeface="宋体" charset="-122"/>
                        </a:rPr>
                        <a:t>Y</a:t>
                      </a:r>
                      <a:r>
                        <a:rPr kumimoji="0" lang="zh-CN" altLang="en-US" sz="2000" b="1" i="0" u="none" strike="noStrike" cap="none" normalizeH="0" baseline="0">
                          <a:ln>
                            <a:noFill/>
                          </a:ln>
                          <a:solidFill>
                            <a:srgbClr val="000008"/>
                          </a:solidFill>
                          <a:effectLst/>
                          <a:latin typeface="宋体" charset="-122"/>
                          <a:ea typeface="宋体" charset="-122"/>
                          <a:cs typeface="Times New Roman" pitchFamily="18" charset="0"/>
                        </a:rPr>
                        <a:t>个。</a:t>
                      </a:r>
                      <a:endParaRPr kumimoji="0" lang="zh-CN" altLang="en-US" sz="2000" b="1" i="0" u="none" strike="noStrike" cap="none" normalizeH="0" baseline="0">
                        <a:ln>
                          <a:noFill/>
                        </a:ln>
                        <a:solidFill>
                          <a:srgbClr val="000008"/>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8794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RIGHT</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X</a:t>
                      </a:r>
                      <a:r>
                        <a:rPr kumimoji="0" lang="zh-CN" altLang="en-US" sz="2000" b="1" i="0" u="none" strike="noStrike" cap="none" normalizeH="0" baseline="0">
                          <a:ln>
                            <a:noFill/>
                          </a:ln>
                          <a:solidFill>
                            <a:srgbClr val="000008"/>
                          </a:solidFill>
                          <a:effectLst/>
                          <a:latin typeface="宋体" charset="-122"/>
                          <a:ea typeface="Calibri" pitchFamily="34" charset="0"/>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RIGHT</a:t>
                      </a:r>
                      <a:r>
                        <a:rPr kumimoji="0" lang="zh-CN" altLang="en-US" sz="2000" b="1" i="0" u="none" strike="noStrike" cap="none" normalizeH="0" baseline="0">
                          <a:ln>
                            <a:noFill/>
                          </a:ln>
                          <a:solidFill>
                            <a:srgbClr val="000008"/>
                          </a:solidFill>
                          <a:effectLst/>
                          <a:latin typeface="宋体" charset="-122"/>
                          <a:ea typeface="Calibri" pitchFamily="34" charset="0"/>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Y</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charset="-122"/>
                          <a:ea typeface="宋体" charset="-122"/>
                          <a:cs typeface="Times New Roman" pitchFamily="18" charset="0"/>
                        </a:rPr>
                        <a:t>从字符串</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X</a:t>
                      </a:r>
                      <a:r>
                        <a:rPr kumimoji="0" lang="zh-CN" altLang="en-US" sz="2000" b="1" i="0" u="none" strike="noStrike" cap="none" normalizeH="0" baseline="0">
                          <a:ln>
                            <a:noFill/>
                          </a:ln>
                          <a:solidFill>
                            <a:srgbClr val="000008"/>
                          </a:solidFill>
                          <a:effectLst/>
                          <a:latin typeface="宋体" charset="-122"/>
                          <a:ea typeface="宋体" charset="-122"/>
                          <a:cs typeface="Times New Roman" pitchFamily="18" charset="0"/>
                        </a:rPr>
                        <a:t>中右侧取字符</a:t>
                      </a:r>
                      <a:r>
                        <a:rPr kumimoji="0" lang="en-US" altLang="zh-CN" sz="2000" b="1" i="0" u="none" strike="noStrike" cap="none" normalizeH="0" baseline="0">
                          <a:ln>
                            <a:noFill/>
                          </a:ln>
                          <a:solidFill>
                            <a:srgbClr val="000008"/>
                          </a:solidFill>
                          <a:effectLst/>
                          <a:latin typeface="Times New Roman" pitchFamily="18" charset="0"/>
                          <a:ea typeface="宋体" charset="-122"/>
                        </a:rPr>
                        <a:t>Y</a:t>
                      </a:r>
                      <a:r>
                        <a:rPr kumimoji="0" lang="zh-CN" altLang="en-US" sz="2000" b="1" i="0" u="none" strike="noStrike" cap="none" normalizeH="0" baseline="0">
                          <a:ln>
                            <a:noFill/>
                          </a:ln>
                          <a:solidFill>
                            <a:srgbClr val="000008"/>
                          </a:solidFill>
                          <a:effectLst/>
                          <a:latin typeface="宋体" charset="-122"/>
                          <a:ea typeface="宋体" charset="-122"/>
                          <a:cs typeface="Times New Roman" pitchFamily="18" charset="0"/>
                        </a:rPr>
                        <a:t>个。</a:t>
                      </a:r>
                      <a:endParaRPr kumimoji="0" lang="zh-CN" altLang="en-US" sz="2000" b="1" i="0" u="none" strike="noStrike" cap="none" normalizeH="0" baseline="0">
                        <a:ln>
                          <a:noFill/>
                        </a:ln>
                        <a:solidFill>
                          <a:srgbClr val="000008"/>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2"/>
                  </a:ext>
                </a:extLst>
              </a:tr>
              <a:tr h="79533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CC</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X</a:t>
                      </a:r>
                      <a:r>
                        <a:rPr kumimoji="0" lang="zh-CN" altLang="en-US" sz="2000" b="1" i="0" u="none" strike="noStrike" cap="none" normalizeH="0" baseline="0">
                          <a:ln>
                            <a:noFill/>
                          </a:ln>
                          <a:solidFill>
                            <a:srgbClr val="000008"/>
                          </a:solidFill>
                          <a:effectLst/>
                          <a:latin typeface="宋体" charset="-122"/>
                          <a:ea typeface="Calibri" pitchFamily="34" charset="0"/>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CC</a:t>
                      </a:r>
                      <a:r>
                        <a:rPr kumimoji="0" lang="zh-CN" altLang="en-US" sz="2000" b="1" i="0" u="none" strike="noStrike" cap="none" normalizeH="0" baseline="0">
                          <a:ln>
                            <a:noFill/>
                          </a:ln>
                          <a:solidFill>
                            <a:srgbClr val="000008"/>
                          </a:solidFill>
                          <a:effectLst/>
                          <a:latin typeface="宋体" charset="-122"/>
                          <a:ea typeface="Calibri" pitchFamily="34" charset="0"/>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Y</a:t>
                      </a:r>
                      <a:endParaRPr kumimoji="0" lang="en-US" altLang="zh-CN" sz="2000" b="1" i="0" u="none" strike="noStrike" cap="none" normalizeH="0" baseline="0">
                        <a:ln>
                          <a:noFill/>
                        </a:ln>
                        <a:solidFill>
                          <a:srgbClr val="000008"/>
                        </a:solidFill>
                        <a:effectLst/>
                        <a:latin typeface="Arial" charset="0"/>
                        <a:ea typeface="Calibri" pitchFamily="34" charset="0"/>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charset="-122"/>
                          <a:ea typeface="宋体" charset="-122"/>
                          <a:cs typeface="Times New Roman" pitchFamily="18" charset="0"/>
                        </a:rPr>
                        <a:t>将字符串</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Y</a:t>
                      </a:r>
                      <a:r>
                        <a:rPr kumimoji="0" lang="zh-CN" altLang="en-US" sz="2000" b="1" i="0" u="none" strike="noStrike" cap="none" normalizeH="0" baseline="0">
                          <a:ln>
                            <a:noFill/>
                          </a:ln>
                          <a:solidFill>
                            <a:srgbClr val="000008"/>
                          </a:solidFill>
                          <a:effectLst/>
                          <a:latin typeface="宋体" charset="-122"/>
                          <a:ea typeface="宋体" charset="-122"/>
                          <a:cs typeface="Times New Roman" pitchFamily="18" charset="0"/>
                        </a:rPr>
                        <a:t>接在字符串</a:t>
                      </a:r>
                      <a:r>
                        <a:rPr kumimoji="0" lang="en-US" altLang="zh-CN" sz="2000" b="1" i="0" u="none" strike="noStrike" cap="none" normalizeH="0" baseline="0">
                          <a:ln>
                            <a:noFill/>
                          </a:ln>
                          <a:solidFill>
                            <a:srgbClr val="000008"/>
                          </a:solidFill>
                          <a:effectLst/>
                          <a:latin typeface="Times New Roman" pitchFamily="18" charset="0"/>
                          <a:ea typeface="宋体" charset="-122"/>
                        </a:rPr>
                        <a:t>X</a:t>
                      </a:r>
                      <a:r>
                        <a:rPr kumimoji="0" lang="zh-CN" altLang="en-US" sz="2000" b="1" i="0" u="none" strike="noStrike" cap="none" normalizeH="0" baseline="0">
                          <a:ln>
                            <a:noFill/>
                          </a:ln>
                          <a:solidFill>
                            <a:srgbClr val="000008"/>
                          </a:solidFill>
                          <a:effectLst/>
                          <a:latin typeface="宋体" charset="-122"/>
                          <a:ea typeface="宋体" charset="-122"/>
                          <a:cs typeface="Times New Roman" pitchFamily="18" charset="0"/>
                        </a:rPr>
                        <a:t>后面形成一个字符串</a:t>
                      </a:r>
                      <a:endParaRPr kumimoji="0" lang="zh-CN" altLang="en-US" sz="2000" b="1" i="0" u="none" strike="noStrike" cap="none" normalizeH="0" baseline="0">
                        <a:ln>
                          <a:noFill/>
                        </a:ln>
                        <a:solidFill>
                          <a:srgbClr val="000008"/>
                        </a:solidFill>
                        <a:effectLst/>
                        <a:latin typeface="Arial" charset="0"/>
                        <a:ea typeface="宋体"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3"/>
                  </a:ext>
                </a:extLst>
              </a:tr>
            </a:tbl>
          </a:graphicData>
        </a:graphic>
      </p:graphicFrame>
      <p:sp>
        <p:nvSpPr>
          <p:cNvPr id="93210" name="Rectangle 30">
            <a:extLst>
              <a:ext uri="{FF2B5EF4-FFF2-40B4-BE49-F238E27FC236}">
                <a16:creationId xmlns:a16="http://schemas.microsoft.com/office/drawing/2014/main" id="{21CF5E1E-D348-4FE7-8AA6-F076D96D1EBC}"/>
              </a:ext>
            </a:extLst>
          </p:cNvPr>
          <p:cNvSpPr>
            <a:spLocks noChangeArrowheads="1"/>
          </p:cNvSpPr>
          <p:nvPr/>
        </p:nvSpPr>
        <p:spPr bwMode="auto">
          <a:xfrm>
            <a:off x="3276600" y="1628775"/>
            <a:ext cx="2632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8"/>
                </a:solidFill>
              </a:rPr>
              <a:t>表</a:t>
            </a:r>
            <a:r>
              <a:rPr lang="en-US" altLang="zh-CN" sz="2400" b="1">
                <a:solidFill>
                  <a:srgbClr val="000008"/>
                </a:solidFill>
              </a:rPr>
              <a:t>4-2  </a:t>
            </a:r>
            <a:r>
              <a:rPr lang="zh-CN" altLang="en-US" sz="2400" b="1">
                <a:solidFill>
                  <a:srgbClr val="000008"/>
                </a:solidFill>
              </a:rPr>
              <a:t>双目运算符</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66378AD-4A6F-4C56-9ACE-6517193DA829}"/>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94211" name="Rectangle 3">
            <a:extLst>
              <a:ext uri="{FF2B5EF4-FFF2-40B4-BE49-F238E27FC236}">
                <a16:creationId xmlns:a16="http://schemas.microsoft.com/office/drawing/2014/main" id="{F9466464-704B-4543-8B99-9D46C5A3E4B9}"/>
              </a:ext>
            </a:extLst>
          </p:cNvPr>
          <p:cNvSpPr>
            <a:spLocks noGrp="1" noChangeArrowheads="1"/>
          </p:cNvSpPr>
          <p:nvPr>
            <p:ph type="body" idx="1"/>
          </p:nvPr>
        </p:nvSpPr>
        <p:spPr>
          <a:xfrm>
            <a:off x="457200" y="1268413"/>
            <a:ext cx="8229600" cy="5589587"/>
          </a:xfrm>
        </p:spPr>
        <p:txBody>
          <a:bodyPr/>
          <a:lstStyle/>
          <a:p>
            <a:pPr eaLnBrk="1" hangingPunct="1">
              <a:lnSpc>
                <a:spcPct val="110000"/>
              </a:lnSpc>
              <a:buFont typeface="Wingdings" panose="05000000000000000000" pitchFamily="2" charset="2"/>
              <a:buNone/>
            </a:pPr>
            <a:r>
              <a:rPr lang="zh-CN" altLang="en-US"/>
              <a:t>指令实例：</a:t>
            </a:r>
          </a:p>
          <a:p>
            <a:pPr eaLnBrk="1" hangingPunct="1">
              <a:lnSpc>
                <a:spcPct val="110000"/>
              </a:lnSpc>
              <a:buFont typeface="Wingdings" panose="05000000000000000000" pitchFamily="2" charset="2"/>
              <a:buNone/>
            </a:pPr>
            <a:r>
              <a:rPr lang="en-US" altLang="zh-CN"/>
              <a:t>GBLS  STRING		    </a:t>
            </a:r>
            <a:r>
              <a:rPr lang="zh-CN" altLang="en-US"/>
              <a:t>；定义字符串</a:t>
            </a:r>
            <a:r>
              <a:rPr lang="en-US" altLang="zh-CN"/>
              <a:t>STRING</a:t>
            </a:r>
          </a:p>
          <a:p>
            <a:pPr eaLnBrk="1" hangingPunct="1">
              <a:lnSpc>
                <a:spcPct val="110000"/>
              </a:lnSpc>
              <a:buFont typeface="Wingdings" panose="05000000000000000000" pitchFamily="2" charset="2"/>
              <a:buNone/>
            </a:pPr>
            <a:r>
              <a:rPr lang="en-US" altLang="zh-CN"/>
              <a:t>STRING	 SETS:CHR:65</a:t>
            </a:r>
            <a:r>
              <a:rPr lang="zh-CN" altLang="en-US"/>
              <a:t>；为</a:t>
            </a:r>
            <a:r>
              <a:rPr lang="en-US" altLang="zh-CN"/>
              <a:t>STRING</a:t>
            </a:r>
            <a:r>
              <a:rPr lang="zh-CN" altLang="en-US"/>
              <a:t>赋值</a:t>
            </a:r>
          </a:p>
          <a:p>
            <a:pPr eaLnBrk="1" hangingPunct="1">
              <a:lnSpc>
                <a:spcPct val="110000"/>
              </a:lnSpc>
              <a:buFont typeface="Wingdings" panose="05000000000000000000" pitchFamily="2" charset="2"/>
              <a:buNone/>
            </a:pPr>
            <a:r>
              <a:rPr lang="zh-CN" altLang="en-US"/>
              <a:t>					    ；（</a:t>
            </a:r>
            <a:r>
              <a:rPr lang="en-US" altLang="zh-CN"/>
              <a:t>65</a:t>
            </a:r>
            <a:r>
              <a:rPr lang="zh-CN" altLang="en-US"/>
              <a:t>是</a:t>
            </a:r>
            <a:r>
              <a:rPr lang="en-US" altLang="zh-CN"/>
              <a:t>A</a:t>
            </a:r>
            <a:r>
              <a:rPr lang="zh-CN" altLang="en-US"/>
              <a:t>的</a:t>
            </a:r>
            <a:r>
              <a:rPr lang="en-US" altLang="zh-CN"/>
              <a:t>ASCII</a:t>
            </a:r>
            <a:r>
              <a:rPr lang="zh-CN" altLang="en-US"/>
              <a:t>）</a:t>
            </a:r>
          </a:p>
          <a:p>
            <a:pPr eaLnBrk="1" hangingPunct="1">
              <a:lnSpc>
                <a:spcPct val="110000"/>
              </a:lnSpc>
              <a:buFont typeface="Wingdings" panose="05000000000000000000" pitchFamily="2" charset="2"/>
              <a:buNone/>
            </a:pPr>
            <a:r>
              <a:rPr lang="en-US" altLang="zh-CN"/>
              <a:t>GBLS STRING2		  </a:t>
            </a:r>
            <a:r>
              <a:rPr lang="zh-CN" altLang="en-US"/>
              <a:t>；定义字符串</a:t>
            </a:r>
            <a:r>
              <a:rPr lang="en-US" altLang="zh-CN"/>
              <a:t>STRING2</a:t>
            </a:r>
          </a:p>
          <a:p>
            <a:pPr eaLnBrk="1" hangingPunct="1">
              <a:lnSpc>
                <a:spcPct val="110000"/>
              </a:lnSpc>
              <a:buFont typeface="Wingdings" panose="05000000000000000000" pitchFamily="2" charset="2"/>
              <a:buNone/>
            </a:pPr>
            <a:r>
              <a:rPr lang="en-US" altLang="zh-CN"/>
              <a:t>STRING2 SETS “EMBEDDED SYSTEM”	</a:t>
            </a:r>
          </a:p>
          <a:p>
            <a:pPr eaLnBrk="1" hangingPunct="1">
              <a:lnSpc>
                <a:spcPct val="110000"/>
              </a:lnSpc>
              <a:buFont typeface="Wingdings" panose="05000000000000000000" pitchFamily="2" charset="2"/>
              <a:buNone/>
            </a:pPr>
            <a:r>
              <a:rPr lang="zh-CN" altLang="en-US"/>
              <a:t>；为</a:t>
            </a:r>
            <a:r>
              <a:rPr lang="en-US" altLang="zh-CN"/>
              <a:t>STRING2</a:t>
            </a:r>
            <a:r>
              <a:rPr lang="zh-CN" altLang="en-US"/>
              <a:t>赋值</a:t>
            </a:r>
          </a:p>
          <a:p>
            <a:pPr eaLnBrk="1" hangingPunct="1">
              <a:lnSpc>
                <a:spcPct val="110000"/>
              </a:lnSpc>
              <a:buFont typeface="Wingdings" panose="05000000000000000000" pitchFamily="2" charset="2"/>
              <a:buNone/>
            </a:pPr>
            <a:r>
              <a:rPr lang="en-US" altLang="zh-CN"/>
              <a:t>GBLS STRING3	              </a:t>
            </a:r>
            <a:r>
              <a:rPr lang="zh-CN" altLang="en-US"/>
              <a:t>；定义字符串</a:t>
            </a:r>
            <a:r>
              <a:rPr lang="en-US" altLang="zh-CN"/>
              <a:t>STRING3</a:t>
            </a:r>
          </a:p>
          <a:p>
            <a:pPr eaLnBrk="1" hangingPunct="1">
              <a:lnSpc>
                <a:spcPct val="110000"/>
              </a:lnSpc>
              <a:buFont typeface="Wingdings" panose="05000000000000000000" pitchFamily="2" charset="2"/>
              <a:buNone/>
            </a:pPr>
            <a:r>
              <a:rPr lang="en-US" altLang="zh-CN"/>
              <a:t>STRING3 SETS STRING2</a:t>
            </a:r>
            <a:r>
              <a:rPr lang="zh-CN" altLang="en-US"/>
              <a:t>：</a:t>
            </a:r>
            <a:r>
              <a:rPr lang="en-US" altLang="zh-CN"/>
              <a:t>LEFT:8		</a:t>
            </a:r>
          </a:p>
          <a:p>
            <a:pPr eaLnBrk="1" hangingPunct="1">
              <a:lnSpc>
                <a:spcPct val="110000"/>
              </a:lnSpc>
              <a:buFont typeface="Wingdings" panose="05000000000000000000" pitchFamily="2" charset="2"/>
              <a:buNone/>
            </a:pPr>
            <a:r>
              <a:rPr lang="zh-CN" altLang="en-US"/>
              <a:t>；将值</a:t>
            </a:r>
            <a:r>
              <a:rPr lang="en-US" altLang="zh-CN"/>
              <a:t>EMBEDDED</a:t>
            </a:r>
            <a:r>
              <a:rPr lang="zh-CN" altLang="en-US"/>
              <a:t>赋值给字符串</a:t>
            </a:r>
            <a:r>
              <a:rPr lang="en-US" altLang="zh-CN"/>
              <a:t>STRING3</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68293EAC-5D44-41EF-8386-6635464C766F}"/>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95235" name="Rectangle 3">
            <a:extLst>
              <a:ext uri="{FF2B5EF4-FFF2-40B4-BE49-F238E27FC236}">
                <a16:creationId xmlns:a16="http://schemas.microsoft.com/office/drawing/2014/main" id="{023F7CA9-1918-4C89-B931-C9F47CCA7EA9}"/>
              </a:ext>
            </a:extLst>
          </p:cNvPr>
          <p:cNvSpPr>
            <a:spLocks noGrp="1" noChangeArrowheads="1"/>
          </p:cNvSpPr>
          <p:nvPr>
            <p:ph type="body" idx="1"/>
          </p:nvPr>
        </p:nvSpPr>
        <p:spPr>
          <a:xfrm>
            <a:off x="500063" y="1357313"/>
            <a:ext cx="8229600" cy="5248275"/>
          </a:xfrm>
        </p:spPr>
        <p:txBody>
          <a:bodyPr/>
          <a:lstStyle/>
          <a:p>
            <a:pPr eaLnBrk="1" hangingPunct="1">
              <a:lnSpc>
                <a:spcPct val="120000"/>
              </a:lnSpc>
              <a:buFont typeface="Wingdings" panose="05000000000000000000" pitchFamily="2" charset="2"/>
              <a:buNone/>
            </a:pPr>
            <a:r>
              <a:rPr lang="en-US" altLang="zh-CN" sz="2800" dirty="0"/>
              <a:t>4.  </a:t>
            </a:r>
            <a:r>
              <a:rPr lang="zh-CN" altLang="en-US" sz="2800" dirty="0">
                <a:solidFill>
                  <a:srgbClr val="FF3300"/>
                </a:solidFill>
              </a:rPr>
              <a:t>以寄存器和程序计数器（</a:t>
            </a:r>
            <a:r>
              <a:rPr lang="en-US" altLang="zh-CN" sz="2800" dirty="0">
                <a:solidFill>
                  <a:srgbClr val="FF3300"/>
                </a:solidFill>
              </a:rPr>
              <a:t>PC</a:t>
            </a:r>
            <a:r>
              <a:rPr lang="zh-CN" altLang="en-US" sz="2800" dirty="0">
                <a:solidFill>
                  <a:srgbClr val="FF3300"/>
                </a:solidFill>
              </a:rPr>
              <a:t>）为基址的表达式及运算符</a:t>
            </a:r>
          </a:p>
          <a:p>
            <a:pPr eaLnBrk="1" hangingPunct="1">
              <a:lnSpc>
                <a:spcPct val="120000"/>
              </a:lnSpc>
              <a:buFont typeface="Wingdings" panose="05000000000000000000" pitchFamily="2" charset="2"/>
              <a:buNone/>
            </a:pPr>
            <a:r>
              <a:rPr lang="zh-CN" altLang="en-US" dirty="0"/>
              <a:t>    常用的与寄存器和程序计数器（</a:t>
            </a:r>
            <a:r>
              <a:rPr lang="en-US" altLang="zh-CN" dirty="0"/>
              <a:t>PC</a:t>
            </a:r>
            <a:r>
              <a:rPr lang="zh-CN" altLang="en-US" dirty="0"/>
              <a:t>）相关的表达式及运算符如下：</a:t>
            </a:r>
          </a:p>
          <a:p>
            <a:pPr eaLnBrk="1" hangingPunct="1">
              <a:lnSpc>
                <a:spcPct val="120000"/>
              </a:lnSpc>
              <a:buFont typeface="Wingdings" panose="05000000000000000000" pitchFamily="2" charset="2"/>
              <a:buNone/>
            </a:pPr>
            <a:r>
              <a:rPr lang="zh-CN" altLang="en-US" dirty="0"/>
              <a:t>（</a:t>
            </a:r>
            <a:r>
              <a:rPr lang="en-US" altLang="zh-CN" dirty="0"/>
              <a:t>1</a:t>
            </a:r>
            <a:r>
              <a:rPr lang="zh-CN" altLang="en-US" dirty="0"/>
              <a:t>）</a:t>
            </a:r>
            <a:r>
              <a:rPr lang="en-US" altLang="zh-CN" dirty="0">
                <a:solidFill>
                  <a:srgbClr val="FF3300"/>
                </a:solidFill>
              </a:rPr>
              <a:t>BASE</a:t>
            </a:r>
            <a:r>
              <a:rPr lang="zh-CN" altLang="en-US" dirty="0">
                <a:solidFill>
                  <a:srgbClr val="FF3300"/>
                </a:solidFill>
              </a:rPr>
              <a:t>运算符</a:t>
            </a:r>
          </a:p>
          <a:p>
            <a:pPr eaLnBrk="1" hangingPunct="1">
              <a:lnSpc>
                <a:spcPct val="120000"/>
              </a:lnSpc>
              <a:buFont typeface="Wingdings" panose="05000000000000000000" pitchFamily="2" charset="2"/>
              <a:buNone/>
            </a:pPr>
            <a:r>
              <a:rPr lang="en-US" altLang="zh-CN" dirty="0"/>
              <a:t>     BASE</a:t>
            </a:r>
            <a:r>
              <a:rPr lang="zh-CN" altLang="en-US" dirty="0"/>
              <a:t>运算符返回基于寄存器的表达式中寄存器的编号，其语法格式如下：</a:t>
            </a:r>
          </a:p>
          <a:p>
            <a:pPr eaLnBrk="1" hangingPunct="1">
              <a:lnSpc>
                <a:spcPct val="120000"/>
              </a:lnSpc>
              <a:buFont typeface="Wingdings" panose="05000000000000000000" pitchFamily="2" charset="2"/>
              <a:buNone/>
            </a:pPr>
            <a:r>
              <a:rPr lang="zh-CN" altLang="en-US" dirty="0"/>
              <a:t>	：</a:t>
            </a:r>
            <a:r>
              <a:rPr lang="en-US" altLang="zh-CN" dirty="0"/>
              <a:t>BASE</a:t>
            </a:r>
            <a:r>
              <a:rPr lang="zh-CN" altLang="en-US" dirty="0"/>
              <a:t>：</a:t>
            </a:r>
            <a:r>
              <a:rPr lang="en-US" altLang="zh-CN" dirty="0"/>
              <a:t>A</a:t>
            </a:r>
          </a:p>
          <a:p>
            <a:pPr eaLnBrk="1" hangingPunct="1">
              <a:lnSpc>
                <a:spcPct val="120000"/>
              </a:lnSpc>
              <a:buFont typeface="Wingdings" panose="05000000000000000000" pitchFamily="2" charset="2"/>
              <a:buNone/>
            </a:pPr>
            <a:r>
              <a:rPr lang="en-US" altLang="zh-CN" dirty="0"/>
              <a:t>	</a:t>
            </a:r>
            <a:r>
              <a:rPr lang="zh-CN" altLang="en-US" dirty="0"/>
              <a:t>其中，</a:t>
            </a:r>
            <a:r>
              <a:rPr lang="en-US" altLang="zh-CN" dirty="0"/>
              <a:t>A</a:t>
            </a:r>
            <a:r>
              <a:rPr lang="zh-CN" altLang="en-US" dirty="0"/>
              <a:t>为与寄存器相关的表达式。</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9E01ED7A-9BA4-4A26-8CA0-AAADE0052EB9}"/>
              </a:ext>
            </a:extLst>
          </p:cNvPr>
          <p:cNvSpPr>
            <a:spLocks noGrp="1" noChangeArrowheads="1"/>
          </p:cNvSpPr>
          <p:nvPr>
            <p:ph type="title"/>
          </p:nvPr>
        </p:nvSpPr>
        <p:spPr>
          <a:xfrm>
            <a:off x="395536" y="188640"/>
            <a:ext cx="7162800" cy="838200"/>
          </a:xfrm>
        </p:spPr>
        <p:txBody>
          <a:bodyPr/>
          <a:lstStyle/>
          <a:p>
            <a:pPr eaLnBrk="1" hangingPunct="1"/>
            <a:r>
              <a:rPr lang="en-US" altLang="zh-CN" sz="3200" dirty="0"/>
              <a:t>4.1.4  </a:t>
            </a:r>
            <a:r>
              <a:rPr lang="zh-CN" altLang="en-US" sz="3200" dirty="0"/>
              <a:t>表达式和操作符</a:t>
            </a:r>
            <a:endParaRPr lang="zh-CN" altLang="en-US" sz="3200" b="0" dirty="0"/>
          </a:p>
        </p:txBody>
      </p:sp>
      <p:sp>
        <p:nvSpPr>
          <p:cNvPr id="96259" name="Rectangle 3">
            <a:extLst>
              <a:ext uri="{FF2B5EF4-FFF2-40B4-BE49-F238E27FC236}">
                <a16:creationId xmlns:a16="http://schemas.microsoft.com/office/drawing/2014/main" id="{99D88DFF-9E7A-42B0-8B9C-68D9BA13F619}"/>
              </a:ext>
            </a:extLst>
          </p:cNvPr>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zh-CN" altLang="en-US"/>
              <a:t>（</a:t>
            </a:r>
            <a:r>
              <a:rPr lang="en-US" altLang="zh-CN"/>
              <a:t>2</a:t>
            </a:r>
            <a:r>
              <a:rPr lang="zh-CN" altLang="en-US"/>
              <a:t>）</a:t>
            </a:r>
            <a:r>
              <a:rPr lang="en-US" altLang="zh-CN">
                <a:solidFill>
                  <a:srgbClr val="FF3300"/>
                </a:solidFill>
              </a:rPr>
              <a:t>INDEX</a:t>
            </a:r>
            <a:r>
              <a:rPr lang="zh-CN" altLang="en-US">
                <a:solidFill>
                  <a:srgbClr val="FF3300"/>
                </a:solidFill>
              </a:rPr>
              <a:t>运算符</a:t>
            </a:r>
          </a:p>
          <a:p>
            <a:pPr eaLnBrk="1" hangingPunct="1">
              <a:lnSpc>
                <a:spcPct val="150000"/>
              </a:lnSpc>
              <a:buFont typeface="Wingdings" panose="05000000000000000000" pitchFamily="2" charset="2"/>
              <a:buNone/>
            </a:pPr>
            <a:r>
              <a:rPr lang="en-US" altLang="zh-CN"/>
              <a:t>          INDEX</a:t>
            </a:r>
            <a:r>
              <a:rPr lang="zh-CN" altLang="en-US"/>
              <a:t>运算符返回基于寄存器的表达式中相对于其基址寄存器的偏移量，其语法格式如下：</a:t>
            </a:r>
          </a:p>
          <a:p>
            <a:pPr eaLnBrk="1" hangingPunct="1">
              <a:lnSpc>
                <a:spcPct val="150000"/>
              </a:lnSpc>
              <a:buFont typeface="Wingdings" panose="05000000000000000000" pitchFamily="2" charset="2"/>
              <a:buNone/>
            </a:pPr>
            <a:r>
              <a:rPr lang="zh-CN" altLang="en-US"/>
              <a:t>	：</a:t>
            </a:r>
            <a:r>
              <a:rPr lang="en-US" altLang="zh-CN"/>
              <a:t>INDEX</a:t>
            </a:r>
            <a:r>
              <a:rPr lang="zh-CN" altLang="en-US"/>
              <a:t>：</a:t>
            </a:r>
            <a:r>
              <a:rPr lang="en-US" altLang="zh-CN"/>
              <a:t>A</a:t>
            </a:r>
          </a:p>
          <a:p>
            <a:pPr eaLnBrk="1" hangingPunct="1">
              <a:lnSpc>
                <a:spcPct val="150000"/>
              </a:lnSpc>
              <a:buFont typeface="Wingdings" panose="05000000000000000000" pitchFamily="2" charset="2"/>
              <a:buNone/>
            </a:pPr>
            <a:r>
              <a:rPr lang="en-US" altLang="zh-CN"/>
              <a:t>	</a:t>
            </a:r>
            <a:r>
              <a:rPr lang="zh-CN" altLang="en-US"/>
              <a:t>其中，</a:t>
            </a:r>
            <a:r>
              <a:rPr lang="en-US" altLang="zh-CN"/>
              <a:t>A</a:t>
            </a:r>
            <a:r>
              <a:rPr lang="zh-CN" altLang="en-US"/>
              <a:t>为与寄存器相关的表达式。</a:t>
            </a:r>
          </a:p>
          <a:p>
            <a:pPr eaLnBrk="1" hangingPunct="1"/>
            <a:endParaRPr lang="en-US" altLang="zh-CN"/>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7">
            <a:extLst>
              <a:ext uri="{FF2B5EF4-FFF2-40B4-BE49-F238E27FC236}">
                <a16:creationId xmlns:a16="http://schemas.microsoft.com/office/drawing/2014/main" id="{A8DD80F3-AAE3-4BA3-BE32-D539F22585F7}"/>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graphicFrame>
        <p:nvGraphicFramePr>
          <p:cNvPr id="405534" name="Group 30">
            <a:extLst>
              <a:ext uri="{FF2B5EF4-FFF2-40B4-BE49-F238E27FC236}">
                <a16:creationId xmlns:a16="http://schemas.microsoft.com/office/drawing/2014/main" id="{F58A28A3-3293-4A7E-8F17-19AADE1CFC82}"/>
              </a:ext>
            </a:extLst>
          </p:cNvPr>
          <p:cNvGraphicFramePr>
            <a:graphicFrameLocks noGrp="1"/>
          </p:cNvGraphicFramePr>
          <p:nvPr>
            <p:ph idx="1"/>
          </p:nvPr>
        </p:nvGraphicFramePr>
        <p:xfrm>
          <a:off x="179388" y="1916113"/>
          <a:ext cx="8518525" cy="3673475"/>
        </p:xfrm>
        <a:graphic>
          <a:graphicData uri="http://schemas.openxmlformats.org/drawingml/2006/table">
            <a:tbl>
              <a:tblPr/>
              <a:tblGrid>
                <a:gridCol w="5549900">
                  <a:extLst>
                    <a:ext uri="{9D8B030D-6E8A-4147-A177-3AD203B41FA5}">
                      <a16:colId xmlns:a16="http://schemas.microsoft.com/office/drawing/2014/main" val="20000"/>
                    </a:ext>
                  </a:extLst>
                </a:gridCol>
                <a:gridCol w="2968625">
                  <a:extLst>
                    <a:ext uri="{9D8B030D-6E8A-4147-A177-3AD203B41FA5}">
                      <a16:colId xmlns:a16="http://schemas.microsoft.com/office/drawing/2014/main" val="20001"/>
                    </a:ext>
                  </a:extLst>
                </a:gridCol>
              </a:tblGrid>
              <a:tr h="5238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Times New Roman" pitchFamily="18" charset="0"/>
                          <a:ea typeface="黑体" pitchFamily="2" charset="-122"/>
                          <a:cs typeface="Times New Roman" pitchFamily="18" charset="0"/>
                        </a:rPr>
                        <a:t>运算符</a:t>
                      </a:r>
                      <a:endParaRPr kumimoji="0" lang="zh-CN" altLang="en-US" sz="2000" b="1" i="0" u="none" strike="noStrike" cap="none" normalizeH="0" baseline="0">
                        <a:ln>
                          <a:noFill/>
                        </a:ln>
                        <a:solidFill>
                          <a:srgbClr val="000008"/>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Times New Roman" pitchFamily="18" charset="0"/>
                          <a:ea typeface="黑体" pitchFamily="2" charset="-122"/>
                          <a:cs typeface="Times New Roman" pitchFamily="18" charset="0"/>
                        </a:rPr>
                        <a:t>优先级顺序（由高到底）</a:t>
                      </a:r>
                      <a:endParaRPr kumimoji="0" lang="zh-CN" altLang="en-US" sz="2000" b="1" i="0" u="none" strike="noStrike" cap="none" normalizeH="0" baseline="0">
                        <a:ln>
                          <a:noFill/>
                        </a:ln>
                        <a:solidFill>
                          <a:srgbClr val="000008"/>
                        </a:solidFill>
                        <a:effectLst/>
                        <a:latin typeface="Arial" charset="0"/>
                        <a:ea typeface="黑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0"/>
                  </a:ext>
                </a:extLst>
              </a:tr>
              <a:tr h="527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单目运算符</a:t>
                      </a:r>
                      <a:endParaRPr kumimoji="0" lang="zh-CN" altLang="en-US" sz="2000" b="1" i="0" u="none" strike="noStrike" cap="none" normalizeH="0" baseline="0">
                        <a:ln>
                          <a:noFill/>
                        </a:ln>
                        <a:solidFill>
                          <a:srgbClr val="000008"/>
                        </a:solidFill>
                        <a:effectLst/>
                        <a:latin typeface="Arial" charset="0"/>
                        <a:ea typeface="宋体" pitchFamily="2" charset="-122"/>
                        <a:cs typeface="Times New Roman"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rowSpan="6">
                  <a:txBody>
                    <a:bodyPr/>
                    <a:lstStyle/>
                    <a:p>
                      <a:pPr marL="0" marR="0" lvl="0" indent="0" algn="l" defTabSz="914400" rtl="0" eaLnBrk="1" fontAlgn="base" latinLnBrk="0" hangingPunct="1">
                        <a:lnSpc>
                          <a:spcPct val="100000"/>
                        </a:lnSpc>
                        <a:spcBef>
                          <a:spcPct val="20000"/>
                        </a:spcBef>
                        <a:spcAft>
                          <a:spcPct val="0"/>
                        </a:spcAft>
                        <a:buClr>
                          <a:schemeClr val="accent1"/>
                        </a:buClr>
                        <a:buSzPct val="60000"/>
                        <a:buFont typeface="Wingdings" pitchFamily="2" charset="2"/>
                        <a:buNone/>
                        <a:tabLst/>
                      </a:pPr>
                      <a:endParaRPr kumimoji="0" lang="zh-CN" altLang="zh-CN" sz="2000" b="1" i="0" u="none" strike="noStrike" cap="none" normalizeH="0" baseline="0">
                        <a:ln>
                          <a:noFill/>
                        </a:ln>
                        <a:solidFill>
                          <a:srgbClr val="000008"/>
                        </a:solidFill>
                        <a:effectLst/>
                        <a:latin typeface="Times New Roman" pitchFamily="18" charset="0"/>
                        <a:ea typeface="楷体_GB2312"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extLst>
                  <a:ext uri="{0D108BD9-81ED-4DB2-BD59-A6C34878D82A}">
                    <a16:rowId xmlns:a16="http://schemas.microsoft.com/office/drawing/2014/main" val="10001"/>
                  </a:ext>
                </a:extLst>
              </a:tr>
              <a:tr h="523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乘除和取膜（</a:t>
                      </a:r>
                      <a:r>
                        <a:rPr kumimoji="0" lang="en-US" altLang="zh-CN"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 </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MOD</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endParaRPr kumimoji="0" lang="zh-CN" altLang="en-US" sz="2000" b="1" i="0" u="none" strike="noStrike" cap="none" normalizeH="0" baseline="0">
                        <a:ln>
                          <a:noFill/>
                        </a:ln>
                        <a:solidFill>
                          <a:srgbClr val="000008"/>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vMerge="1">
                  <a:txBody>
                    <a:bodyPr/>
                    <a:lstStyle/>
                    <a:p>
                      <a:endParaRPr lang="zh-CN" altLang="en-US"/>
                    </a:p>
                  </a:txBody>
                  <a:tcPr/>
                </a:tc>
                <a:extLst>
                  <a:ext uri="{0D108BD9-81ED-4DB2-BD59-A6C34878D82A}">
                    <a16:rowId xmlns:a16="http://schemas.microsoft.com/office/drawing/2014/main" val="10002"/>
                  </a:ext>
                </a:extLst>
              </a:tr>
              <a:tr h="523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移位运算（</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ROL</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ROR</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SHL</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SHR</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endParaRPr kumimoji="0" lang="zh-CN" altLang="en-US" sz="2000" b="1" i="0" u="none" strike="noStrike" cap="none" normalizeH="0" baseline="0">
                        <a:ln>
                          <a:noFill/>
                        </a:ln>
                        <a:solidFill>
                          <a:srgbClr val="000008"/>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vMerge="1">
                  <a:txBody>
                    <a:bodyPr/>
                    <a:lstStyle/>
                    <a:p>
                      <a:endParaRPr lang="zh-CN" altLang="en-US"/>
                    </a:p>
                  </a:txBody>
                  <a:tcPr/>
                </a:tc>
                <a:extLst>
                  <a:ext uri="{0D108BD9-81ED-4DB2-BD59-A6C34878D82A}">
                    <a16:rowId xmlns:a16="http://schemas.microsoft.com/office/drawing/2014/main" val="10003"/>
                  </a:ext>
                </a:extLst>
              </a:tr>
              <a:tr h="523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加减和逻辑运算（</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AND</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OR</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EOR</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endParaRPr kumimoji="0" lang="zh-CN" altLang="en-US" sz="2000" b="1" i="0" u="none" strike="noStrike" cap="none" normalizeH="0" baseline="0">
                        <a:ln>
                          <a:noFill/>
                        </a:ln>
                        <a:solidFill>
                          <a:srgbClr val="000008"/>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vMerge="1">
                  <a:txBody>
                    <a:bodyPr/>
                    <a:lstStyle/>
                    <a:p>
                      <a:endParaRPr lang="zh-CN" altLang="en-US"/>
                    </a:p>
                  </a:txBody>
                  <a:tcPr/>
                </a:tc>
                <a:extLst>
                  <a:ext uri="{0D108BD9-81ED-4DB2-BD59-A6C34878D82A}">
                    <a16:rowId xmlns:a16="http://schemas.microsoft.com/office/drawing/2014/main" val="10004"/>
                  </a:ext>
                </a:extLst>
              </a:tr>
              <a:tr h="5270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各种逻辑运算（</a:t>
                      </a:r>
                      <a:r>
                        <a:rPr kumimoji="0" lang="en-US" altLang="zh-CN" sz="2000" b="1" i="0" u="none" strike="noStrike" cap="none" normalizeH="0" baseline="0">
                          <a:ln>
                            <a:noFill/>
                          </a:ln>
                          <a:solidFill>
                            <a:srgbClr val="000008"/>
                          </a:solidFill>
                          <a:effectLst/>
                          <a:latin typeface="Times New Roman" pitchFamily="18" charset="0"/>
                          <a:ea typeface="Calibri" pitchFamily="34" charset="0"/>
                          <a:cs typeface="Times New Roman" pitchFamily="18" charset="0"/>
                        </a:rPr>
                        <a:t>=</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&gt;</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&lt;</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&gt;=</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&lt;=</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a:ln>
                            <a:noFill/>
                          </a:ln>
                          <a:solidFill>
                            <a:srgbClr val="000008"/>
                          </a:solidFill>
                          <a:effectLst/>
                          <a:latin typeface="Times New Roman" pitchFamily="18" charset="0"/>
                          <a:ea typeface="宋体" pitchFamily="2" charset="-122"/>
                        </a:rPr>
                        <a:t>&lt;&gt;</a:t>
                      </a:r>
                      <a:r>
                        <a:rPr kumimoji="0" lang="zh-CN" altLang="en-US" sz="2000" b="1" i="0" u="none" strike="noStrike" cap="none" normalizeH="0" baseline="0">
                          <a:ln>
                            <a:noFill/>
                          </a:ln>
                          <a:solidFill>
                            <a:srgbClr val="000008"/>
                          </a:solidFill>
                          <a:effectLst/>
                          <a:latin typeface="宋体" pitchFamily="2" charset="-122"/>
                          <a:ea typeface="宋体" pitchFamily="2" charset="-122"/>
                          <a:cs typeface="Times New Roman" pitchFamily="18" charset="0"/>
                        </a:rPr>
                        <a:t>）</a:t>
                      </a:r>
                      <a:endParaRPr kumimoji="0" lang="zh-CN" altLang="en-US" sz="2000" b="1" i="0" u="none" strike="noStrike" cap="none" normalizeH="0" baseline="0">
                        <a:ln>
                          <a:noFill/>
                        </a:ln>
                        <a:solidFill>
                          <a:srgbClr val="000008"/>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vMerge="1">
                  <a:txBody>
                    <a:bodyPr/>
                    <a:lstStyle/>
                    <a:p>
                      <a:endParaRPr lang="zh-CN" altLang="en-US"/>
                    </a:p>
                  </a:txBody>
                  <a:tcPr/>
                </a:tc>
                <a:extLst>
                  <a:ext uri="{0D108BD9-81ED-4DB2-BD59-A6C34878D82A}">
                    <a16:rowId xmlns:a16="http://schemas.microsoft.com/office/drawing/2014/main" val="10005"/>
                  </a:ext>
                </a:extLst>
              </a:tr>
              <a:tr h="52387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逻辑运算（</a:t>
                      </a:r>
                      <a:r>
                        <a:rPr kumimoji="0" lang="en-US" altLang="zh-CN" sz="2000" b="1" i="0" u="none" strike="noStrike" cap="none" normalizeH="0" baseline="0" dirty="0">
                          <a:ln>
                            <a:noFill/>
                          </a:ln>
                          <a:solidFill>
                            <a:srgbClr val="000008"/>
                          </a:solidFill>
                          <a:effectLst/>
                          <a:latin typeface="Times New Roman" pitchFamily="18" charset="0"/>
                          <a:ea typeface="Calibri" pitchFamily="34" charset="0"/>
                          <a:cs typeface="Times New Roman" pitchFamily="18" charset="0"/>
                        </a:rPr>
                        <a:t>LAND</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LOR</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a:t>
                      </a:r>
                      <a:r>
                        <a:rPr kumimoji="0" lang="en-US" altLang="zh-CN" sz="2000" b="1" i="0" u="none" strike="noStrike" cap="none" normalizeH="0" baseline="0" dirty="0">
                          <a:ln>
                            <a:noFill/>
                          </a:ln>
                          <a:solidFill>
                            <a:srgbClr val="000008"/>
                          </a:solidFill>
                          <a:effectLst/>
                          <a:latin typeface="Times New Roman" pitchFamily="18" charset="0"/>
                          <a:ea typeface="宋体" pitchFamily="2" charset="-122"/>
                        </a:rPr>
                        <a:t>LEOR</a:t>
                      </a:r>
                      <a:r>
                        <a:rPr kumimoji="0" lang="zh-CN" altLang="en-US" sz="2000" b="1" i="0" u="none" strike="noStrike" cap="none" normalizeH="0" baseline="0" dirty="0">
                          <a:ln>
                            <a:noFill/>
                          </a:ln>
                          <a:solidFill>
                            <a:srgbClr val="000008"/>
                          </a:solidFill>
                          <a:effectLst/>
                          <a:latin typeface="宋体" pitchFamily="2" charset="-122"/>
                          <a:ea typeface="宋体" pitchFamily="2" charset="-122"/>
                          <a:cs typeface="Times New Roman" pitchFamily="18" charset="0"/>
                        </a:rPr>
                        <a:t>）</a:t>
                      </a:r>
                      <a:endParaRPr kumimoji="0" lang="zh-CN" altLang="en-US" sz="2000" b="1" i="0" u="none" strike="noStrike" cap="none" normalizeH="0" baseline="0" dirty="0">
                        <a:ln>
                          <a:noFill/>
                        </a:ln>
                        <a:solidFill>
                          <a:srgbClr val="000008"/>
                        </a:solidFill>
                        <a:effectLst/>
                        <a:latin typeface="Arial" charset="0"/>
                        <a:ea typeface="宋体"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CCFF"/>
                    </a:solidFill>
                  </a:tcPr>
                </a:tc>
                <a:tc vMerge="1">
                  <a:txBody>
                    <a:bodyPr/>
                    <a:lstStyle/>
                    <a:p>
                      <a:endParaRPr lang="zh-CN" altLang="en-US"/>
                    </a:p>
                  </a:txBody>
                  <a:tcPr/>
                </a:tc>
                <a:extLst>
                  <a:ext uri="{0D108BD9-81ED-4DB2-BD59-A6C34878D82A}">
                    <a16:rowId xmlns:a16="http://schemas.microsoft.com/office/drawing/2014/main" val="10006"/>
                  </a:ext>
                </a:extLst>
              </a:tr>
            </a:tbl>
          </a:graphicData>
        </a:graphic>
      </p:graphicFrame>
      <p:sp>
        <p:nvSpPr>
          <p:cNvPr id="98330" name="Rectangle 31">
            <a:extLst>
              <a:ext uri="{FF2B5EF4-FFF2-40B4-BE49-F238E27FC236}">
                <a16:creationId xmlns:a16="http://schemas.microsoft.com/office/drawing/2014/main" id="{C5AC4D69-106A-40E8-ACF3-AD19B9DCFB8B}"/>
              </a:ext>
            </a:extLst>
          </p:cNvPr>
          <p:cNvSpPr>
            <a:spLocks noChangeArrowheads="1"/>
          </p:cNvSpPr>
          <p:nvPr/>
        </p:nvSpPr>
        <p:spPr bwMode="auto">
          <a:xfrm>
            <a:off x="2987675" y="1341438"/>
            <a:ext cx="29384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08"/>
                </a:solidFill>
              </a:rPr>
              <a:t>表</a:t>
            </a:r>
            <a:r>
              <a:rPr lang="en-US" altLang="zh-CN" sz="2400" b="1">
                <a:solidFill>
                  <a:srgbClr val="000008"/>
                </a:solidFill>
              </a:rPr>
              <a:t>4-3  </a:t>
            </a:r>
            <a:r>
              <a:rPr lang="zh-CN" altLang="en-US" sz="2400" b="1">
                <a:solidFill>
                  <a:srgbClr val="000008"/>
                </a:solidFill>
              </a:rPr>
              <a:t>运算符优先级</a:t>
            </a:r>
          </a:p>
        </p:txBody>
      </p:sp>
      <p:sp>
        <p:nvSpPr>
          <p:cNvPr id="98331" name="Line 32">
            <a:extLst>
              <a:ext uri="{FF2B5EF4-FFF2-40B4-BE49-F238E27FC236}">
                <a16:creationId xmlns:a16="http://schemas.microsoft.com/office/drawing/2014/main" id="{5CE018BD-AA9D-4436-87F9-2EBC586DF445}"/>
              </a:ext>
            </a:extLst>
          </p:cNvPr>
          <p:cNvSpPr>
            <a:spLocks noChangeShapeType="1"/>
          </p:cNvSpPr>
          <p:nvPr/>
        </p:nvSpPr>
        <p:spPr bwMode="auto">
          <a:xfrm>
            <a:off x="7146925" y="2943225"/>
            <a:ext cx="0" cy="99060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81000" y="1171575"/>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lang="en-US" altLang="zh-CN" sz="2000" dirty="0">
                <a:solidFill>
                  <a:srgbClr val="198AAD"/>
                </a:solidFill>
                <a:latin typeface="Verdana"/>
                <a:ea typeface="宋体" panose="02010600030101010101" pitchFamily="2" charset="-122"/>
              </a:rPr>
              <a:t>2. </a:t>
            </a:r>
            <a:r>
              <a:rPr lang="zh-CN" altLang="en-US" sz="2000" dirty="0">
                <a:solidFill>
                  <a:srgbClr val="198AAD"/>
                </a:solidFill>
                <a:latin typeface="Verdana"/>
                <a:ea typeface="宋体" panose="02010600030101010101" pitchFamily="2" charset="-122"/>
              </a:rPr>
              <a:t>预定义寄存器名和协处理器名</a:t>
            </a:r>
            <a:endParaRPr kumimoji="0" lang="zh-CN" altLang="en-US"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0" lvl="0" indent="0">
              <a:lnSpc>
                <a:spcPct val="150000"/>
              </a:lnSpc>
              <a:buClr>
                <a:srgbClr val="3333CC"/>
              </a:buClr>
              <a:buSzPct val="60000"/>
              <a:buNone/>
            </a:pPr>
            <a:r>
              <a:rPr lang="zh-CN" altLang="en-US" sz="2000" dirty="0">
                <a:solidFill>
                  <a:srgbClr val="000000"/>
                </a:solidFill>
                <a:latin typeface="Verdana"/>
                <a:ea typeface="宋体" panose="02010600030101010101" pitchFamily="2" charset="-122"/>
              </a:rPr>
              <a:t>      </a:t>
            </a:r>
            <a:r>
              <a:rPr lang="en-US" altLang="zh-CN" sz="2000" b="0" kern="0" dirty="0">
                <a:solidFill>
                  <a:srgbClr val="000000"/>
                </a:solidFill>
                <a:latin typeface="Tahoma"/>
                <a:ea typeface="宋体"/>
              </a:rPr>
              <a:t>ARM</a:t>
            </a:r>
            <a:r>
              <a:rPr lang="zh-CN" altLang="en-US" sz="2000" b="0" kern="0" dirty="0">
                <a:solidFill>
                  <a:srgbClr val="000000"/>
                </a:solidFill>
                <a:latin typeface="Tahoma"/>
                <a:ea typeface="宋体"/>
              </a:rPr>
              <a:t>汇编器对</a:t>
            </a:r>
            <a:r>
              <a:rPr lang="en-US" altLang="zh-CN" sz="2000" b="0" kern="0" dirty="0">
                <a:solidFill>
                  <a:srgbClr val="000000"/>
                </a:solidFill>
                <a:latin typeface="Tahoma"/>
                <a:ea typeface="宋体"/>
              </a:rPr>
              <a:t>ARM</a:t>
            </a:r>
            <a:r>
              <a:rPr lang="zh-CN" altLang="en-US" sz="2000" b="0" kern="0" dirty="0">
                <a:solidFill>
                  <a:srgbClr val="000000"/>
                </a:solidFill>
                <a:latin typeface="Tahoma"/>
                <a:ea typeface="宋体"/>
              </a:rPr>
              <a:t>的寄存器进行了预定义，所有的寄存器和协处理器名都是大小写敏感的。</a:t>
            </a:r>
            <a:endParaRPr lang="en-US" altLang="zh-CN" sz="2000" b="0" kern="0" dirty="0">
              <a:solidFill>
                <a:srgbClr val="000000"/>
              </a:solidFill>
              <a:latin typeface="Tahoma"/>
              <a:ea typeface="宋体"/>
            </a:endParaRPr>
          </a:p>
          <a:p>
            <a:pPr lvl="1">
              <a:lnSpc>
                <a:spcPct val="150000"/>
              </a:lnSpc>
              <a:buClr>
                <a:srgbClr val="FF0000"/>
              </a:buClr>
              <a:buSzPct val="55000"/>
              <a:buFont typeface="Wingdings" panose="05000000000000000000" pitchFamily="2" charset="2"/>
              <a:buChar char="n"/>
            </a:pPr>
            <a:r>
              <a:rPr lang="zh-CN" altLang="en-US" sz="1800" b="0" kern="0" dirty="0">
                <a:solidFill>
                  <a:srgbClr val="000000"/>
                </a:solidFill>
                <a:latin typeface="Tahoma"/>
                <a:ea typeface="宋体"/>
              </a:rPr>
              <a:t>⑴ 预定义寄存器名</a:t>
            </a:r>
          </a:p>
          <a:p>
            <a:pPr lvl="1">
              <a:lnSpc>
                <a:spcPct val="150000"/>
              </a:lnSpc>
              <a:buClr>
                <a:srgbClr val="FF0000"/>
              </a:buClr>
              <a:buSzPct val="55000"/>
              <a:buFont typeface="Wingdings" panose="05000000000000000000" pitchFamily="2" charset="2"/>
              <a:buChar char="n"/>
            </a:pPr>
            <a:r>
              <a:rPr lang="zh-CN" altLang="en-US" sz="1800" b="0" kern="0" dirty="0">
                <a:solidFill>
                  <a:srgbClr val="000000"/>
                </a:solidFill>
                <a:latin typeface="Tahoma"/>
                <a:ea typeface="宋体"/>
              </a:rPr>
              <a:t>⑵ 预定义程序状态寄存器名</a:t>
            </a:r>
          </a:p>
          <a:p>
            <a:pPr lvl="1">
              <a:lnSpc>
                <a:spcPct val="150000"/>
              </a:lnSpc>
              <a:buClr>
                <a:srgbClr val="FF0000"/>
              </a:buClr>
              <a:buSzPct val="55000"/>
              <a:buFont typeface="Wingdings" panose="05000000000000000000" pitchFamily="2" charset="2"/>
              <a:buChar char="n"/>
            </a:pPr>
            <a:r>
              <a:rPr lang="zh-CN" altLang="en-US" sz="1800" b="0" kern="0" dirty="0">
                <a:solidFill>
                  <a:srgbClr val="000000"/>
                </a:solidFill>
                <a:latin typeface="Tahoma"/>
                <a:ea typeface="宋体"/>
              </a:rPr>
              <a:t>⑶ 预定义浮点寄存器名</a:t>
            </a:r>
          </a:p>
          <a:p>
            <a:pPr lvl="1">
              <a:lnSpc>
                <a:spcPct val="150000"/>
              </a:lnSpc>
              <a:buClr>
                <a:srgbClr val="FF0000"/>
              </a:buClr>
              <a:buSzPct val="55000"/>
              <a:buFont typeface="Wingdings" panose="05000000000000000000" pitchFamily="2" charset="2"/>
              <a:buChar char="n"/>
            </a:pPr>
            <a:r>
              <a:rPr lang="zh-CN" altLang="en-US" sz="1800" b="0" kern="0" dirty="0">
                <a:solidFill>
                  <a:srgbClr val="000000"/>
                </a:solidFill>
                <a:latin typeface="Tahoma"/>
                <a:ea typeface="宋体"/>
              </a:rPr>
              <a:t>⑷ 预定义协处理器名和协处理器寄存器名</a:t>
            </a:r>
          </a:p>
        </p:txBody>
      </p:sp>
    </p:spTree>
    <p:extLst>
      <p:ext uri="{BB962C8B-B14F-4D97-AF65-F5344CB8AC3E}">
        <p14:creationId xmlns:p14="http://schemas.microsoft.com/office/powerpoint/2010/main" val="38974960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37D78EF-3675-B0BD-3888-468C8CE47AF5}"/>
              </a:ext>
            </a:extLst>
          </p:cNvPr>
          <p:cNvSpPr txBox="1">
            <a:spLocks noChangeArrowheads="1"/>
          </p:cNvSpPr>
          <p:nvPr/>
        </p:nvSpPr>
        <p:spPr>
          <a:xfrm>
            <a:off x="1439466" y="944166"/>
            <a:ext cx="6081713" cy="635794"/>
          </a:xfrm>
          <a:prstGeom prst="rect">
            <a:avLst/>
          </a:prstGeom>
        </p:spPr>
        <p:txBody>
          <a:bodyPr/>
          <a:lstStyle>
            <a:lvl1pPr algn="r" rtl="0" eaLnBrk="0" fontAlgn="base" hangingPunct="0">
              <a:spcBef>
                <a:spcPct val="0"/>
              </a:spcBef>
              <a:spcAft>
                <a:spcPct val="0"/>
              </a:spcAft>
              <a:defRPr sz="4000" b="1">
                <a:solidFill>
                  <a:schemeClr val="bg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algn="ctr" defTabSz="685800">
              <a:defRPr/>
            </a:pPr>
            <a:r>
              <a:rPr lang="en-US" altLang="zh-CN" sz="3000" kern="0" dirty="0">
                <a:solidFill>
                  <a:srgbClr val="FFFFFF"/>
                </a:solidFill>
                <a:latin typeface="Arial"/>
                <a:ea typeface="宋体" panose="02010600030101010101" pitchFamily="2" charset="-122"/>
              </a:rPr>
              <a:t>4.2 ARM </a:t>
            </a:r>
            <a:r>
              <a:rPr lang="zh-CN" altLang="en-US" sz="3000" kern="0" dirty="0">
                <a:solidFill>
                  <a:srgbClr val="FFFFFF"/>
                </a:solidFill>
                <a:latin typeface="Arial"/>
                <a:ea typeface="宋体" panose="02010600030101010101" pitchFamily="2" charset="-122"/>
              </a:rPr>
              <a:t>汇编语言编程基础</a:t>
            </a:r>
          </a:p>
        </p:txBody>
      </p:sp>
      <p:sp>
        <p:nvSpPr>
          <p:cNvPr id="65539" name="矩形 2">
            <a:extLst>
              <a:ext uri="{FF2B5EF4-FFF2-40B4-BE49-F238E27FC236}">
                <a16:creationId xmlns:a16="http://schemas.microsoft.com/office/drawing/2014/main" id="{F721A68F-A9E7-F35F-87E7-E366DD7F9FA3}"/>
              </a:ext>
            </a:extLst>
          </p:cNvPr>
          <p:cNvSpPr>
            <a:spLocks noChangeArrowheads="1"/>
          </p:cNvSpPr>
          <p:nvPr/>
        </p:nvSpPr>
        <p:spPr bwMode="auto">
          <a:xfrm>
            <a:off x="1818085" y="1701404"/>
            <a:ext cx="2789546"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a:lnSpc>
                <a:spcPct val="100000"/>
              </a:lnSpc>
              <a:spcBef>
                <a:spcPct val="0"/>
              </a:spcBef>
              <a:buClrTx/>
              <a:buSzTx/>
              <a:buNone/>
            </a:pPr>
            <a:r>
              <a:rPr lang="en-US" altLang="zh-CN" sz="2700">
                <a:solidFill>
                  <a:srgbClr val="000000"/>
                </a:solidFill>
                <a:ea typeface="宋体" panose="02010600030101010101" pitchFamily="2" charset="-122"/>
              </a:rPr>
              <a:t>4.2.2</a:t>
            </a:r>
            <a:r>
              <a:rPr lang="zh-CN" altLang="en-US" sz="2700">
                <a:solidFill>
                  <a:srgbClr val="000000"/>
                </a:solidFill>
                <a:ea typeface="宋体" panose="02010600030101010101" pitchFamily="2" charset="-122"/>
              </a:rPr>
              <a:t>调用子程序 </a:t>
            </a:r>
          </a:p>
        </p:txBody>
      </p:sp>
      <p:sp>
        <p:nvSpPr>
          <p:cNvPr id="4" name="矩形 3">
            <a:extLst>
              <a:ext uri="{FF2B5EF4-FFF2-40B4-BE49-F238E27FC236}">
                <a16:creationId xmlns:a16="http://schemas.microsoft.com/office/drawing/2014/main" id="{E8416B00-9455-F3CE-8D0B-61664EE085C4}"/>
              </a:ext>
            </a:extLst>
          </p:cNvPr>
          <p:cNvSpPr/>
          <p:nvPr/>
        </p:nvSpPr>
        <p:spPr>
          <a:xfrm>
            <a:off x="1426369" y="2349104"/>
            <a:ext cx="6386513" cy="2721322"/>
          </a:xfrm>
          <a:prstGeom prst="rect">
            <a:avLst/>
          </a:prstGeom>
        </p:spPr>
        <p:txBody>
          <a:bodyPr>
            <a:spAutoFit/>
          </a:bodyPr>
          <a:lstStyle/>
          <a:p>
            <a:pPr marL="257175" indent="-257175" algn="l" defTabSz="685800">
              <a:lnSpc>
                <a:spcPct val="125000"/>
              </a:lnSpc>
              <a:spcBef>
                <a:spcPct val="50000"/>
              </a:spcBef>
              <a:buClr>
                <a:srgbClr val="DB5214"/>
              </a:buClr>
              <a:buSzPct val="80000"/>
              <a:buFont typeface="Wingdings" panose="05000000000000000000" pitchFamily="2" charset="2"/>
              <a:buChar char="n"/>
              <a:defRPr/>
            </a:pPr>
            <a:r>
              <a:rPr lang="zh-CN" altLang="en-GB" sz="2400" dirty="0">
                <a:solidFill>
                  <a:srgbClr val="00234A"/>
                </a:solidFill>
                <a:latin typeface="Arial"/>
                <a:ea typeface="宋体" panose="02010600030101010101" pitchFamily="2" charset="-122"/>
              </a:rPr>
              <a:t>在汇编语言中调用子程序使用分支并且连接指令</a:t>
            </a:r>
            <a:r>
              <a:rPr lang="en-GB" altLang="zh-CN" sz="2400" dirty="0">
                <a:solidFill>
                  <a:srgbClr val="00234A"/>
                </a:solidFill>
                <a:latin typeface="Arial"/>
                <a:ea typeface="宋体" panose="02010600030101010101" pitchFamily="2" charset="-122"/>
              </a:rPr>
              <a:t>BL</a:t>
            </a:r>
            <a:r>
              <a:rPr lang="zh-CN" altLang="en-GB" sz="2400" dirty="0">
                <a:solidFill>
                  <a:srgbClr val="00234A"/>
                </a:solidFill>
                <a:latin typeface="Arial"/>
                <a:ea typeface="宋体" panose="02010600030101010101" pitchFamily="2" charset="-122"/>
              </a:rPr>
              <a:t>，写作：</a:t>
            </a:r>
          </a:p>
          <a:p>
            <a:pPr marL="257175" indent="-257175" algn="l" defTabSz="685800">
              <a:lnSpc>
                <a:spcPct val="125000"/>
              </a:lnSpc>
              <a:spcBef>
                <a:spcPct val="50000"/>
              </a:spcBef>
              <a:buClr>
                <a:srgbClr val="DB5214"/>
              </a:buClr>
              <a:buSzPct val="80000"/>
              <a:buFont typeface="Wingdings" panose="05000000000000000000" pitchFamily="2" charset="2"/>
              <a:buChar char="n"/>
              <a:defRPr/>
            </a:pPr>
            <a:r>
              <a:rPr lang="zh-CN" altLang="en-US" sz="2400" dirty="0">
                <a:solidFill>
                  <a:srgbClr val="00234A"/>
                </a:solidFill>
                <a:latin typeface="Arial"/>
                <a:ea typeface="宋体" panose="02010600030101010101" pitchFamily="2" charset="-122"/>
              </a:rPr>
              <a:t>      </a:t>
            </a:r>
            <a:r>
              <a:rPr lang="en-GB" altLang="zh-CN" sz="2400" dirty="0">
                <a:solidFill>
                  <a:srgbClr val="00234A"/>
                </a:solidFill>
                <a:latin typeface="Arial"/>
                <a:ea typeface="宋体" panose="02010600030101010101" pitchFamily="2" charset="-122"/>
              </a:rPr>
              <a:t>BL  label </a:t>
            </a:r>
          </a:p>
          <a:p>
            <a:pPr marL="257175" indent="-257175" algn="l" defTabSz="685800">
              <a:lnSpc>
                <a:spcPct val="125000"/>
              </a:lnSpc>
              <a:spcBef>
                <a:spcPct val="50000"/>
              </a:spcBef>
              <a:buClr>
                <a:srgbClr val="DB5214"/>
              </a:buClr>
              <a:buSzPct val="80000"/>
              <a:buFont typeface="Wingdings" panose="05000000000000000000" pitchFamily="2" charset="2"/>
              <a:buChar char="n"/>
              <a:defRPr/>
            </a:pPr>
            <a:r>
              <a:rPr lang="zh-CN" altLang="en-GB" sz="2400" dirty="0">
                <a:solidFill>
                  <a:srgbClr val="00234A"/>
                </a:solidFill>
                <a:latin typeface="Arial"/>
                <a:ea typeface="宋体" panose="02010600030101010101" pitchFamily="2" charset="-122"/>
              </a:rPr>
              <a:t>这里</a:t>
            </a:r>
            <a:r>
              <a:rPr lang="en-GB" altLang="zh-CN" sz="2400" dirty="0">
                <a:solidFill>
                  <a:srgbClr val="00234A"/>
                </a:solidFill>
                <a:latin typeface="Arial"/>
                <a:ea typeface="宋体" panose="02010600030101010101" pitchFamily="2" charset="-122"/>
              </a:rPr>
              <a:t>label</a:t>
            </a:r>
            <a:r>
              <a:rPr lang="zh-CN" altLang="en-GB" sz="2400" dirty="0">
                <a:solidFill>
                  <a:srgbClr val="00234A"/>
                </a:solidFill>
                <a:latin typeface="Arial"/>
                <a:ea typeface="宋体" panose="02010600030101010101" pitchFamily="2" charset="-122"/>
              </a:rPr>
              <a:t>用作标号，在子程序的第一条指令前标出。</a:t>
            </a:r>
          </a:p>
        </p:txBody>
      </p:sp>
    </p:spTree>
  </p:cSld>
  <p:clrMapOvr>
    <a:masterClrMapping/>
  </p:clrMapOvr>
  <p:transition>
    <p:pull dir="ru"/>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A4F75B56-61EE-A4D7-8876-736CB28EBA24}"/>
              </a:ext>
            </a:extLst>
          </p:cNvPr>
          <p:cNvSpPr>
            <a:spLocks noGrp="1" noChangeArrowheads="1"/>
          </p:cNvSpPr>
          <p:nvPr>
            <p:ph type="title"/>
          </p:nvPr>
        </p:nvSpPr>
        <p:spPr/>
        <p:txBody>
          <a:bodyPr/>
          <a:lstStyle/>
          <a:p>
            <a:pPr algn="ctr" eaLnBrk="1" hangingPunct="1"/>
            <a:r>
              <a:rPr lang="en-US" altLang="zh-CN">
                <a:ea typeface="宋体" panose="02010600030101010101" pitchFamily="2" charset="-122"/>
              </a:rPr>
              <a:t>4.2.2 </a:t>
            </a:r>
            <a:r>
              <a:rPr lang="zh-CN" altLang="en-US">
                <a:ea typeface="宋体" panose="02010600030101010101" pitchFamily="2" charset="-122"/>
              </a:rPr>
              <a:t>调用子程序 </a:t>
            </a:r>
          </a:p>
        </p:txBody>
      </p:sp>
      <p:sp>
        <p:nvSpPr>
          <p:cNvPr id="66563" name="Rectangle 3">
            <a:extLst>
              <a:ext uri="{FF2B5EF4-FFF2-40B4-BE49-F238E27FC236}">
                <a16:creationId xmlns:a16="http://schemas.microsoft.com/office/drawing/2014/main" id="{D5243104-6B5B-0E3C-FE7E-F7B825C13C05}"/>
              </a:ext>
            </a:extLst>
          </p:cNvPr>
          <p:cNvSpPr>
            <a:spLocks noGrp="1" noChangeArrowheads="1"/>
          </p:cNvSpPr>
          <p:nvPr>
            <p:ph type="body" idx="1"/>
          </p:nvPr>
        </p:nvSpPr>
        <p:spPr>
          <a:xfrm>
            <a:off x="413147" y="1863329"/>
            <a:ext cx="8534400" cy="2969419"/>
          </a:xfrm>
        </p:spPr>
        <p:txBody>
          <a:bodyPr/>
          <a:lstStyle/>
          <a:p>
            <a:pPr eaLnBrk="1" hangingPunct="1">
              <a:lnSpc>
                <a:spcPct val="200000"/>
              </a:lnSpc>
            </a:pPr>
            <a:r>
              <a:rPr lang="en-GB" altLang="zh-CN" sz="1800">
                <a:ea typeface="宋体" panose="02010600030101010101" pitchFamily="2" charset="-122"/>
              </a:rPr>
              <a:t> BL</a:t>
            </a:r>
            <a:r>
              <a:rPr lang="zh-CN" altLang="en-GB" sz="1800">
                <a:ea typeface="宋体" panose="02010600030101010101" pitchFamily="2" charset="-122"/>
              </a:rPr>
              <a:t>指令保存返回地址到连接寄存器</a:t>
            </a:r>
            <a:r>
              <a:rPr lang="en-GB" altLang="zh-CN" sz="1800">
                <a:ea typeface="宋体" panose="02010600030101010101" pitchFamily="2" charset="-122"/>
              </a:rPr>
              <a:t>LR</a:t>
            </a:r>
            <a:r>
              <a:rPr lang="zh-CN" altLang="en-GB" sz="1800">
                <a:ea typeface="宋体" panose="02010600030101010101" pitchFamily="2" charset="-122"/>
              </a:rPr>
              <a:t>，改变</a:t>
            </a:r>
            <a:r>
              <a:rPr lang="en-GB" altLang="zh-CN" sz="1800">
                <a:ea typeface="宋体" panose="02010600030101010101" pitchFamily="2" charset="-122"/>
              </a:rPr>
              <a:t>PC</a:t>
            </a:r>
            <a:r>
              <a:rPr lang="zh-CN" altLang="en-GB" sz="1800">
                <a:ea typeface="宋体" panose="02010600030101010101" pitchFamily="2" charset="-122"/>
              </a:rPr>
              <a:t>到子程序的地址。</a:t>
            </a:r>
          </a:p>
          <a:p>
            <a:pPr eaLnBrk="1" hangingPunct="1">
              <a:lnSpc>
                <a:spcPct val="200000"/>
              </a:lnSpc>
            </a:pPr>
            <a:r>
              <a:rPr lang="zh-CN" altLang="en-GB" sz="1800">
                <a:ea typeface="宋体" panose="02010600030101010101" pitchFamily="2" charset="-122"/>
              </a:rPr>
              <a:t>子程序代码被执行后，能够使用</a:t>
            </a:r>
            <a:r>
              <a:rPr lang="en-GB" altLang="zh-CN" sz="1800">
                <a:ea typeface="宋体" panose="02010600030101010101" pitchFamily="2" charset="-122"/>
              </a:rPr>
              <a:t>MOV PC,LR</a:t>
            </a:r>
            <a:r>
              <a:rPr lang="zh-CN" altLang="en-GB" sz="1800">
                <a:ea typeface="宋体" panose="02010600030101010101" pitchFamily="2" charset="-122"/>
              </a:rPr>
              <a:t>指令返回。</a:t>
            </a:r>
          </a:p>
          <a:p>
            <a:pPr eaLnBrk="1" hangingPunct="1">
              <a:lnSpc>
                <a:spcPct val="200000"/>
              </a:lnSpc>
            </a:pPr>
            <a:r>
              <a:rPr lang="zh-CN" altLang="en-GB" sz="1800">
                <a:ea typeface="宋体" panose="02010600030101010101" pitchFamily="2" charset="-122"/>
              </a:rPr>
              <a:t>习惯上寄存器</a:t>
            </a:r>
            <a:r>
              <a:rPr lang="en-GB" altLang="zh-CN" sz="1800">
                <a:ea typeface="宋体" panose="02010600030101010101" pitchFamily="2" charset="-122"/>
              </a:rPr>
              <a:t>R0-R3</a:t>
            </a:r>
            <a:r>
              <a:rPr lang="zh-CN" altLang="en-GB" sz="1800">
                <a:ea typeface="宋体" panose="02010600030101010101" pitchFamily="2" charset="-122"/>
              </a:rPr>
              <a:t>用于存放传送到子程序的参数，从子程序返回时存放返回的结果给调用者。</a:t>
            </a:r>
            <a:endParaRPr lang="zh-CN" altLang="en-US" sz="1800">
              <a:ea typeface="宋体" panose="02010600030101010101" pitchFamily="2" charset="-122"/>
            </a:endParaRPr>
          </a:p>
        </p:txBody>
      </p:sp>
    </p:spTree>
  </p:cSld>
  <p:clrMapOvr>
    <a:masterClrMapping/>
  </p:clrMapOvr>
  <p:transition>
    <p:pull dir="ru"/>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4F6D279D-5BF3-5D20-8C31-C2F49E4A479E}"/>
              </a:ext>
            </a:extLst>
          </p:cNvPr>
          <p:cNvSpPr>
            <a:spLocks noGrp="1" noChangeArrowheads="1"/>
          </p:cNvSpPr>
          <p:nvPr>
            <p:ph type="title"/>
          </p:nvPr>
        </p:nvSpPr>
        <p:spPr/>
        <p:txBody>
          <a:bodyPr/>
          <a:lstStyle/>
          <a:p>
            <a:pPr algn="ctr" eaLnBrk="1" hangingPunct="1"/>
            <a:r>
              <a:rPr lang="en-US" altLang="zh-CN">
                <a:ea typeface="宋体" panose="02010600030101010101" pitchFamily="2" charset="-122"/>
              </a:rPr>
              <a:t>4.2.2 </a:t>
            </a:r>
            <a:r>
              <a:rPr lang="zh-CN" altLang="en-US">
                <a:ea typeface="宋体" panose="02010600030101010101" pitchFamily="2" charset="-122"/>
              </a:rPr>
              <a:t>调用子程序 </a:t>
            </a:r>
          </a:p>
        </p:txBody>
      </p:sp>
      <p:sp>
        <p:nvSpPr>
          <p:cNvPr id="5" name="Rectangle 3">
            <a:extLst>
              <a:ext uri="{FF2B5EF4-FFF2-40B4-BE49-F238E27FC236}">
                <a16:creationId xmlns:a16="http://schemas.microsoft.com/office/drawing/2014/main" id="{BAA3A5D5-05D5-DE92-AE27-3E0EFB0E96DD}"/>
              </a:ext>
            </a:extLst>
          </p:cNvPr>
          <p:cNvSpPr txBox="1">
            <a:spLocks noChangeArrowheads="1"/>
          </p:cNvSpPr>
          <p:nvPr/>
        </p:nvSpPr>
        <p:spPr bwMode="auto">
          <a:xfrm>
            <a:off x="521494" y="944166"/>
            <a:ext cx="8101013" cy="4829175"/>
          </a:xfrm>
          <a:prstGeom prst="rect">
            <a:avLst/>
          </a:prstGeom>
          <a:solidFill>
            <a:schemeClr val="bg1"/>
          </a:solidFill>
          <a:ln>
            <a:noFill/>
          </a:ln>
        </p:spPr>
        <p:txBody>
          <a:bodyPr anchor="ct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marL="257175" indent="-257175" defTabSz="685800" eaLnBrk="1" hangingPunct="1">
              <a:lnSpc>
                <a:spcPct val="80000"/>
              </a:lnSpc>
              <a:buClr>
                <a:srgbClr val="DB5214"/>
              </a:buClr>
              <a:buNone/>
              <a:defRPr/>
            </a:pPr>
            <a:r>
              <a:rPr lang="en-US" altLang="zh-CN" sz="1500" kern="0" dirty="0">
                <a:solidFill>
                  <a:srgbClr val="00234A"/>
                </a:solidFill>
                <a:latin typeface="Arial"/>
              </a:rPr>
              <a:t>        	AREA	</a:t>
            </a:r>
            <a:r>
              <a:rPr lang="en-US" altLang="zh-CN" sz="1500" kern="0" dirty="0" err="1">
                <a:solidFill>
                  <a:srgbClr val="00234A"/>
                </a:solidFill>
                <a:latin typeface="Arial"/>
              </a:rPr>
              <a:t>Init</a:t>
            </a:r>
            <a:r>
              <a:rPr lang="zh-CN" altLang="en-US" sz="1500" kern="0" dirty="0">
                <a:solidFill>
                  <a:srgbClr val="00234A"/>
                </a:solidFill>
                <a:latin typeface="Arial"/>
              </a:rPr>
              <a:t>，</a:t>
            </a:r>
            <a:r>
              <a:rPr lang="en-US" altLang="zh-CN" sz="1500" kern="0" dirty="0">
                <a:solidFill>
                  <a:srgbClr val="00234A"/>
                </a:solidFill>
                <a:latin typeface="Arial"/>
              </a:rPr>
              <a:t>CODE</a:t>
            </a:r>
            <a:r>
              <a:rPr lang="zh-CN" altLang="en-US" sz="1500" kern="0" dirty="0">
                <a:solidFill>
                  <a:srgbClr val="00234A"/>
                </a:solidFill>
                <a:latin typeface="Arial"/>
              </a:rPr>
              <a:t>，</a:t>
            </a:r>
            <a:r>
              <a:rPr lang="en-US" altLang="zh-CN" sz="1500" kern="0" dirty="0">
                <a:solidFill>
                  <a:srgbClr val="00234A"/>
                </a:solidFill>
                <a:latin typeface="Arial"/>
              </a:rPr>
              <a:t>READONLY </a:t>
            </a:r>
            <a:r>
              <a:rPr lang="zh-CN" altLang="en-US" sz="1500" kern="0" dirty="0">
                <a:solidFill>
                  <a:srgbClr val="00234A"/>
                </a:solidFill>
                <a:latin typeface="Arial"/>
              </a:rPr>
              <a:t>；定义一个代码段</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ENTRY  		</a:t>
            </a:r>
            <a:r>
              <a:rPr lang="zh-CN" altLang="en-US" sz="1500" kern="0" dirty="0">
                <a:solidFill>
                  <a:srgbClr val="00234A"/>
                </a:solidFill>
                <a:latin typeface="Arial"/>
              </a:rPr>
              <a:t>；定义一个程序入口</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LOOP1	MOV R0,#412		</a:t>
            </a:r>
            <a:r>
              <a:rPr lang="zh-CN" altLang="en-US" sz="1500" kern="0" dirty="0">
                <a:solidFill>
                  <a:srgbClr val="00234A"/>
                </a:solidFill>
                <a:latin typeface="Arial"/>
              </a:rPr>
              <a:t>；给参数</a:t>
            </a:r>
            <a:r>
              <a:rPr lang="en-US" altLang="zh-CN" sz="1500" kern="0" dirty="0">
                <a:solidFill>
                  <a:srgbClr val="00234A"/>
                </a:solidFill>
                <a:latin typeface="Arial"/>
              </a:rPr>
              <a:t>R0</a:t>
            </a:r>
            <a:r>
              <a:rPr lang="zh-CN" altLang="en-US" sz="1500" kern="0" dirty="0">
                <a:solidFill>
                  <a:srgbClr val="00234A"/>
                </a:solidFill>
                <a:latin typeface="Arial"/>
              </a:rPr>
              <a:t>赋值</a:t>
            </a:r>
            <a:r>
              <a:rPr lang="en-US" altLang="zh-CN" sz="1500" kern="0" dirty="0">
                <a:solidFill>
                  <a:srgbClr val="00234A"/>
                </a:solidFill>
                <a:latin typeface="Arial"/>
              </a:rPr>
              <a:t>680</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MOV R1,# 106		</a:t>
            </a:r>
            <a:r>
              <a:rPr lang="zh-CN" altLang="en-US" sz="1500" kern="0" dirty="0">
                <a:solidFill>
                  <a:srgbClr val="00234A"/>
                </a:solidFill>
                <a:latin typeface="Arial"/>
              </a:rPr>
              <a:t>；给参数</a:t>
            </a:r>
            <a:r>
              <a:rPr lang="en-US" altLang="zh-CN" sz="1500" kern="0" dirty="0">
                <a:solidFill>
                  <a:srgbClr val="00234A"/>
                </a:solidFill>
                <a:latin typeface="Arial"/>
              </a:rPr>
              <a:t>R1</a:t>
            </a:r>
            <a:r>
              <a:rPr lang="zh-CN" altLang="en-US" sz="1500" kern="0" dirty="0">
                <a:solidFill>
                  <a:srgbClr val="00234A"/>
                </a:solidFill>
                <a:latin typeface="Arial"/>
              </a:rPr>
              <a:t>赋值</a:t>
            </a:r>
            <a:r>
              <a:rPr lang="en-US" altLang="zh-CN" sz="1500" kern="0" dirty="0">
                <a:solidFill>
                  <a:srgbClr val="00234A"/>
                </a:solidFill>
                <a:latin typeface="Arial"/>
              </a:rPr>
              <a:t>25</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MOV R2,# 64		</a:t>
            </a:r>
            <a:r>
              <a:rPr lang="zh-CN" altLang="en-US" sz="1500" kern="0" dirty="0">
                <a:solidFill>
                  <a:srgbClr val="00234A"/>
                </a:solidFill>
                <a:latin typeface="Arial"/>
              </a:rPr>
              <a:t>；给参数</a:t>
            </a:r>
            <a:r>
              <a:rPr lang="en-US" altLang="zh-CN" sz="1500" kern="0" dirty="0">
                <a:solidFill>
                  <a:srgbClr val="00234A"/>
                </a:solidFill>
                <a:latin typeface="Arial"/>
              </a:rPr>
              <a:t>R2</a:t>
            </a:r>
            <a:r>
              <a:rPr lang="zh-CN" altLang="en-US" sz="1500" kern="0" dirty="0">
                <a:solidFill>
                  <a:srgbClr val="00234A"/>
                </a:solidFill>
                <a:latin typeface="Arial"/>
              </a:rPr>
              <a:t>赋值</a:t>
            </a:r>
            <a:r>
              <a:rPr lang="en-US" altLang="zh-CN" sz="1500" kern="0" dirty="0">
                <a:solidFill>
                  <a:srgbClr val="00234A"/>
                </a:solidFill>
                <a:latin typeface="Arial"/>
              </a:rPr>
              <a:t>101</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MOV R3,# 195		</a:t>
            </a:r>
            <a:r>
              <a:rPr lang="zh-CN" altLang="en-US" sz="1500" kern="0" dirty="0">
                <a:solidFill>
                  <a:srgbClr val="00234A"/>
                </a:solidFill>
                <a:latin typeface="Arial"/>
              </a:rPr>
              <a:t>；给参数</a:t>
            </a:r>
            <a:r>
              <a:rPr lang="en-US" altLang="zh-CN" sz="1500" kern="0" dirty="0">
                <a:solidFill>
                  <a:srgbClr val="00234A"/>
                </a:solidFill>
                <a:latin typeface="Arial"/>
              </a:rPr>
              <a:t>R3</a:t>
            </a:r>
            <a:r>
              <a:rPr lang="zh-CN" altLang="en-US" sz="1500" kern="0" dirty="0">
                <a:solidFill>
                  <a:srgbClr val="00234A"/>
                </a:solidFill>
                <a:latin typeface="Arial"/>
              </a:rPr>
              <a:t>赋值</a:t>
            </a:r>
            <a:r>
              <a:rPr lang="en-US" altLang="zh-CN" sz="1500" kern="0" dirty="0">
                <a:solidFill>
                  <a:srgbClr val="00234A"/>
                </a:solidFill>
                <a:latin typeface="Arial"/>
              </a:rPr>
              <a:t>91</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BL  SUB1  		</a:t>
            </a:r>
            <a:r>
              <a:rPr lang="zh-CN" altLang="en-US" sz="1500" kern="0" dirty="0">
                <a:solidFill>
                  <a:srgbClr val="00234A"/>
                </a:solidFill>
                <a:latin typeface="Arial"/>
              </a:rPr>
              <a:t>；调用子程序</a:t>
            </a:r>
            <a:r>
              <a:rPr lang="en-US" altLang="zh-CN" sz="1500" kern="0" dirty="0">
                <a:solidFill>
                  <a:srgbClr val="00234A"/>
                </a:solidFill>
                <a:latin typeface="Arial"/>
              </a:rPr>
              <a:t>SUB1,</a:t>
            </a:r>
            <a:r>
              <a:rPr lang="zh-CN" altLang="en-US" sz="1500" kern="0" dirty="0">
                <a:solidFill>
                  <a:srgbClr val="00234A"/>
                </a:solidFill>
                <a:latin typeface="Arial"/>
              </a:rPr>
              <a:t>返回地址存放在连接寄存器</a:t>
            </a:r>
            <a:r>
              <a:rPr lang="en-US" altLang="zh-CN" sz="1500" kern="0" dirty="0">
                <a:solidFill>
                  <a:srgbClr val="00234A"/>
                </a:solidFill>
                <a:latin typeface="Arial"/>
              </a:rPr>
              <a:t>R14(LR)</a:t>
            </a:r>
            <a:r>
              <a:rPr lang="zh-CN" altLang="en-US" sz="1500" kern="0" dirty="0">
                <a:solidFill>
                  <a:srgbClr val="00234A"/>
                </a:solidFill>
                <a:latin typeface="Arial"/>
              </a:rPr>
              <a:t>中。</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MOV R0,#0x18		</a:t>
            </a:r>
            <a:r>
              <a:rPr lang="zh-CN" altLang="en-US" sz="1500" kern="0" dirty="0">
                <a:solidFill>
                  <a:srgbClr val="00234A"/>
                </a:solidFill>
                <a:latin typeface="Arial"/>
              </a:rPr>
              <a:t>；传送到软件中断的参数</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LDR R1,=0x20026	</a:t>
            </a:r>
            <a:r>
              <a:rPr lang="zh-CN" altLang="en-US" sz="1500" kern="0" dirty="0">
                <a:solidFill>
                  <a:srgbClr val="00234A"/>
                </a:solidFill>
                <a:latin typeface="Arial"/>
              </a:rPr>
              <a:t>；传送到软件中断的参数</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SWI 0x123456		</a:t>
            </a:r>
            <a:r>
              <a:rPr lang="zh-CN" altLang="en-US" sz="1500" kern="0" dirty="0">
                <a:solidFill>
                  <a:srgbClr val="00234A"/>
                </a:solidFill>
                <a:latin typeface="Arial"/>
              </a:rPr>
              <a:t>；通过软件中断指令返回</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SUB1	SUB R0,R0,R1		</a:t>
            </a:r>
            <a:r>
              <a:rPr lang="zh-CN" altLang="en-US" sz="1500" kern="0" dirty="0">
                <a:solidFill>
                  <a:srgbClr val="00234A"/>
                </a:solidFill>
                <a:latin typeface="Arial"/>
              </a:rPr>
              <a:t>；子程序代码</a:t>
            </a:r>
          </a:p>
          <a:p>
            <a:pPr marL="257175" indent="-257175" defTabSz="685800" eaLnBrk="1" hangingPunct="1">
              <a:lnSpc>
                <a:spcPct val="80000"/>
              </a:lnSpc>
              <a:buClr>
                <a:srgbClr val="DB5214"/>
              </a:buClr>
              <a:buNone/>
              <a:defRPr/>
            </a:pPr>
            <a:r>
              <a:rPr lang="zh-CN" altLang="en-US" sz="1500" kern="0" dirty="0">
                <a:solidFill>
                  <a:srgbClr val="00234A"/>
                </a:solidFill>
                <a:latin typeface="Arial"/>
              </a:rPr>
              <a:t>		</a:t>
            </a:r>
            <a:r>
              <a:rPr lang="en-US" altLang="zh-CN" sz="1500" kern="0" dirty="0">
                <a:solidFill>
                  <a:srgbClr val="00234A"/>
                </a:solidFill>
                <a:latin typeface="Arial"/>
              </a:rPr>
              <a:t>SUB R0,R0,R2	</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SUB R0,R0,R3	</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		MOV PC,LR		</a:t>
            </a:r>
            <a:r>
              <a:rPr lang="zh-CN" altLang="en-US" sz="1500" kern="0" dirty="0">
                <a:solidFill>
                  <a:srgbClr val="00234A"/>
                </a:solidFill>
                <a:latin typeface="Arial"/>
              </a:rPr>
              <a:t>；从子程序返回</a:t>
            </a:r>
          </a:p>
          <a:p>
            <a:pPr marL="257175" indent="-257175" defTabSz="685800" eaLnBrk="1" hangingPunct="1">
              <a:lnSpc>
                <a:spcPct val="80000"/>
              </a:lnSpc>
              <a:buClr>
                <a:srgbClr val="DB5214"/>
              </a:buClr>
              <a:buNone/>
              <a:defRPr/>
            </a:pPr>
            <a:r>
              <a:rPr lang="en-US" altLang="zh-CN" sz="1500" kern="0" dirty="0">
                <a:solidFill>
                  <a:srgbClr val="00234A"/>
                </a:solidFill>
                <a:latin typeface="Arial"/>
              </a:rPr>
              <a:t>END</a:t>
            </a:r>
          </a:p>
        </p:txBody>
      </p:sp>
    </p:spTree>
  </p:cSld>
  <p:clrMapOvr>
    <a:masterClrMapping/>
  </p:clrMapOvr>
  <p:transition>
    <p:pull dir="ru"/>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5D75E73-5630-A7DF-A2BA-96B5514FC337}"/>
              </a:ext>
            </a:extLst>
          </p:cNvPr>
          <p:cNvSpPr txBox="1">
            <a:spLocks noChangeArrowheads="1"/>
          </p:cNvSpPr>
          <p:nvPr/>
        </p:nvSpPr>
        <p:spPr bwMode="auto">
          <a:xfrm>
            <a:off x="1494235" y="890588"/>
            <a:ext cx="6480572"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defTabSz="685800" eaLnBrk="1" hangingPunct="1">
              <a:defRPr/>
            </a:pPr>
            <a:r>
              <a:rPr lang="en-US" altLang="zh-CN" sz="2400" kern="0" dirty="0">
                <a:solidFill>
                  <a:srgbClr val="FFFFFF"/>
                </a:solidFill>
                <a:latin typeface="Arial"/>
              </a:rPr>
              <a:t>4. 4  </a:t>
            </a:r>
            <a:r>
              <a:rPr lang="zh-CN" altLang="en-US" sz="2400" kern="0" dirty="0">
                <a:solidFill>
                  <a:srgbClr val="FFFFFF"/>
                </a:solidFill>
                <a:latin typeface="Arial"/>
              </a:rPr>
              <a:t>汇编语言与</a:t>
            </a:r>
            <a:r>
              <a:rPr lang="en-US" altLang="zh-CN" sz="2400" kern="0" dirty="0">
                <a:solidFill>
                  <a:srgbClr val="FFFFFF"/>
                </a:solidFill>
                <a:latin typeface="Arial"/>
              </a:rPr>
              <a:t>C/C++</a:t>
            </a:r>
            <a:r>
              <a:rPr lang="zh-CN" altLang="en-US" sz="2400" kern="0" dirty="0">
                <a:solidFill>
                  <a:srgbClr val="FFFFFF"/>
                </a:solidFill>
                <a:latin typeface="Arial"/>
              </a:rPr>
              <a:t>的混合编程</a:t>
            </a:r>
          </a:p>
        </p:txBody>
      </p:sp>
      <p:sp>
        <p:nvSpPr>
          <p:cNvPr id="4" name="Rectangle 3">
            <a:extLst>
              <a:ext uri="{FF2B5EF4-FFF2-40B4-BE49-F238E27FC236}">
                <a16:creationId xmlns:a16="http://schemas.microsoft.com/office/drawing/2014/main" id="{BC9AD962-1B18-AD8F-2724-FBD480D456A6}"/>
              </a:ext>
            </a:extLst>
          </p:cNvPr>
          <p:cNvSpPr txBox="1">
            <a:spLocks noChangeArrowheads="1"/>
          </p:cNvSpPr>
          <p:nvPr/>
        </p:nvSpPr>
        <p:spPr>
          <a:xfrm>
            <a:off x="845344" y="1593057"/>
            <a:ext cx="7992666" cy="3936206"/>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marL="0" indent="0" defTabSz="685800" eaLnBrk="1" hangingPunct="1">
              <a:lnSpc>
                <a:spcPct val="200000"/>
              </a:lnSpc>
              <a:spcBef>
                <a:spcPts val="0"/>
              </a:spcBef>
              <a:buClr>
                <a:srgbClr val="DB5214"/>
              </a:buClr>
              <a:buNone/>
              <a:defRPr/>
            </a:pPr>
            <a:r>
              <a:rPr lang="en-US" altLang="zh-CN" sz="1800" kern="0" dirty="0">
                <a:solidFill>
                  <a:srgbClr val="00234A"/>
                </a:solidFill>
                <a:latin typeface="华文新魏" panose="02010800040101010101" pitchFamily="2" charset="-122"/>
                <a:ea typeface="华文新魏" panose="02010800040101010101" pitchFamily="2" charset="-122"/>
              </a:rPr>
              <a:t>ARM</a:t>
            </a:r>
            <a:r>
              <a:rPr lang="zh-CN" altLang="en-US" sz="1800" kern="0" dirty="0">
                <a:solidFill>
                  <a:srgbClr val="00234A"/>
                </a:solidFill>
                <a:latin typeface="华文新魏" panose="02010800040101010101" pitchFamily="2" charset="-122"/>
                <a:ea typeface="华文新魏" panose="02010800040101010101" pitchFamily="2" charset="-122"/>
              </a:rPr>
              <a:t>体系结构支持</a:t>
            </a:r>
            <a:r>
              <a:rPr lang="en-US" altLang="zh-CN" sz="1800" kern="0" dirty="0">
                <a:solidFill>
                  <a:srgbClr val="00234A"/>
                </a:solidFill>
                <a:latin typeface="华文新魏" panose="02010800040101010101" pitchFamily="2" charset="-122"/>
                <a:ea typeface="华文新魏" panose="02010800040101010101" pitchFamily="2" charset="-122"/>
              </a:rPr>
              <a:t>C/C</a:t>
            </a:r>
            <a:r>
              <a:rPr lang="zh-CN" altLang="en-US" sz="1800" kern="0" dirty="0">
                <a:solidFill>
                  <a:srgbClr val="00234A"/>
                </a:solidFill>
                <a:latin typeface="华文新魏" panose="02010800040101010101" pitchFamily="2" charset="-122"/>
                <a:ea typeface="华文新魏" panose="02010800040101010101" pitchFamily="2" charset="-122"/>
              </a:rPr>
              <a:t>＋以及与汇编语言的混合编程，在一个完整的程序设计的中，除了初始化部分用汇编语言完成以外，其主要的编程任务一般都用</a:t>
            </a:r>
            <a:r>
              <a:rPr lang="en-US" altLang="zh-CN" sz="1800" kern="0" dirty="0">
                <a:solidFill>
                  <a:srgbClr val="00234A"/>
                </a:solidFill>
                <a:latin typeface="华文新魏" panose="02010800040101010101" pitchFamily="2" charset="-122"/>
                <a:ea typeface="华文新魏" panose="02010800040101010101" pitchFamily="2" charset="-122"/>
              </a:rPr>
              <a:t>C/C++</a:t>
            </a:r>
            <a:r>
              <a:rPr lang="zh-CN" altLang="en-US" sz="1800" kern="0" dirty="0">
                <a:solidFill>
                  <a:srgbClr val="00234A"/>
                </a:solidFill>
                <a:latin typeface="华文新魏" panose="02010800040101010101" pitchFamily="2" charset="-122"/>
                <a:ea typeface="华文新魏" panose="02010800040101010101" pitchFamily="2" charset="-122"/>
              </a:rPr>
              <a:t>完成。</a:t>
            </a:r>
          </a:p>
          <a:p>
            <a:pPr marL="0" indent="0" defTabSz="685800" eaLnBrk="1" hangingPunct="1">
              <a:lnSpc>
                <a:spcPct val="200000"/>
              </a:lnSpc>
              <a:spcBef>
                <a:spcPts val="0"/>
              </a:spcBef>
              <a:buClr>
                <a:srgbClr val="DB5214"/>
              </a:buClr>
              <a:buNone/>
              <a:defRPr/>
            </a:pPr>
            <a:r>
              <a:rPr lang="zh-CN" altLang="en-US" sz="1800" kern="0" dirty="0">
                <a:solidFill>
                  <a:srgbClr val="00234A"/>
                </a:solidFill>
                <a:latin typeface="华文新魏" panose="02010800040101010101" pitchFamily="2" charset="-122"/>
                <a:ea typeface="华文新魏" panose="02010800040101010101" pitchFamily="2" charset="-122"/>
              </a:rPr>
              <a:t>汇编语言与</a:t>
            </a:r>
            <a:r>
              <a:rPr lang="en-US" altLang="zh-CN" sz="1800" kern="0" dirty="0">
                <a:solidFill>
                  <a:srgbClr val="00234A"/>
                </a:solidFill>
                <a:latin typeface="华文新魏" panose="02010800040101010101" pitchFamily="2" charset="-122"/>
                <a:ea typeface="华文新魏" panose="02010800040101010101" pitchFamily="2" charset="-122"/>
              </a:rPr>
              <a:t>C/C++</a:t>
            </a:r>
            <a:r>
              <a:rPr lang="zh-CN" altLang="en-US" sz="1800" kern="0" dirty="0">
                <a:solidFill>
                  <a:srgbClr val="00234A"/>
                </a:solidFill>
                <a:latin typeface="华文新魏" panose="02010800040101010101" pitchFamily="2" charset="-122"/>
                <a:ea typeface="华文新魏" panose="02010800040101010101" pitchFamily="2" charset="-122"/>
              </a:rPr>
              <a:t>的混合编程通常有以下几种</a:t>
            </a:r>
            <a:r>
              <a:rPr lang="zh-CN" altLang="en-US" sz="1800" kern="0" dirty="0">
                <a:solidFill>
                  <a:srgbClr val="FF3300"/>
                </a:solidFill>
                <a:latin typeface="华文新魏" panose="02010800040101010101" pitchFamily="2" charset="-122"/>
                <a:ea typeface="华文新魏" panose="02010800040101010101" pitchFamily="2" charset="-122"/>
              </a:rPr>
              <a:t>方式</a:t>
            </a:r>
            <a:r>
              <a:rPr lang="zh-CN" altLang="en-US" sz="1800" kern="0" dirty="0">
                <a:solidFill>
                  <a:srgbClr val="00234A"/>
                </a:solidFill>
                <a:latin typeface="华文新魏" panose="02010800040101010101" pitchFamily="2" charset="-122"/>
                <a:ea typeface="华文新魏" panose="02010800040101010101" pitchFamily="2" charset="-122"/>
              </a:rPr>
              <a:t>：</a:t>
            </a:r>
          </a:p>
          <a:p>
            <a:pPr marL="0" indent="0" defTabSz="685800" eaLnBrk="1" hangingPunct="1">
              <a:lnSpc>
                <a:spcPct val="200000"/>
              </a:lnSpc>
              <a:spcBef>
                <a:spcPts val="0"/>
              </a:spcBef>
              <a:buClr>
                <a:srgbClr val="DB5214"/>
              </a:buClr>
              <a:buFont typeface="Wingdings" panose="05000000000000000000" pitchFamily="2" charset="2"/>
              <a:buChar char="l"/>
              <a:defRPr/>
            </a:pPr>
            <a:r>
              <a:rPr lang="zh-CN" altLang="en-US" sz="1800" kern="0" dirty="0">
                <a:solidFill>
                  <a:srgbClr val="00234A"/>
                </a:solidFill>
                <a:latin typeface="华文新魏" panose="02010800040101010101" pitchFamily="2" charset="-122"/>
                <a:ea typeface="华文新魏" panose="02010800040101010101" pitchFamily="2" charset="-122"/>
              </a:rPr>
              <a:t> 在</a:t>
            </a:r>
            <a:r>
              <a:rPr lang="en-US" altLang="zh-CN" sz="1800" kern="0" dirty="0">
                <a:solidFill>
                  <a:srgbClr val="00234A"/>
                </a:solidFill>
                <a:latin typeface="华文新魏" panose="02010800040101010101" pitchFamily="2" charset="-122"/>
                <a:ea typeface="华文新魏" panose="02010800040101010101" pitchFamily="2" charset="-122"/>
              </a:rPr>
              <a:t>C/C</a:t>
            </a:r>
            <a:r>
              <a:rPr lang="zh-CN" altLang="en-US" sz="1800" kern="0" dirty="0">
                <a:solidFill>
                  <a:srgbClr val="00234A"/>
                </a:solidFill>
                <a:latin typeface="华文新魏" panose="02010800040101010101" pitchFamily="2" charset="-122"/>
                <a:ea typeface="华文新魏" panose="02010800040101010101" pitchFamily="2" charset="-122"/>
              </a:rPr>
              <a:t>＋＋代码中嵌入汇编指令。</a:t>
            </a:r>
          </a:p>
          <a:p>
            <a:pPr marL="0" indent="0" defTabSz="685800" eaLnBrk="1" hangingPunct="1">
              <a:lnSpc>
                <a:spcPct val="200000"/>
              </a:lnSpc>
              <a:spcBef>
                <a:spcPts val="0"/>
              </a:spcBef>
              <a:buClr>
                <a:srgbClr val="DB5214"/>
              </a:buClr>
              <a:buFont typeface="Wingdings" panose="05000000000000000000" pitchFamily="2" charset="2"/>
              <a:buChar char="l"/>
              <a:defRPr/>
            </a:pPr>
            <a:r>
              <a:rPr lang="zh-CN" altLang="en-US" sz="1800" kern="0" dirty="0">
                <a:solidFill>
                  <a:srgbClr val="00234A"/>
                </a:solidFill>
                <a:latin typeface="华文新魏" panose="02010800040101010101" pitchFamily="2" charset="-122"/>
                <a:ea typeface="华文新魏" panose="02010800040101010101" pitchFamily="2" charset="-122"/>
              </a:rPr>
              <a:t> 在汇编程序和</a:t>
            </a:r>
            <a:r>
              <a:rPr lang="en-US" altLang="zh-CN" sz="1800" kern="0" dirty="0">
                <a:solidFill>
                  <a:srgbClr val="00234A"/>
                </a:solidFill>
                <a:latin typeface="华文新魏" panose="02010800040101010101" pitchFamily="2" charset="-122"/>
                <a:ea typeface="华文新魏" panose="02010800040101010101" pitchFamily="2" charset="-122"/>
              </a:rPr>
              <a:t>C/C</a:t>
            </a:r>
            <a:r>
              <a:rPr lang="zh-CN" altLang="en-US" sz="1800" kern="0" dirty="0">
                <a:solidFill>
                  <a:srgbClr val="00234A"/>
                </a:solidFill>
                <a:latin typeface="华文新魏" panose="02010800040101010101" pitchFamily="2" charset="-122"/>
                <a:ea typeface="华文新魏" panose="02010800040101010101" pitchFamily="2" charset="-122"/>
              </a:rPr>
              <a:t>＋＋的程序之间进行变量的互访。</a:t>
            </a:r>
          </a:p>
          <a:p>
            <a:pPr marL="0" indent="0" defTabSz="685800" eaLnBrk="1" hangingPunct="1">
              <a:lnSpc>
                <a:spcPct val="200000"/>
              </a:lnSpc>
              <a:spcBef>
                <a:spcPts val="0"/>
              </a:spcBef>
              <a:buClr>
                <a:srgbClr val="DB5214"/>
              </a:buClr>
              <a:buFont typeface="Wingdings" panose="05000000000000000000" pitchFamily="2" charset="2"/>
              <a:buChar char="l"/>
              <a:defRPr/>
            </a:pPr>
            <a:r>
              <a:rPr lang="zh-CN" altLang="en-US" sz="1800" kern="0" dirty="0">
                <a:solidFill>
                  <a:srgbClr val="00234A"/>
                </a:solidFill>
                <a:latin typeface="华文新魏" panose="02010800040101010101" pitchFamily="2" charset="-122"/>
                <a:ea typeface="华文新魏" panose="02010800040101010101" pitchFamily="2" charset="-122"/>
              </a:rPr>
              <a:t> 汇编程序、</a:t>
            </a:r>
            <a:r>
              <a:rPr lang="en-US" altLang="zh-CN" sz="1800" kern="0" dirty="0">
                <a:solidFill>
                  <a:srgbClr val="00234A"/>
                </a:solidFill>
                <a:latin typeface="华文新魏" panose="02010800040101010101" pitchFamily="2" charset="-122"/>
                <a:ea typeface="华文新魏" panose="02010800040101010101" pitchFamily="2" charset="-122"/>
              </a:rPr>
              <a:t>C/C</a:t>
            </a:r>
            <a:r>
              <a:rPr lang="zh-CN" altLang="en-US" sz="1800" kern="0" dirty="0">
                <a:solidFill>
                  <a:srgbClr val="00234A"/>
                </a:solidFill>
                <a:latin typeface="华文新魏" panose="02010800040101010101" pitchFamily="2" charset="-122"/>
                <a:ea typeface="华文新魏" panose="02010800040101010101" pitchFamily="2" charset="-122"/>
              </a:rPr>
              <a:t>＋＋程序间的相互调用。	</a:t>
            </a:r>
          </a:p>
        </p:txBody>
      </p:sp>
    </p:spTree>
  </p:cSld>
  <p:clrMapOvr>
    <a:masterClrMapping/>
  </p:clrMapOvr>
  <p:transition>
    <p:pull dir="ru"/>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FED5A9E-EE5E-0049-3F79-A9C949E51CA9}"/>
              </a:ext>
            </a:extLst>
          </p:cNvPr>
          <p:cNvSpPr txBox="1">
            <a:spLocks noChangeArrowheads="1"/>
          </p:cNvSpPr>
          <p:nvPr/>
        </p:nvSpPr>
        <p:spPr bwMode="auto">
          <a:xfrm>
            <a:off x="1494235" y="890588"/>
            <a:ext cx="6480572"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chemeClr val="bg1"/>
                </a:solidFill>
              </a:rPr>
              <a:t>4. 4  </a:t>
            </a:r>
            <a:r>
              <a:rPr lang="zh-CN" altLang="en-US" sz="2400" kern="0" dirty="0">
                <a:solidFill>
                  <a:schemeClr val="bg1"/>
                </a:solidFill>
              </a:rPr>
              <a:t>汇编语言与</a:t>
            </a:r>
            <a:r>
              <a:rPr lang="en-US" altLang="zh-CN" sz="2400" kern="0" dirty="0">
                <a:solidFill>
                  <a:schemeClr val="bg1"/>
                </a:solidFill>
              </a:rPr>
              <a:t>C/C++</a:t>
            </a:r>
            <a:r>
              <a:rPr lang="zh-CN" altLang="en-US" sz="2400" kern="0" dirty="0">
                <a:solidFill>
                  <a:schemeClr val="bg1"/>
                </a:solidFill>
              </a:rPr>
              <a:t>的混合编程</a:t>
            </a:r>
          </a:p>
        </p:txBody>
      </p:sp>
      <p:sp>
        <p:nvSpPr>
          <p:cNvPr id="3" name="Rectangle 3">
            <a:extLst>
              <a:ext uri="{FF2B5EF4-FFF2-40B4-BE49-F238E27FC236}">
                <a16:creationId xmlns:a16="http://schemas.microsoft.com/office/drawing/2014/main" id="{C23446FB-6B0A-8B3E-2A43-B2B2F05E9564}"/>
              </a:ext>
            </a:extLst>
          </p:cNvPr>
          <p:cNvSpPr txBox="1">
            <a:spLocks noChangeArrowheads="1"/>
          </p:cNvSpPr>
          <p:nvPr/>
        </p:nvSpPr>
        <p:spPr>
          <a:xfrm>
            <a:off x="305991" y="1701404"/>
            <a:ext cx="8595122" cy="4083844"/>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marL="0" indent="0" eaLnBrk="1" hangingPunct="1">
              <a:lnSpc>
                <a:spcPct val="150000"/>
              </a:lnSpc>
              <a:spcBef>
                <a:spcPts val="0"/>
              </a:spcBef>
              <a:buNone/>
              <a:defRPr/>
            </a:pPr>
            <a:r>
              <a:rPr lang="en-US" altLang="zh-CN" sz="1800" kern="0" dirty="0">
                <a:latin typeface="华文新魏" panose="02010800040101010101" pitchFamily="2" charset="-122"/>
                <a:ea typeface="华文新魏" panose="02010800040101010101" pitchFamily="2" charset="-122"/>
              </a:rPr>
              <a:t>3.</a:t>
            </a:r>
            <a:r>
              <a:rPr lang="zh-CN" altLang="en-US" sz="1800" kern="0" dirty="0">
                <a:solidFill>
                  <a:srgbClr val="FF3300"/>
                </a:solidFill>
                <a:latin typeface="华文新魏" panose="02010800040101010101" pitchFamily="2" charset="-122"/>
                <a:ea typeface="华文新魏" panose="02010800040101010101" pitchFamily="2" charset="-122"/>
              </a:rPr>
              <a:t>参数的传递规则</a:t>
            </a:r>
          </a:p>
          <a:p>
            <a:pPr marL="0" indent="0" eaLnBrk="1" hangingPunct="1">
              <a:lnSpc>
                <a:spcPct val="150000"/>
              </a:lnSpc>
              <a:spcBef>
                <a:spcPts val="0"/>
              </a:spcBef>
              <a:buNone/>
              <a:defRPr/>
            </a:pPr>
            <a:r>
              <a:rPr lang="zh-CN" altLang="en-US" sz="1800" kern="0" dirty="0">
                <a:latin typeface="华文新魏" panose="02010800040101010101" pitchFamily="2" charset="-122"/>
                <a:ea typeface="华文新魏" panose="02010800040101010101" pitchFamily="2" charset="-122"/>
              </a:rPr>
              <a:t>　　根据参数个数是否固定，可以将子程序分为参数个数固定的子程序和参数个数可变的子程序。</a:t>
            </a:r>
          </a:p>
          <a:p>
            <a:pPr marL="0" indent="0" eaLnBrk="1" hangingPunct="1">
              <a:lnSpc>
                <a:spcPct val="150000"/>
              </a:lnSpc>
              <a:spcBef>
                <a:spcPts val="0"/>
              </a:spcBef>
              <a:buNone/>
              <a:defRPr/>
            </a:pPr>
            <a:r>
              <a:rPr lang="zh-CN" altLang="en-US" sz="1800" kern="0" dirty="0">
                <a:latin typeface="华文新魏" panose="02010800040101010101" pitchFamily="2" charset="-122"/>
                <a:ea typeface="华文新魏" panose="02010800040101010101" pitchFamily="2" charset="-122"/>
              </a:rPr>
              <a:t> </a:t>
            </a:r>
            <a:r>
              <a:rPr lang="zh-CN" altLang="en-US" sz="1800" kern="0" dirty="0">
                <a:solidFill>
                  <a:srgbClr val="FF3300"/>
                </a:solidFill>
                <a:latin typeface="华文新魏" panose="02010800040101010101" pitchFamily="2" charset="-122"/>
                <a:ea typeface="华文新魏" panose="02010800040101010101" pitchFamily="2" charset="-122"/>
              </a:rPr>
              <a:t>（</a:t>
            </a:r>
            <a:r>
              <a:rPr lang="en-US" altLang="zh-CN" sz="1800" kern="0" dirty="0">
                <a:solidFill>
                  <a:srgbClr val="FF3300"/>
                </a:solidFill>
                <a:latin typeface="华文新魏" panose="02010800040101010101" pitchFamily="2" charset="-122"/>
                <a:ea typeface="华文新魏" panose="02010800040101010101" pitchFamily="2" charset="-122"/>
              </a:rPr>
              <a:t>1</a:t>
            </a:r>
            <a:r>
              <a:rPr lang="zh-CN" altLang="en-US" sz="1800" kern="0" dirty="0">
                <a:solidFill>
                  <a:srgbClr val="FF3300"/>
                </a:solidFill>
                <a:latin typeface="华文新魏" panose="02010800040101010101" pitchFamily="2" charset="-122"/>
                <a:ea typeface="华文新魏" panose="02010800040101010101" pitchFamily="2" charset="-122"/>
              </a:rPr>
              <a:t>）参数个数可变的子程序参数传递规则</a:t>
            </a:r>
          </a:p>
          <a:p>
            <a:pPr eaLnBrk="1" hangingPunct="1">
              <a:lnSpc>
                <a:spcPct val="150000"/>
              </a:lnSpc>
              <a:spcBef>
                <a:spcPts val="0"/>
              </a:spcBef>
              <a:buFont typeface="Wingdings" panose="05000000000000000000" pitchFamily="2" charset="2"/>
              <a:buChar char="u"/>
              <a:defRPr/>
            </a:pPr>
            <a:r>
              <a:rPr lang="zh-CN" altLang="en-US" sz="1800" kern="0" dirty="0">
                <a:latin typeface="华文新魏" panose="02010800040101010101" pitchFamily="2" charset="-122"/>
                <a:ea typeface="华文新魏" panose="02010800040101010101" pitchFamily="2" charset="-122"/>
              </a:rPr>
              <a:t> 当参数不超过</a:t>
            </a:r>
            <a:r>
              <a:rPr lang="en-US" altLang="zh-CN" sz="1800" kern="0" dirty="0">
                <a:latin typeface="华文新魏" panose="02010800040101010101" pitchFamily="2" charset="-122"/>
                <a:ea typeface="华文新魏" panose="02010800040101010101" pitchFamily="2" charset="-122"/>
              </a:rPr>
              <a:t>4</a:t>
            </a:r>
            <a:r>
              <a:rPr lang="zh-CN" altLang="en-US" sz="1800" kern="0" dirty="0">
                <a:latin typeface="华文新魏" panose="02010800040101010101" pitchFamily="2" charset="-122"/>
                <a:ea typeface="华文新魏" panose="02010800040101010101" pitchFamily="2" charset="-122"/>
              </a:rPr>
              <a:t>个时，可以使用寄存器</a:t>
            </a:r>
            <a:r>
              <a:rPr lang="en-US" altLang="zh-CN" sz="1800" kern="0" dirty="0">
                <a:latin typeface="华文新魏" panose="02010800040101010101" pitchFamily="2" charset="-122"/>
                <a:ea typeface="华文新魏" panose="02010800040101010101" pitchFamily="2" charset="-122"/>
              </a:rPr>
              <a:t>R0~R3</a:t>
            </a:r>
            <a:r>
              <a:rPr lang="zh-CN" altLang="en-US" sz="1800" kern="0" dirty="0">
                <a:latin typeface="华文新魏" panose="02010800040101010101" pitchFamily="2" charset="-122"/>
                <a:ea typeface="华文新魏" panose="02010800040101010101" pitchFamily="2" charset="-122"/>
              </a:rPr>
              <a:t>来进行参数传递；</a:t>
            </a:r>
            <a:endParaRPr lang="en-US" altLang="zh-CN" sz="1800" kern="0" dirty="0">
              <a:latin typeface="华文新魏" panose="02010800040101010101" pitchFamily="2" charset="-122"/>
              <a:ea typeface="华文新魏" panose="02010800040101010101" pitchFamily="2" charset="-122"/>
            </a:endParaRPr>
          </a:p>
          <a:p>
            <a:pPr eaLnBrk="1" hangingPunct="1">
              <a:lnSpc>
                <a:spcPct val="150000"/>
              </a:lnSpc>
              <a:spcBef>
                <a:spcPts val="0"/>
              </a:spcBef>
              <a:buFont typeface="Wingdings" panose="05000000000000000000" pitchFamily="2" charset="2"/>
              <a:buChar char="u"/>
              <a:defRPr/>
            </a:pPr>
            <a:r>
              <a:rPr lang="en-US" altLang="zh-CN" sz="1800" kern="0" dirty="0">
                <a:latin typeface="华文新魏" panose="02010800040101010101" pitchFamily="2" charset="-122"/>
                <a:ea typeface="华文新魏" panose="02010800040101010101" pitchFamily="2" charset="-122"/>
              </a:rPr>
              <a:t> </a:t>
            </a:r>
            <a:r>
              <a:rPr lang="zh-CN" altLang="en-US" sz="1800" kern="0" dirty="0">
                <a:latin typeface="华文新魏" panose="02010800040101010101" pitchFamily="2" charset="-122"/>
                <a:ea typeface="华文新魏" panose="02010800040101010101" pitchFamily="2" charset="-122"/>
              </a:rPr>
              <a:t>当参数超过</a:t>
            </a:r>
            <a:r>
              <a:rPr lang="en-US" altLang="zh-CN" sz="1800" kern="0" dirty="0">
                <a:latin typeface="华文新魏" panose="02010800040101010101" pitchFamily="2" charset="-122"/>
                <a:ea typeface="华文新魏" panose="02010800040101010101" pitchFamily="2" charset="-122"/>
              </a:rPr>
              <a:t>4</a:t>
            </a:r>
            <a:r>
              <a:rPr lang="zh-CN" altLang="en-US" sz="1800" kern="0" dirty="0">
                <a:latin typeface="华文新魏" panose="02010800040101010101" pitchFamily="2" charset="-122"/>
                <a:ea typeface="华文新魏" panose="02010800040101010101" pitchFamily="2" charset="-122"/>
              </a:rPr>
              <a:t>个时，还可以使用堆栈栈来传递参数。</a:t>
            </a:r>
            <a:endParaRPr lang="en-US" altLang="zh-CN" sz="1800" kern="0" dirty="0">
              <a:latin typeface="华文新魏" panose="02010800040101010101" pitchFamily="2" charset="-122"/>
              <a:ea typeface="华文新魏" panose="02010800040101010101" pitchFamily="2" charset="-122"/>
            </a:endParaRPr>
          </a:p>
          <a:p>
            <a:pPr eaLnBrk="1" hangingPunct="1">
              <a:lnSpc>
                <a:spcPct val="150000"/>
              </a:lnSpc>
              <a:spcBef>
                <a:spcPts val="0"/>
              </a:spcBef>
              <a:buFont typeface="Wingdings" panose="05000000000000000000" pitchFamily="2" charset="2"/>
              <a:buChar char="u"/>
              <a:defRPr/>
            </a:pPr>
            <a:r>
              <a:rPr lang="en-US" altLang="zh-CN" sz="1800" kern="0" dirty="0">
                <a:latin typeface="华文新魏" panose="02010800040101010101" pitchFamily="2" charset="-122"/>
                <a:ea typeface="华文新魏" panose="02010800040101010101" pitchFamily="2" charset="-122"/>
              </a:rPr>
              <a:t> </a:t>
            </a:r>
            <a:r>
              <a:rPr lang="zh-CN" altLang="en-US" sz="1800" kern="0" dirty="0">
                <a:latin typeface="华文新魏" panose="02010800040101010101" pitchFamily="2" charset="-122"/>
                <a:ea typeface="华文新魏" panose="02010800040101010101" pitchFamily="2" charset="-122"/>
              </a:rPr>
              <a:t>在参数传递时，将所有参数看做是存放在连续的内存单元中的字数据。然后，依次将各字数据传送到寄存器</a:t>
            </a:r>
            <a:r>
              <a:rPr lang="en-US" altLang="zh-CN" sz="1800" kern="0" dirty="0">
                <a:latin typeface="华文新魏" panose="02010800040101010101" pitchFamily="2" charset="-122"/>
                <a:ea typeface="华文新魏" panose="02010800040101010101" pitchFamily="2" charset="-122"/>
              </a:rPr>
              <a:t>R0</a:t>
            </a: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R1</a:t>
            </a: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R2</a:t>
            </a: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R3</a:t>
            </a:r>
            <a:r>
              <a:rPr lang="zh-CN" altLang="en-US" sz="1800" kern="0" dirty="0">
                <a:latin typeface="华文新魏" panose="02010800040101010101" pitchFamily="2" charset="-122"/>
                <a:ea typeface="华文新魏" panose="02010800040101010101" pitchFamily="2" charset="-122"/>
              </a:rPr>
              <a:t>；如果参数多于</a:t>
            </a:r>
            <a:r>
              <a:rPr lang="en-US" altLang="zh-CN" sz="1800" kern="0" dirty="0">
                <a:latin typeface="华文新魏" panose="02010800040101010101" pitchFamily="2" charset="-122"/>
                <a:ea typeface="华文新魏" panose="02010800040101010101" pitchFamily="2" charset="-122"/>
              </a:rPr>
              <a:t>4</a:t>
            </a:r>
            <a:r>
              <a:rPr lang="zh-CN" altLang="en-US" sz="1800" kern="0" dirty="0">
                <a:latin typeface="华文新魏" panose="02010800040101010101" pitchFamily="2" charset="-122"/>
                <a:ea typeface="华文新魏" panose="02010800040101010101" pitchFamily="2" charset="-122"/>
              </a:rPr>
              <a:t>个，将剩余的字数据传送到堆栈中。</a:t>
            </a:r>
          </a:p>
        </p:txBody>
      </p:sp>
    </p:spTree>
  </p:cSld>
  <p:clrMapOvr>
    <a:masterClrMapping/>
  </p:clrMapOvr>
  <p:transition>
    <p:pull dir="ru"/>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45389566-E750-4315-033B-5A1FC36CA368}"/>
              </a:ext>
            </a:extLst>
          </p:cNvPr>
          <p:cNvSpPr txBox="1">
            <a:spLocks noChangeArrowheads="1"/>
          </p:cNvSpPr>
          <p:nvPr/>
        </p:nvSpPr>
        <p:spPr>
          <a:xfrm>
            <a:off x="683419" y="1916906"/>
            <a:ext cx="8009335" cy="3348038"/>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lnSpc>
                <a:spcPct val="150000"/>
              </a:lnSpc>
              <a:buFont typeface="Wingdings" panose="05000000000000000000" pitchFamily="2" charset="2"/>
              <a:buNone/>
              <a:defRPr/>
            </a:pPr>
            <a:r>
              <a:rPr lang="en-US" altLang="zh-CN" sz="2100" kern="0" dirty="0">
                <a:latin typeface="华文新魏" panose="02010800040101010101" pitchFamily="2" charset="-122"/>
                <a:ea typeface="华文新魏" panose="02010800040101010101" pitchFamily="2" charset="-122"/>
              </a:rPr>
              <a:t>4.</a:t>
            </a:r>
            <a:r>
              <a:rPr lang="zh-CN" altLang="en-US" sz="2100" kern="0" dirty="0">
                <a:solidFill>
                  <a:srgbClr val="FF3300"/>
                </a:solidFill>
                <a:latin typeface="华文新魏" panose="02010800040101010101" pitchFamily="2" charset="-122"/>
                <a:ea typeface="华文新魏" panose="02010800040101010101" pitchFamily="2" charset="-122"/>
              </a:rPr>
              <a:t>子程序结果返回规则</a:t>
            </a:r>
          </a:p>
          <a:p>
            <a:pPr eaLnBrk="1" hangingPunct="1">
              <a:lnSpc>
                <a:spcPct val="150000"/>
              </a:lnSpc>
              <a:buFont typeface="Wingdings" panose="05000000000000000000" pitchFamily="2" charset="2"/>
              <a:buNone/>
              <a:defRPr/>
            </a:pPr>
            <a:r>
              <a:rPr lang="zh-CN" altLang="en-US" sz="2100" kern="0" dirty="0">
                <a:latin typeface="华文新魏" panose="02010800040101010101" pitchFamily="2" charset="-122"/>
                <a:ea typeface="华文新魏" panose="02010800040101010101" pitchFamily="2" charset="-122"/>
              </a:rPr>
              <a:t> （</a:t>
            </a:r>
            <a:r>
              <a:rPr lang="en-US" altLang="zh-CN" sz="2100" kern="0" dirty="0">
                <a:latin typeface="华文新魏" panose="02010800040101010101" pitchFamily="2" charset="-122"/>
                <a:ea typeface="华文新魏" panose="02010800040101010101" pitchFamily="2" charset="-122"/>
              </a:rPr>
              <a:t>1</a:t>
            </a:r>
            <a:r>
              <a:rPr lang="zh-CN" altLang="en-US" sz="2100" kern="0" dirty="0">
                <a:latin typeface="华文新魏" panose="02010800040101010101" pitchFamily="2" charset="-122"/>
                <a:ea typeface="华文新魏" panose="02010800040101010101" pitchFamily="2" charset="-122"/>
              </a:rPr>
              <a:t>）结果为一个</a:t>
            </a:r>
            <a:r>
              <a:rPr lang="en-US" altLang="zh-CN" sz="2100" kern="0" dirty="0">
                <a:latin typeface="华文新魏" panose="02010800040101010101" pitchFamily="2" charset="-122"/>
                <a:ea typeface="华文新魏" panose="02010800040101010101" pitchFamily="2" charset="-122"/>
              </a:rPr>
              <a:t>32</a:t>
            </a:r>
            <a:r>
              <a:rPr lang="zh-CN" altLang="en-US" sz="2100" kern="0" dirty="0">
                <a:latin typeface="华文新魏" panose="02010800040101010101" pitchFamily="2" charset="-122"/>
                <a:ea typeface="华文新魏" panose="02010800040101010101" pitchFamily="2" charset="-122"/>
              </a:rPr>
              <a:t>位的整数时</a:t>
            </a:r>
            <a:r>
              <a:rPr lang="en-US" altLang="zh-CN" sz="2100" kern="0" dirty="0">
                <a:latin typeface="华文新魏" panose="02010800040101010101" pitchFamily="2" charset="-122"/>
                <a:ea typeface="华文新魏" panose="02010800040101010101" pitchFamily="2" charset="-122"/>
              </a:rPr>
              <a:t>,</a:t>
            </a:r>
            <a:r>
              <a:rPr lang="zh-CN" altLang="en-US" sz="2100" kern="0" dirty="0">
                <a:latin typeface="华文新魏" panose="02010800040101010101" pitchFamily="2" charset="-122"/>
                <a:ea typeface="华文新魏" panose="02010800040101010101" pitchFamily="2" charset="-122"/>
              </a:rPr>
              <a:t>可以通过寄存器</a:t>
            </a:r>
            <a:r>
              <a:rPr lang="en-US" altLang="zh-CN" sz="2100" kern="0" dirty="0">
                <a:latin typeface="华文新魏" panose="02010800040101010101" pitchFamily="2" charset="-122"/>
                <a:ea typeface="华文新魏" panose="02010800040101010101" pitchFamily="2" charset="-122"/>
              </a:rPr>
              <a:t>R0</a:t>
            </a:r>
            <a:r>
              <a:rPr lang="zh-CN" altLang="en-US" sz="2100" kern="0" dirty="0">
                <a:latin typeface="华文新魏" panose="02010800040101010101" pitchFamily="2" charset="-122"/>
                <a:ea typeface="华文新魏" panose="02010800040101010101" pitchFamily="2" charset="-122"/>
              </a:rPr>
              <a:t>返回。</a:t>
            </a:r>
          </a:p>
          <a:p>
            <a:pPr eaLnBrk="1" hangingPunct="1">
              <a:lnSpc>
                <a:spcPct val="150000"/>
              </a:lnSpc>
              <a:buFont typeface="Wingdings" panose="05000000000000000000" pitchFamily="2" charset="2"/>
              <a:buNone/>
              <a:defRPr/>
            </a:pPr>
            <a:r>
              <a:rPr lang="zh-CN" altLang="en-US" sz="2100" kern="0" dirty="0">
                <a:latin typeface="华文新魏" panose="02010800040101010101" pitchFamily="2" charset="-122"/>
                <a:ea typeface="华文新魏" panose="02010800040101010101" pitchFamily="2" charset="-122"/>
              </a:rPr>
              <a:t> （</a:t>
            </a:r>
            <a:r>
              <a:rPr lang="en-US" altLang="zh-CN" sz="2100" kern="0" dirty="0">
                <a:latin typeface="华文新魏" panose="02010800040101010101" pitchFamily="2" charset="-122"/>
                <a:ea typeface="华文新魏" panose="02010800040101010101" pitchFamily="2" charset="-122"/>
              </a:rPr>
              <a:t>2</a:t>
            </a:r>
            <a:r>
              <a:rPr lang="zh-CN" altLang="en-US" sz="2100" kern="0" dirty="0">
                <a:latin typeface="华文新魏" panose="02010800040101010101" pitchFamily="2" charset="-122"/>
                <a:ea typeface="华文新魏" panose="02010800040101010101" pitchFamily="2" charset="-122"/>
              </a:rPr>
              <a:t>）结果为一个</a:t>
            </a:r>
            <a:r>
              <a:rPr lang="en-US" altLang="zh-CN" sz="2100" kern="0" dirty="0">
                <a:latin typeface="华文新魏" panose="02010800040101010101" pitchFamily="2" charset="-122"/>
                <a:ea typeface="华文新魏" panose="02010800040101010101" pitchFamily="2" charset="-122"/>
              </a:rPr>
              <a:t>64</a:t>
            </a:r>
            <a:r>
              <a:rPr lang="zh-CN" altLang="en-US" sz="2100" kern="0" dirty="0">
                <a:latin typeface="华文新魏" panose="02010800040101010101" pitchFamily="2" charset="-122"/>
                <a:ea typeface="华文新魏" panose="02010800040101010101" pitchFamily="2" charset="-122"/>
              </a:rPr>
              <a:t>位整数时</a:t>
            </a:r>
            <a:r>
              <a:rPr lang="en-US" altLang="zh-CN" sz="2100" kern="0" dirty="0">
                <a:latin typeface="华文新魏" panose="02010800040101010101" pitchFamily="2" charset="-122"/>
                <a:ea typeface="华文新魏" panose="02010800040101010101" pitchFamily="2" charset="-122"/>
              </a:rPr>
              <a:t>,</a:t>
            </a:r>
            <a:r>
              <a:rPr lang="zh-CN" altLang="en-US" sz="2100" kern="0" dirty="0">
                <a:latin typeface="华文新魏" panose="02010800040101010101" pitchFamily="2" charset="-122"/>
                <a:ea typeface="华文新魏" panose="02010800040101010101" pitchFamily="2" charset="-122"/>
              </a:rPr>
              <a:t>可以通过</a:t>
            </a:r>
            <a:r>
              <a:rPr lang="en-US" altLang="zh-CN" sz="2100" kern="0" dirty="0">
                <a:latin typeface="华文新魏" panose="02010800040101010101" pitchFamily="2" charset="-122"/>
                <a:ea typeface="华文新魏" panose="02010800040101010101" pitchFamily="2" charset="-122"/>
              </a:rPr>
              <a:t>R0</a:t>
            </a:r>
            <a:r>
              <a:rPr lang="zh-CN" altLang="en-US" sz="2100" kern="0" dirty="0">
                <a:latin typeface="华文新魏" panose="02010800040101010101" pitchFamily="2" charset="-122"/>
                <a:ea typeface="华文新魏" panose="02010800040101010101" pitchFamily="2" charset="-122"/>
              </a:rPr>
              <a:t>和</a:t>
            </a:r>
            <a:r>
              <a:rPr lang="en-US" altLang="zh-CN" sz="2100" kern="0" dirty="0">
                <a:latin typeface="华文新魏" panose="02010800040101010101" pitchFamily="2" charset="-122"/>
                <a:ea typeface="华文新魏" panose="02010800040101010101" pitchFamily="2" charset="-122"/>
              </a:rPr>
              <a:t>R1</a:t>
            </a:r>
            <a:r>
              <a:rPr lang="zh-CN" altLang="en-US" sz="2100" kern="0" dirty="0">
                <a:latin typeface="华文新魏" panose="02010800040101010101" pitchFamily="2" charset="-122"/>
                <a:ea typeface="华文新魏" panose="02010800040101010101" pitchFamily="2" charset="-122"/>
              </a:rPr>
              <a:t>返回，依此类推。</a:t>
            </a:r>
          </a:p>
          <a:p>
            <a:pPr eaLnBrk="1" hangingPunct="1">
              <a:lnSpc>
                <a:spcPct val="150000"/>
              </a:lnSpc>
              <a:buFont typeface="Wingdings" panose="05000000000000000000" pitchFamily="2" charset="2"/>
              <a:buNone/>
              <a:defRPr/>
            </a:pPr>
            <a:r>
              <a:rPr lang="zh-CN" altLang="en-US" sz="2100" kern="0" dirty="0">
                <a:latin typeface="华文新魏" panose="02010800040101010101" pitchFamily="2" charset="-122"/>
                <a:ea typeface="华文新魏" panose="02010800040101010101" pitchFamily="2" charset="-122"/>
              </a:rPr>
              <a:t> （</a:t>
            </a:r>
            <a:r>
              <a:rPr lang="en-US" altLang="zh-CN" sz="2100" kern="0" dirty="0">
                <a:latin typeface="华文新魏" panose="02010800040101010101" pitchFamily="2" charset="-122"/>
                <a:ea typeface="华文新魏" panose="02010800040101010101" pitchFamily="2" charset="-122"/>
              </a:rPr>
              <a:t>3</a:t>
            </a:r>
            <a:r>
              <a:rPr lang="zh-CN" altLang="en-US" sz="2100" kern="0" dirty="0">
                <a:latin typeface="华文新魏" panose="02010800040101010101" pitchFamily="2" charset="-122"/>
                <a:ea typeface="华文新魏" panose="02010800040101010101" pitchFamily="2" charset="-122"/>
              </a:rPr>
              <a:t>）对于位数更多的结果</a:t>
            </a:r>
            <a:r>
              <a:rPr lang="en-US" altLang="zh-CN" sz="2100" kern="0" dirty="0">
                <a:latin typeface="华文新魏" panose="02010800040101010101" pitchFamily="2" charset="-122"/>
                <a:ea typeface="华文新魏" panose="02010800040101010101" pitchFamily="2" charset="-122"/>
              </a:rPr>
              <a:t>,</a:t>
            </a:r>
            <a:r>
              <a:rPr lang="zh-CN" altLang="en-US" sz="2100" kern="0" dirty="0">
                <a:latin typeface="华文新魏" panose="02010800040101010101" pitchFamily="2" charset="-122"/>
                <a:ea typeface="华文新魏" panose="02010800040101010101" pitchFamily="2" charset="-122"/>
              </a:rPr>
              <a:t>需要通过调用内存来传递。</a:t>
            </a:r>
          </a:p>
        </p:txBody>
      </p:sp>
      <p:sp>
        <p:nvSpPr>
          <p:cNvPr id="3" name="Rectangle 2">
            <a:extLst>
              <a:ext uri="{FF2B5EF4-FFF2-40B4-BE49-F238E27FC236}">
                <a16:creationId xmlns:a16="http://schemas.microsoft.com/office/drawing/2014/main" id="{E033B6FC-A94B-532E-EEC1-A4255F448B8C}"/>
              </a:ext>
            </a:extLst>
          </p:cNvPr>
          <p:cNvSpPr txBox="1">
            <a:spLocks noChangeArrowheads="1"/>
          </p:cNvSpPr>
          <p:nvPr/>
        </p:nvSpPr>
        <p:spPr bwMode="auto">
          <a:xfrm>
            <a:off x="1494235" y="890588"/>
            <a:ext cx="6480572"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chemeClr val="bg1"/>
                </a:solidFill>
              </a:rPr>
              <a:t>4. 4  </a:t>
            </a:r>
            <a:r>
              <a:rPr lang="zh-CN" altLang="en-US" sz="2400" kern="0" dirty="0">
                <a:solidFill>
                  <a:schemeClr val="bg1"/>
                </a:solidFill>
              </a:rPr>
              <a:t>汇编语言与</a:t>
            </a:r>
            <a:r>
              <a:rPr lang="en-US" altLang="zh-CN" sz="2400" kern="0" dirty="0">
                <a:solidFill>
                  <a:schemeClr val="bg1"/>
                </a:solidFill>
              </a:rPr>
              <a:t>C/C++</a:t>
            </a:r>
            <a:r>
              <a:rPr lang="zh-CN" altLang="en-US" sz="2400" kern="0" dirty="0">
                <a:solidFill>
                  <a:schemeClr val="bg1"/>
                </a:solidFill>
              </a:rPr>
              <a:t>的混合编程</a:t>
            </a:r>
          </a:p>
        </p:txBody>
      </p:sp>
    </p:spTree>
  </p:cSld>
  <p:clrMapOvr>
    <a:masterClrMapping/>
  </p:clrMapOvr>
  <p:transition>
    <p:pull dir="ru"/>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85F294AA-A02C-BFF7-E2E8-AC1E48A28636}"/>
              </a:ext>
            </a:extLst>
          </p:cNvPr>
          <p:cNvSpPr txBox="1">
            <a:spLocks noChangeArrowheads="1"/>
          </p:cNvSpPr>
          <p:nvPr/>
        </p:nvSpPr>
        <p:spPr bwMode="auto">
          <a:xfrm>
            <a:off x="1062038" y="998935"/>
            <a:ext cx="7344966" cy="432197"/>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chemeClr val="bg1"/>
                </a:solidFill>
              </a:rPr>
              <a:t>4.4.1  </a:t>
            </a:r>
            <a:r>
              <a:rPr lang="zh-CN" altLang="en-US" sz="2400" kern="0" dirty="0">
                <a:solidFill>
                  <a:schemeClr val="bg1"/>
                </a:solidFill>
              </a:rPr>
              <a:t>在</a:t>
            </a:r>
            <a:r>
              <a:rPr lang="en-US" altLang="zh-CN" sz="2400" kern="0" dirty="0">
                <a:solidFill>
                  <a:schemeClr val="bg1"/>
                </a:solidFill>
              </a:rPr>
              <a:t>C/C++</a:t>
            </a:r>
            <a:r>
              <a:rPr lang="zh-CN" altLang="en-US" sz="2400" kern="0" dirty="0">
                <a:solidFill>
                  <a:schemeClr val="bg1"/>
                </a:solidFill>
              </a:rPr>
              <a:t>程序中内嵌汇编指令的语法格式</a:t>
            </a:r>
            <a:endParaRPr lang="zh-CN" altLang="en-US" sz="2400" b="0" kern="0" dirty="0">
              <a:solidFill>
                <a:schemeClr val="bg1"/>
              </a:solidFill>
            </a:endParaRPr>
          </a:p>
        </p:txBody>
      </p:sp>
      <p:sp>
        <p:nvSpPr>
          <p:cNvPr id="3" name="Rectangle 3">
            <a:extLst>
              <a:ext uri="{FF2B5EF4-FFF2-40B4-BE49-F238E27FC236}">
                <a16:creationId xmlns:a16="http://schemas.microsoft.com/office/drawing/2014/main" id="{C08ABB6F-6005-AFA5-FC9D-6BCF6222FAB2}"/>
              </a:ext>
            </a:extLst>
          </p:cNvPr>
          <p:cNvSpPr txBox="1">
            <a:spLocks noChangeArrowheads="1"/>
          </p:cNvSpPr>
          <p:nvPr/>
        </p:nvSpPr>
        <p:spPr>
          <a:xfrm>
            <a:off x="251223" y="1646635"/>
            <a:ext cx="8803481" cy="3936206"/>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lnSpc>
                <a:spcPct val="9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(1)</a:t>
            </a:r>
            <a:r>
              <a:rPr lang="zh-CN" altLang="en-US" sz="1800" kern="0" dirty="0">
                <a:latin typeface="华文新魏" panose="02010800040101010101" pitchFamily="2" charset="-122"/>
                <a:ea typeface="华文新魏" panose="02010800040101010101" pitchFamily="2" charset="-122"/>
              </a:rPr>
              <a:t>在</a:t>
            </a:r>
            <a:r>
              <a:rPr lang="en-US" altLang="zh-CN" sz="1800" kern="0" dirty="0">
                <a:latin typeface="华文新魏" panose="02010800040101010101" pitchFamily="2" charset="-122"/>
                <a:ea typeface="华文新魏" panose="02010800040101010101" pitchFamily="2" charset="-122"/>
              </a:rPr>
              <a:t>ARM C</a:t>
            </a:r>
            <a:r>
              <a:rPr lang="zh-CN" altLang="en-US" sz="1800" kern="0" dirty="0">
                <a:latin typeface="华文新魏" panose="02010800040101010101" pitchFamily="2" charset="-122"/>
                <a:ea typeface="华文新魏" panose="02010800040101010101" pitchFamily="2" charset="-122"/>
              </a:rPr>
              <a:t>语言程序中使用关键字</a:t>
            </a:r>
            <a:r>
              <a:rPr lang="en-US" altLang="zh-CN" sz="1800" kern="0" dirty="0">
                <a:latin typeface="华文新魏" panose="02010800040101010101" pitchFamily="2" charset="-122"/>
                <a:ea typeface="华文新魏" panose="02010800040101010101" pitchFamily="2" charset="-122"/>
              </a:rPr>
              <a:t>_ _</a:t>
            </a:r>
            <a:r>
              <a:rPr lang="en-US" altLang="zh-CN" sz="1800" kern="0" dirty="0" err="1">
                <a:latin typeface="华文新魏" panose="02010800040101010101" pitchFamily="2" charset="-122"/>
                <a:ea typeface="华文新魏" panose="02010800040101010101" pitchFamily="2" charset="-122"/>
              </a:rPr>
              <a:t>asm</a:t>
            </a:r>
            <a:r>
              <a:rPr lang="zh-CN" altLang="en-US" sz="1800" kern="0" dirty="0">
                <a:latin typeface="华文新魏" panose="02010800040101010101" pitchFamily="2" charset="-122"/>
                <a:ea typeface="华文新魏" panose="02010800040101010101" pitchFamily="2" charset="-122"/>
              </a:rPr>
              <a:t>来标识一段汇编指令程序，其用法如下：</a:t>
            </a:r>
          </a:p>
          <a:p>
            <a:pPr eaLnBrk="1" hangingPunct="1">
              <a:lnSpc>
                <a:spcPct val="90000"/>
              </a:lnSpc>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	</a:t>
            </a:r>
            <a:r>
              <a:rPr lang="en-US" altLang="zh-CN" sz="1800" kern="0" dirty="0">
                <a:latin typeface="华文新魏" panose="02010800040101010101" pitchFamily="2" charset="-122"/>
                <a:ea typeface="华文新魏" panose="02010800040101010101" pitchFamily="2" charset="-122"/>
              </a:rPr>
              <a:t>_ _</a:t>
            </a:r>
            <a:r>
              <a:rPr lang="en-US" altLang="zh-CN" sz="1800" kern="0" dirty="0" err="1">
                <a:latin typeface="华文新魏" panose="02010800040101010101" pitchFamily="2" charset="-122"/>
                <a:ea typeface="华文新魏" panose="02010800040101010101" pitchFamily="2" charset="-122"/>
              </a:rPr>
              <a:t>asm</a:t>
            </a:r>
            <a:endParaRPr lang="en-US" altLang="zh-CN" sz="1800" kern="0" dirty="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instruction [; instruction]     </a:t>
            </a:r>
            <a:r>
              <a:rPr lang="zh-CN" altLang="en-US" sz="1800" kern="0" dirty="0">
                <a:solidFill>
                  <a:srgbClr val="0000CC"/>
                </a:solidFill>
                <a:latin typeface="华文新魏" panose="02010800040101010101" pitchFamily="2" charset="-122"/>
                <a:ea typeface="华文新魏" panose="02010800040101010101" pitchFamily="2" charset="-122"/>
              </a:rPr>
              <a:t>一行中有多个汇编指令，指令之间使用分号“；”隔开</a:t>
            </a:r>
            <a:endParaRPr lang="en-US" altLang="zh-CN" sz="1800" kern="0" dirty="0">
              <a:solidFill>
                <a:srgbClr val="0000CC"/>
              </a:solidFill>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            </a:t>
            </a:r>
            <a:r>
              <a:rPr lang="zh-CN" altLang="en-US" sz="1800" kern="0" dirty="0">
                <a:latin typeface="华文新魏" panose="02010800040101010101" pitchFamily="2" charset="-122"/>
                <a:ea typeface="华文新魏" panose="02010800040101010101" pitchFamily="2" charset="-122"/>
              </a:rPr>
              <a:t>汇编语言程序段以及注释</a:t>
            </a:r>
            <a:endParaRPr lang="en-US" altLang="zh-CN" sz="1800" kern="0" dirty="0">
              <a:latin typeface="华文新魏" panose="02010800040101010101" pitchFamily="2" charset="-122"/>
              <a:ea typeface="华文新魏" panose="02010800040101010101" pitchFamily="2" charset="-122"/>
            </a:endParaRPr>
          </a:p>
          <a:p>
            <a:pPr eaLnBrk="1" hangingPunct="1">
              <a:lnSpc>
                <a:spcPct val="9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[instruction]</a:t>
            </a:r>
          </a:p>
          <a:p>
            <a:pPr eaLnBrk="1" hangingPunct="1">
              <a:lnSpc>
                <a:spcPct val="9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a:t>
            </a:r>
          </a:p>
          <a:p>
            <a:pPr eaLnBrk="1" hangingPunct="1">
              <a:lnSpc>
                <a:spcPct val="9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(2)</a:t>
            </a:r>
            <a:r>
              <a:rPr lang="zh-CN" altLang="en-US" sz="1800" kern="0" dirty="0">
                <a:latin typeface="华文新魏" panose="02010800040101010101" pitchFamily="2" charset="-122"/>
                <a:ea typeface="华文新魏" panose="02010800040101010101" pitchFamily="2" charset="-122"/>
              </a:rPr>
              <a:t>在</a:t>
            </a:r>
            <a:r>
              <a:rPr lang="en-US" altLang="zh-CN" sz="1800" kern="0" dirty="0">
                <a:latin typeface="华文新魏" panose="02010800040101010101" pitchFamily="2" charset="-122"/>
                <a:ea typeface="华文新魏" panose="02010800040101010101" pitchFamily="2" charset="-122"/>
              </a:rPr>
              <a:t>ARM C/C++</a:t>
            </a:r>
            <a:r>
              <a:rPr lang="zh-CN" altLang="en-US" sz="1800" kern="0" dirty="0">
                <a:latin typeface="华文新魏" panose="02010800040101010101" pitchFamily="2" charset="-122"/>
                <a:ea typeface="华文新魏" panose="02010800040101010101" pitchFamily="2" charset="-122"/>
              </a:rPr>
              <a:t>程序中还可以使用关键词</a:t>
            </a:r>
            <a:r>
              <a:rPr lang="en-US" altLang="zh-CN" sz="1800" kern="0" dirty="0" err="1">
                <a:latin typeface="华文新魏" panose="02010800040101010101" pitchFamily="2" charset="-122"/>
                <a:ea typeface="华文新魏" panose="02010800040101010101" pitchFamily="2" charset="-122"/>
              </a:rPr>
              <a:t>asm</a:t>
            </a:r>
            <a:r>
              <a:rPr lang="zh-CN" altLang="en-US" sz="1800" kern="0" dirty="0">
                <a:latin typeface="华文新魏" panose="02010800040101010101" pitchFamily="2" charset="-122"/>
                <a:ea typeface="华文新魏" panose="02010800040101010101" pitchFamily="2" charset="-122"/>
              </a:rPr>
              <a:t>来内嵌一段汇编程序，其格式如下：</a:t>
            </a:r>
          </a:p>
          <a:p>
            <a:pPr eaLnBrk="1" hangingPunct="1">
              <a:lnSpc>
                <a:spcPct val="90000"/>
              </a:lnSpc>
              <a:buFont typeface="Wingdings" panose="05000000000000000000" pitchFamily="2" charset="2"/>
              <a:buNone/>
              <a:defRPr/>
            </a:pPr>
            <a:r>
              <a:rPr lang="en-US" altLang="zh-CN" sz="1800" kern="0" dirty="0" err="1">
                <a:solidFill>
                  <a:srgbClr val="0000CC"/>
                </a:solidFill>
                <a:latin typeface="华文新魏" panose="02010800040101010101" pitchFamily="2" charset="-122"/>
                <a:ea typeface="华文新魏" panose="02010800040101010101" pitchFamily="2" charset="-122"/>
              </a:rPr>
              <a:t>asm</a:t>
            </a:r>
            <a:r>
              <a:rPr lang="en-US" altLang="zh-CN" sz="1800" kern="0" dirty="0">
                <a:solidFill>
                  <a:srgbClr val="0000CC"/>
                </a:solidFill>
                <a:latin typeface="华文新魏" panose="02010800040101010101" pitchFamily="2" charset="-122"/>
                <a:ea typeface="华文新魏" panose="02010800040101010101" pitchFamily="2" charset="-122"/>
              </a:rPr>
              <a:t>(“instruction [; instruction]”);</a:t>
            </a:r>
          </a:p>
          <a:p>
            <a:pPr eaLnBrk="1" hangingPunct="1">
              <a:lnSpc>
                <a:spcPct val="90000"/>
              </a:lnSpc>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其中，</a:t>
            </a:r>
            <a:r>
              <a:rPr lang="en-US" altLang="zh-CN" sz="1800" kern="0" dirty="0" err="1">
                <a:latin typeface="华文新魏" panose="02010800040101010101" pitchFamily="2" charset="-122"/>
                <a:ea typeface="华文新魏" panose="02010800040101010101" pitchFamily="2" charset="-122"/>
              </a:rPr>
              <a:t>asm</a:t>
            </a:r>
            <a:r>
              <a:rPr lang="zh-CN" altLang="en-US" sz="1800" kern="0" dirty="0">
                <a:latin typeface="华文新魏" panose="02010800040101010101" pitchFamily="2" charset="-122"/>
                <a:ea typeface="华文新魏" panose="02010800040101010101" pitchFamily="2" charset="-122"/>
              </a:rPr>
              <a:t>后面括号中必须是一条汇编语句，且其不能包含注释语句。</a:t>
            </a:r>
          </a:p>
        </p:txBody>
      </p:sp>
    </p:spTree>
  </p:cSld>
  <p:clrMapOvr>
    <a:masterClrMapping/>
  </p:clrMapOvr>
  <p:transition>
    <p:pull dir="ru"/>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72DE3C1-CE91-AB26-67E0-A3837AB13DBE}"/>
              </a:ext>
            </a:extLst>
          </p:cNvPr>
          <p:cNvSpPr txBox="1">
            <a:spLocks noChangeArrowheads="1"/>
          </p:cNvSpPr>
          <p:nvPr/>
        </p:nvSpPr>
        <p:spPr bwMode="auto">
          <a:xfrm>
            <a:off x="1331119" y="944166"/>
            <a:ext cx="6535341"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chemeClr val="bg1"/>
                </a:solidFill>
              </a:rPr>
              <a:t>4.4.2  C/C++</a:t>
            </a:r>
            <a:r>
              <a:rPr lang="zh-CN" altLang="en-US" sz="2400" kern="0" dirty="0">
                <a:solidFill>
                  <a:schemeClr val="bg1"/>
                </a:solidFill>
              </a:rPr>
              <a:t>与汇编语言的混合编程应用</a:t>
            </a:r>
            <a:endParaRPr lang="zh-CN" altLang="en-US" sz="2400" b="0" kern="0" dirty="0">
              <a:solidFill>
                <a:schemeClr val="bg1"/>
              </a:solidFill>
            </a:endParaRPr>
          </a:p>
        </p:txBody>
      </p:sp>
      <p:sp>
        <p:nvSpPr>
          <p:cNvPr id="3" name="Rectangle 3">
            <a:extLst>
              <a:ext uri="{FF2B5EF4-FFF2-40B4-BE49-F238E27FC236}">
                <a16:creationId xmlns:a16="http://schemas.microsoft.com/office/drawing/2014/main" id="{497BF98C-7704-97ED-9CE1-D7CFDEB704AB}"/>
              </a:ext>
            </a:extLst>
          </p:cNvPr>
          <p:cNvSpPr txBox="1">
            <a:spLocks noChangeArrowheads="1"/>
          </p:cNvSpPr>
          <p:nvPr/>
        </p:nvSpPr>
        <p:spPr>
          <a:xfrm>
            <a:off x="413148" y="1588294"/>
            <a:ext cx="8479631" cy="4055269"/>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marL="0" indent="0" eaLnBrk="1" hangingPunct="1">
              <a:lnSpc>
                <a:spcPts val="3525"/>
              </a:lnSpc>
              <a:spcBef>
                <a:spcPts val="0"/>
              </a:spcBef>
              <a:buNone/>
              <a:defRPr/>
            </a:pPr>
            <a:r>
              <a:rPr lang="en-US" altLang="zh-CN" sz="1800" kern="0" dirty="0">
                <a:latin typeface="华文新魏" panose="02010800040101010101" pitchFamily="2" charset="-122"/>
                <a:ea typeface="华文新魏" panose="02010800040101010101" pitchFamily="2" charset="-122"/>
              </a:rPr>
              <a:t>C/C++</a:t>
            </a:r>
            <a:r>
              <a:rPr lang="zh-CN" altLang="en-US" sz="1800" kern="0" dirty="0">
                <a:latin typeface="华文新魏" panose="02010800040101010101" pitchFamily="2" charset="-122"/>
                <a:ea typeface="华文新魏" panose="02010800040101010101" pitchFamily="2" charset="-122"/>
              </a:rPr>
              <a:t>和汇编的混合编程，包括相互之间的函数调用。下面分五种情况来进行讨论。</a:t>
            </a:r>
          </a:p>
          <a:p>
            <a:pPr marL="0" indent="0" eaLnBrk="1" hangingPunct="1">
              <a:lnSpc>
                <a:spcPts val="3525"/>
              </a:lnSpc>
              <a:spcBef>
                <a:spcPts val="0"/>
              </a:spcBef>
              <a:buNone/>
              <a:defRPr/>
            </a:pPr>
            <a:r>
              <a:rPr lang="en-US" altLang="zh-CN" sz="1800" kern="0" dirty="0">
                <a:latin typeface="华文新魏" panose="02010800040101010101" pitchFamily="2" charset="-122"/>
                <a:ea typeface="华文新魏" panose="02010800040101010101" pitchFamily="2" charset="-122"/>
              </a:rPr>
              <a:t>1</a:t>
            </a:r>
            <a:r>
              <a:rPr lang="zh-CN" altLang="en-US" sz="1800" kern="0" dirty="0">
                <a:latin typeface="华文新魏" panose="02010800040101010101" pitchFamily="2" charset="-122"/>
                <a:ea typeface="华文新魏" panose="02010800040101010101" pitchFamily="2" charset="-122"/>
              </a:rPr>
              <a:t>．</a:t>
            </a:r>
            <a:r>
              <a:rPr lang="zh-CN" altLang="en-US" sz="1800" kern="0" dirty="0">
                <a:solidFill>
                  <a:srgbClr val="C00000"/>
                </a:solidFill>
                <a:latin typeface="华文新魏" panose="02010800040101010101" pitchFamily="2" charset="-122"/>
                <a:ea typeface="华文新魏" panose="02010800040101010101" pitchFamily="2" charset="-122"/>
              </a:rPr>
              <a:t>在</a:t>
            </a:r>
            <a:r>
              <a:rPr lang="en-US" altLang="zh-CN" sz="1800" kern="0" dirty="0">
                <a:solidFill>
                  <a:srgbClr val="C00000"/>
                </a:solidFill>
                <a:latin typeface="华文新魏" panose="02010800040101010101" pitchFamily="2" charset="-122"/>
                <a:ea typeface="华文新魏" panose="02010800040101010101" pitchFamily="2" charset="-122"/>
              </a:rPr>
              <a:t>C</a:t>
            </a:r>
            <a:r>
              <a:rPr lang="zh-CN" altLang="en-US" sz="1800" kern="0" dirty="0">
                <a:solidFill>
                  <a:srgbClr val="C00000"/>
                </a:solidFill>
                <a:latin typeface="华文新魏" panose="02010800040101010101" pitchFamily="2" charset="-122"/>
                <a:ea typeface="华文新魏" panose="02010800040101010101" pitchFamily="2" charset="-122"/>
              </a:rPr>
              <a:t>语言中内嵌汇编</a:t>
            </a:r>
          </a:p>
          <a:p>
            <a:pPr marL="0" indent="0" eaLnBrk="1" hangingPunct="1">
              <a:lnSpc>
                <a:spcPts val="3525"/>
              </a:lnSpc>
              <a:spcBef>
                <a:spcPts val="0"/>
              </a:spcBef>
              <a:buNone/>
              <a:defRPr/>
            </a:pPr>
            <a:r>
              <a:rPr lang="zh-CN" altLang="en-US" sz="1800" kern="0" dirty="0">
                <a:latin typeface="华文新魏" panose="02010800040101010101" pitchFamily="2" charset="-122"/>
                <a:ea typeface="华文新魏" panose="02010800040101010101" pitchFamily="2" charset="-122"/>
              </a:rPr>
              <a:t>　　在</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中内嵌的汇编指令包含大部分的</a:t>
            </a:r>
            <a:r>
              <a:rPr lang="en-US" altLang="zh-CN" sz="1800" kern="0" dirty="0">
                <a:latin typeface="华文新魏" panose="02010800040101010101" pitchFamily="2" charset="-122"/>
                <a:ea typeface="华文新魏" panose="02010800040101010101" pitchFamily="2" charset="-122"/>
              </a:rPr>
              <a:t>ARM</a:t>
            </a:r>
            <a:r>
              <a:rPr lang="zh-CN" altLang="en-US" sz="1800" kern="0" dirty="0">
                <a:latin typeface="华文新魏" panose="02010800040101010101" pitchFamily="2" charset="-122"/>
                <a:ea typeface="华文新魏" panose="02010800040101010101" pitchFamily="2" charset="-122"/>
              </a:rPr>
              <a:t>和</a:t>
            </a:r>
            <a:r>
              <a:rPr lang="en-US" altLang="zh-CN" sz="1800" kern="0" dirty="0">
                <a:latin typeface="华文新魏" panose="02010800040101010101" pitchFamily="2" charset="-122"/>
                <a:ea typeface="华文新魏" panose="02010800040101010101" pitchFamily="2" charset="-122"/>
              </a:rPr>
              <a:t>Thumb</a:t>
            </a:r>
            <a:r>
              <a:rPr lang="zh-CN" altLang="en-US" sz="1800" kern="0" dirty="0">
                <a:latin typeface="华文新魏" panose="02010800040101010101" pitchFamily="2" charset="-122"/>
                <a:ea typeface="华文新魏" panose="02010800040101010101" pitchFamily="2" charset="-122"/>
              </a:rPr>
              <a:t>指令，不过其使用与汇编文件中的指令有些不同，</a:t>
            </a:r>
            <a:r>
              <a:rPr lang="zh-CN" altLang="en-US" sz="1800" kern="0" dirty="0">
                <a:solidFill>
                  <a:srgbClr val="C00000"/>
                </a:solidFill>
                <a:latin typeface="华文新魏" panose="02010800040101010101" pitchFamily="2" charset="-122"/>
                <a:ea typeface="华文新魏" panose="02010800040101010101" pitchFamily="2" charset="-122"/>
              </a:rPr>
              <a:t>存在一些限制</a:t>
            </a:r>
            <a:r>
              <a:rPr lang="zh-CN" altLang="en-US" sz="1800" kern="0" dirty="0">
                <a:latin typeface="华文新魏" panose="02010800040101010101" pitchFamily="2" charset="-122"/>
                <a:ea typeface="华文新魏" panose="02010800040101010101" pitchFamily="2" charset="-122"/>
              </a:rPr>
              <a:t>，主要有下面几个方面：</a:t>
            </a:r>
          </a:p>
          <a:p>
            <a:pPr marL="0" indent="0" eaLnBrk="1" hangingPunct="1">
              <a:lnSpc>
                <a:spcPts val="3525"/>
              </a:lnSpc>
              <a:spcBef>
                <a:spcPts val="0"/>
              </a:spcBef>
              <a:buNone/>
              <a:defRPr/>
            </a:pP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1</a:t>
            </a:r>
            <a:r>
              <a:rPr lang="zh-CN" altLang="en-US" sz="1800" kern="0" dirty="0">
                <a:latin typeface="华文新魏" panose="02010800040101010101" pitchFamily="2" charset="-122"/>
                <a:ea typeface="华文新魏" panose="02010800040101010101" pitchFamily="2" charset="-122"/>
              </a:rPr>
              <a:t>）不能直接向</a:t>
            </a:r>
            <a:r>
              <a:rPr lang="en-US" altLang="zh-CN" sz="1800" kern="0" dirty="0">
                <a:latin typeface="华文新魏" panose="02010800040101010101" pitchFamily="2" charset="-122"/>
                <a:ea typeface="华文新魏" panose="02010800040101010101" pitchFamily="2" charset="-122"/>
              </a:rPr>
              <a:t>PC</a:t>
            </a:r>
            <a:r>
              <a:rPr lang="zh-CN" altLang="en-US" sz="1800" kern="0" dirty="0">
                <a:latin typeface="华文新魏" panose="02010800040101010101" pitchFamily="2" charset="-122"/>
                <a:ea typeface="华文新魏" panose="02010800040101010101" pitchFamily="2" charset="-122"/>
              </a:rPr>
              <a:t>寄存器赋值，程序跳转要使用</a:t>
            </a:r>
            <a:r>
              <a:rPr lang="en-US" altLang="zh-CN" sz="1800" kern="0" dirty="0">
                <a:latin typeface="华文新魏" panose="02010800040101010101" pitchFamily="2" charset="-122"/>
                <a:ea typeface="华文新魏" panose="02010800040101010101" pitchFamily="2" charset="-122"/>
              </a:rPr>
              <a:t>B</a:t>
            </a:r>
            <a:r>
              <a:rPr lang="zh-CN" altLang="en-US" sz="1800" kern="0" dirty="0">
                <a:latin typeface="华文新魏" panose="02010800040101010101" pitchFamily="2" charset="-122"/>
                <a:ea typeface="华文新魏" panose="02010800040101010101" pitchFamily="2" charset="-122"/>
              </a:rPr>
              <a:t>或者</a:t>
            </a:r>
            <a:r>
              <a:rPr lang="en-US" altLang="zh-CN" sz="1800" kern="0" dirty="0">
                <a:latin typeface="华文新魏" panose="02010800040101010101" pitchFamily="2" charset="-122"/>
                <a:ea typeface="华文新魏" panose="02010800040101010101" pitchFamily="2" charset="-122"/>
              </a:rPr>
              <a:t>BL</a:t>
            </a:r>
            <a:r>
              <a:rPr lang="zh-CN" altLang="en-US" sz="1800" kern="0" dirty="0">
                <a:latin typeface="华文新魏" panose="02010800040101010101" pitchFamily="2" charset="-122"/>
                <a:ea typeface="华文新魏" panose="02010800040101010101" pitchFamily="2" charset="-122"/>
              </a:rPr>
              <a:t>指令。       </a:t>
            </a:r>
          </a:p>
          <a:p>
            <a:pPr marL="0" indent="0" eaLnBrk="1" hangingPunct="1">
              <a:lnSpc>
                <a:spcPts val="3525"/>
              </a:lnSpc>
              <a:spcBef>
                <a:spcPts val="0"/>
              </a:spcBef>
              <a:buNone/>
              <a:defRPr/>
            </a:pP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2</a:t>
            </a:r>
            <a:r>
              <a:rPr lang="zh-CN" altLang="en-US" sz="1800" kern="0" dirty="0">
                <a:latin typeface="华文新魏" panose="02010800040101010101" pitchFamily="2" charset="-122"/>
                <a:ea typeface="华文新魏" panose="02010800040101010101" pitchFamily="2" charset="-122"/>
              </a:rPr>
              <a:t>）在使用物理寄存器时，不要使用过于复杂的</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表达式，避免物理寄存器冲突。</a:t>
            </a:r>
          </a:p>
          <a:p>
            <a:pPr marL="0" indent="0" eaLnBrk="1" hangingPunct="1">
              <a:lnSpc>
                <a:spcPts val="3525"/>
              </a:lnSpc>
              <a:spcBef>
                <a:spcPts val="0"/>
              </a:spcBef>
              <a:buNone/>
              <a:defRPr/>
            </a:pP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3</a:t>
            </a: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R12</a:t>
            </a:r>
            <a:r>
              <a:rPr lang="zh-CN" altLang="en-US" sz="1800" kern="0" dirty="0">
                <a:latin typeface="华文新魏" panose="02010800040101010101" pitchFamily="2" charset="-122"/>
                <a:ea typeface="华文新魏" panose="02010800040101010101" pitchFamily="2" charset="-122"/>
              </a:rPr>
              <a:t>和</a:t>
            </a:r>
            <a:r>
              <a:rPr lang="en-US" altLang="zh-CN" sz="1800" kern="0" dirty="0">
                <a:latin typeface="华文新魏" panose="02010800040101010101" pitchFamily="2" charset="-122"/>
                <a:ea typeface="华文新魏" panose="02010800040101010101" pitchFamily="2" charset="-122"/>
              </a:rPr>
              <a:t>R13</a:t>
            </a:r>
            <a:r>
              <a:rPr lang="zh-CN" altLang="en-US" sz="1800" kern="0" dirty="0">
                <a:latin typeface="华文新魏" panose="02010800040101010101" pitchFamily="2" charset="-122"/>
                <a:ea typeface="华文新魏" panose="02010800040101010101" pitchFamily="2" charset="-122"/>
              </a:rPr>
              <a:t>可能被编译器用来存放中间编译结果，计算表达式值时可能将</a:t>
            </a:r>
            <a:r>
              <a:rPr lang="en-US" altLang="zh-CN" sz="1800" kern="0" dirty="0">
                <a:latin typeface="华文新魏" panose="02010800040101010101" pitchFamily="2" charset="-122"/>
                <a:ea typeface="华文新魏" panose="02010800040101010101" pitchFamily="2" charset="-122"/>
              </a:rPr>
              <a:t>R0~R3</a:t>
            </a: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R12</a:t>
            </a:r>
            <a:r>
              <a:rPr lang="zh-CN" altLang="en-US" sz="1800" kern="0" dirty="0">
                <a:latin typeface="华文新魏" panose="02010800040101010101" pitchFamily="2" charset="-122"/>
                <a:ea typeface="华文新魏" panose="02010800040101010101" pitchFamily="2" charset="-122"/>
              </a:rPr>
              <a:t>及</a:t>
            </a:r>
            <a:r>
              <a:rPr lang="en-US" altLang="zh-CN" sz="1800" kern="0" dirty="0">
                <a:latin typeface="华文新魏" panose="02010800040101010101" pitchFamily="2" charset="-122"/>
                <a:ea typeface="华文新魏" panose="02010800040101010101" pitchFamily="2" charset="-122"/>
              </a:rPr>
              <a:t>R14</a:t>
            </a:r>
            <a:r>
              <a:rPr lang="zh-CN" altLang="en-US" sz="1800" kern="0" dirty="0">
                <a:latin typeface="华文新魏" panose="02010800040101010101" pitchFamily="2" charset="-122"/>
                <a:ea typeface="华文新魏" panose="02010800040101010101" pitchFamily="2" charset="-122"/>
              </a:rPr>
              <a:t>用于子程序调用，因此要避免直接使用这些物理寄存器。</a:t>
            </a:r>
            <a:endParaRPr lang="en-US" altLang="zh-CN" sz="1800" kern="0" dirty="0">
              <a:latin typeface="华文新魏" panose="02010800040101010101" pitchFamily="2" charset="-122"/>
              <a:ea typeface="华文新魏" panose="02010800040101010101" pitchFamily="2" charset="-122"/>
            </a:endParaRPr>
          </a:p>
          <a:p>
            <a:pPr marL="0" indent="0" eaLnBrk="1" hangingPunct="1">
              <a:lnSpc>
                <a:spcPts val="3525"/>
              </a:lnSpc>
              <a:spcBef>
                <a:spcPts val="0"/>
              </a:spcBef>
              <a:buNone/>
              <a:defRPr/>
            </a:pP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4</a:t>
            </a:r>
            <a:r>
              <a:rPr lang="zh-CN" altLang="en-US" sz="1800" kern="0" dirty="0">
                <a:latin typeface="华文新魏" panose="02010800040101010101" pitchFamily="2" charset="-122"/>
                <a:ea typeface="华文新魏" panose="02010800040101010101" pitchFamily="2" charset="-122"/>
              </a:rPr>
              <a:t>）一般不要直接指定物理寄存器，而让编译器进行分配。</a:t>
            </a:r>
          </a:p>
          <a:p>
            <a:pPr marL="0" indent="0" eaLnBrk="1" hangingPunct="1">
              <a:lnSpc>
                <a:spcPts val="3525"/>
              </a:lnSpc>
              <a:spcBef>
                <a:spcPts val="0"/>
              </a:spcBef>
              <a:buNone/>
              <a:defRPr/>
            </a:pPr>
            <a:endParaRPr lang="zh-CN" altLang="en-US" sz="1800" kern="0" dirty="0">
              <a:latin typeface="华文新魏" panose="02010800040101010101" pitchFamily="2" charset="-122"/>
              <a:ea typeface="华文新魏" panose="02010800040101010101" pitchFamily="2" charset="-122"/>
            </a:endParaRPr>
          </a:p>
        </p:txBody>
      </p:sp>
    </p:spTree>
  </p:cSld>
  <p:clrMapOvr>
    <a:masterClrMapping/>
  </p:clrMapOvr>
  <p:transition>
    <p:pull dir="ru"/>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69BF6F66-FD49-4B3A-4F96-36420835B50F}"/>
              </a:ext>
            </a:extLst>
          </p:cNvPr>
          <p:cNvSpPr txBox="1">
            <a:spLocks noChangeArrowheads="1"/>
          </p:cNvSpPr>
          <p:nvPr/>
        </p:nvSpPr>
        <p:spPr bwMode="auto">
          <a:xfrm>
            <a:off x="251223" y="1701403"/>
            <a:ext cx="5130403" cy="399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a:lnSpc>
                <a:spcPts val="2550"/>
              </a:lnSpc>
              <a:spcBef>
                <a:spcPct val="0"/>
              </a:spcBef>
              <a:buNone/>
            </a:pPr>
            <a:r>
              <a:rPr lang="en-US" altLang="zh-CN" sz="1800" dirty="0"/>
              <a:t>#include &lt;</a:t>
            </a:r>
            <a:r>
              <a:rPr lang="en-US" altLang="zh-CN" sz="1800" dirty="0" err="1"/>
              <a:t>stdio.h</a:t>
            </a:r>
            <a:r>
              <a:rPr lang="en-US" altLang="zh-CN" sz="1800" dirty="0"/>
              <a:t>&gt;</a:t>
            </a:r>
          </a:p>
          <a:p>
            <a:pPr algn="l">
              <a:lnSpc>
                <a:spcPts val="2550"/>
              </a:lnSpc>
              <a:spcBef>
                <a:spcPct val="0"/>
              </a:spcBef>
              <a:buNone/>
            </a:pPr>
            <a:r>
              <a:rPr lang="en-US" altLang="zh-CN" sz="1800" dirty="0"/>
              <a:t>void </a:t>
            </a:r>
            <a:r>
              <a:rPr lang="en-US" altLang="zh-CN" sz="1800" dirty="0" err="1"/>
              <a:t>my_strcpy</a:t>
            </a:r>
            <a:r>
              <a:rPr lang="en-US" altLang="zh-CN" sz="1800" dirty="0"/>
              <a:t>(const char *</a:t>
            </a:r>
            <a:r>
              <a:rPr lang="en-US" altLang="zh-CN" sz="1800" dirty="0" err="1"/>
              <a:t>src</a:t>
            </a:r>
            <a:r>
              <a:rPr lang="zh-CN" altLang="en-US" sz="1800" dirty="0"/>
              <a:t>， </a:t>
            </a:r>
            <a:r>
              <a:rPr lang="en-US" altLang="zh-CN" sz="1800" dirty="0"/>
              <a:t>char *</a:t>
            </a:r>
            <a:r>
              <a:rPr lang="en-US" altLang="zh-CN" sz="1800" dirty="0" err="1"/>
              <a:t>dest</a:t>
            </a:r>
            <a:r>
              <a:rPr lang="en-US" altLang="zh-CN" sz="1800" dirty="0"/>
              <a:t>){</a:t>
            </a:r>
          </a:p>
          <a:p>
            <a:pPr algn="l">
              <a:lnSpc>
                <a:spcPts val="2550"/>
              </a:lnSpc>
              <a:spcBef>
                <a:spcPct val="0"/>
              </a:spcBef>
              <a:buNone/>
            </a:pPr>
            <a:r>
              <a:rPr lang="en-US" altLang="zh-CN" sz="1800" dirty="0"/>
              <a:t> 	char </a:t>
            </a:r>
            <a:r>
              <a:rPr lang="en-US" altLang="zh-CN" sz="1800" dirty="0" err="1"/>
              <a:t>ch</a:t>
            </a:r>
            <a:r>
              <a:rPr lang="en-US" altLang="zh-CN" sz="1800" dirty="0"/>
              <a:t>;   				</a:t>
            </a:r>
          </a:p>
          <a:p>
            <a:pPr algn="l">
              <a:lnSpc>
                <a:spcPts val="2550"/>
              </a:lnSpc>
              <a:spcBef>
                <a:spcPct val="0"/>
              </a:spcBef>
              <a:buNone/>
            </a:pPr>
            <a:r>
              <a:rPr lang="zh-CN" altLang="en-US" sz="1800" dirty="0"/>
              <a:t>	</a:t>
            </a:r>
            <a:r>
              <a:rPr lang="en-US" altLang="zh-CN" sz="1800" dirty="0"/>
              <a:t>__</a:t>
            </a:r>
            <a:r>
              <a:rPr lang="en-US" altLang="zh-CN" sz="1800" dirty="0" err="1"/>
              <a:t>asm</a:t>
            </a:r>
            <a:r>
              <a:rPr lang="en-US" altLang="zh-CN" sz="1800" dirty="0"/>
              <a:t>        //</a:t>
            </a:r>
            <a:r>
              <a:rPr lang="zh-CN" altLang="en-US" sz="1800" dirty="0"/>
              <a:t>调用关键词</a:t>
            </a:r>
            <a:r>
              <a:rPr lang="en-US" altLang="zh-CN" sz="1800" dirty="0"/>
              <a:t>__</a:t>
            </a:r>
            <a:r>
              <a:rPr lang="en-US" altLang="zh-CN" sz="1800" dirty="0" err="1"/>
              <a:t>asm</a:t>
            </a:r>
            <a:endParaRPr lang="en-US" altLang="zh-CN" sz="1800" dirty="0"/>
          </a:p>
          <a:p>
            <a:pPr algn="l">
              <a:lnSpc>
                <a:spcPts val="2550"/>
              </a:lnSpc>
              <a:spcBef>
                <a:spcPct val="0"/>
              </a:spcBef>
              <a:buNone/>
            </a:pPr>
            <a:r>
              <a:rPr lang="en-US" altLang="zh-CN" sz="1800" dirty="0"/>
              <a:t>	{</a:t>
            </a:r>
          </a:p>
          <a:p>
            <a:pPr algn="l">
              <a:lnSpc>
                <a:spcPts val="2550"/>
              </a:lnSpc>
              <a:spcBef>
                <a:spcPct val="0"/>
              </a:spcBef>
              <a:buNone/>
            </a:pPr>
            <a:r>
              <a:rPr lang="en-US" altLang="zh-CN" sz="1800" dirty="0"/>
              <a:t>	LOOP  	</a:t>
            </a:r>
            <a:r>
              <a:rPr lang="zh-CN" altLang="en-US" sz="1800" dirty="0"/>
              <a:t>；循环入口</a:t>
            </a:r>
          </a:p>
          <a:p>
            <a:pPr algn="l">
              <a:lnSpc>
                <a:spcPts val="2550"/>
              </a:lnSpc>
              <a:spcBef>
                <a:spcPct val="0"/>
              </a:spcBef>
              <a:buNone/>
            </a:pPr>
            <a:r>
              <a:rPr lang="zh-CN" altLang="en-US" sz="1800" dirty="0"/>
              <a:t>		</a:t>
            </a:r>
            <a:r>
              <a:rPr lang="en-US" altLang="zh-CN" sz="1800" dirty="0"/>
              <a:t>LDRB CH</a:t>
            </a:r>
            <a:r>
              <a:rPr lang="zh-CN" altLang="en-US" sz="1800" dirty="0"/>
              <a:t>，</a:t>
            </a:r>
            <a:r>
              <a:rPr lang="en-US" altLang="zh-CN" sz="1800" dirty="0"/>
              <a:t>[SRC]</a:t>
            </a:r>
            <a:r>
              <a:rPr lang="zh-CN" altLang="en-US" sz="1800" dirty="0"/>
              <a:t>，</a:t>
            </a:r>
            <a:r>
              <a:rPr lang="en-US" altLang="zh-CN" sz="1800" dirty="0"/>
              <a:t>#1  </a:t>
            </a:r>
          </a:p>
          <a:p>
            <a:pPr algn="l">
              <a:lnSpc>
                <a:spcPts val="2550"/>
              </a:lnSpc>
              <a:spcBef>
                <a:spcPct val="0"/>
              </a:spcBef>
              <a:buNone/>
            </a:pPr>
            <a:r>
              <a:rPr lang="en-US" altLang="zh-CN" sz="1800" dirty="0"/>
              <a:t>		STRB CH</a:t>
            </a:r>
            <a:r>
              <a:rPr lang="zh-CN" altLang="en-US" sz="1800" dirty="0"/>
              <a:t>，</a:t>
            </a:r>
            <a:r>
              <a:rPr lang="en-US" altLang="zh-CN" sz="1800" dirty="0"/>
              <a:t>[</a:t>
            </a:r>
            <a:r>
              <a:rPr lang="en-US" altLang="zh-CN" sz="1800" dirty="0" err="1"/>
              <a:t>dest</a:t>
            </a:r>
            <a:r>
              <a:rPr lang="en-US" altLang="zh-CN" sz="1800" dirty="0"/>
              <a:t>]</a:t>
            </a:r>
            <a:r>
              <a:rPr lang="zh-CN" altLang="en-US" sz="1800" dirty="0"/>
              <a:t>，</a:t>
            </a:r>
            <a:r>
              <a:rPr lang="en-US" altLang="zh-CN" sz="1800" dirty="0"/>
              <a:t>#1  	</a:t>
            </a:r>
          </a:p>
          <a:p>
            <a:pPr algn="l">
              <a:lnSpc>
                <a:spcPts val="2550"/>
              </a:lnSpc>
              <a:spcBef>
                <a:spcPct val="0"/>
              </a:spcBef>
              <a:buNone/>
            </a:pPr>
            <a:r>
              <a:rPr lang="zh-CN" altLang="en-US" sz="1800" dirty="0"/>
              <a:t>		</a:t>
            </a:r>
            <a:r>
              <a:rPr lang="en-US" altLang="zh-CN" sz="1800" dirty="0"/>
              <a:t>CMP CH</a:t>
            </a:r>
            <a:r>
              <a:rPr lang="zh-CN" altLang="en-US" sz="1800" dirty="0"/>
              <a:t>， </a:t>
            </a:r>
            <a:r>
              <a:rPr lang="en-US" altLang="zh-CN" sz="1800" dirty="0"/>
              <a:t>#0		 </a:t>
            </a:r>
            <a:endParaRPr lang="zh-CN" altLang="en-US" sz="1800" dirty="0"/>
          </a:p>
          <a:p>
            <a:pPr algn="l">
              <a:lnSpc>
                <a:spcPts val="2550"/>
              </a:lnSpc>
              <a:spcBef>
                <a:spcPct val="0"/>
              </a:spcBef>
              <a:buNone/>
            </a:pPr>
            <a:r>
              <a:rPr lang="zh-CN" altLang="en-US" sz="1800" dirty="0"/>
              <a:t>		</a:t>
            </a:r>
            <a:r>
              <a:rPr lang="en-US" altLang="zh-CN" sz="1800" dirty="0"/>
              <a:t>BNE LOOP</a:t>
            </a:r>
            <a:r>
              <a:rPr lang="zh-CN" altLang="en-US" sz="1800" dirty="0"/>
              <a:t> 	</a:t>
            </a:r>
            <a:r>
              <a:rPr lang="en-US" altLang="zh-CN" sz="1800" dirty="0"/>
              <a:t> </a:t>
            </a:r>
            <a:endParaRPr lang="zh-CN" altLang="en-US" sz="1800" dirty="0"/>
          </a:p>
          <a:p>
            <a:pPr algn="l">
              <a:lnSpc>
                <a:spcPts val="2550"/>
              </a:lnSpc>
              <a:spcBef>
                <a:spcPct val="0"/>
              </a:spcBef>
              <a:buNone/>
            </a:pPr>
            <a:r>
              <a:rPr lang="zh-CN" altLang="en-US" sz="1800" dirty="0"/>
              <a:t>	</a:t>
            </a:r>
            <a:r>
              <a:rPr lang="en-US" altLang="zh-CN" sz="1800" dirty="0"/>
              <a:t>}</a:t>
            </a:r>
          </a:p>
          <a:p>
            <a:pPr algn="l">
              <a:lnSpc>
                <a:spcPts val="2550"/>
              </a:lnSpc>
              <a:spcBef>
                <a:spcPct val="0"/>
              </a:spcBef>
              <a:buNone/>
            </a:pPr>
            <a:r>
              <a:rPr lang="en-US" altLang="zh-CN" sz="1800" dirty="0"/>
              <a:t>}</a:t>
            </a:r>
          </a:p>
        </p:txBody>
      </p:sp>
      <p:sp>
        <p:nvSpPr>
          <p:cNvPr id="3" name="Rectangle 2">
            <a:extLst>
              <a:ext uri="{FF2B5EF4-FFF2-40B4-BE49-F238E27FC236}">
                <a16:creationId xmlns:a16="http://schemas.microsoft.com/office/drawing/2014/main" id="{8A20B53C-66E4-4260-83EF-D1620E6385B6}"/>
              </a:ext>
            </a:extLst>
          </p:cNvPr>
          <p:cNvSpPr txBox="1">
            <a:spLocks noChangeArrowheads="1"/>
          </p:cNvSpPr>
          <p:nvPr/>
        </p:nvSpPr>
        <p:spPr bwMode="auto">
          <a:xfrm>
            <a:off x="1331119" y="944166"/>
            <a:ext cx="6535341"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chemeClr val="bg1"/>
                </a:solidFill>
              </a:rPr>
              <a:t>4.4.2  C/C++</a:t>
            </a:r>
            <a:r>
              <a:rPr lang="zh-CN" altLang="en-US" sz="2400" kern="0" dirty="0">
                <a:solidFill>
                  <a:schemeClr val="bg1"/>
                </a:solidFill>
              </a:rPr>
              <a:t>与汇编语言的混合编程应用</a:t>
            </a:r>
            <a:endParaRPr lang="zh-CN" altLang="en-US" sz="2400" b="0" kern="0" dirty="0">
              <a:solidFill>
                <a:schemeClr val="bg1"/>
              </a:solidFill>
            </a:endParaRPr>
          </a:p>
        </p:txBody>
      </p:sp>
      <p:sp>
        <p:nvSpPr>
          <p:cNvPr id="4" name="Rectangle 3">
            <a:extLst>
              <a:ext uri="{FF2B5EF4-FFF2-40B4-BE49-F238E27FC236}">
                <a16:creationId xmlns:a16="http://schemas.microsoft.com/office/drawing/2014/main" id="{A1459581-66C4-4A8D-08B1-6B62187E40BF}"/>
              </a:ext>
            </a:extLst>
          </p:cNvPr>
          <p:cNvSpPr txBox="1">
            <a:spLocks noChangeArrowheads="1"/>
          </p:cNvSpPr>
          <p:nvPr/>
        </p:nvSpPr>
        <p:spPr>
          <a:xfrm>
            <a:off x="4733925" y="2641997"/>
            <a:ext cx="4320779" cy="2967038"/>
          </a:xfrm>
          <a:prstGeom prst="rect">
            <a:avLst/>
          </a:prstGeom>
          <a:ln>
            <a:solidFill>
              <a:schemeClr val="tx1"/>
            </a:solidFill>
          </a:ln>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lnSpc>
                <a:spcPct val="90000"/>
              </a:lnSpc>
              <a:buFont typeface="Wingdings" panose="05000000000000000000" pitchFamily="2" charset="2"/>
              <a:buNone/>
              <a:defRPr/>
            </a:pPr>
            <a:r>
              <a:rPr lang="en-US" altLang="zh-CN" sz="1800" kern="0" dirty="0" err="1"/>
              <a:t>int</a:t>
            </a:r>
            <a:r>
              <a:rPr lang="en-US" altLang="zh-CN" sz="1800" kern="0" dirty="0"/>
              <a:t> main()</a:t>
            </a:r>
            <a:r>
              <a:rPr lang="zh-CN" altLang="en-US" sz="1800" kern="0" dirty="0"/>
              <a:t> </a:t>
            </a:r>
            <a:r>
              <a:rPr lang="en-US" altLang="zh-CN" sz="1800" kern="0" dirty="0"/>
              <a:t>{</a:t>
            </a:r>
          </a:p>
          <a:p>
            <a:pPr eaLnBrk="1" hangingPunct="1">
              <a:lnSpc>
                <a:spcPct val="90000"/>
              </a:lnSpc>
              <a:buFont typeface="Wingdings" panose="05000000000000000000" pitchFamily="2" charset="2"/>
              <a:buNone/>
              <a:defRPr/>
            </a:pPr>
            <a:r>
              <a:rPr lang="en-US" altLang="zh-CN" sz="1800" kern="0" dirty="0"/>
              <a:t>	char *a = "forget it and move on!";</a:t>
            </a:r>
            <a:endParaRPr lang="zh-CN" altLang="en-US" sz="1800" kern="0" dirty="0"/>
          </a:p>
          <a:p>
            <a:pPr eaLnBrk="1" hangingPunct="1">
              <a:lnSpc>
                <a:spcPct val="90000"/>
              </a:lnSpc>
              <a:buFont typeface="Wingdings" panose="05000000000000000000" pitchFamily="2" charset="2"/>
              <a:buNone/>
              <a:defRPr/>
            </a:pPr>
            <a:r>
              <a:rPr lang="zh-CN" altLang="en-US" sz="1800" kern="0" dirty="0"/>
              <a:t>	</a:t>
            </a:r>
            <a:r>
              <a:rPr lang="en-US" altLang="zh-CN" sz="1800" kern="0" dirty="0"/>
              <a:t>char b[64];</a:t>
            </a:r>
            <a:endParaRPr lang="zh-CN" altLang="en-US" sz="1800" kern="0" dirty="0"/>
          </a:p>
          <a:p>
            <a:pPr eaLnBrk="1" hangingPunct="1">
              <a:lnSpc>
                <a:spcPct val="90000"/>
              </a:lnSpc>
              <a:buFont typeface="Wingdings" panose="05000000000000000000" pitchFamily="2" charset="2"/>
              <a:buNone/>
              <a:defRPr/>
            </a:pPr>
            <a:r>
              <a:rPr lang="zh-CN" altLang="en-US" sz="1800" kern="0" dirty="0"/>
              <a:t>	</a:t>
            </a:r>
            <a:r>
              <a:rPr lang="en-US" altLang="zh-CN" sz="1800" kern="0" dirty="0" err="1"/>
              <a:t>my_strcpy</a:t>
            </a:r>
            <a:r>
              <a:rPr lang="en-US" altLang="zh-CN" sz="1800" kern="0" dirty="0"/>
              <a:t>(a</a:t>
            </a:r>
            <a:r>
              <a:rPr lang="zh-CN" altLang="en-US" sz="1800" kern="0" dirty="0"/>
              <a:t>， </a:t>
            </a:r>
            <a:r>
              <a:rPr lang="en-US" altLang="zh-CN" sz="1800" kern="0" dirty="0"/>
              <a:t>b);</a:t>
            </a:r>
            <a:endParaRPr lang="zh-CN" altLang="en-US" sz="1800" kern="0" dirty="0"/>
          </a:p>
          <a:p>
            <a:pPr eaLnBrk="1" hangingPunct="1">
              <a:lnSpc>
                <a:spcPct val="90000"/>
              </a:lnSpc>
              <a:buFont typeface="Wingdings" panose="05000000000000000000" pitchFamily="2" charset="2"/>
              <a:buNone/>
              <a:defRPr/>
            </a:pPr>
            <a:r>
              <a:rPr lang="zh-CN" altLang="en-US" sz="1800" kern="0" dirty="0"/>
              <a:t>	</a:t>
            </a:r>
            <a:r>
              <a:rPr lang="en-US" altLang="zh-CN" sz="1800" kern="0" dirty="0" err="1"/>
              <a:t>printf</a:t>
            </a:r>
            <a:r>
              <a:rPr lang="en-US" altLang="zh-CN" sz="1800" kern="0" dirty="0"/>
              <a:t>("original: %s"</a:t>
            </a:r>
            <a:r>
              <a:rPr lang="zh-CN" altLang="en-US" sz="1800" kern="0" dirty="0"/>
              <a:t>， </a:t>
            </a:r>
            <a:r>
              <a:rPr lang="en-US" altLang="zh-CN" sz="1800" kern="0" dirty="0"/>
              <a:t>a);</a:t>
            </a:r>
            <a:endParaRPr lang="zh-CN" altLang="en-US" sz="1800" kern="0" dirty="0"/>
          </a:p>
          <a:p>
            <a:pPr eaLnBrk="1" hangingPunct="1">
              <a:lnSpc>
                <a:spcPct val="90000"/>
              </a:lnSpc>
              <a:buFont typeface="Wingdings" panose="05000000000000000000" pitchFamily="2" charset="2"/>
              <a:buNone/>
              <a:defRPr/>
            </a:pPr>
            <a:r>
              <a:rPr lang="zh-CN" altLang="en-US" sz="1800" kern="0" dirty="0"/>
              <a:t>	</a:t>
            </a:r>
            <a:r>
              <a:rPr lang="en-US" altLang="zh-CN" sz="1800" kern="0" dirty="0" err="1"/>
              <a:t>printf</a:t>
            </a:r>
            <a:r>
              <a:rPr lang="en-US" altLang="zh-CN" sz="1800" kern="0" dirty="0"/>
              <a:t>("</a:t>
            </a:r>
            <a:r>
              <a:rPr lang="en-US" altLang="zh-CN" sz="1800" kern="0" dirty="0" err="1"/>
              <a:t>copyed</a:t>
            </a:r>
            <a:r>
              <a:rPr lang="en-US" altLang="zh-CN" sz="1800" kern="0" dirty="0"/>
              <a:t>: %s"</a:t>
            </a:r>
            <a:r>
              <a:rPr lang="zh-CN" altLang="en-US" sz="1800" kern="0" dirty="0"/>
              <a:t>， </a:t>
            </a:r>
            <a:r>
              <a:rPr lang="en-US" altLang="zh-CN" sz="1800" kern="0" dirty="0"/>
              <a:t>b);/</a:t>
            </a:r>
            <a:endParaRPr lang="zh-CN" altLang="en-US" sz="1800" kern="0" dirty="0"/>
          </a:p>
          <a:p>
            <a:pPr eaLnBrk="1" hangingPunct="1">
              <a:lnSpc>
                <a:spcPct val="90000"/>
              </a:lnSpc>
              <a:buFont typeface="Wingdings" panose="05000000000000000000" pitchFamily="2" charset="2"/>
              <a:buNone/>
              <a:defRPr/>
            </a:pPr>
            <a:r>
              <a:rPr lang="zh-CN" altLang="en-US" sz="1800" kern="0" dirty="0"/>
              <a:t>	</a:t>
            </a:r>
            <a:r>
              <a:rPr lang="en-US" altLang="zh-CN" sz="1800" kern="0" dirty="0"/>
              <a:t>return 0;</a:t>
            </a:r>
          </a:p>
          <a:p>
            <a:pPr eaLnBrk="1" hangingPunct="1">
              <a:lnSpc>
                <a:spcPct val="90000"/>
              </a:lnSpc>
              <a:buFont typeface="Wingdings" panose="05000000000000000000" pitchFamily="2" charset="2"/>
              <a:buNone/>
              <a:defRPr/>
            </a:pPr>
            <a:r>
              <a:rPr lang="en-US" altLang="zh-CN" sz="1800" kern="0" dirty="0"/>
              <a:t>}</a:t>
            </a:r>
          </a:p>
        </p:txBody>
      </p:sp>
    </p:spTree>
  </p:cSld>
  <p:clrMapOvr>
    <a:masterClrMapping/>
  </p:clrMapOvr>
  <p:transition>
    <p:pull dir="ru"/>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6B073A6-4EC4-A8B8-1A21-C310FC61457D}"/>
              </a:ext>
            </a:extLst>
          </p:cNvPr>
          <p:cNvSpPr txBox="1">
            <a:spLocks noChangeArrowheads="1"/>
          </p:cNvSpPr>
          <p:nvPr/>
        </p:nvSpPr>
        <p:spPr bwMode="auto">
          <a:xfrm>
            <a:off x="1331119" y="944166"/>
            <a:ext cx="6535341"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chemeClr val="bg1"/>
                </a:solidFill>
              </a:rPr>
              <a:t>4.4.2  C/C++</a:t>
            </a:r>
            <a:r>
              <a:rPr lang="zh-CN" altLang="en-US" sz="2400" kern="0" dirty="0">
                <a:solidFill>
                  <a:schemeClr val="bg1"/>
                </a:solidFill>
              </a:rPr>
              <a:t>与汇编语言的混合编程应用</a:t>
            </a:r>
            <a:endParaRPr lang="zh-CN" altLang="en-US" sz="2400" b="0" kern="0" dirty="0">
              <a:solidFill>
                <a:schemeClr val="bg1"/>
              </a:solidFill>
            </a:endParaRPr>
          </a:p>
        </p:txBody>
      </p:sp>
      <p:sp>
        <p:nvSpPr>
          <p:cNvPr id="3" name="Rectangle 3">
            <a:extLst>
              <a:ext uri="{FF2B5EF4-FFF2-40B4-BE49-F238E27FC236}">
                <a16:creationId xmlns:a16="http://schemas.microsoft.com/office/drawing/2014/main" id="{7C295DA7-3B20-153E-29A8-C86E281EB814}"/>
              </a:ext>
            </a:extLst>
          </p:cNvPr>
          <p:cNvSpPr txBox="1">
            <a:spLocks noChangeArrowheads="1"/>
          </p:cNvSpPr>
          <p:nvPr/>
        </p:nvSpPr>
        <p:spPr>
          <a:xfrm>
            <a:off x="382191" y="1970485"/>
            <a:ext cx="8433197" cy="3294459"/>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2</a:t>
            </a:r>
            <a:r>
              <a:rPr lang="zh-CN" altLang="en-US" sz="1800" kern="0" dirty="0">
                <a:latin typeface="华文新魏" panose="02010800040101010101" pitchFamily="2" charset="-122"/>
                <a:ea typeface="华文新魏" panose="02010800040101010101" pitchFamily="2" charset="-122"/>
              </a:rPr>
              <a:t>．</a:t>
            </a:r>
            <a:r>
              <a:rPr lang="zh-CN" altLang="en-US" sz="1800" kern="0" dirty="0">
                <a:solidFill>
                  <a:srgbClr val="FF3300"/>
                </a:solidFill>
                <a:latin typeface="华文新魏" panose="02010800040101010101" pitchFamily="2" charset="-122"/>
                <a:ea typeface="华文新魏" panose="02010800040101010101" pitchFamily="2" charset="-122"/>
              </a:rPr>
              <a:t>在汇编中使用</a:t>
            </a:r>
            <a:r>
              <a:rPr lang="en-US" altLang="zh-CN" sz="1800" kern="0" dirty="0">
                <a:solidFill>
                  <a:srgbClr val="FF3300"/>
                </a:solidFill>
                <a:latin typeface="华文新魏" panose="02010800040101010101" pitchFamily="2" charset="-122"/>
                <a:ea typeface="华文新魏" panose="02010800040101010101" pitchFamily="2" charset="-122"/>
              </a:rPr>
              <a:t>C</a:t>
            </a:r>
            <a:r>
              <a:rPr lang="zh-CN" altLang="en-US" sz="1800" kern="0" dirty="0">
                <a:solidFill>
                  <a:srgbClr val="FF3300"/>
                </a:solidFill>
                <a:latin typeface="华文新魏" panose="02010800040101010101" pitchFamily="2" charset="-122"/>
                <a:ea typeface="华文新魏" panose="02010800040101010101" pitchFamily="2" charset="-122"/>
              </a:rPr>
              <a:t>程序全局变量</a:t>
            </a:r>
          </a:p>
          <a:p>
            <a:pPr eaLnBrk="1" hangingPunct="1">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　　在汇编和</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之间进行一些数据的传递，最简便的办法就是使用</a:t>
            </a:r>
            <a:r>
              <a:rPr lang="zh-CN" altLang="en-US" sz="1800" kern="0" dirty="0">
                <a:solidFill>
                  <a:srgbClr val="0000CC"/>
                </a:solidFill>
                <a:latin typeface="华文新魏" panose="02010800040101010101" pitchFamily="2" charset="-122"/>
                <a:ea typeface="华文新魏" panose="02010800040101010101" pitchFamily="2" charset="-122"/>
              </a:rPr>
              <a:t>全局变量</a:t>
            </a:r>
            <a:r>
              <a:rPr lang="zh-CN" altLang="en-US" sz="1800" kern="0" dirty="0">
                <a:latin typeface="华文新魏" panose="02010800040101010101" pitchFamily="2" charset="-122"/>
                <a:ea typeface="华文新魏" panose="02010800040101010101" pitchFamily="2" charset="-122"/>
              </a:rPr>
              <a:t>。具体的汇编程序中访问方法如下：</a:t>
            </a:r>
          </a:p>
          <a:p>
            <a:pPr eaLnBrk="1" hangingPunct="1">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1</a:t>
            </a:r>
            <a:r>
              <a:rPr lang="zh-CN" altLang="en-US" sz="1800" kern="0" dirty="0">
                <a:latin typeface="华文新魏" panose="02010800040101010101" pitchFamily="2" charset="-122"/>
                <a:ea typeface="华文新魏" panose="02010800040101010101" pitchFamily="2" charset="-122"/>
              </a:rPr>
              <a:t>）使用</a:t>
            </a:r>
            <a:r>
              <a:rPr lang="en-US" altLang="zh-CN" sz="1800" kern="0" dirty="0">
                <a:solidFill>
                  <a:srgbClr val="0000CC"/>
                </a:solidFill>
                <a:latin typeface="华文新魏" panose="02010800040101010101" pitchFamily="2" charset="-122"/>
                <a:ea typeface="华文新魏" panose="02010800040101010101" pitchFamily="2" charset="-122"/>
              </a:rPr>
              <a:t>IMPORT</a:t>
            </a:r>
            <a:r>
              <a:rPr lang="zh-CN" altLang="en-US" sz="1800" kern="0" dirty="0">
                <a:solidFill>
                  <a:srgbClr val="0000CC"/>
                </a:solidFill>
                <a:latin typeface="华文新魏" panose="02010800040101010101" pitchFamily="2" charset="-122"/>
                <a:ea typeface="华文新魏" panose="02010800040101010101" pitchFamily="2" charset="-122"/>
              </a:rPr>
              <a:t>伪操作声明</a:t>
            </a:r>
            <a:r>
              <a:rPr lang="zh-CN" altLang="en-US" sz="1800" kern="0" dirty="0">
                <a:latin typeface="华文新魏" panose="02010800040101010101" pitchFamily="2" charset="-122"/>
                <a:ea typeface="华文新魏" panose="02010800040101010101" pitchFamily="2" charset="-122"/>
              </a:rPr>
              <a:t>该全局变量。</a:t>
            </a:r>
          </a:p>
          <a:p>
            <a:pPr eaLnBrk="1" hangingPunct="1">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2</a:t>
            </a:r>
            <a:r>
              <a:rPr lang="zh-CN" altLang="en-US" sz="1800" kern="0" dirty="0">
                <a:latin typeface="华文新魏" panose="02010800040101010101" pitchFamily="2" charset="-122"/>
                <a:ea typeface="华文新魏" panose="02010800040101010101" pitchFamily="2" charset="-122"/>
              </a:rPr>
              <a:t>）使用</a:t>
            </a:r>
            <a:r>
              <a:rPr lang="en-US" altLang="zh-CN" sz="1800" kern="0" dirty="0">
                <a:solidFill>
                  <a:srgbClr val="0000CC"/>
                </a:solidFill>
                <a:latin typeface="华文新魏" panose="02010800040101010101" pitchFamily="2" charset="-122"/>
                <a:ea typeface="华文新魏" panose="02010800040101010101" pitchFamily="2" charset="-122"/>
              </a:rPr>
              <a:t>LDR</a:t>
            </a:r>
            <a:r>
              <a:rPr lang="zh-CN" altLang="en-US" sz="1800" kern="0" dirty="0">
                <a:solidFill>
                  <a:srgbClr val="0000CC"/>
                </a:solidFill>
                <a:latin typeface="华文新魏" panose="02010800040101010101" pitchFamily="2" charset="-122"/>
                <a:ea typeface="华文新魏" panose="02010800040101010101" pitchFamily="2" charset="-122"/>
              </a:rPr>
              <a:t>指令读取</a:t>
            </a:r>
            <a:r>
              <a:rPr lang="zh-CN" altLang="en-US" sz="1800" kern="0" dirty="0">
                <a:latin typeface="华文新魏" panose="02010800040101010101" pitchFamily="2" charset="-122"/>
                <a:ea typeface="华文新魏" panose="02010800040101010101" pitchFamily="2" charset="-122"/>
              </a:rPr>
              <a:t>该全局变量的内存地址，通常该全局变量的内存地址值存放在程序的数据缓冲池中（</a:t>
            </a:r>
            <a:r>
              <a:rPr lang="en-US" altLang="zh-CN" sz="1800" kern="0" dirty="0">
                <a:latin typeface="华文新魏" panose="02010800040101010101" pitchFamily="2" charset="-122"/>
                <a:ea typeface="华文新魏" panose="02010800040101010101" pitchFamily="2" charset="-122"/>
              </a:rPr>
              <a:t>Literal pool</a:t>
            </a:r>
            <a:r>
              <a:rPr lang="zh-CN" altLang="en-US" sz="1800" kern="0" dirty="0">
                <a:latin typeface="华文新魏" panose="02010800040101010101" pitchFamily="2" charset="-122"/>
                <a:ea typeface="华文新魏" panose="02010800040101010101" pitchFamily="2" charset="-122"/>
              </a:rPr>
              <a:t>）。</a:t>
            </a:r>
          </a:p>
          <a:p>
            <a:pPr eaLnBrk="1" hangingPunct="1">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3</a:t>
            </a:r>
            <a:r>
              <a:rPr lang="zh-CN" altLang="en-US" sz="1800" kern="0" dirty="0">
                <a:latin typeface="华文新魏" panose="02010800040101010101" pitchFamily="2" charset="-122"/>
                <a:ea typeface="华文新魏" panose="02010800040101010101" pitchFamily="2" charset="-122"/>
              </a:rPr>
              <a:t>）根据该数据的类型，使用相应的</a:t>
            </a:r>
            <a:r>
              <a:rPr lang="en-US" altLang="zh-CN" sz="1800" kern="0" dirty="0">
                <a:solidFill>
                  <a:srgbClr val="0000CC"/>
                </a:solidFill>
                <a:latin typeface="华文新魏" panose="02010800040101010101" pitchFamily="2" charset="-122"/>
                <a:ea typeface="华文新魏" panose="02010800040101010101" pitchFamily="2" charset="-122"/>
              </a:rPr>
              <a:t>LDR/STR</a:t>
            </a:r>
            <a:r>
              <a:rPr lang="zh-CN" altLang="en-US" sz="1800" kern="0" dirty="0">
                <a:solidFill>
                  <a:srgbClr val="0000CC"/>
                </a:solidFill>
                <a:latin typeface="华文新魏" panose="02010800040101010101" pitchFamily="2" charset="-122"/>
                <a:ea typeface="华文新魏" panose="02010800040101010101" pitchFamily="2" charset="-122"/>
              </a:rPr>
              <a:t>指令</a:t>
            </a:r>
            <a:r>
              <a:rPr lang="zh-CN" altLang="en-US" sz="1800" kern="0" dirty="0">
                <a:latin typeface="华文新魏" panose="02010800040101010101" pitchFamily="2" charset="-122"/>
                <a:ea typeface="华文新魏" panose="02010800040101010101" pitchFamily="2" charset="-122"/>
              </a:rPr>
              <a:t>读取</a:t>
            </a:r>
            <a:r>
              <a:rPr lang="en-US" altLang="zh-CN" sz="1800" kern="0" dirty="0">
                <a:latin typeface="华文新魏" panose="02010800040101010101" pitchFamily="2" charset="-122"/>
                <a:ea typeface="华文新魏" panose="02010800040101010101" pitchFamily="2" charset="-122"/>
              </a:rPr>
              <a:t>/</a:t>
            </a:r>
            <a:r>
              <a:rPr lang="zh-CN" altLang="en-US" sz="1800" kern="0" dirty="0">
                <a:latin typeface="华文新魏" panose="02010800040101010101" pitchFamily="2" charset="-122"/>
                <a:ea typeface="华文新魏" panose="02010800040101010101" pitchFamily="2" charset="-122"/>
              </a:rPr>
              <a:t>修改该全局变量的值。</a:t>
            </a:r>
          </a:p>
        </p:txBody>
      </p:sp>
    </p:spTree>
  </p:cSld>
  <p:clrMapOvr>
    <a:masterClrMapping/>
  </p:clrMapOvr>
  <p:transition>
    <p:pull dir="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81000" y="1171575"/>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lang="en-US" altLang="zh-CN" sz="2000" dirty="0">
                <a:solidFill>
                  <a:srgbClr val="198AAD"/>
                </a:solidFill>
                <a:latin typeface="Verdana"/>
                <a:ea typeface="宋体" panose="02010600030101010101" pitchFamily="2" charset="-122"/>
              </a:rPr>
              <a:t>2. </a:t>
            </a:r>
            <a:r>
              <a:rPr lang="zh-CN" altLang="en-US" sz="2000" dirty="0">
                <a:solidFill>
                  <a:srgbClr val="198AAD"/>
                </a:solidFill>
                <a:latin typeface="Verdana"/>
                <a:ea typeface="宋体" panose="02010600030101010101" pitchFamily="2" charset="-122"/>
              </a:rPr>
              <a:t>预定义寄存器名和协处理器名</a:t>
            </a:r>
            <a:endParaRPr kumimoji="0" lang="zh-CN" altLang="en-US"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0" lvl="0" indent="0">
              <a:lnSpc>
                <a:spcPct val="150000"/>
              </a:lnSpc>
              <a:buClr>
                <a:srgbClr val="3333CC"/>
              </a:buClr>
              <a:buSzPct val="60000"/>
              <a:buNone/>
            </a:pPr>
            <a:r>
              <a:rPr lang="zh-CN" altLang="en-US" sz="2000" dirty="0">
                <a:solidFill>
                  <a:srgbClr val="000000"/>
                </a:solidFill>
                <a:latin typeface="Verdana"/>
                <a:ea typeface="宋体" panose="02010600030101010101" pitchFamily="2" charset="-122"/>
              </a:rPr>
              <a:t>      </a:t>
            </a:r>
            <a:r>
              <a:rPr lang="en-US" altLang="zh-CN" sz="2000" b="0" kern="0" dirty="0">
                <a:solidFill>
                  <a:srgbClr val="000000"/>
                </a:solidFill>
                <a:latin typeface="Tahoma"/>
                <a:ea typeface="宋体"/>
              </a:rPr>
              <a:t>ARM</a:t>
            </a:r>
            <a:r>
              <a:rPr lang="zh-CN" altLang="en-US" sz="2000" b="0" kern="0" dirty="0">
                <a:solidFill>
                  <a:srgbClr val="000000"/>
                </a:solidFill>
                <a:latin typeface="Tahoma"/>
                <a:ea typeface="宋体"/>
              </a:rPr>
              <a:t>汇编器对</a:t>
            </a:r>
            <a:r>
              <a:rPr lang="en-US" altLang="zh-CN" sz="2000" b="0" kern="0" dirty="0">
                <a:solidFill>
                  <a:srgbClr val="000000"/>
                </a:solidFill>
                <a:latin typeface="Tahoma"/>
                <a:ea typeface="宋体"/>
              </a:rPr>
              <a:t>ARM</a:t>
            </a:r>
            <a:r>
              <a:rPr lang="zh-CN" altLang="en-US" sz="2000" b="0" kern="0" dirty="0">
                <a:solidFill>
                  <a:srgbClr val="000000"/>
                </a:solidFill>
                <a:latin typeface="Tahoma"/>
                <a:ea typeface="宋体"/>
              </a:rPr>
              <a:t>的寄存器进行了预定义，所有的寄存器和协处理器名都是大小写敏感的。</a:t>
            </a:r>
            <a:endParaRPr lang="en-US" altLang="zh-CN" sz="2000" b="0" kern="0" dirty="0">
              <a:solidFill>
                <a:srgbClr val="000000"/>
              </a:solidFill>
              <a:latin typeface="Tahoma"/>
              <a:ea typeface="宋体"/>
            </a:endParaRPr>
          </a:p>
          <a:p>
            <a:pPr lvl="1">
              <a:lnSpc>
                <a:spcPct val="150000"/>
              </a:lnSpc>
              <a:buClr>
                <a:srgbClr val="FF0000"/>
              </a:buClr>
              <a:buSzPct val="55000"/>
              <a:buFont typeface="Wingdings" panose="05000000000000000000" pitchFamily="2" charset="2"/>
              <a:buChar char="n"/>
            </a:pPr>
            <a:r>
              <a:rPr lang="zh-CN" altLang="en-US" sz="1800" b="0" kern="0" dirty="0">
                <a:solidFill>
                  <a:srgbClr val="000000"/>
                </a:solidFill>
                <a:latin typeface="Tahoma"/>
                <a:ea typeface="宋体"/>
              </a:rPr>
              <a:t>⑴ 预定义寄存器名</a:t>
            </a:r>
            <a:endParaRPr lang="en-US" altLang="zh-CN" sz="1800" b="0" kern="0" dirty="0">
              <a:solidFill>
                <a:srgbClr val="000000"/>
              </a:solidFill>
              <a:latin typeface="Tahoma"/>
              <a:ea typeface="宋体"/>
            </a:endParaRPr>
          </a:p>
          <a:p>
            <a:pPr marL="457200" lvl="1" indent="0">
              <a:buClr>
                <a:srgbClr val="FF0000"/>
              </a:buClr>
              <a:buSzPct val="55000"/>
              <a:buNone/>
            </a:pPr>
            <a:r>
              <a:rPr lang="en-US" altLang="zh-CN" sz="1800" b="0" kern="0" dirty="0">
                <a:solidFill>
                  <a:srgbClr val="000000"/>
                </a:solidFill>
                <a:latin typeface="Tahoma"/>
                <a:ea typeface="宋体"/>
              </a:rPr>
              <a:t>        R0~R15</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r0~r15</a:t>
            </a:r>
            <a:r>
              <a:rPr lang="zh-CN" altLang="en-US" sz="1800" b="0" kern="0" dirty="0">
                <a:solidFill>
                  <a:srgbClr val="000000"/>
                </a:solidFill>
                <a:latin typeface="Tahoma"/>
                <a:ea typeface="宋体"/>
              </a:rPr>
              <a:t>；</a:t>
            </a:r>
            <a:endParaRPr lang="en-US" altLang="zh-CN" sz="1800" b="0" kern="0" dirty="0">
              <a:solidFill>
                <a:srgbClr val="000000"/>
              </a:solidFill>
              <a:latin typeface="Tahoma"/>
              <a:ea typeface="宋体"/>
            </a:endParaRPr>
          </a:p>
          <a:p>
            <a:pPr marL="457200" lvl="1" indent="0">
              <a:buClr>
                <a:srgbClr val="FF0000"/>
              </a:buClr>
              <a:buSzPct val="55000"/>
              <a:buNone/>
            </a:pPr>
            <a:r>
              <a:rPr lang="en-US" altLang="zh-CN" sz="1800" b="0" kern="0" dirty="0">
                <a:solidFill>
                  <a:srgbClr val="000000"/>
                </a:solidFill>
                <a:latin typeface="Tahoma"/>
                <a:ea typeface="宋体"/>
              </a:rPr>
              <a:t>        a1~a4</a:t>
            </a:r>
            <a:r>
              <a:rPr lang="zh-CN" altLang="en-US" sz="1800" b="0" kern="0" dirty="0">
                <a:solidFill>
                  <a:srgbClr val="000000"/>
                </a:solidFill>
                <a:latin typeface="Tahoma"/>
                <a:ea typeface="宋体"/>
              </a:rPr>
              <a:t>（参数、结果或临时寄存器，与</a:t>
            </a:r>
            <a:r>
              <a:rPr lang="en-US" altLang="zh-CN" sz="1800" b="0" kern="0" dirty="0">
                <a:solidFill>
                  <a:srgbClr val="000000"/>
                </a:solidFill>
                <a:latin typeface="Tahoma"/>
                <a:ea typeface="宋体"/>
              </a:rPr>
              <a:t>r0~r3</a:t>
            </a:r>
            <a:r>
              <a:rPr lang="zh-CN" altLang="en-US" sz="1800" b="0" kern="0" dirty="0">
                <a:solidFill>
                  <a:srgbClr val="000000"/>
                </a:solidFill>
                <a:latin typeface="Tahoma"/>
                <a:ea typeface="宋体"/>
              </a:rPr>
              <a:t>同义）；</a:t>
            </a:r>
          </a:p>
          <a:p>
            <a:pPr marL="457200" lvl="1" indent="0">
              <a:buClr>
                <a:srgbClr val="FF0000"/>
              </a:buClr>
              <a:buSzPct val="55000"/>
              <a:buNone/>
            </a:pPr>
            <a:r>
              <a:rPr lang="en-US" altLang="zh-CN" sz="1800" b="0" kern="0" dirty="0">
                <a:solidFill>
                  <a:srgbClr val="000000"/>
                </a:solidFill>
                <a:latin typeface="Tahoma"/>
                <a:ea typeface="宋体"/>
              </a:rPr>
              <a:t>        v1~v8</a:t>
            </a:r>
            <a:r>
              <a:rPr lang="zh-CN" altLang="en-US" sz="1800" b="0" kern="0" dirty="0">
                <a:solidFill>
                  <a:srgbClr val="000000"/>
                </a:solidFill>
                <a:latin typeface="Tahoma"/>
                <a:ea typeface="宋体"/>
              </a:rPr>
              <a:t>（变量寄存器，与</a:t>
            </a:r>
            <a:r>
              <a:rPr lang="en-US" altLang="zh-CN" sz="1800" b="0" kern="0" dirty="0">
                <a:solidFill>
                  <a:srgbClr val="000000"/>
                </a:solidFill>
                <a:latin typeface="Tahoma"/>
                <a:ea typeface="宋体"/>
              </a:rPr>
              <a:t>r4~r11</a:t>
            </a:r>
            <a:r>
              <a:rPr lang="zh-CN" altLang="en-US" sz="1800" b="0" kern="0" dirty="0">
                <a:solidFill>
                  <a:srgbClr val="000000"/>
                </a:solidFill>
                <a:latin typeface="Tahoma"/>
                <a:ea typeface="宋体"/>
              </a:rPr>
              <a:t>同义）；</a:t>
            </a:r>
            <a:endParaRPr lang="en-US" altLang="zh-CN" sz="1800" b="0" kern="0" dirty="0">
              <a:solidFill>
                <a:srgbClr val="000000"/>
              </a:solidFill>
              <a:latin typeface="Tahoma"/>
              <a:ea typeface="宋体"/>
            </a:endParaRPr>
          </a:p>
          <a:p>
            <a:pPr marL="457200" lvl="1" indent="0">
              <a:buClr>
                <a:srgbClr val="FF0000"/>
              </a:buClr>
              <a:buSzPct val="55000"/>
              <a:buNone/>
            </a:pPr>
            <a:r>
              <a:rPr lang="en-US" altLang="zh-CN" sz="1800" b="0" kern="0" dirty="0">
                <a:solidFill>
                  <a:srgbClr val="000000"/>
                </a:solidFill>
                <a:latin typeface="Tahoma"/>
                <a:ea typeface="宋体"/>
              </a:rPr>
              <a:t>        </a:t>
            </a:r>
            <a:r>
              <a:rPr lang="en-US" altLang="zh-CN" sz="1800" b="0" kern="0" dirty="0" err="1">
                <a:solidFill>
                  <a:srgbClr val="000000"/>
                </a:solidFill>
                <a:latin typeface="Tahoma"/>
                <a:ea typeface="宋体"/>
              </a:rPr>
              <a:t>sp</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SP</a:t>
            </a:r>
            <a:r>
              <a:rPr lang="zh-CN" altLang="en-US" sz="1800" b="0" kern="0" dirty="0">
                <a:solidFill>
                  <a:srgbClr val="000000"/>
                </a:solidFill>
                <a:latin typeface="Tahoma"/>
                <a:ea typeface="宋体"/>
              </a:rPr>
              <a:t>（堆栈指针，与</a:t>
            </a:r>
            <a:r>
              <a:rPr lang="en-US" altLang="zh-CN" sz="1800" b="0" kern="0" dirty="0">
                <a:solidFill>
                  <a:srgbClr val="000000"/>
                </a:solidFill>
                <a:latin typeface="Tahoma"/>
                <a:ea typeface="宋体"/>
              </a:rPr>
              <a:t>r13</a:t>
            </a:r>
            <a:r>
              <a:rPr lang="zh-CN" altLang="en-US" sz="1800" b="0" kern="0" dirty="0">
                <a:solidFill>
                  <a:srgbClr val="000000"/>
                </a:solidFill>
                <a:latin typeface="Tahoma"/>
                <a:ea typeface="宋体"/>
              </a:rPr>
              <a:t>同义）；</a:t>
            </a:r>
          </a:p>
          <a:p>
            <a:pPr marL="457200" lvl="1" indent="0">
              <a:buClr>
                <a:srgbClr val="FF0000"/>
              </a:buClr>
              <a:buSzPct val="55000"/>
              <a:buNone/>
            </a:pPr>
            <a:r>
              <a:rPr lang="en-US" altLang="zh-CN" sz="1800" b="0" kern="0" dirty="0">
                <a:solidFill>
                  <a:srgbClr val="000000"/>
                </a:solidFill>
                <a:latin typeface="Tahoma"/>
                <a:ea typeface="宋体"/>
              </a:rPr>
              <a:t>        </a:t>
            </a:r>
            <a:r>
              <a:rPr lang="en-US" altLang="zh-CN" sz="1800" b="0" kern="0" dirty="0" err="1">
                <a:solidFill>
                  <a:srgbClr val="000000"/>
                </a:solidFill>
                <a:latin typeface="Tahoma"/>
                <a:ea typeface="宋体"/>
              </a:rPr>
              <a:t>lr</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LR</a:t>
            </a:r>
            <a:r>
              <a:rPr lang="zh-CN" altLang="en-US" sz="1800" b="0" kern="0" dirty="0">
                <a:solidFill>
                  <a:srgbClr val="000000"/>
                </a:solidFill>
                <a:latin typeface="Tahoma"/>
                <a:ea typeface="宋体"/>
              </a:rPr>
              <a:t>（链接寄存器，与</a:t>
            </a:r>
            <a:r>
              <a:rPr lang="en-US" altLang="zh-CN" sz="1800" b="0" kern="0" dirty="0">
                <a:solidFill>
                  <a:srgbClr val="000000"/>
                </a:solidFill>
                <a:latin typeface="Tahoma"/>
                <a:ea typeface="宋体"/>
              </a:rPr>
              <a:t>r14</a:t>
            </a:r>
            <a:r>
              <a:rPr lang="zh-CN" altLang="en-US" sz="1800" b="0" kern="0" dirty="0">
                <a:solidFill>
                  <a:srgbClr val="000000"/>
                </a:solidFill>
                <a:latin typeface="Tahoma"/>
                <a:ea typeface="宋体"/>
              </a:rPr>
              <a:t>同义）；</a:t>
            </a:r>
          </a:p>
          <a:p>
            <a:pPr marL="457200" lvl="1" indent="0">
              <a:buClr>
                <a:srgbClr val="FF0000"/>
              </a:buClr>
              <a:buSzPct val="55000"/>
              <a:buNone/>
            </a:pPr>
            <a:r>
              <a:rPr lang="en-US" altLang="zh-CN" sz="1800" b="0" kern="0" dirty="0">
                <a:solidFill>
                  <a:srgbClr val="000000"/>
                </a:solidFill>
                <a:latin typeface="Tahoma"/>
                <a:ea typeface="宋体"/>
              </a:rPr>
              <a:t>        pc</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PC</a:t>
            </a:r>
            <a:r>
              <a:rPr lang="zh-CN" altLang="en-US" sz="1800" b="0" kern="0" dirty="0">
                <a:solidFill>
                  <a:srgbClr val="000000"/>
                </a:solidFill>
                <a:latin typeface="Tahoma"/>
                <a:ea typeface="宋体"/>
              </a:rPr>
              <a:t>（程序计数器，与</a:t>
            </a:r>
            <a:r>
              <a:rPr lang="en-US" altLang="zh-CN" sz="1800" b="0" kern="0" dirty="0">
                <a:solidFill>
                  <a:srgbClr val="000000"/>
                </a:solidFill>
                <a:latin typeface="Tahoma"/>
                <a:ea typeface="宋体"/>
              </a:rPr>
              <a:t>r15</a:t>
            </a:r>
            <a:r>
              <a:rPr lang="zh-CN" altLang="en-US" sz="1800" b="0" kern="0" dirty="0">
                <a:solidFill>
                  <a:srgbClr val="000000"/>
                </a:solidFill>
                <a:latin typeface="Tahoma"/>
                <a:ea typeface="宋体"/>
              </a:rPr>
              <a:t>同义）；</a:t>
            </a:r>
          </a:p>
          <a:p>
            <a:pPr marL="457200" lvl="1" indent="0">
              <a:buClr>
                <a:srgbClr val="FF0000"/>
              </a:buClr>
              <a:buSzPct val="55000"/>
              <a:buNone/>
            </a:pPr>
            <a:r>
              <a:rPr lang="en-US" altLang="zh-CN" sz="1800" b="0" kern="0" dirty="0">
                <a:solidFill>
                  <a:srgbClr val="000000"/>
                </a:solidFill>
                <a:latin typeface="Tahoma"/>
                <a:ea typeface="宋体"/>
              </a:rPr>
              <a:t>        </a:t>
            </a:r>
            <a:r>
              <a:rPr lang="en-US" altLang="zh-CN" sz="1800" b="0" kern="0" dirty="0" err="1">
                <a:solidFill>
                  <a:srgbClr val="000000"/>
                </a:solidFill>
                <a:latin typeface="Tahoma"/>
                <a:ea typeface="宋体"/>
              </a:rPr>
              <a:t>sl</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SL</a:t>
            </a:r>
            <a:r>
              <a:rPr lang="zh-CN" altLang="en-US" sz="1800" b="0" kern="0" dirty="0">
                <a:solidFill>
                  <a:srgbClr val="000000"/>
                </a:solidFill>
                <a:latin typeface="Tahoma"/>
                <a:ea typeface="宋体"/>
              </a:rPr>
              <a:t>（堆栈限制寄存器，与</a:t>
            </a:r>
            <a:r>
              <a:rPr lang="en-US" altLang="zh-CN" sz="1800" b="0" kern="0" dirty="0">
                <a:solidFill>
                  <a:srgbClr val="000000"/>
                </a:solidFill>
                <a:latin typeface="Tahoma"/>
                <a:ea typeface="宋体"/>
              </a:rPr>
              <a:t>r10</a:t>
            </a:r>
            <a:r>
              <a:rPr lang="zh-CN" altLang="en-US" sz="1800" b="0" kern="0" dirty="0">
                <a:solidFill>
                  <a:srgbClr val="000000"/>
                </a:solidFill>
                <a:latin typeface="Tahoma"/>
                <a:ea typeface="宋体"/>
              </a:rPr>
              <a:t>同义）；</a:t>
            </a:r>
          </a:p>
          <a:p>
            <a:pPr marL="0" indent="0" algn="just">
              <a:lnSpc>
                <a:spcPct val="100000"/>
              </a:lnSpc>
              <a:buNone/>
            </a:pPr>
            <a:r>
              <a:rPr lang="en-US" altLang="zh-CN" sz="1800" b="0" kern="0" dirty="0">
                <a:solidFill>
                  <a:srgbClr val="000000"/>
                </a:solidFill>
                <a:latin typeface="Tahoma"/>
                <a:ea typeface="宋体"/>
              </a:rPr>
              <a:t>               </a:t>
            </a:r>
            <a:r>
              <a:rPr lang="en-US" altLang="zh-CN" sz="1800" b="0" kern="0" dirty="0" err="1">
                <a:solidFill>
                  <a:srgbClr val="000000"/>
                </a:solidFill>
                <a:latin typeface="Tahoma"/>
                <a:ea typeface="宋体"/>
              </a:rPr>
              <a:t>fp</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FP（</a:t>
            </a:r>
            <a:r>
              <a:rPr lang="zh-CN" altLang="en-US" sz="1800" b="0" kern="0" dirty="0">
                <a:solidFill>
                  <a:srgbClr val="000000"/>
                </a:solidFill>
                <a:latin typeface="Tahoma"/>
                <a:ea typeface="宋体"/>
              </a:rPr>
              <a:t>帧指针，与</a:t>
            </a:r>
            <a:r>
              <a:rPr lang="en-US" altLang="zh-CN" sz="1800" b="0" kern="0" dirty="0">
                <a:solidFill>
                  <a:srgbClr val="000000"/>
                </a:solidFill>
                <a:latin typeface="Tahoma"/>
                <a:ea typeface="宋体"/>
              </a:rPr>
              <a:t>r11</a:t>
            </a:r>
            <a:r>
              <a:rPr lang="zh-CN" altLang="en-US" sz="1800" b="0" kern="0" dirty="0">
                <a:solidFill>
                  <a:srgbClr val="000000"/>
                </a:solidFill>
                <a:latin typeface="Tahoma"/>
                <a:ea typeface="宋体"/>
              </a:rPr>
              <a:t>同义）；</a:t>
            </a:r>
            <a:endParaRPr lang="en-US" altLang="zh-CN" sz="1800" b="0" kern="0" dirty="0">
              <a:solidFill>
                <a:srgbClr val="000000"/>
              </a:solidFill>
              <a:latin typeface="Tahoma"/>
              <a:ea typeface="宋体"/>
            </a:endParaRPr>
          </a:p>
          <a:p>
            <a:pPr marL="0" indent="0" algn="just">
              <a:lnSpc>
                <a:spcPct val="100000"/>
              </a:lnSpc>
              <a:buNone/>
            </a:pPr>
            <a:r>
              <a:rPr lang="en-US" altLang="zh-CN" sz="1800" b="0" kern="0" dirty="0">
                <a:solidFill>
                  <a:srgbClr val="000000"/>
                </a:solidFill>
                <a:latin typeface="Tahoma"/>
                <a:ea typeface="宋体"/>
              </a:rPr>
              <a:t>               </a:t>
            </a:r>
            <a:r>
              <a:rPr lang="en-US" altLang="zh-CN" sz="1800" b="0" kern="0" dirty="0" err="1">
                <a:solidFill>
                  <a:srgbClr val="000000"/>
                </a:solidFill>
                <a:latin typeface="Tahoma"/>
                <a:ea typeface="宋体"/>
              </a:rPr>
              <a:t>ip</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IP（</a:t>
            </a:r>
            <a:r>
              <a:rPr lang="zh-CN" altLang="en-US" sz="1800" b="0" kern="0" dirty="0">
                <a:solidFill>
                  <a:srgbClr val="000000"/>
                </a:solidFill>
                <a:latin typeface="Tahoma"/>
                <a:ea typeface="宋体"/>
              </a:rPr>
              <a:t>过程调用中间临时寄存器，与</a:t>
            </a:r>
            <a:r>
              <a:rPr lang="en-US" altLang="zh-CN" sz="1800" b="0" kern="0" dirty="0">
                <a:solidFill>
                  <a:srgbClr val="000000"/>
                </a:solidFill>
                <a:latin typeface="Tahoma"/>
                <a:ea typeface="宋体"/>
              </a:rPr>
              <a:t>r12</a:t>
            </a:r>
            <a:r>
              <a:rPr lang="zh-CN" altLang="en-US" sz="1800" b="0" kern="0" dirty="0">
                <a:solidFill>
                  <a:srgbClr val="000000"/>
                </a:solidFill>
                <a:latin typeface="Tahoma"/>
                <a:ea typeface="宋体"/>
              </a:rPr>
              <a:t>同义）；</a:t>
            </a:r>
            <a:endParaRPr lang="en-US" altLang="zh-CN" sz="1800" b="0" kern="0" dirty="0">
              <a:solidFill>
                <a:srgbClr val="000000"/>
              </a:solidFill>
              <a:latin typeface="Tahoma"/>
              <a:ea typeface="宋体"/>
            </a:endParaRPr>
          </a:p>
          <a:p>
            <a:pPr marL="0" indent="0" algn="just">
              <a:lnSpc>
                <a:spcPct val="100000"/>
              </a:lnSpc>
              <a:buNone/>
            </a:pPr>
            <a:r>
              <a:rPr lang="en-US" altLang="zh-CN" sz="1800" b="0" kern="0" dirty="0">
                <a:solidFill>
                  <a:srgbClr val="000000"/>
                </a:solidFill>
                <a:latin typeface="Tahoma"/>
                <a:ea typeface="宋体"/>
              </a:rPr>
              <a:t>               </a:t>
            </a:r>
            <a:r>
              <a:rPr lang="en-US" altLang="zh-CN" sz="1800" b="0" kern="0" dirty="0" err="1">
                <a:solidFill>
                  <a:srgbClr val="000000"/>
                </a:solidFill>
                <a:latin typeface="Tahoma"/>
                <a:ea typeface="宋体"/>
              </a:rPr>
              <a:t>sb</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SB</a:t>
            </a:r>
            <a:r>
              <a:rPr lang="zh-CN" altLang="en-US" sz="1800" b="0" kern="0" dirty="0">
                <a:solidFill>
                  <a:srgbClr val="000000"/>
                </a:solidFill>
                <a:latin typeface="Tahoma"/>
                <a:ea typeface="宋体"/>
              </a:rPr>
              <a:t>（静态基址寄存器，与</a:t>
            </a:r>
            <a:r>
              <a:rPr lang="en-US" altLang="zh-CN" sz="1800" b="0" kern="0" dirty="0">
                <a:solidFill>
                  <a:srgbClr val="000000"/>
                </a:solidFill>
                <a:latin typeface="Tahoma"/>
                <a:ea typeface="宋体"/>
              </a:rPr>
              <a:t>r9</a:t>
            </a:r>
            <a:r>
              <a:rPr lang="zh-CN" altLang="en-US" sz="1800" b="0" kern="0" dirty="0">
                <a:solidFill>
                  <a:srgbClr val="000000"/>
                </a:solidFill>
                <a:latin typeface="Tahoma"/>
                <a:ea typeface="宋体"/>
              </a:rPr>
              <a:t>同义）；</a:t>
            </a:r>
          </a:p>
          <a:p>
            <a:pPr marL="0" indent="0" algn="just">
              <a:lnSpc>
                <a:spcPct val="100000"/>
              </a:lnSpc>
              <a:buNone/>
            </a:pPr>
            <a:endParaRPr lang="zh-CN" altLang="en-US" sz="1800" b="0" kern="0" dirty="0">
              <a:solidFill>
                <a:srgbClr val="000000"/>
              </a:solidFill>
              <a:latin typeface="Tahoma"/>
              <a:ea typeface="宋体"/>
            </a:endParaRPr>
          </a:p>
          <a:p>
            <a:pPr marL="457200" lvl="1" indent="0">
              <a:buClr>
                <a:srgbClr val="FF0000"/>
              </a:buClr>
              <a:buSzPct val="55000"/>
              <a:buNone/>
            </a:pPr>
            <a:endParaRPr lang="zh-CN" altLang="en-US" sz="1800" b="0" kern="0" dirty="0">
              <a:solidFill>
                <a:srgbClr val="000000"/>
              </a:solidFill>
              <a:latin typeface="Tahoma"/>
              <a:ea typeface="宋体"/>
            </a:endParaRPr>
          </a:p>
        </p:txBody>
      </p:sp>
    </p:spTree>
    <p:extLst>
      <p:ext uri="{BB962C8B-B14F-4D97-AF65-F5344CB8AC3E}">
        <p14:creationId xmlns:p14="http://schemas.microsoft.com/office/powerpoint/2010/main" val="125502852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4CB58AF-1384-BD95-3D7F-87DD849724AA}"/>
              </a:ext>
            </a:extLst>
          </p:cNvPr>
          <p:cNvSpPr txBox="1">
            <a:spLocks noChangeArrowheads="1"/>
          </p:cNvSpPr>
          <p:nvPr/>
        </p:nvSpPr>
        <p:spPr bwMode="auto">
          <a:xfrm>
            <a:off x="1331119" y="944166"/>
            <a:ext cx="6535341"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rgbClr val="FFFFFF"/>
                </a:solidFill>
              </a:rPr>
              <a:t>4.4.2  C/C++</a:t>
            </a:r>
            <a:r>
              <a:rPr lang="zh-CN" altLang="en-US" sz="2400" kern="0" dirty="0">
                <a:solidFill>
                  <a:srgbClr val="FFFFFF"/>
                </a:solidFill>
              </a:rPr>
              <a:t>与汇编语言的混合编程应用</a:t>
            </a:r>
            <a:endParaRPr lang="zh-CN" altLang="en-US" sz="2400" b="0" kern="0" dirty="0">
              <a:solidFill>
                <a:srgbClr val="FFFFFF"/>
              </a:solidFill>
            </a:endParaRPr>
          </a:p>
        </p:txBody>
      </p:sp>
      <p:sp>
        <p:nvSpPr>
          <p:cNvPr id="4" name="Rectangle 3">
            <a:extLst>
              <a:ext uri="{FF2B5EF4-FFF2-40B4-BE49-F238E27FC236}">
                <a16:creationId xmlns:a16="http://schemas.microsoft.com/office/drawing/2014/main" id="{A9A8B7C3-DE34-FD2A-DE0F-E68C464AC822}"/>
              </a:ext>
            </a:extLst>
          </p:cNvPr>
          <p:cNvSpPr txBox="1">
            <a:spLocks noChangeArrowheads="1"/>
          </p:cNvSpPr>
          <p:nvPr/>
        </p:nvSpPr>
        <p:spPr>
          <a:xfrm>
            <a:off x="629841" y="1583531"/>
            <a:ext cx="7884319" cy="4192191"/>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lnSpc>
                <a:spcPct val="80000"/>
              </a:lnSpc>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下面通过一个例子来说明如何在汇编程序中访问</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程序全局变量。</a:t>
            </a: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AREA </a:t>
            </a:r>
            <a:r>
              <a:rPr lang="en-US" altLang="zh-CN" sz="1800" kern="0" dirty="0" err="1">
                <a:latin typeface="华文新魏" panose="02010800040101010101" pitchFamily="2" charset="-122"/>
                <a:ea typeface="华文新魏" panose="02010800040101010101" pitchFamily="2" charset="-122"/>
              </a:rPr>
              <a:t>asmfile,CODE,READONLY</a:t>
            </a:r>
            <a:r>
              <a:rPr lang="en-US" altLang="zh-CN" sz="1800" kern="0" dirty="0">
                <a:latin typeface="华文新魏" panose="02010800040101010101" pitchFamily="2" charset="-122"/>
                <a:ea typeface="华文新魏" panose="02010800040101010101" pitchFamily="2" charset="-122"/>
              </a:rPr>
              <a:t>      </a:t>
            </a:r>
            <a:endParaRPr lang="zh-CN" altLang="en-US" sz="1800" kern="0" dirty="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EXPORT </a:t>
            </a:r>
            <a:r>
              <a:rPr lang="en-US" altLang="zh-CN" sz="1800" kern="0" dirty="0" err="1">
                <a:latin typeface="华文新魏" panose="02010800040101010101" pitchFamily="2" charset="-122"/>
                <a:ea typeface="华文新魏" panose="02010800040101010101" pitchFamily="2" charset="-122"/>
              </a:rPr>
              <a:t>asmDouble</a:t>
            </a:r>
            <a:r>
              <a:rPr lang="en-US" altLang="zh-CN" sz="1800" kern="0" dirty="0">
                <a:latin typeface="华文新魏" panose="02010800040101010101" pitchFamily="2" charset="-122"/>
                <a:ea typeface="华文新魏" panose="02010800040101010101" pitchFamily="2" charset="-122"/>
              </a:rPr>
              <a:t>           </a:t>
            </a:r>
            <a:r>
              <a:rPr lang="zh-CN" altLang="en-US" sz="1800" kern="0" dirty="0">
                <a:latin typeface="华文新魏" panose="02010800040101010101" pitchFamily="2" charset="-122"/>
                <a:ea typeface="华文新魏" panose="02010800040101010101" pitchFamily="2" charset="-122"/>
              </a:rPr>
              <a:t>；声明可以被调用的汇编函数</a:t>
            </a:r>
            <a:r>
              <a:rPr lang="en-US" altLang="zh-CN" sz="1800" kern="0" dirty="0" err="1">
                <a:latin typeface="华文新魏" panose="02010800040101010101" pitchFamily="2" charset="-122"/>
                <a:ea typeface="华文新魏" panose="02010800040101010101" pitchFamily="2" charset="-122"/>
              </a:rPr>
              <a:t>asmDouble</a:t>
            </a:r>
            <a:endParaRPr lang="en-US" altLang="zh-CN" sz="1800" kern="0" dirty="0">
              <a:latin typeface="华文新魏" panose="02010800040101010101" pitchFamily="2" charset="-122"/>
              <a:ea typeface="华文新魏" panose="02010800040101010101" pitchFamily="2" charset="-122"/>
            </a:endParaRP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IMPORT gVar_1                   </a:t>
            </a:r>
            <a:r>
              <a:rPr lang="zh-CN" altLang="en-US" sz="1800" kern="0" dirty="0">
                <a:latin typeface="华文新魏" panose="02010800040101010101" pitchFamily="2" charset="-122"/>
                <a:ea typeface="华文新魏" panose="02010800040101010101" pitchFamily="2" charset="-122"/>
              </a:rPr>
              <a:t>；调用</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语言中声明的全局变量</a:t>
            </a:r>
          </a:p>
          <a:p>
            <a:pPr eaLnBrk="1" hangingPunct="1">
              <a:lnSpc>
                <a:spcPct val="80000"/>
              </a:lnSpc>
              <a:buFont typeface="Wingdings" panose="05000000000000000000" pitchFamily="2" charset="2"/>
              <a:buNone/>
              <a:defRPr/>
            </a:pPr>
            <a:r>
              <a:rPr lang="en-US" altLang="zh-CN" sz="1800" kern="0" dirty="0" err="1">
                <a:latin typeface="华文新魏" panose="02010800040101010101" pitchFamily="2" charset="-122"/>
                <a:ea typeface="华文新魏" panose="02010800040101010101" pitchFamily="2" charset="-122"/>
              </a:rPr>
              <a:t>asmDouble</a:t>
            </a:r>
            <a:r>
              <a:rPr lang="en-US" altLang="zh-CN" sz="1800" kern="0" dirty="0">
                <a:latin typeface="华文新魏" panose="02010800040101010101" pitchFamily="2" charset="-122"/>
                <a:ea typeface="华文新魏" panose="02010800040101010101" pitchFamily="2" charset="-122"/>
              </a:rPr>
              <a:t>    		               </a:t>
            </a:r>
            <a:r>
              <a:rPr lang="zh-CN" altLang="en-US" sz="1800" kern="0" dirty="0">
                <a:latin typeface="华文新魏" panose="02010800040101010101" pitchFamily="2" charset="-122"/>
                <a:ea typeface="华文新魏" panose="02010800040101010101" pitchFamily="2" charset="-122"/>
              </a:rPr>
              <a:t>；汇编子函数入口</a:t>
            </a: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LDR R0,=gVar_1    	  </a:t>
            </a:r>
            <a:r>
              <a:rPr lang="zh-CN" altLang="en-US" sz="1800" kern="0" dirty="0">
                <a:latin typeface="华文新魏" panose="02010800040101010101" pitchFamily="2" charset="-122"/>
                <a:ea typeface="华文新魏" panose="02010800040101010101" pitchFamily="2" charset="-122"/>
              </a:rPr>
              <a:t>；将等于</a:t>
            </a:r>
            <a:r>
              <a:rPr lang="en-US" altLang="zh-CN" sz="1800" kern="0" dirty="0">
                <a:latin typeface="华文新魏" panose="02010800040101010101" pitchFamily="2" charset="-122"/>
                <a:ea typeface="华文新魏" panose="02010800040101010101" pitchFamily="2" charset="-122"/>
              </a:rPr>
              <a:t>gVar_1</a:t>
            </a:r>
            <a:r>
              <a:rPr lang="zh-CN" altLang="en-US" sz="1800" kern="0" dirty="0">
                <a:latin typeface="华文新魏" panose="02010800040101010101" pitchFamily="2" charset="-122"/>
                <a:ea typeface="华文新魏" panose="02010800040101010101" pitchFamily="2" charset="-122"/>
              </a:rPr>
              <a:t>地址的数据送入</a:t>
            </a:r>
            <a:r>
              <a:rPr lang="en-US" altLang="zh-CN" sz="1800" kern="0" dirty="0">
                <a:latin typeface="华文新魏" panose="02010800040101010101" pitchFamily="2" charset="-122"/>
                <a:ea typeface="华文新魏" panose="02010800040101010101" pitchFamily="2" charset="-122"/>
              </a:rPr>
              <a:t>R0</a:t>
            </a:r>
            <a:r>
              <a:rPr lang="zh-CN" altLang="en-US" sz="1800" kern="0" dirty="0">
                <a:latin typeface="华文新魏" panose="02010800040101010101" pitchFamily="2" charset="-122"/>
                <a:ea typeface="华文新魏" panose="02010800040101010101" pitchFamily="2" charset="-122"/>
              </a:rPr>
              <a:t>寄存器</a:t>
            </a: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LDR R1,[R0]  		</a:t>
            </a: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MOV R2, #10  		 </a:t>
            </a: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ADD R3, R1, R2      	 </a:t>
            </a: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STR R3,[R0]     		 </a:t>
            </a: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MOV PC, LR     		</a:t>
            </a:r>
            <a:r>
              <a:rPr lang="zh-CN" altLang="en-US" sz="1800" kern="0" dirty="0">
                <a:latin typeface="华文新魏" panose="02010800040101010101" pitchFamily="2" charset="-122"/>
                <a:ea typeface="华文新魏" panose="02010800040101010101" pitchFamily="2" charset="-122"/>
              </a:rPr>
              <a:t>；子程序返回</a:t>
            </a:r>
          </a:p>
          <a:p>
            <a:pPr eaLnBrk="1" hangingPunct="1">
              <a:lnSpc>
                <a:spcPct val="8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END</a:t>
            </a:r>
          </a:p>
        </p:txBody>
      </p:sp>
    </p:spTree>
  </p:cSld>
  <p:clrMapOvr>
    <a:masterClrMapping/>
  </p:clrMapOvr>
  <p:transition>
    <p:pull dir="ru"/>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A0BE2FE-E7FE-0954-AA00-0C5F8C6AB029}"/>
              </a:ext>
            </a:extLst>
          </p:cNvPr>
          <p:cNvSpPr txBox="1">
            <a:spLocks noChangeArrowheads="1"/>
          </p:cNvSpPr>
          <p:nvPr/>
        </p:nvSpPr>
        <p:spPr bwMode="auto">
          <a:xfrm>
            <a:off x="1331119" y="944166"/>
            <a:ext cx="6535341"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rgbClr val="FFFFFF"/>
                </a:solidFill>
              </a:rPr>
              <a:t>4.4.2  C/C++</a:t>
            </a:r>
            <a:r>
              <a:rPr lang="zh-CN" altLang="en-US" sz="2400" kern="0" dirty="0">
                <a:solidFill>
                  <a:srgbClr val="FFFFFF"/>
                </a:solidFill>
              </a:rPr>
              <a:t>与汇编语言的混合编程应用</a:t>
            </a:r>
            <a:endParaRPr lang="zh-CN" altLang="en-US" sz="2400" b="0" kern="0" dirty="0">
              <a:solidFill>
                <a:srgbClr val="FFFFFF"/>
              </a:solidFill>
            </a:endParaRPr>
          </a:p>
        </p:txBody>
      </p:sp>
      <p:sp>
        <p:nvSpPr>
          <p:cNvPr id="3" name="Rectangle 3">
            <a:extLst>
              <a:ext uri="{FF2B5EF4-FFF2-40B4-BE49-F238E27FC236}">
                <a16:creationId xmlns:a16="http://schemas.microsoft.com/office/drawing/2014/main" id="{FCF2B148-7925-74B7-1462-F6C4EC297BFB}"/>
              </a:ext>
            </a:extLst>
          </p:cNvPr>
          <p:cNvSpPr txBox="1">
            <a:spLocks noChangeArrowheads="1"/>
          </p:cNvSpPr>
          <p:nvPr/>
        </p:nvSpPr>
        <p:spPr>
          <a:xfrm>
            <a:off x="413148" y="1916907"/>
            <a:ext cx="8226028" cy="3251597"/>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lnSpc>
                <a:spcPct val="12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3</a:t>
            </a:r>
            <a:r>
              <a:rPr lang="zh-CN" altLang="en-US" sz="1800" kern="0" dirty="0">
                <a:latin typeface="华文新魏" panose="02010800040101010101" pitchFamily="2" charset="-122"/>
                <a:ea typeface="华文新魏" panose="02010800040101010101" pitchFamily="2" charset="-122"/>
              </a:rPr>
              <a:t>．</a:t>
            </a:r>
            <a:r>
              <a:rPr lang="en-US" altLang="zh-CN" sz="1800" kern="0" dirty="0">
                <a:solidFill>
                  <a:srgbClr val="FF3300"/>
                </a:solidFill>
                <a:latin typeface="华文新魏" panose="02010800040101010101" pitchFamily="2" charset="-122"/>
                <a:ea typeface="华文新魏" panose="02010800040101010101" pitchFamily="2" charset="-122"/>
              </a:rPr>
              <a:t>C</a:t>
            </a:r>
            <a:r>
              <a:rPr lang="zh-CN" altLang="en-US" sz="1800" kern="0" dirty="0">
                <a:solidFill>
                  <a:srgbClr val="FF3300"/>
                </a:solidFill>
                <a:latin typeface="华文新魏" panose="02010800040101010101" pitchFamily="2" charset="-122"/>
                <a:ea typeface="华文新魏" panose="02010800040101010101" pitchFamily="2" charset="-122"/>
              </a:rPr>
              <a:t>程序中调用汇编的函数</a:t>
            </a:r>
          </a:p>
          <a:p>
            <a:pPr eaLnBrk="1" hangingPunct="1">
              <a:lnSpc>
                <a:spcPct val="120000"/>
              </a:lnSpc>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　　在</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程序中调用汇编文件中的函数，主要工作有两个：</a:t>
            </a:r>
            <a:endParaRPr lang="en-US" altLang="zh-CN" sz="1800" kern="0" dirty="0">
              <a:latin typeface="华文新魏" panose="02010800040101010101" pitchFamily="2" charset="-122"/>
              <a:ea typeface="华文新魏" panose="02010800040101010101" pitchFamily="2" charset="-122"/>
            </a:endParaRPr>
          </a:p>
          <a:p>
            <a:pPr eaLnBrk="1" hangingPunct="1">
              <a:lnSpc>
                <a:spcPct val="12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a:t>
            </a:r>
            <a:r>
              <a:rPr lang="zh-CN" altLang="en-US" sz="1800" kern="0" dirty="0">
                <a:latin typeface="华文新魏" panose="02010800040101010101" pitchFamily="2" charset="-122"/>
                <a:ea typeface="华文新魏" panose="02010800040101010101" pitchFamily="2" charset="-122"/>
              </a:rPr>
              <a:t>一是在</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中声明函数原型，并加</a:t>
            </a:r>
            <a:r>
              <a:rPr lang="en-US" altLang="zh-CN" sz="1800" kern="0" dirty="0">
                <a:latin typeface="华文新魏" panose="02010800040101010101" pitchFamily="2" charset="-122"/>
                <a:ea typeface="华文新魏" panose="02010800040101010101" pitchFamily="2" charset="-122"/>
              </a:rPr>
              <a:t>extern</a:t>
            </a:r>
            <a:r>
              <a:rPr lang="zh-CN" altLang="en-US" sz="1800" kern="0" dirty="0">
                <a:latin typeface="华文新魏" panose="02010800040101010101" pitchFamily="2" charset="-122"/>
                <a:ea typeface="华文新魏" panose="02010800040101010101" pitchFamily="2" charset="-122"/>
              </a:rPr>
              <a:t>关键字；</a:t>
            </a:r>
            <a:endParaRPr lang="en-US" altLang="zh-CN" sz="1800" kern="0" dirty="0">
              <a:latin typeface="华文新魏" panose="02010800040101010101" pitchFamily="2" charset="-122"/>
              <a:ea typeface="华文新魏" panose="02010800040101010101" pitchFamily="2" charset="-122"/>
            </a:endParaRPr>
          </a:p>
          <a:p>
            <a:pPr eaLnBrk="1" hangingPunct="1">
              <a:lnSpc>
                <a:spcPct val="12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      </a:t>
            </a:r>
            <a:r>
              <a:rPr lang="zh-CN" altLang="en-US" sz="1800" kern="0" dirty="0">
                <a:latin typeface="华文新魏" panose="02010800040101010101" pitchFamily="2" charset="-122"/>
                <a:ea typeface="华文新魏" panose="02010800040101010101" pitchFamily="2" charset="-122"/>
              </a:rPr>
              <a:t>二是在汇编中用</a:t>
            </a:r>
            <a:r>
              <a:rPr lang="en-US" altLang="zh-CN" sz="1800" kern="0" dirty="0">
                <a:latin typeface="华文新魏" panose="02010800040101010101" pitchFamily="2" charset="-122"/>
                <a:ea typeface="华文新魏" panose="02010800040101010101" pitchFamily="2" charset="-122"/>
              </a:rPr>
              <a:t>EXPORT</a:t>
            </a:r>
            <a:r>
              <a:rPr lang="zh-CN" altLang="en-US" sz="1800" kern="0" dirty="0">
                <a:latin typeface="华文新魏" panose="02010800040101010101" pitchFamily="2" charset="-122"/>
                <a:ea typeface="华文新魏" panose="02010800040101010101" pitchFamily="2" charset="-122"/>
              </a:rPr>
              <a:t>导出函数名，并用该函数名作为汇编代码段的标识，最后用</a:t>
            </a:r>
            <a:r>
              <a:rPr lang="en-US" altLang="zh-CN" sz="1800" kern="0" dirty="0">
                <a:latin typeface="华文新魏" panose="02010800040101010101" pitchFamily="2" charset="-122"/>
                <a:ea typeface="华文新魏" panose="02010800040101010101" pitchFamily="2" charset="-122"/>
              </a:rPr>
              <a:t>MOV PC</a:t>
            </a:r>
            <a:r>
              <a:rPr lang="zh-CN" altLang="en-US" sz="1800" kern="0" dirty="0">
                <a:latin typeface="华文新魏" panose="02010800040101010101" pitchFamily="2" charset="-122"/>
                <a:ea typeface="华文新魏" panose="02010800040101010101" pitchFamily="2" charset="-122"/>
              </a:rPr>
              <a:t>，</a:t>
            </a:r>
            <a:r>
              <a:rPr lang="en-US" altLang="zh-CN" sz="1800" kern="0" dirty="0">
                <a:latin typeface="华文新魏" panose="02010800040101010101" pitchFamily="2" charset="-122"/>
                <a:ea typeface="华文新魏" panose="02010800040101010101" pitchFamily="2" charset="-122"/>
              </a:rPr>
              <a:t>LR</a:t>
            </a:r>
            <a:r>
              <a:rPr lang="zh-CN" altLang="en-US" sz="1800" kern="0" dirty="0">
                <a:latin typeface="华文新魏" panose="02010800040101010101" pitchFamily="2" charset="-122"/>
                <a:ea typeface="华文新魏" panose="02010800040101010101" pitchFamily="2" charset="-122"/>
              </a:rPr>
              <a:t>返回。然后，就可以在</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程序中使用该函数了。</a:t>
            </a:r>
          </a:p>
          <a:p>
            <a:pPr eaLnBrk="1" hangingPunct="1">
              <a:lnSpc>
                <a:spcPct val="120000"/>
              </a:lnSpc>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下面是一个</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程序调用汇编程序的例子，其中汇编程序</a:t>
            </a:r>
            <a:r>
              <a:rPr lang="en-US" altLang="zh-CN" sz="1800" kern="0" dirty="0" err="1">
                <a:latin typeface="华文新魏" panose="02010800040101010101" pitchFamily="2" charset="-122"/>
                <a:ea typeface="华文新魏" panose="02010800040101010101" pitchFamily="2" charset="-122"/>
              </a:rPr>
              <a:t>strcpy</a:t>
            </a:r>
            <a:r>
              <a:rPr lang="zh-CN" altLang="en-US" sz="1800" kern="0" dirty="0">
                <a:latin typeface="华文新魏" panose="02010800040101010101" pitchFamily="2" charset="-122"/>
                <a:ea typeface="华文新魏" panose="02010800040101010101" pitchFamily="2" charset="-122"/>
              </a:rPr>
              <a:t>实现字符串复制功能，</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程序调用</a:t>
            </a:r>
            <a:r>
              <a:rPr lang="en-US" altLang="zh-CN" sz="1800" kern="0" dirty="0" err="1">
                <a:latin typeface="华文新魏" panose="02010800040101010101" pitchFamily="2" charset="-122"/>
                <a:ea typeface="华文新魏" panose="02010800040101010101" pitchFamily="2" charset="-122"/>
              </a:rPr>
              <a:t>strcpy</a:t>
            </a:r>
            <a:r>
              <a:rPr lang="zh-CN" altLang="en-US" sz="1800" kern="0" dirty="0">
                <a:latin typeface="华文新魏" panose="02010800040101010101" pitchFamily="2" charset="-122"/>
                <a:ea typeface="华文新魏" panose="02010800040101010101" pitchFamily="2" charset="-122"/>
              </a:rPr>
              <a:t>完成字符串复制的工作。</a:t>
            </a:r>
          </a:p>
        </p:txBody>
      </p:sp>
    </p:spTree>
  </p:cSld>
  <p:clrMapOvr>
    <a:masterClrMapping/>
  </p:clrMapOvr>
  <p:transition>
    <p:pull dir="ru"/>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22757E2E-AD69-F33C-2B28-336BDD58D4D8}"/>
              </a:ext>
            </a:extLst>
          </p:cNvPr>
          <p:cNvSpPr txBox="1">
            <a:spLocks noChangeArrowheads="1"/>
          </p:cNvSpPr>
          <p:nvPr/>
        </p:nvSpPr>
        <p:spPr bwMode="auto">
          <a:xfrm>
            <a:off x="1331119" y="944166"/>
            <a:ext cx="6535341"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rgbClr val="FFFFFF"/>
                </a:solidFill>
              </a:rPr>
              <a:t>4.4.2  C/C++</a:t>
            </a:r>
            <a:r>
              <a:rPr lang="zh-CN" altLang="en-US" sz="2400" kern="0" dirty="0">
                <a:solidFill>
                  <a:srgbClr val="FFFFFF"/>
                </a:solidFill>
              </a:rPr>
              <a:t>与汇编语言的混合编程应用</a:t>
            </a:r>
            <a:endParaRPr lang="zh-CN" altLang="en-US" sz="2400" b="0" kern="0" dirty="0">
              <a:solidFill>
                <a:srgbClr val="FFFFFF"/>
              </a:solidFill>
            </a:endParaRPr>
          </a:p>
        </p:txBody>
      </p:sp>
      <p:sp>
        <p:nvSpPr>
          <p:cNvPr id="3" name="Rectangle 3">
            <a:extLst>
              <a:ext uri="{FF2B5EF4-FFF2-40B4-BE49-F238E27FC236}">
                <a16:creationId xmlns:a16="http://schemas.microsoft.com/office/drawing/2014/main" id="{6D1AC7DD-D155-ED60-9DFF-CD202D5306CF}"/>
              </a:ext>
            </a:extLst>
          </p:cNvPr>
          <p:cNvSpPr txBox="1">
            <a:spLocks noChangeArrowheads="1"/>
          </p:cNvSpPr>
          <p:nvPr/>
        </p:nvSpPr>
        <p:spPr>
          <a:xfrm>
            <a:off x="1790700" y="1576388"/>
            <a:ext cx="5616179" cy="4192191"/>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lnSpc>
                <a:spcPts val="2700"/>
              </a:lnSpc>
              <a:spcBef>
                <a:spcPts val="0"/>
              </a:spcBef>
              <a:buNone/>
              <a:defRPr/>
            </a:pPr>
            <a:r>
              <a:rPr lang="en-US" altLang="zh-CN" sz="1650" kern="0" dirty="0"/>
              <a:t>/* C</a:t>
            </a:r>
            <a:r>
              <a:rPr lang="zh-CN" altLang="en-US" sz="1650" kern="0" dirty="0"/>
              <a:t>程序*</a:t>
            </a:r>
            <a:r>
              <a:rPr lang="en-US" altLang="zh-CN" sz="1650" kern="0" dirty="0"/>
              <a:t>/</a:t>
            </a:r>
          </a:p>
          <a:p>
            <a:pPr eaLnBrk="1" hangingPunct="1">
              <a:lnSpc>
                <a:spcPts val="2700"/>
              </a:lnSpc>
              <a:spcBef>
                <a:spcPts val="0"/>
              </a:spcBef>
              <a:buNone/>
              <a:defRPr/>
            </a:pPr>
            <a:r>
              <a:rPr lang="en-US" altLang="zh-CN" sz="1650" kern="0" dirty="0"/>
              <a:t>#include &lt;</a:t>
            </a:r>
            <a:r>
              <a:rPr lang="en-US" altLang="zh-CN" sz="1650" kern="0" dirty="0" err="1"/>
              <a:t>stdio.h</a:t>
            </a:r>
            <a:r>
              <a:rPr lang="en-US" altLang="zh-CN" sz="1650" kern="0" dirty="0"/>
              <a:t>&gt;</a:t>
            </a:r>
          </a:p>
          <a:p>
            <a:pPr eaLnBrk="1" hangingPunct="1">
              <a:lnSpc>
                <a:spcPts val="2700"/>
              </a:lnSpc>
              <a:spcBef>
                <a:spcPts val="0"/>
              </a:spcBef>
              <a:buNone/>
              <a:defRPr/>
            </a:pPr>
            <a:r>
              <a:rPr lang="en-US" altLang="zh-CN" sz="1650" kern="0" dirty="0"/>
              <a:t>extern void </a:t>
            </a:r>
            <a:r>
              <a:rPr lang="en-US" altLang="zh-CN" sz="1650" kern="0" dirty="0" err="1"/>
              <a:t>asm_strcpy</a:t>
            </a:r>
            <a:r>
              <a:rPr lang="en-US" altLang="zh-CN" sz="1650" kern="0" dirty="0"/>
              <a:t>(</a:t>
            </a:r>
            <a:r>
              <a:rPr lang="en-US" altLang="zh-CN" sz="1650" kern="0" dirty="0" err="1"/>
              <a:t>const</a:t>
            </a:r>
            <a:r>
              <a:rPr lang="en-US" altLang="zh-CN" sz="1650" kern="0" dirty="0"/>
              <a:t> char *</a:t>
            </a:r>
            <a:r>
              <a:rPr lang="en-US" altLang="zh-CN" sz="1650" kern="0" dirty="0" err="1"/>
              <a:t>src</a:t>
            </a:r>
            <a:r>
              <a:rPr lang="zh-CN" altLang="en-US" sz="1650" kern="0" dirty="0"/>
              <a:t>， </a:t>
            </a:r>
            <a:r>
              <a:rPr lang="en-US" altLang="zh-CN" sz="1650" kern="0" dirty="0"/>
              <a:t>char *</a:t>
            </a:r>
            <a:r>
              <a:rPr lang="en-US" altLang="zh-CN" sz="1650" kern="0" dirty="0" err="1"/>
              <a:t>dest</a:t>
            </a:r>
            <a:r>
              <a:rPr lang="en-US" altLang="zh-CN" sz="1650" kern="0" dirty="0"/>
              <a:t>);</a:t>
            </a:r>
          </a:p>
          <a:p>
            <a:pPr eaLnBrk="1" hangingPunct="1">
              <a:lnSpc>
                <a:spcPts val="2700"/>
              </a:lnSpc>
              <a:spcBef>
                <a:spcPts val="0"/>
              </a:spcBef>
              <a:buNone/>
              <a:defRPr/>
            </a:pPr>
            <a:r>
              <a:rPr lang="en-US" altLang="zh-CN" sz="1650" kern="0" dirty="0"/>
              <a:t>//</a:t>
            </a:r>
            <a:r>
              <a:rPr lang="zh-CN" altLang="en-US" sz="1650" kern="0" dirty="0"/>
              <a:t>声明可以被调用的函数</a:t>
            </a:r>
          </a:p>
          <a:p>
            <a:pPr eaLnBrk="1" hangingPunct="1">
              <a:lnSpc>
                <a:spcPts val="2700"/>
              </a:lnSpc>
              <a:spcBef>
                <a:spcPts val="0"/>
              </a:spcBef>
              <a:buNone/>
              <a:defRPr/>
            </a:pPr>
            <a:r>
              <a:rPr lang="en-US" altLang="zh-CN" sz="1650" kern="0" dirty="0" err="1"/>
              <a:t>int</a:t>
            </a:r>
            <a:r>
              <a:rPr lang="en-US" altLang="zh-CN" sz="1650" kern="0" dirty="0"/>
              <a:t> main() {</a:t>
            </a:r>
          </a:p>
          <a:p>
            <a:pPr eaLnBrk="1" hangingPunct="1">
              <a:lnSpc>
                <a:spcPts val="2700"/>
              </a:lnSpc>
              <a:spcBef>
                <a:spcPts val="0"/>
              </a:spcBef>
              <a:buNone/>
              <a:defRPr/>
            </a:pPr>
            <a:r>
              <a:rPr lang="en-US" altLang="zh-CN" sz="1650" kern="0" dirty="0"/>
              <a:t>	</a:t>
            </a:r>
            <a:r>
              <a:rPr lang="en-US" altLang="zh-CN" sz="1650" kern="0" dirty="0" err="1"/>
              <a:t>const</a:t>
            </a:r>
            <a:r>
              <a:rPr lang="en-US" altLang="zh-CN" sz="1650" kern="0" dirty="0"/>
              <a:t> char *s = "seasons in the sun";   </a:t>
            </a:r>
            <a:endParaRPr lang="zh-CN" altLang="en-US" sz="1650" kern="0" dirty="0"/>
          </a:p>
          <a:p>
            <a:pPr eaLnBrk="1" hangingPunct="1">
              <a:lnSpc>
                <a:spcPts val="2700"/>
              </a:lnSpc>
              <a:spcBef>
                <a:spcPts val="0"/>
              </a:spcBef>
              <a:buNone/>
              <a:defRPr/>
            </a:pPr>
            <a:r>
              <a:rPr lang="zh-CN" altLang="en-US" sz="1650" kern="0" dirty="0"/>
              <a:t>	</a:t>
            </a:r>
            <a:r>
              <a:rPr lang="en-US" altLang="zh-CN" sz="1650" kern="0" dirty="0"/>
              <a:t>char d[32];	 </a:t>
            </a:r>
            <a:endParaRPr lang="zh-CN" altLang="en-US" sz="1650" kern="0" dirty="0"/>
          </a:p>
          <a:p>
            <a:pPr eaLnBrk="1" hangingPunct="1">
              <a:lnSpc>
                <a:spcPts val="2700"/>
              </a:lnSpc>
              <a:spcBef>
                <a:spcPts val="0"/>
              </a:spcBef>
              <a:buNone/>
              <a:defRPr/>
            </a:pPr>
            <a:r>
              <a:rPr lang="zh-CN" altLang="en-US" sz="1650" kern="0" dirty="0"/>
              <a:t>	</a:t>
            </a:r>
            <a:r>
              <a:rPr lang="en-US" altLang="zh-CN" sz="1650" kern="0" dirty="0" err="1"/>
              <a:t>asm_strcpy</a:t>
            </a:r>
            <a:r>
              <a:rPr lang="en-US" altLang="zh-CN" sz="1650" kern="0" dirty="0"/>
              <a:t>(</a:t>
            </a:r>
            <a:r>
              <a:rPr lang="en-US" altLang="zh-CN" sz="1650" kern="0" dirty="0" err="1"/>
              <a:t>s,d</a:t>
            </a:r>
            <a:r>
              <a:rPr lang="en-US" altLang="zh-CN" sz="1650" kern="0" dirty="0"/>
              <a:t>);        //</a:t>
            </a:r>
            <a:r>
              <a:rPr lang="zh-CN" altLang="en-US" sz="1650" kern="0" dirty="0"/>
              <a:t>调用汇编子函数</a:t>
            </a:r>
          </a:p>
          <a:p>
            <a:pPr eaLnBrk="1" hangingPunct="1">
              <a:lnSpc>
                <a:spcPts val="2700"/>
              </a:lnSpc>
              <a:spcBef>
                <a:spcPts val="0"/>
              </a:spcBef>
              <a:buNone/>
              <a:defRPr/>
            </a:pPr>
            <a:r>
              <a:rPr lang="zh-CN" altLang="en-US" sz="1650" kern="0" dirty="0"/>
              <a:t>	</a:t>
            </a:r>
            <a:r>
              <a:rPr lang="en-US" altLang="zh-CN" sz="1650" kern="0" dirty="0" err="1"/>
              <a:t>printf</a:t>
            </a:r>
            <a:r>
              <a:rPr lang="en-US" altLang="zh-CN" sz="1650" kern="0" dirty="0"/>
              <a:t>("source: %</a:t>
            </a:r>
            <a:r>
              <a:rPr lang="en-US" altLang="zh-CN" sz="1650" kern="0" dirty="0" err="1"/>
              <a:t>s",s</a:t>
            </a:r>
            <a:r>
              <a:rPr lang="en-US" altLang="zh-CN" sz="1650" kern="0" dirty="0"/>
              <a:t>); </a:t>
            </a:r>
            <a:endParaRPr lang="zh-CN" altLang="en-US" sz="1650" kern="0" dirty="0"/>
          </a:p>
          <a:p>
            <a:pPr eaLnBrk="1" hangingPunct="1">
              <a:lnSpc>
                <a:spcPts val="2700"/>
              </a:lnSpc>
              <a:spcBef>
                <a:spcPts val="0"/>
              </a:spcBef>
              <a:buNone/>
              <a:defRPr/>
            </a:pPr>
            <a:r>
              <a:rPr lang="zh-CN" altLang="en-US" sz="1650" kern="0" dirty="0"/>
              <a:t>	</a:t>
            </a:r>
            <a:r>
              <a:rPr lang="en-US" altLang="zh-CN" sz="1650" kern="0" dirty="0" err="1"/>
              <a:t>printf</a:t>
            </a:r>
            <a:r>
              <a:rPr lang="en-US" altLang="zh-CN" sz="1650" kern="0" dirty="0"/>
              <a:t>(" destination: %</a:t>
            </a:r>
            <a:r>
              <a:rPr lang="en-US" altLang="zh-CN" sz="1650" kern="0" dirty="0" err="1"/>
              <a:t>s",d</a:t>
            </a:r>
            <a:r>
              <a:rPr lang="en-US" altLang="zh-CN" sz="1650" kern="0" dirty="0"/>
              <a:t>); </a:t>
            </a:r>
            <a:endParaRPr lang="zh-CN" altLang="en-US" sz="1650" kern="0" dirty="0"/>
          </a:p>
          <a:p>
            <a:pPr eaLnBrk="1" hangingPunct="1">
              <a:lnSpc>
                <a:spcPts val="2700"/>
              </a:lnSpc>
              <a:spcBef>
                <a:spcPts val="0"/>
              </a:spcBef>
              <a:buNone/>
              <a:defRPr/>
            </a:pPr>
            <a:r>
              <a:rPr lang="zh-CN" altLang="en-US" sz="1650" kern="0" dirty="0"/>
              <a:t>	</a:t>
            </a:r>
            <a:r>
              <a:rPr lang="en-US" altLang="zh-CN" sz="1650" kern="0" dirty="0"/>
              <a:t>return 0;</a:t>
            </a:r>
          </a:p>
          <a:p>
            <a:pPr eaLnBrk="1" hangingPunct="1">
              <a:lnSpc>
                <a:spcPts val="2700"/>
              </a:lnSpc>
              <a:spcBef>
                <a:spcPts val="0"/>
              </a:spcBef>
              <a:buNone/>
              <a:defRPr/>
            </a:pPr>
            <a:r>
              <a:rPr lang="en-US" altLang="zh-CN" sz="1650" kern="0" dirty="0"/>
              <a:t>}</a:t>
            </a:r>
          </a:p>
        </p:txBody>
      </p:sp>
    </p:spTree>
  </p:cSld>
  <p:clrMapOvr>
    <a:masterClrMapping/>
  </p:clrMapOvr>
  <p:transition>
    <p:pull dir="ru"/>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FCF9425A-BDFC-E16D-9F75-B76BB71293ED}"/>
              </a:ext>
            </a:extLst>
          </p:cNvPr>
          <p:cNvSpPr txBox="1">
            <a:spLocks noChangeArrowheads="1"/>
          </p:cNvSpPr>
          <p:nvPr/>
        </p:nvSpPr>
        <p:spPr bwMode="auto">
          <a:xfrm>
            <a:off x="1331119" y="944166"/>
            <a:ext cx="6535341"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rgbClr val="FFFFFF"/>
                </a:solidFill>
              </a:rPr>
              <a:t>4.4.2  C/C++</a:t>
            </a:r>
            <a:r>
              <a:rPr lang="zh-CN" altLang="en-US" sz="2400" kern="0" dirty="0">
                <a:solidFill>
                  <a:srgbClr val="FFFFFF"/>
                </a:solidFill>
              </a:rPr>
              <a:t>与汇编语言的混合编程应用</a:t>
            </a:r>
            <a:endParaRPr lang="zh-CN" altLang="en-US" sz="2400" b="0" kern="0" dirty="0">
              <a:solidFill>
                <a:srgbClr val="FFFFFF"/>
              </a:solidFill>
            </a:endParaRPr>
          </a:p>
        </p:txBody>
      </p:sp>
      <p:sp>
        <p:nvSpPr>
          <p:cNvPr id="3" name="Rectangle 3">
            <a:extLst>
              <a:ext uri="{FF2B5EF4-FFF2-40B4-BE49-F238E27FC236}">
                <a16:creationId xmlns:a16="http://schemas.microsoft.com/office/drawing/2014/main" id="{55CA2E4B-8EE1-9A4C-CD76-1B446868A538}"/>
              </a:ext>
            </a:extLst>
          </p:cNvPr>
          <p:cNvSpPr txBox="1">
            <a:spLocks noChangeArrowheads="1"/>
          </p:cNvSpPr>
          <p:nvPr/>
        </p:nvSpPr>
        <p:spPr>
          <a:xfrm>
            <a:off x="629841" y="1594248"/>
            <a:ext cx="7777163" cy="4102894"/>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a:t>
            </a:r>
            <a:r>
              <a:rPr lang="zh-CN" altLang="en-US" sz="1650" kern="0" dirty="0">
                <a:latin typeface="华文新魏" panose="02010800040101010101" pitchFamily="2" charset="-122"/>
                <a:ea typeface="华文新魏" panose="02010800040101010101" pitchFamily="2" charset="-122"/>
              </a:rPr>
              <a:t>汇编语言程序段</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AREA </a:t>
            </a:r>
            <a:r>
              <a:rPr lang="en-US" altLang="zh-CN" sz="1650" kern="0" dirty="0" err="1">
                <a:latin typeface="华文新魏" panose="02010800040101010101" pitchFamily="2" charset="-122"/>
                <a:ea typeface="华文新魏" panose="02010800040101010101" pitchFamily="2" charset="-122"/>
              </a:rPr>
              <a:t>asmfile,CODE,READONLY</a:t>
            </a:r>
            <a:r>
              <a:rPr lang="en-US" altLang="zh-CN" sz="1650" kern="0" dirty="0">
                <a:latin typeface="华文新魏" panose="02010800040101010101" pitchFamily="2" charset="-122"/>
                <a:ea typeface="华文新魏" panose="02010800040101010101" pitchFamily="2" charset="-122"/>
              </a:rPr>
              <a:t>       </a:t>
            </a:r>
            <a:r>
              <a:rPr lang="zh-CN" altLang="en-US" sz="1650" kern="0" dirty="0">
                <a:latin typeface="华文新魏" panose="02010800040101010101" pitchFamily="2" charset="-122"/>
                <a:ea typeface="华文新魏" panose="02010800040101010101" pitchFamily="2" charset="-122"/>
              </a:rPr>
              <a:t> </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EXPORT </a:t>
            </a:r>
            <a:r>
              <a:rPr lang="en-US" altLang="zh-CN" sz="1650" kern="0" dirty="0" err="1">
                <a:latin typeface="华文新魏" panose="02010800040101010101" pitchFamily="2" charset="-122"/>
                <a:ea typeface="华文新魏" panose="02010800040101010101" pitchFamily="2" charset="-122"/>
              </a:rPr>
              <a:t>asm_strcpy</a:t>
            </a:r>
            <a:r>
              <a:rPr lang="en-US" altLang="zh-CN" sz="1650" kern="0" dirty="0">
                <a:latin typeface="华文新魏" panose="02010800040101010101" pitchFamily="2" charset="-122"/>
                <a:ea typeface="华文新魏" panose="02010800040101010101" pitchFamily="2" charset="-122"/>
              </a:rPr>
              <a:t>  		</a:t>
            </a:r>
            <a:r>
              <a:rPr lang="zh-CN" altLang="en-US" sz="1650" kern="0" dirty="0">
                <a:latin typeface="华文新魏" panose="02010800040101010101" pitchFamily="2" charset="-122"/>
                <a:ea typeface="华文新魏" panose="02010800040101010101" pitchFamily="2" charset="-122"/>
              </a:rPr>
              <a:t>；声明可被调用函数名称</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a:t>
            </a:r>
            <a:r>
              <a:rPr lang="en-US" altLang="zh-CN" sz="1650" kern="0" dirty="0" err="1">
                <a:latin typeface="华文新魏" panose="02010800040101010101" pitchFamily="2" charset="-122"/>
                <a:ea typeface="华文新魏" panose="02010800040101010101" pitchFamily="2" charset="-122"/>
              </a:rPr>
              <a:t>asm_strcpy</a:t>
            </a:r>
            <a:r>
              <a:rPr lang="en-US" altLang="zh-CN" sz="1650" kern="0" dirty="0">
                <a:latin typeface="华文新魏" panose="02010800040101010101" pitchFamily="2" charset="-122"/>
                <a:ea typeface="华文新魏" panose="02010800040101010101" pitchFamily="2" charset="-122"/>
              </a:rPr>
              <a:t>         			</a:t>
            </a:r>
            <a:r>
              <a:rPr lang="zh-CN" altLang="en-US" sz="1650" kern="0" dirty="0">
                <a:latin typeface="华文新魏" panose="02010800040101010101" pitchFamily="2" charset="-122"/>
                <a:ea typeface="华文新魏" panose="02010800040101010101" pitchFamily="2" charset="-122"/>
              </a:rPr>
              <a:t>；函数入口地址</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LOOP              				</a:t>
            </a:r>
            <a:r>
              <a:rPr lang="zh-CN" altLang="en-US" sz="1650" kern="0" dirty="0">
                <a:latin typeface="华文新魏" panose="02010800040101010101" pitchFamily="2" charset="-122"/>
                <a:ea typeface="华文新魏" panose="02010800040101010101" pitchFamily="2" charset="-122"/>
              </a:rPr>
              <a:t> </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LDRB R4</a:t>
            </a:r>
            <a:r>
              <a:rPr lang="zh-CN" altLang="en-US" sz="1650" kern="0" dirty="0">
                <a:latin typeface="华文新魏" panose="02010800040101010101" pitchFamily="2" charset="-122"/>
                <a:ea typeface="华文新魏" panose="02010800040101010101" pitchFamily="2" charset="-122"/>
              </a:rPr>
              <a:t>， </a:t>
            </a:r>
            <a:r>
              <a:rPr lang="en-US" altLang="zh-CN" sz="1650" kern="0" dirty="0">
                <a:latin typeface="华文新魏" panose="02010800040101010101" pitchFamily="2" charset="-122"/>
                <a:ea typeface="华文新魏" panose="02010800040101010101" pitchFamily="2" charset="-122"/>
              </a:rPr>
              <a:t>[R0]</a:t>
            </a:r>
            <a:r>
              <a:rPr lang="zh-CN" altLang="en-US" sz="1650" kern="0" dirty="0">
                <a:latin typeface="华文新魏" panose="02010800040101010101" pitchFamily="2" charset="-122"/>
                <a:ea typeface="华文新魏" panose="02010800040101010101" pitchFamily="2" charset="-122"/>
              </a:rPr>
              <a:t>， </a:t>
            </a:r>
            <a:r>
              <a:rPr lang="en-US" altLang="zh-CN" sz="1650" kern="0" dirty="0">
                <a:latin typeface="华文新魏" panose="02010800040101010101" pitchFamily="2" charset="-122"/>
                <a:ea typeface="华文新魏" panose="02010800040101010101" pitchFamily="2" charset="-122"/>
              </a:rPr>
              <a:t>#1 	 </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CMP R4</a:t>
            </a:r>
            <a:r>
              <a:rPr lang="zh-CN" altLang="en-US" sz="1650" kern="0" dirty="0">
                <a:latin typeface="华文新魏" panose="02010800040101010101" pitchFamily="2" charset="-122"/>
                <a:ea typeface="华文新魏" panose="02010800040101010101" pitchFamily="2" charset="-122"/>
              </a:rPr>
              <a:t>， </a:t>
            </a:r>
            <a:r>
              <a:rPr lang="en-US" altLang="zh-CN" sz="1650" kern="0" dirty="0">
                <a:latin typeface="华文新魏" panose="02010800040101010101" pitchFamily="2" charset="-122"/>
                <a:ea typeface="华文新魏" panose="02010800040101010101" pitchFamily="2" charset="-122"/>
              </a:rPr>
              <a:t>#0     	 </a:t>
            </a:r>
            <a:endParaRPr lang="zh-CN" altLang="en-US" sz="1650" kern="0" dirty="0">
              <a:latin typeface="华文新魏" panose="02010800040101010101" pitchFamily="2" charset="-122"/>
              <a:ea typeface="华文新魏" panose="02010800040101010101" pitchFamily="2" charset="-122"/>
            </a:endParaRP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BEQ OVER      		              </a:t>
            </a:r>
            <a:r>
              <a:rPr lang="zh-CN" altLang="en-US" sz="1650" kern="0" dirty="0">
                <a:latin typeface="华文新魏" panose="02010800040101010101" pitchFamily="2" charset="-122"/>
                <a:ea typeface="华文新魏" panose="02010800040101010101" pitchFamily="2" charset="-122"/>
              </a:rPr>
              <a:t>；为零跳转到结束</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STRB R4</a:t>
            </a:r>
            <a:r>
              <a:rPr lang="zh-CN" altLang="en-US" sz="1650" kern="0" dirty="0">
                <a:latin typeface="华文新魏" panose="02010800040101010101" pitchFamily="2" charset="-122"/>
                <a:ea typeface="华文新魏" panose="02010800040101010101" pitchFamily="2" charset="-122"/>
              </a:rPr>
              <a:t>， </a:t>
            </a:r>
            <a:r>
              <a:rPr lang="en-US" altLang="zh-CN" sz="1650" kern="0" dirty="0">
                <a:latin typeface="华文新魏" panose="02010800040101010101" pitchFamily="2" charset="-122"/>
                <a:ea typeface="华文新魏" panose="02010800040101010101" pitchFamily="2" charset="-122"/>
              </a:rPr>
              <a:t>[R1]</a:t>
            </a:r>
            <a:r>
              <a:rPr lang="zh-CN" altLang="en-US" sz="1650" kern="0" dirty="0">
                <a:latin typeface="华文新魏" panose="02010800040101010101" pitchFamily="2" charset="-122"/>
                <a:ea typeface="华文新魏" panose="02010800040101010101" pitchFamily="2" charset="-122"/>
              </a:rPr>
              <a:t>， </a:t>
            </a:r>
            <a:r>
              <a:rPr lang="en-US" altLang="zh-CN" sz="1650" kern="0" dirty="0">
                <a:latin typeface="华文新魏" panose="02010800040101010101" pitchFamily="2" charset="-122"/>
                <a:ea typeface="华文新魏" panose="02010800040101010101" pitchFamily="2" charset="-122"/>
              </a:rPr>
              <a:t>#1		</a:t>
            </a:r>
            <a:r>
              <a:rPr lang="zh-CN" altLang="en-US" sz="1650" kern="0" dirty="0">
                <a:latin typeface="华文新魏" panose="02010800040101010101" pitchFamily="2" charset="-122"/>
                <a:ea typeface="华文新魏" panose="02010800040101010101" pitchFamily="2" charset="-122"/>
              </a:rPr>
              <a:t>；</a:t>
            </a:r>
            <a:r>
              <a:rPr lang="en-US" altLang="zh-CN" sz="1650" kern="0" dirty="0">
                <a:latin typeface="华文新魏" panose="02010800040101010101" pitchFamily="2" charset="-122"/>
                <a:ea typeface="华文新魏" panose="02010800040101010101" pitchFamily="2" charset="-122"/>
              </a:rPr>
              <a:t>R4</a:t>
            </a:r>
            <a:r>
              <a:rPr lang="zh-CN" altLang="en-US" sz="1650" kern="0" dirty="0">
                <a:latin typeface="华文新魏" panose="02010800040101010101" pitchFamily="2" charset="-122"/>
                <a:ea typeface="华文新魏" panose="02010800040101010101" pitchFamily="2" charset="-122"/>
              </a:rPr>
              <a:t>的值送入</a:t>
            </a:r>
            <a:r>
              <a:rPr lang="en-US" altLang="zh-CN" sz="1650" kern="0" dirty="0">
                <a:latin typeface="华文新魏" panose="02010800040101010101" pitchFamily="2" charset="-122"/>
                <a:ea typeface="华文新魏" panose="02010800040101010101" pitchFamily="2" charset="-122"/>
              </a:rPr>
              <a:t>R1</a:t>
            </a:r>
            <a:r>
              <a:rPr lang="zh-CN" altLang="en-US" sz="1650" kern="0" dirty="0">
                <a:latin typeface="华文新魏" panose="02010800040101010101" pitchFamily="2" charset="-122"/>
                <a:ea typeface="华文新魏" panose="02010800040101010101" pitchFamily="2" charset="-122"/>
              </a:rPr>
              <a:t>加</a:t>
            </a:r>
            <a:r>
              <a:rPr lang="en-US" altLang="zh-CN" sz="1650" kern="0" dirty="0">
                <a:latin typeface="华文新魏" panose="02010800040101010101" pitchFamily="2" charset="-122"/>
                <a:ea typeface="华文新魏" panose="02010800040101010101" pitchFamily="2" charset="-122"/>
              </a:rPr>
              <a:t>1</a:t>
            </a:r>
            <a:r>
              <a:rPr lang="zh-CN" altLang="en-US" sz="1650" kern="0" dirty="0">
                <a:latin typeface="华文新魏" panose="02010800040101010101" pitchFamily="2" charset="-122"/>
                <a:ea typeface="华文新魏" panose="02010800040101010101" pitchFamily="2" charset="-122"/>
              </a:rPr>
              <a:t>地址</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B   LOOP   				</a:t>
            </a:r>
            <a:r>
              <a:rPr lang="zh-CN" altLang="en-US" sz="1650" kern="0" dirty="0">
                <a:latin typeface="华文新魏" panose="02010800040101010101" pitchFamily="2" charset="-122"/>
                <a:ea typeface="华文新魏" panose="02010800040101010101" pitchFamily="2" charset="-122"/>
              </a:rPr>
              <a:t>；跳转到循环位置</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OVER           				</a:t>
            </a:r>
            <a:r>
              <a:rPr lang="zh-CN" altLang="en-US" sz="1650" kern="0" dirty="0">
                <a:latin typeface="华文新魏" panose="02010800040101010101" pitchFamily="2" charset="-122"/>
                <a:ea typeface="华文新魏" panose="02010800040101010101" pitchFamily="2" charset="-122"/>
              </a:rPr>
              <a:t>；跳出标志位</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MOV PC</a:t>
            </a:r>
            <a:r>
              <a:rPr lang="zh-CN" altLang="en-US" sz="1650" kern="0" dirty="0">
                <a:latin typeface="华文新魏" panose="02010800040101010101" pitchFamily="2" charset="-122"/>
                <a:ea typeface="华文新魏" panose="02010800040101010101" pitchFamily="2" charset="-122"/>
              </a:rPr>
              <a:t>， </a:t>
            </a:r>
            <a:r>
              <a:rPr lang="en-US" altLang="zh-CN" sz="1650" kern="0" dirty="0">
                <a:latin typeface="华文新魏" panose="02010800040101010101" pitchFamily="2" charset="-122"/>
                <a:ea typeface="华文新魏" panose="02010800040101010101" pitchFamily="2" charset="-122"/>
              </a:rPr>
              <a:t>LR     			</a:t>
            </a:r>
            <a:r>
              <a:rPr lang="zh-CN" altLang="en-US" sz="1650" kern="0" dirty="0">
                <a:latin typeface="华文新魏" panose="02010800040101010101" pitchFamily="2" charset="-122"/>
                <a:ea typeface="华文新魏" panose="02010800040101010101" pitchFamily="2" charset="-122"/>
              </a:rPr>
              <a:t>；子函数返回</a:t>
            </a:r>
          </a:p>
          <a:p>
            <a:pPr eaLnBrk="1" hangingPunct="1">
              <a:lnSpc>
                <a:spcPts val="2475"/>
              </a:lnSpc>
              <a:spcBef>
                <a:spcPts val="0"/>
              </a:spcBef>
              <a:buNone/>
              <a:defRPr/>
            </a:pPr>
            <a:r>
              <a:rPr lang="en-US" altLang="zh-CN" sz="1650" kern="0" dirty="0">
                <a:latin typeface="华文新魏" panose="02010800040101010101" pitchFamily="2" charset="-122"/>
                <a:ea typeface="华文新魏" panose="02010800040101010101" pitchFamily="2" charset="-122"/>
              </a:rPr>
              <a:t>	END</a:t>
            </a:r>
          </a:p>
        </p:txBody>
      </p:sp>
    </p:spTree>
  </p:cSld>
  <p:clrMapOvr>
    <a:masterClrMapping/>
  </p:clrMapOvr>
  <p:transition>
    <p:pull dir="ru"/>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AE9AA0D-DEDD-0122-0356-9FBFA86270BB}"/>
              </a:ext>
            </a:extLst>
          </p:cNvPr>
          <p:cNvSpPr txBox="1">
            <a:spLocks noChangeArrowheads="1"/>
          </p:cNvSpPr>
          <p:nvPr/>
        </p:nvSpPr>
        <p:spPr bwMode="auto">
          <a:xfrm>
            <a:off x="1331119" y="944166"/>
            <a:ext cx="6535341"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rgbClr val="FFFFFF"/>
                </a:solidFill>
              </a:rPr>
              <a:t>4.4.2  C/C++</a:t>
            </a:r>
            <a:r>
              <a:rPr lang="zh-CN" altLang="en-US" sz="2400" kern="0" dirty="0">
                <a:solidFill>
                  <a:srgbClr val="FFFFFF"/>
                </a:solidFill>
              </a:rPr>
              <a:t>与汇编语言的混合编程应用</a:t>
            </a:r>
            <a:endParaRPr lang="zh-CN" altLang="en-US" sz="2400" b="0" kern="0" dirty="0">
              <a:solidFill>
                <a:srgbClr val="FFFFFF"/>
              </a:solidFill>
            </a:endParaRPr>
          </a:p>
        </p:txBody>
      </p:sp>
      <p:sp>
        <p:nvSpPr>
          <p:cNvPr id="4" name="Rectangle 3">
            <a:extLst>
              <a:ext uri="{FF2B5EF4-FFF2-40B4-BE49-F238E27FC236}">
                <a16:creationId xmlns:a16="http://schemas.microsoft.com/office/drawing/2014/main" id="{FA94D117-5E9F-83D1-38C3-5FA8478E04EB}"/>
              </a:ext>
            </a:extLst>
          </p:cNvPr>
          <p:cNvSpPr txBox="1">
            <a:spLocks noChangeArrowheads="1"/>
          </p:cNvSpPr>
          <p:nvPr/>
        </p:nvSpPr>
        <p:spPr>
          <a:xfrm>
            <a:off x="305991" y="1916906"/>
            <a:ext cx="8495109" cy="3509963"/>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lnSpc>
                <a:spcPct val="150000"/>
              </a:lnSpc>
              <a:buFont typeface="Wingdings" panose="05000000000000000000" pitchFamily="2" charset="2"/>
              <a:buNone/>
              <a:defRPr/>
            </a:pPr>
            <a:r>
              <a:rPr lang="en-US" altLang="zh-CN" sz="1800" kern="0" dirty="0">
                <a:latin typeface="华文新魏" panose="02010800040101010101" pitchFamily="2" charset="-122"/>
                <a:ea typeface="华文新魏" panose="02010800040101010101" pitchFamily="2" charset="-122"/>
              </a:rPr>
              <a:t>4</a:t>
            </a:r>
            <a:r>
              <a:rPr lang="zh-CN" altLang="en-US" sz="1800" kern="0" dirty="0">
                <a:latin typeface="华文新魏" panose="02010800040101010101" pitchFamily="2" charset="-122"/>
                <a:ea typeface="华文新魏" panose="02010800040101010101" pitchFamily="2" charset="-122"/>
              </a:rPr>
              <a:t>．</a:t>
            </a:r>
            <a:r>
              <a:rPr lang="zh-CN" altLang="en-US" sz="1800" kern="0" dirty="0">
                <a:solidFill>
                  <a:srgbClr val="FF3300"/>
                </a:solidFill>
                <a:latin typeface="华文新魏" panose="02010800040101010101" pitchFamily="2" charset="-122"/>
                <a:ea typeface="华文新魏" panose="02010800040101010101" pitchFamily="2" charset="-122"/>
              </a:rPr>
              <a:t>在汇编程序中调用</a:t>
            </a:r>
            <a:r>
              <a:rPr lang="en-US" altLang="zh-CN" sz="1800" kern="0" dirty="0">
                <a:solidFill>
                  <a:srgbClr val="FF3300"/>
                </a:solidFill>
                <a:latin typeface="华文新魏" panose="02010800040101010101" pitchFamily="2" charset="-122"/>
                <a:ea typeface="华文新魏" panose="02010800040101010101" pitchFamily="2" charset="-122"/>
              </a:rPr>
              <a:t>C</a:t>
            </a:r>
            <a:r>
              <a:rPr lang="zh-CN" altLang="en-US" sz="1800" kern="0" dirty="0">
                <a:solidFill>
                  <a:srgbClr val="FF3300"/>
                </a:solidFill>
                <a:latin typeface="华文新魏" panose="02010800040101010101" pitchFamily="2" charset="-122"/>
                <a:ea typeface="华文新魏" panose="02010800040101010101" pitchFamily="2" charset="-122"/>
              </a:rPr>
              <a:t>的函数</a:t>
            </a:r>
          </a:p>
          <a:p>
            <a:pPr eaLnBrk="1" hangingPunct="1">
              <a:lnSpc>
                <a:spcPct val="150000"/>
              </a:lnSpc>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　在汇编中调用</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的函数，需要在汇编中使用伪指令</a:t>
            </a:r>
            <a:r>
              <a:rPr lang="en-US" altLang="zh-CN" sz="1800" kern="0" dirty="0">
                <a:latin typeface="华文新魏" panose="02010800040101010101" pitchFamily="2" charset="-122"/>
                <a:ea typeface="华文新魏" panose="02010800040101010101" pitchFamily="2" charset="-122"/>
              </a:rPr>
              <a:t>IMPORT </a:t>
            </a:r>
            <a:r>
              <a:rPr lang="zh-CN" altLang="en-US" sz="1800" kern="0" dirty="0">
                <a:latin typeface="华文新魏" panose="02010800040101010101" pitchFamily="2" charset="-122"/>
                <a:ea typeface="华文新魏" panose="02010800040101010101" pitchFamily="2" charset="-122"/>
              </a:rPr>
              <a:t>声明将要调用的</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函数。</a:t>
            </a:r>
          </a:p>
          <a:p>
            <a:pPr eaLnBrk="1" hangingPunct="1">
              <a:lnSpc>
                <a:spcPct val="150000"/>
              </a:lnSpc>
              <a:buFont typeface="Wingdings" panose="05000000000000000000" pitchFamily="2" charset="2"/>
              <a:buNone/>
              <a:defRPr/>
            </a:pPr>
            <a:endParaRPr lang="zh-CN" altLang="en-US" sz="1800" kern="0" dirty="0">
              <a:latin typeface="华文新魏" panose="02010800040101010101" pitchFamily="2" charset="-122"/>
              <a:ea typeface="华文新魏" panose="02010800040101010101" pitchFamily="2" charset="-122"/>
            </a:endParaRPr>
          </a:p>
          <a:p>
            <a:pPr eaLnBrk="1" hangingPunct="1">
              <a:lnSpc>
                <a:spcPct val="150000"/>
              </a:lnSpc>
              <a:buFont typeface="Wingdings" panose="05000000000000000000" pitchFamily="2" charset="2"/>
              <a:buNone/>
              <a:defRPr/>
            </a:pPr>
            <a:r>
              <a:rPr lang="zh-CN" altLang="en-US" sz="1800" kern="0" dirty="0">
                <a:latin typeface="华文新魏" panose="02010800040101010101" pitchFamily="2" charset="-122"/>
                <a:ea typeface="华文新魏" panose="02010800040101010101" pitchFamily="2" charset="-122"/>
              </a:rPr>
              <a:t>	下面是一个汇编程序调用</a:t>
            </a:r>
            <a:r>
              <a:rPr lang="en-US" altLang="zh-CN" sz="1800" kern="0" dirty="0">
                <a:latin typeface="华文新魏" panose="02010800040101010101" pitchFamily="2" charset="-122"/>
                <a:ea typeface="华文新魏" panose="02010800040101010101" pitchFamily="2" charset="-122"/>
              </a:rPr>
              <a:t>C</a:t>
            </a:r>
            <a:r>
              <a:rPr lang="zh-CN" altLang="en-US" sz="1800" kern="0" dirty="0">
                <a:latin typeface="华文新魏" panose="02010800040101010101" pitchFamily="2" charset="-122"/>
                <a:ea typeface="华文新魏" panose="02010800040101010101" pitchFamily="2" charset="-122"/>
              </a:rPr>
              <a:t>程序的例子。其中在汇编程序中设置好各参数的值，本例有</a:t>
            </a:r>
            <a:r>
              <a:rPr lang="en-US" altLang="zh-CN" sz="1800" kern="0" dirty="0">
                <a:latin typeface="华文新魏" panose="02010800040101010101" pitchFamily="2" charset="-122"/>
                <a:ea typeface="华文新魏" panose="02010800040101010101" pitchFamily="2" charset="-122"/>
              </a:rPr>
              <a:t>5</a:t>
            </a:r>
            <a:r>
              <a:rPr lang="zh-CN" altLang="en-US" sz="1800" kern="0" dirty="0">
                <a:latin typeface="华文新魏" panose="02010800040101010101" pitchFamily="2" charset="-122"/>
                <a:ea typeface="华文新魏" panose="02010800040101010101" pitchFamily="2" charset="-122"/>
              </a:rPr>
              <a:t>个参数，分别使用寄存器</a:t>
            </a:r>
            <a:r>
              <a:rPr lang="en-US" altLang="zh-CN" sz="1800" kern="0" dirty="0">
                <a:latin typeface="华文新魏" panose="02010800040101010101" pitchFamily="2" charset="-122"/>
                <a:ea typeface="华文新魏" panose="02010800040101010101" pitchFamily="2" charset="-122"/>
              </a:rPr>
              <a:t>R0</a:t>
            </a:r>
            <a:r>
              <a:rPr lang="zh-CN" altLang="en-US" sz="1800" kern="0" dirty="0">
                <a:latin typeface="华文新魏" panose="02010800040101010101" pitchFamily="2" charset="-122"/>
                <a:ea typeface="华文新魏" panose="02010800040101010101" pitchFamily="2" charset="-122"/>
              </a:rPr>
              <a:t>存放第</a:t>
            </a:r>
            <a:r>
              <a:rPr lang="en-US" altLang="zh-CN" sz="1800" kern="0" dirty="0">
                <a:latin typeface="华文新魏" panose="02010800040101010101" pitchFamily="2" charset="-122"/>
                <a:ea typeface="华文新魏" panose="02010800040101010101" pitchFamily="2" charset="-122"/>
              </a:rPr>
              <a:t>1</a:t>
            </a:r>
            <a:r>
              <a:rPr lang="zh-CN" altLang="en-US" sz="1800" kern="0" dirty="0">
                <a:latin typeface="华文新魏" panose="02010800040101010101" pitchFamily="2" charset="-122"/>
                <a:ea typeface="华文新魏" panose="02010800040101010101" pitchFamily="2" charset="-122"/>
              </a:rPr>
              <a:t>个参数，</a:t>
            </a:r>
            <a:r>
              <a:rPr lang="en-US" altLang="zh-CN" sz="1800" kern="0" dirty="0">
                <a:latin typeface="华文新魏" panose="02010800040101010101" pitchFamily="2" charset="-122"/>
                <a:ea typeface="华文新魏" panose="02010800040101010101" pitchFamily="2" charset="-122"/>
              </a:rPr>
              <a:t>R1</a:t>
            </a:r>
            <a:r>
              <a:rPr lang="zh-CN" altLang="en-US" sz="1800" kern="0" dirty="0">
                <a:latin typeface="华文新魏" panose="02010800040101010101" pitchFamily="2" charset="-122"/>
                <a:ea typeface="华文新魏" panose="02010800040101010101" pitchFamily="2" charset="-122"/>
              </a:rPr>
              <a:t>存放第</a:t>
            </a:r>
            <a:r>
              <a:rPr lang="en-US" altLang="zh-CN" sz="1800" kern="0" dirty="0">
                <a:latin typeface="华文新魏" panose="02010800040101010101" pitchFamily="2" charset="-122"/>
                <a:ea typeface="华文新魏" panose="02010800040101010101" pitchFamily="2" charset="-122"/>
              </a:rPr>
              <a:t>2</a:t>
            </a:r>
            <a:r>
              <a:rPr lang="zh-CN" altLang="en-US" sz="1800" kern="0" dirty="0">
                <a:latin typeface="华文新魏" panose="02010800040101010101" pitchFamily="2" charset="-122"/>
                <a:ea typeface="华文新魏" panose="02010800040101010101" pitchFamily="2" charset="-122"/>
              </a:rPr>
              <a:t>个参数，</a:t>
            </a:r>
            <a:r>
              <a:rPr lang="en-US" altLang="zh-CN" sz="1800" kern="0" dirty="0">
                <a:latin typeface="华文新魏" panose="02010800040101010101" pitchFamily="2" charset="-122"/>
                <a:ea typeface="华文新魏" panose="02010800040101010101" pitchFamily="2" charset="-122"/>
              </a:rPr>
              <a:t>R2</a:t>
            </a:r>
            <a:r>
              <a:rPr lang="zh-CN" altLang="en-US" sz="1800" kern="0" dirty="0">
                <a:latin typeface="华文新魏" panose="02010800040101010101" pitchFamily="2" charset="-122"/>
                <a:ea typeface="华文新魏" panose="02010800040101010101" pitchFamily="2" charset="-122"/>
              </a:rPr>
              <a:t>存放第</a:t>
            </a:r>
            <a:r>
              <a:rPr lang="en-US" altLang="zh-CN" sz="1800" kern="0" dirty="0">
                <a:latin typeface="华文新魏" panose="02010800040101010101" pitchFamily="2" charset="-122"/>
                <a:ea typeface="华文新魏" panose="02010800040101010101" pitchFamily="2" charset="-122"/>
              </a:rPr>
              <a:t>3</a:t>
            </a:r>
            <a:r>
              <a:rPr lang="zh-CN" altLang="en-US" sz="1800" kern="0" dirty="0">
                <a:latin typeface="华文新魏" panose="02010800040101010101" pitchFamily="2" charset="-122"/>
                <a:ea typeface="华文新魏" panose="02010800040101010101" pitchFamily="2" charset="-122"/>
              </a:rPr>
              <a:t>个参数。</a:t>
            </a:r>
          </a:p>
        </p:txBody>
      </p:sp>
    </p:spTree>
  </p:cSld>
  <p:clrMapOvr>
    <a:masterClrMapping/>
  </p:clrMapOvr>
  <p:transition>
    <p:pull dir="ru"/>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AD057B4-2B77-1485-C53C-93543AFFE6C1}"/>
              </a:ext>
            </a:extLst>
          </p:cNvPr>
          <p:cNvSpPr txBox="1">
            <a:spLocks noChangeArrowheads="1"/>
          </p:cNvSpPr>
          <p:nvPr/>
        </p:nvSpPr>
        <p:spPr bwMode="auto">
          <a:xfrm>
            <a:off x="1331119" y="944166"/>
            <a:ext cx="6535341" cy="628650"/>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gn="ctr" rtl="0" eaLnBrk="0" fontAlgn="base" hangingPunct="0">
              <a:spcBef>
                <a:spcPct val="0"/>
              </a:spcBef>
              <a:spcAft>
                <a:spcPct val="0"/>
              </a:spcAft>
              <a:defRPr sz="6500" b="1">
                <a:solidFill>
                  <a:schemeClr val="tx1"/>
                </a:solidFill>
                <a:latin typeface="+mj-lt"/>
                <a:ea typeface="+mj-ea"/>
                <a:cs typeface="+mj-cs"/>
              </a:defRPr>
            </a:lvl1pPr>
            <a:lvl2pPr algn="r" rtl="0" eaLnBrk="0" fontAlgn="base" hangingPunct="0">
              <a:spcBef>
                <a:spcPct val="0"/>
              </a:spcBef>
              <a:spcAft>
                <a:spcPct val="0"/>
              </a:spcAft>
              <a:defRPr sz="4000" b="1">
                <a:solidFill>
                  <a:schemeClr val="bg1"/>
                </a:solidFill>
                <a:latin typeface="Arial" charset="0"/>
              </a:defRPr>
            </a:lvl2pPr>
            <a:lvl3pPr algn="r" rtl="0" eaLnBrk="0" fontAlgn="base" hangingPunct="0">
              <a:spcBef>
                <a:spcPct val="0"/>
              </a:spcBef>
              <a:spcAft>
                <a:spcPct val="0"/>
              </a:spcAft>
              <a:defRPr sz="4000" b="1">
                <a:solidFill>
                  <a:schemeClr val="bg1"/>
                </a:solidFill>
                <a:latin typeface="Arial" charset="0"/>
              </a:defRPr>
            </a:lvl3pPr>
            <a:lvl4pPr algn="r" rtl="0" eaLnBrk="0" fontAlgn="base" hangingPunct="0">
              <a:spcBef>
                <a:spcPct val="0"/>
              </a:spcBef>
              <a:spcAft>
                <a:spcPct val="0"/>
              </a:spcAft>
              <a:defRPr sz="4000" b="1">
                <a:solidFill>
                  <a:schemeClr val="bg1"/>
                </a:solidFill>
                <a:latin typeface="Arial" charset="0"/>
              </a:defRPr>
            </a:lvl4pPr>
            <a:lvl5pPr algn="r" rtl="0" eaLnBrk="0" fontAlgn="base" hangingPunct="0">
              <a:spcBef>
                <a:spcPct val="0"/>
              </a:spcBef>
              <a:spcAft>
                <a:spcPct val="0"/>
              </a:spcAft>
              <a:defRPr sz="4000" b="1">
                <a:solidFill>
                  <a:schemeClr val="bg1"/>
                </a:solidFill>
                <a:latin typeface="Arial" charset="0"/>
              </a:defRPr>
            </a:lvl5pPr>
            <a:lvl6pPr marL="457200" algn="r" rtl="0" eaLnBrk="0" fontAlgn="base" hangingPunct="0">
              <a:spcBef>
                <a:spcPct val="0"/>
              </a:spcBef>
              <a:spcAft>
                <a:spcPct val="0"/>
              </a:spcAft>
              <a:defRPr sz="4000" b="1">
                <a:solidFill>
                  <a:schemeClr val="bg1"/>
                </a:solidFill>
                <a:latin typeface="Arial" charset="0"/>
              </a:defRPr>
            </a:lvl6pPr>
            <a:lvl7pPr marL="914400" algn="r" rtl="0" eaLnBrk="0" fontAlgn="base" hangingPunct="0">
              <a:spcBef>
                <a:spcPct val="0"/>
              </a:spcBef>
              <a:spcAft>
                <a:spcPct val="0"/>
              </a:spcAft>
              <a:defRPr sz="4000" b="1">
                <a:solidFill>
                  <a:schemeClr val="bg1"/>
                </a:solidFill>
                <a:latin typeface="Arial" charset="0"/>
              </a:defRPr>
            </a:lvl7pPr>
            <a:lvl8pPr marL="1371600" algn="r" rtl="0" eaLnBrk="0" fontAlgn="base" hangingPunct="0">
              <a:spcBef>
                <a:spcPct val="0"/>
              </a:spcBef>
              <a:spcAft>
                <a:spcPct val="0"/>
              </a:spcAft>
              <a:defRPr sz="4000" b="1">
                <a:solidFill>
                  <a:schemeClr val="bg1"/>
                </a:solidFill>
                <a:latin typeface="Arial" charset="0"/>
              </a:defRPr>
            </a:lvl8pPr>
            <a:lvl9pPr marL="1828800" algn="r" rtl="0" eaLnBrk="0" fontAlgn="base" hangingPunct="0">
              <a:spcBef>
                <a:spcPct val="0"/>
              </a:spcBef>
              <a:spcAft>
                <a:spcPct val="0"/>
              </a:spcAft>
              <a:defRPr sz="4000" b="1">
                <a:solidFill>
                  <a:schemeClr val="bg1"/>
                </a:solidFill>
                <a:latin typeface="Arial" charset="0"/>
              </a:defRPr>
            </a:lvl9pPr>
          </a:lstStyle>
          <a:p>
            <a:pPr eaLnBrk="1" hangingPunct="1">
              <a:defRPr/>
            </a:pPr>
            <a:r>
              <a:rPr lang="en-US" altLang="zh-CN" sz="2400" kern="0" dirty="0">
                <a:solidFill>
                  <a:srgbClr val="FFFFFF"/>
                </a:solidFill>
              </a:rPr>
              <a:t>4.4.2  C/C++</a:t>
            </a:r>
            <a:r>
              <a:rPr lang="zh-CN" altLang="en-US" sz="2400" kern="0" dirty="0">
                <a:solidFill>
                  <a:srgbClr val="FFFFFF"/>
                </a:solidFill>
              </a:rPr>
              <a:t>与汇编语言的混合编程应用</a:t>
            </a:r>
            <a:endParaRPr lang="zh-CN" altLang="en-US" sz="2400" b="0" kern="0" dirty="0">
              <a:solidFill>
                <a:srgbClr val="FFFFFF"/>
              </a:solidFill>
            </a:endParaRPr>
          </a:p>
        </p:txBody>
      </p:sp>
      <p:sp>
        <p:nvSpPr>
          <p:cNvPr id="3" name="Rectangle 3">
            <a:extLst>
              <a:ext uri="{FF2B5EF4-FFF2-40B4-BE49-F238E27FC236}">
                <a16:creationId xmlns:a16="http://schemas.microsoft.com/office/drawing/2014/main" id="{C58B709F-248B-5ADA-B0AD-70A933D9F956}"/>
              </a:ext>
            </a:extLst>
          </p:cNvPr>
          <p:cNvSpPr txBox="1">
            <a:spLocks noChangeArrowheads="1"/>
          </p:cNvSpPr>
          <p:nvPr/>
        </p:nvSpPr>
        <p:spPr>
          <a:xfrm>
            <a:off x="736998" y="1701404"/>
            <a:ext cx="8226028" cy="4212431"/>
          </a:xfrm>
          <a:prstGeom prst="rect">
            <a:avLst/>
          </a:prstGeom>
        </p:spPr>
        <p:txBody>
          <a:bodyP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eaLnBrk="1" hangingPunct="1">
              <a:lnSpc>
                <a:spcPct val="80000"/>
              </a:lnSpc>
              <a:buFont typeface="Wingdings" panose="05000000000000000000" pitchFamily="2" charset="2"/>
              <a:buNone/>
              <a:defRPr/>
            </a:pPr>
            <a:r>
              <a:rPr lang="en-US" altLang="zh-CN" sz="1650" kern="0" dirty="0"/>
              <a:t>EXPORT </a:t>
            </a:r>
            <a:r>
              <a:rPr lang="en-US" altLang="zh-CN" sz="1650" kern="0" dirty="0" err="1"/>
              <a:t>asmfile</a:t>
            </a:r>
            <a:r>
              <a:rPr lang="en-US" altLang="zh-CN" sz="1650" kern="0" dirty="0"/>
              <a:t>				</a:t>
            </a:r>
            <a:r>
              <a:rPr lang="en-US" altLang="zh-CN" sz="1650" kern="0" dirty="0">
                <a:solidFill>
                  <a:srgbClr val="0000CC"/>
                </a:solidFill>
              </a:rPr>
              <a:t> ;</a:t>
            </a:r>
            <a:r>
              <a:rPr lang="zh-CN" altLang="en-US" sz="1650" kern="0" dirty="0">
                <a:solidFill>
                  <a:srgbClr val="0000CC"/>
                </a:solidFill>
              </a:rPr>
              <a:t>可被调用的汇编段</a:t>
            </a:r>
          </a:p>
          <a:p>
            <a:pPr eaLnBrk="1" hangingPunct="1">
              <a:lnSpc>
                <a:spcPct val="80000"/>
              </a:lnSpc>
              <a:buFont typeface="Wingdings" panose="05000000000000000000" pitchFamily="2" charset="2"/>
              <a:buNone/>
              <a:defRPr/>
            </a:pPr>
            <a:r>
              <a:rPr lang="en-US" altLang="zh-CN" sz="1650" kern="0" dirty="0"/>
              <a:t>AREA </a:t>
            </a:r>
            <a:r>
              <a:rPr lang="en-US" altLang="zh-CN" sz="1650" kern="0" dirty="0" err="1"/>
              <a:t>asmfile,CODE,READONLY</a:t>
            </a:r>
            <a:r>
              <a:rPr lang="en-US" altLang="zh-CN" sz="1650" kern="0" dirty="0"/>
              <a:t>		</a:t>
            </a:r>
            <a:r>
              <a:rPr lang="en-US" altLang="zh-CN" sz="1650" kern="0" dirty="0">
                <a:solidFill>
                  <a:srgbClr val="0000CC"/>
                </a:solidFill>
              </a:rPr>
              <a:t>;</a:t>
            </a:r>
            <a:r>
              <a:rPr lang="zh-CN" altLang="en-US" sz="1650" kern="0" dirty="0">
                <a:solidFill>
                  <a:srgbClr val="0000CC"/>
                </a:solidFill>
              </a:rPr>
              <a:t>声明汇编程序段</a:t>
            </a:r>
          </a:p>
          <a:p>
            <a:pPr eaLnBrk="1" hangingPunct="1">
              <a:lnSpc>
                <a:spcPct val="80000"/>
              </a:lnSpc>
              <a:buFont typeface="Wingdings" panose="05000000000000000000" pitchFamily="2" charset="2"/>
              <a:buNone/>
              <a:defRPr/>
            </a:pPr>
            <a:r>
              <a:rPr lang="en-US" altLang="zh-CN" sz="1650" kern="0" dirty="0"/>
              <a:t>IMPORT </a:t>
            </a:r>
            <a:r>
              <a:rPr lang="en-US" altLang="zh-CN" sz="1650" kern="0" dirty="0" err="1"/>
              <a:t>cFun</a:t>
            </a:r>
            <a:r>
              <a:rPr lang="en-US" altLang="zh-CN" sz="1650" kern="0" dirty="0"/>
              <a:t>				</a:t>
            </a:r>
            <a:r>
              <a:rPr lang="en-US" altLang="zh-CN" sz="1650" kern="0" dirty="0">
                <a:solidFill>
                  <a:srgbClr val="0000CC"/>
                </a:solidFill>
              </a:rPr>
              <a:t>;</a:t>
            </a:r>
            <a:r>
              <a:rPr lang="zh-CN" altLang="en-US" sz="1650" kern="0" dirty="0">
                <a:solidFill>
                  <a:srgbClr val="0000CC"/>
                </a:solidFill>
              </a:rPr>
              <a:t>声明调用</a:t>
            </a:r>
            <a:r>
              <a:rPr lang="en-US" altLang="zh-CN" sz="1650" kern="0" dirty="0">
                <a:solidFill>
                  <a:srgbClr val="0000CC"/>
                </a:solidFill>
              </a:rPr>
              <a:t>C</a:t>
            </a:r>
            <a:r>
              <a:rPr lang="zh-CN" altLang="en-US" sz="1650" kern="0" dirty="0">
                <a:solidFill>
                  <a:srgbClr val="0000CC"/>
                </a:solidFill>
              </a:rPr>
              <a:t>语言的</a:t>
            </a:r>
            <a:r>
              <a:rPr lang="en-US" altLang="zh-CN" sz="1650" kern="0" dirty="0" err="1">
                <a:solidFill>
                  <a:srgbClr val="0000CC"/>
                </a:solidFill>
              </a:rPr>
              <a:t>cFun</a:t>
            </a:r>
            <a:r>
              <a:rPr lang="zh-CN" altLang="en-US" sz="1650" kern="0" dirty="0">
                <a:solidFill>
                  <a:srgbClr val="0000CC"/>
                </a:solidFill>
              </a:rPr>
              <a:t>函数</a:t>
            </a:r>
          </a:p>
          <a:p>
            <a:pPr eaLnBrk="1" hangingPunct="1">
              <a:lnSpc>
                <a:spcPct val="80000"/>
              </a:lnSpc>
              <a:buFont typeface="Wingdings" panose="05000000000000000000" pitchFamily="2" charset="2"/>
              <a:buNone/>
              <a:defRPr/>
            </a:pPr>
            <a:r>
              <a:rPr lang="en-US" altLang="zh-CN" sz="1650" kern="0" dirty="0"/>
              <a:t>ENTRY					 </a:t>
            </a:r>
            <a:endParaRPr lang="zh-CN" altLang="en-US" sz="1650" kern="0" dirty="0"/>
          </a:p>
          <a:p>
            <a:pPr eaLnBrk="1" hangingPunct="1">
              <a:lnSpc>
                <a:spcPct val="80000"/>
              </a:lnSpc>
              <a:buFont typeface="Wingdings" panose="05000000000000000000" pitchFamily="2" charset="2"/>
              <a:buNone/>
              <a:defRPr/>
            </a:pPr>
            <a:r>
              <a:rPr lang="en-US" altLang="zh-CN" sz="1650" kern="0" dirty="0"/>
              <a:t>MOV R0</a:t>
            </a:r>
            <a:r>
              <a:rPr lang="zh-CN" altLang="en-US" sz="1650" kern="0" dirty="0"/>
              <a:t>， </a:t>
            </a:r>
            <a:r>
              <a:rPr lang="en-US" altLang="zh-CN" sz="1650" kern="0" dirty="0"/>
              <a:t>#11				 </a:t>
            </a:r>
          </a:p>
          <a:p>
            <a:pPr eaLnBrk="1" hangingPunct="1">
              <a:lnSpc>
                <a:spcPct val="80000"/>
              </a:lnSpc>
              <a:buFont typeface="Wingdings" panose="05000000000000000000" pitchFamily="2" charset="2"/>
              <a:buNone/>
              <a:defRPr/>
            </a:pPr>
            <a:r>
              <a:rPr lang="en-US" altLang="zh-CN" sz="1650" kern="0" dirty="0"/>
              <a:t>MOV R1</a:t>
            </a:r>
            <a:r>
              <a:rPr lang="zh-CN" altLang="en-US" sz="1650" kern="0" dirty="0"/>
              <a:t>， </a:t>
            </a:r>
            <a:r>
              <a:rPr lang="en-US" altLang="zh-CN" sz="1650" kern="0" dirty="0"/>
              <a:t>#22				 </a:t>
            </a:r>
          </a:p>
          <a:p>
            <a:pPr eaLnBrk="1" hangingPunct="1">
              <a:lnSpc>
                <a:spcPct val="80000"/>
              </a:lnSpc>
              <a:buFont typeface="Wingdings" panose="05000000000000000000" pitchFamily="2" charset="2"/>
              <a:buNone/>
              <a:defRPr/>
            </a:pPr>
            <a:r>
              <a:rPr lang="en-US" altLang="zh-CN" sz="1650" kern="0" dirty="0"/>
              <a:t>MOV R2</a:t>
            </a:r>
            <a:r>
              <a:rPr lang="zh-CN" altLang="en-US" sz="1650" kern="0" dirty="0"/>
              <a:t>， </a:t>
            </a:r>
            <a:r>
              <a:rPr lang="en-US" altLang="zh-CN" sz="1650" kern="0" dirty="0"/>
              <a:t>#33				 </a:t>
            </a:r>
          </a:p>
          <a:p>
            <a:pPr eaLnBrk="1" hangingPunct="1">
              <a:lnSpc>
                <a:spcPct val="80000"/>
              </a:lnSpc>
              <a:buFont typeface="Wingdings" panose="05000000000000000000" pitchFamily="2" charset="2"/>
              <a:buNone/>
              <a:defRPr/>
            </a:pPr>
            <a:r>
              <a:rPr lang="en-US" altLang="zh-CN" sz="1650" kern="0" dirty="0"/>
              <a:t>BL   </a:t>
            </a:r>
            <a:r>
              <a:rPr lang="en-US" altLang="zh-CN" sz="1650" kern="0" dirty="0" err="1"/>
              <a:t>cFun</a:t>
            </a:r>
            <a:r>
              <a:rPr lang="en-US" altLang="zh-CN" sz="1650" kern="0" dirty="0"/>
              <a:t> </a:t>
            </a:r>
            <a:r>
              <a:rPr lang="en-US" altLang="zh-CN" sz="1650" kern="0" dirty="0">
                <a:solidFill>
                  <a:srgbClr val="0000CC"/>
                </a:solidFill>
              </a:rPr>
              <a:t>            ;</a:t>
            </a:r>
            <a:r>
              <a:rPr lang="zh-CN" altLang="en-US" sz="1650" kern="0" dirty="0">
                <a:solidFill>
                  <a:srgbClr val="0000CC"/>
                </a:solidFill>
              </a:rPr>
              <a:t>调用</a:t>
            </a:r>
            <a:r>
              <a:rPr lang="en-US" altLang="zh-CN" sz="1650" kern="0" dirty="0">
                <a:solidFill>
                  <a:srgbClr val="0000CC"/>
                </a:solidFill>
              </a:rPr>
              <a:t>C</a:t>
            </a:r>
            <a:r>
              <a:rPr lang="zh-CN" altLang="en-US" sz="1650" kern="0" dirty="0">
                <a:solidFill>
                  <a:srgbClr val="0000CC"/>
                </a:solidFill>
              </a:rPr>
              <a:t>语言子函数</a:t>
            </a:r>
          </a:p>
          <a:p>
            <a:pPr eaLnBrk="1" hangingPunct="1">
              <a:lnSpc>
                <a:spcPct val="80000"/>
              </a:lnSpc>
              <a:buFont typeface="Wingdings" panose="05000000000000000000" pitchFamily="2" charset="2"/>
              <a:buNone/>
              <a:defRPr/>
            </a:pPr>
            <a:r>
              <a:rPr lang="en-US" altLang="zh-CN" sz="1650" kern="0" dirty="0"/>
              <a:t>END</a:t>
            </a:r>
          </a:p>
          <a:p>
            <a:pPr eaLnBrk="1" hangingPunct="1">
              <a:lnSpc>
                <a:spcPct val="80000"/>
              </a:lnSpc>
              <a:buFont typeface="Wingdings" panose="05000000000000000000" pitchFamily="2" charset="2"/>
              <a:buNone/>
              <a:defRPr/>
            </a:pPr>
            <a:r>
              <a:rPr lang="en-US" altLang="zh-CN" sz="1650" kern="0" dirty="0">
                <a:solidFill>
                  <a:srgbClr val="0000CC"/>
                </a:solidFill>
              </a:rPr>
              <a:t>/*C </a:t>
            </a:r>
            <a:r>
              <a:rPr lang="zh-CN" altLang="en-US" sz="1650" kern="0" dirty="0">
                <a:solidFill>
                  <a:srgbClr val="0000CC"/>
                </a:solidFill>
              </a:rPr>
              <a:t>语言函数， 被汇编语言调用 *</a:t>
            </a:r>
            <a:r>
              <a:rPr lang="en-US" altLang="zh-CN" sz="1650" kern="0" dirty="0">
                <a:solidFill>
                  <a:srgbClr val="0000CC"/>
                </a:solidFill>
              </a:rPr>
              <a:t>/</a:t>
            </a:r>
          </a:p>
          <a:p>
            <a:pPr eaLnBrk="1" hangingPunct="1">
              <a:lnSpc>
                <a:spcPct val="80000"/>
              </a:lnSpc>
              <a:buFont typeface="Wingdings" panose="05000000000000000000" pitchFamily="2" charset="2"/>
              <a:buNone/>
              <a:defRPr/>
            </a:pPr>
            <a:r>
              <a:rPr lang="en-US" altLang="zh-CN" sz="1650" kern="0" dirty="0" err="1"/>
              <a:t>int</a:t>
            </a:r>
            <a:r>
              <a:rPr lang="en-US" altLang="zh-CN" sz="1650" kern="0" dirty="0"/>
              <a:t> </a:t>
            </a:r>
            <a:r>
              <a:rPr lang="en-US" altLang="zh-CN" sz="1650" kern="0" dirty="0" err="1"/>
              <a:t>cFun</a:t>
            </a:r>
            <a:r>
              <a:rPr lang="en-US" altLang="zh-CN" sz="1650" kern="0" dirty="0"/>
              <a:t>(</a:t>
            </a:r>
            <a:r>
              <a:rPr lang="en-US" altLang="zh-CN" sz="1650" kern="0" dirty="0" err="1"/>
              <a:t>int</a:t>
            </a:r>
            <a:r>
              <a:rPr lang="en-US" altLang="zh-CN" sz="1650" kern="0" dirty="0"/>
              <a:t> a</a:t>
            </a:r>
            <a:r>
              <a:rPr lang="zh-CN" altLang="en-US" sz="1650" kern="0" dirty="0"/>
              <a:t>， </a:t>
            </a:r>
            <a:r>
              <a:rPr lang="en-US" altLang="zh-CN" sz="1650" kern="0" dirty="0" err="1"/>
              <a:t>int</a:t>
            </a:r>
            <a:r>
              <a:rPr lang="en-US" altLang="zh-CN" sz="1650" kern="0" dirty="0"/>
              <a:t> b</a:t>
            </a:r>
            <a:r>
              <a:rPr lang="zh-CN" altLang="en-US" sz="1650" kern="0" dirty="0"/>
              <a:t>， </a:t>
            </a:r>
            <a:r>
              <a:rPr lang="en-US" altLang="zh-CN" sz="1650" kern="0" dirty="0" err="1"/>
              <a:t>int</a:t>
            </a:r>
            <a:r>
              <a:rPr lang="en-US" altLang="zh-CN" sz="1650" kern="0" dirty="0"/>
              <a:t> c) {</a:t>
            </a:r>
          </a:p>
          <a:p>
            <a:pPr eaLnBrk="1" hangingPunct="1">
              <a:lnSpc>
                <a:spcPct val="80000"/>
              </a:lnSpc>
              <a:buFont typeface="Wingdings" panose="05000000000000000000" pitchFamily="2" charset="2"/>
              <a:buNone/>
              <a:defRPr/>
            </a:pPr>
            <a:r>
              <a:rPr lang="en-US" altLang="zh-CN" sz="1650" kern="0" dirty="0"/>
              <a:t>	return a + b + c;</a:t>
            </a:r>
            <a:endParaRPr lang="zh-CN" altLang="en-US" sz="1650" kern="0" dirty="0"/>
          </a:p>
          <a:p>
            <a:pPr eaLnBrk="1" hangingPunct="1">
              <a:lnSpc>
                <a:spcPct val="80000"/>
              </a:lnSpc>
              <a:buFont typeface="Wingdings" panose="05000000000000000000" pitchFamily="2" charset="2"/>
              <a:buNone/>
              <a:defRPr/>
            </a:pPr>
            <a:r>
              <a:rPr lang="en-US" altLang="zh-CN" sz="1650" kern="0" dirty="0"/>
              <a:t>}</a:t>
            </a:r>
          </a:p>
          <a:p>
            <a:pPr eaLnBrk="1" hangingPunct="1">
              <a:lnSpc>
                <a:spcPct val="80000"/>
              </a:lnSpc>
              <a:defRPr/>
            </a:pPr>
            <a:endParaRPr lang="en-US" altLang="zh-CN" sz="1650" kern="0" dirty="0"/>
          </a:p>
          <a:p>
            <a:pPr eaLnBrk="1" hangingPunct="1">
              <a:lnSpc>
                <a:spcPct val="80000"/>
              </a:lnSpc>
              <a:defRPr/>
            </a:pPr>
            <a:endParaRPr lang="en-US" altLang="zh-CN" sz="825" kern="0" dirty="0"/>
          </a:p>
        </p:txBody>
      </p:sp>
    </p:spTree>
  </p:cSld>
  <p:clrMapOvr>
    <a:masterClrMapping/>
  </p:clrMapOvr>
  <p:transition>
    <p:pull dir="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81000" y="1171575"/>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lang="en-US" altLang="zh-CN" sz="2000" dirty="0">
                <a:solidFill>
                  <a:srgbClr val="198AAD"/>
                </a:solidFill>
                <a:latin typeface="Verdana"/>
                <a:ea typeface="宋体" panose="02010600030101010101" pitchFamily="2" charset="-122"/>
              </a:rPr>
              <a:t>2. </a:t>
            </a:r>
            <a:r>
              <a:rPr lang="zh-CN" altLang="en-US" sz="2000" dirty="0">
                <a:solidFill>
                  <a:srgbClr val="198AAD"/>
                </a:solidFill>
                <a:latin typeface="Verdana"/>
                <a:ea typeface="宋体" panose="02010600030101010101" pitchFamily="2" charset="-122"/>
              </a:rPr>
              <a:t>预定义寄存器名和协处理器名</a:t>
            </a:r>
            <a:endParaRPr kumimoji="0" lang="zh-CN" altLang="en-US"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0" lvl="0" indent="0">
              <a:lnSpc>
                <a:spcPct val="150000"/>
              </a:lnSpc>
              <a:buClr>
                <a:srgbClr val="3333CC"/>
              </a:buClr>
              <a:buSzPct val="60000"/>
              <a:buNone/>
            </a:pPr>
            <a:r>
              <a:rPr lang="zh-CN" altLang="en-US" sz="2000" dirty="0">
                <a:solidFill>
                  <a:srgbClr val="000000"/>
                </a:solidFill>
                <a:latin typeface="Verdana"/>
                <a:ea typeface="宋体" panose="02010600030101010101" pitchFamily="2" charset="-122"/>
              </a:rPr>
              <a:t>      </a:t>
            </a:r>
            <a:r>
              <a:rPr lang="en-US" altLang="zh-CN" sz="2000" b="0" kern="0" dirty="0">
                <a:solidFill>
                  <a:srgbClr val="000000"/>
                </a:solidFill>
                <a:latin typeface="Tahoma"/>
                <a:ea typeface="宋体"/>
              </a:rPr>
              <a:t>ARM</a:t>
            </a:r>
            <a:r>
              <a:rPr lang="zh-CN" altLang="en-US" sz="2000" b="0" kern="0" dirty="0">
                <a:solidFill>
                  <a:srgbClr val="000000"/>
                </a:solidFill>
                <a:latin typeface="Tahoma"/>
                <a:ea typeface="宋体"/>
              </a:rPr>
              <a:t>汇编器对</a:t>
            </a:r>
            <a:r>
              <a:rPr lang="en-US" altLang="zh-CN" sz="2000" b="0" kern="0" dirty="0">
                <a:solidFill>
                  <a:srgbClr val="000000"/>
                </a:solidFill>
                <a:latin typeface="Tahoma"/>
                <a:ea typeface="宋体"/>
              </a:rPr>
              <a:t>ARM</a:t>
            </a:r>
            <a:r>
              <a:rPr lang="zh-CN" altLang="en-US" sz="2000" b="0" kern="0" dirty="0">
                <a:solidFill>
                  <a:srgbClr val="000000"/>
                </a:solidFill>
                <a:latin typeface="Tahoma"/>
                <a:ea typeface="宋体"/>
              </a:rPr>
              <a:t>的寄存器进行了预定义，所有的寄存器和协处理器名都是大小写敏感的。</a:t>
            </a:r>
            <a:endParaRPr lang="en-US" altLang="zh-CN" sz="2000" b="0" kern="0" dirty="0">
              <a:solidFill>
                <a:srgbClr val="000000"/>
              </a:solidFill>
              <a:latin typeface="Tahoma"/>
              <a:ea typeface="宋体"/>
            </a:endParaRPr>
          </a:p>
          <a:p>
            <a:pPr lvl="1">
              <a:lnSpc>
                <a:spcPct val="150000"/>
              </a:lnSpc>
              <a:buClr>
                <a:srgbClr val="FF0000"/>
              </a:buClr>
              <a:buSzPct val="55000"/>
              <a:buFont typeface="Wingdings" panose="05000000000000000000" pitchFamily="2" charset="2"/>
              <a:buChar char="n"/>
            </a:pPr>
            <a:r>
              <a:rPr lang="zh-CN" altLang="en-US" sz="1800" b="0" kern="0" dirty="0">
                <a:solidFill>
                  <a:srgbClr val="000000"/>
                </a:solidFill>
                <a:latin typeface="Tahoma"/>
                <a:ea typeface="宋体"/>
              </a:rPr>
              <a:t>⑵ 预定义程序状态寄存器名</a:t>
            </a:r>
            <a:endParaRPr lang="en-US" altLang="zh-CN" sz="1800" b="0" kern="0" dirty="0">
              <a:solidFill>
                <a:srgbClr val="000000"/>
              </a:solidFill>
              <a:latin typeface="Tahoma"/>
              <a:ea typeface="宋体"/>
            </a:endParaRPr>
          </a:p>
          <a:p>
            <a:pPr marL="457200" lvl="1" indent="0">
              <a:buClr>
                <a:srgbClr val="FF0000"/>
              </a:buClr>
              <a:buSzPct val="55000"/>
              <a:buNone/>
            </a:pPr>
            <a:r>
              <a:rPr lang="en-US" altLang="zh-CN" sz="1800" b="0" kern="0" dirty="0">
                <a:solidFill>
                  <a:srgbClr val="000000"/>
                </a:solidFill>
                <a:latin typeface="Tahoma"/>
                <a:ea typeface="宋体"/>
              </a:rPr>
              <a:t>        </a:t>
            </a:r>
            <a:r>
              <a:rPr lang="en-US" altLang="zh-CN" sz="1800" b="0" kern="0" dirty="0" err="1">
                <a:solidFill>
                  <a:srgbClr val="000000"/>
                </a:solidFill>
                <a:latin typeface="Tahoma"/>
                <a:ea typeface="宋体"/>
              </a:rPr>
              <a:t>cpsr</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CPSR</a:t>
            </a:r>
            <a:r>
              <a:rPr lang="zh-CN" altLang="en-US" sz="1800" b="0" kern="0" dirty="0">
                <a:solidFill>
                  <a:srgbClr val="000000"/>
                </a:solidFill>
                <a:latin typeface="Tahoma"/>
                <a:ea typeface="宋体"/>
              </a:rPr>
              <a:t>（程序状态寄存器）；</a:t>
            </a:r>
          </a:p>
          <a:p>
            <a:pPr marL="457200" lvl="1" indent="0">
              <a:buClr>
                <a:srgbClr val="FF0000"/>
              </a:buClr>
              <a:buSzPct val="55000"/>
              <a:buNone/>
            </a:pPr>
            <a:r>
              <a:rPr lang="en-US" altLang="zh-CN" sz="1800" b="0" kern="0" dirty="0">
                <a:solidFill>
                  <a:srgbClr val="000000"/>
                </a:solidFill>
                <a:latin typeface="Tahoma"/>
                <a:ea typeface="宋体"/>
              </a:rPr>
              <a:t>        </a:t>
            </a:r>
            <a:r>
              <a:rPr lang="en-US" altLang="zh-CN" sz="1800" b="0" kern="0" dirty="0" err="1">
                <a:solidFill>
                  <a:srgbClr val="000000"/>
                </a:solidFill>
                <a:latin typeface="Tahoma"/>
                <a:ea typeface="宋体"/>
              </a:rPr>
              <a:t>spsr</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SPSR</a:t>
            </a:r>
            <a:r>
              <a:rPr lang="zh-CN" altLang="en-US" sz="1800" b="0" kern="0" dirty="0">
                <a:solidFill>
                  <a:srgbClr val="000000"/>
                </a:solidFill>
                <a:latin typeface="Tahoma"/>
                <a:ea typeface="宋体"/>
              </a:rPr>
              <a:t>（程序状态寄存器）；</a:t>
            </a:r>
            <a:endParaRPr lang="en-US" altLang="zh-CN" sz="1800" b="0" kern="0" dirty="0">
              <a:solidFill>
                <a:srgbClr val="000000"/>
              </a:solidFill>
              <a:latin typeface="Tahoma"/>
              <a:ea typeface="宋体"/>
            </a:endParaRPr>
          </a:p>
          <a:p>
            <a:pPr lvl="1">
              <a:lnSpc>
                <a:spcPct val="150000"/>
              </a:lnSpc>
              <a:buClr>
                <a:srgbClr val="FF0000"/>
              </a:buClr>
              <a:buSzPct val="55000"/>
              <a:buFont typeface="Wingdings" panose="05000000000000000000" pitchFamily="2" charset="2"/>
              <a:buChar char="n"/>
            </a:pPr>
            <a:r>
              <a:rPr lang="zh-CN" altLang="en-US" sz="1800" b="0" kern="0" dirty="0">
                <a:solidFill>
                  <a:srgbClr val="000000"/>
                </a:solidFill>
                <a:latin typeface="Tahoma"/>
                <a:ea typeface="宋体"/>
              </a:rPr>
              <a:t>⑶ 预定义浮点寄存器名</a:t>
            </a:r>
            <a:endParaRPr lang="en-US" altLang="zh-CN" sz="1800" b="0" kern="0" dirty="0">
              <a:solidFill>
                <a:srgbClr val="000000"/>
              </a:solidFill>
              <a:latin typeface="Tahoma"/>
              <a:ea typeface="宋体"/>
            </a:endParaRPr>
          </a:p>
          <a:p>
            <a:pPr marL="457200" lvl="1" indent="0">
              <a:lnSpc>
                <a:spcPct val="150000"/>
              </a:lnSpc>
              <a:buClr>
                <a:srgbClr val="FF0000"/>
              </a:buClr>
              <a:buSzPct val="55000"/>
              <a:buNone/>
            </a:pPr>
            <a:r>
              <a:rPr lang="en-US" altLang="zh-CN" sz="1800" b="0" kern="0" dirty="0">
                <a:solidFill>
                  <a:srgbClr val="000000"/>
                </a:solidFill>
                <a:latin typeface="Tahoma"/>
                <a:ea typeface="宋体"/>
              </a:rPr>
              <a:t>        f0~f7</a:t>
            </a:r>
            <a:r>
              <a:rPr lang="zh-CN" altLang="en-US" sz="1800" b="0" kern="0" dirty="0">
                <a:solidFill>
                  <a:srgbClr val="000000"/>
                </a:solidFill>
                <a:latin typeface="Tahoma"/>
                <a:ea typeface="宋体"/>
              </a:rPr>
              <a:t>和</a:t>
            </a:r>
            <a:r>
              <a:rPr lang="en-US" altLang="zh-CN" sz="1800" b="0" kern="0" dirty="0">
                <a:solidFill>
                  <a:srgbClr val="000000"/>
                </a:solidFill>
                <a:latin typeface="Tahoma"/>
                <a:ea typeface="宋体"/>
              </a:rPr>
              <a:t>F0~F7</a:t>
            </a:r>
            <a:r>
              <a:rPr lang="zh-CN" altLang="en-US" sz="1800" b="0" kern="0" dirty="0">
                <a:solidFill>
                  <a:srgbClr val="000000"/>
                </a:solidFill>
                <a:latin typeface="Tahoma"/>
                <a:ea typeface="宋体"/>
              </a:rPr>
              <a:t>（</a:t>
            </a:r>
            <a:r>
              <a:rPr lang="en-US" altLang="zh-CN" sz="1800" b="0" kern="0" dirty="0">
                <a:solidFill>
                  <a:srgbClr val="000000"/>
                </a:solidFill>
                <a:latin typeface="Tahoma"/>
                <a:ea typeface="宋体"/>
              </a:rPr>
              <a:t>FPA</a:t>
            </a:r>
            <a:r>
              <a:rPr lang="zh-CN" altLang="en-US" sz="1800" b="0" kern="0" dirty="0">
                <a:solidFill>
                  <a:srgbClr val="000000"/>
                </a:solidFill>
                <a:latin typeface="Tahoma"/>
                <a:ea typeface="宋体"/>
              </a:rPr>
              <a:t>寄存器）；</a:t>
            </a:r>
            <a:endParaRPr lang="en-US" altLang="zh-CN" sz="1800" b="0" kern="0" dirty="0">
              <a:solidFill>
                <a:srgbClr val="000000"/>
              </a:solidFill>
              <a:latin typeface="Tahoma"/>
              <a:ea typeface="宋体"/>
            </a:endParaRPr>
          </a:p>
          <a:p>
            <a:pPr lvl="1">
              <a:lnSpc>
                <a:spcPct val="150000"/>
              </a:lnSpc>
              <a:buClr>
                <a:srgbClr val="FF0000"/>
              </a:buClr>
              <a:buSzPct val="55000"/>
              <a:buFont typeface="Wingdings" panose="05000000000000000000" pitchFamily="2" charset="2"/>
              <a:buChar char="n"/>
            </a:pPr>
            <a:r>
              <a:rPr lang="zh-CN" altLang="en-US" sz="1800" b="0" kern="0" dirty="0">
                <a:solidFill>
                  <a:srgbClr val="000000"/>
                </a:solidFill>
                <a:latin typeface="Tahoma"/>
                <a:ea typeface="宋体"/>
              </a:rPr>
              <a:t>⑷ 预定义协处理器名和协处理器寄存器名</a:t>
            </a:r>
            <a:endParaRPr lang="en-US" altLang="zh-CN" sz="1800" b="0" kern="0" dirty="0">
              <a:solidFill>
                <a:srgbClr val="000000"/>
              </a:solidFill>
              <a:latin typeface="Tahoma"/>
              <a:ea typeface="宋体"/>
            </a:endParaRPr>
          </a:p>
          <a:p>
            <a:pPr marL="457200" lvl="1" indent="0">
              <a:lnSpc>
                <a:spcPct val="150000"/>
              </a:lnSpc>
              <a:buClr>
                <a:srgbClr val="FF0000"/>
              </a:buClr>
              <a:buSzPct val="55000"/>
              <a:buNone/>
            </a:pPr>
            <a:r>
              <a:rPr lang="en-US" altLang="zh-CN" sz="1800" b="0" kern="0" dirty="0">
                <a:solidFill>
                  <a:srgbClr val="000000"/>
                </a:solidFill>
                <a:latin typeface="Tahoma"/>
                <a:ea typeface="宋体"/>
              </a:rPr>
              <a:t>         p0~p15</a:t>
            </a:r>
            <a:r>
              <a:rPr lang="zh-CN" altLang="en-US" sz="1800" b="0" kern="0" dirty="0">
                <a:solidFill>
                  <a:srgbClr val="000000"/>
                </a:solidFill>
                <a:latin typeface="Tahoma"/>
                <a:ea typeface="宋体"/>
              </a:rPr>
              <a:t>（协处理器</a:t>
            </a:r>
            <a:r>
              <a:rPr lang="en-US" altLang="zh-CN" sz="1800" b="0" kern="0" dirty="0">
                <a:solidFill>
                  <a:srgbClr val="000000"/>
                </a:solidFill>
                <a:latin typeface="Tahoma"/>
                <a:ea typeface="宋体"/>
              </a:rPr>
              <a:t>0~15</a:t>
            </a:r>
            <a:r>
              <a:rPr lang="zh-CN" altLang="en-US" sz="1800" b="0" kern="0" dirty="0">
                <a:solidFill>
                  <a:srgbClr val="000000"/>
                </a:solidFill>
                <a:latin typeface="Tahoma"/>
                <a:ea typeface="宋体"/>
              </a:rPr>
              <a:t>）；</a:t>
            </a:r>
          </a:p>
          <a:p>
            <a:pPr marL="457200" lvl="1" indent="0">
              <a:lnSpc>
                <a:spcPct val="150000"/>
              </a:lnSpc>
              <a:buClr>
                <a:srgbClr val="FF0000"/>
              </a:buClr>
              <a:buSzPct val="55000"/>
              <a:buNone/>
            </a:pPr>
            <a:r>
              <a:rPr lang="en-US" altLang="zh-CN" sz="1800" b="0" kern="0" dirty="0">
                <a:solidFill>
                  <a:srgbClr val="000000"/>
                </a:solidFill>
                <a:latin typeface="Tahoma"/>
                <a:ea typeface="宋体"/>
              </a:rPr>
              <a:t>         c0~c15</a:t>
            </a:r>
            <a:r>
              <a:rPr lang="zh-CN" altLang="en-US" sz="1800" b="0" kern="0" dirty="0">
                <a:solidFill>
                  <a:srgbClr val="000000"/>
                </a:solidFill>
                <a:latin typeface="Tahoma"/>
                <a:ea typeface="宋体"/>
              </a:rPr>
              <a:t>（协处理器寄存器</a:t>
            </a:r>
            <a:r>
              <a:rPr lang="en-US" altLang="zh-CN" sz="1800" b="0" kern="0" dirty="0">
                <a:solidFill>
                  <a:srgbClr val="000000"/>
                </a:solidFill>
                <a:latin typeface="Tahoma"/>
                <a:ea typeface="宋体"/>
              </a:rPr>
              <a:t>0~15</a:t>
            </a:r>
            <a:r>
              <a:rPr lang="zh-CN" altLang="en-US" sz="1800" b="0" kern="0" dirty="0">
                <a:solidFill>
                  <a:srgbClr val="000000"/>
                </a:solidFill>
                <a:latin typeface="Tahoma"/>
                <a:ea typeface="宋体"/>
              </a:rPr>
              <a:t>）</a:t>
            </a:r>
            <a:r>
              <a:rPr lang="en-US" altLang="zh-CN" sz="1800" b="0" kern="0" dirty="0">
                <a:solidFill>
                  <a:srgbClr val="000000"/>
                </a:solidFill>
                <a:latin typeface="Tahoma"/>
                <a:ea typeface="宋体"/>
              </a:rPr>
              <a:t>;</a:t>
            </a:r>
          </a:p>
          <a:p>
            <a:pPr lvl="1">
              <a:lnSpc>
                <a:spcPct val="150000"/>
              </a:lnSpc>
              <a:buClr>
                <a:srgbClr val="FF0000"/>
              </a:buClr>
              <a:buSzPct val="55000"/>
              <a:buFont typeface="Wingdings" panose="05000000000000000000" pitchFamily="2" charset="2"/>
              <a:buChar char="n"/>
            </a:pPr>
            <a:endParaRPr lang="zh-CN" altLang="en-US" sz="1800" b="0" kern="0" dirty="0">
              <a:solidFill>
                <a:srgbClr val="000000"/>
              </a:solidFill>
              <a:latin typeface="Tahoma"/>
              <a:ea typeface="宋体"/>
            </a:endParaRPr>
          </a:p>
          <a:p>
            <a:pPr marL="457200" lvl="1" indent="0">
              <a:buClr>
                <a:srgbClr val="FF0000"/>
              </a:buClr>
              <a:buSzPct val="55000"/>
              <a:buNone/>
            </a:pPr>
            <a:endParaRPr lang="en-US" altLang="zh-CN" sz="1800" b="0" kern="0" dirty="0">
              <a:solidFill>
                <a:srgbClr val="000000"/>
              </a:solidFill>
              <a:latin typeface="Tahoma"/>
              <a:ea typeface="宋体"/>
            </a:endParaRPr>
          </a:p>
          <a:p>
            <a:pPr marL="457200" lvl="1" indent="0">
              <a:buClr>
                <a:srgbClr val="FF0000"/>
              </a:buClr>
              <a:buSzPct val="55000"/>
              <a:buNone/>
            </a:pPr>
            <a:endParaRPr lang="zh-CN" altLang="en-US" sz="1800" b="0" kern="0" dirty="0">
              <a:solidFill>
                <a:srgbClr val="000000"/>
              </a:solidFill>
              <a:latin typeface="Tahoma"/>
              <a:ea typeface="宋体"/>
            </a:endParaRPr>
          </a:p>
          <a:p>
            <a:pPr marL="0" indent="0" algn="just">
              <a:lnSpc>
                <a:spcPct val="100000"/>
              </a:lnSpc>
              <a:buNone/>
            </a:pPr>
            <a:endParaRPr lang="zh-CN" altLang="en-US" sz="1800" b="0" kern="0" dirty="0">
              <a:solidFill>
                <a:srgbClr val="000000"/>
              </a:solidFill>
              <a:latin typeface="Tahoma"/>
              <a:ea typeface="宋体"/>
            </a:endParaRPr>
          </a:p>
          <a:p>
            <a:pPr marL="457200" lvl="1" indent="0">
              <a:buClr>
                <a:srgbClr val="FF0000"/>
              </a:buClr>
              <a:buSzPct val="55000"/>
              <a:buNone/>
            </a:pPr>
            <a:endParaRPr lang="zh-CN" altLang="en-US" sz="1800" b="0" kern="0" dirty="0">
              <a:solidFill>
                <a:srgbClr val="000000"/>
              </a:solidFill>
              <a:latin typeface="Tahoma"/>
              <a:ea typeface="宋体"/>
            </a:endParaRPr>
          </a:p>
        </p:txBody>
      </p:sp>
    </p:spTree>
    <p:extLst>
      <p:ext uri="{BB962C8B-B14F-4D97-AF65-F5344CB8AC3E}">
        <p14:creationId xmlns:p14="http://schemas.microsoft.com/office/powerpoint/2010/main" val="3181656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81000" y="1171575"/>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lang="en-US" altLang="zh-CN" sz="2000" dirty="0">
                <a:solidFill>
                  <a:srgbClr val="198AAD"/>
                </a:solidFill>
                <a:latin typeface="Verdana"/>
                <a:ea typeface="宋体" panose="02010600030101010101" pitchFamily="2" charset="-122"/>
              </a:rPr>
              <a:t>3. </a:t>
            </a:r>
            <a:r>
              <a:rPr lang="zh-CN" altLang="en-US" sz="2000" dirty="0">
                <a:solidFill>
                  <a:srgbClr val="198AAD"/>
                </a:solidFill>
                <a:latin typeface="Verdana"/>
                <a:ea typeface="宋体" panose="02010600030101010101" pitchFamily="2" charset="-122"/>
              </a:rPr>
              <a:t>内建变量</a:t>
            </a:r>
            <a:endParaRPr kumimoji="0" lang="zh-CN" altLang="en-US"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0" lvl="0" indent="0">
              <a:lnSpc>
                <a:spcPct val="150000"/>
              </a:lnSpc>
              <a:buClr>
                <a:srgbClr val="3333CC"/>
              </a:buClr>
              <a:buSzPct val="60000"/>
              <a:buNone/>
            </a:pPr>
            <a:r>
              <a:rPr lang="zh-CN" altLang="en-US" sz="2000" dirty="0">
                <a:solidFill>
                  <a:srgbClr val="000000"/>
                </a:solidFill>
                <a:ea typeface="宋体" panose="02010600030101010101" pitchFamily="2" charset="-122"/>
              </a:rPr>
              <a:t>      内建变量（</a:t>
            </a:r>
            <a:r>
              <a:rPr lang="en-US" altLang="zh-CN" sz="2000" dirty="0">
                <a:solidFill>
                  <a:srgbClr val="000000"/>
                </a:solidFill>
                <a:ea typeface="宋体" panose="02010600030101010101" pitchFamily="2" charset="-122"/>
              </a:rPr>
              <a:t>built in variables</a:t>
            </a:r>
            <a:r>
              <a:rPr lang="zh-CN" altLang="en-US" sz="2000" dirty="0">
                <a:solidFill>
                  <a:srgbClr val="000000"/>
                </a:solidFill>
                <a:ea typeface="宋体" panose="02010600030101010101" pitchFamily="2" charset="-122"/>
              </a:rPr>
              <a:t>），它们是由</a:t>
            </a:r>
            <a:r>
              <a:rPr lang="en-US" altLang="zh-CN" sz="2000" dirty="0">
                <a:solidFill>
                  <a:srgbClr val="000000"/>
                </a:solidFill>
                <a:ea typeface="宋体" panose="02010600030101010101" pitchFamily="2" charset="-122"/>
              </a:rPr>
              <a:t>ARM</a:t>
            </a:r>
            <a:r>
              <a:rPr lang="zh-CN" altLang="en-US" sz="2000" dirty="0">
                <a:solidFill>
                  <a:srgbClr val="000000"/>
                </a:solidFill>
                <a:ea typeface="宋体" panose="02010600030101010101" pitchFamily="2" charset="-122"/>
              </a:rPr>
              <a:t>汇编器定义过的。内建变量不能用</a:t>
            </a:r>
            <a:r>
              <a:rPr lang="en-US" altLang="zh-CN" sz="2000" dirty="0">
                <a:solidFill>
                  <a:srgbClr val="000000"/>
                </a:solidFill>
                <a:ea typeface="宋体" panose="02010600030101010101" pitchFamily="2" charset="-122"/>
              </a:rPr>
              <a:t>SETA</a:t>
            </a:r>
            <a:r>
              <a:rPr lang="zh-CN" altLang="en-US" sz="2000" dirty="0">
                <a:solidFill>
                  <a:srgbClr val="000000"/>
                </a:solidFill>
                <a:ea typeface="宋体" panose="02010600030101010101" pitchFamily="2" charset="-122"/>
              </a:rPr>
              <a:t>、</a:t>
            </a:r>
            <a:r>
              <a:rPr lang="en-US" altLang="zh-CN" sz="2000" dirty="0">
                <a:solidFill>
                  <a:srgbClr val="000000"/>
                </a:solidFill>
                <a:ea typeface="宋体" panose="02010600030101010101" pitchFamily="2" charset="-122"/>
              </a:rPr>
              <a:t>SETL</a:t>
            </a:r>
            <a:r>
              <a:rPr lang="zh-CN" altLang="en-US" sz="2000" dirty="0">
                <a:solidFill>
                  <a:srgbClr val="000000"/>
                </a:solidFill>
                <a:ea typeface="宋体" panose="02010600030101010101" pitchFamily="2" charset="-122"/>
              </a:rPr>
              <a:t>或</a:t>
            </a:r>
            <a:r>
              <a:rPr lang="en-US" altLang="zh-CN" sz="2000" dirty="0">
                <a:solidFill>
                  <a:srgbClr val="000000"/>
                </a:solidFill>
                <a:ea typeface="宋体" panose="02010600030101010101" pitchFamily="2" charset="-122"/>
              </a:rPr>
              <a:t>SETS</a:t>
            </a:r>
            <a:r>
              <a:rPr lang="zh-CN" altLang="en-US" sz="2000" dirty="0">
                <a:solidFill>
                  <a:srgbClr val="000000"/>
                </a:solidFill>
                <a:ea typeface="宋体" panose="02010600030101010101" pitchFamily="2" charset="-122"/>
              </a:rPr>
              <a:t>指示符设置，它们能被用在表达式或条件中，如：</a:t>
            </a:r>
          </a:p>
          <a:p>
            <a:pPr marL="0" lvl="0" indent="0">
              <a:lnSpc>
                <a:spcPct val="150000"/>
              </a:lnSpc>
              <a:buClr>
                <a:srgbClr val="3333CC"/>
              </a:buClr>
              <a:buSzPct val="60000"/>
              <a:buNone/>
            </a:pPr>
            <a:r>
              <a:rPr lang="zh-CN" altLang="en-US" sz="2000" dirty="0">
                <a:solidFill>
                  <a:srgbClr val="000000"/>
                </a:solidFill>
                <a:ea typeface="宋体" panose="02010600030101010101" pitchFamily="2" charset="-122"/>
              </a:rPr>
              <a:t>      </a:t>
            </a:r>
            <a:r>
              <a:rPr lang="en-US" altLang="zh-CN" sz="2000" dirty="0">
                <a:solidFill>
                  <a:srgbClr val="000000"/>
                </a:solidFill>
                <a:ea typeface="宋体" panose="02010600030101010101" pitchFamily="2" charset="-122"/>
              </a:rPr>
              <a:t>IF {ENDIAN}=“big”</a:t>
            </a:r>
          </a:p>
          <a:p>
            <a:pPr marL="0" lvl="0" indent="0">
              <a:lnSpc>
                <a:spcPct val="150000"/>
              </a:lnSpc>
              <a:buClr>
                <a:srgbClr val="3333CC"/>
              </a:buClr>
              <a:buSzPct val="60000"/>
              <a:buNone/>
            </a:pPr>
            <a:r>
              <a:rPr lang="en-US" altLang="zh-CN" sz="2000" dirty="0">
                <a:solidFill>
                  <a:srgbClr val="000000"/>
                </a:solidFill>
                <a:ea typeface="宋体" panose="02010600030101010101" pitchFamily="2" charset="-122"/>
              </a:rPr>
              <a:t>      IF  {ARCHITECTURE} = “4T” </a:t>
            </a:r>
          </a:p>
          <a:p>
            <a:pPr lvl="1">
              <a:lnSpc>
                <a:spcPct val="150000"/>
              </a:lnSpc>
              <a:buClr>
                <a:srgbClr val="FF0000"/>
              </a:buClr>
              <a:buSzPct val="55000"/>
              <a:buFont typeface="Wingdings" panose="05000000000000000000" pitchFamily="2" charset="2"/>
              <a:buChar char="n"/>
            </a:pPr>
            <a:endParaRPr lang="zh-CN" altLang="en-US" sz="1800" b="0" kern="0" dirty="0">
              <a:solidFill>
                <a:srgbClr val="000000"/>
              </a:solidFill>
              <a:latin typeface="Tahoma"/>
              <a:ea typeface="宋体"/>
            </a:endParaRPr>
          </a:p>
          <a:p>
            <a:pPr marL="457200" lvl="1" indent="0">
              <a:buClr>
                <a:srgbClr val="FF0000"/>
              </a:buClr>
              <a:buSzPct val="55000"/>
              <a:buNone/>
            </a:pPr>
            <a:endParaRPr lang="en-US" altLang="zh-CN" sz="1800" b="0" kern="0" dirty="0">
              <a:solidFill>
                <a:srgbClr val="000000"/>
              </a:solidFill>
              <a:latin typeface="Tahoma"/>
              <a:ea typeface="宋体"/>
            </a:endParaRPr>
          </a:p>
          <a:p>
            <a:pPr marL="457200" lvl="1" indent="0">
              <a:buClr>
                <a:srgbClr val="FF0000"/>
              </a:buClr>
              <a:buSzPct val="55000"/>
              <a:buNone/>
            </a:pPr>
            <a:endParaRPr lang="zh-CN" altLang="en-US" sz="1800" b="0" kern="0" dirty="0">
              <a:solidFill>
                <a:srgbClr val="000000"/>
              </a:solidFill>
              <a:latin typeface="Tahoma"/>
              <a:ea typeface="宋体"/>
            </a:endParaRPr>
          </a:p>
          <a:p>
            <a:pPr marL="0" indent="0" algn="just">
              <a:lnSpc>
                <a:spcPct val="100000"/>
              </a:lnSpc>
              <a:buNone/>
            </a:pPr>
            <a:endParaRPr lang="zh-CN" altLang="en-US" sz="1800" b="0" kern="0" dirty="0">
              <a:solidFill>
                <a:srgbClr val="000000"/>
              </a:solidFill>
              <a:latin typeface="Tahoma"/>
              <a:ea typeface="宋体"/>
            </a:endParaRPr>
          </a:p>
          <a:p>
            <a:pPr marL="457200" lvl="1" indent="0">
              <a:buClr>
                <a:srgbClr val="FF0000"/>
              </a:buClr>
              <a:buSzPct val="55000"/>
              <a:buNone/>
            </a:pPr>
            <a:endParaRPr lang="zh-CN" altLang="en-US" sz="1800" b="0" kern="0" dirty="0">
              <a:solidFill>
                <a:srgbClr val="000000"/>
              </a:solidFill>
              <a:latin typeface="Tahoma"/>
              <a:ea typeface="宋体"/>
            </a:endParaRPr>
          </a:p>
        </p:txBody>
      </p:sp>
    </p:spTree>
    <p:extLst>
      <p:ext uri="{BB962C8B-B14F-4D97-AF65-F5344CB8AC3E}">
        <p14:creationId xmlns:p14="http://schemas.microsoft.com/office/powerpoint/2010/main" val="3397237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30261" y="1013214"/>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lang="en-US" altLang="zh-CN" sz="2000" dirty="0">
                <a:solidFill>
                  <a:srgbClr val="198AAD"/>
                </a:solidFill>
                <a:latin typeface="Verdana"/>
                <a:ea typeface="宋体" panose="02010600030101010101" pitchFamily="2" charset="-122"/>
              </a:rPr>
              <a:t>3. </a:t>
            </a:r>
            <a:r>
              <a:rPr lang="zh-CN" altLang="en-US" sz="2000" dirty="0">
                <a:solidFill>
                  <a:srgbClr val="198AAD"/>
                </a:solidFill>
                <a:latin typeface="Verdana"/>
                <a:ea typeface="宋体" panose="02010600030101010101" pitchFamily="2" charset="-122"/>
              </a:rPr>
              <a:t>内建变量</a:t>
            </a:r>
            <a:endParaRPr kumimoji="0" lang="zh-CN" altLang="en-US" sz="2000"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0" lvl="0" indent="0">
              <a:lnSpc>
                <a:spcPct val="150000"/>
              </a:lnSpc>
              <a:buClr>
                <a:srgbClr val="3333CC"/>
              </a:buClr>
              <a:buSzPct val="60000"/>
              <a:buNone/>
            </a:pPr>
            <a:r>
              <a:rPr lang="zh-CN" altLang="en-US" sz="2000" dirty="0">
                <a:solidFill>
                  <a:srgbClr val="000000"/>
                </a:solidFill>
                <a:ea typeface="宋体" panose="02010600030101010101" pitchFamily="2" charset="-122"/>
              </a:rPr>
              <a:t>      </a:t>
            </a:r>
            <a:endParaRPr lang="zh-CN" altLang="en-US" sz="1800" b="0" kern="0" dirty="0">
              <a:solidFill>
                <a:srgbClr val="000000"/>
              </a:solidFill>
              <a:latin typeface="Tahoma"/>
              <a:ea typeface="宋体"/>
            </a:endParaRPr>
          </a:p>
          <a:p>
            <a:pPr marL="457200" lvl="1" indent="0">
              <a:buClr>
                <a:srgbClr val="FF0000"/>
              </a:buClr>
              <a:buSzPct val="55000"/>
              <a:buNone/>
            </a:pPr>
            <a:endParaRPr lang="en-US" altLang="zh-CN" sz="1800" b="0" kern="0" dirty="0">
              <a:solidFill>
                <a:srgbClr val="000000"/>
              </a:solidFill>
              <a:latin typeface="Tahoma"/>
              <a:ea typeface="宋体"/>
            </a:endParaRPr>
          </a:p>
          <a:p>
            <a:pPr marL="457200" lvl="1" indent="0">
              <a:buClr>
                <a:srgbClr val="FF0000"/>
              </a:buClr>
              <a:buSzPct val="55000"/>
              <a:buNone/>
            </a:pPr>
            <a:endParaRPr lang="zh-CN" altLang="en-US" sz="1800" b="0" kern="0" dirty="0">
              <a:solidFill>
                <a:srgbClr val="000000"/>
              </a:solidFill>
              <a:latin typeface="Tahoma"/>
              <a:ea typeface="宋体"/>
            </a:endParaRPr>
          </a:p>
          <a:p>
            <a:pPr marL="0" indent="0" algn="just">
              <a:lnSpc>
                <a:spcPct val="100000"/>
              </a:lnSpc>
              <a:buNone/>
            </a:pPr>
            <a:endParaRPr lang="zh-CN" altLang="en-US" sz="1800" b="0" kern="0" dirty="0">
              <a:solidFill>
                <a:srgbClr val="000000"/>
              </a:solidFill>
              <a:latin typeface="Tahoma"/>
              <a:ea typeface="宋体"/>
            </a:endParaRPr>
          </a:p>
          <a:p>
            <a:pPr marL="457200" lvl="1" indent="0">
              <a:buClr>
                <a:srgbClr val="FF0000"/>
              </a:buClr>
              <a:buSzPct val="55000"/>
              <a:buNone/>
            </a:pPr>
            <a:endParaRPr lang="zh-CN" altLang="en-US" sz="1800" b="0" kern="0" dirty="0">
              <a:solidFill>
                <a:srgbClr val="000000"/>
              </a:solidFill>
              <a:latin typeface="Tahoma"/>
              <a:ea typeface="宋体"/>
            </a:endParaRPr>
          </a:p>
        </p:txBody>
      </p:sp>
      <p:grpSp>
        <p:nvGrpSpPr>
          <p:cNvPr id="4" name="Group 54"/>
          <p:cNvGrpSpPr>
            <a:grpSpLocks/>
          </p:cNvGrpSpPr>
          <p:nvPr/>
        </p:nvGrpSpPr>
        <p:grpSpPr bwMode="auto">
          <a:xfrm>
            <a:off x="1115616" y="1817900"/>
            <a:ext cx="7315200" cy="1900808"/>
            <a:chOff x="-3" y="-3"/>
            <a:chExt cx="3530" cy="3401"/>
          </a:xfrm>
        </p:grpSpPr>
        <p:grpSp>
          <p:nvGrpSpPr>
            <p:cNvPr id="5" name="Group 52"/>
            <p:cNvGrpSpPr>
              <a:grpSpLocks/>
            </p:cNvGrpSpPr>
            <p:nvPr/>
          </p:nvGrpSpPr>
          <p:grpSpPr bwMode="auto">
            <a:xfrm>
              <a:off x="0" y="0"/>
              <a:ext cx="3524" cy="3395"/>
              <a:chOff x="0" y="0"/>
              <a:chExt cx="3524" cy="3395"/>
            </a:xfrm>
          </p:grpSpPr>
          <p:grpSp>
            <p:nvGrpSpPr>
              <p:cNvPr id="8" name="Group 21"/>
              <p:cNvGrpSpPr>
                <a:grpSpLocks/>
              </p:cNvGrpSpPr>
              <p:nvPr/>
            </p:nvGrpSpPr>
            <p:grpSpPr bwMode="auto">
              <a:xfrm>
                <a:off x="0" y="0"/>
                <a:ext cx="1065" cy="403"/>
                <a:chOff x="0" y="0"/>
                <a:chExt cx="1065" cy="403"/>
              </a:xfrm>
            </p:grpSpPr>
            <p:sp>
              <p:nvSpPr>
                <p:cNvPr id="54" name="Rectangle 4"/>
                <p:cNvSpPr>
                  <a:spLocks noChangeArrowheads="1"/>
                </p:cNvSpPr>
                <p:nvPr/>
              </p:nvSpPr>
              <p:spPr bwMode="auto">
                <a:xfrm>
                  <a:off x="43" y="0"/>
                  <a:ext cx="9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400"/>
                    <a:t>变量</a:t>
                  </a:r>
                </a:p>
                <a:p>
                  <a:pPr algn="ctr"/>
                  <a:endParaRPr lang="zh-CN" altLang="en-US" sz="2000">
                    <a:latin typeface="Arial" panose="020B0604020202020204" pitchFamily="34" charset="0"/>
                    <a:ea typeface="PMingLiU" pitchFamily="18" charset="-120"/>
                  </a:endParaRPr>
                </a:p>
              </p:txBody>
            </p:sp>
            <p:sp>
              <p:nvSpPr>
                <p:cNvPr id="55" name="Rectangle 20"/>
                <p:cNvSpPr>
                  <a:spLocks noChangeArrowheads="1"/>
                </p:cNvSpPr>
                <p:nvPr/>
              </p:nvSpPr>
              <p:spPr bwMode="auto">
                <a:xfrm>
                  <a:off x="0" y="0"/>
                  <a:ext cx="1065"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9" name="Group 23"/>
              <p:cNvGrpSpPr>
                <a:grpSpLocks/>
              </p:cNvGrpSpPr>
              <p:nvPr/>
            </p:nvGrpSpPr>
            <p:grpSpPr bwMode="auto">
              <a:xfrm>
                <a:off x="1065" y="0"/>
                <a:ext cx="2459" cy="403"/>
                <a:chOff x="1065" y="0"/>
                <a:chExt cx="2459" cy="403"/>
              </a:xfrm>
            </p:grpSpPr>
            <p:sp>
              <p:nvSpPr>
                <p:cNvPr id="52" name="Rectangle 5"/>
                <p:cNvSpPr>
                  <a:spLocks noChangeArrowheads="1"/>
                </p:cNvSpPr>
                <p:nvPr/>
              </p:nvSpPr>
              <p:spPr bwMode="auto">
                <a:xfrm>
                  <a:off x="1108" y="0"/>
                  <a:ext cx="23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ctr" eaLnBrk="1" hangingPunct="1"/>
                  <a:r>
                    <a:rPr lang="zh-CN" altLang="en-US" sz="1400"/>
                    <a:t>含义</a:t>
                  </a:r>
                </a:p>
                <a:p>
                  <a:pPr algn="ctr"/>
                  <a:endParaRPr lang="zh-CN" altLang="en-US" sz="2000">
                    <a:latin typeface="Arial" panose="020B0604020202020204" pitchFamily="34" charset="0"/>
                    <a:ea typeface="PMingLiU" pitchFamily="18" charset="-120"/>
                  </a:endParaRPr>
                </a:p>
              </p:txBody>
            </p:sp>
            <p:sp>
              <p:nvSpPr>
                <p:cNvPr id="53" name="Rectangle 22"/>
                <p:cNvSpPr>
                  <a:spLocks noChangeArrowheads="1"/>
                </p:cNvSpPr>
                <p:nvPr/>
              </p:nvSpPr>
              <p:spPr bwMode="auto">
                <a:xfrm>
                  <a:off x="1065" y="0"/>
                  <a:ext cx="24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0" name="Group 25"/>
              <p:cNvGrpSpPr>
                <a:grpSpLocks/>
              </p:cNvGrpSpPr>
              <p:nvPr/>
            </p:nvGrpSpPr>
            <p:grpSpPr bwMode="auto">
              <a:xfrm>
                <a:off x="0" y="403"/>
                <a:ext cx="1065" cy="403"/>
                <a:chOff x="0" y="403"/>
                <a:chExt cx="1065" cy="403"/>
              </a:xfrm>
            </p:grpSpPr>
            <p:sp>
              <p:nvSpPr>
                <p:cNvPr id="50" name="Rectangle 6"/>
                <p:cNvSpPr>
                  <a:spLocks noChangeArrowheads="1"/>
                </p:cNvSpPr>
                <p:nvPr/>
              </p:nvSpPr>
              <p:spPr bwMode="auto">
                <a:xfrm>
                  <a:off x="43" y="403"/>
                  <a:ext cx="9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PC}</a:t>
                  </a:r>
                  <a:r>
                    <a:rPr lang="zh-CN" altLang="en-US" sz="1400"/>
                    <a:t>或</a:t>
                  </a:r>
                  <a:r>
                    <a:rPr lang="zh-CN" altLang="en-US" sz="1400" b="1"/>
                    <a:t>.</a:t>
                  </a:r>
                  <a:endParaRPr lang="zh-CN" altLang="en-US" sz="1400">
                    <a:latin typeface="Arial" panose="020B0604020202020204" pitchFamily="34" charset="0"/>
                  </a:endParaRPr>
                </a:p>
                <a:p>
                  <a:pPr algn="just"/>
                  <a:endParaRPr lang="zh-CN" altLang="en-US" sz="2000">
                    <a:latin typeface="Arial" panose="020B0604020202020204" pitchFamily="34" charset="0"/>
                    <a:ea typeface="PMingLiU" pitchFamily="18" charset="-120"/>
                  </a:endParaRPr>
                </a:p>
              </p:txBody>
            </p:sp>
            <p:sp>
              <p:nvSpPr>
                <p:cNvPr id="51" name="Rectangle 24"/>
                <p:cNvSpPr>
                  <a:spLocks noChangeArrowheads="1"/>
                </p:cNvSpPr>
                <p:nvPr/>
              </p:nvSpPr>
              <p:spPr bwMode="auto">
                <a:xfrm>
                  <a:off x="0" y="403"/>
                  <a:ext cx="1065"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1" name="Group 27"/>
              <p:cNvGrpSpPr>
                <a:grpSpLocks/>
              </p:cNvGrpSpPr>
              <p:nvPr/>
            </p:nvGrpSpPr>
            <p:grpSpPr bwMode="auto">
              <a:xfrm>
                <a:off x="1065" y="403"/>
                <a:ext cx="2459" cy="403"/>
                <a:chOff x="1065" y="403"/>
                <a:chExt cx="2459" cy="403"/>
              </a:xfrm>
            </p:grpSpPr>
            <p:sp>
              <p:nvSpPr>
                <p:cNvPr id="48" name="Rectangle 7"/>
                <p:cNvSpPr>
                  <a:spLocks noChangeArrowheads="1"/>
                </p:cNvSpPr>
                <p:nvPr/>
              </p:nvSpPr>
              <p:spPr bwMode="auto">
                <a:xfrm>
                  <a:off x="1108" y="403"/>
                  <a:ext cx="23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当前指令的地址</a:t>
                  </a:r>
                  <a:endParaRPr lang="zh-CN" altLang="en-US" sz="1400"/>
                </a:p>
                <a:p>
                  <a:pPr algn="just"/>
                  <a:endParaRPr lang="zh-CN" altLang="en-US" sz="2000">
                    <a:latin typeface="Arial" panose="020B0604020202020204" pitchFamily="34" charset="0"/>
                    <a:ea typeface="PMingLiU" pitchFamily="18" charset="-120"/>
                  </a:endParaRPr>
                </a:p>
              </p:txBody>
            </p:sp>
            <p:sp>
              <p:nvSpPr>
                <p:cNvPr id="49" name="Rectangle 26"/>
                <p:cNvSpPr>
                  <a:spLocks noChangeArrowheads="1"/>
                </p:cNvSpPr>
                <p:nvPr/>
              </p:nvSpPr>
              <p:spPr bwMode="auto">
                <a:xfrm>
                  <a:off x="1065" y="403"/>
                  <a:ext cx="24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2" name="Group 29"/>
              <p:cNvGrpSpPr>
                <a:grpSpLocks/>
              </p:cNvGrpSpPr>
              <p:nvPr/>
            </p:nvGrpSpPr>
            <p:grpSpPr bwMode="auto">
              <a:xfrm>
                <a:off x="0" y="806"/>
                <a:ext cx="1065" cy="403"/>
                <a:chOff x="0" y="806"/>
                <a:chExt cx="1065" cy="403"/>
              </a:xfrm>
            </p:grpSpPr>
            <p:sp>
              <p:nvSpPr>
                <p:cNvPr id="46" name="Rectangle 8"/>
                <p:cNvSpPr>
                  <a:spLocks noChangeArrowheads="1"/>
                </p:cNvSpPr>
                <p:nvPr/>
              </p:nvSpPr>
              <p:spPr bwMode="auto">
                <a:xfrm>
                  <a:off x="43" y="806"/>
                  <a:ext cx="9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VAR}</a:t>
                  </a:r>
                  <a:r>
                    <a:rPr lang="zh-CN" altLang="en-US" sz="1400"/>
                    <a:t>或@</a:t>
                  </a:r>
                  <a:endParaRPr lang="zh-CN" altLang="en-US" sz="1400">
                    <a:latin typeface="Arial" panose="020B0604020202020204" pitchFamily="34" charset="0"/>
                  </a:endParaRPr>
                </a:p>
                <a:p>
                  <a:pPr algn="just"/>
                  <a:endParaRPr lang="zh-CN" altLang="en-US" sz="2000">
                    <a:latin typeface="Arial" panose="020B0604020202020204" pitchFamily="34" charset="0"/>
                    <a:ea typeface="PMingLiU" pitchFamily="18" charset="-120"/>
                  </a:endParaRPr>
                </a:p>
              </p:txBody>
            </p:sp>
            <p:sp>
              <p:nvSpPr>
                <p:cNvPr id="47" name="Rectangle 28"/>
                <p:cNvSpPr>
                  <a:spLocks noChangeArrowheads="1"/>
                </p:cNvSpPr>
                <p:nvPr/>
              </p:nvSpPr>
              <p:spPr bwMode="auto">
                <a:xfrm>
                  <a:off x="0" y="806"/>
                  <a:ext cx="1065"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3" name="Group 31"/>
              <p:cNvGrpSpPr>
                <a:grpSpLocks/>
              </p:cNvGrpSpPr>
              <p:nvPr/>
            </p:nvGrpSpPr>
            <p:grpSpPr bwMode="auto">
              <a:xfrm>
                <a:off x="1065" y="806"/>
                <a:ext cx="2459" cy="403"/>
                <a:chOff x="1065" y="806"/>
                <a:chExt cx="2459" cy="403"/>
              </a:xfrm>
            </p:grpSpPr>
            <p:sp>
              <p:nvSpPr>
                <p:cNvPr id="44" name="Rectangle 9"/>
                <p:cNvSpPr>
                  <a:spLocks noChangeArrowheads="1"/>
                </p:cNvSpPr>
                <p:nvPr/>
              </p:nvSpPr>
              <p:spPr bwMode="auto">
                <a:xfrm>
                  <a:off x="1108" y="806"/>
                  <a:ext cx="23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存储区位置计数器的当前值</a:t>
                  </a:r>
                  <a:endParaRPr lang="zh-CN" altLang="en-US" sz="1400"/>
                </a:p>
                <a:p>
                  <a:pPr algn="just"/>
                  <a:endParaRPr lang="zh-CN" altLang="en-US" sz="2000">
                    <a:latin typeface="Arial" panose="020B0604020202020204" pitchFamily="34" charset="0"/>
                    <a:ea typeface="PMingLiU" pitchFamily="18" charset="-120"/>
                  </a:endParaRPr>
                </a:p>
              </p:txBody>
            </p:sp>
            <p:sp>
              <p:nvSpPr>
                <p:cNvPr id="45" name="Rectangle 30"/>
                <p:cNvSpPr>
                  <a:spLocks noChangeArrowheads="1"/>
                </p:cNvSpPr>
                <p:nvPr/>
              </p:nvSpPr>
              <p:spPr bwMode="auto">
                <a:xfrm>
                  <a:off x="1065" y="806"/>
                  <a:ext cx="24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4" name="Group 33"/>
              <p:cNvGrpSpPr>
                <a:grpSpLocks/>
              </p:cNvGrpSpPr>
              <p:nvPr/>
            </p:nvGrpSpPr>
            <p:grpSpPr bwMode="auto">
              <a:xfrm>
                <a:off x="0" y="1209"/>
                <a:ext cx="1065" cy="403"/>
                <a:chOff x="0" y="1209"/>
                <a:chExt cx="1065" cy="403"/>
              </a:xfrm>
            </p:grpSpPr>
            <p:sp>
              <p:nvSpPr>
                <p:cNvPr id="42" name="Rectangle 10"/>
                <p:cNvSpPr>
                  <a:spLocks noChangeArrowheads="1"/>
                </p:cNvSpPr>
                <p:nvPr/>
              </p:nvSpPr>
              <p:spPr bwMode="auto">
                <a:xfrm>
                  <a:off x="43" y="1209"/>
                  <a:ext cx="9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TRUE}</a:t>
                  </a:r>
                </a:p>
                <a:p>
                  <a:pPr algn="just"/>
                  <a:endParaRPr lang="en-US" altLang="zh-CN" sz="2000">
                    <a:latin typeface="Arial" panose="020B0604020202020204" pitchFamily="34" charset="0"/>
                    <a:ea typeface="PMingLiU" pitchFamily="18" charset="-120"/>
                  </a:endParaRPr>
                </a:p>
              </p:txBody>
            </p:sp>
            <p:sp>
              <p:nvSpPr>
                <p:cNvPr id="43" name="Rectangle 32"/>
                <p:cNvSpPr>
                  <a:spLocks noChangeArrowheads="1"/>
                </p:cNvSpPr>
                <p:nvPr/>
              </p:nvSpPr>
              <p:spPr bwMode="auto">
                <a:xfrm>
                  <a:off x="0" y="1209"/>
                  <a:ext cx="1065"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5" name="Group 35"/>
              <p:cNvGrpSpPr>
                <a:grpSpLocks/>
              </p:cNvGrpSpPr>
              <p:nvPr/>
            </p:nvGrpSpPr>
            <p:grpSpPr bwMode="auto">
              <a:xfrm>
                <a:off x="1065" y="1209"/>
                <a:ext cx="2459" cy="403"/>
                <a:chOff x="1065" y="1209"/>
                <a:chExt cx="2459" cy="403"/>
              </a:xfrm>
            </p:grpSpPr>
            <p:sp>
              <p:nvSpPr>
                <p:cNvPr id="40" name="Rectangle 11"/>
                <p:cNvSpPr>
                  <a:spLocks noChangeArrowheads="1"/>
                </p:cNvSpPr>
                <p:nvPr/>
              </p:nvSpPr>
              <p:spPr bwMode="auto">
                <a:xfrm>
                  <a:off x="1108" y="1209"/>
                  <a:ext cx="23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逻辑常量真</a:t>
                  </a:r>
                  <a:endParaRPr lang="zh-CN" altLang="en-US" sz="1400"/>
                </a:p>
                <a:p>
                  <a:pPr algn="just"/>
                  <a:endParaRPr lang="zh-CN" altLang="en-US" sz="2000">
                    <a:latin typeface="Arial" panose="020B0604020202020204" pitchFamily="34" charset="0"/>
                    <a:ea typeface="PMingLiU" pitchFamily="18" charset="-120"/>
                  </a:endParaRPr>
                </a:p>
              </p:txBody>
            </p:sp>
            <p:sp>
              <p:nvSpPr>
                <p:cNvPr id="41" name="Rectangle 34"/>
                <p:cNvSpPr>
                  <a:spLocks noChangeArrowheads="1"/>
                </p:cNvSpPr>
                <p:nvPr/>
              </p:nvSpPr>
              <p:spPr bwMode="auto">
                <a:xfrm>
                  <a:off x="1065" y="1209"/>
                  <a:ext cx="24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6" name="Group 37"/>
              <p:cNvGrpSpPr>
                <a:grpSpLocks/>
              </p:cNvGrpSpPr>
              <p:nvPr/>
            </p:nvGrpSpPr>
            <p:grpSpPr bwMode="auto">
              <a:xfrm>
                <a:off x="0" y="1612"/>
                <a:ext cx="1065" cy="403"/>
                <a:chOff x="0" y="1612"/>
                <a:chExt cx="1065" cy="403"/>
              </a:xfrm>
            </p:grpSpPr>
            <p:sp>
              <p:nvSpPr>
                <p:cNvPr id="38" name="Rectangle 12"/>
                <p:cNvSpPr>
                  <a:spLocks noChangeArrowheads="1"/>
                </p:cNvSpPr>
                <p:nvPr/>
              </p:nvSpPr>
              <p:spPr bwMode="auto">
                <a:xfrm>
                  <a:off x="43" y="1612"/>
                  <a:ext cx="9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FALSE}</a:t>
                  </a:r>
                </a:p>
                <a:p>
                  <a:pPr algn="just"/>
                  <a:endParaRPr lang="en-US" altLang="zh-CN" sz="2000">
                    <a:latin typeface="Arial" panose="020B0604020202020204" pitchFamily="34" charset="0"/>
                    <a:ea typeface="PMingLiU" pitchFamily="18" charset="-120"/>
                  </a:endParaRPr>
                </a:p>
              </p:txBody>
            </p:sp>
            <p:sp>
              <p:nvSpPr>
                <p:cNvPr id="39" name="Rectangle 36"/>
                <p:cNvSpPr>
                  <a:spLocks noChangeArrowheads="1"/>
                </p:cNvSpPr>
                <p:nvPr/>
              </p:nvSpPr>
              <p:spPr bwMode="auto">
                <a:xfrm>
                  <a:off x="0" y="1612"/>
                  <a:ext cx="1065"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7" name="Group 39"/>
              <p:cNvGrpSpPr>
                <a:grpSpLocks/>
              </p:cNvGrpSpPr>
              <p:nvPr/>
            </p:nvGrpSpPr>
            <p:grpSpPr bwMode="auto">
              <a:xfrm>
                <a:off x="1065" y="1612"/>
                <a:ext cx="2459" cy="403"/>
                <a:chOff x="1065" y="1612"/>
                <a:chExt cx="2459" cy="403"/>
              </a:xfrm>
            </p:grpSpPr>
            <p:sp>
              <p:nvSpPr>
                <p:cNvPr id="36" name="Rectangle 13"/>
                <p:cNvSpPr>
                  <a:spLocks noChangeArrowheads="1"/>
                </p:cNvSpPr>
                <p:nvPr/>
              </p:nvSpPr>
              <p:spPr bwMode="auto">
                <a:xfrm>
                  <a:off x="1108" y="1612"/>
                  <a:ext cx="23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逻辑常量假</a:t>
                  </a:r>
                  <a:endParaRPr lang="zh-CN" altLang="en-US" sz="1400"/>
                </a:p>
                <a:p>
                  <a:pPr algn="just"/>
                  <a:endParaRPr lang="zh-CN" altLang="en-US" sz="2000">
                    <a:latin typeface="Arial" panose="020B0604020202020204" pitchFamily="34" charset="0"/>
                    <a:ea typeface="PMingLiU" pitchFamily="18" charset="-120"/>
                  </a:endParaRPr>
                </a:p>
              </p:txBody>
            </p:sp>
            <p:sp>
              <p:nvSpPr>
                <p:cNvPr id="37" name="Rectangle 38"/>
                <p:cNvSpPr>
                  <a:spLocks noChangeArrowheads="1"/>
                </p:cNvSpPr>
                <p:nvPr/>
              </p:nvSpPr>
              <p:spPr bwMode="auto">
                <a:xfrm>
                  <a:off x="1065" y="1612"/>
                  <a:ext cx="24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8" name="Group 41"/>
              <p:cNvGrpSpPr>
                <a:grpSpLocks/>
              </p:cNvGrpSpPr>
              <p:nvPr/>
            </p:nvGrpSpPr>
            <p:grpSpPr bwMode="auto">
              <a:xfrm>
                <a:off x="0" y="2015"/>
                <a:ext cx="1065" cy="460"/>
                <a:chOff x="0" y="2015"/>
                <a:chExt cx="1065" cy="460"/>
              </a:xfrm>
            </p:grpSpPr>
            <p:sp>
              <p:nvSpPr>
                <p:cNvPr id="34" name="Rectangle 14"/>
                <p:cNvSpPr>
                  <a:spLocks noChangeArrowheads="1"/>
                </p:cNvSpPr>
                <p:nvPr/>
              </p:nvSpPr>
              <p:spPr bwMode="auto">
                <a:xfrm>
                  <a:off x="43" y="2015"/>
                  <a:ext cx="97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OPT}</a:t>
                  </a:r>
                </a:p>
                <a:p>
                  <a:pPr algn="just"/>
                  <a:endParaRPr lang="en-US" altLang="zh-CN" sz="2000">
                    <a:latin typeface="Arial" panose="020B0604020202020204" pitchFamily="34" charset="0"/>
                    <a:ea typeface="PMingLiU" pitchFamily="18" charset="-120"/>
                  </a:endParaRPr>
                </a:p>
              </p:txBody>
            </p:sp>
            <p:sp>
              <p:nvSpPr>
                <p:cNvPr id="35" name="Rectangle 40"/>
                <p:cNvSpPr>
                  <a:spLocks noChangeArrowheads="1"/>
                </p:cNvSpPr>
                <p:nvPr/>
              </p:nvSpPr>
              <p:spPr bwMode="auto">
                <a:xfrm>
                  <a:off x="0" y="2015"/>
                  <a:ext cx="1065" cy="46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19" name="Group 43"/>
              <p:cNvGrpSpPr>
                <a:grpSpLocks/>
              </p:cNvGrpSpPr>
              <p:nvPr/>
            </p:nvGrpSpPr>
            <p:grpSpPr bwMode="auto">
              <a:xfrm>
                <a:off x="1065" y="2015"/>
                <a:ext cx="2459" cy="460"/>
                <a:chOff x="1065" y="2015"/>
                <a:chExt cx="2459" cy="460"/>
              </a:xfrm>
            </p:grpSpPr>
            <p:sp>
              <p:nvSpPr>
                <p:cNvPr id="32" name="Rectangle 15"/>
                <p:cNvSpPr>
                  <a:spLocks noChangeArrowheads="1"/>
                </p:cNvSpPr>
                <p:nvPr/>
              </p:nvSpPr>
              <p:spPr bwMode="auto">
                <a:xfrm>
                  <a:off x="1108" y="2015"/>
                  <a:ext cx="237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当前设置列表选项值，</a:t>
                  </a:r>
                  <a:r>
                    <a:rPr lang="en-US" altLang="zh-CN" sz="1000"/>
                    <a:t>OPT</a:t>
                  </a:r>
                  <a:r>
                    <a:rPr lang="zh-CN" altLang="en-US" sz="1000"/>
                    <a:t>用来保存当前列表选项，改变选项值，恢复它的原始值</a:t>
                  </a:r>
                  <a:endParaRPr lang="zh-CN" altLang="en-US" sz="1400"/>
                </a:p>
                <a:p>
                  <a:pPr algn="just"/>
                  <a:endParaRPr lang="zh-CN" altLang="en-US" sz="2000">
                    <a:latin typeface="Arial" panose="020B0604020202020204" pitchFamily="34" charset="0"/>
                    <a:ea typeface="PMingLiU" pitchFamily="18" charset="-120"/>
                  </a:endParaRPr>
                </a:p>
              </p:txBody>
            </p:sp>
            <p:sp>
              <p:nvSpPr>
                <p:cNvPr id="33" name="Rectangle 42"/>
                <p:cNvSpPr>
                  <a:spLocks noChangeArrowheads="1"/>
                </p:cNvSpPr>
                <p:nvPr/>
              </p:nvSpPr>
              <p:spPr bwMode="auto">
                <a:xfrm>
                  <a:off x="1065" y="2015"/>
                  <a:ext cx="2459" cy="46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20" name="Group 45"/>
              <p:cNvGrpSpPr>
                <a:grpSpLocks/>
              </p:cNvGrpSpPr>
              <p:nvPr/>
            </p:nvGrpSpPr>
            <p:grpSpPr bwMode="auto">
              <a:xfrm>
                <a:off x="0" y="2475"/>
                <a:ext cx="1065" cy="460"/>
                <a:chOff x="0" y="2475"/>
                <a:chExt cx="1065" cy="460"/>
              </a:xfrm>
            </p:grpSpPr>
            <p:sp>
              <p:nvSpPr>
                <p:cNvPr id="30" name="Rectangle 16"/>
                <p:cNvSpPr>
                  <a:spLocks noChangeArrowheads="1"/>
                </p:cNvSpPr>
                <p:nvPr/>
              </p:nvSpPr>
              <p:spPr bwMode="auto">
                <a:xfrm>
                  <a:off x="43" y="2475"/>
                  <a:ext cx="97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CONFIG}</a:t>
                  </a:r>
                </a:p>
                <a:p>
                  <a:pPr algn="just"/>
                  <a:endParaRPr lang="en-US" altLang="zh-CN" sz="2000">
                    <a:latin typeface="Arial" panose="020B0604020202020204" pitchFamily="34" charset="0"/>
                    <a:ea typeface="PMingLiU" pitchFamily="18" charset="-120"/>
                  </a:endParaRPr>
                </a:p>
              </p:txBody>
            </p:sp>
            <p:sp>
              <p:nvSpPr>
                <p:cNvPr id="31" name="Rectangle 44"/>
                <p:cNvSpPr>
                  <a:spLocks noChangeArrowheads="1"/>
                </p:cNvSpPr>
                <p:nvPr/>
              </p:nvSpPr>
              <p:spPr bwMode="auto">
                <a:xfrm>
                  <a:off x="0" y="2475"/>
                  <a:ext cx="1065" cy="46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21" name="Group 47"/>
              <p:cNvGrpSpPr>
                <a:grpSpLocks/>
              </p:cNvGrpSpPr>
              <p:nvPr/>
            </p:nvGrpSpPr>
            <p:grpSpPr bwMode="auto">
              <a:xfrm>
                <a:off x="1065" y="2475"/>
                <a:ext cx="2459" cy="460"/>
                <a:chOff x="1065" y="2475"/>
                <a:chExt cx="2459" cy="460"/>
              </a:xfrm>
            </p:grpSpPr>
            <p:sp>
              <p:nvSpPr>
                <p:cNvPr id="28" name="Rectangle 17"/>
                <p:cNvSpPr>
                  <a:spLocks noChangeArrowheads="1"/>
                </p:cNvSpPr>
                <p:nvPr/>
              </p:nvSpPr>
              <p:spPr bwMode="auto">
                <a:xfrm>
                  <a:off x="1108" y="2475"/>
                  <a:ext cx="237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如果汇编器汇编</a:t>
                  </a:r>
                  <a:r>
                    <a:rPr lang="en-US" altLang="zh-CN" sz="1000"/>
                    <a:t>ARM</a:t>
                  </a:r>
                  <a:r>
                    <a:rPr lang="zh-CN" altLang="en-US" sz="1000"/>
                    <a:t>代码，则值为32；如果汇编器汇编</a:t>
                  </a:r>
                  <a:r>
                    <a:rPr lang="en-US" altLang="zh-CN" sz="1000"/>
                    <a:t>Thumb</a:t>
                  </a:r>
                  <a:r>
                    <a:rPr lang="zh-CN" altLang="en-US" sz="1000"/>
                    <a:t>代码，则值为16</a:t>
                  </a:r>
                  <a:endParaRPr lang="zh-CN" altLang="en-US" sz="1400">
                    <a:latin typeface="Arial" panose="020B0604020202020204" pitchFamily="34" charset="0"/>
                  </a:endParaRPr>
                </a:p>
                <a:p>
                  <a:pPr algn="just"/>
                  <a:endParaRPr lang="zh-CN" altLang="en-US" sz="2000">
                    <a:latin typeface="Arial" panose="020B0604020202020204" pitchFamily="34" charset="0"/>
                    <a:ea typeface="PMingLiU" pitchFamily="18" charset="-120"/>
                  </a:endParaRPr>
                </a:p>
              </p:txBody>
            </p:sp>
            <p:sp>
              <p:nvSpPr>
                <p:cNvPr id="29" name="Rectangle 46"/>
                <p:cNvSpPr>
                  <a:spLocks noChangeArrowheads="1"/>
                </p:cNvSpPr>
                <p:nvPr/>
              </p:nvSpPr>
              <p:spPr bwMode="auto">
                <a:xfrm>
                  <a:off x="1065" y="2475"/>
                  <a:ext cx="2459" cy="46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22" name="Group 49"/>
              <p:cNvGrpSpPr>
                <a:grpSpLocks/>
              </p:cNvGrpSpPr>
              <p:nvPr/>
            </p:nvGrpSpPr>
            <p:grpSpPr bwMode="auto">
              <a:xfrm>
                <a:off x="0" y="2935"/>
                <a:ext cx="1065" cy="460"/>
                <a:chOff x="0" y="2935"/>
                <a:chExt cx="1065" cy="460"/>
              </a:xfrm>
            </p:grpSpPr>
            <p:sp>
              <p:nvSpPr>
                <p:cNvPr id="26" name="Rectangle 18"/>
                <p:cNvSpPr>
                  <a:spLocks noChangeArrowheads="1"/>
                </p:cNvSpPr>
                <p:nvPr/>
              </p:nvSpPr>
              <p:spPr bwMode="auto">
                <a:xfrm>
                  <a:off x="43" y="2935"/>
                  <a:ext cx="97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ENDIAN}</a:t>
                  </a:r>
                </a:p>
                <a:p>
                  <a:pPr algn="just"/>
                  <a:endParaRPr lang="en-US" altLang="zh-CN" sz="2000">
                    <a:latin typeface="Arial" panose="020B0604020202020204" pitchFamily="34" charset="0"/>
                    <a:ea typeface="PMingLiU" pitchFamily="18" charset="-120"/>
                  </a:endParaRPr>
                </a:p>
              </p:txBody>
            </p:sp>
            <p:sp>
              <p:nvSpPr>
                <p:cNvPr id="27" name="Rectangle 48"/>
                <p:cNvSpPr>
                  <a:spLocks noChangeArrowheads="1"/>
                </p:cNvSpPr>
                <p:nvPr/>
              </p:nvSpPr>
              <p:spPr bwMode="auto">
                <a:xfrm>
                  <a:off x="0" y="2935"/>
                  <a:ext cx="1065" cy="46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23" name="Group 51"/>
              <p:cNvGrpSpPr>
                <a:grpSpLocks/>
              </p:cNvGrpSpPr>
              <p:nvPr/>
            </p:nvGrpSpPr>
            <p:grpSpPr bwMode="auto">
              <a:xfrm>
                <a:off x="1065" y="2935"/>
                <a:ext cx="2459" cy="460"/>
                <a:chOff x="1065" y="2935"/>
                <a:chExt cx="2459" cy="460"/>
              </a:xfrm>
            </p:grpSpPr>
            <p:sp>
              <p:nvSpPr>
                <p:cNvPr id="24" name="Rectangle 19"/>
                <p:cNvSpPr>
                  <a:spLocks noChangeArrowheads="1"/>
                </p:cNvSpPr>
                <p:nvPr/>
              </p:nvSpPr>
              <p:spPr bwMode="auto">
                <a:xfrm>
                  <a:off x="1108" y="2935"/>
                  <a:ext cx="237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如果汇编器在大端模式下，则值为</a:t>
                  </a:r>
                  <a:r>
                    <a:rPr lang="en-US" altLang="zh-CN" sz="1000"/>
                    <a:t>big；</a:t>
                  </a:r>
                  <a:r>
                    <a:rPr lang="zh-CN" altLang="en-US" sz="1000"/>
                    <a:t>如果汇编器在小端模式下，则值为</a:t>
                  </a:r>
                  <a:r>
                    <a:rPr lang="en-US" altLang="zh-CN" sz="1000"/>
                    <a:t>little</a:t>
                  </a:r>
                  <a:endParaRPr lang="en-US" altLang="zh-CN" sz="1400">
                    <a:latin typeface="Arial" panose="020B0604020202020204" pitchFamily="34" charset="0"/>
                  </a:endParaRPr>
                </a:p>
                <a:p>
                  <a:pPr algn="just"/>
                  <a:endParaRPr lang="en-US" altLang="zh-CN" sz="2000">
                    <a:latin typeface="Arial" panose="020B0604020202020204" pitchFamily="34" charset="0"/>
                    <a:ea typeface="PMingLiU" pitchFamily="18" charset="-120"/>
                  </a:endParaRPr>
                </a:p>
              </p:txBody>
            </p:sp>
            <p:sp>
              <p:nvSpPr>
                <p:cNvPr id="25" name="Rectangle 50"/>
                <p:cNvSpPr>
                  <a:spLocks noChangeArrowheads="1"/>
                </p:cNvSpPr>
                <p:nvPr/>
              </p:nvSpPr>
              <p:spPr bwMode="auto">
                <a:xfrm>
                  <a:off x="1065" y="2935"/>
                  <a:ext cx="2459" cy="46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sp>
          <p:nvSpPr>
            <p:cNvPr id="7" name="Rectangle 53"/>
            <p:cNvSpPr>
              <a:spLocks noChangeArrowheads="1"/>
            </p:cNvSpPr>
            <p:nvPr/>
          </p:nvSpPr>
          <p:spPr bwMode="auto">
            <a:xfrm>
              <a:off x="-3" y="-3"/>
              <a:ext cx="3530" cy="3401"/>
            </a:xfrm>
            <a:prstGeom prst="rect">
              <a:avLst/>
            </a:prstGeom>
            <a:noFill/>
            <a:ln w="952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56" name="Group 42"/>
          <p:cNvGrpSpPr>
            <a:grpSpLocks/>
          </p:cNvGrpSpPr>
          <p:nvPr/>
        </p:nvGrpSpPr>
        <p:grpSpPr bwMode="auto">
          <a:xfrm>
            <a:off x="1115616" y="3717032"/>
            <a:ext cx="7308983" cy="2252649"/>
            <a:chOff x="-3" y="-3"/>
            <a:chExt cx="3530" cy="2826"/>
          </a:xfrm>
        </p:grpSpPr>
        <p:grpSp>
          <p:nvGrpSpPr>
            <p:cNvPr id="57" name="Group 40"/>
            <p:cNvGrpSpPr>
              <a:grpSpLocks/>
            </p:cNvGrpSpPr>
            <p:nvPr/>
          </p:nvGrpSpPr>
          <p:grpSpPr bwMode="auto">
            <a:xfrm>
              <a:off x="0" y="0"/>
              <a:ext cx="3524" cy="2820"/>
              <a:chOff x="0" y="0"/>
              <a:chExt cx="3524" cy="2820"/>
            </a:xfrm>
          </p:grpSpPr>
          <p:grpSp>
            <p:nvGrpSpPr>
              <p:cNvPr id="59" name="Group 17"/>
              <p:cNvGrpSpPr>
                <a:grpSpLocks/>
              </p:cNvGrpSpPr>
              <p:nvPr/>
            </p:nvGrpSpPr>
            <p:grpSpPr bwMode="auto">
              <a:xfrm>
                <a:off x="0" y="0"/>
                <a:ext cx="1065" cy="460"/>
                <a:chOff x="0" y="0"/>
                <a:chExt cx="1065" cy="460"/>
              </a:xfrm>
            </p:grpSpPr>
            <p:sp>
              <p:nvSpPr>
                <p:cNvPr id="93" name="Rectangle 4"/>
                <p:cNvSpPr>
                  <a:spLocks noChangeArrowheads="1"/>
                </p:cNvSpPr>
                <p:nvPr/>
              </p:nvSpPr>
              <p:spPr bwMode="auto">
                <a:xfrm>
                  <a:off x="43" y="0"/>
                  <a:ext cx="979"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CODESIZE}</a:t>
                  </a:r>
                </a:p>
                <a:p>
                  <a:pPr algn="just"/>
                  <a:endParaRPr lang="en-US" altLang="zh-CN" sz="2000">
                    <a:latin typeface="Arial" panose="020B0604020202020204" pitchFamily="34" charset="0"/>
                    <a:ea typeface="PMingLiU" pitchFamily="18" charset="-120"/>
                  </a:endParaRPr>
                </a:p>
              </p:txBody>
            </p:sp>
            <p:sp>
              <p:nvSpPr>
                <p:cNvPr id="94" name="Rectangle 16"/>
                <p:cNvSpPr>
                  <a:spLocks noChangeArrowheads="1"/>
                </p:cNvSpPr>
                <p:nvPr/>
              </p:nvSpPr>
              <p:spPr bwMode="auto">
                <a:xfrm>
                  <a:off x="0" y="0"/>
                  <a:ext cx="1065" cy="46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0" name="Group 19"/>
              <p:cNvGrpSpPr>
                <a:grpSpLocks/>
              </p:cNvGrpSpPr>
              <p:nvPr/>
            </p:nvGrpSpPr>
            <p:grpSpPr bwMode="auto">
              <a:xfrm>
                <a:off x="1065" y="0"/>
                <a:ext cx="2459" cy="460"/>
                <a:chOff x="1065" y="0"/>
                <a:chExt cx="2459" cy="460"/>
              </a:xfrm>
            </p:grpSpPr>
            <p:sp>
              <p:nvSpPr>
                <p:cNvPr id="91" name="Rectangle 5"/>
                <p:cNvSpPr>
                  <a:spLocks noChangeArrowheads="1"/>
                </p:cNvSpPr>
                <p:nvPr/>
              </p:nvSpPr>
              <p:spPr bwMode="auto">
                <a:xfrm>
                  <a:off x="1108" y="0"/>
                  <a:ext cx="237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如果汇编器汇编</a:t>
                  </a:r>
                  <a:r>
                    <a:rPr lang="en-US" altLang="zh-CN" sz="1000"/>
                    <a:t>ARM</a:t>
                  </a:r>
                  <a:r>
                    <a:rPr lang="zh-CN" altLang="en-US" sz="1000"/>
                    <a:t>代码，则值为32；如果汇编器汇编</a:t>
                  </a:r>
                  <a:r>
                    <a:rPr lang="en-US" altLang="zh-CN" sz="1000"/>
                    <a:t>Thumb</a:t>
                  </a:r>
                  <a:r>
                    <a:rPr lang="zh-CN" altLang="en-US" sz="1000"/>
                    <a:t>代码，则值为16，与{</a:t>
                  </a:r>
                  <a:r>
                    <a:rPr lang="en-US" altLang="zh-CN" sz="1000"/>
                    <a:t>CONFIG}</a:t>
                  </a:r>
                  <a:r>
                    <a:rPr lang="zh-CN" altLang="en-US" sz="1000"/>
                    <a:t>同义</a:t>
                  </a:r>
                  <a:endParaRPr lang="zh-CN" altLang="en-US" sz="1400"/>
                </a:p>
                <a:p>
                  <a:pPr algn="just"/>
                  <a:endParaRPr lang="zh-CN" altLang="en-US" sz="2000">
                    <a:latin typeface="Arial" panose="020B0604020202020204" pitchFamily="34" charset="0"/>
                    <a:ea typeface="PMingLiU" pitchFamily="18" charset="-120"/>
                  </a:endParaRPr>
                </a:p>
              </p:txBody>
            </p:sp>
            <p:sp>
              <p:nvSpPr>
                <p:cNvPr id="92" name="Rectangle 18"/>
                <p:cNvSpPr>
                  <a:spLocks noChangeArrowheads="1"/>
                </p:cNvSpPr>
                <p:nvPr/>
              </p:nvSpPr>
              <p:spPr bwMode="auto">
                <a:xfrm>
                  <a:off x="1065" y="0"/>
                  <a:ext cx="2459" cy="460"/>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1" name="Group 21"/>
              <p:cNvGrpSpPr>
                <a:grpSpLocks/>
              </p:cNvGrpSpPr>
              <p:nvPr/>
            </p:nvGrpSpPr>
            <p:grpSpPr bwMode="auto">
              <a:xfrm>
                <a:off x="0" y="460"/>
                <a:ext cx="1065" cy="403"/>
                <a:chOff x="0" y="460"/>
                <a:chExt cx="1065" cy="403"/>
              </a:xfrm>
            </p:grpSpPr>
            <p:sp>
              <p:nvSpPr>
                <p:cNvPr id="89" name="Rectangle 6"/>
                <p:cNvSpPr>
                  <a:spLocks noChangeArrowheads="1"/>
                </p:cNvSpPr>
                <p:nvPr/>
              </p:nvSpPr>
              <p:spPr bwMode="auto">
                <a:xfrm>
                  <a:off x="43" y="460"/>
                  <a:ext cx="9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CPU}</a:t>
                  </a:r>
                </a:p>
                <a:p>
                  <a:pPr algn="just"/>
                  <a:endParaRPr lang="en-US" altLang="zh-CN" sz="2000">
                    <a:latin typeface="Arial" panose="020B0604020202020204" pitchFamily="34" charset="0"/>
                    <a:ea typeface="PMingLiU" pitchFamily="18" charset="-120"/>
                  </a:endParaRPr>
                </a:p>
              </p:txBody>
            </p:sp>
            <p:sp>
              <p:nvSpPr>
                <p:cNvPr id="90" name="Rectangle 20"/>
                <p:cNvSpPr>
                  <a:spLocks noChangeArrowheads="1"/>
                </p:cNvSpPr>
                <p:nvPr/>
              </p:nvSpPr>
              <p:spPr bwMode="auto">
                <a:xfrm>
                  <a:off x="0" y="460"/>
                  <a:ext cx="1065"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2" name="Group 23"/>
              <p:cNvGrpSpPr>
                <a:grpSpLocks/>
              </p:cNvGrpSpPr>
              <p:nvPr/>
            </p:nvGrpSpPr>
            <p:grpSpPr bwMode="auto">
              <a:xfrm>
                <a:off x="1065" y="460"/>
                <a:ext cx="2459" cy="403"/>
                <a:chOff x="1065" y="460"/>
                <a:chExt cx="2459" cy="403"/>
              </a:xfrm>
            </p:grpSpPr>
            <p:sp>
              <p:nvSpPr>
                <p:cNvPr id="87" name="Rectangle 7"/>
                <p:cNvSpPr>
                  <a:spLocks noChangeArrowheads="1"/>
                </p:cNvSpPr>
                <p:nvPr/>
              </p:nvSpPr>
              <p:spPr bwMode="auto">
                <a:xfrm>
                  <a:off x="1108" y="460"/>
                  <a:ext cx="23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选定的</a:t>
                  </a:r>
                  <a:r>
                    <a:rPr lang="en-US" altLang="zh-CN" sz="1000"/>
                    <a:t>CPU</a:t>
                  </a:r>
                  <a:r>
                    <a:rPr lang="zh-CN" altLang="en-US" sz="1000"/>
                    <a:t>名，缺省时为</a:t>
                  </a:r>
                  <a:r>
                    <a:rPr lang="en-US" altLang="zh-CN" sz="1000"/>
                    <a:t>ARM7TDMI</a:t>
                  </a:r>
                  <a:endParaRPr lang="en-US" altLang="zh-CN" sz="1400">
                    <a:latin typeface="Arial" panose="020B0604020202020204" pitchFamily="34" charset="0"/>
                  </a:endParaRPr>
                </a:p>
                <a:p>
                  <a:pPr algn="just"/>
                  <a:endParaRPr lang="en-US" altLang="zh-CN" sz="2000">
                    <a:latin typeface="Arial" panose="020B0604020202020204" pitchFamily="34" charset="0"/>
                    <a:ea typeface="PMingLiU" pitchFamily="18" charset="-120"/>
                  </a:endParaRPr>
                </a:p>
              </p:txBody>
            </p:sp>
            <p:sp>
              <p:nvSpPr>
                <p:cNvPr id="88" name="Rectangle 22"/>
                <p:cNvSpPr>
                  <a:spLocks noChangeArrowheads="1"/>
                </p:cNvSpPr>
                <p:nvPr/>
              </p:nvSpPr>
              <p:spPr bwMode="auto">
                <a:xfrm>
                  <a:off x="1065" y="460"/>
                  <a:ext cx="24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3" name="Group 25"/>
              <p:cNvGrpSpPr>
                <a:grpSpLocks/>
              </p:cNvGrpSpPr>
              <p:nvPr/>
            </p:nvGrpSpPr>
            <p:grpSpPr bwMode="auto">
              <a:xfrm>
                <a:off x="0" y="863"/>
                <a:ext cx="1065" cy="403"/>
                <a:chOff x="0" y="863"/>
                <a:chExt cx="1065" cy="403"/>
              </a:xfrm>
            </p:grpSpPr>
            <p:sp>
              <p:nvSpPr>
                <p:cNvPr id="85" name="Rectangle 8"/>
                <p:cNvSpPr>
                  <a:spLocks noChangeArrowheads="1"/>
                </p:cNvSpPr>
                <p:nvPr/>
              </p:nvSpPr>
              <p:spPr bwMode="auto">
                <a:xfrm>
                  <a:off x="43" y="863"/>
                  <a:ext cx="9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FPU}</a:t>
                  </a:r>
                </a:p>
                <a:p>
                  <a:pPr algn="just"/>
                  <a:endParaRPr lang="en-US" altLang="zh-CN" sz="2000">
                    <a:latin typeface="Arial" panose="020B0604020202020204" pitchFamily="34" charset="0"/>
                    <a:ea typeface="PMingLiU" pitchFamily="18" charset="-120"/>
                  </a:endParaRPr>
                </a:p>
              </p:txBody>
            </p:sp>
            <p:sp>
              <p:nvSpPr>
                <p:cNvPr id="86" name="Rectangle 24"/>
                <p:cNvSpPr>
                  <a:spLocks noChangeArrowheads="1"/>
                </p:cNvSpPr>
                <p:nvPr/>
              </p:nvSpPr>
              <p:spPr bwMode="auto">
                <a:xfrm>
                  <a:off x="0" y="863"/>
                  <a:ext cx="1065"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4" name="Group 27"/>
              <p:cNvGrpSpPr>
                <a:grpSpLocks/>
              </p:cNvGrpSpPr>
              <p:nvPr/>
            </p:nvGrpSpPr>
            <p:grpSpPr bwMode="auto">
              <a:xfrm>
                <a:off x="1065" y="863"/>
                <a:ext cx="2459" cy="403"/>
                <a:chOff x="1065" y="863"/>
                <a:chExt cx="2459" cy="403"/>
              </a:xfrm>
            </p:grpSpPr>
            <p:sp>
              <p:nvSpPr>
                <p:cNvPr id="83" name="Rectangle 9"/>
                <p:cNvSpPr>
                  <a:spLocks noChangeArrowheads="1"/>
                </p:cNvSpPr>
                <p:nvPr/>
              </p:nvSpPr>
              <p:spPr bwMode="auto">
                <a:xfrm>
                  <a:off x="1108" y="863"/>
                  <a:ext cx="23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选定的</a:t>
                  </a:r>
                  <a:r>
                    <a:rPr lang="en-US" altLang="zh-CN" sz="1000"/>
                    <a:t>FPU</a:t>
                  </a:r>
                  <a:r>
                    <a:rPr lang="zh-CN" altLang="en-US" sz="1000"/>
                    <a:t>名，缺省时为</a:t>
                  </a:r>
                  <a:r>
                    <a:rPr lang="en-US" altLang="zh-CN" sz="1000"/>
                    <a:t>SoftVFP</a:t>
                  </a:r>
                  <a:endParaRPr lang="en-US" altLang="zh-CN" sz="1400">
                    <a:latin typeface="Arial" panose="020B0604020202020204" pitchFamily="34" charset="0"/>
                  </a:endParaRPr>
                </a:p>
                <a:p>
                  <a:pPr algn="just"/>
                  <a:endParaRPr lang="en-US" altLang="zh-CN" sz="2000">
                    <a:latin typeface="Arial" panose="020B0604020202020204" pitchFamily="34" charset="0"/>
                    <a:ea typeface="PMingLiU" pitchFamily="18" charset="-120"/>
                  </a:endParaRPr>
                </a:p>
              </p:txBody>
            </p:sp>
            <p:sp>
              <p:nvSpPr>
                <p:cNvPr id="84" name="Rectangle 26"/>
                <p:cNvSpPr>
                  <a:spLocks noChangeArrowheads="1"/>
                </p:cNvSpPr>
                <p:nvPr/>
              </p:nvSpPr>
              <p:spPr bwMode="auto">
                <a:xfrm>
                  <a:off x="1065" y="863"/>
                  <a:ext cx="24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5" name="Group 29"/>
              <p:cNvGrpSpPr>
                <a:grpSpLocks/>
              </p:cNvGrpSpPr>
              <p:nvPr/>
            </p:nvGrpSpPr>
            <p:grpSpPr bwMode="auto">
              <a:xfrm>
                <a:off x="0" y="1266"/>
                <a:ext cx="1065" cy="403"/>
                <a:chOff x="0" y="1266"/>
                <a:chExt cx="1065" cy="403"/>
              </a:xfrm>
            </p:grpSpPr>
            <p:sp>
              <p:nvSpPr>
                <p:cNvPr id="81" name="Rectangle 10"/>
                <p:cNvSpPr>
                  <a:spLocks noChangeArrowheads="1"/>
                </p:cNvSpPr>
                <p:nvPr/>
              </p:nvSpPr>
              <p:spPr bwMode="auto">
                <a:xfrm>
                  <a:off x="43" y="1266"/>
                  <a:ext cx="97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ARCHITECTURE}</a:t>
                  </a:r>
                </a:p>
                <a:p>
                  <a:pPr algn="just"/>
                  <a:endParaRPr lang="en-US" altLang="zh-CN" sz="2000">
                    <a:latin typeface="Arial" panose="020B0604020202020204" pitchFamily="34" charset="0"/>
                    <a:ea typeface="PMingLiU" pitchFamily="18" charset="-120"/>
                  </a:endParaRPr>
                </a:p>
              </p:txBody>
            </p:sp>
            <p:sp>
              <p:nvSpPr>
                <p:cNvPr id="82" name="Rectangle 28"/>
                <p:cNvSpPr>
                  <a:spLocks noChangeArrowheads="1"/>
                </p:cNvSpPr>
                <p:nvPr/>
              </p:nvSpPr>
              <p:spPr bwMode="auto">
                <a:xfrm>
                  <a:off x="0" y="1266"/>
                  <a:ext cx="1065"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6" name="Group 31"/>
              <p:cNvGrpSpPr>
                <a:grpSpLocks/>
              </p:cNvGrpSpPr>
              <p:nvPr/>
            </p:nvGrpSpPr>
            <p:grpSpPr bwMode="auto">
              <a:xfrm>
                <a:off x="1065" y="1266"/>
                <a:ext cx="2459" cy="403"/>
                <a:chOff x="1065" y="1266"/>
                <a:chExt cx="2459" cy="403"/>
              </a:xfrm>
            </p:grpSpPr>
            <p:sp>
              <p:nvSpPr>
                <p:cNvPr id="79" name="Rectangle 11"/>
                <p:cNvSpPr>
                  <a:spLocks noChangeArrowheads="1"/>
                </p:cNvSpPr>
                <p:nvPr/>
              </p:nvSpPr>
              <p:spPr bwMode="auto">
                <a:xfrm>
                  <a:off x="1108" y="1266"/>
                  <a:ext cx="2373"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000"/>
                    <a:t>选定的</a:t>
                  </a:r>
                  <a:r>
                    <a:rPr lang="en-US" altLang="zh-CN" sz="1000"/>
                    <a:t>ARM</a:t>
                  </a:r>
                  <a:r>
                    <a:rPr lang="zh-CN" altLang="en-US" sz="1000"/>
                    <a:t>体系结构的值；3，3</a:t>
                  </a:r>
                  <a:r>
                    <a:rPr lang="en-US" altLang="zh-CN" sz="1000"/>
                    <a:t>M，4，4T</a:t>
                  </a:r>
                  <a:r>
                    <a:rPr lang="zh-CN" altLang="en-US" sz="1000"/>
                    <a:t>和4</a:t>
                  </a:r>
                  <a:r>
                    <a:rPr lang="en-US" altLang="zh-CN" sz="1000"/>
                    <a:t>TxM</a:t>
                  </a:r>
                  <a:endParaRPr lang="en-US" altLang="zh-CN" sz="1400">
                    <a:latin typeface="Arial" panose="020B0604020202020204" pitchFamily="34" charset="0"/>
                  </a:endParaRPr>
                </a:p>
                <a:p>
                  <a:pPr algn="just"/>
                  <a:endParaRPr lang="en-US" altLang="zh-CN" sz="2000">
                    <a:latin typeface="Arial" panose="020B0604020202020204" pitchFamily="34" charset="0"/>
                    <a:ea typeface="PMingLiU" pitchFamily="18" charset="-120"/>
                  </a:endParaRPr>
                </a:p>
              </p:txBody>
            </p:sp>
            <p:sp>
              <p:nvSpPr>
                <p:cNvPr id="80" name="Rectangle 30"/>
                <p:cNvSpPr>
                  <a:spLocks noChangeArrowheads="1"/>
                </p:cNvSpPr>
                <p:nvPr/>
              </p:nvSpPr>
              <p:spPr bwMode="auto">
                <a:xfrm>
                  <a:off x="1065" y="1266"/>
                  <a:ext cx="2459" cy="40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7" name="Group 33"/>
              <p:cNvGrpSpPr>
                <a:grpSpLocks/>
              </p:cNvGrpSpPr>
              <p:nvPr/>
            </p:nvGrpSpPr>
            <p:grpSpPr bwMode="auto">
              <a:xfrm>
                <a:off x="0" y="1669"/>
                <a:ext cx="1065" cy="518"/>
                <a:chOff x="0" y="1669"/>
                <a:chExt cx="1065" cy="518"/>
              </a:xfrm>
            </p:grpSpPr>
            <p:sp>
              <p:nvSpPr>
                <p:cNvPr id="77" name="Rectangle 12"/>
                <p:cNvSpPr>
                  <a:spLocks noChangeArrowheads="1"/>
                </p:cNvSpPr>
                <p:nvPr/>
              </p:nvSpPr>
              <p:spPr bwMode="auto">
                <a:xfrm>
                  <a:off x="43" y="1669"/>
                  <a:ext cx="979"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a:latin typeface="Arial" panose="020B0604020202020204" pitchFamily="34" charset="0"/>
                    </a:rPr>
                    <a:t>{</a:t>
                  </a:r>
                  <a:r>
                    <a:rPr lang="en-US" altLang="zh-CN" sz="1400">
                      <a:latin typeface="Arial" panose="020B0604020202020204" pitchFamily="34" charset="0"/>
                    </a:rPr>
                    <a:t>PCSTOREOFFSET}</a:t>
                  </a:r>
                </a:p>
                <a:p>
                  <a:pPr algn="just"/>
                  <a:endParaRPr lang="en-US" altLang="zh-CN" sz="2000">
                    <a:latin typeface="Arial" panose="020B0604020202020204" pitchFamily="34" charset="0"/>
                    <a:ea typeface="PMingLiU" pitchFamily="18" charset="-120"/>
                  </a:endParaRPr>
                </a:p>
              </p:txBody>
            </p:sp>
            <p:sp>
              <p:nvSpPr>
                <p:cNvPr id="78" name="Rectangle 32"/>
                <p:cNvSpPr>
                  <a:spLocks noChangeArrowheads="1"/>
                </p:cNvSpPr>
                <p:nvPr/>
              </p:nvSpPr>
              <p:spPr bwMode="auto">
                <a:xfrm>
                  <a:off x="0" y="1669"/>
                  <a:ext cx="1065" cy="51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8" name="Group 35"/>
              <p:cNvGrpSpPr>
                <a:grpSpLocks/>
              </p:cNvGrpSpPr>
              <p:nvPr/>
            </p:nvGrpSpPr>
            <p:grpSpPr bwMode="auto">
              <a:xfrm>
                <a:off x="1065" y="1669"/>
                <a:ext cx="2459" cy="518"/>
                <a:chOff x="1065" y="1669"/>
                <a:chExt cx="2459" cy="518"/>
              </a:xfrm>
            </p:grpSpPr>
            <p:sp>
              <p:nvSpPr>
                <p:cNvPr id="75" name="Rectangle 13"/>
                <p:cNvSpPr>
                  <a:spLocks noChangeArrowheads="1"/>
                </p:cNvSpPr>
                <p:nvPr/>
              </p:nvSpPr>
              <p:spPr bwMode="auto">
                <a:xfrm>
                  <a:off x="1108" y="1669"/>
                  <a:ext cx="237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000" dirty="0">
                      <a:latin typeface="Arial" panose="020B0604020202020204" pitchFamily="34" charset="0"/>
                    </a:rPr>
                    <a:t>STR  pc</a:t>
                  </a:r>
                  <a:r>
                    <a:rPr lang="en-US" altLang="zh-CN" sz="1000" dirty="0"/>
                    <a:t>，</a:t>
                  </a:r>
                  <a:r>
                    <a:rPr lang="en-US" altLang="zh-CN" sz="1000" b="1" dirty="0"/>
                    <a:t>[…</a:t>
                  </a:r>
                  <a:r>
                    <a:rPr lang="en-US" altLang="zh-CN" sz="1000" dirty="0">
                      <a:latin typeface="Arial" panose="020B0604020202020204" pitchFamily="34" charset="0"/>
                    </a:rPr>
                    <a:t>]</a:t>
                  </a:r>
                  <a:r>
                    <a:rPr lang="zh-CN" altLang="en-US" sz="1000" dirty="0"/>
                    <a:t>或</a:t>
                  </a:r>
                  <a:r>
                    <a:rPr lang="en-US" altLang="zh-CN" sz="1000" dirty="0"/>
                    <a:t>STM</a:t>
                  </a:r>
                  <a:r>
                    <a:rPr lang="en-US" altLang="zh-CN" sz="1000" dirty="0">
                      <a:latin typeface="Arial" panose="020B0604020202020204" pitchFamily="34" charset="0"/>
                    </a:rPr>
                    <a:t>  </a:t>
                  </a:r>
                  <a:r>
                    <a:rPr lang="en-US" altLang="zh-CN" sz="1000" dirty="0" err="1">
                      <a:latin typeface="Arial" panose="020B0604020202020204" pitchFamily="34" charset="0"/>
                    </a:rPr>
                    <a:t>Rb</a:t>
                  </a:r>
                  <a:r>
                    <a:rPr lang="en-US" altLang="zh-CN" sz="1000" dirty="0"/>
                    <a:t>，</a:t>
                  </a:r>
                  <a:r>
                    <a:rPr lang="en-US" altLang="zh-CN" sz="1000" b="1" dirty="0"/>
                    <a:t>[…</a:t>
                  </a:r>
                  <a:r>
                    <a:rPr lang="en-US" altLang="zh-CN" sz="1000" dirty="0">
                      <a:latin typeface="Arial" panose="020B0604020202020204" pitchFamily="34" charset="0"/>
                    </a:rPr>
                    <a:t>PC]</a:t>
                  </a:r>
                  <a:r>
                    <a:rPr lang="zh-CN" altLang="en-US" sz="1000" dirty="0"/>
                    <a:t>指令的地址和</a:t>
                  </a:r>
                  <a:r>
                    <a:rPr lang="en-US" altLang="zh-CN" sz="1000" dirty="0"/>
                    <a:t>PC</a:t>
                  </a:r>
                  <a:r>
                    <a:rPr lang="zh-CN" altLang="en-US" sz="1000" dirty="0"/>
                    <a:t>存储值之间的偏移量</a:t>
                  </a:r>
                  <a:endParaRPr lang="zh-CN" altLang="en-US" sz="1400" dirty="0"/>
                </a:p>
                <a:p>
                  <a:pPr algn="just"/>
                  <a:endParaRPr lang="zh-CN" altLang="en-US" sz="2000" dirty="0">
                    <a:latin typeface="Arial" panose="020B0604020202020204" pitchFamily="34" charset="0"/>
                    <a:ea typeface="PMingLiU" pitchFamily="18" charset="-120"/>
                  </a:endParaRPr>
                </a:p>
              </p:txBody>
            </p:sp>
            <p:sp>
              <p:nvSpPr>
                <p:cNvPr id="76" name="Rectangle 34"/>
                <p:cNvSpPr>
                  <a:spLocks noChangeArrowheads="1"/>
                </p:cNvSpPr>
                <p:nvPr/>
              </p:nvSpPr>
              <p:spPr bwMode="auto">
                <a:xfrm>
                  <a:off x="1065" y="1669"/>
                  <a:ext cx="2459" cy="518"/>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69" name="Group 37"/>
              <p:cNvGrpSpPr>
                <a:grpSpLocks/>
              </p:cNvGrpSpPr>
              <p:nvPr/>
            </p:nvGrpSpPr>
            <p:grpSpPr bwMode="auto">
              <a:xfrm>
                <a:off x="0" y="2187"/>
                <a:ext cx="1065" cy="633"/>
                <a:chOff x="0" y="2187"/>
                <a:chExt cx="1065" cy="633"/>
              </a:xfrm>
            </p:grpSpPr>
            <p:sp>
              <p:nvSpPr>
                <p:cNvPr id="73" name="Rectangle 14"/>
                <p:cNvSpPr>
                  <a:spLocks noChangeArrowheads="1"/>
                </p:cNvSpPr>
                <p:nvPr/>
              </p:nvSpPr>
              <p:spPr bwMode="auto">
                <a:xfrm>
                  <a:off x="43" y="2187"/>
                  <a:ext cx="979"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zh-CN" altLang="en-US" sz="1400" dirty="0">
                      <a:latin typeface="Arial" panose="020B0604020202020204" pitchFamily="34" charset="0"/>
                    </a:rPr>
                    <a:t>{</a:t>
                  </a:r>
                  <a:r>
                    <a:rPr lang="en-US" altLang="zh-CN" sz="1400" dirty="0">
                      <a:latin typeface="Arial" panose="020B0604020202020204" pitchFamily="34" charset="0"/>
                    </a:rPr>
                    <a:t>ARMASM_VERSION}</a:t>
                  </a:r>
                </a:p>
                <a:p>
                  <a:pPr algn="just"/>
                  <a:r>
                    <a:rPr lang="zh-CN" altLang="en-US" sz="1400" dirty="0"/>
                    <a:t>或| </a:t>
                  </a:r>
                  <a:r>
                    <a:rPr lang="en-US" altLang="zh-CN" sz="1400" dirty="0"/>
                    <a:t>ads $ version |</a:t>
                  </a:r>
                  <a:endParaRPr lang="en-US" altLang="zh-CN" sz="1400" dirty="0">
                    <a:latin typeface="Arial" panose="020B0604020202020204" pitchFamily="34" charset="0"/>
                  </a:endParaRPr>
                </a:p>
                <a:p>
                  <a:pPr algn="just"/>
                  <a:endParaRPr lang="en-US" altLang="zh-CN" sz="2000" dirty="0">
                    <a:latin typeface="Arial" panose="020B0604020202020204" pitchFamily="34" charset="0"/>
                    <a:ea typeface="PMingLiU" pitchFamily="18" charset="-120"/>
                  </a:endParaRPr>
                </a:p>
              </p:txBody>
            </p:sp>
            <p:sp>
              <p:nvSpPr>
                <p:cNvPr id="74" name="Rectangle 36"/>
                <p:cNvSpPr>
                  <a:spLocks noChangeArrowheads="1"/>
                </p:cNvSpPr>
                <p:nvPr/>
              </p:nvSpPr>
              <p:spPr bwMode="auto">
                <a:xfrm>
                  <a:off x="0" y="2187"/>
                  <a:ext cx="1065" cy="63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nvGrpSpPr>
              <p:cNvPr id="70" name="Group 39"/>
              <p:cNvGrpSpPr>
                <a:grpSpLocks/>
              </p:cNvGrpSpPr>
              <p:nvPr/>
            </p:nvGrpSpPr>
            <p:grpSpPr bwMode="auto">
              <a:xfrm>
                <a:off x="1065" y="2187"/>
                <a:ext cx="2459" cy="633"/>
                <a:chOff x="1065" y="2187"/>
                <a:chExt cx="2459" cy="633"/>
              </a:xfrm>
            </p:grpSpPr>
            <p:sp>
              <p:nvSpPr>
                <p:cNvPr id="71" name="Rectangle 15"/>
                <p:cNvSpPr>
                  <a:spLocks noChangeArrowheads="1"/>
                </p:cNvSpPr>
                <p:nvPr/>
              </p:nvSpPr>
              <p:spPr bwMode="auto">
                <a:xfrm>
                  <a:off x="1108" y="2187"/>
                  <a:ext cx="2373"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algn="just" eaLnBrk="1" hangingPunct="1"/>
                  <a:r>
                    <a:rPr lang="en-US" altLang="zh-CN" sz="1000">
                      <a:latin typeface="Arial" panose="020B0604020202020204" pitchFamily="34" charset="0"/>
                    </a:rPr>
                    <a:t>ARM</a:t>
                  </a:r>
                  <a:r>
                    <a:rPr lang="zh-CN" altLang="en-US" sz="1000"/>
                    <a:t>汇编器的版本号，为整数</a:t>
                  </a:r>
                  <a:endParaRPr lang="zh-CN" altLang="en-US" sz="1400"/>
                </a:p>
                <a:p>
                  <a:pPr algn="just"/>
                  <a:endParaRPr lang="zh-CN" altLang="en-US" sz="2000">
                    <a:latin typeface="Arial" panose="020B0604020202020204" pitchFamily="34" charset="0"/>
                    <a:ea typeface="PMingLiU" pitchFamily="18" charset="-120"/>
                  </a:endParaRPr>
                </a:p>
              </p:txBody>
            </p:sp>
            <p:sp>
              <p:nvSpPr>
                <p:cNvPr id="72" name="Rectangle 38"/>
                <p:cNvSpPr>
                  <a:spLocks noChangeArrowheads="1"/>
                </p:cNvSpPr>
                <p:nvPr/>
              </p:nvSpPr>
              <p:spPr bwMode="auto">
                <a:xfrm>
                  <a:off x="1065" y="2187"/>
                  <a:ext cx="2459" cy="633"/>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grpSp>
        <p:sp>
          <p:nvSpPr>
            <p:cNvPr id="58" name="Rectangle 41"/>
            <p:cNvSpPr>
              <a:spLocks noChangeArrowheads="1"/>
            </p:cNvSpPr>
            <p:nvPr/>
          </p:nvSpPr>
          <p:spPr bwMode="auto">
            <a:xfrm>
              <a:off x="-3" y="-3"/>
              <a:ext cx="3530" cy="2826"/>
            </a:xfrm>
            <a:prstGeom prst="rect">
              <a:avLst/>
            </a:prstGeom>
            <a:noFill/>
            <a:ln w="9525"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endParaRPr lang="zh-CN" altLang="en-US" sz="2000"/>
            </a:p>
          </p:txBody>
        </p:sp>
      </p:grpSp>
    </p:spTree>
    <p:extLst>
      <p:ext uri="{BB962C8B-B14F-4D97-AF65-F5344CB8AC3E}">
        <p14:creationId xmlns:p14="http://schemas.microsoft.com/office/powerpoint/2010/main" val="3418323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81000" y="1171575"/>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（二）汇编语言中的符号</a:t>
            </a:r>
            <a:endParaRPr kumimoji="0" lang="en-US" altLang="zh-CN"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381000" marR="0" lvl="0" indent="-381000" algn="just"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AutoNum type="arabicPeriod"/>
              <a:tabLst/>
              <a:defRPr/>
            </a:pPr>
            <a:r>
              <a:rPr lang="zh-CN" altLang="en-US" dirty="0">
                <a:solidFill>
                  <a:srgbClr val="198AAD"/>
                </a:solidFill>
                <a:latin typeface="Verdana"/>
                <a:ea typeface="宋体" panose="02010600030101010101" pitchFamily="2" charset="-122"/>
              </a:rPr>
              <a:t> 符号命名规则</a:t>
            </a:r>
            <a:endParaRPr lang="en-US" altLang="zh-CN" dirty="0">
              <a:solidFill>
                <a:srgbClr val="198AAD"/>
              </a:solidFill>
              <a:latin typeface="Verdana"/>
              <a:ea typeface="宋体" panose="02010600030101010101" pitchFamily="2" charset="-122"/>
            </a:endParaRP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⑴ 在符号名中可以使用大写字母、小写字母、数字字符或下划线字符。</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⑵ 除了局部标号外，不允许在符号名的第一个字符位置使用数字字符。</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⑶ 符号名中对大、小写字母是敏感的。</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⑷ 在符号名中所有的字符是有意义的。</a:t>
            </a:r>
            <a:endParaRPr kumimoji="0" lang="en-US" altLang="zh-CN"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a:p>
            <a:pPr marL="381000" indent="-381000">
              <a:lnSpc>
                <a:spcPct val="115000"/>
              </a:lnSpc>
              <a:buClr>
                <a:srgbClr val="33CCCC"/>
              </a:buClr>
              <a:buNone/>
              <a:defRPr/>
            </a:pPr>
            <a:r>
              <a:rPr lang="zh-CN" altLang="en-US" sz="2400" dirty="0">
                <a:solidFill>
                  <a:srgbClr val="000000"/>
                </a:solidFill>
                <a:latin typeface="Verdana"/>
                <a:ea typeface="宋体" panose="02010600030101010101" pitchFamily="2" charset="-122"/>
              </a:rPr>
              <a:t>⑸ 在它们的作用范围内，符号名必须是唯一的。</a:t>
            </a:r>
          </a:p>
          <a:p>
            <a:pPr marL="381000" indent="-381000">
              <a:lnSpc>
                <a:spcPct val="115000"/>
              </a:lnSpc>
              <a:buClr>
                <a:srgbClr val="33CCCC"/>
              </a:buClr>
              <a:buNone/>
              <a:defRPr/>
            </a:pPr>
            <a:r>
              <a:rPr lang="zh-CN" altLang="en-US" sz="2400" dirty="0">
                <a:solidFill>
                  <a:srgbClr val="000000"/>
                </a:solidFill>
                <a:latin typeface="Verdana"/>
                <a:ea typeface="宋体" panose="02010600030101010101" pitchFamily="2" charset="-122"/>
              </a:rPr>
              <a:t>⑹ 符号名必须不使用内建变量名、预定义寄存器名和预定义协处理器名。</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endPar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p:txBody>
      </p:sp>
    </p:spTree>
    <p:extLst>
      <p:ext uri="{BB962C8B-B14F-4D97-AF65-F5344CB8AC3E}">
        <p14:creationId xmlns:p14="http://schemas.microsoft.com/office/powerpoint/2010/main" val="17100215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81000" y="1171575"/>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（二）汇编语言中的符号</a:t>
            </a:r>
            <a:endParaRPr kumimoji="0" lang="en-US" altLang="zh-CN"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381000" marR="0" lvl="0" indent="-381000" algn="just"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AutoNum type="arabicPeriod"/>
              <a:tabLst/>
              <a:defRPr/>
            </a:pPr>
            <a:r>
              <a:rPr lang="zh-CN" altLang="en-US" dirty="0">
                <a:solidFill>
                  <a:srgbClr val="198AAD"/>
                </a:solidFill>
                <a:latin typeface="Verdana"/>
                <a:ea typeface="宋体" panose="02010600030101010101" pitchFamily="2" charset="-122"/>
              </a:rPr>
              <a:t>符号命名规则</a:t>
            </a:r>
            <a:endParaRPr lang="en-US" altLang="zh-CN" dirty="0">
              <a:solidFill>
                <a:srgbClr val="198AAD"/>
              </a:solidFill>
              <a:latin typeface="Verdana"/>
              <a:ea typeface="宋体" panose="02010600030101010101" pitchFamily="2" charset="-122"/>
            </a:endParaRP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⑺ 符号名应该不使用与指令助记符或指示符相同的名字。</a:t>
            </a: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⑻ 如果需要在符号名中使用更大范围的字符，使用如下举例的格式为符号名划界线：</a:t>
            </a: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a:t>
            </a:r>
            <a:r>
              <a:rPr kumimoji="0" lang="en-US" altLang="zh-CN"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|C$$code|</a:t>
            </a: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en-US" altLang="zh-CN"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   </a:t>
            </a: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其中两边的两条竖线不是符号的一部分，只用于为符号名划界线，它们之间不允许使用竖线、分号和换行符。</a:t>
            </a:r>
          </a:p>
          <a:p>
            <a:pPr marL="381000" marR="0" lvl="0" indent="-381000" algn="l" defTabSz="914400" rtl="0" eaLnBrk="0" fontAlgn="base" latinLnBrk="0" hangingPunct="0">
              <a:lnSpc>
                <a:spcPct val="115000"/>
              </a:lnSpc>
              <a:spcBef>
                <a:spcPct val="20000"/>
              </a:spcBef>
              <a:spcAft>
                <a:spcPct val="0"/>
              </a:spcAft>
              <a:buClr>
                <a:srgbClr val="33CCCC"/>
              </a:buClr>
              <a:buSzTx/>
              <a:buFont typeface="Wingdings" panose="05000000000000000000" pitchFamily="2" charset="2"/>
              <a:buNone/>
              <a:tabLst/>
              <a:defRPr/>
            </a:pPr>
            <a:endParaRPr kumimoji="0" lang="zh-CN" altLang="en-US" sz="20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p:txBody>
      </p:sp>
    </p:spTree>
    <p:extLst>
      <p:ext uri="{BB962C8B-B14F-4D97-AF65-F5344CB8AC3E}">
        <p14:creationId xmlns:p14="http://schemas.microsoft.com/office/powerpoint/2010/main" val="2684330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81000" y="1171575"/>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（二）汇编语言中的符号</a:t>
            </a:r>
            <a:endParaRPr kumimoji="0" lang="en-US" altLang="zh-CN"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lang="en-US" altLang="zh-CN" dirty="0">
                <a:solidFill>
                  <a:srgbClr val="198AAD"/>
                </a:solidFill>
                <a:latin typeface="Verdana"/>
                <a:ea typeface="宋体" panose="02010600030101010101" pitchFamily="2" charset="-122"/>
              </a:rPr>
              <a:t>2.</a:t>
            </a:r>
            <a:r>
              <a:rPr lang="zh-CN" altLang="en-US" dirty="0">
                <a:solidFill>
                  <a:srgbClr val="198AAD"/>
                </a:solidFill>
                <a:latin typeface="Verdana"/>
                <a:ea typeface="宋体" panose="02010600030101010101" pitchFamily="2" charset="-122"/>
              </a:rPr>
              <a:t> 常量</a:t>
            </a:r>
            <a:endParaRPr lang="en-US" altLang="zh-CN" dirty="0">
              <a:solidFill>
                <a:srgbClr val="198AAD"/>
              </a:solidFill>
              <a:latin typeface="Verdana"/>
              <a:ea typeface="宋体" panose="02010600030101010101" pitchFamily="2" charset="-122"/>
            </a:endParaRP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⑴ 数字常量</a:t>
            </a:r>
            <a:endParaRPr kumimoji="0" lang="en-US" altLang="zh-CN"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lang="en-US" altLang="zh-CN" sz="2400" dirty="0">
                <a:solidFill>
                  <a:srgbClr val="000000"/>
                </a:solidFill>
                <a:latin typeface="Verdana"/>
                <a:ea typeface="宋体" panose="02010600030101010101" pitchFamily="2" charset="-122"/>
              </a:rPr>
              <a:t>     </a:t>
            </a:r>
            <a:r>
              <a:rPr lang="zh-CN" altLang="en-US" sz="2400" dirty="0">
                <a:solidFill>
                  <a:srgbClr val="000000"/>
                </a:solidFill>
                <a:latin typeface="Verdana"/>
                <a:ea typeface="宋体" panose="02010600030101010101" pitchFamily="2" charset="-122"/>
              </a:rPr>
              <a:t>通常为整数。</a:t>
            </a:r>
            <a:endPar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⑵ 字符串常量</a:t>
            </a: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rPr>
              <a:t>⑶ 逻辑常量</a:t>
            </a:r>
            <a:r>
              <a:rPr lang="zh-CN" altLang="en-US" sz="2000" dirty="0">
                <a:solidFill>
                  <a:srgbClr val="000000"/>
                </a:solidFill>
                <a:latin typeface="Verdana"/>
                <a:ea typeface="宋体" panose="02010600030101010101" pitchFamily="2" charset="-122"/>
              </a:rPr>
              <a:t>：只有真和假</a:t>
            </a:r>
            <a:endPar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p:txBody>
      </p:sp>
    </p:spTree>
    <p:extLst>
      <p:ext uri="{BB962C8B-B14F-4D97-AF65-F5344CB8AC3E}">
        <p14:creationId xmlns:p14="http://schemas.microsoft.com/office/powerpoint/2010/main" val="3801732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2800" dirty="0">
                <a:ea typeface="宋体" panose="02010600030101010101" pitchFamily="2" charset="-122"/>
              </a:rPr>
              <a:t>4.1  </a:t>
            </a:r>
            <a:r>
              <a:rPr lang="en-US" altLang="zh-CN" sz="2800" dirty="0">
                <a:ea typeface="宋体" panose="02010600030101010101" pitchFamily="2" charset="-122"/>
              </a:rPr>
              <a:t>ARM</a:t>
            </a:r>
            <a:r>
              <a:rPr lang="zh-CN" altLang="en-US" sz="2800" dirty="0">
                <a:ea typeface="宋体" panose="02010600030101010101" pitchFamily="2" charset="-122"/>
              </a:rPr>
              <a:t>汇编语言</a:t>
            </a:r>
            <a:r>
              <a:rPr lang="zh-CN" altLang="en-US" dirty="0">
                <a:ea typeface="宋体" panose="02010600030101010101" pitchFamily="2" charset="-122"/>
              </a:rPr>
              <a:t>特性</a:t>
            </a:r>
            <a:endParaRPr lang="zh-CN" altLang="en-US" sz="2800" dirty="0">
              <a:ea typeface="宋体" panose="02010600030101010101" pitchFamily="2" charset="-122"/>
            </a:endParaRPr>
          </a:p>
        </p:txBody>
      </p:sp>
      <p:sp>
        <p:nvSpPr>
          <p:cNvPr id="6" name="Rectangle 3"/>
          <p:cNvSpPr txBox="1">
            <a:spLocks noChangeArrowheads="1"/>
          </p:cNvSpPr>
          <p:nvPr/>
        </p:nvSpPr>
        <p:spPr bwMode="auto">
          <a:xfrm>
            <a:off x="381000" y="1171575"/>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125000"/>
              </a:lnSpc>
              <a:spcBef>
                <a:spcPct val="20000"/>
              </a:spcBef>
              <a:spcAft>
                <a:spcPct val="0"/>
              </a:spcAft>
              <a:buClr>
                <a:schemeClr val="hlink"/>
              </a:buClr>
              <a:buFont typeface="Wingdings" panose="05000000000000000000" pitchFamily="2" charset="2"/>
              <a:buChar char="v"/>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2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kumimoji="0" lang="zh-CN" altLang="en-US"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rPr>
              <a:t>（二）汇编语言中的符号</a:t>
            </a:r>
            <a:endParaRPr kumimoji="0" lang="en-US" altLang="zh-CN" b="1" i="0" u="none" strike="noStrike" kern="1200" cap="none" spc="0" normalizeH="0" baseline="0" noProof="0" dirty="0">
              <a:ln>
                <a:noFill/>
              </a:ln>
              <a:solidFill>
                <a:srgbClr val="198AAD"/>
              </a:solidFill>
              <a:effectLst/>
              <a:uLnTx/>
              <a:uFillTx/>
              <a:latin typeface="Verdana"/>
              <a:ea typeface="宋体" panose="02010600030101010101" pitchFamily="2" charset="-122"/>
              <a:cs typeface="+mn-cs"/>
            </a:endParaRP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r>
              <a:rPr lang="en-US" altLang="zh-CN" dirty="0">
                <a:solidFill>
                  <a:srgbClr val="198AAD"/>
                </a:solidFill>
                <a:latin typeface="Verdana"/>
                <a:ea typeface="宋体" panose="02010600030101010101" pitchFamily="2" charset="-122"/>
              </a:rPr>
              <a:t>3.</a:t>
            </a:r>
            <a:r>
              <a:rPr lang="zh-CN" altLang="en-US" dirty="0">
                <a:solidFill>
                  <a:srgbClr val="198AAD"/>
                </a:solidFill>
                <a:latin typeface="Verdana"/>
                <a:ea typeface="宋体" panose="02010600030101010101" pitchFamily="2" charset="-122"/>
              </a:rPr>
              <a:t> 变量</a:t>
            </a:r>
            <a:endParaRPr kumimoji="0" lang="zh-CN" altLang="en-US" sz="2600" b="1" i="0" u="none" strike="noStrike" kern="0" cap="none" spc="0" normalizeH="0" baseline="0" noProof="0" dirty="0">
              <a:ln>
                <a:noFill/>
              </a:ln>
              <a:solidFill>
                <a:srgbClr val="0000CC"/>
              </a:solidFill>
              <a:effectLst/>
              <a:uLnTx/>
              <a:uFillTx/>
              <a:latin typeface="Times New Roman"/>
              <a:ea typeface="楷体_GB2312"/>
              <a:cs typeface="+mn-cs"/>
            </a:endParaRPr>
          </a:p>
          <a:p>
            <a:pPr marL="342900" marR="0" lvl="0" indent="0" algn="l" defTabSz="914400" rtl="0" eaLnBrk="1" fontAlgn="base" latinLnBrk="0" hangingPunct="1">
              <a:lnSpc>
                <a:spcPct val="130000"/>
              </a:lnSpc>
              <a:spcBef>
                <a:spcPct val="20000"/>
              </a:spcBef>
              <a:spcAft>
                <a:spcPct val="0"/>
              </a:spcAft>
              <a:buClr>
                <a:srgbClr val="003BB2"/>
              </a:buClr>
              <a:buSzPct val="60000"/>
              <a:buFont typeface="Wingdings" panose="05000000000000000000" pitchFamily="2" charset="2"/>
              <a:buNone/>
              <a:tabLst/>
              <a:defRPr/>
            </a:pPr>
            <a:r>
              <a:rPr kumimoji="0" lang="en-US" altLang="zh-CN" sz="2600" b="1" i="0" u="none" strike="noStrike" kern="0" cap="none" spc="0" normalizeH="0" baseline="0" noProof="0" dirty="0">
                <a:ln>
                  <a:noFill/>
                </a:ln>
                <a:effectLst/>
                <a:uLnTx/>
                <a:uFillTx/>
                <a:latin typeface="Times New Roman"/>
                <a:ea typeface="楷体_GB2312"/>
                <a:cs typeface="+mn-cs"/>
              </a:rPr>
              <a:t>ARM</a:t>
            </a:r>
            <a:r>
              <a:rPr kumimoji="0" lang="zh-CN" altLang="en-US" sz="2600" b="1" i="0" u="none" strike="noStrike" kern="0" cap="none" spc="0" normalizeH="0" baseline="0" noProof="0" dirty="0">
                <a:ln>
                  <a:noFill/>
                </a:ln>
                <a:effectLst/>
                <a:uLnTx/>
                <a:uFillTx/>
                <a:latin typeface="Times New Roman"/>
                <a:ea typeface="楷体_GB2312"/>
                <a:cs typeface="+mn-cs"/>
              </a:rPr>
              <a:t>（</a:t>
            </a:r>
            <a:r>
              <a:rPr kumimoji="0" lang="en-US" altLang="zh-CN" sz="2600" b="1" i="0" u="none" strike="noStrike" kern="0" cap="none" spc="0" normalizeH="0" baseline="0" noProof="0" dirty="0">
                <a:ln>
                  <a:noFill/>
                </a:ln>
                <a:effectLst/>
                <a:uLnTx/>
                <a:uFillTx/>
                <a:latin typeface="Times New Roman"/>
                <a:ea typeface="楷体_GB2312"/>
                <a:cs typeface="+mn-cs"/>
              </a:rPr>
              <a:t>Thumb</a:t>
            </a:r>
            <a:r>
              <a:rPr kumimoji="0" lang="zh-CN" altLang="en-US" sz="2600" b="1" i="0" u="none" strike="noStrike" kern="0" cap="none" spc="0" normalizeH="0" baseline="0" noProof="0" dirty="0">
                <a:ln>
                  <a:noFill/>
                </a:ln>
                <a:effectLst/>
                <a:uLnTx/>
                <a:uFillTx/>
                <a:latin typeface="Times New Roman"/>
                <a:ea typeface="楷体_GB2312"/>
                <a:cs typeface="+mn-cs"/>
              </a:rPr>
              <a:t>）汇编程序所支持的变量形式有</a:t>
            </a:r>
            <a:r>
              <a:rPr kumimoji="0" lang="en-US" altLang="zh-CN" sz="2600" b="1" i="0" u="none" strike="noStrike" kern="0" cap="none" spc="0" normalizeH="0" baseline="0" noProof="0" dirty="0">
                <a:ln>
                  <a:noFill/>
                </a:ln>
                <a:effectLst/>
                <a:uLnTx/>
                <a:uFillTx/>
                <a:latin typeface="Times New Roman"/>
                <a:ea typeface="楷体_GB2312"/>
                <a:cs typeface="+mn-cs"/>
              </a:rPr>
              <a:t>3</a:t>
            </a:r>
            <a:r>
              <a:rPr kumimoji="0" lang="zh-CN" altLang="en-US" sz="2600" b="1" i="0" u="none" strike="noStrike" kern="0" cap="none" spc="0" normalizeH="0" baseline="0" noProof="0" dirty="0">
                <a:ln>
                  <a:noFill/>
                </a:ln>
                <a:effectLst/>
                <a:uLnTx/>
                <a:uFillTx/>
                <a:latin typeface="Times New Roman"/>
                <a:ea typeface="楷体_GB2312"/>
                <a:cs typeface="+mn-cs"/>
              </a:rPr>
              <a:t>种</a:t>
            </a:r>
            <a:r>
              <a:rPr kumimoji="0" lang="en-US" altLang="zh-CN" sz="2600" b="1" i="0" u="none" strike="noStrike" kern="0" cap="none" spc="0" normalizeH="0" baseline="0" noProof="0" dirty="0">
                <a:ln>
                  <a:noFill/>
                </a:ln>
                <a:effectLst/>
                <a:uLnTx/>
                <a:uFillTx/>
                <a:latin typeface="Times New Roman"/>
                <a:ea typeface="楷体_GB2312"/>
                <a:cs typeface="+mn-cs"/>
              </a:rPr>
              <a:t>:</a:t>
            </a:r>
          </a:p>
          <a:p>
            <a:pPr marL="742950" marR="0" lvl="2" indent="0" algn="l" defTabSz="914400" rtl="0" eaLnBrk="1" fontAlgn="base" latinLnBrk="0" hangingPunct="1">
              <a:lnSpc>
                <a:spcPct val="130000"/>
              </a:lnSpc>
              <a:spcBef>
                <a:spcPct val="20000"/>
              </a:spcBef>
              <a:spcAft>
                <a:spcPct val="0"/>
              </a:spcAft>
              <a:buClr>
                <a:srgbClr val="003BB2"/>
              </a:buClr>
              <a:buSzPct val="60000"/>
              <a:buFont typeface="Wingdings" panose="05000000000000000000" pitchFamily="2" charset="2"/>
              <a:buChar char="u"/>
              <a:tabLst/>
              <a:defRPr/>
            </a:pPr>
            <a:r>
              <a:rPr kumimoji="0" lang="zh-CN" altLang="en-US" sz="2600" b="1" i="0" u="none" strike="noStrike" kern="0" cap="none" spc="0" normalizeH="0" baseline="0" noProof="0" dirty="0">
                <a:ln>
                  <a:noFill/>
                </a:ln>
                <a:effectLst/>
                <a:uLnTx/>
                <a:uFillTx/>
                <a:latin typeface="Times New Roman"/>
                <a:ea typeface="楷体_GB2312"/>
                <a:cs typeface="+mn-cs"/>
              </a:rPr>
              <a:t>数字变量</a:t>
            </a:r>
            <a:endParaRPr kumimoji="0" lang="en-US" altLang="zh-CN" sz="2600" b="1" i="0" u="none" strike="noStrike" kern="0" cap="none" spc="0" normalizeH="0" baseline="0" noProof="0" dirty="0">
              <a:ln>
                <a:noFill/>
              </a:ln>
              <a:effectLst/>
              <a:uLnTx/>
              <a:uFillTx/>
              <a:latin typeface="Times New Roman"/>
              <a:ea typeface="楷体_GB2312"/>
              <a:cs typeface="+mn-cs"/>
            </a:endParaRPr>
          </a:p>
          <a:p>
            <a:pPr marL="742950" marR="0" lvl="2" indent="0" algn="l" defTabSz="914400" rtl="0" eaLnBrk="1" fontAlgn="base" latinLnBrk="0" hangingPunct="1">
              <a:lnSpc>
                <a:spcPct val="130000"/>
              </a:lnSpc>
              <a:spcBef>
                <a:spcPct val="20000"/>
              </a:spcBef>
              <a:spcAft>
                <a:spcPct val="0"/>
              </a:spcAft>
              <a:buClr>
                <a:srgbClr val="003BB2"/>
              </a:buClr>
              <a:buSzPct val="60000"/>
              <a:buFont typeface="Wingdings" panose="05000000000000000000" pitchFamily="2" charset="2"/>
              <a:buChar char="u"/>
              <a:tabLst/>
              <a:defRPr/>
            </a:pPr>
            <a:r>
              <a:rPr kumimoji="0" lang="zh-CN" altLang="en-US" sz="2600" b="1" i="0" u="none" strike="noStrike" kern="0" cap="none" spc="0" normalizeH="0" baseline="0" noProof="0" dirty="0">
                <a:ln>
                  <a:noFill/>
                </a:ln>
                <a:effectLst/>
                <a:uLnTx/>
                <a:uFillTx/>
                <a:latin typeface="Times New Roman"/>
                <a:ea typeface="楷体_GB2312"/>
                <a:cs typeface="+mn-cs"/>
              </a:rPr>
              <a:t>逻辑变量</a:t>
            </a:r>
            <a:endParaRPr kumimoji="0" lang="en-US" altLang="zh-CN" sz="2600" b="1" i="0" u="none" strike="noStrike" kern="0" cap="none" spc="0" normalizeH="0" baseline="0" noProof="0" dirty="0">
              <a:ln>
                <a:noFill/>
              </a:ln>
              <a:effectLst/>
              <a:uLnTx/>
              <a:uFillTx/>
              <a:latin typeface="Times New Roman"/>
              <a:ea typeface="楷体_GB2312"/>
              <a:cs typeface="+mn-cs"/>
            </a:endParaRPr>
          </a:p>
          <a:p>
            <a:pPr marL="742950" marR="0" lvl="2" indent="0" algn="l" defTabSz="914400" rtl="0" eaLnBrk="1" fontAlgn="base" latinLnBrk="0" hangingPunct="1">
              <a:lnSpc>
                <a:spcPct val="130000"/>
              </a:lnSpc>
              <a:spcBef>
                <a:spcPct val="20000"/>
              </a:spcBef>
              <a:spcAft>
                <a:spcPct val="0"/>
              </a:spcAft>
              <a:buClr>
                <a:srgbClr val="003BB2"/>
              </a:buClr>
              <a:buSzPct val="60000"/>
              <a:buFont typeface="Wingdings" panose="05000000000000000000" pitchFamily="2" charset="2"/>
              <a:buChar char="u"/>
              <a:tabLst/>
              <a:defRPr/>
            </a:pPr>
            <a:r>
              <a:rPr kumimoji="0" lang="zh-CN" altLang="en-US" sz="2600" b="1" i="0" u="none" strike="noStrike" kern="0" cap="none" spc="0" normalizeH="0" baseline="0" noProof="0" dirty="0">
                <a:ln>
                  <a:noFill/>
                </a:ln>
                <a:effectLst/>
                <a:uLnTx/>
                <a:uFillTx/>
                <a:latin typeface="Times New Roman"/>
                <a:ea typeface="楷体_GB2312"/>
                <a:cs typeface="+mn-cs"/>
              </a:rPr>
              <a:t>字符串变量</a:t>
            </a:r>
            <a:endParaRPr kumimoji="0" lang="en-US" altLang="zh-CN" sz="2600" b="1" i="0" u="none" strike="noStrike" kern="0" cap="none" spc="0" normalizeH="0" baseline="0" noProof="0" dirty="0">
              <a:ln>
                <a:noFill/>
              </a:ln>
              <a:effectLst/>
              <a:uLnTx/>
              <a:uFillTx/>
              <a:latin typeface="Times New Roman"/>
              <a:ea typeface="楷体_GB2312"/>
              <a:cs typeface="+mn-cs"/>
            </a:endParaRPr>
          </a:p>
          <a:p>
            <a:pPr marL="742950" marR="0" lvl="2" indent="0" algn="l" defTabSz="914400" rtl="0" eaLnBrk="1" fontAlgn="base" latinLnBrk="0" hangingPunct="1">
              <a:lnSpc>
                <a:spcPct val="130000"/>
              </a:lnSpc>
              <a:spcBef>
                <a:spcPct val="20000"/>
              </a:spcBef>
              <a:spcAft>
                <a:spcPct val="0"/>
              </a:spcAft>
              <a:buClr>
                <a:srgbClr val="003BB2"/>
              </a:buClr>
              <a:buSzPct val="60000"/>
              <a:buFont typeface="Wingdings" panose="05000000000000000000" pitchFamily="2" charset="2"/>
              <a:buNone/>
              <a:tabLst/>
              <a:defRPr/>
            </a:pPr>
            <a:r>
              <a:rPr kumimoji="0" lang="zh-CN" altLang="en-US" sz="2800" b="1" i="1" u="sng" strike="noStrike" kern="0" cap="none" spc="0" normalizeH="0" baseline="0" noProof="0" dirty="0">
                <a:ln>
                  <a:noFill/>
                </a:ln>
                <a:effectLst/>
                <a:highlight>
                  <a:srgbClr val="00FF00"/>
                </a:highlight>
                <a:uLnTx/>
                <a:uFillTx/>
                <a:latin typeface="Times New Roman"/>
                <a:ea typeface="楷体_GB2312"/>
              </a:rPr>
              <a:t>变量在编译过程中可能被改变。</a:t>
            </a:r>
          </a:p>
          <a:p>
            <a:pPr marL="0" marR="0" lvl="0" indent="0" algn="just" defTabSz="914400" rtl="0" eaLnBrk="0" fontAlgn="base" latinLnBrk="0" hangingPunct="0">
              <a:lnSpc>
                <a:spcPct val="115000"/>
              </a:lnSpc>
              <a:spcBef>
                <a:spcPct val="20000"/>
              </a:spcBef>
              <a:spcAft>
                <a:spcPct val="0"/>
              </a:spcAft>
              <a:buClr>
                <a:srgbClr val="33CCCC"/>
              </a:buClr>
              <a:buSzTx/>
              <a:buNone/>
              <a:tabLst/>
              <a:defRPr/>
            </a:pPr>
            <a:endParaRPr kumimoji="0" lang="zh-CN" altLang="en-US" sz="2400" b="1" i="0" u="none" strike="noStrike" kern="1200" cap="none" spc="0" normalizeH="0" baseline="0" noProof="0" dirty="0">
              <a:ln>
                <a:noFill/>
              </a:ln>
              <a:solidFill>
                <a:srgbClr val="000000"/>
              </a:solidFill>
              <a:effectLst/>
              <a:uLnTx/>
              <a:uFillTx/>
              <a:latin typeface="Verdana"/>
              <a:ea typeface="宋体" panose="02010600030101010101" pitchFamily="2" charset="-122"/>
              <a:cs typeface="+mn-cs"/>
            </a:endParaRPr>
          </a:p>
        </p:txBody>
      </p:sp>
    </p:spTree>
    <p:extLst>
      <p:ext uri="{BB962C8B-B14F-4D97-AF65-F5344CB8AC3E}">
        <p14:creationId xmlns:p14="http://schemas.microsoft.com/office/powerpoint/2010/main" val="325656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3"/>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anose="020B0604030504040204" pitchFamily="34" charset="0"/>
                <a:ea typeface="宋体" panose="02010600030101010101" pitchFamily="2" charset="-122"/>
              </a:defRPr>
            </a:lvl1pPr>
            <a:lvl2pPr marL="742950" indent="-285750" eaLnBrk="0" hangingPunct="0">
              <a:defRPr>
                <a:solidFill>
                  <a:schemeClr val="tx1"/>
                </a:solidFill>
                <a:latin typeface="Tahoma" panose="020B0604030504040204" pitchFamily="34" charset="0"/>
                <a:ea typeface="宋体" panose="02010600030101010101" pitchFamily="2" charset="-122"/>
              </a:defRPr>
            </a:lvl2pPr>
            <a:lvl3pPr marL="1143000" indent="-228600" eaLnBrk="0" hangingPunct="0">
              <a:defRPr>
                <a:solidFill>
                  <a:schemeClr val="tx1"/>
                </a:solidFill>
                <a:latin typeface="Tahoma" panose="020B0604030504040204" pitchFamily="34" charset="0"/>
                <a:ea typeface="宋体" panose="02010600030101010101" pitchFamily="2" charset="-122"/>
              </a:defRPr>
            </a:lvl3pPr>
            <a:lvl4pPr marL="1600200" indent="-228600" eaLnBrk="0" hangingPunct="0">
              <a:defRPr>
                <a:solidFill>
                  <a:schemeClr val="tx1"/>
                </a:solidFill>
                <a:latin typeface="Tahoma" panose="020B0604030504040204" pitchFamily="34" charset="0"/>
                <a:ea typeface="宋体" panose="02010600030101010101" pitchFamily="2" charset="-122"/>
              </a:defRPr>
            </a:lvl4pPr>
            <a:lvl5pPr marL="2057400" indent="-228600" eaLnBrk="0" hangingPunct="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pPr eaLnBrk="1" hangingPunct="1"/>
            <a:fld id="{8D4ABC2C-25BA-4437-8067-BE2E8E47DE80}" type="slidenum">
              <a:rPr lang="en-US" altLang="zh-CN"/>
              <a:pPr eaLnBrk="1" hangingPunct="1"/>
              <a:t>2</a:t>
            </a:fld>
            <a:endParaRPr lang="en-US" altLang="zh-CN"/>
          </a:p>
        </p:txBody>
      </p:sp>
      <p:sp>
        <p:nvSpPr>
          <p:cNvPr id="5123" name="Rectangle 2"/>
          <p:cNvSpPr>
            <a:spLocks noGrp="1" noChangeArrowheads="1"/>
          </p:cNvSpPr>
          <p:nvPr>
            <p:ph type="title"/>
          </p:nvPr>
        </p:nvSpPr>
        <p:spPr/>
        <p:txBody>
          <a:bodyPr/>
          <a:lstStyle/>
          <a:p>
            <a:r>
              <a:rPr lang="zh-CN" altLang="en-US" b="1" dirty="0">
                <a:latin typeface="Times New Roman" panose="02020603050405020304" pitchFamily="18" charset="0"/>
              </a:rPr>
              <a:t>本章重点 :</a:t>
            </a:r>
            <a:endParaRPr lang="zh-CN" altLang="en-US" dirty="0">
              <a:ea typeface="华文新魏" panose="02010800040101010101" pitchFamily="2" charset="-122"/>
            </a:endParaRPr>
          </a:p>
        </p:txBody>
      </p:sp>
      <p:sp>
        <p:nvSpPr>
          <p:cNvPr id="5124" name="Rectangle 3"/>
          <p:cNvSpPr>
            <a:spLocks noGrp="1" noChangeArrowheads="1"/>
          </p:cNvSpPr>
          <p:nvPr>
            <p:ph type="body" idx="1"/>
          </p:nvPr>
        </p:nvSpPr>
        <p:spPr>
          <a:xfrm>
            <a:off x="511932" y="1412776"/>
            <a:ext cx="8424936" cy="4459287"/>
          </a:xfrm>
        </p:spPr>
        <p:txBody>
          <a:bodyPr/>
          <a:lstStyle/>
          <a:p>
            <a:r>
              <a:rPr lang="zh-CN" altLang="en-US" sz="2800" dirty="0"/>
              <a:t>⑴ </a:t>
            </a:r>
            <a:r>
              <a:rPr lang="en-US" altLang="zh-CN" sz="2800" dirty="0"/>
              <a:t>ARM</a:t>
            </a:r>
            <a:r>
              <a:rPr lang="zh-CN" altLang="en-US" sz="2800" dirty="0"/>
              <a:t>汇编器提供的汇编语言特性，包括行格式、预定义名和内建变量、伪指令、符号、指示符、表达式和操作符等，以及它们的使用；</a:t>
            </a:r>
          </a:p>
          <a:p>
            <a:r>
              <a:rPr lang="zh-CN" altLang="en-US" sz="2800" dirty="0"/>
              <a:t>⑵ </a:t>
            </a:r>
            <a:r>
              <a:rPr lang="en-US" altLang="zh-CN" sz="2800" dirty="0"/>
              <a:t>ARM</a:t>
            </a:r>
            <a:r>
              <a:rPr lang="zh-CN" altLang="en-US" sz="2800" dirty="0"/>
              <a:t>汇编语言编程基础，包括调用子程序、条件执行、装入常数和地址到寄存器、装入和存储多个寄存器、多路分支等内容，以及对应的程序代码。</a:t>
            </a:r>
          </a:p>
        </p:txBody>
      </p:sp>
    </p:spTree>
    <p:extLst>
      <p:ext uri="{BB962C8B-B14F-4D97-AF65-F5344CB8AC3E}">
        <p14:creationId xmlns:p14="http://schemas.microsoft.com/office/powerpoint/2010/main" val="2443799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50825" y="404813"/>
            <a:ext cx="7162800" cy="838200"/>
          </a:xfrm>
        </p:spPr>
        <p:txBody>
          <a:bodyPr/>
          <a:lstStyle/>
          <a:p>
            <a:pPr eaLnBrk="1" hangingPunct="1"/>
            <a:r>
              <a:rPr lang="en-US" altLang="zh-CN" sz="3200" dirty="0"/>
              <a:t>4.1  </a:t>
            </a:r>
            <a:r>
              <a:rPr lang="zh-CN" altLang="en-US" sz="3200" dirty="0"/>
              <a:t>汇编语言特性</a:t>
            </a:r>
            <a:br>
              <a:rPr lang="zh-CN" altLang="en-US" sz="3200" b="0" dirty="0"/>
            </a:br>
            <a:endParaRPr lang="zh-CN" altLang="en-US" sz="3200" b="0" dirty="0"/>
          </a:p>
        </p:txBody>
      </p:sp>
      <p:sp>
        <p:nvSpPr>
          <p:cNvPr id="315395" name="Rectangle 3"/>
          <p:cNvSpPr>
            <a:spLocks noGrp="1" noChangeArrowheads="1"/>
          </p:cNvSpPr>
          <p:nvPr>
            <p:ph type="body" idx="1"/>
          </p:nvPr>
        </p:nvSpPr>
        <p:spPr>
          <a:xfrm>
            <a:off x="357188" y="1214438"/>
            <a:ext cx="8572500" cy="5248275"/>
          </a:xfrm>
        </p:spPr>
        <p:txBody>
          <a:bodyPr/>
          <a:lstStyle/>
          <a:p>
            <a:pPr eaLnBrk="1" hangingPunct="1">
              <a:lnSpc>
                <a:spcPct val="150000"/>
              </a:lnSpc>
              <a:buFont typeface="Wingdings" panose="05000000000000000000" pitchFamily="2" charset="2"/>
              <a:buNone/>
              <a:defRPr/>
            </a:pPr>
            <a:r>
              <a:rPr lang="zh-CN" altLang="en-US" dirty="0"/>
              <a:t>（</a:t>
            </a:r>
            <a:r>
              <a:rPr lang="en-US" altLang="zh-CN" dirty="0"/>
              <a:t>1</a:t>
            </a:r>
            <a:r>
              <a:rPr lang="zh-CN" altLang="en-US" dirty="0"/>
              <a:t>）数字变量用于在程序的运行中保存数字值，数字变量的取值范围不能超过一个</a:t>
            </a:r>
            <a:r>
              <a:rPr lang="en-US" altLang="zh-CN" dirty="0"/>
              <a:t>32</a:t>
            </a:r>
            <a:r>
              <a:rPr lang="zh-CN" altLang="en-US" dirty="0"/>
              <a:t>位数所能表达的范围。</a:t>
            </a:r>
            <a:endParaRPr lang="en-US" altLang="zh-CN" dirty="0"/>
          </a:p>
          <a:p>
            <a:pPr lvl="1" eaLnBrk="1" hangingPunct="1">
              <a:lnSpc>
                <a:spcPct val="150000"/>
              </a:lnSpc>
              <a:defRPr/>
            </a:pPr>
            <a:r>
              <a:rPr lang="zh-CN" altLang="en-US" sz="2600" dirty="0">
                <a:solidFill>
                  <a:srgbClr val="0000CC"/>
                </a:solidFill>
                <a:cs typeface="+mn-cs"/>
              </a:rPr>
              <a:t>全局数字变量使用伪指令</a:t>
            </a:r>
            <a:r>
              <a:rPr lang="en-US" altLang="zh-CN" sz="2600" dirty="0">
                <a:solidFill>
                  <a:srgbClr val="0000CC"/>
                </a:solidFill>
                <a:cs typeface="+mn-cs"/>
              </a:rPr>
              <a:t>GBLA</a:t>
            </a:r>
            <a:r>
              <a:rPr lang="zh-CN" altLang="en-US" sz="2600" dirty="0">
                <a:solidFill>
                  <a:srgbClr val="0000CC"/>
                </a:solidFill>
                <a:cs typeface="+mn-cs"/>
              </a:rPr>
              <a:t>定义；</a:t>
            </a:r>
            <a:endParaRPr lang="en-US" altLang="zh-CN" sz="2600" dirty="0">
              <a:solidFill>
                <a:srgbClr val="0000CC"/>
              </a:solidFill>
              <a:cs typeface="+mn-cs"/>
            </a:endParaRPr>
          </a:p>
          <a:p>
            <a:pPr lvl="1" eaLnBrk="1" hangingPunct="1">
              <a:lnSpc>
                <a:spcPct val="150000"/>
              </a:lnSpc>
              <a:defRPr/>
            </a:pPr>
            <a:r>
              <a:rPr lang="zh-CN" altLang="en-US" sz="2600" dirty="0">
                <a:solidFill>
                  <a:srgbClr val="0000CC"/>
                </a:solidFill>
                <a:cs typeface="+mn-cs"/>
              </a:rPr>
              <a:t>局部数字变量使用伪指令</a:t>
            </a:r>
            <a:r>
              <a:rPr lang="en-US" altLang="zh-CN" sz="2600" dirty="0">
                <a:solidFill>
                  <a:srgbClr val="0000CC"/>
                </a:solidFill>
                <a:cs typeface="+mn-cs"/>
              </a:rPr>
              <a:t>LCLA</a:t>
            </a:r>
            <a:r>
              <a:rPr lang="zh-CN" altLang="en-US" sz="2600" dirty="0">
                <a:solidFill>
                  <a:srgbClr val="0000CC"/>
                </a:solidFill>
                <a:cs typeface="+mn-cs"/>
              </a:rPr>
              <a:t>定义；</a:t>
            </a:r>
            <a:endParaRPr lang="en-US" altLang="zh-CN" sz="2600" dirty="0">
              <a:solidFill>
                <a:srgbClr val="0000CC"/>
              </a:solidFill>
              <a:cs typeface="+mn-cs"/>
            </a:endParaRPr>
          </a:p>
          <a:p>
            <a:pPr lvl="1" eaLnBrk="1" hangingPunct="1">
              <a:lnSpc>
                <a:spcPct val="150000"/>
              </a:lnSpc>
              <a:defRPr/>
            </a:pPr>
            <a:r>
              <a:rPr lang="zh-CN" altLang="en-US" sz="2600" dirty="0">
                <a:solidFill>
                  <a:srgbClr val="0000CC"/>
                </a:solidFill>
                <a:cs typeface="+mn-cs"/>
              </a:rPr>
              <a:t>数字变量使用伪指令</a:t>
            </a:r>
            <a:r>
              <a:rPr lang="en-US" altLang="zh-CN" sz="2600" dirty="0">
                <a:solidFill>
                  <a:srgbClr val="0000CC"/>
                </a:solidFill>
                <a:cs typeface="+mn-cs"/>
              </a:rPr>
              <a:t>SETA</a:t>
            </a:r>
            <a:r>
              <a:rPr lang="zh-CN" altLang="en-US" sz="2600" dirty="0">
                <a:solidFill>
                  <a:srgbClr val="0000CC"/>
                </a:solidFill>
                <a:cs typeface="+mn-cs"/>
              </a:rPr>
              <a:t>赋值。</a:t>
            </a:r>
          </a:p>
        </p:txBody>
      </p:sp>
    </p:spTree>
    <p:extLst>
      <p:ext uri="{BB962C8B-B14F-4D97-AF65-F5344CB8AC3E}">
        <p14:creationId xmlns:p14="http://schemas.microsoft.com/office/powerpoint/2010/main" val="1618972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323850" y="404813"/>
            <a:ext cx="7162800" cy="838200"/>
          </a:xfrm>
        </p:spPr>
        <p:txBody>
          <a:bodyPr/>
          <a:lstStyle/>
          <a:p>
            <a:pPr eaLnBrk="1" hangingPunct="1"/>
            <a:r>
              <a:rPr lang="en-US" altLang="zh-CN" sz="3200" dirty="0"/>
              <a:t>4.1  </a:t>
            </a:r>
            <a:r>
              <a:rPr lang="zh-CN" altLang="en-US" sz="3200" dirty="0"/>
              <a:t>汇编语言特性</a:t>
            </a:r>
            <a:br>
              <a:rPr lang="zh-CN" altLang="en-US" sz="3200" b="0" dirty="0"/>
            </a:br>
            <a:endParaRPr lang="zh-CN" altLang="en-US" sz="3200" b="0" dirty="0"/>
          </a:p>
        </p:txBody>
      </p:sp>
      <p:sp>
        <p:nvSpPr>
          <p:cNvPr id="397315" name="Rectangle 3"/>
          <p:cNvSpPr>
            <a:spLocks noGrp="1" noChangeArrowheads="1"/>
          </p:cNvSpPr>
          <p:nvPr>
            <p:ph type="body" idx="1"/>
          </p:nvPr>
        </p:nvSpPr>
        <p:spPr>
          <a:xfrm>
            <a:off x="500063" y="1357313"/>
            <a:ext cx="8229600" cy="5248275"/>
          </a:xfrm>
        </p:spPr>
        <p:txBody>
          <a:bodyPr/>
          <a:lstStyle/>
          <a:p>
            <a:pPr eaLnBrk="1" hangingPunct="1">
              <a:lnSpc>
                <a:spcPct val="150000"/>
              </a:lnSpc>
              <a:spcBef>
                <a:spcPts val="0"/>
              </a:spcBef>
              <a:buFont typeface="Wingdings" panose="05000000000000000000" pitchFamily="2" charset="2"/>
              <a:buNone/>
              <a:defRPr/>
            </a:pPr>
            <a:r>
              <a:rPr lang="zh-CN" altLang="en-US" dirty="0"/>
              <a:t>（</a:t>
            </a:r>
            <a:r>
              <a:rPr lang="en-US" altLang="zh-CN" dirty="0"/>
              <a:t>2</a:t>
            </a:r>
            <a:r>
              <a:rPr lang="zh-CN" altLang="en-US" dirty="0"/>
              <a:t>）逻辑变量用于在程序的运行中保存逻辑值，逻辑值只有两种取值情况：</a:t>
            </a:r>
            <a:r>
              <a:rPr lang="zh-CN" altLang="en-US" dirty="0">
                <a:solidFill>
                  <a:srgbClr val="FF0000"/>
                </a:solidFill>
              </a:rPr>
              <a:t>真或假</a:t>
            </a:r>
            <a:r>
              <a:rPr lang="zh-CN" altLang="en-US" dirty="0"/>
              <a:t>。</a:t>
            </a:r>
            <a:endParaRPr lang="en-US" altLang="zh-CN" dirty="0"/>
          </a:p>
          <a:p>
            <a:pPr lvl="1" eaLnBrk="1" hangingPunct="1">
              <a:lnSpc>
                <a:spcPct val="150000"/>
              </a:lnSpc>
              <a:spcBef>
                <a:spcPts val="0"/>
              </a:spcBef>
              <a:defRPr/>
            </a:pPr>
            <a:r>
              <a:rPr lang="zh-CN" altLang="en-US" sz="2600" dirty="0">
                <a:solidFill>
                  <a:srgbClr val="0000CC"/>
                </a:solidFill>
                <a:cs typeface="+mn-cs"/>
              </a:rPr>
              <a:t>全局逻辑变量使用伪指令</a:t>
            </a:r>
            <a:r>
              <a:rPr lang="en-US" altLang="zh-CN" sz="2600" dirty="0">
                <a:solidFill>
                  <a:srgbClr val="0000CC"/>
                </a:solidFill>
                <a:cs typeface="+mn-cs"/>
              </a:rPr>
              <a:t>GBLL</a:t>
            </a:r>
            <a:r>
              <a:rPr lang="zh-CN" altLang="en-US" sz="2600" dirty="0">
                <a:solidFill>
                  <a:srgbClr val="0000CC"/>
                </a:solidFill>
                <a:cs typeface="+mn-cs"/>
              </a:rPr>
              <a:t>定义；</a:t>
            </a:r>
            <a:endParaRPr lang="en-US" altLang="zh-CN" sz="2600" dirty="0">
              <a:solidFill>
                <a:srgbClr val="0000CC"/>
              </a:solidFill>
              <a:cs typeface="+mn-cs"/>
            </a:endParaRPr>
          </a:p>
          <a:p>
            <a:pPr lvl="1" eaLnBrk="1" hangingPunct="1">
              <a:lnSpc>
                <a:spcPct val="150000"/>
              </a:lnSpc>
              <a:spcBef>
                <a:spcPts val="0"/>
              </a:spcBef>
              <a:defRPr/>
            </a:pPr>
            <a:r>
              <a:rPr lang="zh-CN" altLang="en-US" sz="2600" dirty="0">
                <a:solidFill>
                  <a:srgbClr val="0000CC"/>
                </a:solidFill>
                <a:cs typeface="+mn-cs"/>
              </a:rPr>
              <a:t>局部逻辑变量使用伪指令</a:t>
            </a:r>
            <a:r>
              <a:rPr lang="en-US" altLang="zh-CN" sz="2600" dirty="0">
                <a:solidFill>
                  <a:srgbClr val="0000CC"/>
                </a:solidFill>
                <a:cs typeface="+mn-cs"/>
              </a:rPr>
              <a:t>LCLL</a:t>
            </a:r>
            <a:r>
              <a:rPr lang="zh-CN" altLang="en-US" sz="2600" dirty="0">
                <a:solidFill>
                  <a:srgbClr val="0000CC"/>
                </a:solidFill>
                <a:cs typeface="+mn-cs"/>
              </a:rPr>
              <a:t>定义；</a:t>
            </a:r>
            <a:endParaRPr lang="en-US" altLang="zh-CN" sz="2600" dirty="0">
              <a:solidFill>
                <a:srgbClr val="0000CC"/>
              </a:solidFill>
              <a:cs typeface="+mn-cs"/>
            </a:endParaRPr>
          </a:p>
          <a:p>
            <a:pPr lvl="1" eaLnBrk="1" hangingPunct="1">
              <a:lnSpc>
                <a:spcPct val="150000"/>
              </a:lnSpc>
              <a:spcBef>
                <a:spcPts val="0"/>
              </a:spcBef>
              <a:defRPr/>
            </a:pPr>
            <a:r>
              <a:rPr lang="zh-CN" altLang="en-US" sz="2600" dirty="0">
                <a:solidFill>
                  <a:srgbClr val="0000CC"/>
                </a:solidFill>
                <a:cs typeface="+mn-cs"/>
              </a:rPr>
              <a:t>逻辑变量使用伪指令</a:t>
            </a:r>
            <a:r>
              <a:rPr lang="en-US" altLang="zh-CN" sz="2600" dirty="0">
                <a:solidFill>
                  <a:srgbClr val="0000CC"/>
                </a:solidFill>
                <a:cs typeface="+mn-cs"/>
              </a:rPr>
              <a:t>SETA</a:t>
            </a:r>
            <a:r>
              <a:rPr lang="zh-CN" altLang="en-US" sz="2600" dirty="0">
                <a:solidFill>
                  <a:srgbClr val="0000CC"/>
                </a:solidFill>
                <a:cs typeface="+mn-cs"/>
              </a:rPr>
              <a:t>赋值。</a:t>
            </a:r>
          </a:p>
          <a:p>
            <a:pPr eaLnBrk="1" hangingPunct="1">
              <a:defRPr/>
            </a:pPr>
            <a:endParaRPr lang="en-US" altLang="zh-CN" dirty="0"/>
          </a:p>
        </p:txBody>
      </p:sp>
    </p:spTree>
    <p:extLst>
      <p:ext uri="{BB962C8B-B14F-4D97-AF65-F5344CB8AC3E}">
        <p14:creationId xmlns:p14="http://schemas.microsoft.com/office/powerpoint/2010/main" val="1824605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323850" y="404813"/>
            <a:ext cx="7162800" cy="838200"/>
          </a:xfrm>
        </p:spPr>
        <p:txBody>
          <a:bodyPr/>
          <a:lstStyle/>
          <a:p>
            <a:pPr eaLnBrk="1" hangingPunct="1"/>
            <a:r>
              <a:rPr lang="en-US" altLang="zh-CN" sz="3200" dirty="0"/>
              <a:t>4.1  </a:t>
            </a:r>
            <a:r>
              <a:rPr lang="zh-CN" altLang="en-US" sz="3200" dirty="0"/>
              <a:t>汇编语言特性</a:t>
            </a:r>
            <a:br>
              <a:rPr lang="zh-CN" altLang="en-US" sz="3200" b="0" dirty="0"/>
            </a:br>
            <a:endParaRPr lang="zh-CN" altLang="en-US" sz="3200" b="0" dirty="0"/>
          </a:p>
        </p:txBody>
      </p:sp>
      <p:sp>
        <p:nvSpPr>
          <p:cNvPr id="397315" name="Rectangle 3"/>
          <p:cNvSpPr>
            <a:spLocks noGrp="1" noChangeArrowheads="1"/>
          </p:cNvSpPr>
          <p:nvPr>
            <p:ph type="body" idx="1"/>
          </p:nvPr>
        </p:nvSpPr>
        <p:spPr>
          <a:xfrm>
            <a:off x="457200" y="1609725"/>
            <a:ext cx="8401050" cy="5248275"/>
          </a:xfrm>
        </p:spPr>
        <p:txBody>
          <a:bodyPr/>
          <a:lstStyle/>
          <a:p>
            <a:pPr eaLnBrk="1" hangingPunct="1">
              <a:lnSpc>
                <a:spcPct val="150000"/>
              </a:lnSpc>
              <a:buFont typeface="Wingdings" panose="05000000000000000000" pitchFamily="2" charset="2"/>
              <a:buNone/>
              <a:defRPr/>
            </a:pPr>
            <a:r>
              <a:rPr lang="zh-CN" altLang="en-US" dirty="0"/>
              <a:t>（</a:t>
            </a:r>
            <a:r>
              <a:rPr lang="en-US" altLang="zh-CN" dirty="0"/>
              <a:t>3</a:t>
            </a:r>
            <a:r>
              <a:rPr lang="zh-CN" altLang="en-US" dirty="0"/>
              <a:t>）字符串变量用于在程序的运行中保存一个字符串</a:t>
            </a:r>
            <a:r>
              <a:rPr lang="en-US" altLang="zh-CN" dirty="0"/>
              <a:t>.</a:t>
            </a:r>
          </a:p>
          <a:p>
            <a:pPr lvl="1" eaLnBrk="1" hangingPunct="1">
              <a:lnSpc>
                <a:spcPct val="150000"/>
              </a:lnSpc>
              <a:buFont typeface="Wingdings" panose="05000000000000000000" pitchFamily="2" charset="2"/>
              <a:buChar char="l"/>
              <a:defRPr/>
            </a:pPr>
            <a:r>
              <a:rPr lang="zh-CN" altLang="en-US" sz="2600" dirty="0">
                <a:solidFill>
                  <a:srgbClr val="0000CC"/>
                </a:solidFill>
                <a:cs typeface="+mn-cs"/>
              </a:rPr>
              <a:t>全局串变量使用伪指令</a:t>
            </a:r>
            <a:r>
              <a:rPr lang="en-US" altLang="zh-CN" sz="2600" dirty="0">
                <a:solidFill>
                  <a:srgbClr val="0000CC"/>
                </a:solidFill>
                <a:cs typeface="+mn-cs"/>
              </a:rPr>
              <a:t>GBLS</a:t>
            </a:r>
            <a:r>
              <a:rPr lang="zh-CN" altLang="en-US" sz="2600" dirty="0">
                <a:solidFill>
                  <a:srgbClr val="0000CC"/>
                </a:solidFill>
                <a:cs typeface="+mn-cs"/>
              </a:rPr>
              <a:t>定义；</a:t>
            </a:r>
            <a:endParaRPr lang="en-US" altLang="zh-CN" sz="2600" dirty="0">
              <a:solidFill>
                <a:srgbClr val="0000CC"/>
              </a:solidFill>
              <a:cs typeface="+mn-cs"/>
            </a:endParaRPr>
          </a:p>
          <a:p>
            <a:pPr lvl="1" eaLnBrk="1" hangingPunct="1">
              <a:lnSpc>
                <a:spcPct val="150000"/>
              </a:lnSpc>
              <a:buFont typeface="Wingdings" panose="05000000000000000000" pitchFamily="2" charset="2"/>
              <a:buChar char="l"/>
              <a:defRPr/>
            </a:pPr>
            <a:r>
              <a:rPr lang="zh-CN" altLang="en-US" sz="2600" dirty="0">
                <a:solidFill>
                  <a:srgbClr val="0000CC"/>
                </a:solidFill>
                <a:cs typeface="+mn-cs"/>
              </a:rPr>
              <a:t>局部串变量使用伪指令</a:t>
            </a:r>
            <a:r>
              <a:rPr lang="en-US" altLang="zh-CN" sz="2600" dirty="0">
                <a:solidFill>
                  <a:srgbClr val="0000CC"/>
                </a:solidFill>
                <a:cs typeface="+mn-cs"/>
              </a:rPr>
              <a:t>LCLS</a:t>
            </a:r>
            <a:r>
              <a:rPr lang="zh-CN" altLang="en-US" sz="2600" dirty="0">
                <a:solidFill>
                  <a:srgbClr val="0000CC"/>
                </a:solidFill>
                <a:cs typeface="+mn-cs"/>
              </a:rPr>
              <a:t>定义；</a:t>
            </a:r>
            <a:endParaRPr lang="en-US" altLang="zh-CN" sz="2600" dirty="0">
              <a:solidFill>
                <a:srgbClr val="0000CC"/>
              </a:solidFill>
              <a:cs typeface="+mn-cs"/>
            </a:endParaRPr>
          </a:p>
          <a:p>
            <a:pPr lvl="1" eaLnBrk="1" hangingPunct="1">
              <a:lnSpc>
                <a:spcPct val="150000"/>
              </a:lnSpc>
              <a:buFont typeface="Wingdings" panose="05000000000000000000" pitchFamily="2" charset="2"/>
              <a:buChar char="l"/>
              <a:defRPr/>
            </a:pPr>
            <a:r>
              <a:rPr lang="zh-CN" altLang="en-US" sz="2600" dirty="0">
                <a:solidFill>
                  <a:srgbClr val="0000CC"/>
                </a:solidFill>
                <a:cs typeface="+mn-cs"/>
              </a:rPr>
              <a:t>串变量使用伪指令</a:t>
            </a:r>
            <a:r>
              <a:rPr lang="en-US" altLang="zh-CN" sz="2600" dirty="0">
                <a:solidFill>
                  <a:srgbClr val="0000CC"/>
                </a:solidFill>
                <a:cs typeface="+mn-cs"/>
              </a:rPr>
              <a:t>SETS</a:t>
            </a:r>
            <a:r>
              <a:rPr lang="zh-CN" altLang="en-US" sz="2600" dirty="0">
                <a:solidFill>
                  <a:srgbClr val="0000CC"/>
                </a:solidFill>
                <a:cs typeface="+mn-cs"/>
              </a:rPr>
              <a:t>赋值。</a:t>
            </a:r>
            <a:endParaRPr lang="en-US" altLang="zh-CN" sz="2600" dirty="0">
              <a:solidFill>
                <a:srgbClr val="0000CC"/>
              </a:solidFill>
              <a:cs typeface="+mn-cs"/>
            </a:endParaRPr>
          </a:p>
          <a:p>
            <a:pPr eaLnBrk="1" hangingPunct="1">
              <a:lnSpc>
                <a:spcPct val="150000"/>
              </a:lnSpc>
              <a:buFont typeface="Wingdings" panose="05000000000000000000" pitchFamily="2" charset="2"/>
              <a:buNone/>
              <a:defRPr/>
            </a:pPr>
            <a:r>
              <a:rPr lang="zh-CN" altLang="en-US" i="1" dirty="0"/>
              <a:t>        </a:t>
            </a:r>
            <a:r>
              <a:rPr lang="zh-CN" altLang="en-US" i="1" u="sng" dirty="0"/>
              <a:t>串变量需要使用</a:t>
            </a:r>
            <a:r>
              <a:rPr lang="zh-CN" altLang="en-US" i="1" u="sng" dirty="0">
                <a:solidFill>
                  <a:srgbClr val="FF0000"/>
                </a:solidFill>
              </a:rPr>
              <a:t>双引号</a:t>
            </a:r>
            <a:r>
              <a:rPr lang="zh-CN" altLang="en-US" i="1" u="sng" dirty="0"/>
              <a:t>包含。</a:t>
            </a:r>
          </a:p>
          <a:p>
            <a:pPr eaLnBrk="1" hangingPunct="1">
              <a:defRPr/>
            </a:pPr>
            <a:endParaRPr lang="en-US" altLang="zh-CN" dirty="0"/>
          </a:p>
        </p:txBody>
      </p:sp>
    </p:spTree>
    <p:extLst>
      <p:ext uri="{BB962C8B-B14F-4D97-AF65-F5344CB8AC3E}">
        <p14:creationId xmlns:p14="http://schemas.microsoft.com/office/powerpoint/2010/main" val="1540085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23850" y="404813"/>
            <a:ext cx="7162800" cy="838200"/>
          </a:xfrm>
        </p:spPr>
        <p:txBody>
          <a:bodyPr/>
          <a:lstStyle/>
          <a:p>
            <a:pPr eaLnBrk="1" hangingPunct="1"/>
            <a:r>
              <a:rPr lang="en-US" altLang="zh-CN" sz="3200" dirty="0"/>
              <a:t>4.1  </a:t>
            </a:r>
            <a:r>
              <a:rPr lang="zh-CN" altLang="en-US" sz="3200" dirty="0"/>
              <a:t>汇编语言特性</a:t>
            </a:r>
            <a:br>
              <a:rPr lang="zh-CN" altLang="en-US" sz="3200" b="0" dirty="0"/>
            </a:br>
            <a:endParaRPr lang="zh-CN" altLang="en-US" sz="3200" b="0" dirty="0"/>
          </a:p>
        </p:txBody>
      </p:sp>
      <p:sp>
        <p:nvSpPr>
          <p:cNvPr id="74755" name="Rectangle 3"/>
          <p:cNvSpPr>
            <a:spLocks noGrp="1" noChangeArrowheads="1"/>
          </p:cNvSpPr>
          <p:nvPr>
            <p:ph type="body" idx="1"/>
          </p:nvPr>
        </p:nvSpPr>
        <p:spPr>
          <a:xfrm>
            <a:off x="500063" y="1357313"/>
            <a:ext cx="8229600" cy="5248275"/>
          </a:xfrm>
        </p:spPr>
        <p:txBody>
          <a:bodyPr/>
          <a:lstStyle/>
          <a:p>
            <a:pPr eaLnBrk="1" hangingPunct="1">
              <a:lnSpc>
                <a:spcPct val="120000"/>
              </a:lnSpc>
              <a:spcBef>
                <a:spcPct val="0"/>
              </a:spcBef>
              <a:buFont typeface="Wingdings" panose="05000000000000000000" pitchFamily="2" charset="2"/>
              <a:buNone/>
            </a:pPr>
            <a:r>
              <a:rPr lang="zh-CN" altLang="en-US" sz="2800"/>
              <a:t>（</a:t>
            </a:r>
            <a:r>
              <a:rPr lang="en-US" altLang="zh-CN" sz="2800"/>
              <a:t>4</a:t>
            </a:r>
            <a:r>
              <a:rPr lang="zh-CN" altLang="en-US" sz="2800"/>
              <a:t>）变量代换</a:t>
            </a:r>
          </a:p>
          <a:p>
            <a:pPr eaLnBrk="1" hangingPunct="1">
              <a:lnSpc>
                <a:spcPct val="120000"/>
              </a:lnSpc>
              <a:spcBef>
                <a:spcPct val="0"/>
              </a:spcBef>
              <a:buFont typeface="Wingdings" panose="05000000000000000000" pitchFamily="2" charset="2"/>
              <a:buNone/>
            </a:pPr>
            <a:r>
              <a:rPr lang="en-US" altLang="zh-CN"/>
              <a:t>	</a:t>
            </a:r>
            <a:r>
              <a:rPr lang="zh-CN" altLang="en-US"/>
              <a:t>程序中的变量可通过代换操作取得一个常量。</a:t>
            </a:r>
            <a:endParaRPr lang="en-US" altLang="zh-CN"/>
          </a:p>
          <a:p>
            <a:pPr eaLnBrk="1" hangingPunct="1">
              <a:lnSpc>
                <a:spcPct val="120000"/>
              </a:lnSpc>
              <a:spcBef>
                <a:spcPct val="0"/>
              </a:spcBef>
              <a:buFont typeface="Wingdings" panose="05000000000000000000" pitchFamily="2" charset="2"/>
              <a:buNone/>
            </a:pPr>
            <a:r>
              <a:rPr lang="en-US" altLang="zh-CN"/>
              <a:t>	</a:t>
            </a:r>
            <a:r>
              <a:rPr lang="zh-CN" altLang="en-US"/>
              <a:t>代换操作符为“</a:t>
            </a:r>
            <a:r>
              <a:rPr lang="en-US" altLang="zh-CN">
                <a:solidFill>
                  <a:srgbClr val="FF3300"/>
                </a:solidFill>
              </a:rPr>
              <a:t>$</a:t>
            </a:r>
            <a:r>
              <a:rPr lang="en-US" altLang="zh-CN"/>
              <a:t>”</a:t>
            </a:r>
            <a:r>
              <a:rPr lang="zh-CN" altLang="en-US"/>
              <a:t>。</a:t>
            </a:r>
          </a:p>
          <a:p>
            <a:pPr eaLnBrk="1" hangingPunct="1">
              <a:lnSpc>
                <a:spcPct val="120000"/>
              </a:lnSpc>
              <a:spcBef>
                <a:spcPct val="0"/>
              </a:spcBef>
            </a:pPr>
            <a:r>
              <a:rPr lang="zh-CN" altLang="en-US"/>
              <a:t>如果在数字变量前面有一个代换操作符“</a:t>
            </a:r>
            <a:r>
              <a:rPr lang="en-US" altLang="zh-CN"/>
              <a:t>$”</a:t>
            </a:r>
            <a:r>
              <a:rPr lang="zh-CN" altLang="en-US"/>
              <a:t>，编译器会将该数字变量的值转换为十六进制的字符串，并将该十六进制的字符串代换“</a:t>
            </a:r>
            <a:r>
              <a:rPr lang="en-US" altLang="zh-CN"/>
              <a:t>$”</a:t>
            </a:r>
            <a:r>
              <a:rPr lang="zh-CN" altLang="en-US"/>
              <a:t>后的数字变量；</a:t>
            </a:r>
            <a:endParaRPr lang="en-US" altLang="zh-CN"/>
          </a:p>
          <a:p>
            <a:pPr eaLnBrk="1" hangingPunct="1">
              <a:lnSpc>
                <a:spcPct val="120000"/>
              </a:lnSpc>
              <a:spcBef>
                <a:spcPct val="0"/>
              </a:spcBef>
            </a:pPr>
            <a:r>
              <a:rPr lang="zh-CN" altLang="en-US"/>
              <a:t>如果在逻辑变量前面有一个代换操作符“</a:t>
            </a:r>
            <a:r>
              <a:rPr lang="en-US" altLang="zh-CN"/>
              <a:t>$”</a:t>
            </a:r>
            <a:r>
              <a:rPr lang="zh-CN" altLang="en-US"/>
              <a:t>，编译器会将该逻辑变量代换为它的取值（真或假）；</a:t>
            </a:r>
            <a:endParaRPr lang="en-US" altLang="zh-CN"/>
          </a:p>
          <a:p>
            <a:pPr eaLnBrk="1" hangingPunct="1">
              <a:lnSpc>
                <a:spcPct val="120000"/>
              </a:lnSpc>
              <a:spcBef>
                <a:spcPct val="0"/>
              </a:spcBef>
            </a:pPr>
            <a:r>
              <a:rPr lang="zh-CN" altLang="en-US"/>
              <a:t>如果在字符串变量前面有一个代换操作符“</a:t>
            </a:r>
            <a:r>
              <a:rPr lang="en-US" altLang="zh-CN"/>
              <a:t>$”</a:t>
            </a:r>
            <a:r>
              <a:rPr lang="zh-CN" altLang="en-US"/>
              <a:t>，编译器会将该字符串变量的值代换“</a:t>
            </a:r>
            <a:r>
              <a:rPr lang="en-US" altLang="zh-CN"/>
              <a:t>$”</a:t>
            </a:r>
            <a:r>
              <a:rPr lang="zh-CN" altLang="en-US"/>
              <a:t>后的字符串变量。</a:t>
            </a:r>
          </a:p>
        </p:txBody>
      </p:sp>
    </p:spTree>
    <p:extLst>
      <p:ext uri="{BB962C8B-B14F-4D97-AF65-F5344CB8AC3E}">
        <p14:creationId xmlns:p14="http://schemas.microsoft.com/office/powerpoint/2010/main" val="34144121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323850" y="404813"/>
            <a:ext cx="7162800" cy="838200"/>
          </a:xfrm>
        </p:spPr>
        <p:txBody>
          <a:bodyPr/>
          <a:lstStyle/>
          <a:p>
            <a:pPr eaLnBrk="1" hangingPunct="1"/>
            <a:r>
              <a:rPr lang="en-US" altLang="zh-CN" sz="3200" dirty="0"/>
              <a:t>4.1  </a:t>
            </a:r>
            <a:r>
              <a:rPr lang="zh-CN" altLang="en-US" sz="3200" dirty="0"/>
              <a:t>汇编语言特性</a:t>
            </a:r>
            <a:br>
              <a:rPr lang="zh-CN" altLang="en-US" sz="3200" b="0" dirty="0"/>
            </a:br>
            <a:endParaRPr lang="zh-CN" altLang="en-US" sz="3200" b="0" dirty="0"/>
          </a:p>
        </p:txBody>
      </p:sp>
      <p:sp>
        <p:nvSpPr>
          <p:cNvPr id="75779" name="Rectangle 3"/>
          <p:cNvSpPr>
            <a:spLocks noGrp="1" noChangeArrowheads="1"/>
          </p:cNvSpPr>
          <p:nvPr>
            <p:ph type="body" idx="1"/>
          </p:nvPr>
        </p:nvSpPr>
        <p:spPr>
          <a:xfrm>
            <a:off x="428625" y="1285875"/>
            <a:ext cx="8229600" cy="5248275"/>
          </a:xfrm>
        </p:spPr>
        <p:txBody>
          <a:bodyPr/>
          <a:lstStyle/>
          <a:p>
            <a:pPr eaLnBrk="1" hangingPunct="1">
              <a:lnSpc>
                <a:spcPct val="150000"/>
              </a:lnSpc>
              <a:spcBef>
                <a:spcPct val="0"/>
              </a:spcBef>
              <a:buFont typeface="Wingdings" panose="05000000000000000000" pitchFamily="2" charset="2"/>
              <a:buNone/>
            </a:pPr>
            <a:r>
              <a:rPr lang="zh-CN" altLang="en-US"/>
              <a:t>指令示例：</a:t>
            </a:r>
          </a:p>
          <a:p>
            <a:pPr eaLnBrk="1" hangingPunct="1">
              <a:lnSpc>
                <a:spcPct val="150000"/>
              </a:lnSpc>
              <a:spcBef>
                <a:spcPct val="0"/>
              </a:spcBef>
              <a:buFont typeface="Wingdings" panose="05000000000000000000" pitchFamily="2" charset="2"/>
              <a:buNone/>
            </a:pPr>
            <a:r>
              <a:rPr lang="en-US" altLang="zh-CN"/>
              <a:t>LCLS	String1   </a:t>
            </a:r>
          </a:p>
          <a:p>
            <a:pPr eaLnBrk="1" hangingPunct="1">
              <a:lnSpc>
                <a:spcPct val="150000"/>
              </a:lnSpc>
              <a:spcBef>
                <a:spcPct val="0"/>
              </a:spcBef>
              <a:buFont typeface="Wingdings" panose="05000000000000000000" pitchFamily="2" charset="2"/>
              <a:buNone/>
            </a:pPr>
            <a:r>
              <a:rPr lang="en-US" altLang="zh-CN"/>
              <a:t> </a:t>
            </a:r>
            <a:r>
              <a:rPr lang="zh-CN" altLang="en-US">
                <a:solidFill>
                  <a:srgbClr val="FF0000"/>
                </a:solidFill>
              </a:rPr>
              <a:t>；定义局部字符串变量</a:t>
            </a:r>
            <a:r>
              <a:rPr lang="en-US" altLang="zh-CN">
                <a:solidFill>
                  <a:srgbClr val="FF0000"/>
                </a:solidFill>
              </a:rPr>
              <a:t>String1</a:t>
            </a:r>
            <a:r>
              <a:rPr lang="zh-CN" altLang="en-US">
                <a:solidFill>
                  <a:srgbClr val="FF0000"/>
                </a:solidFill>
              </a:rPr>
              <a:t>和</a:t>
            </a:r>
            <a:r>
              <a:rPr lang="en-US" altLang="zh-CN">
                <a:solidFill>
                  <a:srgbClr val="FF0000"/>
                </a:solidFill>
              </a:rPr>
              <a:t>String2</a:t>
            </a:r>
          </a:p>
          <a:p>
            <a:pPr eaLnBrk="1" hangingPunct="1">
              <a:lnSpc>
                <a:spcPct val="150000"/>
              </a:lnSpc>
              <a:spcBef>
                <a:spcPct val="0"/>
              </a:spcBef>
              <a:buFont typeface="Wingdings" panose="05000000000000000000" pitchFamily="2" charset="2"/>
              <a:buNone/>
            </a:pPr>
            <a:r>
              <a:rPr lang="en-US" altLang="zh-CN"/>
              <a:t>LCLS	String2			</a:t>
            </a:r>
          </a:p>
          <a:p>
            <a:pPr eaLnBrk="1" hangingPunct="1">
              <a:lnSpc>
                <a:spcPct val="150000"/>
              </a:lnSpc>
              <a:spcBef>
                <a:spcPct val="0"/>
              </a:spcBef>
              <a:buFont typeface="Wingdings" panose="05000000000000000000" pitchFamily="2" charset="2"/>
              <a:buNone/>
            </a:pPr>
            <a:r>
              <a:rPr lang="en-US" altLang="zh-CN"/>
              <a:t>String1  SETS  “pen</a:t>
            </a:r>
            <a:r>
              <a:rPr lang="zh-CN" altLang="en-US"/>
              <a:t>！”</a:t>
            </a:r>
          </a:p>
          <a:p>
            <a:pPr eaLnBrk="1" hangingPunct="1">
              <a:lnSpc>
                <a:spcPct val="150000"/>
              </a:lnSpc>
              <a:spcBef>
                <a:spcPct val="0"/>
              </a:spcBef>
              <a:buFont typeface="Wingdings" panose="05000000000000000000" pitchFamily="2" charset="2"/>
              <a:buNone/>
            </a:pPr>
            <a:r>
              <a:rPr lang="en-US" altLang="zh-CN"/>
              <a:t>String2  SETS  “This is a $ String1”</a:t>
            </a:r>
          </a:p>
          <a:p>
            <a:pPr eaLnBrk="1" hangingPunct="1">
              <a:lnSpc>
                <a:spcPct val="150000"/>
              </a:lnSpc>
              <a:spcBef>
                <a:spcPct val="0"/>
              </a:spcBef>
              <a:buFont typeface="Wingdings" panose="05000000000000000000" pitchFamily="2" charset="2"/>
              <a:buNone/>
            </a:pPr>
            <a:r>
              <a:rPr lang="zh-CN" altLang="en-US">
                <a:solidFill>
                  <a:srgbClr val="FF0000"/>
                </a:solidFill>
              </a:rPr>
              <a:t>；字符串变量</a:t>
            </a:r>
            <a:r>
              <a:rPr lang="en-US" altLang="zh-CN">
                <a:solidFill>
                  <a:srgbClr val="FF0000"/>
                </a:solidFill>
              </a:rPr>
              <a:t>S2</a:t>
            </a:r>
            <a:r>
              <a:rPr lang="zh-CN" altLang="en-US">
                <a:solidFill>
                  <a:srgbClr val="FF0000"/>
                </a:solidFill>
              </a:rPr>
              <a:t>的值为“</a:t>
            </a:r>
            <a:r>
              <a:rPr lang="en-US" altLang="zh-CN">
                <a:solidFill>
                  <a:srgbClr val="FF0000"/>
                </a:solidFill>
              </a:rPr>
              <a:t>This is a Test</a:t>
            </a:r>
            <a:r>
              <a:rPr lang="zh-CN" altLang="en-US">
                <a:solidFill>
                  <a:srgbClr val="FF0000"/>
                </a:solidFill>
              </a:rPr>
              <a:t>！”</a:t>
            </a:r>
          </a:p>
          <a:p>
            <a:pPr eaLnBrk="1" hangingPunct="1"/>
            <a:endParaRPr lang="en-US" altLang="zh-CN"/>
          </a:p>
        </p:txBody>
      </p:sp>
    </p:spTree>
    <p:extLst>
      <p:ext uri="{BB962C8B-B14F-4D97-AF65-F5344CB8AC3E}">
        <p14:creationId xmlns:p14="http://schemas.microsoft.com/office/powerpoint/2010/main" val="2132770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3850" y="404813"/>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8195" name="Rectangle 3"/>
          <p:cNvSpPr>
            <a:spLocks noGrp="1" noChangeArrowheads="1"/>
          </p:cNvSpPr>
          <p:nvPr>
            <p:ph type="body" idx="1"/>
          </p:nvPr>
        </p:nvSpPr>
        <p:spPr/>
        <p:txBody>
          <a:bodyPr/>
          <a:lstStyle/>
          <a:p>
            <a:pPr eaLnBrk="1" hangingPunct="1">
              <a:lnSpc>
                <a:spcPct val="135000"/>
              </a:lnSpc>
              <a:buFont typeface="Wingdings" panose="05000000000000000000" pitchFamily="2" charset="2"/>
              <a:buNone/>
            </a:pPr>
            <a:r>
              <a:rPr lang="en-US" altLang="zh-CN" sz="2800"/>
              <a:t>    </a:t>
            </a:r>
            <a:r>
              <a:rPr lang="zh-CN" altLang="en-US" sz="2800">
                <a:solidFill>
                  <a:srgbClr val="FF3300"/>
                </a:solidFill>
              </a:rPr>
              <a:t>通用伪指令包括</a:t>
            </a:r>
            <a:r>
              <a:rPr lang="en-US" altLang="zh-CN" sz="2800"/>
              <a:t>:</a:t>
            </a:r>
          </a:p>
          <a:p>
            <a:pPr eaLnBrk="1" hangingPunct="1">
              <a:lnSpc>
                <a:spcPct val="135000"/>
              </a:lnSpc>
            </a:pPr>
            <a:r>
              <a:rPr lang="zh-CN" altLang="en-US" sz="2800"/>
              <a:t>符号定义伪指令</a:t>
            </a:r>
          </a:p>
          <a:p>
            <a:pPr eaLnBrk="1" hangingPunct="1">
              <a:lnSpc>
                <a:spcPct val="135000"/>
              </a:lnSpc>
            </a:pPr>
            <a:r>
              <a:rPr lang="zh-CN" altLang="en-US" sz="2800"/>
              <a:t>数据定义伪指令</a:t>
            </a:r>
          </a:p>
          <a:p>
            <a:pPr eaLnBrk="1" hangingPunct="1">
              <a:lnSpc>
                <a:spcPct val="135000"/>
              </a:lnSpc>
            </a:pPr>
            <a:r>
              <a:rPr lang="zh-CN" altLang="en-US" sz="2800"/>
              <a:t>汇编控制伪指令</a:t>
            </a:r>
          </a:p>
          <a:p>
            <a:pPr eaLnBrk="1" hangingPunct="1">
              <a:lnSpc>
                <a:spcPct val="135000"/>
              </a:lnSpc>
            </a:pPr>
            <a:r>
              <a:rPr lang="zh-CN" altLang="en-US" sz="2800"/>
              <a:t>及其他一些常用伪指令等。</a:t>
            </a:r>
          </a:p>
        </p:txBody>
      </p:sp>
    </p:spTree>
    <p:extLst>
      <p:ext uri="{BB962C8B-B14F-4D97-AF65-F5344CB8AC3E}">
        <p14:creationId xmlns:p14="http://schemas.microsoft.com/office/powerpoint/2010/main" val="38718665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95288" y="404813"/>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9219" name="Rectangle 3"/>
          <p:cNvSpPr>
            <a:spLocks noGrp="1" noChangeArrowheads="1"/>
          </p:cNvSpPr>
          <p:nvPr>
            <p:ph type="body" idx="1"/>
          </p:nvPr>
        </p:nvSpPr>
        <p:spPr>
          <a:xfrm>
            <a:off x="457200" y="1196975"/>
            <a:ext cx="8507413" cy="5661025"/>
          </a:xfrm>
        </p:spPr>
        <p:txBody>
          <a:bodyPr/>
          <a:lstStyle/>
          <a:p>
            <a:pPr eaLnBrk="1" hangingPunct="1">
              <a:lnSpc>
                <a:spcPct val="130000"/>
              </a:lnSpc>
              <a:buFont typeface="Wingdings" panose="05000000000000000000" pitchFamily="2" charset="2"/>
              <a:buNone/>
            </a:pPr>
            <a:r>
              <a:rPr lang="en-US" altLang="zh-CN" sz="2800">
                <a:solidFill>
                  <a:srgbClr val="FF3300"/>
                </a:solidFill>
              </a:rPr>
              <a:t>1.</a:t>
            </a:r>
            <a:r>
              <a:rPr lang="zh-CN" altLang="en-US" sz="2800">
                <a:solidFill>
                  <a:srgbClr val="FF3300"/>
                </a:solidFill>
              </a:rPr>
              <a:t>符号定义伪指令</a:t>
            </a:r>
          </a:p>
          <a:p>
            <a:pPr eaLnBrk="1" hangingPunct="1">
              <a:lnSpc>
                <a:spcPct val="130000"/>
              </a:lnSpc>
              <a:buFont typeface="Wingdings" panose="05000000000000000000" pitchFamily="2" charset="2"/>
              <a:buNone/>
            </a:pPr>
            <a:r>
              <a:rPr lang="zh-CN" altLang="en-US" sz="2400"/>
              <a:t>    符号定义伪指令用于声明</a:t>
            </a:r>
            <a:r>
              <a:rPr lang="en-US" altLang="zh-CN" sz="2400"/>
              <a:t>ARM</a:t>
            </a:r>
            <a:r>
              <a:rPr lang="zh-CN" altLang="en-US" sz="2400"/>
              <a:t>汇编程序中的变量、对变量赋值以及定义寄存器的名称等操作。</a:t>
            </a:r>
          </a:p>
          <a:p>
            <a:pPr eaLnBrk="1" hangingPunct="1">
              <a:lnSpc>
                <a:spcPct val="130000"/>
              </a:lnSpc>
              <a:buFont typeface="Wingdings" panose="05000000000000000000" pitchFamily="2" charset="2"/>
              <a:buNone/>
            </a:pPr>
            <a:r>
              <a:rPr lang="zh-CN" altLang="en-US" sz="2400"/>
              <a:t>常见的符号定义伪指令有如下几种：</a:t>
            </a:r>
          </a:p>
          <a:p>
            <a:pPr eaLnBrk="1" hangingPunct="1">
              <a:lnSpc>
                <a:spcPct val="130000"/>
              </a:lnSpc>
              <a:buFont typeface="Wingdings" panose="05000000000000000000" pitchFamily="2" charset="2"/>
              <a:buNone/>
            </a:pPr>
            <a:r>
              <a:rPr lang="zh-CN" altLang="en-US" sz="2800"/>
              <a:t>（</a:t>
            </a:r>
            <a:r>
              <a:rPr lang="en-US" altLang="zh-CN" sz="2800"/>
              <a:t>1</a:t>
            </a:r>
            <a:r>
              <a:rPr lang="zh-CN" altLang="en-US" sz="2800"/>
              <a:t>）</a:t>
            </a:r>
            <a:r>
              <a:rPr lang="en-US" altLang="zh-CN" sz="2800">
                <a:solidFill>
                  <a:srgbClr val="FF3300"/>
                </a:solidFill>
              </a:rPr>
              <a:t>GBLA</a:t>
            </a:r>
            <a:r>
              <a:rPr lang="zh-CN" altLang="en-US" sz="2800">
                <a:solidFill>
                  <a:srgbClr val="FF3300"/>
                </a:solidFill>
              </a:rPr>
              <a:t>、</a:t>
            </a:r>
            <a:r>
              <a:rPr lang="en-US" altLang="zh-CN" sz="2800">
                <a:solidFill>
                  <a:srgbClr val="FF3300"/>
                </a:solidFill>
              </a:rPr>
              <a:t>GBLL</a:t>
            </a:r>
            <a:r>
              <a:rPr lang="zh-CN" altLang="en-US" sz="2800">
                <a:solidFill>
                  <a:srgbClr val="FF3300"/>
                </a:solidFill>
              </a:rPr>
              <a:t>和</a:t>
            </a:r>
            <a:r>
              <a:rPr lang="en-US" altLang="zh-CN" sz="2800">
                <a:solidFill>
                  <a:srgbClr val="FF3300"/>
                </a:solidFill>
              </a:rPr>
              <a:t>GBLS</a:t>
            </a:r>
          </a:p>
          <a:p>
            <a:pPr eaLnBrk="1" hangingPunct="1">
              <a:lnSpc>
                <a:spcPct val="130000"/>
              </a:lnSpc>
              <a:buFont typeface="Wingdings" panose="05000000000000000000" pitchFamily="2" charset="2"/>
              <a:buNone/>
            </a:pPr>
            <a:r>
              <a:rPr lang="zh-CN" altLang="en-US" sz="2400"/>
              <a:t>语法格式：</a:t>
            </a:r>
          </a:p>
          <a:p>
            <a:pPr eaLnBrk="1" hangingPunct="1">
              <a:lnSpc>
                <a:spcPct val="130000"/>
              </a:lnSpc>
              <a:buFont typeface="Wingdings" panose="05000000000000000000" pitchFamily="2" charset="2"/>
              <a:buNone/>
            </a:pPr>
            <a:r>
              <a:rPr lang="zh-CN" altLang="en-US" sz="2400"/>
              <a:t>             </a:t>
            </a:r>
            <a:r>
              <a:rPr lang="en-US" altLang="zh-CN" sz="2400"/>
              <a:t>GBLA</a:t>
            </a:r>
            <a:r>
              <a:rPr lang="zh-CN" altLang="en-US" sz="2400"/>
              <a:t>（</a:t>
            </a:r>
            <a:r>
              <a:rPr lang="en-US" altLang="zh-CN" sz="2400"/>
              <a:t>GBLL</a:t>
            </a:r>
            <a:r>
              <a:rPr lang="zh-CN" altLang="en-US" sz="2400"/>
              <a:t>或</a:t>
            </a:r>
            <a:r>
              <a:rPr lang="en-US" altLang="zh-CN" sz="2400"/>
              <a:t>GBLS</a:t>
            </a:r>
            <a:r>
              <a:rPr lang="zh-CN" altLang="en-US" sz="2400"/>
              <a:t>）	全局变量名</a:t>
            </a:r>
          </a:p>
          <a:p>
            <a:pPr eaLnBrk="1" hangingPunct="1">
              <a:lnSpc>
                <a:spcPct val="130000"/>
              </a:lnSpc>
              <a:buFont typeface="Wingdings" panose="05000000000000000000" pitchFamily="2" charset="2"/>
              <a:buNone/>
            </a:pPr>
            <a:r>
              <a:rPr lang="zh-CN" altLang="en-US" sz="2400"/>
              <a:t>         </a:t>
            </a:r>
            <a:r>
              <a:rPr lang="en-US" altLang="zh-CN" sz="2400"/>
              <a:t>GBLA</a:t>
            </a:r>
            <a:r>
              <a:rPr lang="zh-CN" altLang="en-US" sz="2400"/>
              <a:t>、</a:t>
            </a:r>
            <a:r>
              <a:rPr lang="en-US" altLang="zh-CN" sz="2400"/>
              <a:t>GBLL</a:t>
            </a:r>
            <a:r>
              <a:rPr lang="zh-CN" altLang="en-US" sz="2400"/>
              <a:t>和</a:t>
            </a:r>
            <a:r>
              <a:rPr lang="en-US" altLang="zh-CN" sz="2400"/>
              <a:t>GBLS</a:t>
            </a:r>
            <a:r>
              <a:rPr lang="zh-CN" altLang="en-US" sz="2400"/>
              <a:t>伪指令是声明全局变量的伪指令，用于定义一个</a:t>
            </a:r>
            <a:r>
              <a:rPr lang="en-US" altLang="zh-CN" sz="2400"/>
              <a:t>ARM</a:t>
            </a:r>
            <a:r>
              <a:rPr lang="zh-CN" altLang="en-US" sz="2400"/>
              <a:t>程序中的全局变量，并将其初始化。</a:t>
            </a:r>
          </a:p>
        </p:txBody>
      </p:sp>
    </p:spTree>
    <p:extLst>
      <p:ext uri="{BB962C8B-B14F-4D97-AF65-F5344CB8AC3E}">
        <p14:creationId xmlns:p14="http://schemas.microsoft.com/office/powerpoint/2010/main" val="19823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95288" y="404813"/>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10243" name="Rectangle 3"/>
          <p:cNvSpPr>
            <a:spLocks noGrp="1" noChangeArrowheads="1"/>
          </p:cNvSpPr>
          <p:nvPr>
            <p:ph type="body" idx="1"/>
          </p:nvPr>
        </p:nvSpPr>
        <p:spPr>
          <a:xfrm>
            <a:off x="323528" y="3861048"/>
            <a:ext cx="8507413" cy="2736850"/>
          </a:xfrm>
        </p:spPr>
        <p:txBody>
          <a:bodyPr/>
          <a:lstStyle/>
          <a:p>
            <a:pPr eaLnBrk="1" hangingPunct="1"/>
            <a:r>
              <a:rPr lang="en-US" altLang="zh-CN" sz="2400" dirty="0"/>
              <a:t>GBLA</a:t>
            </a:r>
            <a:r>
              <a:rPr lang="zh-CN" altLang="en-US" sz="2400" dirty="0"/>
              <a:t>用于声明一个全局的数字变量，并初始化为</a:t>
            </a:r>
            <a:r>
              <a:rPr lang="en-US" altLang="zh-CN" sz="2400" dirty="0"/>
              <a:t>0</a:t>
            </a:r>
            <a:r>
              <a:rPr lang="zh-CN" altLang="en-US" sz="2400" dirty="0"/>
              <a:t>；</a:t>
            </a:r>
          </a:p>
          <a:p>
            <a:pPr eaLnBrk="1" hangingPunct="1"/>
            <a:r>
              <a:rPr lang="en-US" altLang="zh-CN" sz="2400" dirty="0"/>
              <a:t>GBLL</a:t>
            </a:r>
            <a:r>
              <a:rPr lang="zh-CN" altLang="en-US" sz="2400" dirty="0"/>
              <a:t>伪指令用于声明一个全局的逻辑变量，并初始化为</a:t>
            </a:r>
            <a:r>
              <a:rPr lang="en-US" altLang="zh-CN" sz="2400" dirty="0"/>
              <a:t>F</a:t>
            </a:r>
            <a:r>
              <a:rPr lang="zh-CN" altLang="en-US" sz="2400" dirty="0"/>
              <a:t>（假）；</a:t>
            </a:r>
          </a:p>
          <a:p>
            <a:pPr eaLnBrk="1" hangingPunct="1"/>
            <a:r>
              <a:rPr lang="en-US" altLang="zh-CN" sz="2400" dirty="0"/>
              <a:t>GBLS</a:t>
            </a:r>
            <a:r>
              <a:rPr lang="zh-CN" altLang="en-US" sz="2400" dirty="0"/>
              <a:t>伪指令用于声明一个全局的字符串变量，并初始化为空；对于全局变量来说，变量名在源程序中必须是唯一的。</a:t>
            </a:r>
          </a:p>
        </p:txBody>
      </p:sp>
      <p:sp>
        <p:nvSpPr>
          <p:cNvPr id="10244" name="Text Box 4"/>
          <p:cNvSpPr txBox="1">
            <a:spLocks noChangeArrowheads="1"/>
          </p:cNvSpPr>
          <p:nvPr/>
        </p:nvSpPr>
        <p:spPr bwMode="auto">
          <a:xfrm>
            <a:off x="395536" y="1052512"/>
            <a:ext cx="7489825"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ea typeface="宋体" panose="02010600030101010101" pitchFamily="2" charset="-122"/>
              </a:defRPr>
            </a:lvl1pPr>
            <a:lvl2pPr marL="742950" indent="-285750" eaLnBrk="0" hangingPunct="0">
              <a:defRPr sz="2800">
                <a:solidFill>
                  <a:schemeClr val="tx1"/>
                </a:solidFill>
                <a:latin typeface="Arial" panose="020B0604020202020204" pitchFamily="34" charset="0"/>
                <a:ea typeface="宋体" panose="02010600030101010101" pitchFamily="2" charset="-122"/>
              </a:defRPr>
            </a:lvl2pPr>
            <a:lvl3pPr marL="1143000" indent="-228600" eaLnBrk="0" hangingPunct="0">
              <a:defRPr sz="2800">
                <a:solidFill>
                  <a:schemeClr val="tx1"/>
                </a:solidFill>
                <a:latin typeface="Arial" panose="020B0604020202020204" pitchFamily="34" charset="0"/>
                <a:ea typeface="宋体" panose="02010600030101010101" pitchFamily="2" charset="-122"/>
              </a:defRPr>
            </a:lvl3pPr>
            <a:lvl4pPr marL="1600200" indent="-228600" eaLnBrk="0" hangingPunct="0">
              <a:defRPr sz="2800">
                <a:solidFill>
                  <a:schemeClr val="tx1"/>
                </a:solidFill>
                <a:latin typeface="Arial" panose="020B0604020202020204" pitchFamily="34" charset="0"/>
                <a:ea typeface="宋体" panose="02010600030101010101" pitchFamily="2" charset="-122"/>
              </a:defRPr>
            </a:lvl4pPr>
            <a:lvl5pPr marL="2057400" indent="-228600" eaLnBrk="0" hangingPunct="0">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800">
                <a:solidFill>
                  <a:schemeClr val="tx1"/>
                </a:solidFill>
                <a:latin typeface="Arial" panose="020B0604020202020204" pitchFamily="34" charset="0"/>
                <a:ea typeface="宋体" panose="02010600030101010101" pitchFamily="2" charset="-122"/>
              </a:defRPr>
            </a:lvl9pPr>
          </a:lstStyle>
          <a:p>
            <a:pPr algn="l" eaLnBrk="1" hangingPunct="1">
              <a:lnSpc>
                <a:spcPct val="130000"/>
              </a:lnSpc>
              <a:spcBef>
                <a:spcPct val="20000"/>
              </a:spcBef>
            </a:pPr>
            <a:r>
              <a:rPr lang="en-US" altLang="zh-CN" b="1" dirty="0">
                <a:solidFill>
                  <a:srgbClr val="FF3300"/>
                </a:solidFill>
                <a:latin typeface="Times New Roman" panose="02020603050405020304" pitchFamily="18" charset="0"/>
                <a:ea typeface="楷体_GB2312" pitchFamily="49" charset="-122"/>
              </a:rPr>
              <a:t>1.</a:t>
            </a:r>
            <a:r>
              <a:rPr lang="zh-CN" altLang="en-US" b="1" dirty="0">
                <a:solidFill>
                  <a:srgbClr val="FF3300"/>
                </a:solidFill>
                <a:latin typeface="Times New Roman" panose="02020603050405020304" pitchFamily="18" charset="0"/>
                <a:ea typeface="楷体_GB2312" pitchFamily="49" charset="-122"/>
              </a:rPr>
              <a:t>符号定义伪指令</a:t>
            </a:r>
          </a:p>
          <a:p>
            <a:pPr algn="l" eaLnBrk="1" hangingPunct="1">
              <a:lnSpc>
                <a:spcPct val="130000"/>
              </a:lnSpc>
              <a:spcBef>
                <a:spcPct val="20000"/>
              </a:spcBef>
            </a:pPr>
            <a:r>
              <a:rPr lang="zh-CN" altLang="en-US" sz="2400" b="1" dirty="0">
                <a:solidFill>
                  <a:srgbClr val="0000CC"/>
                </a:solidFill>
                <a:latin typeface="Times New Roman" panose="02020603050405020304" pitchFamily="18" charset="0"/>
                <a:ea typeface="楷体_GB2312" pitchFamily="49" charset="-122"/>
              </a:rPr>
              <a:t>    符号定义伪指令用于声明</a:t>
            </a:r>
            <a:r>
              <a:rPr lang="en-US" altLang="zh-CN" sz="2400" b="1" dirty="0">
                <a:solidFill>
                  <a:srgbClr val="0000CC"/>
                </a:solidFill>
                <a:latin typeface="Times New Roman" panose="02020603050405020304" pitchFamily="18" charset="0"/>
                <a:ea typeface="楷体_GB2312" pitchFamily="49" charset="-122"/>
              </a:rPr>
              <a:t>ARM</a:t>
            </a:r>
            <a:r>
              <a:rPr lang="zh-CN" altLang="en-US" sz="2400" b="1" dirty="0">
                <a:solidFill>
                  <a:srgbClr val="0000CC"/>
                </a:solidFill>
                <a:latin typeface="Times New Roman" panose="02020603050405020304" pitchFamily="18" charset="0"/>
                <a:ea typeface="楷体_GB2312" pitchFamily="49" charset="-122"/>
              </a:rPr>
              <a:t>汇编程序中的变量、对变量赋值以及定义寄存器的名称等操作。</a:t>
            </a:r>
          </a:p>
          <a:p>
            <a:pPr algn="l" eaLnBrk="1" hangingPunct="1">
              <a:lnSpc>
                <a:spcPct val="130000"/>
              </a:lnSpc>
              <a:spcBef>
                <a:spcPct val="20000"/>
              </a:spcBef>
            </a:pPr>
            <a:r>
              <a:rPr lang="zh-CN" altLang="en-US" sz="2400" b="1" dirty="0">
                <a:solidFill>
                  <a:srgbClr val="0000CC"/>
                </a:solidFill>
                <a:latin typeface="Times New Roman" panose="02020603050405020304" pitchFamily="18" charset="0"/>
                <a:ea typeface="楷体_GB2312" pitchFamily="49" charset="-122"/>
              </a:rPr>
              <a:t>常见的符号定义伪指令有如下几种：</a:t>
            </a:r>
          </a:p>
          <a:p>
            <a:pPr algn="l" eaLnBrk="1" hangingPunct="1">
              <a:lnSpc>
                <a:spcPct val="130000"/>
              </a:lnSpc>
              <a:spcBef>
                <a:spcPct val="20000"/>
              </a:spcBef>
            </a:pPr>
            <a:r>
              <a:rPr lang="zh-CN" altLang="en-US" b="1" dirty="0">
                <a:solidFill>
                  <a:srgbClr val="FF3300"/>
                </a:solidFill>
                <a:latin typeface="Times New Roman" panose="02020603050405020304" pitchFamily="18" charset="0"/>
                <a:ea typeface="楷体_GB2312" pitchFamily="49" charset="-122"/>
              </a:rPr>
              <a:t>（</a:t>
            </a:r>
            <a:r>
              <a:rPr lang="en-US" altLang="zh-CN" b="1" dirty="0">
                <a:solidFill>
                  <a:srgbClr val="FF3300"/>
                </a:solidFill>
                <a:latin typeface="Times New Roman" panose="02020603050405020304" pitchFamily="18" charset="0"/>
                <a:ea typeface="楷体_GB2312" pitchFamily="49" charset="-122"/>
              </a:rPr>
              <a:t>1</a:t>
            </a:r>
            <a:r>
              <a:rPr lang="zh-CN" altLang="en-US" b="1" dirty="0">
                <a:solidFill>
                  <a:srgbClr val="FF3300"/>
                </a:solidFill>
                <a:latin typeface="Times New Roman" panose="02020603050405020304" pitchFamily="18" charset="0"/>
                <a:ea typeface="楷体_GB2312" pitchFamily="49" charset="-122"/>
              </a:rPr>
              <a:t>）</a:t>
            </a:r>
            <a:r>
              <a:rPr lang="en-US" altLang="zh-CN" b="1" dirty="0">
                <a:solidFill>
                  <a:srgbClr val="FF3300"/>
                </a:solidFill>
                <a:latin typeface="Times New Roman" panose="02020603050405020304" pitchFamily="18" charset="0"/>
                <a:ea typeface="楷体_GB2312" pitchFamily="49" charset="-122"/>
              </a:rPr>
              <a:t>GBLA</a:t>
            </a:r>
            <a:r>
              <a:rPr lang="zh-CN" altLang="en-US" b="1" dirty="0">
                <a:solidFill>
                  <a:srgbClr val="FF3300"/>
                </a:solidFill>
                <a:latin typeface="Times New Roman" panose="02020603050405020304" pitchFamily="18" charset="0"/>
                <a:ea typeface="楷体_GB2312" pitchFamily="49" charset="-122"/>
              </a:rPr>
              <a:t>、</a:t>
            </a:r>
            <a:r>
              <a:rPr lang="en-US" altLang="zh-CN" b="1" dirty="0">
                <a:solidFill>
                  <a:srgbClr val="FF3300"/>
                </a:solidFill>
                <a:latin typeface="Times New Roman" panose="02020603050405020304" pitchFamily="18" charset="0"/>
                <a:ea typeface="楷体_GB2312" pitchFamily="49" charset="-122"/>
              </a:rPr>
              <a:t>GBLL</a:t>
            </a:r>
            <a:r>
              <a:rPr lang="zh-CN" altLang="en-US" b="1" dirty="0">
                <a:solidFill>
                  <a:srgbClr val="FF3300"/>
                </a:solidFill>
                <a:latin typeface="Times New Roman" panose="02020603050405020304" pitchFamily="18" charset="0"/>
                <a:ea typeface="楷体_GB2312" pitchFamily="49" charset="-122"/>
              </a:rPr>
              <a:t>和</a:t>
            </a:r>
            <a:r>
              <a:rPr lang="en-US" altLang="zh-CN" b="1" dirty="0">
                <a:solidFill>
                  <a:srgbClr val="FF3300"/>
                </a:solidFill>
                <a:latin typeface="Times New Roman" panose="02020603050405020304" pitchFamily="18" charset="0"/>
                <a:ea typeface="楷体_GB2312" pitchFamily="49" charset="-122"/>
              </a:rPr>
              <a:t>GBLS</a:t>
            </a:r>
          </a:p>
          <a:p>
            <a:pPr eaLnBrk="1" hangingPunct="1">
              <a:spcBef>
                <a:spcPct val="50000"/>
              </a:spcBef>
            </a:pPr>
            <a:endParaRPr lang="en-US" altLang="zh-CN" b="1" dirty="0">
              <a:solidFill>
                <a:srgbClr val="FF3300"/>
              </a:solidFill>
              <a:latin typeface="Times New Roman" panose="02020603050405020304" pitchFamily="18" charset="0"/>
              <a:ea typeface="楷体_GB2312" pitchFamily="49" charset="-122"/>
            </a:endParaRPr>
          </a:p>
        </p:txBody>
      </p:sp>
    </p:spTree>
    <p:extLst>
      <p:ext uri="{BB962C8B-B14F-4D97-AF65-F5344CB8AC3E}">
        <p14:creationId xmlns:p14="http://schemas.microsoft.com/office/powerpoint/2010/main" val="2115472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23850" y="404813"/>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11267" name="Rectangle 3"/>
          <p:cNvSpPr>
            <a:spLocks noGrp="1" noChangeArrowheads="1"/>
          </p:cNvSpPr>
          <p:nvPr>
            <p:ph type="body" idx="1"/>
          </p:nvPr>
        </p:nvSpPr>
        <p:spPr>
          <a:xfrm>
            <a:off x="468313" y="1268413"/>
            <a:ext cx="8229600" cy="5248275"/>
          </a:xfrm>
        </p:spPr>
        <p:txBody>
          <a:bodyPr/>
          <a:lstStyle/>
          <a:p>
            <a:pPr eaLnBrk="1" hangingPunct="1">
              <a:lnSpc>
                <a:spcPct val="115000"/>
              </a:lnSpc>
              <a:buFont typeface="Wingdings" panose="05000000000000000000" pitchFamily="2" charset="2"/>
              <a:buNone/>
            </a:pPr>
            <a:r>
              <a:rPr lang="zh-CN" altLang="en-US"/>
              <a:t>指令示例：</a:t>
            </a:r>
          </a:p>
          <a:p>
            <a:pPr eaLnBrk="1" hangingPunct="1">
              <a:lnSpc>
                <a:spcPct val="115000"/>
              </a:lnSpc>
              <a:buFont typeface="Wingdings" panose="05000000000000000000" pitchFamily="2" charset="2"/>
              <a:buNone/>
            </a:pPr>
            <a:r>
              <a:rPr lang="zh-CN" altLang="en-US">
                <a:solidFill>
                  <a:srgbClr val="FF3300"/>
                </a:solidFill>
              </a:rPr>
              <a:t>	</a:t>
            </a:r>
            <a:r>
              <a:rPr lang="en-US" altLang="zh-CN">
                <a:solidFill>
                  <a:srgbClr val="FF3300"/>
                </a:solidFill>
              </a:rPr>
              <a:t>GBLA	DATE1</a:t>
            </a:r>
            <a:r>
              <a:rPr lang="en-US" altLang="zh-CN"/>
              <a:t>			</a:t>
            </a:r>
          </a:p>
          <a:p>
            <a:pPr eaLnBrk="1" hangingPunct="1">
              <a:lnSpc>
                <a:spcPct val="115000"/>
              </a:lnSpc>
              <a:buFont typeface="Wingdings" panose="05000000000000000000" pitchFamily="2" charset="2"/>
              <a:buNone/>
            </a:pPr>
            <a:r>
              <a:rPr lang="zh-CN" altLang="en-US"/>
              <a:t>；声明一个全局数字变量</a:t>
            </a:r>
            <a:r>
              <a:rPr lang="en-US" altLang="zh-CN"/>
              <a:t>DATE1</a:t>
            </a:r>
          </a:p>
          <a:p>
            <a:pPr eaLnBrk="1" hangingPunct="1">
              <a:lnSpc>
                <a:spcPct val="115000"/>
              </a:lnSpc>
              <a:buFont typeface="Wingdings" panose="05000000000000000000" pitchFamily="2" charset="2"/>
              <a:buNone/>
            </a:pPr>
            <a:r>
              <a:rPr lang="en-US" altLang="zh-CN"/>
              <a:t>	</a:t>
            </a:r>
            <a:r>
              <a:rPr lang="en-US" altLang="zh-CN">
                <a:solidFill>
                  <a:srgbClr val="FF3300"/>
                </a:solidFill>
              </a:rPr>
              <a:t>GBLL	DATE1</a:t>
            </a:r>
            <a:r>
              <a:rPr lang="en-US" altLang="zh-CN"/>
              <a:t>			</a:t>
            </a:r>
          </a:p>
          <a:p>
            <a:pPr eaLnBrk="1" hangingPunct="1">
              <a:lnSpc>
                <a:spcPct val="115000"/>
              </a:lnSpc>
              <a:buFont typeface="Wingdings" panose="05000000000000000000" pitchFamily="2" charset="2"/>
              <a:buNone/>
            </a:pPr>
            <a:r>
              <a:rPr lang="zh-CN" altLang="en-US"/>
              <a:t>；声明一个全局逻辑变量</a:t>
            </a:r>
            <a:r>
              <a:rPr lang="en-US" altLang="zh-CN"/>
              <a:t>DATE2</a:t>
            </a:r>
          </a:p>
          <a:p>
            <a:pPr eaLnBrk="1" hangingPunct="1">
              <a:lnSpc>
                <a:spcPct val="115000"/>
              </a:lnSpc>
              <a:buFont typeface="Wingdings" panose="05000000000000000000" pitchFamily="2" charset="2"/>
              <a:buNone/>
            </a:pPr>
            <a:r>
              <a:rPr lang="en-US" altLang="zh-CN"/>
              <a:t>	</a:t>
            </a:r>
            <a:r>
              <a:rPr lang="en-US" altLang="zh-CN">
                <a:solidFill>
                  <a:srgbClr val="FF3300"/>
                </a:solidFill>
              </a:rPr>
              <a:t>GBLS	DATA3	</a:t>
            </a:r>
            <a:r>
              <a:rPr lang="en-US" altLang="zh-CN"/>
              <a:t>	 	</a:t>
            </a:r>
          </a:p>
          <a:p>
            <a:pPr eaLnBrk="1" hangingPunct="1">
              <a:lnSpc>
                <a:spcPct val="115000"/>
              </a:lnSpc>
              <a:buFont typeface="Wingdings" panose="05000000000000000000" pitchFamily="2" charset="2"/>
              <a:buNone/>
            </a:pPr>
            <a:r>
              <a:rPr lang="zh-CN" altLang="en-US"/>
              <a:t>；声明一个全局的字符串变量</a:t>
            </a:r>
            <a:r>
              <a:rPr lang="en-US" altLang="zh-CN"/>
              <a:t>DATE3</a:t>
            </a:r>
          </a:p>
          <a:p>
            <a:pPr eaLnBrk="1" hangingPunct="1">
              <a:lnSpc>
                <a:spcPct val="115000"/>
              </a:lnSpc>
              <a:buFont typeface="Wingdings" panose="05000000000000000000" pitchFamily="2" charset="2"/>
              <a:buNone/>
            </a:pPr>
            <a:r>
              <a:rPr lang="en-US" altLang="zh-CN"/>
              <a:t>	</a:t>
            </a:r>
            <a:r>
              <a:rPr lang="en-US" altLang="zh-CN">
                <a:solidFill>
                  <a:srgbClr val="FF3300"/>
                </a:solidFill>
              </a:rPr>
              <a:t>DATE3	SETS“Testing”</a:t>
            </a:r>
            <a:r>
              <a:rPr lang="en-US" altLang="zh-CN"/>
              <a:t>	</a:t>
            </a:r>
          </a:p>
          <a:p>
            <a:pPr eaLnBrk="1" hangingPunct="1">
              <a:lnSpc>
                <a:spcPct val="115000"/>
              </a:lnSpc>
              <a:buFont typeface="Wingdings" panose="05000000000000000000" pitchFamily="2" charset="2"/>
              <a:buNone/>
            </a:pPr>
            <a:r>
              <a:rPr lang="zh-CN" altLang="en-US"/>
              <a:t>；将该变量赋值为“</a:t>
            </a:r>
            <a:r>
              <a:rPr lang="en-US" altLang="zh-CN"/>
              <a:t>Testing”</a:t>
            </a:r>
          </a:p>
        </p:txBody>
      </p:sp>
    </p:spTree>
    <p:extLst>
      <p:ext uri="{BB962C8B-B14F-4D97-AF65-F5344CB8AC3E}">
        <p14:creationId xmlns:p14="http://schemas.microsoft.com/office/powerpoint/2010/main" val="18867828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323850" y="404813"/>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12291" name="Rectangle 3"/>
          <p:cNvSpPr>
            <a:spLocks noGrp="1" noChangeArrowheads="1"/>
          </p:cNvSpPr>
          <p:nvPr>
            <p:ph type="body" idx="1"/>
          </p:nvPr>
        </p:nvSpPr>
        <p:spPr>
          <a:xfrm>
            <a:off x="395288" y="1241425"/>
            <a:ext cx="8229600" cy="5616575"/>
          </a:xfrm>
        </p:spPr>
        <p:txBody>
          <a:bodyPr/>
          <a:lstStyle/>
          <a:p>
            <a:pPr marL="495300" indent="-495300" eaLnBrk="1" hangingPunct="1">
              <a:lnSpc>
                <a:spcPct val="110000"/>
              </a:lnSpc>
              <a:spcBef>
                <a:spcPct val="10000"/>
              </a:spcBef>
              <a:buFont typeface="Wingdings" panose="05000000000000000000" pitchFamily="2" charset="2"/>
              <a:buNone/>
            </a:pPr>
            <a:r>
              <a:rPr lang="zh-CN" altLang="en-US" sz="2400" dirty="0"/>
              <a:t>（</a:t>
            </a:r>
            <a:r>
              <a:rPr lang="en-US" altLang="zh-CN" sz="2400" dirty="0"/>
              <a:t>2</a:t>
            </a:r>
            <a:r>
              <a:rPr lang="zh-CN" altLang="en-US" sz="2400" dirty="0"/>
              <a:t>）局部变量定义</a:t>
            </a:r>
            <a:r>
              <a:rPr lang="en-US" altLang="zh-CN" sz="2400" dirty="0">
                <a:solidFill>
                  <a:srgbClr val="FF3300"/>
                </a:solidFill>
              </a:rPr>
              <a:t>LCLA</a:t>
            </a:r>
            <a:r>
              <a:rPr lang="zh-CN" altLang="en-US" sz="2400" dirty="0">
                <a:solidFill>
                  <a:srgbClr val="FF3300"/>
                </a:solidFill>
              </a:rPr>
              <a:t>、</a:t>
            </a:r>
            <a:r>
              <a:rPr lang="en-US" altLang="zh-CN" sz="2400" dirty="0">
                <a:solidFill>
                  <a:srgbClr val="FF3300"/>
                </a:solidFill>
              </a:rPr>
              <a:t>LCLL</a:t>
            </a:r>
            <a:r>
              <a:rPr lang="zh-CN" altLang="en-US" sz="2400" dirty="0">
                <a:solidFill>
                  <a:srgbClr val="FF3300"/>
                </a:solidFill>
              </a:rPr>
              <a:t>和</a:t>
            </a:r>
            <a:r>
              <a:rPr lang="en-US" altLang="zh-CN" sz="2400" dirty="0">
                <a:solidFill>
                  <a:srgbClr val="FF3300"/>
                </a:solidFill>
              </a:rPr>
              <a:t>LCLS</a:t>
            </a:r>
          </a:p>
          <a:p>
            <a:pPr marL="495300" indent="-495300" eaLnBrk="1" hangingPunct="1">
              <a:lnSpc>
                <a:spcPct val="110000"/>
              </a:lnSpc>
              <a:spcBef>
                <a:spcPct val="10000"/>
              </a:spcBef>
              <a:buFont typeface="Wingdings" panose="05000000000000000000" pitchFamily="2" charset="2"/>
              <a:buNone/>
            </a:pPr>
            <a:r>
              <a:rPr lang="zh-CN" altLang="en-US" sz="2400" dirty="0"/>
              <a:t>语法格式：</a:t>
            </a:r>
          </a:p>
          <a:p>
            <a:pPr marL="495300" indent="-495300" eaLnBrk="1" hangingPunct="1">
              <a:lnSpc>
                <a:spcPct val="110000"/>
              </a:lnSpc>
              <a:spcBef>
                <a:spcPct val="10000"/>
              </a:spcBef>
              <a:buFont typeface="Wingdings" panose="05000000000000000000" pitchFamily="2" charset="2"/>
              <a:buNone/>
            </a:pPr>
            <a:r>
              <a:rPr lang="zh-CN" altLang="en-US" sz="2400" dirty="0"/>
              <a:t>        </a:t>
            </a:r>
            <a:r>
              <a:rPr lang="en-US" altLang="zh-CN" sz="2400" dirty="0"/>
              <a:t>LCLA</a:t>
            </a:r>
            <a:r>
              <a:rPr lang="zh-CN" altLang="en-US" sz="2400" dirty="0"/>
              <a:t>（</a:t>
            </a:r>
            <a:r>
              <a:rPr lang="en-US" altLang="zh-CN" sz="2400" dirty="0"/>
              <a:t>LCLL</a:t>
            </a:r>
            <a:r>
              <a:rPr lang="zh-CN" altLang="en-US" sz="2400" dirty="0"/>
              <a:t>或</a:t>
            </a:r>
            <a:r>
              <a:rPr lang="en-US" altLang="zh-CN" sz="2400" dirty="0"/>
              <a:t>LCLS</a:t>
            </a:r>
            <a:r>
              <a:rPr lang="zh-CN" altLang="en-US" sz="2400" dirty="0"/>
              <a:t>）	局部变量名</a:t>
            </a:r>
          </a:p>
          <a:p>
            <a:pPr marL="495300" indent="-495300" eaLnBrk="1" hangingPunct="1">
              <a:lnSpc>
                <a:spcPct val="110000"/>
              </a:lnSpc>
              <a:spcBef>
                <a:spcPct val="10000"/>
              </a:spcBef>
              <a:buFont typeface="Wingdings" panose="05000000000000000000" pitchFamily="2" charset="2"/>
              <a:buNone/>
            </a:pPr>
            <a:r>
              <a:rPr lang="zh-CN" altLang="en-US" sz="2400" dirty="0"/>
              <a:t>        </a:t>
            </a:r>
            <a:r>
              <a:rPr lang="en-US" altLang="zh-CN" sz="2400" dirty="0"/>
              <a:t>LCLA</a:t>
            </a:r>
            <a:r>
              <a:rPr lang="zh-CN" altLang="en-US" sz="2400" dirty="0"/>
              <a:t>、</a:t>
            </a:r>
            <a:r>
              <a:rPr lang="en-US" altLang="zh-CN" sz="2400" dirty="0"/>
              <a:t>LCLL</a:t>
            </a:r>
            <a:r>
              <a:rPr lang="zh-CN" altLang="en-US" sz="2400" dirty="0"/>
              <a:t>和</a:t>
            </a:r>
            <a:r>
              <a:rPr lang="en-US" altLang="zh-CN" sz="2400" dirty="0"/>
              <a:t>LCLS</a:t>
            </a:r>
            <a:r>
              <a:rPr lang="zh-CN" altLang="en-US" sz="2400" dirty="0"/>
              <a:t>伪指令是声明局部变量伪指令，用于定义一个</a:t>
            </a:r>
            <a:r>
              <a:rPr lang="en-US" altLang="zh-CN" sz="2400" dirty="0"/>
              <a:t>ARM</a:t>
            </a:r>
            <a:r>
              <a:rPr lang="zh-CN" altLang="en-US" sz="2400" dirty="0"/>
              <a:t>程序中的局部变量，并将其初始化。</a:t>
            </a:r>
          </a:p>
          <a:p>
            <a:pPr marL="495300" indent="-495300" eaLnBrk="1" hangingPunct="1">
              <a:lnSpc>
                <a:spcPct val="110000"/>
              </a:lnSpc>
              <a:spcBef>
                <a:spcPct val="10000"/>
              </a:spcBef>
              <a:buFont typeface="Wingdings" panose="05000000000000000000" pitchFamily="2" charset="2"/>
              <a:buNone/>
            </a:pPr>
            <a:r>
              <a:rPr lang="zh-CN" altLang="en-US" sz="2400" dirty="0">
                <a:solidFill>
                  <a:srgbClr val="FF3300"/>
                </a:solidFill>
              </a:rPr>
              <a:t>其中：</a:t>
            </a:r>
          </a:p>
          <a:p>
            <a:pPr marL="495300" indent="-495300" eaLnBrk="1" hangingPunct="1">
              <a:lnSpc>
                <a:spcPct val="110000"/>
              </a:lnSpc>
              <a:spcBef>
                <a:spcPct val="10000"/>
              </a:spcBef>
            </a:pPr>
            <a:r>
              <a:rPr lang="en-US" altLang="zh-CN" sz="2400" dirty="0"/>
              <a:t>LCLA</a:t>
            </a:r>
            <a:r>
              <a:rPr lang="zh-CN" altLang="en-US" sz="2400" dirty="0"/>
              <a:t>用于声明一个局部的数字变量，并初始化为</a:t>
            </a:r>
            <a:r>
              <a:rPr lang="en-US" altLang="zh-CN" sz="2400" dirty="0"/>
              <a:t>0</a:t>
            </a:r>
            <a:r>
              <a:rPr lang="zh-CN" altLang="en-US" sz="2400" dirty="0"/>
              <a:t>；</a:t>
            </a:r>
          </a:p>
          <a:p>
            <a:pPr marL="495300" indent="-495300" eaLnBrk="1" hangingPunct="1">
              <a:lnSpc>
                <a:spcPct val="110000"/>
              </a:lnSpc>
              <a:spcBef>
                <a:spcPct val="10000"/>
              </a:spcBef>
            </a:pPr>
            <a:r>
              <a:rPr lang="en-US" altLang="zh-CN" sz="2400" dirty="0"/>
              <a:t>LCLL</a:t>
            </a:r>
            <a:r>
              <a:rPr lang="zh-CN" altLang="en-US" sz="2400" dirty="0"/>
              <a:t>用于声明一个局部的逻辑变量，并初始化为</a:t>
            </a:r>
            <a:r>
              <a:rPr lang="en-US" altLang="zh-CN" sz="2400" dirty="0"/>
              <a:t>F</a:t>
            </a:r>
            <a:r>
              <a:rPr lang="zh-CN" altLang="en-US" sz="2400" dirty="0"/>
              <a:t>（假）；</a:t>
            </a:r>
          </a:p>
          <a:p>
            <a:pPr marL="495300" indent="-495300" eaLnBrk="1" hangingPunct="1">
              <a:lnSpc>
                <a:spcPct val="110000"/>
              </a:lnSpc>
              <a:spcBef>
                <a:spcPct val="10000"/>
              </a:spcBef>
            </a:pPr>
            <a:r>
              <a:rPr lang="en-US" altLang="zh-CN" sz="2400" dirty="0"/>
              <a:t>LCLS</a:t>
            </a:r>
            <a:r>
              <a:rPr lang="zh-CN" altLang="en-US" sz="2400" dirty="0"/>
              <a:t>用于声明一个局部的字符串变量，并初始化为空。对于局部变量来说，变量名在使用的范围内必须是唯一的，范围限制在定义这个变量的宏指令程序段内。</a:t>
            </a:r>
          </a:p>
        </p:txBody>
      </p:sp>
    </p:spTree>
    <p:extLst>
      <p:ext uri="{BB962C8B-B14F-4D97-AF65-F5344CB8AC3E}">
        <p14:creationId xmlns:p14="http://schemas.microsoft.com/office/powerpoint/2010/main" val="31717839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1713" y="332656"/>
            <a:ext cx="7162800" cy="575915"/>
          </a:xfrm>
        </p:spPr>
        <p:txBody>
          <a:bodyPr/>
          <a:lstStyle/>
          <a:p>
            <a:r>
              <a:rPr lang="zh-CN" altLang="en-US" sz="3200" dirty="0"/>
              <a:t>第</a:t>
            </a:r>
            <a:r>
              <a:rPr lang="en-US" altLang="zh-CN" sz="3200" dirty="0"/>
              <a:t>4</a:t>
            </a:r>
            <a:r>
              <a:rPr lang="zh-CN" altLang="en-US" sz="3200" dirty="0"/>
              <a:t>章  </a:t>
            </a:r>
            <a:r>
              <a:rPr lang="en-US" altLang="zh-CN" sz="3200" dirty="0"/>
              <a:t>ARM</a:t>
            </a:r>
            <a:r>
              <a:rPr lang="zh-CN" altLang="en-US" sz="3200" dirty="0"/>
              <a:t>汇编语言特性与编程基础</a:t>
            </a:r>
          </a:p>
        </p:txBody>
      </p:sp>
      <p:sp>
        <p:nvSpPr>
          <p:cNvPr id="5123" name="Rectangle 3"/>
          <p:cNvSpPr>
            <a:spLocks noGrp="1" noChangeArrowheads="1"/>
          </p:cNvSpPr>
          <p:nvPr>
            <p:ph type="body" idx="1"/>
          </p:nvPr>
        </p:nvSpPr>
        <p:spPr>
          <a:xfrm>
            <a:off x="468312" y="1268760"/>
            <a:ext cx="8496175" cy="4772025"/>
          </a:xfrm>
        </p:spPr>
        <p:txBody>
          <a:bodyPr/>
          <a:lstStyle/>
          <a:p>
            <a:pPr eaLnBrk="1" hangingPunct="1">
              <a:lnSpc>
                <a:spcPct val="130000"/>
              </a:lnSpc>
            </a:pPr>
            <a:r>
              <a:rPr lang="zh-CN" altLang="en-US" sz="2800" dirty="0"/>
              <a:t>基于</a:t>
            </a:r>
            <a:r>
              <a:rPr lang="en-US" altLang="zh-CN" sz="2800" dirty="0"/>
              <a:t>ARM</a:t>
            </a:r>
            <a:r>
              <a:rPr lang="zh-CN" altLang="en-US" sz="2800" dirty="0"/>
              <a:t>的编译器一般都支持汇编语言的程序设计。</a:t>
            </a:r>
          </a:p>
          <a:p>
            <a:pPr eaLnBrk="1" hangingPunct="1">
              <a:lnSpc>
                <a:spcPct val="130000"/>
              </a:lnSpc>
            </a:pPr>
            <a:r>
              <a:rPr lang="zh-CN" altLang="en-US" sz="2800" dirty="0"/>
              <a:t>本章介绍</a:t>
            </a:r>
            <a:r>
              <a:rPr lang="en-US" altLang="zh-CN" sz="2800" dirty="0"/>
              <a:t>ARM</a:t>
            </a:r>
            <a:r>
              <a:rPr lang="zh-CN" altLang="en-US" sz="2800" dirty="0"/>
              <a:t>的嵌入式程序的基础知识</a:t>
            </a:r>
          </a:p>
          <a:p>
            <a:pPr lvl="1" eaLnBrk="1" hangingPunct="1">
              <a:lnSpc>
                <a:spcPct val="130000"/>
              </a:lnSpc>
            </a:pPr>
            <a:r>
              <a:rPr lang="en-US" altLang="zh-CN" sz="2800" dirty="0">
                <a:solidFill>
                  <a:srgbClr val="FF3300"/>
                </a:solidFill>
              </a:rPr>
              <a:t>ARM</a:t>
            </a:r>
            <a:r>
              <a:rPr lang="zh-CN" altLang="en-US" sz="2800" dirty="0">
                <a:solidFill>
                  <a:srgbClr val="FF3300"/>
                </a:solidFill>
              </a:rPr>
              <a:t>汇编语言特性</a:t>
            </a:r>
          </a:p>
          <a:p>
            <a:pPr lvl="1" eaLnBrk="1" hangingPunct="1">
              <a:lnSpc>
                <a:spcPct val="130000"/>
              </a:lnSpc>
            </a:pPr>
            <a:r>
              <a:rPr lang="zh-CN" altLang="en-US" sz="2800" dirty="0">
                <a:solidFill>
                  <a:srgbClr val="FF3300"/>
                </a:solidFill>
              </a:rPr>
              <a:t>汇编语言的语句格式</a:t>
            </a:r>
          </a:p>
          <a:p>
            <a:pPr lvl="1" eaLnBrk="1" hangingPunct="1">
              <a:lnSpc>
                <a:spcPct val="130000"/>
              </a:lnSpc>
            </a:pPr>
            <a:r>
              <a:rPr lang="zh-CN" altLang="en-US" sz="2800" dirty="0">
                <a:solidFill>
                  <a:srgbClr val="FF3300"/>
                </a:solidFill>
              </a:rPr>
              <a:t>汇编语言</a:t>
            </a:r>
            <a:r>
              <a:rPr lang="en-US" altLang="zh-CN" sz="2800" dirty="0"/>
              <a:t>……..</a:t>
            </a:r>
          </a:p>
        </p:txBody>
      </p:sp>
    </p:spTree>
    <p:extLst>
      <p:ext uri="{BB962C8B-B14F-4D97-AF65-F5344CB8AC3E}">
        <p14:creationId xmlns:p14="http://schemas.microsoft.com/office/powerpoint/2010/main" val="940146002"/>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3850" y="476250"/>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13315" name="Rectangle 3"/>
          <p:cNvSpPr>
            <a:spLocks noGrp="1" noChangeArrowheads="1"/>
          </p:cNvSpPr>
          <p:nvPr>
            <p:ph type="body" idx="1"/>
          </p:nvPr>
        </p:nvSpPr>
        <p:spPr/>
        <p:txBody>
          <a:bodyPr/>
          <a:lstStyle/>
          <a:p>
            <a:pPr eaLnBrk="1" hangingPunct="1">
              <a:lnSpc>
                <a:spcPct val="105000"/>
              </a:lnSpc>
              <a:buFont typeface="Wingdings" panose="05000000000000000000" pitchFamily="2" charset="2"/>
              <a:buNone/>
            </a:pPr>
            <a:r>
              <a:rPr lang="zh-CN" altLang="en-US"/>
              <a:t>指令示例：</a:t>
            </a:r>
          </a:p>
          <a:p>
            <a:pPr eaLnBrk="1" hangingPunct="1">
              <a:lnSpc>
                <a:spcPct val="105000"/>
              </a:lnSpc>
              <a:buFont typeface="Wingdings" panose="05000000000000000000" pitchFamily="2" charset="2"/>
              <a:buNone/>
            </a:pPr>
            <a:r>
              <a:rPr lang="zh-CN" altLang="en-US"/>
              <a:t>	</a:t>
            </a:r>
            <a:r>
              <a:rPr lang="en-US" altLang="zh-CN">
                <a:solidFill>
                  <a:srgbClr val="FF3300"/>
                </a:solidFill>
              </a:rPr>
              <a:t>LCLA	DATE4	</a:t>
            </a:r>
            <a:r>
              <a:rPr lang="en-US" altLang="zh-CN"/>
              <a:t>		</a:t>
            </a:r>
          </a:p>
          <a:p>
            <a:pPr eaLnBrk="1" hangingPunct="1">
              <a:lnSpc>
                <a:spcPct val="105000"/>
              </a:lnSpc>
              <a:buFont typeface="Wingdings" panose="05000000000000000000" pitchFamily="2" charset="2"/>
              <a:buNone/>
            </a:pPr>
            <a:r>
              <a:rPr lang="zh-CN" altLang="en-US"/>
              <a:t>；声明一个局部数字变量</a:t>
            </a:r>
            <a:r>
              <a:rPr lang="en-US" altLang="zh-CN"/>
              <a:t>DATE4</a:t>
            </a:r>
          </a:p>
          <a:p>
            <a:pPr eaLnBrk="1" hangingPunct="1">
              <a:lnSpc>
                <a:spcPct val="105000"/>
              </a:lnSpc>
              <a:buFont typeface="Wingdings" panose="05000000000000000000" pitchFamily="2" charset="2"/>
              <a:buNone/>
            </a:pPr>
            <a:r>
              <a:rPr lang="en-US" altLang="zh-CN"/>
              <a:t>	</a:t>
            </a:r>
            <a:r>
              <a:rPr lang="en-US" altLang="zh-CN">
                <a:solidFill>
                  <a:srgbClr val="FF3300"/>
                </a:solidFill>
              </a:rPr>
              <a:t>LCLL	DATE5</a:t>
            </a:r>
            <a:r>
              <a:rPr lang="en-US" altLang="zh-CN"/>
              <a:t>			</a:t>
            </a:r>
          </a:p>
          <a:p>
            <a:pPr eaLnBrk="1" hangingPunct="1">
              <a:lnSpc>
                <a:spcPct val="105000"/>
              </a:lnSpc>
              <a:buFont typeface="Wingdings" panose="05000000000000000000" pitchFamily="2" charset="2"/>
              <a:buNone/>
            </a:pPr>
            <a:r>
              <a:rPr lang="zh-CN" altLang="en-US"/>
              <a:t>；声明一个局部的逻辑变量</a:t>
            </a:r>
            <a:r>
              <a:rPr lang="en-US" altLang="zh-CN"/>
              <a:t>DATE5</a:t>
            </a:r>
          </a:p>
          <a:p>
            <a:pPr eaLnBrk="1" hangingPunct="1">
              <a:lnSpc>
                <a:spcPct val="105000"/>
              </a:lnSpc>
              <a:buFont typeface="Wingdings" panose="05000000000000000000" pitchFamily="2" charset="2"/>
              <a:buNone/>
            </a:pPr>
            <a:r>
              <a:rPr lang="en-US" altLang="zh-CN"/>
              <a:t>	</a:t>
            </a:r>
            <a:r>
              <a:rPr lang="en-US" altLang="zh-CN">
                <a:solidFill>
                  <a:srgbClr val="FF3300"/>
                </a:solidFill>
              </a:rPr>
              <a:t>DATA4	SETL 0x10	</a:t>
            </a:r>
            <a:r>
              <a:rPr lang="en-US" altLang="zh-CN"/>
              <a:t>		</a:t>
            </a:r>
          </a:p>
          <a:p>
            <a:pPr eaLnBrk="1" hangingPunct="1">
              <a:lnSpc>
                <a:spcPct val="105000"/>
              </a:lnSpc>
              <a:buFont typeface="Wingdings" panose="05000000000000000000" pitchFamily="2" charset="2"/>
              <a:buNone/>
            </a:pPr>
            <a:r>
              <a:rPr lang="zh-CN" altLang="en-US"/>
              <a:t>；为变量</a:t>
            </a:r>
            <a:r>
              <a:rPr lang="en-US" altLang="zh-CN"/>
              <a:t>DATE4</a:t>
            </a:r>
            <a:r>
              <a:rPr lang="zh-CN" altLang="en-US"/>
              <a:t>赋值为</a:t>
            </a:r>
            <a:r>
              <a:rPr lang="en-US" altLang="zh-CN"/>
              <a:t>0x10	</a:t>
            </a:r>
          </a:p>
          <a:p>
            <a:pPr eaLnBrk="1" hangingPunct="1">
              <a:lnSpc>
                <a:spcPct val="105000"/>
              </a:lnSpc>
              <a:buFont typeface="Wingdings" panose="05000000000000000000" pitchFamily="2" charset="2"/>
              <a:buNone/>
            </a:pPr>
            <a:r>
              <a:rPr lang="en-US" altLang="zh-CN"/>
              <a:t>	</a:t>
            </a:r>
            <a:r>
              <a:rPr lang="en-US" altLang="zh-CN">
                <a:solidFill>
                  <a:srgbClr val="FF3300"/>
                </a:solidFill>
              </a:rPr>
              <a:t>LCLS	DATA6</a:t>
            </a:r>
            <a:r>
              <a:rPr lang="en-US" altLang="zh-CN"/>
              <a:t>			</a:t>
            </a:r>
          </a:p>
          <a:p>
            <a:pPr eaLnBrk="1" hangingPunct="1">
              <a:lnSpc>
                <a:spcPct val="105000"/>
              </a:lnSpc>
              <a:buFont typeface="Wingdings" panose="05000000000000000000" pitchFamily="2" charset="2"/>
              <a:buNone/>
            </a:pPr>
            <a:r>
              <a:rPr lang="zh-CN" altLang="en-US"/>
              <a:t>；声明一个局部的字符串变量</a:t>
            </a:r>
            <a:r>
              <a:rPr lang="en-US" altLang="zh-CN"/>
              <a:t>DATA6</a:t>
            </a:r>
          </a:p>
        </p:txBody>
      </p:sp>
    </p:spTree>
    <p:extLst>
      <p:ext uri="{BB962C8B-B14F-4D97-AF65-F5344CB8AC3E}">
        <p14:creationId xmlns:p14="http://schemas.microsoft.com/office/powerpoint/2010/main" val="1905939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23850" y="404813"/>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14339" name="Rectangle 3"/>
          <p:cNvSpPr>
            <a:spLocks noGrp="1" noChangeArrowheads="1"/>
          </p:cNvSpPr>
          <p:nvPr>
            <p:ph type="body" idx="1"/>
          </p:nvPr>
        </p:nvSpPr>
        <p:spPr>
          <a:xfrm>
            <a:off x="395288" y="1268413"/>
            <a:ext cx="8229600" cy="5248275"/>
          </a:xfrm>
        </p:spPr>
        <p:txBody>
          <a:bodyPr/>
          <a:lstStyle/>
          <a:p>
            <a:pPr eaLnBrk="1" hangingPunct="1">
              <a:lnSpc>
                <a:spcPct val="120000"/>
              </a:lnSpc>
              <a:buFont typeface="Wingdings" panose="05000000000000000000" pitchFamily="2" charset="2"/>
              <a:buNone/>
            </a:pPr>
            <a:r>
              <a:rPr lang="zh-CN" altLang="en-US" sz="2800" dirty="0"/>
              <a:t>（</a:t>
            </a:r>
            <a:r>
              <a:rPr lang="en-US" altLang="zh-CN" sz="2800" dirty="0"/>
              <a:t>3</a:t>
            </a:r>
            <a:r>
              <a:rPr lang="zh-CN" altLang="en-US" sz="2800" dirty="0"/>
              <a:t>）变量赋值</a:t>
            </a:r>
            <a:r>
              <a:rPr lang="en-US" altLang="zh-CN" sz="2800" dirty="0">
                <a:solidFill>
                  <a:srgbClr val="FF3300"/>
                </a:solidFill>
              </a:rPr>
              <a:t>SETA</a:t>
            </a:r>
            <a:r>
              <a:rPr lang="zh-CN" altLang="en-US" sz="2800" dirty="0">
                <a:solidFill>
                  <a:srgbClr val="FF3300"/>
                </a:solidFill>
              </a:rPr>
              <a:t>、</a:t>
            </a:r>
            <a:r>
              <a:rPr lang="en-US" altLang="zh-CN" sz="2800" dirty="0">
                <a:solidFill>
                  <a:srgbClr val="FF3300"/>
                </a:solidFill>
              </a:rPr>
              <a:t>SETL</a:t>
            </a:r>
            <a:r>
              <a:rPr lang="zh-CN" altLang="en-US" sz="2800" dirty="0">
                <a:solidFill>
                  <a:srgbClr val="FF3300"/>
                </a:solidFill>
              </a:rPr>
              <a:t>和</a:t>
            </a:r>
            <a:r>
              <a:rPr lang="en-US" altLang="zh-CN" sz="2800" dirty="0">
                <a:solidFill>
                  <a:srgbClr val="FF3300"/>
                </a:solidFill>
              </a:rPr>
              <a:t>SETS</a:t>
            </a:r>
          </a:p>
          <a:p>
            <a:pPr eaLnBrk="1" hangingPunct="1">
              <a:lnSpc>
                <a:spcPct val="120000"/>
              </a:lnSpc>
              <a:buFont typeface="Wingdings" panose="05000000000000000000" pitchFamily="2" charset="2"/>
              <a:buNone/>
            </a:pPr>
            <a:r>
              <a:rPr lang="zh-CN" altLang="en-US" dirty="0"/>
              <a:t>语法格式：</a:t>
            </a:r>
          </a:p>
          <a:p>
            <a:pPr eaLnBrk="1" hangingPunct="1">
              <a:lnSpc>
                <a:spcPct val="120000"/>
              </a:lnSpc>
              <a:buFont typeface="Wingdings" panose="05000000000000000000" pitchFamily="2" charset="2"/>
              <a:buNone/>
            </a:pPr>
            <a:r>
              <a:rPr lang="zh-CN" altLang="en-US" dirty="0"/>
              <a:t>		变量名 </a:t>
            </a:r>
            <a:r>
              <a:rPr lang="en-US" altLang="zh-CN" dirty="0"/>
              <a:t>SETA</a:t>
            </a:r>
            <a:r>
              <a:rPr lang="zh-CN" altLang="en-US" dirty="0"/>
              <a:t>（</a:t>
            </a:r>
            <a:r>
              <a:rPr lang="en-US" altLang="zh-CN" dirty="0"/>
              <a:t>SETL</a:t>
            </a:r>
            <a:r>
              <a:rPr lang="zh-CN" altLang="en-US" dirty="0"/>
              <a:t>或</a:t>
            </a:r>
            <a:r>
              <a:rPr lang="en-US" altLang="zh-CN" dirty="0"/>
              <a:t>SETS</a:t>
            </a:r>
            <a:r>
              <a:rPr lang="zh-CN" altLang="en-US" dirty="0"/>
              <a:t>）表达式</a:t>
            </a:r>
          </a:p>
          <a:p>
            <a:pPr eaLnBrk="1" hangingPunct="1">
              <a:lnSpc>
                <a:spcPct val="120000"/>
              </a:lnSpc>
              <a:buFont typeface="Wingdings" panose="05000000000000000000" pitchFamily="2" charset="2"/>
              <a:buNone/>
            </a:pPr>
            <a:r>
              <a:rPr lang="zh-CN" altLang="en-US" dirty="0"/>
              <a:t>    </a:t>
            </a:r>
            <a:r>
              <a:rPr lang="en-US" altLang="zh-CN" dirty="0"/>
              <a:t>SETA</a:t>
            </a:r>
            <a:r>
              <a:rPr lang="zh-CN" altLang="en-US" dirty="0"/>
              <a:t>、</a:t>
            </a:r>
            <a:r>
              <a:rPr lang="en-US" altLang="zh-CN" dirty="0"/>
              <a:t>SETL</a:t>
            </a:r>
            <a:r>
              <a:rPr lang="zh-CN" altLang="en-US" dirty="0"/>
              <a:t>、</a:t>
            </a:r>
            <a:r>
              <a:rPr lang="en-US" altLang="zh-CN" dirty="0"/>
              <a:t>SETS</a:t>
            </a:r>
            <a:r>
              <a:rPr lang="zh-CN" altLang="en-US" dirty="0"/>
              <a:t>是变量赋值伪指令，用于给一个已经定义的全局变量或局部变量赋值。</a:t>
            </a:r>
          </a:p>
          <a:p>
            <a:pPr eaLnBrk="1" hangingPunct="1">
              <a:lnSpc>
                <a:spcPct val="120000"/>
              </a:lnSpc>
              <a:buFont typeface="Wingdings" panose="05000000000000000000" pitchFamily="2" charset="2"/>
              <a:buNone/>
            </a:pPr>
            <a:r>
              <a:rPr lang="zh-CN" altLang="en-US" dirty="0">
                <a:solidFill>
                  <a:srgbClr val="FF3300"/>
                </a:solidFill>
              </a:rPr>
              <a:t>其中：</a:t>
            </a:r>
          </a:p>
          <a:p>
            <a:pPr eaLnBrk="1" hangingPunct="1">
              <a:lnSpc>
                <a:spcPct val="120000"/>
              </a:lnSpc>
            </a:pPr>
            <a:r>
              <a:rPr lang="en-US" altLang="zh-CN" dirty="0"/>
              <a:t>SETA</a:t>
            </a:r>
            <a:r>
              <a:rPr lang="zh-CN" altLang="en-US" dirty="0"/>
              <a:t>用于给一个数学变量赋值；</a:t>
            </a:r>
          </a:p>
          <a:p>
            <a:pPr eaLnBrk="1" hangingPunct="1">
              <a:lnSpc>
                <a:spcPct val="120000"/>
              </a:lnSpc>
            </a:pPr>
            <a:r>
              <a:rPr lang="en-US" altLang="zh-CN" dirty="0"/>
              <a:t>SETL</a:t>
            </a:r>
            <a:r>
              <a:rPr lang="zh-CN" altLang="en-US" dirty="0"/>
              <a:t>用于给一个逻辑变量赋值；</a:t>
            </a:r>
          </a:p>
          <a:p>
            <a:pPr eaLnBrk="1" hangingPunct="1">
              <a:lnSpc>
                <a:spcPct val="120000"/>
              </a:lnSpc>
            </a:pPr>
            <a:r>
              <a:rPr lang="en-US" altLang="zh-CN" dirty="0"/>
              <a:t>SETS</a:t>
            </a:r>
            <a:r>
              <a:rPr lang="zh-CN" altLang="en-US" dirty="0"/>
              <a:t>用于给一个字符串变量赋值；</a:t>
            </a:r>
          </a:p>
        </p:txBody>
      </p:sp>
    </p:spTree>
    <p:extLst>
      <p:ext uri="{BB962C8B-B14F-4D97-AF65-F5344CB8AC3E}">
        <p14:creationId xmlns:p14="http://schemas.microsoft.com/office/powerpoint/2010/main" val="1283626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250825" y="404813"/>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15363" name="Rectangle 3"/>
          <p:cNvSpPr>
            <a:spLocks noGrp="1" noChangeArrowheads="1"/>
          </p:cNvSpPr>
          <p:nvPr>
            <p:ph type="body" idx="1"/>
          </p:nvPr>
        </p:nvSpPr>
        <p:spPr>
          <a:xfrm>
            <a:off x="467544" y="1052736"/>
            <a:ext cx="9361040" cy="5589587"/>
          </a:xfrm>
        </p:spPr>
        <p:txBody>
          <a:bodyPr/>
          <a:lstStyle/>
          <a:p>
            <a:pPr eaLnBrk="1" hangingPunct="1">
              <a:buFont typeface="Wingdings" panose="05000000000000000000" pitchFamily="2" charset="2"/>
              <a:buNone/>
            </a:pPr>
            <a:r>
              <a:rPr lang="zh-CN" altLang="en-US" sz="2200" dirty="0"/>
              <a:t>指令示例：</a:t>
            </a:r>
          </a:p>
          <a:p>
            <a:pPr eaLnBrk="1" hangingPunct="1">
              <a:buFont typeface="Wingdings" panose="05000000000000000000" pitchFamily="2" charset="2"/>
              <a:buNone/>
            </a:pPr>
            <a:r>
              <a:rPr lang="zh-CN" altLang="en-US" sz="2200" dirty="0"/>
              <a:t>	</a:t>
            </a:r>
            <a:r>
              <a:rPr lang="en-US" altLang="zh-CN" sz="2200" dirty="0">
                <a:solidFill>
                  <a:srgbClr val="FF3300"/>
                </a:solidFill>
              </a:rPr>
              <a:t>GBLA  EXAMP1</a:t>
            </a:r>
            <a:r>
              <a:rPr lang="en-US" altLang="zh-CN" dirty="0"/>
              <a:t>  </a:t>
            </a:r>
            <a:r>
              <a:rPr lang="zh-CN" altLang="en-US" sz="2200" dirty="0"/>
              <a:t>；先声明一个全局数字变量</a:t>
            </a:r>
            <a:r>
              <a:rPr lang="en-US" altLang="zh-CN" sz="2200" dirty="0"/>
              <a:t>EXAMP1</a:t>
            </a:r>
          </a:p>
          <a:p>
            <a:pPr eaLnBrk="1" hangingPunct="1">
              <a:buFont typeface="Wingdings" panose="05000000000000000000" pitchFamily="2" charset="2"/>
              <a:buNone/>
            </a:pPr>
            <a:r>
              <a:rPr lang="en-US" altLang="zh-CN" sz="2200" dirty="0">
                <a:solidFill>
                  <a:srgbClr val="FF3300"/>
                </a:solidFill>
              </a:rPr>
              <a:t>    EXAMP1  SETA	0xaa</a:t>
            </a:r>
            <a:r>
              <a:rPr lang="en-US" altLang="zh-CN" sz="2200" dirty="0"/>
              <a:t>	 </a:t>
            </a:r>
            <a:r>
              <a:rPr lang="zh-CN" altLang="en-US" sz="2200" dirty="0"/>
              <a:t>；将变量</a:t>
            </a:r>
            <a:r>
              <a:rPr lang="en-US" altLang="zh-CN" sz="2200" dirty="0"/>
              <a:t>EXAMP1</a:t>
            </a:r>
            <a:r>
              <a:rPr lang="zh-CN" altLang="en-US" sz="2200" dirty="0"/>
              <a:t>赋值为</a:t>
            </a:r>
            <a:r>
              <a:rPr lang="en-US" altLang="zh-CN" sz="2200" dirty="0"/>
              <a:t>0xaa</a:t>
            </a:r>
          </a:p>
          <a:p>
            <a:pPr eaLnBrk="1" hangingPunct="1">
              <a:buFont typeface="Wingdings" panose="05000000000000000000" pitchFamily="2" charset="2"/>
              <a:buNone/>
            </a:pPr>
            <a:r>
              <a:rPr lang="en-US" altLang="zh-CN" sz="2200" dirty="0"/>
              <a:t>	</a:t>
            </a:r>
            <a:r>
              <a:rPr lang="en-US" altLang="zh-CN" sz="2200" dirty="0">
                <a:solidFill>
                  <a:srgbClr val="FF3300"/>
                </a:solidFill>
              </a:rPr>
              <a:t>LCLL  EXAMP2               </a:t>
            </a:r>
            <a:r>
              <a:rPr lang="zh-CN" altLang="en-US" sz="2200" dirty="0"/>
              <a:t>；声明一个局部的逻辑变量</a:t>
            </a:r>
            <a:r>
              <a:rPr lang="en-US" altLang="zh-CN" sz="2200" dirty="0"/>
              <a:t>EXAMP2</a:t>
            </a:r>
          </a:p>
          <a:p>
            <a:pPr eaLnBrk="1" hangingPunct="1">
              <a:buFont typeface="Wingdings" panose="05000000000000000000" pitchFamily="2" charset="2"/>
              <a:buNone/>
            </a:pPr>
            <a:r>
              <a:rPr lang="en-US" altLang="zh-CN" sz="2200" dirty="0"/>
              <a:t>	</a:t>
            </a:r>
            <a:r>
              <a:rPr lang="en-US" altLang="zh-CN" sz="2200" dirty="0">
                <a:solidFill>
                  <a:srgbClr val="FF3300"/>
                </a:solidFill>
              </a:rPr>
              <a:t>EXAMP1 SETL	{TRUE}</a:t>
            </a:r>
            <a:r>
              <a:rPr lang="zh-CN" altLang="en-US" sz="2200" dirty="0"/>
              <a:t>；将变量</a:t>
            </a:r>
            <a:r>
              <a:rPr lang="en-US" altLang="zh-CN" sz="2200" dirty="0"/>
              <a:t>EXAMP1</a:t>
            </a:r>
            <a:r>
              <a:rPr lang="zh-CN" altLang="en-US" sz="2200" dirty="0"/>
              <a:t>赋值为</a:t>
            </a:r>
            <a:r>
              <a:rPr lang="en-US" altLang="zh-CN" sz="2200" dirty="0"/>
              <a:t>TRUE</a:t>
            </a:r>
          </a:p>
          <a:p>
            <a:pPr eaLnBrk="1" hangingPunct="1">
              <a:buFont typeface="Wingdings" panose="05000000000000000000" pitchFamily="2" charset="2"/>
              <a:buNone/>
            </a:pPr>
            <a:r>
              <a:rPr lang="en-US" altLang="zh-CN" sz="2200" dirty="0"/>
              <a:t>	</a:t>
            </a:r>
            <a:r>
              <a:rPr lang="en-US" altLang="zh-CN" sz="2200" dirty="0">
                <a:solidFill>
                  <a:srgbClr val="FF3300"/>
                </a:solidFill>
              </a:rPr>
              <a:t>GBLA  EXAMP3	</a:t>
            </a:r>
            <a:r>
              <a:rPr lang="en-US" altLang="zh-CN" sz="2200" dirty="0"/>
              <a:t>	  </a:t>
            </a:r>
            <a:r>
              <a:rPr lang="zh-CN" altLang="en-US" sz="2200" dirty="0"/>
              <a:t>；先声明一个全局字符串变量</a:t>
            </a:r>
            <a:r>
              <a:rPr lang="en-US" altLang="zh-CN" sz="2200" dirty="0"/>
              <a:t>EXAMP3	</a:t>
            </a:r>
          </a:p>
          <a:p>
            <a:pPr eaLnBrk="1" hangingPunct="1">
              <a:buFont typeface="Wingdings" panose="05000000000000000000" pitchFamily="2" charset="2"/>
              <a:buNone/>
            </a:pPr>
            <a:r>
              <a:rPr lang="en-US" altLang="zh-CN" sz="2200" dirty="0">
                <a:solidFill>
                  <a:srgbClr val="FF3300"/>
                </a:solidFill>
              </a:rPr>
              <a:t>   EXAMP3   SETS	“string” </a:t>
            </a:r>
            <a:r>
              <a:rPr lang="zh-CN" altLang="en-US" sz="2200" dirty="0"/>
              <a:t>；将变量</a:t>
            </a:r>
            <a:r>
              <a:rPr lang="en-US" altLang="zh-CN" sz="2200" dirty="0"/>
              <a:t>EXAMP3</a:t>
            </a:r>
            <a:r>
              <a:rPr lang="zh-CN" altLang="en-US" sz="2200" dirty="0"/>
              <a:t>赋值为</a:t>
            </a:r>
            <a:r>
              <a:rPr lang="en-US" altLang="zh-CN" sz="2200" dirty="0"/>
              <a:t>string</a:t>
            </a:r>
          </a:p>
        </p:txBody>
      </p:sp>
    </p:spTree>
    <p:extLst>
      <p:ext uri="{BB962C8B-B14F-4D97-AF65-F5344CB8AC3E}">
        <p14:creationId xmlns:p14="http://schemas.microsoft.com/office/powerpoint/2010/main" val="38976267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23850" y="404813"/>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16387" name="Rectangle 3"/>
          <p:cNvSpPr>
            <a:spLocks noGrp="1" noChangeArrowheads="1"/>
          </p:cNvSpPr>
          <p:nvPr>
            <p:ph type="body" idx="1"/>
          </p:nvPr>
        </p:nvSpPr>
        <p:spPr>
          <a:xfrm>
            <a:off x="468313" y="1196975"/>
            <a:ext cx="8229600" cy="5661025"/>
          </a:xfrm>
        </p:spPr>
        <p:txBody>
          <a:bodyPr/>
          <a:lstStyle/>
          <a:p>
            <a:pPr eaLnBrk="1" hangingPunct="1">
              <a:lnSpc>
                <a:spcPct val="115000"/>
              </a:lnSpc>
              <a:buFont typeface="Wingdings" panose="05000000000000000000" pitchFamily="2" charset="2"/>
              <a:buNone/>
            </a:pPr>
            <a:r>
              <a:rPr lang="zh-CN" altLang="en-US" sz="2800" dirty="0"/>
              <a:t>（</a:t>
            </a:r>
            <a:r>
              <a:rPr lang="en-US" altLang="zh-CN" sz="2800" dirty="0"/>
              <a:t>4</a:t>
            </a:r>
            <a:r>
              <a:rPr lang="zh-CN" altLang="en-US" sz="2800" dirty="0"/>
              <a:t>）寄存器列表定义</a:t>
            </a:r>
            <a:r>
              <a:rPr lang="en-US" altLang="zh-CN" sz="2800" dirty="0">
                <a:solidFill>
                  <a:srgbClr val="FF3300"/>
                </a:solidFill>
              </a:rPr>
              <a:t>RLIST</a:t>
            </a:r>
          </a:p>
          <a:p>
            <a:pPr eaLnBrk="1" hangingPunct="1">
              <a:lnSpc>
                <a:spcPct val="115000"/>
              </a:lnSpc>
              <a:buFont typeface="Wingdings" panose="05000000000000000000" pitchFamily="2" charset="2"/>
              <a:buNone/>
            </a:pPr>
            <a:r>
              <a:rPr lang="zh-CN" altLang="en-US" dirty="0"/>
              <a:t>语法格式：</a:t>
            </a:r>
          </a:p>
          <a:p>
            <a:pPr eaLnBrk="1" hangingPunct="1">
              <a:lnSpc>
                <a:spcPct val="115000"/>
              </a:lnSpc>
              <a:buFont typeface="Wingdings" panose="05000000000000000000" pitchFamily="2" charset="2"/>
              <a:buNone/>
            </a:pPr>
            <a:r>
              <a:rPr lang="zh-CN" altLang="en-US" dirty="0"/>
              <a:t>         名称  </a:t>
            </a:r>
            <a:r>
              <a:rPr lang="en-US" altLang="zh-CN" dirty="0"/>
              <a:t>RLIST {</a:t>
            </a:r>
            <a:r>
              <a:rPr lang="zh-CN" altLang="en-US" dirty="0"/>
              <a:t>寄存器列表</a:t>
            </a:r>
            <a:r>
              <a:rPr lang="en-US" altLang="zh-CN" dirty="0"/>
              <a:t>}</a:t>
            </a:r>
          </a:p>
          <a:p>
            <a:pPr eaLnBrk="1" hangingPunct="1">
              <a:lnSpc>
                <a:spcPct val="115000"/>
              </a:lnSpc>
              <a:buFont typeface="Wingdings" panose="05000000000000000000" pitchFamily="2" charset="2"/>
              <a:buNone/>
            </a:pPr>
            <a:r>
              <a:rPr lang="en-US" altLang="zh-CN" dirty="0"/>
              <a:t>    RLIST</a:t>
            </a:r>
            <a:r>
              <a:rPr lang="zh-CN" altLang="en-US" dirty="0"/>
              <a:t>伪指令是定义通用寄存列表伪指令，通用寄存器列表定义主要应用在堆栈操作或多寄存器传送中，即使用该伪指令定义的名称可在</a:t>
            </a:r>
            <a:r>
              <a:rPr lang="en-US" altLang="zh-CN" dirty="0"/>
              <a:t>ARM</a:t>
            </a:r>
            <a:r>
              <a:rPr lang="zh-CN" altLang="en-US" dirty="0"/>
              <a:t>指令</a:t>
            </a:r>
            <a:r>
              <a:rPr lang="en-US" altLang="zh-CN" dirty="0"/>
              <a:t>LDM/STM</a:t>
            </a:r>
            <a:r>
              <a:rPr lang="zh-CN" altLang="en-US" dirty="0"/>
              <a:t>中使用。</a:t>
            </a:r>
          </a:p>
          <a:p>
            <a:pPr eaLnBrk="1" hangingPunct="1">
              <a:lnSpc>
                <a:spcPct val="115000"/>
              </a:lnSpc>
              <a:buFont typeface="Wingdings" panose="05000000000000000000" pitchFamily="2" charset="2"/>
              <a:buNone/>
            </a:pPr>
            <a:r>
              <a:rPr lang="zh-CN" altLang="en-US" dirty="0"/>
              <a:t>    在</a:t>
            </a:r>
            <a:r>
              <a:rPr lang="en-US" altLang="zh-CN" dirty="0"/>
              <a:t>LDM/STM</a:t>
            </a:r>
            <a:r>
              <a:rPr lang="zh-CN" altLang="en-US" dirty="0"/>
              <a:t>指令中，列表中的寄存器访问次序为根据寄存器的编号</a:t>
            </a:r>
            <a:r>
              <a:rPr lang="zh-CN" altLang="en-US" dirty="0">
                <a:solidFill>
                  <a:srgbClr val="FF3300"/>
                </a:solidFill>
              </a:rPr>
              <a:t>由低到高</a:t>
            </a:r>
            <a:r>
              <a:rPr lang="zh-CN" altLang="en-US" dirty="0"/>
              <a:t>，而与列表中的寄存器排列次序无关。</a:t>
            </a:r>
          </a:p>
          <a:p>
            <a:pPr eaLnBrk="1" hangingPunct="1">
              <a:buFont typeface="Wingdings" panose="05000000000000000000" pitchFamily="2" charset="2"/>
              <a:buNone/>
            </a:pPr>
            <a:endParaRPr lang="en-US" altLang="zh-CN" dirty="0"/>
          </a:p>
        </p:txBody>
      </p:sp>
    </p:spTree>
    <p:extLst>
      <p:ext uri="{BB962C8B-B14F-4D97-AF65-F5344CB8AC3E}">
        <p14:creationId xmlns:p14="http://schemas.microsoft.com/office/powerpoint/2010/main" val="1806681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323850" y="404813"/>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17411" name="Rectangle 3"/>
          <p:cNvSpPr>
            <a:spLocks noGrp="1" noChangeArrowheads="1"/>
          </p:cNvSpPr>
          <p:nvPr>
            <p:ph type="body" idx="1"/>
          </p:nvPr>
        </p:nvSpPr>
        <p:spPr>
          <a:xfrm>
            <a:off x="457200" y="1341438"/>
            <a:ext cx="8229600" cy="5516562"/>
          </a:xfrm>
        </p:spPr>
        <p:txBody>
          <a:bodyPr/>
          <a:lstStyle/>
          <a:p>
            <a:pPr eaLnBrk="1" hangingPunct="1">
              <a:lnSpc>
                <a:spcPct val="115000"/>
              </a:lnSpc>
              <a:buFont typeface="Wingdings" panose="05000000000000000000" pitchFamily="2" charset="2"/>
              <a:buNone/>
            </a:pPr>
            <a:r>
              <a:rPr lang="zh-CN" altLang="en-US"/>
              <a:t>指令示例：</a:t>
            </a:r>
          </a:p>
          <a:p>
            <a:pPr eaLnBrk="1" hangingPunct="1">
              <a:lnSpc>
                <a:spcPct val="115000"/>
              </a:lnSpc>
              <a:buFont typeface="Wingdings" panose="05000000000000000000" pitchFamily="2" charset="2"/>
              <a:buNone/>
            </a:pPr>
            <a:r>
              <a:rPr lang="en-US" altLang="zh-CN">
                <a:solidFill>
                  <a:srgbClr val="FF3300"/>
                </a:solidFill>
              </a:rPr>
              <a:t>RegList	RLIST	{R0-R5</a:t>
            </a:r>
            <a:r>
              <a:rPr lang="zh-CN" altLang="en-US">
                <a:solidFill>
                  <a:srgbClr val="FF3300"/>
                </a:solidFill>
              </a:rPr>
              <a:t>，</a:t>
            </a:r>
            <a:r>
              <a:rPr lang="en-US" altLang="zh-CN">
                <a:solidFill>
                  <a:srgbClr val="FF3300"/>
                </a:solidFill>
              </a:rPr>
              <a:t>R8 }</a:t>
            </a:r>
            <a:r>
              <a:rPr lang="en-US" altLang="zh-CN"/>
              <a:t>	</a:t>
            </a:r>
          </a:p>
          <a:p>
            <a:pPr eaLnBrk="1" hangingPunct="1">
              <a:lnSpc>
                <a:spcPct val="115000"/>
              </a:lnSpc>
              <a:buFont typeface="Wingdings" panose="05000000000000000000" pitchFamily="2" charset="2"/>
              <a:buNone/>
            </a:pPr>
            <a:r>
              <a:rPr lang="zh-CN" altLang="en-US"/>
              <a:t>；定义寄存器列表为</a:t>
            </a:r>
            <a:r>
              <a:rPr lang="en-US" altLang="zh-CN"/>
              <a:t>RegList</a:t>
            </a:r>
          </a:p>
          <a:p>
            <a:pPr eaLnBrk="1" hangingPunct="1">
              <a:lnSpc>
                <a:spcPct val="115000"/>
              </a:lnSpc>
              <a:buFont typeface="Wingdings" panose="05000000000000000000" pitchFamily="2" charset="2"/>
              <a:buNone/>
            </a:pPr>
            <a:endParaRPr lang="en-US" altLang="zh-CN"/>
          </a:p>
          <a:p>
            <a:pPr eaLnBrk="1" hangingPunct="1">
              <a:lnSpc>
                <a:spcPct val="115000"/>
              </a:lnSpc>
              <a:buFont typeface="Wingdings" panose="05000000000000000000" pitchFamily="2" charset="2"/>
              <a:buNone/>
            </a:pPr>
            <a:r>
              <a:rPr lang="zh-CN" altLang="en-US"/>
              <a:t>在程序中使用：</a:t>
            </a:r>
          </a:p>
          <a:p>
            <a:pPr eaLnBrk="1" hangingPunct="1">
              <a:lnSpc>
                <a:spcPct val="115000"/>
              </a:lnSpc>
              <a:buFont typeface="Wingdings" panose="05000000000000000000" pitchFamily="2" charset="2"/>
              <a:buNone/>
            </a:pPr>
            <a:r>
              <a:rPr lang="en-US" altLang="zh-CN">
                <a:solidFill>
                  <a:srgbClr val="FF3300"/>
                </a:solidFill>
              </a:rPr>
              <a:t>STMFD SP!,RegList</a:t>
            </a:r>
            <a:r>
              <a:rPr lang="en-US" altLang="zh-CN"/>
              <a:t>		</a:t>
            </a:r>
          </a:p>
          <a:p>
            <a:pPr eaLnBrk="1" hangingPunct="1">
              <a:lnSpc>
                <a:spcPct val="115000"/>
              </a:lnSpc>
              <a:buFont typeface="Wingdings" panose="05000000000000000000" pitchFamily="2" charset="2"/>
              <a:buNone/>
            </a:pPr>
            <a:r>
              <a:rPr lang="zh-CN" altLang="en-US"/>
              <a:t>；存储列表到堆栈</a:t>
            </a:r>
          </a:p>
          <a:p>
            <a:pPr eaLnBrk="1" hangingPunct="1">
              <a:lnSpc>
                <a:spcPct val="115000"/>
              </a:lnSpc>
              <a:buFont typeface="Wingdings" panose="05000000000000000000" pitchFamily="2" charset="2"/>
              <a:buNone/>
            </a:pPr>
            <a:r>
              <a:rPr lang="en-US" altLang="zh-CN">
                <a:solidFill>
                  <a:srgbClr val="FF3300"/>
                </a:solidFill>
              </a:rPr>
              <a:t>LDMIA R5,RegList</a:t>
            </a:r>
            <a:r>
              <a:rPr lang="en-US" altLang="zh-CN"/>
              <a:t>		</a:t>
            </a:r>
          </a:p>
          <a:p>
            <a:pPr eaLnBrk="1" hangingPunct="1">
              <a:lnSpc>
                <a:spcPct val="115000"/>
              </a:lnSpc>
              <a:buFont typeface="Wingdings" panose="05000000000000000000" pitchFamily="2" charset="2"/>
              <a:buNone/>
            </a:pPr>
            <a:r>
              <a:rPr lang="zh-CN" altLang="en-US"/>
              <a:t>；加载列表 </a:t>
            </a:r>
          </a:p>
        </p:txBody>
      </p:sp>
    </p:spTree>
    <p:extLst>
      <p:ext uri="{BB962C8B-B14F-4D97-AF65-F5344CB8AC3E}">
        <p14:creationId xmlns:p14="http://schemas.microsoft.com/office/powerpoint/2010/main" val="3675768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62B34008-D684-4C9F-25BF-62C695F02984}"/>
              </a:ext>
            </a:extLst>
          </p:cNvPr>
          <p:cNvSpPr>
            <a:spLocks noGrp="1" noChangeArrowheads="1"/>
          </p:cNvSpPr>
          <p:nvPr>
            <p:ph type="title"/>
          </p:nvPr>
        </p:nvSpPr>
        <p:spPr/>
        <p:txBody>
          <a:bodyPr/>
          <a:lstStyle/>
          <a:p>
            <a:pPr algn="l"/>
            <a:r>
              <a:rPr lang="en-US" altLang="zh-CN">
                <a:ea typeface="宋体" panose="02010600030101010101" pitchFamily="2" charset="-122"/>
              </a:rPr>
              <a:t>3. </a:t>
            </a:r>
            <a:r>
              <a:rPr lang="zh-CN" altLang="en-US">
                <a:ea typeface="宋体" panose="02010600030101010101" pitchFamily="2" charset="-122"/>
              </a:rPr>
              <a:t>数据定义伪操作 </a:t>
            </a:r>
          </a:p>
        </p:txBody>
      </p:sp>
      <p:sp>
        <p:nvSpPr>
          <p:cNvPr id="38915" name="Rectangle 3">
            <a:extLst>
              <a:ext uri="{FF2B5EF4-FFF2-40B4-BE49-F238E27FC236}">
                <a16:creationId xmlns:a16="http://schemas.microsoft.com/office/drawing/2014/main" id="{53516E82-A1E4-1A5F-D7D1-A014BF3B1C74}"/>
              </a:ext>
            </a:extLst>
          </p:cNvPr>
          <p:cNvSpPr>
            <a:spLocks noGrp="1" noChangeArrowheads="1"/>
          </p:cNvSpPr>
          <p:nvPr>
            <p:ph type="body" idx="1"/>
          </p:nvPr>
        </p:nvSpPr>
        <p:spPr>
          <a:xfrm>
            <a:off x="1062037" y="2078831"/>
            <a:ext cx="7053263" cy="2214563"/>
          </a:xfrm>
        </p:spPr>
        <p:txBody>
          <a:bodyPr/>
          <a:lstStyle/>
          <a:p>
            <a:pPr>
              <a:lnSpc>
                <a:spcPct val="150000"/>
              </a:lnSpc>
            </a:pPr>
            <a:r>
              <a:rPr lang="zh-CN" altLang="en-US">
                <a:ea typeface="宋体" panose="02010600030101010101" pitchFamily="2" charset="-122"/>
              </a:rPr>
              <a:t>数据定义伪操作一般用于为</a:t>
            </a:r>
            <a:r>
              <a:rPr lang="zh-CN" altLang="en-US">
                <a:solidFill>
                  <a:srgbClr val="FF0000"/>
                </a:solidFill>
                <a:ea typeface="宋体" panose="02010600030101010101" pitchFamily="2" charset="-122"/>
              </a:rPr>
              <a:t>特定的数据分配存储单元</a:t>
            </a:r>
            <a:r>
              <a:rPr lang="zh-CN" altLang="en-US">
                <a:ea typeface="宋体" panose="02010600030101010101" pitchFamily="2" charset="-122"/>
              </a:rPr>
              <a:t>，也可以完成已分配存储单元的</a:t>
            </a:r>
            <a:r>
              <a:rPr lang="zh-CN" altLang="en-US">
                <a:solidFill>
                  <a:srgbClr val="FF0000"/>
                </a:solidFill>
                <a:ea typeface="宋体" panose="02010600030101010101" pitchFamily="2" charset="-122"/>
              </a:rPr>
              <a:t>初始化</a:t>
            </a:r>
            <a:r>
              <a:rPr lang="zh-CN" altLang="en-US">
                <a:ea typeface="宋体" panose="02010600030101010101" pitchFamily="2" charset="-122"/>
              </a:rPr>
              <a:t> 。</a:t>
            </a:r>
          </a:p>
        </p:txBody>
      </p:sp>
    </p:spTree>
  </p:cSld>
  <p:clrMapOvr>
    <a:masterClrMapping/>
  </p:clrMapOvr>
  <p:transition>
    <p:pull dir="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7C66685A-5E51-45D6-19EF-20805E131B74}"/>
              </a:ext>
            </a:extLst>
          </p:cNvPr>
          <p:cNvSpPr>
            <a:spLocks noGrp="1" noChangeArrowheads="1"/>
          </p:cNvSpPr>
          <p:nvPr>
            <p:ph type="title"/>
          </p:nvPr>
        </p:nvSpPr>
        <p:spPr/>
        <p:txBody>
          <a:bodyPr/>
          <a:lstStyle/>
          <a:p>
            <a:pPr algn="l"/>
            <a:r>
              <a:rPr lang="en-US" altLang="zh-CN">
                <a:ea typeface="宋体" panose="02010600030101010101" pitchFamily="2" charset="-122"/>
              </a:rPr>
              <a:t>3. </a:t>
            </a:r>
            <a:r>
              <a:rPr lang="zh-CN" altLang="en-US">
                <a:ea typeface="宋体" panose="02010600030101010101" pitchFamily="2" charset="-122"/>
              </a:rPr>
              <a:t>数据定义伪操作 </a:t>
            </a:r>
          </a:p>
        </p:txBody>
      </p:sp>
      <p:sp>
        <p:nvSpPr>
          <p:cNvPr id="39939" name="Rectangle 3">
            <a:extLst>
              <a:ext uri="{FF2B5EF4-FFF2-40B4-BE49-F238E27FC236}">
                <a16:creationId xmlns:a16="http://schemas.microsoft.com/office/drawing/2014/main" id="{F1066E32-BE9C-AC1A-2814-A17125CE5B52}"/>
              </a:ext>
            </a:extLst>
          </p:cNvPr>
          <p:cNvSpPr>
            <a:spLocks noGrp="1" noChangeArrowheads="1"/>
          </p:cNvSpPr>
          <p:nvPr>
            <p:ph type="body" idx="1"/>
          </p:nvPr>
        </p:nvSpPr>
        <p:spPr>
          <a:xfrm>
            <a:off x="1356122" y="1731169"/>
            <a:ext cx="6400800" cy="432197"/>
          </a:xfrm>
        </p:spPr>
        <p:txBody>
          <a:bodyPr/>
          <a:lstStyle/>
          <a:p>
            <a:pPr>
              <a:lnSpc>
                <a:spcPct val="150000"/>
              </a:lnSpc>
            </a:pPr>
            <a:r>
              <a:rPr lang="zh-CN" altLang="en-US" sz="2100">
                <a:solidFill>
                  <a:srgbClr val="0000FF"/>
                </a:solidFill>
                <a:ea typeface="宋体" panose="02010600030101010101" pitchFamily="2" charset="-122"/>
              </a:rPr>
              <a:t>在代码中使用数据的</a:t>
            </a:r>
            <a:r>
              <a:rPr lang="en-US" altLang="zh-CN" sz="2100">
                <a:solidFill>
                  <a:srgbClr val="0000FF"/>
                </a:solidFill>
                <a:ea typeface="宋体" panose="02010600030101010101" pitchFamily="2" charset="-122"/>
              </a:rPr>
              <a:t>DATA</a:t>
            </a:r>
            <a:r>
              <a:rPr lang="zh-CN" altLang="en-US" sz="2100">
                <a:solidFill>
                  <a:srgbClr val="0000FF"/>
                </a:solidFill>
                <a:ea typeface="宋体" panose="02010600030101010101" pitchFamily="2" charset="-122"/>
              </a:rPr>
              <a:t>指示符</a:t>
            </a:r>
          </a:p>
        </p:txBody>
      </p:sp>
      <p:sp>
        <p:nvSpPr>
          <p:cNvPr id="4" name="Text Box 4">
            <a:extLst>
              <a:ext uri="{FF2B5EF4-FFF2-40B4-BE49-F238E27FC236}">
                <a16:creationId xmlns:a16="http://schemas.microsoft.com/office/drawing/2014/main" id="{FD5F21DA-78E9-564F-A287-C69A54108B08}"/>
              </a:ext>
            </a:extLst>
          </p:cNvPr>
          <p:cNvSpPr txBox="1">
            <a:spLocks noChangeArrowheads="1"/>
          </p:cNvSpPr>
          <p:nvPr/>
        </p:nvSpPr>
        <p:spPr bwMode="auto">
          <a:xfrm>
            <a:off x="684610" y="2138362"/>
            <a:ext cx="7829550" cy="1012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5000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en-US" altLang="zh-CN" sz="2100">
                <a:solidFill>
                  <a:srgbClr val="00234A"/>
                </a:solidFill>
                <a:latin typeface="Times New Roman" panose="02020603050405020304" pitchFamily="18" charset="0"/>
                <a:ea typeface="华文新魏" panose="02010800040101010101" pitchFamily="2" charset="-122"/>
              </a:rPr>
              <a:t>1</a:t>
            </a: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en-US" altLang="zh-CN" sz="2100">
                <a:solidFill>
                  <a:srgbClr val="00234A"/>
                </a:solidFill>
                <a:latin typeface="Times New Roman" panose="02020603050405020304" pitchFamily="18" charset="0"/>
                <a:ea typeface="华文新魏" panose="02010800040101010101" pitchFamily="2" charset="-122"/>
              </a:rPr>
              <a:t>DATA</a:t>
            </a:r>
            <a:r>
              <a:rPr kumimoji="1" lang="zh-CN" altLang="en-US" sz="2100">
                <a:solidFill>
                  <a:srgbClr val="00234A"/>
                </a:solidFill>
                <a:latin typeface="Times New Roman" panose="02020603050405020304" pitchFamily="18" charset="0"/>
                <a:ea typeface="华文新魏" panose="02010800040101010101" pitchFamily="2" charset="-122"/>
              </a:rPr>
              <a:t>指示符通知汇编器，是在代码中的数据标号，这意味着标号是在代码区域中的数据的地址。</a:t>
            </a:r>
            <a:endParaRPr kumimoji="1" lang="en-US" altLang="zh-CN" sz="2100">
              <a:solidFill>
                <a:srgbClr val="00234A"/>
              </a:solidFill>
              <a:latin typeface="Times New Roman" panose="02020603050405020304" pitchFamily="18" charset="0"/>
              <a:ea typeface="华文新魏" panose="02010800040101010101" pitchFamily="2" charset="-122"/>
            </a:endParaRPr>
          </a:p>
        </p:txBody>
      </p:sp>
      <p:sp>
        <p:nvSpPr>
          <p:cNvPr id="39941" name="矩形 4">
            <a:extLst>
              <a:ext uri="{FF2B5EF4-FFF2-40B4-BE49-F238E27FC236}">
                <a16:creationId xmlns:a16="http://schemas.microsoft.com/office/drawing/2014/main" id="{E504D75A-627D-7876-20A0-76D0630E0A7B}"/>
              </a:ext>
            </a:extLst>
          </p:cNvPr>
          <p:cNvSpPr>
            <a:spLocks noChangeArrowheads="1"/>
          </p:cNvSpPr>
          <p:nvPr/>
        </p:nvSpPr>
        <p:spPr bwMode="auto">
          <a:xfrm>
            <a:off x="2072879" y="3375423"/>
            <a:ext cx="496847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spcBef>
                <a:spcPct val="0"/>
              </a:spcBef>
              <a:buClr>
                <a:srgbClr val="DB5214"/>
              </a:buClr>
              <a:buNone/>
            </a:pPr>
            <a:r>
              <a:rPr lang="en-US" altLang="zh-CN" sz="1800">
                <a:solidFill>
                  <a:srgbClr val="00234A"/>
                </a:solidFill>
                <a:ea typeface="宋体" panose="02010600030101010101" pitchFamily="2" charset="-122"/>
              </a:rPr>
              <a:t>		AREA    test, CODE</a:t>
            </a:r>
          </a:p>
          <a:p>
            <a:pPr algn="l" defTabSz="685800" eaLnBrk="0" hangingPunct="0">
              <a:lnSpc>
                <a:spcPct val="100000"/>
              </a:lnSpc>
              <a:spcBef>
                <a:spcPct val="0"/>
              </a:spcBef>
              <a:buClr>
                <a:srgbClr val="DB5214"/>
              </a:buClr>
              <a:buNone/>
            </a:pPr>
            <a:r>
              <a:rPr lang="en-US" altLang="zh-CN" sz="1800">
                <a:solidFill>
                  <a:srgbClr val="00234A"/>
                </a:solidFill>
                <a:ea typeface="宋体" panose="02010600030101010101" pitchFamily="2" charset="-122"/>
              </a:rPr>
              <a:t>Thumb_Code</a:t>
            </a:r>
          </a:p>
          <a:p>
            <a:pPr algn="l" defTabSz="685800" eaLnBrk="0" hangingPunct="0">
              <a:lnSpc>
                <a:spcPct val="100000"/>
              </a:lnSpc>
              <a:spcBef>
                <a:spcPct val="0"/>
              </a:spcBef>
              <a:buClr>
                <a:srgbClr val="DB5214"/>
              </a:buClr>
              <a:buNone/>
            </a:pPr>
            <a:r>
              <a:rPr lang="en-US" altLang="zh-CN" sz="1800">
                <a:solidFill>
                  <a:srgbClr val="00234A"/>
                </a:solidFill>
                <a:ea typeface="宋体" panose="02010600030101010101" pitchFamily="2" charset="-122"/>
              </a:rPr>
              <a:t>                      … …</a:t>
            </a:r>
          </a:p>
          <a:p>
            <a:pPr algn="l" defTabSz="685800" eaLnBrk="0" hangingPunct="0">
              <a:lnSpc>
                <a:spcPct val="100000"/>
              </a:lnSpc>
              <a:spcBef>
                <a:spcPct val="0"/>
              </a:spcBef>
              <a:buClr>
                <a:srgbClr val="DB5214"/>
              </a:buClr>
              <a:buNone/>
            </a:pPr>
            <a:r>
              <a:rPr lang="en-US" altLang="zh-CN" sz="1800">
                <a:solidFill>
                  <a:srgbClr val="00234A"/>
                </a:solidFill>
                <a:ea typeface="宋体" panose="02010600030101010101" pitchFamily="2" charset="-122"/>
              </a:rPr>
              <a:t>    		MOV  pc, lr</a:t>
            </a:r>
          </a:p>
          <a:p>
            <a:pPr algn="l" defTabSz="685800" eaLnBrk="0" hangingPunct="0">
              <a:lnSpc>
                <a:spcPct val="100000"/>
              </a:lnSpc>
              <a:spcBef>
                <a:spcPct val="0"/>
              </a:spcBef>
              <a:buClr>
                <a:srgbClr val="DB5214"/>
              </a:buClr>
              <a:buNone/>
            </a:pPr>
            <a:endParaRPr lang="en-US" altLang="zh-CN" sz="1800">
              <a:solidFill>
                <a:srgbClr val="00234A"/>
              </a:solidFill>
              <a:ea typeface="宋体" panose="02010600030101010101" pitchFamily="2" charset="-122"/>
            </a:endParaRPr>
          </a:p>
          <a:p>
            <a:pPr algn="l" defTabSz="685800" eaLnBrk="0" hangingPunct="0">
              <a:lnSpc>
                <a:spcPct val="100000"/>
              </a:lnSpc>
              <a:spcBef>
                <a:spcPct val="0"/>
              </a:spcBef>
              <a:buClr>
                <a:srgbClr val="DB5214"/>
              </a:buClr>
              <a:buNone/>
            </a:pPr>
            <a:r>
              <a:rPr lang="en-US" altLang="zh-CN" sz="1800">
                <a:solidFill>
                  <a:srgbClr val="FF0000"/>
                </a:solidFill>
                <a:ea typeface="宋体" panose="02010600030101010101" pitchFamily="2" charset="-122"/>
              </a:rPr>
              <a:t>Thumb_Data   DATA</a:t>
            </a:r>
          </a:p>
          <a:p>
            <a:pPr algn="l" defTabSz="685800" eaLnBrk="0" hangingPunct="0">
              <a:lnSpc>
                <a:spcPct val="100000"/>
              </a:lnSpc>
              <a:spcBef>
                <a:spcPct val="0"/>
              </a:spcBef>
              <a:buClr>
                <a:srgbClr val="DB5214"/>
              </a:buClr>
              <a:buNone/>
            </a:pPr>
            <a:r>
              <a:rPr lang="en-US" altLang="zh-CN" sz="1800">
                <a:solidFill>
                  <a:srgbClr val="FF0000"/>
                </a:solidFill>
                <a:ea typeface="宋体" panose="02010600030101010101" pitchFamily="2" charset="-122"/>
              </a:rPr>
              <a:t>		DCB  2, 5, 8</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01135BC-2D8D-0906-ACD6-0127AD917079}"/>
              </a:ext>
            </a:extLst>
          </p:cNvPr>
          <p:cNvSpPr>
            <a:spLocks noGrp="1" noChangeArrowheads="1"/>
          </p:cNvSpPr>
          <p:nvPr>
            <p:ph type="title"/>
          </p:nvPr>
        </p:nvSpPr>
        <p:spPr>
          <a:xfrm>
            <a:off x="1685925" y="851296"/>
            <a:ext cx="5829300" cy="748904"/>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a:ea typeface="宋体" panose="02010600030101010101" pitchFamily="2" charset="-122"/>
              </a:rPr>
              <a:t>3. </a:t>
            </a:r>
            <a:r>
              <a:rPr lang="zh-CN" altLang="en-US">
                <a:ea typeface="宋体" panose="02010600030101010101" pitchFamily="2" charset="-122"/>
              </a:rPr>
              <a:t>数据定义伪操作</a:t>
            </a:r>
            <a:endParaRPr lang="en-US" altLang="zh-CN">
              <a:ea typeface="宋体" panose="02010600030101010101" pitchFamily="2" charset="-122"/>
            </a:endParaRPr>
          </a:p>
        </p:txBody>
      </p:sp>
      <p:sp>
        <p:nvSpPr>
          <p:cNvPr id="403459" name="Rectangle 3">
            <a:extLst>
              <a:ext uri="{FF2B5EF4-FFF2-40B4-BE49-F238E27FC236}">
                <a16:creationId xmlns:a16="http://schemas.microsoft.com/office/drawing/2014/main" id="{AEF6D805-86DD-3225-C9C8-026221005368}"/>
              </a:ext>
            </a:extLst>
          </p:cNvPr>
          <p:cNvSpPr>
            <a:spLocks noGrp="1" noChangeArrowheads="1"/>
          </p:cNvSpPr>
          <p:nvPr>
            <p:ph type="body" idx="1"/>
          </p:nvPr>
        </p:nvSpPr>
        <p:spPr>
          <a:xfrm>
            <a:off x="1685925" y="1600200"/>
            <a:ext cx="5829300" cy="514350"/>
          </a:xfrm>
          <a:noFill/>
        </p:spPr>
        <p:txBody>
          <a:bodyPr/>
          <a:lstStyle/>
          <a:p>
            <a:r>
              <a:rPr lang="zh-CN" altLang="en-US">
                <a:ea typeface="宋体" panose="02010600030101010101" pitchFamily="2" charset="-122"/>
              </a:rPr>
              <a:t>数据定义伪操作</a:t>
            </a:r>
            <a:r>
              <a:rPr lang="en-US" altLang="zh-CN">
                <a:ea typeface="宋体" panose="02010600030101010101" pitchFamily="2" charset="-122"/>
              </a:rPr>
              <a:t>——</a:t>
            </a:r>
            <a:r>
              <a:rPr lang="en-US" altLang="zh-CN">
                <a:solidFill>
                  <a:srgbClr val="FF0000"/>
                </a:solidFill>
                <a:ea typeface="宋体" panose="02010600030101010101" pitchFamily="2" charset="-122"/>
              </a:rPr>
              <a:t>DCB</a:t>
            </a:r>
          </a:p>
        </p:txBody>
      </p:sp>
      <p:sp>
        <p:nvSpPr>
          <p:cNvPr id="403460" name="Text Box 4">
            <a:extLst>
              <a:ext uri="{FF2B5EF4-FFF2-40B4-BE49-F238E27FC236}">
                <a16:creationId xmlns:a16="http://schemas.microsoft.com/office/drawing/2014/main" id="{2C835A26-5E92-6F78-075E-9D8CE961E53B}"/>
              </a:ext>
            </a:extLst>
          </p:cNvPr>
          <p:cNvSpPr txBox="1">
            <a:spLocks noChangeArrowheads="1"/>
          </p:cNvSpPr>
          <p:nvPr/>
        </p:nvSpPr>
        <p:spPr bwMode="auto">
          <a:xfrm>
            <a:off x="521494" y="2106216"/>
            <a:ext cx="8424863" cy="3485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179388">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buClrTx/>
              <a:buSzTx/>
              <a:buNone/>
            </a:pPr>
            <a:r>
              <a:rPr kumimoji="1" lang="zh-CN" altLang="en-US" sz="2100">
                <a:solidFill>
                  <a:srgbClr val="000000"/>
                </a:solidFill>
                <a:latin typeface="Times New Roman" panose="02020603050405020304" pitchFamily="18" charset="0"/>
                <a:ea typeface="华文新魏" panose="02010800040101010101" pitchFamily="2" charset="-122"/>
              </a:rPr>
              <a:t>语法格式：</a:t>
            </a:r>
          </a:p>
          <a:p>
            <a:pPr algn="l" defTabSz="685800" eaLnBrk="0" hangingPunct="0">
              <a:lnSpc>
                <a:spcPct val="100000"/>
              </a:lnSpc>
              <a:buClrTx/>
              <a:buSzTx/>
              <a:buNone/>
            </a:pPr>
            <a:r>
              <a:rPr kumimoji="1" lang="zh-CN" altLang="en-US" sz="2100">
                <a:solidFill>
                  <a:srgbClr val="000000"/>
                </a:solidFill>
                <a:latin typeface="Times New Roman" panose="02020603050405020304" pitchFamily="18" charset="0"/>
                <a:ea typeface="华文新魏" panose="02010800040101010101" pitchFamily="2" charset="-122"/>
              </a:rPr>
              <a:t>	</a:t>
            </a:r>
            <a:r>
              <a:rPr kumimoji="1" lang="zh-CN" altLang="en-US" sz="2100">
                <a:solidFill>
                  <a:srgbClr val="0000CC"/>
                </a:solidFill>
                <a:latin typeface="Times New Roman" panose="02020603050405020304" pitchFamily="18" charset="0"/>
                <a:ea typeface="华文新魏" panose="02010800040101010101" pitchFamily="2" charset="-122"/>
              </a:rPr>
              <a:t> </a:t>
            </a:r>
            <a:r>
              <a:rPr kumimoji="1" lang="en-US" altLang="zh-CN" sz="2100">
                <a:solidFill>
                  <a:srgbClr val="0000CC"/>
                </a:solidFill>
                <a:latin typeface="Times New Roman" panose="02020603050405020304" pitchFamily="18" charset="0"/>
                <a:ea typeface="华文新魏" panose="02010800040101010101" pitchFamily="2" charset="-122"/>
              </a:rPr>
              <a:t>{</a:t>
            </a:r>
            <a:r>
              <a:rPr kumimoji="1" lang="zh-CN" altLang="en-US" sz="2100">
                <a:solidFill>
                  <a:srgbClr val="0000CC"/>
                </a:solidFill>
                <a:latin typeface="Times New Roman" panose="02020603050405020304" pitchFamily="18" charset="0"/>
                <a:ea typeface="华文新魏" panose="02010800040101010101" pitchFamily="2" charset="-122"/>
              </a:rPr>
              <a:t>标号</a:t>
            </a:r>
            <a:r>
              <a:rPr kumimoji="1" lang="en-US" altLang="zh-CN" sz="2100">
                <a:solidFill>
                  <a:srgbClr val="0000CC"/>
                </a:solidFill>
                <a:latin typeface="Times New Roman" panose="02020603050405020304" pitchFamily="18" charset="0"/>
                <a:ea typeface="华文新魏" panose="02010800040101010101" pitchFamily="2" charset="-122"/>
              </a:rPr>
              <a:t>}	DCB	</a:t>
            </a:r>
            <a:r>
              <a:rPr kumimoji="1" lang="zh-CN" altLang="en-US" sz="2100">
                <a:solidFill>
                  <a:srgbClr val="0000CC"/>
                </a:solidFill>
                <a:latin typeface="Times New Roman" panose="02020603050405020304" pitchFamily="18" charset="0"/>
                <a:ea typeface="华文新魏" panose="02010800040101010101" pitchFamily="2" charset="-122"/>
              </a:rPr>
              <a:t>表达式</a:t>
            </a:r>
          </a:p>
          <a:p>
            <a:pPr marL="134541" lvl="1" algn="l" defTabSz="685800" eaLnBrk="0" hangingPunct="0">
              <a:lnSpc>
                <a:spcPct val="100000"/>
              </a:lnSpc>
              <a:spcBef>
                <a:spcPct val="50000"/>
              </a:spcBef>
              <a:buClrTx/>
              <a:buSzTx/>
              <a:buNone/>
            </a:pPr>
            <a:r>
              <a:rPr kumimoji="1" lang="en-US" altLang="zh-CN" sz="2100">
                <a:solidFill>
                  <a:srgbClr val="000000"/>
                </a:solidFill>
                <a:latin typeface="Times New Roman" panose="02020603050405020304" pitchFamily="18" charset="0"/>
                <a:ea typeface="华文新魏" panose="02010800040101010101" pitchFamily="2" charset="-122"/>
              </a:rPr>
              <a:t>DCB</a:t>
            </a:r>
            <a:r>
              <a:rPr kumimoji="1" lang="zh-CN" altLang="en-US" sz="2100">
                <a:solidFill>
                  <a:srgbClr val="000000"/>
                </a:solidFill>
                <a:latin typeface="Times New Roman" panose="02020603050405020304" pitchFamily="18" charset="0"/>
                <a:ea typeface="华文新魏" panose="02010800040101010101" pitchFamily="2" charset="-122"/>
              </a:rPr>
              <a:t>伪操作用于分配一片连续的</a:t>
            </a:r>
            <a:r>
              <a:rPr kumimoji="1" lang="zh-CN" altLang="en-US" sz="2100">
                <a:solidFill>
                  <a:srgbClr val="0000CC"/>
                </a:solidFill>
                <a:latin typeface="Times New Roman" panose="02020603050405020304" pitchFamily="18" charset="0"/>
                <a:ea typeface="华文新魏" panose="02010800040101010101" pitchFamily="2" charset="-122"/>
              </a:rPr>
              <a:t>字节存储单元</a:t>
            </a:r>
            <a:r>
              <a:rPr kumimoji="1" lang="zh-CN" altLang="en-US" sz="2100">
                <a:solidFill>
                  <a:srgbClr val="000000"/>
                </a:solidFill>
                <a:latin typeface="Times New Roman" panose="02020603050405020304" pitchFamily="18" charset="0"/>
                <a:ea typeface="华文新魏" panose="02010800040101010101" pitchFamily="2" charset="-122"/>
              </a:rPr>
              <a:t>，并用伪操作中指定的表达式初始化。其中，表达式可以为</a:t>
            </a:r>
            <a:r>
              <a:rPr kumimoji="1" lang="en-US" altLang="zh-CN" sz="2100">
                <a:solidFill>
                  <a:srgbClr val="000000"/>
                </a:solidFill>
                <a:latin typeface="Times New Roman" panose="02020603050405020304" pitchFamily="18" charset="0"/>
                <a:ea typeface="华文新魏" panose="02010800040101010101" pitchFamily="2" charset="-122"/>
              </a:rPr>
              <a:t>-128</a:t>
            </a:r>
            <a:r>
              <a:rPr kumimoji="1" lang="zh-CN" altLang="en-US" sz="2100">
                <a:solidFill>
                  <a:srgbClr val="000000"/>
                </a:solidFill>
                <a:latin typeface="Times New Roman" panose="02020603050405020304" pitchFamily="18" charset="0"/>
                <a:ea typeface="华文新魏" panose="02010800040101010101" pitchFamily="2" charset="-122"/>
              </a:rPr>
              <a:t>～</a:t>
            </a:r>
            <a:r>
              <a:rPr kumimoji="1" lang="en-US" altLang="zh-CN" sz="2100">
                <a:solidFill>
                  <a:srgbClr val="000000"/>
                </a:solidFill>
                <a:latin typeface="Times New Roman" panose="02020603050405020304" pitchFamily="18" charset="0"/>
                <a:ea typeface="华文新魏" panose="02010800040101010101" pitchFamily="2" charset="-122"/>
              </a:rPr>
              <a:t>255</a:t>
            </a:r>
            <a:r>
              <a:rPr kumimoji="1" lang="zh-CN" altLang="en-US" sz="2100">
                <a:solidFill>
                  <a:srgbClr val="000000"/>
                </a:solidFill>
                <a:latin typeface="Times New Roman" panose="02020603050405020304" pitchFamily="18" charset="0"/>
                <a:ea typeface="华文新魏" panose="02010800040101010101" pitchFamily="2" charset="-122"/>
              </a:rPr>
              <a:t>的数字或字符串。</a:t>
            </a:r>
            <a:r>
              <a:rPr kumimoji="1" lang="en-US" altLang="zh-CN" sz="2100">
                <a:solidFill>
                  <a:srgbClr val="000000"/>
                </a:solidFill>
                <a:latin typeface="Times New Roman" panose="02020603050405020304" pitchFamily="18" charset="0"/>
                <a:ea typeface="华文新魏" panose="02010800040101010101" pitchFamily="2" charset="-122"/>
              </a:rPr>
              <a:t>DCB</a:t>
            </a:r>
            <a:r>
              <a:rPr kumimoji="1" lang="zh-CN" altLang="en-US" sz="2100">
                <a:solidFill>
                  <a:srgbClr val="000000"/>
                </a:solidFill>
                <a:latin typeface="Times New Roman" panose="02020603050405020304" pitchFamily="18" charset="0"/>
                <a:ea typeface="华文新魏" panose="02010800040101010101" pitchFamily="2" charset="-122"/>
              </a:rPr>
              <a:t>也可用“</a:t>
            </a:r>
            <a:r>
              <a:rPr kumimoji="1" lang="en-US" altLang="zh-CN" sz="2100">
                <a:solidFill>
                  <a:srgbClr val="000000"/>
                </a:solidFill>
                <a:latin typeface="Times New Roman" panose="02020603050405020304" pitchFamily="18" charset="0"/>
                <a:ea typeface="华文新魏" panose="02010800040101010101" pitchFamily="2" charset="-122"/>
              </a:rPr>
              <a:t>=”</a:t>
            </a:r>
            <a:r>
              <a:rPr kumimoji="1" lang="zh-CN" altLang="en-US" sz="2100">
                <a:solidFill>
                  <a:srgbClr val="000000"/>
                </a:solidFill>
                <a:latin typeface="Times New Roman" panose="02020603050405020304" pitchFamily="18" charset="0"/>
                <a:ea typeface="华文新魏" panose="02010800040101010101" pitchFamily="2" charset="-122"/>
              </a:rPr>
              <a:t>代替。</a:t>
            </a:r>
          </a:p>
          <a:p>
            <a:pPr algn="l" defTabSz="685800" eaLnBrk="0" hangingPunct="0">
              <a:lnSpc>
                <a:spcPct val="100000"/>
              </a:lnSpc>
              <a:buClrTx/>
              <a:buSzTx/>
              <a:buNone/>
            </a:pPr>
            <a:r>
              <a:rPr kumimoji="1" lang="zh-CN" altLang="en-US" sz="2100">
                <a:solidFill>
                  <a:srgbClr val="000000"/>
                </a:solidFill>
                <a:latin typeface="Times New Roman" panose="02020603050405020304" pitchFamily="18" charset="0"/>
                <a:ea typeface="华文新魏" panose="02010800040101010101" pitchFamily="2" charset="-122"/>
              </a:rPr>
              <a:t>使用示例：</a:t>
            </a:r>
          </a:p>
          <a:p>
            <a:pPr marL="134541" lvl="1" algn="l" defTabSz="685800" eaLnBrk="0" hangingPunct="0">
              <a:lnSpc>
                <a:spcPct val="100000"/>
              </a:lnSpc>
              <a:spcBef>
                <a:spcPct val="50000"/>
              </a:spcBef>
              <a:buClrTx/>
              <a:buSzTx/>
              <a:buNone/>
            </a:pPr>
            <a:r>
              <a:rPr kumimoji="1" lang="zh-CN" altLang="en-US" sz="2100">
                <a:solidFill>
                  <a:srgbClr val="000000"/>
                </a:solidFill>
                <a:latin typeface="Times New Roman" panose="02020603050405020304" pitchFamily="18" charset="0"/>
                <a:ea typeface="华文新魏" panose="02010800040101010101" pitchFamily="2" charset="-122"/>
              </a:rPr>
              <a:t>	</a:t>
            </a:r>
            <a:r>
              <a:rPr kumimoji="1" lang="en-US" altLang="zh-CN" sz="2100">
                <a:solidFill>
                  <a:srgbClr val="000000"/>
                </a:solidFill>
                <a:latin typeface="Times New Roman" panose="02020603050405020304" pitchFamily="18" charset="0"/>
                <a:ea typeface="华文新魏" panose="02010800040101010101" pitchFamily="2" charset="-122"/>
              </a:rPr>
              <a:t>Nullstring	DCB	“Null string”,0</a:t>
            </a:r>
          </a:p>
          <a:p>
            <a:pPr algn="l" defTabSz="685800" eaLnBrk="0" hangingPunct="0">
              <a:lnSpc>
                <a:spcPct val="100000"/>
              </a:lnSpc>
              <a:buClrTx/>
              <a:buSzTx/>
              <a:buNone/>
            </a:pPr>
            <a:r>
              <a:rPr kumimoji="1" lang="en-US" altLang="zh-CN" sz="2100">
                <a:solidFill>
                  <a:srgbClr val="000000"/>
                </a:solidFill>
                <a:latin typeface="Times New Roman" panose="02020603050405020304" pitchFamily="18" charset="0"/>
                <a:ea typeface="华文新魏" panose="02010800040101010101" pitchFamily="2" charset="-122"/>
              </a:rPr>
              <a:t>	</a:t>
            </a:r>
            <a:r>
              <a:rPr kumimoji="1" lang="zh-CN" altLang="en-US" sz="2100">
                <a:solidFill>
                  <a:srgbClr val="000000"/>
                </a:solidFill>
                <a:latin typeface="Times New Roman" panose="02020603050405020304" pitchFamily="18" charset="0"/>
                <a:ea typeface="华文新魏" panose="02010800040101010101" pitchFamily="2" charset="-122"/>
              </a:rPr>
              <a:t>；构造一个以</a:t>
            </a:r>
            <a:r>
              <a:rPr kumimoji="1" lang="en-US" altLang="zh-CN" sz="2100">
                <a:solidFill>
                  <a:srgbClr val="000000"/>
                </a:solidFill>
                <a:latin typeface="Times New Roman" panose="02020603050405020304" pitchFamily="18" charset="0"/>
                <a:ea typeface="华文新魏" panose="02010800040101010101" pitchFamily="2" charset="-122"/>
              </a:rPr>
              <a:t>NULL</a:t>
            </a:r>
            <a:r>
              <a:rPr kumimoji="1" lang="zh-CN" altLang="en-US" sz="2100">
                <a:solidFill>
                  <a:srgbClr val="000000"/>
                </a:solidFill>
                <a:latin typeface="Times New Roman" panose="02020603050405020304" pitchFamily="18" charset="0"/>
                <a:ea typeface="华文新魏" panose="02010800040101010101" pitchFamily="2" charset="-122"/>
              </a:rPr>
              <a:t>结尾的字符串</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 calcmode="lin" valueType="num">
                                      <p:cBhvr additive="base">
                                        <p:cTn id="7" dur="500" fill="hold"/>
                                        <p:tgtEl>
                                          <p:spTgt spid="4034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345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403460"/>
                                        </p:tgtEl>
                                        <p:attrNameLst>
                                          <p:attrName>style.visibility</p:attrName>
                                        </p:attrNameLst>
                                      </p:cBhvr>
                                      <p:to>
                                        <p:strVal val="visible"/>
                                      </p:to>
                                    </p:set>
                                    <p:animEffect transition="in" filter="box(in)">
                                      <p:cBhvr>
                                        <p:cTn id="12" dur="500"/>
                                        <p:tgtEl>
                                          <p:spTgt spid="403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autoUpdateAnimBg="0" advAuto="0"/>
      <p:bldP spid="40346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4C8E83DA-BAC1-42E9-D30E-44D65C71869D}"/>
              </a:ext>
            </a:extLst>
          </p:cNvPr>
          <p:cNvSpPr>
            <a:spLocks noGrp="1" noChangeArrowheads="1"/>
          </p:cNvSpPr>
          <p:nvPr>
            <p:ph type="title"/>
          </p:nvPr>
        </p:nvSpPr>
        <p:spPr>
          <a:xfrm>
            <a:off x="1685925" y="851296"/>
            <a:ext cx="5829300" cy="748904"/>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a:ea typeface="宋体" panose="02010600030101010101" pitchFamily="2" charset="-122"/>
              </a:rPr>
              <a:t>3. </a:t>
            </a:r>
            <a:r>
              <a:rPr lang="zh-CN" altLang="en-US">
                <a:ea typeface="宋体" panose="02010600030101010101" pitchFamily="2" charset="-122"/>
              </a:rPr>
              <a:t>数据定义伪操作</a:t>
            </a:r>
            <a:endParaRPr lang="en-US" altLang="zh-CN">
              <a:ea typeface="宋体" panose="02010600030101010101" pitchFamily="2" charset="-122"/>
            </a:endParaRPr>
          </a:p>
        </p:txBody>
      </p:sp>
      <p:sp>
        <p:nvSpPr>
          <p:cNvPr id="403459" name="Rectangle 3">
            <a:extLst>
              <a:ext uri="{FF2B5EF4-FFF2-40B4-BE49-F238E27FC236}">
                <a16:creationId xmlns:a16="http://schemas.microsoft.com/office/drawing/2014/main" id="{D952B478-11C6-5C72-628B-B985B4E726DE}"/>
              </a:ext>
            </a:extLst>
          </p:cNvPr>
          <p:cNvSpPr>
            <a:spLocks noGrp="1" noChangeArrowheads="1"/>
          </p:cNvSpPr>
          <p:nvPr>
            <p:ph type="body" idx="1"/>
          </p:nvPr>
        </p:nvSpPr>
        <p:spPr>
          <a:xfrm>
            <a:off x="1685925" y="1785938"/>
            <a:ext cx="5829300" cy="514350"/>
          </a:xfrm>
          <a:noFill/>
        </p:spPr>
        <p:txBody>
          <a:bodyPr/>
          <a:lstStyle/>
          <a:p>
            <a:r>
              <a:rPr lang="zh-CN" altLang="en-US">
                <a:ea typeface="宋体" panose="02010600030101010101" pitchFamily="2" charset="-122"/>
              </a:rPr>
              <a:t>数据定义伪操作</a:t>
            </a:r>
            <a:r>
              <a:rPr lang="en-US" altLang="zh-CN">
                <a:ea typeface="宋体" panose="02010600030101010101" pitchFamily="2" charset="-122"/>
              </a:rPr>
              <a:t>——</a:t>
            </a:r>
            <a:r>
              <a:rPr lang="en-US" altLang="zh-CN">
                <a:solidFill>
                  <a:srgbClr val="FF0000"/>
                </a:solidFill>
                <a:ea typeface="宋体" panose="02010600030101010101" pitchFamily="2" charset="-122"/>
              </a:rPr>
              <a:t>DCB</a:t>
            </a:r>
          </a:p>
        </p:txBody>
      </p:sp>
      <p:sp>
        <p:nvSpPr>
          <p:cNvPr id="403460" name="Text Box 4">
            <a:extLst>
              <a:ext uri="{FF2B5EF4-FFF2-40B4-BE49-F238E27FC236}">
                <a16:creationId xmlns:a16="http://schemas.microsoft.com/office/drawing/2014/main" id="{093766FC-2E9B-1545-3620-A73B1CD7D2BD}"/>
              </a:ext>
            </a:extLst>
          </p:cNvPr>
          <p:cNvSpPr txBox="1">
            <a:spLocks noChangeArrowheads="1"/>
          </p:cNvSpPr>
          <p:nvPr/>
        </p:nvSpPr>
        <p:spPr bwMode="auto">
          <a:xfrm>
            <a:off x="1507332" y="2402681"/>
            <a:ext cx="6484144" cy="2467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179388">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50000"/>
              </a:lnSpc>
              <a:buClrTx/>
              <a:buSzTx/>
              <a:buNone/>
            </a:pPr>
            <a:r>
              <a:rPr kumimoji="1" lang="zh-CN" altLang="en-US" sz="2100">
                <a:solidFill>
                  <a:srgbClr val="000000"/>
                </a:solidFill>
                <a:latin typeface="Times New Roman" panose="02020603050405020304" pitchFamily="18" charset="0"/>
                <a:ea typeface="华文新魏" panose="02010800040101010101" pitchFamily="2" charset="-122"/>
              </a:rPr>
              <a:t>使用示例：</a:t>
            </a:r>
          </a:p>
          <a:p>
            <a:pPr marL="134541" lvl="1" algn="l" defTabSz="685800" eaLnBrk="0" hangingPunct="0">
              <a:lnSpc>
                <a:spcPct val="150000"/>
              </a:lnSpc>
              <a:spcBef>
                <a:spcPct val="50000"/>
              </a:spcBef>
              <a:buClrTx/>
              <a:buSzTx/>
              <a:buNone/>
            </a:pPr>
            <a:r>
              <a:rPr kumimoji="1" lang="zh-CN" altLang="en-US" sz="2100">
                <a:solidFill>
                  <a:srgbClr val="000000"/>
                </a:solidFill>
                <a:latin typeface="Times New Roman" panose="02020603050405020304" pitchFamily="18" charset="0"/>
                <a:ea typeface="华文新魏" panose="02010800040101010101" pitchFamily="2" charset="-122"/>
              </a:rPr>
              <a:t>	</a:t>
            </a:r>
            <a:r>
              <a:rPr kumimoji="1" lang="en-US" altLang="zh-CN" sz="2100">
                <a:solidFill>
                  <a:srgbClr val="0000CC"/>
                </a:solidFill>
                <a:latin typeface="Times New Roman" panose="02020603050405020304" pitchFamily="18" charset="0"/>
                <a:ea typeface="华文新魏" panose="02010800040101010101" pitchFamily="2" charset="-122"/>
              </a:rPr>
              <a:t>Nullstring	DCB	“Null string”,0</a:t>
            </a:r>
          </a:p>
          <a:p>
            <a:pPr algn="l" defTabSz="685800" eaLnBrk="0" hangingPunct="0">
              <a:lnSpc>
                <a:spcPct val="150000"/>
              </a:lnSpc>
              <a:buClrTx/>
              <a:buSzTx/>
              <a:buNone/>
            </a:pPr>
            <a:r>
              <a:rPr kumimoji="1" lang="en-US" altLang="zh-CN" sz="2100">
                <a:solidFill>
                  <a:srgbClr val="000000"/>
                </a:solidFill>
                <a:latin typeface="Times New Roman" panose="02020603050405020304" pitchFamily="18" charset="0"/>
                <a:ea typeface="华文新魏" panose="02010800040101010101" pitchFamily="2" charset="-122"/>
              </a:rPr>
              <a:t>	          </a:t>
            </a:r>
            <a:r>
              <a:rPr kumimoji="1" lang="zh-CN" altLang="en-US" sz="2100">
                <a:solidFill>
                  <a:srgbClr val="000000"/>
                </a:solidFill>
                <a:latin typeface="Times New Roman" panose="02020603050405020304" pitchFamily="18" charset="0"/>
                <a:ea typeface="华文新魏" panose="02010800040101010101" pitchFamily="2" charset="-122"/>
              </a:rPr>
              <a:t>；构造一个以</a:t>
            </a:r>
            <a:r>
              <a:rPr kumimoji="1" lang="en-US" altLang="zh-CN" sz="2100">
                <a:solidFill>
                  <a:srgbClr val="000000"/>
                </a:solidFill>
                <a:latin typeface="Times New Roman" panose="02020603050405020304" pitchFamily="18" charset="0"/>
                <a:ea typeface="华文新魏" panose="02010800040101010101" pitchFamily="2" charset="-122"/>
              </a:rPr>
              <a:t>NULL</a:t>
            </a:r>
            <a:r>
              <a:rPr kumimoji="1" lang="zh-CN" altLang="en-US" sz="2100">
                <a:solidFill>
                  <a:srgbClr val="000000"/>
                </a:solidFill>
                <a:latin typeface="Times New Roman" panose="02020603050405020304" pitchFamily="18" charset="0"/>
                <a:ea typeface="华文新魏" panose="02010800040101010101" pitchFamily="2" charset="-122"/>
              </a:rPr>
              <a:t>结尾的字符串</a:t>
            </a:r>
            <a:endParaRPr kumimoji="1" lang="en-US" altLang="zh-CN" sz="2100">
              <a:solidFill>
                <a:srgbClr val="000000"/>
              </a:solidFill>
              <a:latin typeface="Times New Roman" panose="02020603050405020304" pitchFamily="18" charset="0"/>
              <a:ea typeface="华文新魏" panose="02010800040101010101" pitchFamily="2" charset="-122"/>
            </a:endParaRPr>
          </a:p>
          <a:p>
            <a:pPr algn="l" defTabSz="685800" eaLnBrk="0" hangingPunct="0">
              <a:lnSpc>
                <a:spcPct val="150000"/>
              </a:lnSpc>
              <a:buClrTx/>
              <a:buSzTx/>
              <a:buNone/>
            </a:pPr>
            <a:r>
              <a:rPr kumimoji="1" lang="en-US" altLang="zh-CN" sz="2100">
                <a:solidFill>
                  <a:srgbClr val="000000"/>
                </a:solidFill>
                <a:latin typeface="Times New Roman" panose="02020603050405020304" pitchFamily="18" charset="0"/>
                <a:ea typeface="华文新魏" panose="02010800040101010101" pitchFamily="2" charset="-122"/>
              </a:rPr>
              <a:t>	</a:t>
            </a:r>
            <a:r>
              <a:rPr kumimoji="1" lang="en-US" altLang="zh-CN" sz="2100">
                <a:solidFill>
                  <a:srgbClr val="0000CC"/>
                </a:solidFill>
                <a:latin typeface="Times New Roman" panose="02020603050405020304" pitchFamily="18" charset="0"/>
                <a:ea typeface="华文新魏" panose="02010800040101010101" pitchFamily="2" charset="-122"/>
              </a:rPr>
              <a:t>Data1   DCB  1, 2, 3      </a:t>
            </a:r>
            <a:r>
              <a:rPr kumimoji="1" lang="en-US" altLang="zh-CN" sz="2100">
                <a:solidFill>
                  <a:srgbClr val="00234A"/>
                </a:solidFill>
                <a:latin typeface="Times New Roman" panose="02020603050405020304" pitchFamily="18" charset="0"/>
                <a:ea typeface="华文新魏" panose="02010800040101010101" pitchFamily="2" charset="-122"/>
              </a:rPr>
              <a:t>; </a:t>
            </a:r>
            <a:r>
              <a:rPr kumimoji="1" lang="zh-CN" altLang="en-US" sz="2100">
                <a:solidFill>
                  <a:srgbClr val="00234A"/>
                </a:solidFill>
                <a:latin typeface="Times New Roman" panose="02020603050405020304" pitchFamily="18" charset="0"/>
                <a:ea typeface="华文新魏" panose="02010800040101010101" pitchFamily="2" charset="-122"/>
              </a:rPr>
              <a:t>定义数值</a:t>
            </a:r>
            <a:r>
              <a:rPr kumimoji="1" lang="en-US" altLang="zh-CN" sz="2100">
                <a:solidFill>
                  <a:srgbClr val="00234A"/>
                </a:solidFill>
                <a:latin typeface="Times New Roman" panose="02020603050405020304" pitchFamily="18" charset="0"/>
                <a:ea typeface="华文新魏" panose="02010800040101010101" pitchFamily="2" charset="-122"/>
              </a:rPr>
              <a:t>  </a:t>
            </a:r>
            <a:endParaRPr kumimoji="1" lang="zh-CN" altLang="en-US" sz="2100">
              <a:solidFill>
                <a:srgbClr val="00234A"/>
              </a:solidFill>
              <a:latin typeface="Times New Roman" panose="02020603050405020304" pitchFamily="18" charset="0"/>
              <a:ea typeface="华文新魏" panose="02010800040101010101" pitchFamily="2"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403459">
                                            <p:txEl>
                                              <p:pRg st="0" end="0"/>
                                            </p:txEl>
                                          </p:spTgt>
                                        </p:tgtEl>
                                        <p:attrNameLst>
                                          <p:attrName>style.visibility</p:attrName>
                                        </p:attrNameLst>
                                      </p:cBhvr>
                                      <p:to>
                                        <p:strVal val="visible"/>
                                      </p:to>
                                    </p:set>
                                    <p:anim calcmode="lin" valueType="num">
                                      <p:cBhvr additive="base">
                                        <p:cTn id="7" dur="500" fill="hold"/>
                                        <p:tgtEl>
                                          <p:spTgt spid="40345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3459">
                                            <p:txEl>
                                              <p:pRg st="0" end="0"/>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16" fill="hold" nodeType="afterEffect">
                                  <p:stCondLst>
                                    <p:cond delay="0"/>
                                  </p:stCondLst>
                                  <p:childTnLst>
                                    <p:set>
                                      <p:cBhvr>
                                        <p:cTn id="11" dur="1" fill="hold">
                                          <p:stCondLst>
                                            <p:cond delay="0"/>
                                          </p:stCondLst>
                                        </p:cTn>
                                        <p:tgtEl>
                                          <p:spTgt spid="403460"/>
                                        </p:tgtEl>
                                        <p:attrNameLst>
                                          <p:attrName>style.visibility</p:attrName>
                                        </p:attrNameLst>
                                      </p:cBhvr>
                                      <p:to>
                                        <p:strVal val="visible"/>
                                      </p:to>
                                    </p:set>
                                    <p:animEffect transition="in" filter="box(in)">
                                      <p:cBhvr>
                                        <p:cTn id="12" dur="500"/>
                                        <p:tgtEl>
                                          <p:spTgt spid="403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9" grpId="0" build="p" autoUpdateAnimBg="0" advAuto="0"/>
      <p:bldP spid="403460"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007514D-B223-9E56-8A2E-1A518A914B25}"/>
              </a:ext>
            </a:extLst>
          </p:cNvPr>
          <p:cNvSpPr>
            <a:spLocks noGrp="1" noChangeArrowheads="1"/>
          </p:cNvSpPr>
          <p:nvPr>
            <p:ph type="title"/>
          </p:nvPr>
        </p:nvSpPr>
        <p:spPr>
          <a:xfrm>
            <a:off x="1657350" y="844153"/>
            <a:ext cx="5829300" cy="857251"/>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sz="2400" dirty="0">
                <a:solidFill>
                  <a:srgbClr val="FF0000"/>
                </a:solidFill>
                <a:ea typeface="宋体" panose="02010600030101010101" pitchFamily="2" charset="-122"/>
              </a:rPr>
              <a:t>DCW</a:t>
            </a:r>
            <a:r>
              <a:rPr lang="zh-CN" altLang="en-US" sz="2400" dirty="0">
                <a:solidFill>
                  <a:srgbClr val="FF0000"/>
                </a:solidFill>
                <a:ea typeface="宋体" panose="02010600030101010101" pitchFamily="2" charset="-122"/>
              </a:rPr>
              <a:t>（或</a:t>
            </a:r>
            <a:r>
              <a:rPr lang="en-US" altLang="zh-CN" sz="2400" dirty="0">
                <a:solidFill>
                  <a:srgbClr val="FF0000"/>
                </a:solidFill>
                <a:ea typeface="宋体" panose="02010600030101010101" pitchFamily="2" charset="-122"/>
              </a:rPr>
              <a:t>DCWU</a:t>
            </a:r>
            <a:r>
              <a:rPr lang="zh-CN" altLang="en-US" sz="2400" dirty="0">
                <a:solidFill>
                  <a:srgbClr val="FF0000"/>
                </a:solidFill>
                <a:ea typeface="宋体" panose="02010600030101010101" pitchFamily="2" charset="-122"/>
              </a:rPr>
              <a:t>）</a:t>
            </a:r>
            <a:endParaRPr lang="en-US" altLang="zh-CN" sz="2400" dirty="0">
              <a:ea typeface="宋体" panose="02010600030101010101" pitchFamily="2" charset="-122"/>
            </a:endParaRPr>
          </a:p>
        </p:txBody>
      </p:sp>
      <p:sp>
        <p:nvSpPr>
          <p:cNvPr id="404484" name="Text Box 4">
            <a:extLst>
              <a:ext uri="{FF2B5EF4-FFF2-40B4-BE49-F238E27FC236}">
                <a16:creationId xmlns:a16="http://schemas.microsoft.com/office/drawing/2014/main" id="{5F34433A-77A6-69DE-F054-49B8FC2C3C92}"/>
              </a:ext>
            </a:extLst>
          </p:cNvPr>
          <p:cNvSpPr txBox="1">
            <a:spLocks noChangeArrowheads="1"/>
          </p:cNvSpPr>
          <p:nvPr/>
        </p:nvSpPr>
        <p:spPr bwMode="auto">
          <a:xfrm>
            <a:off x="1448991" y="1484710"/>
            <a:ext cx="6309122" cy="4244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179388">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50000"/>
              </a:lnSpc>
              <a:buClrTx/>
              <a:buSzTx/>
              <a:buNone/>
            </a:pPr>
            <a:r>
              <a:rPr kumimoji="1" lang="zh-CN" altLang="en-US" sz="2100" dirty="0">
                <a:solidFill>
                  <a:srgbClr val="00234A"/>
                </a:solidFill>
                <a:latin typeface="Times New Roman" panose="02020603050405020304" pitchFamily="18" charset="0"/>
                <a:ea typeface="华文新魏" panose="02010800040101010101" pitchFamily="2" charset="-122"/>
              </a:rPr>
              <a:t>语法格式：</a:t>
            </a:r>
          </a:p>
          <a:p>
            <a:pPr algn="l" defTabSz="685800" eaLnBrk="0" hangingPunct="0">
              <a:lnSpc>
                <a:spcPct val="150000"/>
              </a:lnSpc>
              <a:spcBef>
                <a:spcPct val="20000"/>
              </a:spcBef>
              <a:buClrTx/>
              <a:buSzTx/>
              <a:buNone/>
            </a:pPr>
            <a:r>
              <a:rPr kumimoji="1" lang="zh-CN" altLang="en-US" sz="2100" dirty="0">
                <a:solidFill>
                  <a:srgbClr val="00234A"/>
                </a:solidFill>
                <a:latin typeface="Times New Roman" panose="02020603050405020304" pitchFamily="18" charset="0"/>
                <a:ea typeface="华文新魏" panose="02010800040101010101" pitchFamily="2" charset="-122"/>
              </a:rPr>
              <a:t>	</a:t>
            </a:r>
            <a:r>
              <a:rPr kumimoji="1" lang="zh-CN" altLang="en-US" sz="2100" dirty="0">
                <a:solidFill>
                  <a:srgbClr val="0000CC"/>
                </a:solidFill>
                <a:latin typeface="Times New Roman" panose="02020603050405020304" pitchFamily="18" charset="0"/>
                <a:ea typeface="华文新魏" panose="02010800040101010101" pitchFamily="2" charset="-122"/>
              </a:rPr>
              <a:t> </a:t>
            </a:r>
            <a:r>
              <a:rPr kumimoji="1" lang="en-US" altLang="zh-CN" sz="2100" dirty="0">
                <a:solidFill>
                  <a:srgbClr val="0000CC"/>
                </a:solidFill>
                <a:latin typeface="Times New Roman" panose="02020603050405020304" pitchFamily="18" charset="0"/>
                <a:ea typeface="华文新魏" panose="02010800040101010101" pitchFamily="2" charset="-122"/>
              </a:rPr>
              <a:t>{</a:t>
            </a:r>
            <a:r>
              <a:rPr kumimoji="1" lang="zh-CN" altLang="en-US" sz="2100" dirty="0">
                <a:solidFill>
                  <a:srgbClr val="0000CC"/>
                </a:solidFill>
                <a:latin typeface="Times New Roman" panose="02020603050405020304" pitchFamily="18" charset="0"/>
                <a:ea typeface="华文新魏" panose="02010800040101010101" pitchFamily="2" charset="-122"/>
              </a:rPr>
              <a:t>标号</a:t>
            </a:r>
            <a:r>
              <a:rPr kumimoji="1" lang="en-US" altLang="zh-CN" sz="2100" dirty="0">
                <a:solidFill>
                  <a:srgbClr val="0000CC"/>
                </a:solidFill>
                <a:latin typeface="Times New Roman" panose="02020603050405020304" pitchFamily="18" charset="0"/>
                <a:ea typeface="华文新魏" panose="02010800040101010101" pitchFamily="2" charset="-122"/>
              </a:rPr>
              <a:t>} 	DCW</a:t>
            </a:r>
            <a:r>
              <a:rPr kumimoji="1" lang="zh-CN" altLang="en-US" sz="2100" dirty="0">
                <a:solidFill>
                  <a:srgbClr val="0000CC"/>
                </a:solidFill>
                <a:latin typeface="Times New Roman" panose="02020603050405020304" pitchFamily="18" charset="0"/>
                <a:ea typeface="华文新魏" panose="02010800040101010101" pitchFamily="2" charset="-122"/>
              </a:rPr>
              <a:t>（或</a:t>
            </a:r>
            <a:r>
              <a:rPr kumimoji="1" lang="en-US" altLang="zh-CN" sz="2100" dirty="0">
                <a:solidFill>
                  <a:srgbClr val="0000CC"/>
                </a:solidFill>
                <a:latin typeface="Times New Roman" panose="02020603050405020304" pitchFamily="18" charset="0"/>
                <a:ea typeface="华文新魏" panose="02010800040101010101" pitchFamily="2" charset="-122"/>
              </a:rPr>
              <a:t>DCWU</a:t>
            </a:r>
            <a:r>
              <a:rPr kumimoji="1" lang="zh-CN" altLang="en-US" sz="2100" dirty="0">
                <a:solidFill>
                  <a:srgbClr val="0000CC"/>
                </a:solidFill>
                <a:latin typeface="Times New Roman" panose="02020603050405020304" pitchFamily="18" charset="0"/>
                <a:ea typeface="华文新魏" panose="02010800040101010101" pitchFamily="2" charset="-122"/>
              </a:rPr>
              <a:t>）	表达式</a:t>
            </a:r>
          </a:p>
          <a:p>
            <a:pPr marL="134541" lvl="1" algn="l" defTabSz="685800" eaLnBrk="0" hangingPunct="0">
              <a:lnSpc>
                <a:spcPct val="150000"/>
              </a:lnSpc>
              <a:spcBef>
                <a:spcPct val="50000"/>
              </a:spcBef>
              <a:buClrTx/>
              <a:buSzTx/>
              <a:buNone/>
            </a:pPr>
            <a:r>
              <a:rPr kumimoji="1" lang="en-US" altLang="zh-CN" sz="2100" dirty="0">
                <a:solidFill>
                  <a:srgbClr val="00234A"/>
                </a:solidFill>
                <a:latin typeface="Times New Roman" panose="02020603050405020304" pitchFamily="18" charset="0"/>
                <a:ea typeface="华文新魏" panose="02010800040101010101" pitchFamily="2" charset="-122"/>
              </a:rPr>
              <a:t>DCW</a:t>
            </a:r>
            <a:r>
              <a:rPr kumimoji="1" lang="zh-CN" altLang="en-US" sz="2100" dirty="0">
                <a:solidFill>
                  <a:srgbClr val="00234A"/>
                </a:solidFill>
                <a:latin typeface="Times New Roman" panose="02020603050405020304" pitchFamily="18" charset="0"/>
                <a:ea typeface="华文新魏" panose="02010800040101010101" pitchFamily="2" charset="-122"/>
              </a:rPr>
              <a:t>（或</a:t>
            </a:r>
            <a:r>
              <a:rPr kumimoji="1" lang="en-US" altLang="zh-CN" sz="2100" dirty="0">
                <a:solidFill>
                  <a:srgbClr val="00234A"/>
                </a:solidFill>
                <a:latin typeface="Times New Roman" panose="02020603050405020304" pitchFamily="18" charset="0"/>
                <a:ea typeface="华文新魏" panose="02010800040101010101" pitchFamily="2" charset="-122"/>
              </a:rPr>
              <a:t>DCWU</a:t>
            </a:r>
            <a:r>
              <a:rPr kumimoji="1" lang="zh-CN" altLang="en-US" sz="2100" dirty="0">
                <a:solidFill>
                  <a:srgbClr val="00234A"/>
                </a:solidFill>
                <a:latin typeface="Times New Roman" panose="02020603050405020304" pitchFamily="18" charset="0"/>
                <a:ea typeface="华文新魏" panose="02010800040101010101" pitchFamily="2" charset="-122"/>
              </a:rPr>
              <a:t>）伪操作用于分配一片连续的</a:t>
            </a:r>
            <a:r>
              <a:rPr kumimoji="1" lang="zh-CN" altLang="en-US" sz="2100" dirty="0">
                <a:solidFill>
                  <a:srgbClr val="FF0000"/>
                </a:solidFill>
                <a:latin typeface="Times New Roman" panose="02020603050405020304" pitchFamily="18" charset="0"/>
                <a:ea typeface="华文新魏" panose="02010800040101010101" pitchFamily="2" charset="-122"/>
              </a:rPr>
              <a:t>半字</a:t>
            </a:r>
            <a:r>
              <a:rPr kumimoji="1" lang="zh-CN" altLang="en-US" sz="2100" dirty="0">
                <a:solidFill>
                  <a:srgbClr val="00234A"/>
                </a:solidFill>
                <a:latin typeface="Times New Roman" panose="02020603050405020304" pitchFamily="18" charset="0"/>
                <a:ea typeface="华文新魏" panose="02010800040101010101" pitchFamily="2" charset="-122"/>
              </a:rPr>
              <a:t>存储单元并用伪操作中指定的表达式初始化。其中，表达式可以为</a:t>
            </a:r>
            <a:r>
              <a:rPr kumimoji="1" lang="zh-CN" altLang="en-US" sz="2100" dirty="0">
                <a:solidFill>
                  <a:srgbClr val="FF0000"/>
                </a:solidFill>
                <a:latin typeface="Times New Roman" panose="02020603050405020304" pitchFamily="18" charset="0"/>
                <a:ea typeface="华文新魏" panose="02010800040101010101" pitchFamily="2" charset="-122"/>
              </a:rPr>
              <a:t>程序标号</a:t>
            </a:r>
            <a:r>
              <a:rPr kumimoji="1" lang="zh-CN" altLang="en-US" sz="2100" dirty="0">
                <a:solidFill>
                  <a:srgbClr val="00234A"/>
                </a:solidFill>
                <a:latin typeface="Times New Roman" panose="02020603050405020304" pitchFamily="18" charset="0"/>
                <a:ea typeface="华文新魏" panose="02010800040101010101" pitchFamily="2" charset="-122"/>
              </a:rPr>
              <a:t>或</a:t>
            </a:r>
            <a:r>
              <a:rPr kumimoji="1" lang="zh-CN" altLang="en-US" sz="2100" dirty="0">
                <a:solidFill>
                  <a:srgbClr val="FF0000"/>
                </a:solidFill>
                <a:latin typeface="Times New Roman" panose="02020603050405020304" pitchFamily="18" charset="0"/>
                <a:ea typeface="华文新魏" panose="02010800040101010101" pitchFamily="2" charset="-122"/>
              </a:rPr>
              <a:t>数字表达式</a:t>
            </a:r>
            <a:r>
              <a:rPr kumimoji="1" lang="zh-CN" altLang="en-US" sz="2100" dirty="0">
                <a:solidFill>
                  <a:srgbClr val="00234A"/>
                </a:solidFill>
                <a:latin typeface="Times New Roman" panose="02020603050405020304" pitchFamily="18" charset="0"/>
                <a:ea typeface="华文新魏" panose="02010800040101010101" pitchFamily="2" charset="-122"/>
              </a:rPr>
              <a:t>。</a:t>
            </a:r>
          </a:p>
          <a:p>
            <a:pPr marL="134541" lvl="1" algn="l" defTabSz="685800" eaLnBrk="0" hangingPunct="0">
              <a:lnSpc>
                <a:spcPct val="150000"/>
              </a:lnSpc>
              <a:buClrTx/>
              <a:buSzTx/>
              <a:buNone/>
            </a:pPr>
            <a:r>
              <a:rPr kumimoji="1" lang="zh-CN" altLang="en-US" sz="2100" dirty="0">
                <a:solidFill>
                  <a:srgbClr val="00234A"/>
                </a:solidFill>
                <a:latin typeface="Times New Roman" panose="02020603050405020304" pitchFamily="18" charset="0"/>
                <a:ea typeface="华文新魏" panose="02010800040101010101" pitchFamily="2" charset="-122"/>
              </a:rPr>
              <a:t>	</a:t>
            </a:r>
            <a:r>
              <a:rPr kumimoji="1" lang="en-US" altLang="zh-CN" sz="2100" dirty="0">
                <a:solidFill>
                  <a:srgbClr val="00234A"/>
                </a:solidFill>
                <a:latin typeface="Times New Roman" panose="02020603050405020304" pitchFamily="18" charset="0"/>
                <a:ea typeface="华文新魏" panose="02010800040101010101" pitchFamily="2" charset="-122"/>
              </a:rPr>
              <a:t>DCW</a:t>
            </a:r>
            <a:r>
              <a:rPr kumimoji="1" lang="zh-CN" altLang="en-US" sz="2100" dirty="0">
                <a:solidFill>
                  <a:srgbClr val="00234A"/>
                </a:solidFill>
                <a:latin typeface="Times New Roman" panose="02020603050405020304" pitchFamily="18" charset="0"/>
                <a:ea typeface="华文新魏" panose="02010800040101010101" pitchFamily="2" charset="-122"/>
              </a:rPr>
              <a:t>：</a:t>
            </a:r>
            <a:r>
              <a:rPr kumimoji="1" lang="zh-CN" altLang="en-US" sz="2100" dirty="0">
                <a:solidFill>
                  <a:srgbClr val="FF0000"/>
                </a:solidFill>
                <a:latin typeface="Times New Roman" panose="02020603050405020304" pitchFamily="18" charset="0"/>
                <a:ea typeface="华文新魏" panose="02010800040101010101" pitchFamily="2" charset="-122"/>
              </a:rPr>
              <a:t>半字对齐</a:t>
            </a:r>
          </a:p>
          <a:p>
            <a:pPr marL="134541" lvl="1" algn="l" defTabSz="685800" eaLnBrk="0" hangingPunct="0">
              <a:lnSpc>
                <a:spcPct val="150000"/>
              </a:lnSpc>
              <a:buClrTx/>
              <a:buSzTx/>
              <a:buNone/>
            </a:pPr>
            <a:r>
              <a:rPr kumimoji="1" lang="zh-CN" altLang="en-US" sz="2100" dirty="0">
                <a:solidFill>
                  <a:srgbClr val="00234A"/>
                </a:solidFill>
                <a:latin typeface="Times New Roman" panose="02020603050405020304" pitchFamily="18" charset="0"/>
                <a:ea typeface="华文新魏" panose="02010800040101010101" pitchFamily="2" charset="-122"/>
              </a:rPr>
              <a:t>	</a:t>
            </a:r>
            <a:r>
              <a:rPr kumimoji="1" lang="en-US" altLang="zh-CN" sz="2100" dirty="0">
                <a:solidFill>
                  <a:srgbClr val="00234A"/>
                </a:solidFill>
                <a:latin typeface="Times New Roman" panose="02020603050405020304" pitchFamily="18" charset="0"/>
                <a:ea typeface="华文新魏" panose="02010800040101010101" pitchFamily="2" charset="-122"/>
              </a:rPr>
              <a:t>DCWU</a:t>
            </a:r>
            <a:r>
              <a:rPr kumimoji="1" lang="zh-CN" altLang="en-US" sz="2100" dirty="0">
                <a:solidFill>
                  <a:srgbClr val="00234A"/>
                </a:solidFill>
                <a:latin typeface="Times New Roman" panose="02020603050405020304" pitchFamily="18" charset="0"/>
                <a:ea typeface="华文新魏" panose="02010800040101010101" pitchFamily="2" charset="-122"/>
              </a:rPr>
              <a:t>：</a:t>
            </a:r>
            <a:r>
              <a:rPr kumimoji="1" lang="zh-CN" altLang="en-US" sz="2100" dirty="0">
                <a:solidFill>
                  <a:srgbClr val="FF0000"/>
                </a:solidFill>
                <a:latin typeface="Times New Roman" panose="02020603050405020304" pitchFamily="18" charset="0"/>
                <a:ea typeface="华文新魏" panose="02010800040101010101" pitchFamily="2" charset="-122"/>
              </a:rPr>
              <a:t>不严格半字对齐</a:t>
            </a:r>
            <a:r>
              <a:rPr kumimoji="1" lang="zh-CN" altLang="en-US" sz="2100" dirty="0">
                <a:solidFill>
                  <a:srgbClr val="00234A"/>
                </a:solidFill>
                <a:latin typeface="Times New Roman" panose="02020603050405020304" pitchFamily="18" charset="0"/>
                <a:ea typeface="华文新魏" panose="02010800040101010101" pitchFamily="2" charset="-122"/>
              </a:rPr>
              <a:t>。</a:t>
            </a:r>
          </a:p>
          <a:p>
            <a:pPr marL="134541" lvl="1" algn="l" defTabSz="685800" eaLnBrk="0" hangingPunct="0">
              <a:lnSpc>
                <a:spcPct val="150000"/>
              </a:lnSpc>
              <a:buClrTx/>
              <a:buSzTx/>
              <a:buNone/>
            </a:pPr>
            <a:r>
              <a:rPr kumimoji="1" lang="zh-CN" altLang="en-US" sz="2100" dirty="0">
                <a:solidFill>
                  <a:srgbClr val="00234A"/>
                </a:solidFill>
                <a:latin typeface="Times New Roman" panose="02020603050405020304" pitchFamily="18" charset="0"/>
                <a:ea typeface="华文新魏" panose="02010800040101010101" pitchFamily="2" charset="-122"/>
              </a:rPr>
              <a:t>	表达式取值范围：－</a:t>
            </a:r>
            <a:r>
              <a:rPr kumimoji="1" lang="en-US" altLang="zh-CN" sz="2100" dirty="0">
                <a:solidFill>
                  <a:srgbClr val="00234A"/>
                </a:solidFill>
                <a:latin typeface="Times New Roman" panose="02020603050405020304" pitchFamily="18" charset="0"/>
                <a:ea typeface="华文新魏" panose="02010800040101010101" pitchFamily="2" charset="-122"/>
              </a:rPr>
              <a:t>32768</a:t>
            </a:r>
            <a:r>
              <a:rPr kumimoji="1" lang="zh-CN" altLang="en-US" sz="2100" dirty="0">
                <a:solidFill>
                  <a:srgbClr val="00234A"/>
                </a:solidFill>
                <a:latin typeface="Times New Roman" panose="02020603050405020304" pitchFamily="18" charset="0"/>
                <a:ea typeface="华文新魏" panose="02010800040101010101" pitchFamily="2" charset="-122"/>
              </a:rPr>
              <a:t>～</a:t>
            </a:r>
            <a:r>
              <a:rPr kumimoji="1" lang="en-US" altLang="zh-CN" sz="2100" dirty="0">
                <a:solidFill>
                  <a:srgbClr val="00234A"/>
                </a:solidFill>
                <a:latin typeface="Times New Roman" panose="02020603050405020304" pitchFamily="18" charset="0"/>
                <a:ea typeface="华文新魏" panose="02010800040101010101" pitchFamily="2" charset="-122"/>
              </a:rPr>
              <a:t>65535</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04484"/>
                                        </p:tgtEl>
                                        <p:attrNameLst>
                                          <p:attrName>style.visibility</p:attrName>
                                        </p:attrNameLst>
                                      </p:cBhvr>
                                      <p:to>
                                        <p:strVal val="visible"/>
                                      </p:to>
                                    </p:set>
                                    <p:animEffect transition="in" filter="box(in)">
                                      <p:cBhvr>
                                        <p:cTn id="7"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001713" y="332656"/>
            <a:ext cx="7162800" cy="575915"/>
          </a:xfrm>
        </p:spPr>
        <p:txBody>
          <a:bodyPr/>
          <a:lstStyle/>
          <a:p>
            <a:r>
              <a:rPr lang="zh-CN" altLang="en-US" sz="3200" dirty="0"/>
              <a:t>第</a:t>
            </a:r>
            <a:r>
              <a:rPr lang="en-US" altLang="zh-CN" sz="3200" dirty="0"/>
              <a:t>4</a:t>
            </a:r>
            <a:r>
              <a:rPr lang="zh-CN" altLang="en-US" sz="3200" dirty="0"/>
              <a:t>章  </a:t>
            </a:r>
            <a:r>
              <a:rPr lang="en-US" altLang="zh-CN" sz="3200" dirty="0"/>
              <a:t>ARM</a:t>
            </a:r>
            <a:r>
              <a:rPr lang="zh-CN" altLang="en-US" sz="3200" dirty="0"/>
              <a:t>汇编语言特性与编程基础</a:t>
            </a:r>
          </a:p>
        </p:txBody>
      </p:sp>
      <p:pic>
        <p:nvPicPr>
          <p:cNvPr id="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438" y="1988840"/>
            <a:ext cx="5975350"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539552" y="1279743"/>
            <a:ext cx="3267240" cy="369332"/>
          </a:xfrm>
          <a:prstGeom prst="rect">
            <a:avLst/>
          </a:prstGeom>
        </p:spPr>
        <p:txBody>
          <a:bodyPr wrap="none">
            <a:spAutoFit/>
          </a:bodyPr>
          <a:lstStyle/>
          <a:p>
            <a:r>
              <a:rPr lang="zh-CN" altLang="en-US" dirty="0">
                <a:solidFill>
                  <a:srgbClr val="FF0000"/>
                </a:solidFill>
                <a:ea typeface="宋体" panose="02010600030101010101" pitchFamily="2" charset="-122"/>
              </a:rPr>
              <a:t>一个简单的ARM汇编程序例子</a:t>
            </a:r>
            <a:endParaRPr lang="zh-CN" altLang="en-US" dirty="0">
              <a:solidFill>
                <a:srgbClr val="FF0000"/>
              </a:solidFill>
            </a:endParaRPr>
          </a:p>
        </p:txBody>
      </p:sp>
    </p:spTree>
    <p:extLst>
      <p:ext uri="{BB962C8B-B14F-4D97-AF65-F5344CB8AC3E}">
        <p14:creationId xmlns:p14="http://schemas.microsoft.com/office/powerpoint/2010/main" val="291607403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2D5C50C4-9504-CA18-AB14-37EA5C6D05EC}"/>
              </a:ext>
            </a:extLst>
          </p:cNvPr>
          <p:cNvSpPr>
            <a:spLocks noGrp="1" noChangeArrowheads="1"/>
          </p:cNvSpPr>
          <p:nvPr>
            <p:ph type="title"/>
          </p:nvPr>
        </p:nvSpPr>
        <p:spPr>
          <a:xfrm>
            <a:off x="1306116" y="782241"/>
            <a:ext cx="6694884" cy="857251"/>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sz="2700" dirty="0">
                <a:solidFill>
                  <a:srgbClr val="FF0000"/>
                </a:solidFill>
                <a:ea typeface="宋体" panose="02010600030101010101" pitchFamily="2" charset="-122"/>
              </a:rPr>
              <a:t>DCW</a:t>
            </a:r>
            <a:r>
              <a:rPr lang="zh-CN" altLang="en-US" sz="2700" dirty="0">
                <a:solidFill>
                  <a:srgbClr val="FF0000"/>
                </a:solidFill>
                <a:ea typeface="宋体" panose="02010600030101010101" pitchFamily="2" charset="-122"/>
              </a:rPr>
              <a:t>（或</a:t>
            </a:r>
            <a:r>
              <a:rPr lang="en-US" altLang="zh-CN" sz="2700" dirty="0">
                <a:solidFill>
                  <a:srgbClr val="FF0000"/>
                </a:solidFill>
                <a:ea typeface="宋体" panose="02010600030101010101" pitchFamily="2" charset="-122"/>
              </a:rPr>
              <a:t>DCWU</a:t>
            </a:r>
            <a:r>
              <a:rPr lang="zh-CN" altLang="en-US" sz="2700" dirty="0">
                <a:solidFill>
                  <a:srgbClr val="FF0000"/>
                </a:solidFill>
                <a:ea typeface="宋体" panose="02010600030101010101" pitchFamily="2" charset="-122"/>
              </a:rPr>
              <a:t>）</a:t>
            </a:r>
            <a:endParaRPr lang="en-US" altLang="zh-CN" sz="2700" dirty="0">
              <a:ea typeface="宋体" panose="02010600030101010101" pitchFamily="2" charset="-122"/>
            </a:endParaRPr>
          </a:p>
        </p:txBody>
      </p:sp>
      <p:sp>
        <p:nvSpPr>
          <p:cNvPr id="44035" name="矩形 3">
            <a:extLst>
              <a:ext uri="{FF2B5EF4-FFF2-40B4-BE49-F238E27FC236}">
                <a16:creationId xmlns:a16="http://schemas.microsoft.com/office/drawing/2014/main" id="{9F0EA840-3A12-2598-EB5F-890A614F5C5A}"/>
              </a:ext>
            </a:extLst>
          </p:cNvPr>
          <p:cNvSpPr>
            <a:spLocks noChangeArrowheads="1"/>
          </p:cNvSpPr>
          <p:nvPr/>
        </p:nvSpPr>
        <p:spPr bwMode="auto">
          <a:xfrm>
            <a:off x="1331119" y="1593057"/>
            <a:ext cx="5831681" cy="4146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ts val="3150"/>
              </a:lnSpc>
              <a:spcBef>
                <a:spcPct val="0"/>
              </a:spcBef>
              <a:buClr>
                <a:srgbClr val="DB5214"/>
              </a:buClr>
              <a:buNone/>
            </a:pPr>
            <a:r>
              <a:rPr lang="zh-CN" altLang="en-US" sz="1800">
                <a:solidFill>
                  <a:srgbClr val="00234A"/>
                </a:solidFill>
                <a:ea typeface="宋体" panose="02010600030101010101" pitchFamily="2" charset="-122"/>
              </a:rPr>
              <a:t>使用实例：</a:t>
            </a:r>
            <a:endParaRPr lang="en-US" altLang="zh-CN" sz="1800">
              <a:solidFill>
                <a:srgbClr val="00234A"/>
              </a:solidFill>
              <a:ea typeface="宋体" panose="02010600030101010101" pitchFamily="2" charset="-122"/>
            </a:endParaRPr>
          </a:p>
          <a:p>
            <a:pPr algn="l" defTabSz="685800" eaLnBrk="0" hangingPunct="0">
              <a:lnSpc>
                <a:spcPts val="3150"/>
              </a:lnSpc>
              <a:spcBef>
                <a:spcPct val="0"/>
              </a:spcBef>
              <a:buClr>
                <a:srgbClr val="DB5214"/>
              </a:buClr>
              <a:buNone/>
            </a:pPr>
            <a:r>
              <a:rPr lang="zh-CN" altLang="en-US" sz="1800">
                <a:solidFill>
                  <a:srgbClr val="00234A"/>
                </a:solidFill>
                <a:ea typeface="宋体" panose="02010600030101010101" pitchFamily="2" charset="-122"/>
              </a:rPr>
              <a:t>（</a:t>
            </a:r>
            <a:r>
              <a:rPr lang="en-US" altLang="zh-CN" sz="1800">
                <a:solidFill>
                  <a:srgbClr val="00234A"/>
                </a:solidFill>
                <a:ea typeface="宋体" panose="02010600030101010101" pitchFamily="2" charset="-122"/>
              </a:rPr>
              <a:t>1</a:t>
            </a:r>
            <a:r>
              <a:rPr lang="zh-CN" altLang="en-US" sz="1800">
                <a:solidFill>
                  <a:srgbClr val="00234A"/>
                </a:solidFill>
                <a:ea typeface="宋体" panose="02010600030101010101" pitchFamily="2" charset="-122"/>
              </a:rPr>
              <a:t>）</a:t>
            </a:r>
            <a:r>
              <a:rPr lang="en-US" altLang="zh-CN" sz="1800">
                <a:solidFill>
                  <a:srgbClr val="00234A"/>
                </a:solidFill>
                <a:ea typeface="宋体" panose="02010600030101010101" pitchFamily="2" charset="-122"/>
              </a:rPr>
              <a:t>DCW		</a:t>
            </a:r>
          </a:p>
          <a:p>
            <a:pPr algn="l" defTabSz="685800" eaLnBrk="0" hangingPunct="0">
              <a:lnSpc>
                <a:spcPts val="3150"/>
              </a:lnSpc>
              <a:spcBef>
                <a:spcPct val="0"/>
              </a:spcBef>
              <a:buClr>
                <a:srgbClr val="DB5214"/>
              </a:buClr>
              <a:buNone/>
            </a:pPr>
            <a:r>
              <a:rPr lang="en-US" altLang="zh-CN" sz="1800">
                <a:solidFill>
                  <a:srgbClr val="00234A"/>
                </a:solidFill>
                <a:ea typeface="宋体" panose="02010600030101010101" pitchFamily="2" charset="-122"/>
              </a:rPr>
              <a:t>		AREA    TestData, DATA, READWRITE</a:t>
            </a:r>
          </a:p>
          <a:p>
            <a:pPr algn="l" defTabSz="685800" eaLnBrk="0" hangingPunct="0">
              <a:lnSpc>
                <a:spcPts val="3150"/>
              </a:lnSpc>
              <a:spcBef>
                <a:spcPct val="0"/>
              </a:spcBef>
              <a:buClr>
                <a:srgbClr val="DB5214"/>
              </a:buClr>
              <a:buNone/>
            </a:pPr>
            <a:r>
              <a:rPr lang="en-US" altLang="zh-CN" sz="1800">
                <a:solidFill>
                  <a:srgbClr val="00234A"/>
                </a:solidFill>
                <a:ea typeface="宋体" panose="02010600030101010101" pitchFamily="2" charset="-122"/>
              </a:rPr>
              <a:t>Data2 	DCB   1, 2, 3</a:t>
            </a:r>
          </a:p>
          <a:p>
            <a:pPr algn="l" defTabSz="685800" eaLnBrk="0" hangingPunct="0">
              <a:lnSpc>
                <a:spcPts val="3150"/>
              </a:lnSpc>
              <a:spcBef>
                <a:spcPct val="0"/>
              </a:spcBef>
              <a:buClr>
                <a:srgbClr val="DB5214"/>
              </a:buClr>
              <a:buNone/>
            </a:pPr>
            <a:r>
              <a:rPr lang="en-US" altLang="zh-CN" sz="1800">
                <a:solidFill>
                  <a:srgbClr val="00234A"/>
                </a:solidFill>
                <a:ea typeface="宋体" panose="02010600030101010101" pitchFamily="2" charset="-122"/>
              </a:rPr>
              <a:t>		DCW   4</a:t>
            </a:r>
          </a:p>
          <a:p>
            <a:pPr algn="l" defTabSz="685800" eaLnBrk="0" hangingPunct="0">
              <a:lnSpc>
                <a:spcPts val="3150"/>
              </a:lnSpc>
              <a:spcBef>
                <a:spcPct val="0"/>
              </a:spcBef>
              <a:buClr>
                <a:srgbClr val="DB5214"/>
              </a:buClr>
              <a:buNone/>
            </a:pPr>
            <a:endParaRPr lang="en-US" altLang="zh-CN" sz="1800">
              <a:solidFill>
                <a:srgbClr val="00234A"/>
              </a:solidFill>
              <a:ea typeface="宋体" panose="02010600030101010101" pitchFamily="2" charset="-122"/>
            </a:endParaRPr>
          </a:p>
          <a:p>
            <a:pPr algn="l" defTabSz="685800" eaLnBrk="0" hangingPunct="0">
              <a:lnSpc>
                <a:spcPts val="3150"/>
              </a:lnSpc>
              <a:spcBef>
                <a:spcPct val="0"/>
              </a:spcBef>
              <a:buClr>
                <a:srgbClr val="DB5214"/>
              </a:buClr>
              <a:buNone/>
            </a:pPr>
            <a:r>
              <a:rPr lang="zh-CN" altLang="en-US" sz="1800">
                <a:solidFill>
                  <a:srgbClr val="00234A"/>
                </a:solidFill>
                <a:ea typeface="宋体" panose="02010600030101010101" pitchFamily="2" charset="-122"/>
              </a:rPr>
              <a:t>（</a:t>
            </a:r>
            <a:r>
              <a:rPr lang="en-US" altLang="zh-CN" sz="1800">
                <a:solidFill>
                  <a:srgbClr val="00234A"/>
                </a:solidFill>
                <a:ea typeface="宋体" panose="02010600030101010101" pitchFamily="2" charset="-122"/>
              </a:rPr>
              <a:t>2</a:t>
            </a:r>
            <a:r>
              <a:rPr lang="zh-CN" altLang="en-US" sz="1800">
                <a:solidFill>
                  <a:srgbClr val="00234A"/>
                </a:solidFill>
                <a:ea typeface="宋体" panose="02010600030101010101" pitchFamily="2" charset="-122"/>
              </a:rPr>
              <a:t>）</a:t>
            </a:r>
            <a:r>
              <a:rPr lang="en-US" altLang="zh-CN" sz="1800">
                <a:solidFill>
                  <a:srgbClr val="00234A"/>
                </a:solidFill>
                <a:ea typeface="宋体" panose="02010600030101010101" pitchFamily="2" charset="-122"/>
              </a:rPr>
              <a:t>DCWU</a:t>
            </a:r>
          </a:p>
          <a:p>
            <a:pPr algn="l" defTabSz="685800" eaLnBrk="0" hangingPunct="0">
              <a:lnSpc>
                <a:spcPts val="3150"/>
              </a:lnSpc>
              <a:spcBef>
                <a:spcPct val="0"/>
              </a:spcBef>
              <a:buClr>
                <a:srgbClr val="DB5214"/>
              </a:buClr>
              <a:buNone/>
            </a:pPr>
            <a:r>
              <a:rPr lang="en-US" altLang="zh-CN" sz="1800">
                <a:solidFill>
                  <a:srgbClr val="00234A"/>
                </a:solidFill>
                <a:ea typeface="宋体" panose="02010600030101010101" pitchFamily="2" charset="-122"/>
              </a:rPr>
              <a:t>		AREA    TestData2, DATA, READWRITE</a:t>
            </a:r>
          </a:p>
          <a:p>
            <a:pPr algn="l" defTabSz="685800" eaLnBrk="0" hangingPunct="0">
              <a:lnSpc>
                <a:spcPts val="3150"/>
              </a:lnSpc>
              <a:spcBef>
                <a:spcPct val="0"/>
              </a:spcBef>
              <a:buClr>
                <a:srgbClr val="DB5214"/>
              </a:buClr>
              <a:buNone/>
            </a:pPr>
            <a:r>
              <a:rPr lang="en-US" altLang="zh-CN" sz="1800">
                <a:solidFill>
                  <a:srgbClr val="00234A"/>
                </a:solidFill>
                <a:ea typeface="宋体" panose="02010600030101010101" pitchFamily="2" charset="-122"/>
              </a:rPr>
              <a:t>Data2 	DCB   1, 2, 3, 4, 5</a:t>
            </a:r>
          </a:p>
          <a:p>
            <a:pPr algn="l" defTabSz="685800" eaLnBrk="0" hangingPunct="0">
              <a:lnSpc>
                <a:spcPts val="3150"/>
              </a:lnSpc>
              <a:spcBef>
                <a:spcPct val="0"/>
              </a:spcBef>
              <a:buClr>
                <a:srgbClr val="DB5214"/>
              </a:buClr>
              <a:buNone/>
            </a:pPr>
            <a:r>
              <a:rPr lang="en-US" altLang="zh-CN" sz="1800">
                <a:solidFill>
                  <a:srgbClr val="00234A"/>
                </a:solidFill>
                <a:ea typeface="宋体" panose="02010600030101010101" pitchFamily="2" charset="-122"/>
              </a:rPr>
              <a:t>		DCWU   -100, 4</a:t>
            </a:r>
            <a:endParaRPr lang="en-US" altLang="zh-CN" sz="1800">
              <a:solidFill>
                <a:srgbClr val="FF0000"/>
              </a:solidFill>
              <a:ea typeface="宋体" panose="02010600030101010101" pitchFamily="2" charset="-122"/>
            </a:endParaRPr>
          </a:p>
        </p:txBody>
      </p:sp>
      <p:grpSp>
        <p:nvGrpSpPr>
          <p:cNvPr id="5" name="组合 4">
            <a:extLst>
              <a:ext uri="{FF2B5EF4-FFF2-40B4-BE49-F238E27FC236}">
                <a16:creationId xmlns:a16="http://schemas.microsoft.com/office/drawing/2014/main" id="{1503945D-462B-F0CE-00FB-2AB8B13C7C3B}"/>
              </a:ext>
            </a:extLst>
          </p:cNvPr>
          <p:cNvGrpSpPr>
            <a:grpSpLocks/>
          </p:cNvGrpSpPr>
          <p:nvPr/>
        </p:nvGrpSpPr>
        <p:grpSpPr bwMode="auto">
          <a:xfrm>
            <a:off x="4175523" y="2862263"/>
            <a:ext cx="3582590" cy="469106"/>
            <a:chOff x="3887069" y="333055"/>
            <a:chExt cx="4776613" cy="504056"/>
          </a:xfrm>
        </p:grpSpPr>
        <p:sp>
          <p:nvSpPr>
            <p:cNvPr id="44043" name="矩形 5">
              <a:extLst>
                <a:ext uri="{FF2B5EF4-FFF2-40B4-BE49-F238E27FC236}">
                  <a16:creationId xmlns:a16="http://schemas.microsoft.com/office/drawing/2014/main" id="{BD98BA87-AD31-B4F1-B8A0-3EFFFC6D2E0B}"/>
                </a:ext>
              </a:extLst>
            </p:cNvPr>
            <p:cNvSpPr>
              <a:spLocks noChangeArrowheads="1"/>
            </p:cNvSpPr>
            <p:nvPr/>
          </p:nvSpPr>
          <p:spPr bwMode="auto">
            <a:xfrm>
              <a:off x="5687269" y="333055"/>
              <a:ext cx="2976413" cy="504056"/>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spcBef>
                  <a:spcPct val="0"/>
                </a:spcBef>
                <a:buClrTx/>
                <a:buSzTx/>
                <a:buNone/>
              </a:pPr>
              <a:r>
                <a:rPr lang="zh-CN" altLang="en-US" sz="1800">
                  <a:solidFill>
                    <a:srgbClr val="0000FF"/>
                  </a:solidFill>
                  <a:ea typeface="宋体" panose="02010600030101010101" pitchFamily="2" charset="-122"/>
                </a:rPr>
                <a:t>现在不是</a:t>
              </a:r>
              <a:r>
                <a:rPr lang="en-US" altLang="zh-CN" sz="1800">
                  <a:solidFill>
                    <a:srgbClr val="0000FF"/>
                  </a:solidFill>
                  <a:ea typeface="宋体" panose="02010600030101010101" pitchFamily="2" charset="-122"/>
                </a:rPr>
                <a:t>2</a:t>
              </a:r>
              <a:r>
                <a:rPr lang="zh-CN" altLang="en-US" sz="1800">
                  <a:solidFill>
                    <a:srgbClr val="0000FF"/>
                  </a:solidFill>
                  <a:ea typeface="宋体" panose="02010600030101010101" pitchFamily="2" charset="-122"/>
                </a:rPr>
                <a:t>字节对齐</a:t>
              </a:r>
            </a:p>
          </p:txBody>
        </p:sp>
        <p:cxnSp>
          <p:nvCxnSpPr>
            <p:cNvPr id="7" name="直接箭头连接符 6">
              <a:extLst>
                <a:ext uri="{FF2B5EF4-FFF2-40B4-BE49-F238E27FC236}">
                  <a16:creationId xmlns:a16="http://schemas.microsoft.com/office/drawing/2014/main" id="{AABA1006-F160-93A0-2F15-F39D6B8D4B5B}"/>
                </a:ext>
              </a:extLst>
            </p:cNvPr>
            <p:cNvCxnSpPr>
              <a:endCxn id="44043" idx="1"/>
            </p:cNvCxnSpPr>
            <p:nvPr/>
          </p:nvCxnSpPr>
          <p:spPr bwMode="auto">
            <a:xfrm>
              <a:off x="3887069" y="585083"/>
              <a:ext cx="1800159" cy="0"/>
            </a:xfrm>
            <a:prstGeom prst="straightConnector1">
              <a:avLst/>
            </a:prstGeom>
            <a:ln w="28575">
              <a:headEnd type="none" w="med" len="med"/>
              <a:tailEnd type="triangle"/>
            </a:ln>
          </p:spPr>
          <p:style>
            <a:lnRef idx="1">
              <a:schemeClr val="accent4"/>
            </a:lnRef>
            <a:fillRef idx="0">
              <a:schemeClr val="accent4"/>
            </a:fillRef>
            <a:effectRef idx="0">
              <a:schemeClr val="accent4"/>
            </a:effectRef>
            <a:fontRef idx="minor">
              <a:schemeClr val="tx1"/>
            </a:fontRef>
          </p:style>
        </p:cxnSp>
      </p:grpSp>
      <p:grpSp>
        <p:nvGrpSpPr>
          <p:cNvPr id="10" name="组合 9">
            <a:extLst>
              <a:ext uri="{FF2B5EF4-FFF2-40B4-BE49-F238E27FC236}">
                <a16:creationId xmlns:a16="http://schemas.microsoft.com/office/drawing/2014/main" id="{E6CAA3BD-07DA-17CE-9199-183341B69AF6}"/>
              </a:ext>
            </a:extLst>
          </p:cNvPr>
          <p:cNvGrpSpPr>
            <a:grpSpLocks/>
          </p:cNvGrpSpPr>
          <p:nvPr/>
        </p:nvGrpSpPr>
        <p:grpSpPr bwMode="auto">
          <a:xfrm>
            <a:off x="3680223" y="3467100"/>
            <a:ext cx="3996928" cy="675085"/>
            <a:chOff x="4413688" y="318231"/>
            <a:chExt cx="5328592" cy="724282"/>
          </a:xfrm>
        </p:grpSpPr>
        <p:sp>
          <p:nvSpPr>
            <p:cNvPr id="44041" name="矩形 10">
              <a:extLst>
                <a:ext uri="{FF2B5EF4-FFF2-40B4-BE49-F238E27FC236}">
                  <a16:creationId xmlns:a16="http://schemas.microsoft.com/office/drawing/2014/main" id="{59383691-7DCA-AE2F-9644-F5C20E4CFC58}"/>
                </a:ext>
              </a:extLst>
            </p:cNvPr>
            <p:cNvSpPr>
              <a:spLocks noChangeArrowheads="1"/>
            </p:cNvSpPr>
            <p:nvPr/>
          </p:nvSpPr>
          <p:spPr bwMode="auto">
            <a:xfrm>
              <a:off x="5674589" y="318232"/>
              <a:ext cx="4067691" cy="724281"/>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ts val="2850"/>
                </a:lnSpc>
                <a:spcBef>
                  <a:spcPct val="0"/>
                </a:spcBef>
                <a:buClrTx/>
                <a:buSzTx/>
                <a:buNone/>
              </a:pPr>
              <a:r>
                <a:rPr lang="zh-CN" altLang="en-US" sz="1800">
                  <a:solidFill>
                    <a:srgbClr val="0000FF"/>
                  </a:solidFill>
                  <a:ea typeface="宋体" panose="02010600030101010101" pitchFamily="2" charset="-122"/>
                </a:rPr>
                <a:t>在</a:t>
              </a:r>
              <a:r>
                <a:rPr lang="en-US" altLang="zh-CN" sz="1800">
                  <a:solidFill>
                    <a:srgbClr val="0000FF"/>
                  </a:solidFill>
                  <a:ea typeface="宋体" panose="02010600030101010101" pitchFamily="2" charset="-122"/>
                </a:rPr>
                <a:t>DCW</a:t>
              </a:r>
              <a:r>
                <a:rPr lang="zh-CN" altLang="en-US" sz="1800">
                  <a:solidFill>
                    <a:srgbClr val="0000FF"/>
                  </a:solidFill>
                  <a:ea typeface="宋体" panose="02010600030101010101" pitchFamily="2" charset="-122"/>
                </a:rPr>
                <a:t>定义的半字前，会自动插入一个字节作为填充。</a:t>
              </a:r>
            </a:p>
          </p:txBody>
        </p:sp>
        <p:cxnSp>
          <p:nvCxnSpPr>
            <p:cNvPr id="12" name="直接箭头连接符 11">
              <a:extLst>
                <a:ext uri="{FF2B5EF4-FFF2-40B4-BE49-F238E27FC236}">
                  <a16:creationId xmlns:a16="http://schemas.microsoft.com/office/drawing/2014/main" id="{D5BB3C23-3C46-376F-C4F7-ACF421D26894}"/>
                </a:ext>
              </a:extLst>
            </p:cNvPr>
            <p:cNvCxnSpPr>
              <a:endCxn id="44041" idx="1"/>
            </p:cNvCxnSpPr>
            <p:nvPr/>
          </p:nvCxnSpPr>
          <p:spPr bwMode="auto">
            <a:xfrm>
              <a:off x="4413688" y="318231"/>
              <a:ext cx="1260322" cy="362779"/>
            </a:xfrm>
            <a:prstGeom prst="straightConnector1">
              <a:avLst/>
            </a:prstGeom>
            <a:ln w="28575">
              <a:headEnd type="none" w="med" len="med"/>
              <a:tailEnd type="triangle"/>
            </a:ln>
          </p:spPr>
          <p:style>
            <a:lnRef idx="1">
              <a:schemeClr val="accent4"/>
            </a:lnRef>
            <a:fillRef idx="0">
              <a:schemeClr val="accent4"/>
            </a:fillRef>
            <a:effectRef idx="0">
              <a:schemeClr val="accent4"/>
            </a:effectRef>
            <a:fontRef idx="minor">
              <a:schemeClr val="tx1"/>
            </a:fontRef>
          </p:style>
        </p:cxnSp>
      </p:grpSp>
      <p:grpSp>
        <p:nvGrpSpPr>
          <p:cNvPr id="19" name="组合 18">
            <a:extLst>
              <a:ext uri="{FF2B5EF4-FFF2-40B4-BE49-F238E27FC236}">
                <a16:creationId xmlns:a16="http://schemas.microsoft.com/office/drawing/2014/main" id="{3DD00661-AEA4-E469-BA96-83D8E364A841}"/>
              </a:ext>
            </a:extLst>
          </p:cNvPr>
          <p:cNvGrpSpPr>
            <a:grpSpLocks/>
          </p:cNvGrpSpPr>
          <p:nvPr/>
        </p:nvGrpSpPr>
        <p:grpSpPr bwMode="auto">
          <a:xfrm>
            <a:off x="4360069" y="4941094"/>
            <a:ext cx="2696766" cy="706041"/>
            <a:chOff x="3887069" y="20952"/>
            <a:chExt cx="3594822" cy="758196"/>
          </a:xfrm>
        </p:grpSpPr>
        <p:sp>
          <p:nvSpPr>
            <p:cNvPr id="44039" name="矩形 19">
              <a:extLst>
                <a:ext uri="{FF2B5EF4-FFF2-40B4-BE49-F238E27FC236}">
                  <a16:creationId xmlns:a16="http://schemas.microsoft.com/office/drawing/2014/main" id="{495DEE6B-0FBF-B671-D4C3-D50DE655DC08}"/>
                </a:ext>
              </a:extLst>
            </p:cNvPr>
            <p:cNvSpPr>
              <a:spLocks noChangeArrowheads="1"/>
            </p:cNvSpPr>
            <p:nvPr/>
          </p:nvSpPr>
          <p:spPr bwMode="auto">
            <a:xfrm>
              <a:off x="4673580" y="20952"/>
              <a:ext cx="2808311" cy="758196"/>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spcBef>
                  <a:spcPct val="0"/>
                </a:spcBef>
                <a:buClrTx/>
                <a:buSzTx/>
                <a:buNone/>
              </a:pPr>
              <a:r>
                <a:rPr lang="zh-CN" altLang="en-US" sz="1800">
                  <a:solidFill>
                    <a:srgbClr val="0000FF"/>
                  </a:solidFill>
                  <a:ea typeface="宋体" panose="02010600030101010101" pitchFamily="2" charset="-122"/>
                </a:rPr>
                <a:t>每个数据占</a:t>
              </a:r>
              <a:r>
                <a:rPr lang="en-US" altLang="zh-CN" sz="1800">
                  <a:solidFill>
                    <a:srgbClr val="0000FF"/>
                  </a:solidFill>
                  <a:ea typeface="宋体" panose="02010600030101010101" pitchFamily="2" charset="-122"/>
                </a:rPr>
                <a:t>2</a:t>
              </a:r>
              <a:r>
                <a:rPr lang="zh-CN" altLang="en-US" sz="1800">
                  <a:solidFill>
                    <a:srgbClr val="0000FF"/>
                  </a:solidFill>
                  <a:ea typeface="宋体" panose="02010600030101010101" pitchFamily="2" charset="-122"/>
                </a:rPr>
                <a:t>字节，不需对齐</a:t>
              </a:r>
            </a:p>
          </p:txBody>
        </p:sp>
        <p:cxnSp>
          <p:nvCxnSpPr>
            <p:cNvPr id="21" name="直接箭头连接符 20">
              <a:extLst>
                <a:ext uri="{FF2B5EF4-FFF2-40B4-BE49-F238E27FC236}">
                  <a16:creationId xmlns:a16="http://schemas.microsoft.com/office/drawing/2014/main" id="{17DCD7B8-DBAD-7E53-1988-F4685D1712D6}"/>
                </a:ext>
              </a:extLst>
            </p:cNvPr>
            <p:cNvCxnSpPr/>
            <p:nvPr/>
          </p:nvCxnSpPr>
          <p:spPr bwMode="auto">
            <a:xfrm flipV="1">
              <a:off x="3887069" y="584804"/>
              <a:ext cx="787210" cy="0"/>
            </a:xfrm>
            <a:prstGeom prst="straightConnector1">
              <a:avLst/>
            </a:prstGeom>
            <a:ln w="28575">
              <a:headEnd type="none" w="med" len="med"/>
              <a:tailEnd type="triangle"/>
            </a:ln>
          </p:spPr>
          <p:style>
            <a:lnRef idx="1">
              <a:schemeClr val="accent4"/>
            </a:lnRef>
            <a:fillRef idx="0">
              <a:schemeClr val="accent4"/>
            </a:fillRef>
            <a:effectRef idx="0">
              <a:schemeClr val="accent4"/>
            </a:effectRef>
            <a:fontRef idx="minor">
              <a:schemeClr val="tx1"/>
            </a:fontRef>
          </p:style>
        </p:cxnSp>
      </p:gr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7D2E6EFA-78BC-A5AF-D110-B73F6AE06ACA}"/>
              </a:ext>
            </a:extLst>
          </p:cNvPr>
          <p:cNvSpPr>
            <a:spLocks noGrp="1" noChangeArrowheads="1"/>
          </p:cNvSpPr>
          <p:nvPr>
            <p:ph type="title"/>
          </p:nvPr>
        </p:nvSpPr>
        <p:spPr>
          <a:xfrm>
            <a:off x="1657350" y="844153"/>
            <a:ext cx="5829300" cy="857251"/>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sz="2400" dirty="0">
                <a:solidFill>
                  <a:srgbClr val="FF0000"/>
                </a:solidFill>
                <a:ea typeface="宋体" panose="02010600030101010101" pitchFamily="2" charset="-122"/>
              </a:rPr>
              <a:t>DCD</a:t>
            </a:r>
            <a:r>
              <a:rPr lang="zh-CN" altLang="en-US" sz="2400" dirty="0">
                <a:solidFill>
                  <a:srgbClr val="FF0000"/>
                </a:solidFill>
                <a:ea typeface="宋体" panose="02010600030101010101" pitchFamily="2" charset="-122"/>
              </a:rPr>
              <a:t>（或</a:t>
            </a:r>
            <a:r>
              <a:rPr lang="en-US" altLang="zh-CN" sz="2400" dirty="0">
                <a:solidFill>
                  <a:srgbClr val="FF0000"/>
                </a:solidFill>
                <a:ea typeface="宋体" panose="02010600030101010101" pitchFamily="2" charset="-122"/>
              </a:rPr>
              <a:t>DCDU</a:t>
            </a:r>
            <a:r>
              <a:rPr lang="zh-CN" altLang="en-US" sz="2400" dirty="0">
                <a:solidFill>
                  <a:srgbClr val="FF0000"/>
                </a:solidFill>
                <a:ea typeface="宋体" panose="02010600030101010101" pitchFamily="2" charset="-122"/>
              </a:rPr>
              <a:t>）</a:t>
            </a:r>
            <a:endParaRPr lang="en-US" altLang="zh-CN" sz="2400" dirty="0">
              <a:ea typeface="宋体" panose="02010600030101010101" pitchFamily="2" charset="-122"/>
            </a:endParaRPr>
          </a:p>
        </p:txBody>
      </p:sp>
      <p:sp>
        <p:nvSpPr>
          <p:cNvPr id="404484" name="Text Box 4">
            <a:extLst>
              <a:ext uri="{FF2B5EF4-FFF2-40B4-BE49-F238E27FC236}">
                <a16:creationId xmlns:a16="http://schemas.microsoft.com/office/drawing/2014/main" id="{6FA40281-F180-1171-BDEA-7CC71D8C4482}"/>
              </a:ext>
            </a:extLst>
          </p:cNvPr>
          <p:cNvSpPr txBox="1">
            <a:spLocks noChangeArrowheads="1"/>
          </p:cNvSpPr>
          <p:nvPr/>
        </p:nvSpPr>
        <p:spPr bwMode="auto">
          <a:xfrm>
            <a:off x="1494235" y="1646635"/>
            <a:ext cx="6307931" cy="372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179388">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5000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语法格式：</a:t>
            </a:r>
          </a:p>
          <a:p>
            <a:pPr algn="l" defTabSz="685800" eaLnBrk="0" hangingPunct="0">
              <a:lnSpc>
                <a:spcPct val="150000"/>
              </a:lnSpc>
              <a:spcBef>
                <a:spcPct val="20000"/>
              </a:spcBef>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	</a:t>
            </a:r>
            <a:r>
              <a:rPr kumimoji="1" lang="zh-CN" altLang="en-US" sz="2100">
                <a:solidFill>
                  <a:srgbClr val="0000CC"/>
                </a:solidFill>
                <a:latin typeface="Times New Roman" panose="02020603050405020304" pitchFamily="18" charset="0"/>
                <a:ea typeface="华文新魏" panose="02010800040101010101" pitchFamily="2" charset="-122"/>
              </a:rPr>
              <a:t> </a:t>
            </a:r>
            <a:r>
              <a:rPr kumimoji="1" lang="en-US" altLang="zh-CN" sz="2100">
                <a:solidFill>
                  <a:srgbClr val="0000CC"/>
                </a:solidFill>
                <a:latin typeface="Times New Roman" panose="02020603050405020304" pitchFamily="18" charset="0"/>
                <a:ea typeface="华文新魏" panose="02010800040101010101" pitchFamily="2" charset="-122"/>
              </a:rPr>
              <a:t>{</a:t>
            </a:r>
            <a:r>
              <a:rPr kumimoji="1" lang="zh-CN" altLang="en-US" sz="2100">
                <a:solidFill>
                  <a:srgbClr val="0000CC"/>
                </a:solidFill>
                <a:latin typeface="Times New Roman" panose="02020603050405020304" pitchFamily="18" charset="0"/>
                <a:ea typeface="华文新魏" panose="02010800040101010101" pitchFamily="2" charset="-122"/>
              </a:rPr>
              <a:t>标号</a:t>
            </a:r>
            <a:r>
              <a:rPr kumimoji="1" lang="en-US" altLang="zh-CN" sz="2100">
                <a:solidFill>
                  <a:srgbClr val="0000CC"/>
                </a:solidFill>
                <a:latin typeface="Times New Roman" panose="02020603050405020304" pitchFamily="18" charset="0"/>
                <a:ea typeface="华文新魏" panose="02010800040101010101" pitchFamily="2" charset="-122"/>
              </a:rPr>
              <a:t>} 	DCD</a:t>
            </a:r>
            <a:r>
              <a:rPr kumimoji="1" lang="zh-CN" altLang="en-US" sz="2100">
                <a:solidFill>
                  <a:srgbClr val="0000CC"/>
                </a:solidFill>
                <a:latin typeface="Times New Roman" panose="02020603050405020304" pitchFamily="18" charset="0"/>
                <a:ea typeface="华文新魏" panose="02010800040101010101" pitchFamily="2" charset="-122"/>
              </a:rPr>
              <a:t>（或</a:t>
            </a:r>
            <a:r>
              <a:rPr kumimoji="1" lang="en-US" altLang="zh-CN" sz="2100">
                <a:solidFill>
                  <a:srgbClr val="0000CC"/>
                </a:solidFill>
                <a:latin typeface="Times New Roman" panose="02020603050405020304" pitchFamily="18" charset="0"/>
                <a:ea typeface="华文新魏" panose="02010800040101010101" pitchFamily="2" charset="-122"/>
              </a:rPr>
              <a:t>DCDU</a:t>
            </a:r>
            <a:r>
              <a:rPr kumimoji="1" lang="zh-CN" altLang="en-US" sz="2100">
                <a:solidFill>
                  <a:srgbClr val="0000CC"/>
                </a:solidFill>
                <a:latin typeface="Times New Roman" panose="02020603050405020304" pitchFamily="18" charset="0"/>
                <a:ea typeface="华文新魏" panose="02010800040101010101" pitchFamily="2" charset="-122"/>
              </a:rPr>
              <a:t>）	表达式</a:t>
            </a:r>
          </a:p>
          <a:p>
            <a:pPr marL="134541" lvl="1" algn="l" defTabSz="685800" eaLnBrk="0" hangingPunct="0">
              <a:lnSpc>
                <a:spcPct val="150000"/>
              </a:lnSpc>
              <a:spcBef>
                <a:spcPct val="50000"/>
              </a:spcBef>
              <a:buClrTx/>
              <a:buSzTx/>
              <a:buNone/>
            </a:pPr>
            <a:r>
              <a:rPr kumimoji="1" lang="en-US" altLang="zh-CN" sz="2100">
                <a:solidFill>
                  <a:srgbClr val="00234A"/>
                </a:solidFill>
                <a:latin typeface="Times New Roman" panose="02020603050405020304" pitchFamily="18" charset="0"/>
                <a:ea typeface="华文新魏" panose="02010800040101010101" pitchFamily="2" charset="-122"/>
              </a:rPr>
              <a:t>DCD</a:t>
            </a:r>
            <a:r>
              <a:rPr kumimoji="1" lang="zh-CN" altLang="en-US" sz="2100">
                <a:solidFill>
                  <a:srgbClr val="00234A"/>
                </a:solidFill>
                <a:latin typeface="Times New Roman" panose="02020603050405020304" pitchFamily="18" charset="0"/>
                <a:ea typeface="华文新魏" panose="02010800040101010101" pitchFamily="2" charset="-122"/>
              </a:rPr>
              <a:t>（或</a:t>
            </a:r>
            <a:r>
              <a:rPr kumimoji="1" lang="en-US" altLang="zh-CN" sz="2100">
                <a:solidFill>
                  <a:srgbClr val="00234A"/>
                </a:solidFill>
                <a:latin typeface="Times New Roman" panose="02020603050405020304" pitchFamily="18" charset="0"/>
                <a:ea typeface="华文新魏" panose="02010800040101010101" pitchFamily="2" charset="-122"/>
              </a:rPr>
              <a:t>DCDU</a:t>
            </a:r>
            <a:r>
              <a:rPr kumimoji="1" lang="zh-CN" altLang="en-US" sz="2100">
                <a:solidFill>
                  <a:srgbClr val="00234A"/>
                </a:solidFill>
                <a:latin typeface="Times New Roman" panose="02020603050405020304" pitchFamily="18" charset="0"/>
                <a:ea typeface="华文新魏" panose="02010800040101010101" pitchFamily="2" charset="-122"/>
              </a:rPr>
              <a:t>）伪操作用于分配一片连续的</a:t>
            </a:r>
            <a:r>
              <a:rPr kumimoji="1" lang="zh-CN" altLang="en-US" sz="2100">
                <a:solidFill>
                  <a:srgbClr val="FF0000"/>
                </a:solidFill>
                <a:latin typeface="Times New Roman" panose="02020603050405020304" pitchFamily="18" charset="0"/>
                <a:ea typeface="华文新魏" panose="02010800040101010101" pitchFamily="2" charset="-122"/>
              </a:rPr>
              <a:t>字</a:t>
            </a:r>
            <a:r>
              <a:rPr kumimoji="1" lang="zh-CN" altLang="en-US" sz="2100">
                <a:solidFill>
                  <a:srgbClr val="00234A"/>
                </a:solidFill>
                <a:latin typeface="Times New Roman" panose="02020603050405020304" pitchFamily="18" charset="0"/>
                <a:ea typeface="华文新魏" panose="02010800040101010101" pitchFamily="2" charset="-122"/>
              </a:rPr>
              <a:t>存储单元并用伪操作中指定的表达式初始化。其中，表达式可以为</a:t>
            </a:r>
            <a:r>
              <a:rPr kumimoji="1" lang="zh-CN" altLang="en-US" sz="2100">
                <a:solidFill>
                  <a:srgbClr val="FF0000"/>
                </a:solidFill>
                <a:latin typeface="Times New Roman" panose="02020603050405020304" pitchFamily="18" charset="0"/>
                <a:ea typeface="华文新魏" panose="02010800040101010101" pitchFamily="2" charset="-122"/>
              </a:rPr>
              <a:t>程序标号</a:t>
            </a:r>
            <a:r>
              <a:rPr kumimoji="1" lang="zh-CN" altLang="en-US" sz="2100">
                <a:solidFill>
                  <a:srgbClr val="00234A"/>
                </a:solidFill>
                <a:latin typeface="Times New Roman" panose="02020603050405020304" pitchFamily="18" charset="0"/>
                <a:ea typeface="华文新魏" panose="02010800040101010101" pitchFamily="2" charset="-122"/>
              </a:rPr>
              <a:t>或</a:t>
            </a:r>
            <a:r>
              <a:rPr kumimoji="1" lang="zh-CN" altLang="en-US" sz="2100">
                <a:solidFill>
                  <a:srgbClr val="FF0000"/>
                </a:solidFill>
                <a:latin typeface="Times New Roman" panose="02020603050405020304" pitchFamily="18" charset="0"/>
                <a:ea typeface="华文新魏" panose="02010800040101010101" pitchFamily="2" charset="-122"/>
              </a:rPr>
              <a:t>数字表达式</a:t>
            </a:r>
            <a:r>
              <a:rPr kumimoji="1" lang="zh-CN" altLang="en-US" sz="2100">
                <a:solidFill>
                  <a:srgbClr val="00234A"/>
                </a:solidFill>
                <a:latin typeface="Times New Roman" panose="02020603050405020304" pitchFamily="18" charset="0"/>
                <a:ea typeface="华文新魏" panose="02010800040101010101" pitchFamily="2" charset="-122"/>
              </a:rPr>
              <a:t>。</a:t>
            </a:r>
          </a:p>
          <a:p>
            <a:pPr marL="134541" lvl="1" algn="l" defTabSz="685800" eaLnBrk="0" hangingPunct="0">
              <a:lnSpc>
                <a:spcPct val="15000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	</a:t>
            </a:r>
            <a:r>
              <a:rPr kumimoji="1" lang="en-US" altLang="zh-CN" sz="2100">
                <a:solidFill>
                  <a:srgbClr val="00234A"/>
                </a:solidFill>
                <a:latin typeface="Times New Roman" panose="02020603050405020304" pitchFamily="18" charset="0"/>
                <a:ea typeface="华文新魏" panose="02010800040101010101" pitchFamily="2" charset="-122"/>
              </a:rPr>
              <a:t>DCD</a:t>
            </a: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zh-CN" altLang="en-US" sz="2100">
                <a:solidFill>
                  <a:srgbClr val="FF0000"/>
                </a:solidFill>
                <a:latin typeface="Times New Roman" panose="02020603050405020304" pitchFamily="18" charset="0"/>
                <a:ea typeface="华文新魏" panose="02010800040101010101" pitchFamily="2" charset="-122"/>
              </a:rPr>
              <a:t>字对齐，</a:t>
            </a:r>
            <a:r>
              <a:rPr kumimoji="1" lang="en-US" altLang="zh-CN" sz="2100">
                <a:solidFill>
                  <a:srgbClr val="FF0000"/>
                </a:solidFill>
                <a:latin typeface="Times New Roman" panose="02020603050405020304" pitchFamily="18" charset="0"/>
                <a:ea typeface="华文新魏" panose="02010800040101010101" pitchFamily="2" charset="-122"/>
              </a:rPr>
              <a:t>4</a:t>
            </a:r>
            <a:r>
              <a:rPr kumimoji="1" lang="zh-CN" altLang="en-US" sz="2100">
                <a:solidFill>
                  <a:srgbClr val="FF0000"/>
                </a:solidFill>
                <a:latin typeface="Times New Roman" panose="02020603050405020304" pitchFamily="18" charset="0"/>
                <a:ea typeface="华文新魏" panose="02010800040101010101" pitchFamily="2" charset="-122"/>
              </a:rPr>
              <a:t>字节边界对齐</a:t>
            </a:r>
          </a:p>
          <a:p>
            <a:pPr marL="134541" lvl="1" algn="l" defTabSz="685800" eaLnBrk="0" hangingPunct="0">
              <a:lnSpc>
                <a:spcPct val="15000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	</a:t>
            </a:r>
            <a:r>
              <a:rPr kumimoji="1" lang="en-US" altLang="zh-CN" sz="2100">
                <a:solidFill>
                  <a:srgbClr val="00234A"/>
                </a:solidFill>
                <a:latin typeface="Times New Roman" panose="02020603050405020304" pitchFamily="18" charset="0"/>
                <a:ea typeface="华文新魏" panose="02010800040101010101" pitchFamily="2" charset="-122"/>
              </a:rPr>
              <a:t>DCDU</a:t>
            </a: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zh-CN" altLang="en-US" sz="2100">
                <a:solidFill>
                  <a:srgbClr val="FF0000"/>
                </a:solidFill>
                <a:latin typeface="Times New Roman" panose="02020603050405020304" pitchFamily="18" charset="0"/>
                <a:ea typeface="华文新魏" panose="02010800040101010101" pitchFamily="2" charset="-122"/>
              </a:rPr>
              <a:t>不严格字对齐</a:t>
            </a:r>
            <a:r>
              <a:rPr kumimoji="1" lang="zh-CN" altLang="en-US" sz="2100">
                <a:solidFill>
                  <a:srgbClr val="00234A"/>
                </a:solidFill>
                <a:latin typeface="Times New Roman" panose="02020603050405020304" pitchFamily="18" charset="0"/>
                <a:ea typeface="华文新魏" panose="02010800040101010101" pitchFamily="2" charset="-122"/>
              </a:rPr>
              <a:t>。</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04484"/>
                                        </p:tgtEl>
                                        <p:attrNameLst>
                                          <p:attrName>style.visibility</p:attrName>
                                        </p:attrNameLst>
                                      </p:cBhvr>
                                      <p:to>
                                        <p:strVal val="visible"/>
                                      </p:to>
                                    </p:set>
                                    <p:animEffect transition="in" filter="box(in)">
                                      <p:cBhvr>
                                        <p:cTn id="7" dur="500"/>
                                        <p:tgtEl>
                                          <p:spTgt spid="404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84"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0A0ADC4-BAFD-2196-3E7A-3E9C72DA6CA4}"/>
              </a:ext>
            </a:extLst>
          </p:cNvPr>
          <p:cNvSpPr>
            <a:spLocks noGrp="1" noChangeArrowheads="1"/>
          </p:cNvSpPr>
          <p:nvPr>
            <p:ph type="title"/>
          </p:nvPr>
        </p:nvSpPr>
        <p:spPr>
          <a:xfrm>
            <a:off x="1306116" y="782241"/>
            <a:ext cx="6694884" cy="857251"/>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sz="2700" dirty="0">
                <a:solidFill>
                  <a:srgbClr val="FF0000"/>
                </a:solidFill>
                <a:ea typeface="宋体" panose="02010600030101010101" pitchFamily="2" charset="-122"/>
              </a:rPr>
              <a:t>DCD</a:t>
            </a:r>
            <a:r>
              <a:rPr lang="zh-CN" altLang="en-US" sz="2700" dirty="0">
                <a:solidFill>
                  <a:srgbClr val="FF0000"/>
                </a:solidFill>
                <a:ea typeface="宋体" panose="02010600030101010101" pitchFamily="2" charset="-122"/>
              </a:rPr>
              <a:t>（或</a:t>
            </a:r>
            <a:r>
              <a:rPr lang="en-US" altLang="zh-CN" sz="2700" dirty="0">
                <a:solidFill>
                  <a:srgbClr val="FF0000"/>
                </a:solidFill>
                <a:ea typeface="宋体" panose="02010600030101010101" pitchFamily="2" charset="-122"/>
              </a:rPr>
              <a:t>DCDU</a:t>
            </a:r>
            <a:r>
              <a:rPr lang="zh-CN" altLang="en-US" sz="2700" dirty="0">
                <a:solidFill>
                  <a:srgbClr val="FF0000"/>
                </a:solidFill>
                <a:ea typeface="宋体" panose="02010600030101010101" pitchFamily="2" charset="-122"/>
              </a:rPr>
              <a:t>）</a:t>
            </a:r>
            <a:endParaRPr lang="en-US" altLang="zh-CN" sz="2700" dirty="0">
              <a:ea typeface="宋体" panose="02010600030101010101" pitchFamily="2" charset="-122"/>
            </a:endParaRPr>
          </a:p>
        </p:txBody>
      </p:sp>
      <p:sp>
        <p:nvSpPr>
          <p:cNvPr id="46083" name="矩形 3">
            <a:extLst>
              <a:ext uri="{FF2B5EF4-FFF2-40B4-BE49-F238E27FC236}">
                <a16:creationId xmlns:a16="http://schemas.microsoft.com/office/drawing/2014/main" id="{45D4C83A-1830-07CF-B133-748453BE5082}"/>
              </a:ext>
            </a:extLst>
          </p:cNvPr>
          <p:cNvSpPr>
            <a:spLocks noChangeArrowheads="1"/>
          </p:cNvSpPr>
          <p:nvPr/>
        </p:nvSpPr>
        <p:spPr bwMode="auto">
          <a:xfrm>
            <a:off x="1331119" y="1815704"/>
            <a:ext cx="6426994" cy="3365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50000"/>
              </a:lnSpc>
              <a:spcBef>
                <a:spcPct val="0"/>
              </a:spcBef>
              <a:buClr>
                <a:srgbClr val="DB5214"/>
              </a:buClr>
              <a:buNone/>
            </a:pPr>
            <a:r>
              <a:rPr lang="zh-CN" altLang="en-US" sz="1800">
                <a:solidFill>
                  <a:srgbClr val="00234A"/>
                </a:solidFill>
                <a:ea typeface="宋体" panose="02010600030101010101" pitchFamily="2" charset="-122"/>
              </a:rPr>
              <a:t>使用实例：</a:t>
            </a:r>
            <a:endParaRPr lang="en-US" altLang="zh-CN" sz="1800">
              <a:solidFill>
                <a:srgbClr val="00234A"/>
              </a:solidFill>
              <a:ea typeface="宋体" panose="02010600030101010101" pitchFamily="2" charset="-122"/>
            </a:endParaRPr>
          </a:p>
          <a:p>
            <a:pPr algn="l" defTabSz="685800" eaLnBrk="0" hangingPunct="0">
              <a:lnSpc>
                <a:spcPct val="150000"/>
              </a:lnSpc>
              <a:spcBef>
                <a:spcPct val="0"/>
              </a:spcBef>
              <a:buClr>
                <a:srgbClr val="DB5214"/>
              </a:buClr>
              <a:buNone/>
            </a:pPr>
            <a:r>
              <a:rPr lang="zh-CN" altLang="en-US" sz="1800">
                <a:solidFill>
                  <a:srgbClr val="00234A"/>
                </a:solidFill>
                <a:ea typeface="宋体" panose="02010600030101010101" pitchFamily="2" charset="-122"/>
              </a:rPr>
              <a:t>（</a:t>
            </a:r>
            <a:r>
              <a:rPr lang="en-US" altLang="zh-CN" sz="1800">
                <a:solidFill>
                  <a:srgbClr val="00234A"/>
                </a:solidFill>
                <a:ea typeface="宋体" panose="02010600030101010101" pitchFamily="2" charset="-122"/>
              </a:rPr>
              <a:t>1</a:t>
            </a:r>
            <a:r>
              <a:rPr lang="zh-CN" altLang="en-US" sz="1800">
                <a:solidFill>
                  <a:srgbClr val="00234A"/>
                </a:solidFill>
                <a:ea typeface="宋体" panose="02010600030101010101" pitchFamily="2" charset="-122"/>
              </a:rPr>
              <a:t>）</a:t>
            </a:r>
            <a:r>
              <a:rPr lang="en-US" altLang="zh-CN" sz="1800">
                <a:solidFill>
                  <a:srgbClr val="00234A"/>
                </a:solidFill>
                <a:ea typeface="宋体" panose="02010600030101010101" pitchFamily="2" charset="-122"/>
              </a:rPr>
              <a:t>DCD		</a:t>
            </a:r>
          </a:p>
          <a:p>
            <a:pPr algn="l" defTabSz="685800" eaLnBrk="0" hangingPunct="0">
              <a:lnSpc>
                <a:spcPct val="150000"/>
              </a:lnSpc>
              <a:spcBef>
                <a:spcPct val="0"/>
              </a:spcBef>
              <a:buClr>
                <a:srgbClr val="DB5214"/>
              </a:buClr>
              <a:buNone/>
            </a:pPr>
            <a:r>
              <a:rPr lang="en-US" altLang="zh-CN" sz="1800">
                <a:solidFill>
                  <a:srgbClr val="00234A"/>
                </a:solidFill>
                <a:ea typeface="宋体" panose="02010600030101010101" pitchFamily="2" charset="-122"/>
              </a:rPr>
              <a:t>data1  	DCD  -100, 2, 512</a:t>
            </a:r>
          </a:p>
          <a:p>
            <a:pPr algn="l" defTabSz="685800" eaLnBrk="0" hangingPunct="0">
              <a:lnSpc>
                <a:spcPct val="150000"/>
              </a:lnSpc>
              <a:spcBef>
                <a:spcPct val="0"/>
              </a:spcBef>
              <a:buClr>
                <a:srgbClr val="DB5214"/>
              </a:buClr>
              <a:buNone/>
            </a:pPr>
            <a:r>
              <a:rPr lang="en-US" altLang="zh-CN" sz="1800">
                <a:solidFill>
                  <a:srgbClr val="00234A"/>
                </a:solidFill>
                <a:ea typeface="宋体" panose="02010600030101010101" pitchFamily="2" charset="-122"/>
              </a:rPr>
              <a:t>Data2		DCD label6</a:t>
            </a:r>
          </a:p>
          <a:p>
            <a:pPr algn="l" defTabSz="685800" eaLnBrk="0" hangingPunct="0">
              <a:lnSpc>
                <a:spcPct val="150000"/>
              </a:lnSpc>
              <a:spcBef>
                <a:spcPct val="0"/>
              </a:spcBef>
              <a:buClr>
                <a:srgbClr val="DB5214"/>
              </a:buClr>
              <a:buNone/>
            </a:pPr>
            <a:r>
              <a:rPr lang="zh-CN" altLang="en-US" sz="1800">
                <a:solidFill>
                  <a:srgbClr val="00234A"/>
                </a:solidFill>
                <a:ea typeface="宋体" panose="02010600030101010101" pitchFamily="2" charset="-122"/>
              </a:rPr>
              <a:t>（</a:t>
            </a:r>
            <a:r>
              <a:rPr lang="en-US" altLang="zh-CN" sz="1800">
                <a:solidFill>
                  <a:srgbClr val="00234A"/>
                </a:solidFill>
                <a:ea typeface="宋体" panose="02010600030101010101" pitchFamily="2" charset="-122"/>
              </a:rPr>
              <a:t>2</a:t>
            </a:r>
            <a:r>
              <a:rPr lang="zh-CN" altLang="en-US" sz="1800">
                <a:solidFill>
                  <a:srgbClr val="00234A"/>
                </a:solidFill>
                <a:ea typeface="宋体" panose="02010600030101010101" pitchFamily="2" charset="-122"/>
              </a:rPr>
              <a:t>）</a:t>
            </a:r>
            <a:r>
              <a:rPr lang="en-US" altLang="zh-CN" sz="1800">
                <a:solidFill>
                  <a:srgbClr val="00234A"/>
                </a:solidFill>
                <a:ea typeface="宋体" panose="02010600030101010101" pitchFamily="2" charset="-122"/>
              </a:rPr>
              <a:t>DCDU</a:t>
            </a:r>
          </a:p>
          <a:p>
            <a:pPr algn="l" defTabSz="685800" eaLnBrk="0" hangingPunct="0">
              <a:lnSpc>
                <a:spcPct val="150000"/>
              </a:lnSpc>
              <a:spcBef>
                <a:spcPct val="0"/>
              </a:spcBef>
              <a:buClr>
                <a:srgbClr val="DB5214"/>
              </a:buClr>
              <a:buNone/>
            </a:pPr>
            <a:r>
              <a:rPr lang="en-US" altLang="zh-CN" sz="1800">
                <a:solidFill>
                  <a:srgbClr val="00234A"/>
                </a:solidFill>
                <a:ea typeface="宋体" panose="02010600030101010101" pitchFamily="2" charset="-122"/>
              </a:rPr>
              <a:t>		AREA    TestData, DATA, READWRITE</a:t>
            </a:r>
          </a:p>
          <a:p>
            <a:pPr algn="l" defTabSz="685800" eaLnBrk="0" hangingPunct="0">
              <a:lnSpc>
                <a:spcPct val="150000"/>
              </a:lnSpc>
              <a:spcBef>
                <a:spcPct val="0"/>
              </a:spcBef>
              <a:buClr>
                <a:srgbClr val="DB5214"/>
              </a:buClr>
              <a:buNone/>
            </a:pPr>
            <a:r>
              <a:rPr lang="en-US" altLang="zh-CN" sz="1800">
                <a:solidFill>
                  <a:srgbClr val="00234A"/>
                </a:solidFill>
                <a:ea typeface="宋体" panose="02010600030101010101" pitchFamily="2" charset="-122"/>
              </a:rPr>
              <a:t>		DCB   1, 2, 3, 4, 5</a:t>
            </a:r>
          </a:p>
          <a:p>
            <a:pPr algn="l" defTabSz="685800" eaLnBrk="0" hangingPunct="0">
              <a:lnSpc>
                <a:spcPct val="150000"/>
              </a:lnSpc>
              <a:spcBef>
                <a:spcPct val="0"/>
              </a:spcBef>
              <a:buClr>
                <a:srgbClr val="DB5214"/>
              </a:buClr>
              <a:buNone/>
            </a:pPr>
            <a:r>
              <a:rPr lang="en-US" altLang="zh-CN" sz="1800">
                <a:solidFill>
                  <a:srgbClr val="00234A"/>
                </a:solidFill>
                <a:ea typeface="宋体" panose="02010600030101010101" pitchFamily="2" charset="-122"/>
              </a:rPr>
              <a:t>data2 		DCDU   -100, 2, 512</a:t>
            </a:r>
            <a:endParaRPr lang="en-US" altLang="zh-CN" sz="1800">
              <a:solidFill>
                <a:srgbClr val="FF0000"/>
              </a:solidFill>
              <a:ea typeface="宋体" panose="02010600030101010101" pitchFamily="2" charset="-122"/>
            </a:endParaRPr>
          </a:p>
        </p:txBody>
      </p:sp>
      <p:sp>
        <p:nvSpPr>
          <p:cNvPr id="46084" name="矩形 5">
            <a:extLst>
              <a:ext uri="{FF2B5EF4-FFF2-40B4-BE49-F238E27FC236}">
                <a16:creationId xmlns:a16="http://schemas.microsoft.com/office/drawing/2014/main" id="{35A446EC-E7B3-2699-CDD9-1DEFD10F7976}"/>
              </a:ext>
            </a:extLst>
          </p:cNvPr>
          <p:cNvSpPr>
            <a:spLocks noChangeArrowheads="1"/>
          </p:cNvSpPr>
          <p:nvPr/>
        </p:nvSpPr>
        <p:spPr bwMode="auto">
          <a:xfrm>
            <a:off x="4654154" y="2469357"/>
            <a:ext cx="3240881" cy="469106"/>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spcBef>
                <a:spcPct val="0"/>
              </a:spcBef>
              <a:buClrTx/>
              <a:buSzTx/>
              <a:buNone/>
            </a:pPr>
            <a:r>
              <a:rPr lang="zh-CN" altLang="en-US" sz="1800">
                <a:solidFill>
                  <a:srgbClr val="0000FF"/>
                </a:solidFill>
                <a:ea typeface="宋体" panose="02010600030101010101" pitchFamily="2" charset="-122"/>
              </a:rPr>
              <a:t>定义</a:t>
            </a:r>
            <a:r>
              <a:rPr lang="en-US" altLang="zh-CN" sz="1800">
                <a:solidFill>
                  <a:srgbClr val="0000FF"/>
                </a:solidFill>
                <a:ea typeface="宋体" panose="02010600030101010101" pitchFamily="2" charset="-122"/>
              </a:rPr>
              <a:t>3</a:t>
            </a:r>
            <a:r>
              <a:rPr lang="zh-CN" altLang="en-US" sz="1800">
                <a:solidFill>
                  <a:srgbClr val="0000FF"/>
                </a:solidFill>
                <a:ea typeface="宋体" panose="02010600030101010101" pitchFamily="2" charset="-122"/>
              </a:rPr>
              <a:t>个字，值为</a:t>
            </a:r>
            <a:r>
              <a:rPr lang="en-US" altLang="zh-CN" sz="1800">
                <a:solidFill>
                  <a:srgbClr val="0000FF"/>
                </a:solidFill>
                <a:ea typeface="宋体" panose="02010600030101010101" pitchFamily="2" charset="-122"/>
              </a:rPr>
              <a:t>-100, 2, 512</a:t>
            </a:r>
            <a:endParaRPr lang="zh-CN" altLang="en-US" sz="1800">
              <a:solidFill>
                <a:srgbClr val="0000FF"/>
              </a:solidFill>
              <a:ea typeface="宋体" panose="02010600030101010101" pitchFamily="2" charset="-122"/>
            </a:endParaRPr>
          </a:p>
        </p:txBody>
      </p:sp>
      <p:sp>
        <p:nvSpPr>
          <p:cNvPr id="46085" name="矩形 10">
            <a:extLst>
              <a:ext uri="{FF2B5EF4-FFF2-40B4-BE49-F238E27FC236}">
                <a16:creationId xmlns:a16="http://schemas.microsoft.com/office/drawing/2014/main" id="{6D6250B2-7325-A298-A679-6FDD1E564527}"/>
              </a:ext>
            </a:extLst>
          </p:cNvPr>
          <p:cNvSpPr>
            <a:spLocks noChangeArrowheads="1"/>
          </p:cNvSpPr>
          <p:nvPr/>
        </p:nvSpPr>
        <p:spPr bwMode="auto">
          <a:xfrm>
            <a:off x="4139803" y="3061097"/>
            <a:ext cx="3442097" cy="389334"/>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ts val="2850"/>
              </a:lnSpc>
              <a:spcBef>
                <a:spcPct val="0"/>
              </a:spcBef>
              <a:buClrTx/>
              <a:buSzTx/>
              <a:buNone/>
            </a:pPr>
            <a:r>
              <a:rPr lang="zh-CN" altLang="en-US" sz="1800">
                <a:solidFill>
                  <a:srgbClr val="0000FF"/>
                </a:solidFill>
                <a:ea typeface="宋体" panose="02010600030101010101" pitchFamily="2" charset="-122"/>
              </a:rPr>
              <a:t>定义</a:t>
            </a:r>
            <a:r>
              <a:rPr lang="en-US" altLang="zh-CN" sz="1800">
                <a:solidFill>
                  <a:srgbClr val="0000FF"/>
                </a:solidFill>
                <a:ea typeface="宋体" panose="02010600030101010101" pitchFamily="2" charset="-122"/>
              </a:rPr>
              <a:t>1</a:t>
            </a:r>
            <a:r>
              <a:rPr lang="zh-CN" altLang="en-US" sz="1800">
                <a:solidFill>
                  <a:srgbClr val="0000FF"/>
                </a:solidFill>
                <a:ea typeface="宋体" panose="02010600030101010101" pitchFamily="2" charset="-122"/>
              </a:rPr>
              <a:t>个字，含标号</a:t>
            </a:r>
            <a:r>
              <a:rPr lang="en-US" altLang="zh-CN" sz="1800">
                <a:solidFill>
                  <a:srgbClr val="0000FF"/>
                </a:solidFill>
                <a:ea typeface="宋体" panose="02010600030101010101" pitchFamily="2" charset="-122"/>
              </a:rPr>
              <a:t>label6</a:t>
            </a:r>
            <a:r>
              <a:rPr lang="zh-CN" altLang="en-US" sz="1800">
                <a:solidFill>
                  <a:srgbClr val="0000FF"/>
                </a:solidFill>
                <a:ea typeface="宋体" panose="02010600030101010101" pitchFamily="2" charset="-122"/>
              </a:rPr>
              <a:t>的地址</a:t>
            </a:r>
          </a:p>
        </p:txBody>
      </p:sp>
      <p:sp>
        <p:nvSpPr>
          <p:cNvPr id="46086" name="矩形 19">
            <a:extLst>
              <a:ext uri="{FF2B5EF4-FFF2-40B4-BE49-F238E27FC236}">
                <a16:creationId xmlns:a16="http://schemas.microsoft.com/office/drawing/2014/main" id="{CAC88FFA-4988-2B20-1EBF-2EE4917961AA}"/>
              </a:ext>
            </a:extLst>
          </p:cNvPr>
          <p:cNvSpPr>
            <a:spLocks noChangeArrowheads="1"/>
          </p:cNvSpPr>
          <p:nvPr/>
        </p:nvSpPr>
        <p:spPr bwMode="auto">
          <a:xfrm>
            <a:off x="5166123" y="4348163"/>
            <a:ext cx="2001440" cy="354806"/>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spcBef>
                <a:spcPct val="0"/>
              </a:spcBef>
              <a:buClrTx/>
              <a:buSzTx/>
              <a:buNone/>
            </a:pPr>
            <a:r>
              <a:rPr lang="zh-CN" altLang="en-US" sz="1800">
                <a:solidFill>
                  <a:srgbClr val="0000FF"/>
                </a:solidFill>
                <a:ea typeface="宋体" panose="02010600030101010101" pitchFamily="2" charset="-122"/>
              </a:rPr>
              <a:t>现在不是字对齐</a:t>
            </a:r>
          </a:p>
        </p:txBody>
      </p:sp>
      <p:sp>
        <p:nvSpPr>
          <p:cNvPr id="46087" name="矩形 12">
            <a:extLst>
              <a:ext uri="{FF2B5EF4-FFF2-40B4-BE49-F238E27FC236}">
                <a16:creationId xmlns:a16="http://schemas.microsoft.com/office/drawing/2014/main" id="{B6E5E827-72F9-DEA7-4671-2A9E8CE3C25A}"/>
              </a:ext>
            </a:extLst>
          </p:cNvPr>
          <p:cNvSpPr>
            <a:spLocks noChangeArrowheads="1"/>
          </p:cNvSpPr>
          <p:nvPr/>
        </p:nvSpPr>
        <p:spPr bwMode="auto">
          <a:xfrm>
            <a:off x="5166122" y="4770835"/>
            <a:ext cx="2728913" cy="320278"/>
          </a:xfrm>
          <a:prstGeom prst="rect">
            <a:avLst/>
          </a:prstGeom>
          <a:noFill/>
          <a:ln w="952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spcBef>
                <a:spcPct val="0"/>
              </a:spcBef>
              <a:buClrTx/>
              <a:buSzTx/>
              <a:buNone/>
            </a:pPr>
            <a:r>
              <a:rPr lang="zh-CN" altLang="en-US" sz="1800">
                <a:solidFill>
                  <a:srgbClr val="0000FF"/>
                </a:solidFill>
                <a:ea typeface="宋体" panose="02010600030101010101" pitchFamily="2" charset="-122"/>
              </a:rPr>
              <a:t>定义</a:t>
            </a:r>
            <a:r>
              <a:rPr lang="en-US" altLang="zh-CN" sz="1800">
                <a:solidFill>
                  <a:srgbClr val="0000FF"/>
                </a:solidFill>
                <a:ea typeface="宋体" panose="02010600030101010101" pitchFamily="2" charset="-122"/>
              </a:rPr>
              <a:t>3</a:t>
            </a:r>
            <a:r>
              <a:rPr lang="zh-CN" altLang="en-US" sz="1800">
                <a:solidFill>
                  <a:srgbClr val="0000FF"/>
                </a:solidFill>
                <a:ea typeface="宋体" panose="02010600030101010101" pitchFamily="2" charset="-122"/>
              </a:rPr>
              <a:t>个字，不是字对齐</a:t>
            </a:r>
          </a:p>
        </p:txBody>
      </p:sp>
    </p:spTree>
  </p:cSld>
  <p:clrMapOvr>
    <a:masterClrMapping/>
  </p:clrMapOvr>
  <p:transition>
    <p:pull dir="ru"/>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F56D275-0DD7-3871-0D23-F85C26336DA8}"/>
              </a:ext>
            </a:extLst>
          </p:cNvPr>
          <p:cNvSpPr>
            <a:spLocks noGrp="1" noChangeArrowheads="1"/>
          </p:cNvSpPr>
          <p:nvPr>
            <p:ph type="title"/>
          </p:nvPr>
        </p:nvSpPr>
        <p:spPr>
          <a:xfrm>
            <a:off x="1331119" y="864394"/>
            <a:ext cx="6535341" cy="694135"/>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sz="2700" dirty="0">
                <a:solidFill>
                  <a:srgbClr val="FF0000"/>
                </a:solidFill>
                <a:ea typeface="宋体" panose="02010600030101010101" pitchFamily="2" charset="-122"/>
              </a:rPr>
              <a:t>DCQ</a:t>
            </a:r>
            <a:r>
              <a:rPr lang="zh-CN" altLang="en-US" sz="2700" dirty="0">
                <a:solidFill>
                  <a:srgbClr val="FF0000"/>
                </a:solidFill>
                <a:ea typeface="宋体" panose="02010600030101010101" pitchFamily="2" charset="-122"/>
              </a:rPr>
              <a:t>（或</a:t>
            </a:r>
            <a:r>
              <a:rPr lang="en-US" altLang="zh-CN" sz="2700" dirty="0">
                <a:solidFill>
                  <a:srgbClr val="FF0000"/>
                </a:solidFill>
                <a:ea typeface="宋体" panose="02010600030101010101" pitchFamily="2" charset="-122"/>
              </a:rPr>
              <a:t>DCQU</a:t>
            </a:r>
            <a:r>
              <a:rPr lang="zh-CN" altLang="en-US" sz="2700" dirty="0">
                <a:solidFill>
                  <a:srgbClr val="FF0000"/>
                </a:solidFill>
                <a:ea typeface="宋体" panose="02010600030101010101" pitchFamily="2" charset="-122"/>
              </a:rPr>
              <a:t>）</a:t>
            </a:r>
            <a:r>
              <a:rPr lang="zh-CN" altLang="en-US" sz="2700" dirty="0">
                <a:ea typeface="宋体" panose="02010600030101010101" pitchFamily="2" charset="-122"/>
              </a:rPr>
              <a:t> </a:t>
            </a:r>
            <a:endParaRPr lang="en-US" altLang="zh-CN" sz="2700" dirty="0">
              <a:ea typeface="宋体" panose="02010600030101010101" pitchFamily="2" charset="-122"/>
            </a:endParaRPr>
          </a:p>
        </p:txBody>
      </p:sp>
      <p:sp>
        <p:nvSpPr>
          <p:cNvPr id="410628" name="Text Box 4">
            <a:extLst>
              <a:ext uri="{FF2B5EF4-FFF2-40B4-BE49-F238E27FC236}">
                <a16:creationId xmlns:a16="http://schemas.microsoft.com/office/drawing/2014/main" id="{77248D85-7ED9-31F8-E9BE-C40D8FDC6EC5}"/>
              </a:ext>
            </a:extLst>
          </p:cNvPr>
          <p:cNvSpPr txBox="1">
            <a:spLocks noChangeArrowheads="1"/>
          </p:cNvSpPr>
          <p:nvPr/>
        </p:nvSpPr>
        <p:spPr bwMode="auto">
          <a:xfrm>
            <a:off x="1353741" y="1808560"/>
            <a:ext cx="6404372" cy="3857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179388">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语法格式：</a:t>
            </a:r>
          </a:p>
          <a:p>
            <a:pPr algn="l" defTabSz="685800" eaLnBrk="0" hangingPunct="0">
              <a:lnSpc>
                <a:spcPct val="10000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	 </a:t>
            </a:r>
            <a:r>
              <a:rPr kumimoji="1" lang="en-US" altLang="zh-CN" sz="2100">
                <a:solidFill>
                  <a:srgbClr val="005740"/>
                </a:solidFill>
                <a:latin typeface="Times New Roman" panose="02020603050405020304" pitchFamily="18" charset="0"/>
                <a:ea typeface="华文新魏" panose="02010800040101010101" pitchFamily="2" charset="-122"/>
              </a:rPr>
              <a:t>{</a:t>
            </a:r>
            <a:r>
              <a:rPr kumimoji="1" lang="zh-CN" altLang="en-US" sz="2100">
                <a:solidFill>
                  <a:srgbClr val="005740"/>
                </a:solidFill>
                <a:latin typeface="Times New Roman" panose="02020603050405020304" pitchFamily="18" charset="0"/>
                <a:ea typeface="华文新魏" panose="02010800040101010101" pitchFamily="2" charset="-122"/>
              </a:rPr>
              <a:t>标号</a:t>
            </a:r>
            <a:r>
              <a:rPr kumimoji="1" lang="en-US" altLang="zh-CN" sz="2100">
                <a:solidFill>
                  <a:srgbClr val="005740"/>
                </a:solidFill>
                <a:latin typeface="Times New Roman" panose="02020603050405020304" pitchFamily="18" charset="0"/>
                <a:ea typeface="华文新魏" panose="02010800040101010101" pitchFamily="2" charset="-122"/>
              </a:rPr>
              <a:t>} 	DCQ</a:t>
            </a:r>
            <a:r>
              <a:rPr kumimoji="1" lang="zh-CN" altLang="en-US" sz="2100">
                <a:solidFill>
                  <a:srgbClr val="005740"/>
                </a:solidFill>
                <a:latin typeface="Times New Roman" panose="02020603050405020304" pitchFamily="18" charset="0"/>
                <a:ea typeface="华文新魏" panose="02010800040101010101" pitchFamily="2" charset="-122"/>
              </a:rPr>
              <a:t>（或</a:t>
            </a:r>
            <a:r>
              <a:rPr kumimoji="1" lang="en-US" altLang="zh-CN" sz="2100">
                <a:solidFill>
                  <a:srgbClr val="005740"/>
                </a:solidFill>
                <a:latin typeface="Times New Roman" panose="02020603050405020304" pitchFamily="18" charset="0"/>
                <a:ea typeface="华文新魏" panose="02010800040101010101" pitchFamily="2" charset="-122"/>
              </a:rPr>
              <a:t>DCQU</a:t>
            </a:r>
            <a:r>
              <a:rPr kumimoji="1" lang="zh-CN" altLang="en-US" sz="2100">
                <a:solidFill>
                  <a:srgbClr val="005740"/>
                </a:solidFill>
                <a:latin typeface="Times New Roman" panose="02020603050405020304" pitchFamily="18" charset="0"/>
                <a:ea typeface="华文新魏" panose="02010800040101010101" pitchFamily="2" charset="-122"/>
              </a:rPr>
              <a:t>）	表达式</a:t>
            </a:r>
          </a:p>
          <a:p>
            <a:pPr marL="134541" lvl="1" algn="l" defTabSz="685800" eaLnBrk="0" hangingPunct="0">
              <a:lnSpc>
                <a:spcPct val="100000"/>
              </a:lnSpc>
              <a:spcBef>
                <a:spcPct val="50000"/>
              </a:spcBef>
              <a:buClrTx/>
              <a:buSzTx/>
              <a:buNone/>
            </a:pPr>
            <a:r>
              <a:rPr kumimoji="1" lang="en-US" altLang="zh-CN" sz="2100">
                <a:solidFill>
                  <a:srgbClr val="005740"/>
                </a:solidFill>
                <a:latin typeface="Times New Roman" panose="02020603050405020304" pitchFamily="18" charset="0"/>
                <a:ea typeface="华文新魏" panose="02010800040101010101" pitchFamily="2" charset="-122"/>
              </a:rPr>
              <a:t>DCQ</a:t>
            </a:r>
            <a:r>
              <a:rPr kumimoji="1" lang="zh-CN" altLang="en-US" sz="2100">
                <a:solidFill>
                  <a:srgbClr val="005740"/>
                </a:solidFill>
                <a:latin typeface="Times New Roman" panose="02020603050405020304" pitchFamily="18" charset="0"/>
                <a:ea typeface="华文新魏" panose="02010800040101010101" pitchFamily="2" charset="-122"/>
              </a:rPr>
              <a:t>（或</a:t>
            </a:r>
            <a:r>
              <a:rPr kumimoji="1" lang="en-US" altLang="zh-CN" sz="2100">
                <a:solidFill>
                  <a:srgbClr val="005740"/>
                </a:solidFill>
                <a:latin typeface="Times New Roman" panose="02020603050405020304" pitchFamily="18" charset="0"/>
                <a:ea typeface="华文新魏" panose="02010800040101010101" pitchFamily="2" charset="-122"/>
              </a:rPr>
              <a:t>DCQU</a:t>
            </a:r>
            <a:r>
              <a:rPr kumimoji="1" lang="zh-CN" altLang="en-US" sz="2100">
                <a:solidFill>
                  <a:srgbClr val="005740"/>
                </a:solidFill>
                <a:latin typeface="Times New Roman" panose="02020603050405020304" pitchFamily="18" charset="0"/>
                <a:ea typeface="华文新魏" panose="02010800040101010101" pitchFamily="2" charset="-122"/>
              </a:rPr>
              <a:t>）</a:t>
            </a:r>
            <a:r>
              <a:rPr kumimoji="1" lang="zh-CN" altLang="en-US" sz="2100">
                <a:solidFill>
                  <a:srgbClr val="00234A"/>
                </a:solidFill>
                <a:latin typeface="Times New Roman" panose="02020603050405020304" pitchFamily="18" charset="0"/>
                <a:ea typeface="华文新魏" panose="02010800040101010101" pitchFamily="2" charset="-122"/>
              </a:rPr>
              <a:t>伪操作用于分配一片连续的</a:t>
            </a:r>
            <a:r>
              <a:rPr kumimoji="1" lang="zh-CN" altLang="en-US" sz="2100">
                <a:solidFill>
                  <a:srgbClr val="FF0000"/>
                </a:solidFill>
                <a:latin typeface="Times New Roman" panose="02020603050405020304" pitchFamily="18" charset="0"/>
                <a:ea typeface="华文新魏" panose="02010800040101010101" pitchFamily="2" charset="-122"/>
              </a:rPr>
              <a:t>双字</a:t>
            </a:r>
            <a:r>
              <a:rPr kumimoji="1" lang="zh-CN" altLang="en-US" sz="2100">
                <a:solidFill>
                  <a:srgbClr val="00234A"/>
                </a:solidFill>
                <a:latin typeface="Times New Roman" panose="02020603050405020304" pitchFamily="18" charset="0"/>
                <a:ea typeface="华文新魏" panose="02010800040101010101" pitchFamily="2" charset="-122"/>
              </a:rPr>
              <a:t>存储单元并用伪操作中指定的表达式初始化。</a:t>
            </a:r>
          </a:p>
          <a:p>
            <a:pPr marL="134541" lvl="1" algn="l" defTabSz="685800" eaLnBrk="0" hangingPunct="0">
              <a:lnSpc>
                <a:spcPct val="100000"/>
              </a:lnSpc>
              <a:spcBef>
                <a:spcPct val="50000"/>
              </a:spcBef>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	</a:t>
            </a:r>
            <a:r>
              <a:rPr kumimoji="1" lang="en-US" altLang="zh-CN" sz="2100">
                <a:solidFill>
                  <a:srgbClr val="00234A"/>
                </a:solidFill>
                <a:latin typeface="Times New Roman" panose="02020603050405020304" pitchFamily="18" charset="0"/>
                <a:ea typeface="华文新魏" panose="02010800040101010101" pitchFamily="2" charset="-122"/>
              </a:rPr>
              <a:t>DCQ</a:t>
            </a:r>
            <a:r>
              <a:rPr kumimoji="1" lang="zh-CN" altLang="en-US" sz="2100">
                <a:solidFill>
                  <a:srgbClr val="00234A"/>
                </a:solidFill>
                <a:latin typeface="Times New Roman" panose="02020603050405020304" pitchFamily="18" charset="0"/>
                <a:ea typeface="华文新魏" panose="02010800040101010101" pitchFamily="2" charset="-122"/>
              </a:rPr>
              <a:t>：字对齐</a:t>
            </a:r>
          </a:p>
          <a:p>
            <a:pPr marL="134541" lvl="1" algn="l" defTabSz="685800" eaLnBrk="0" hangingPunct="0">
              <a:lnSpc>
                <a:spcPct val="100000"/>
              </a:lnSpc>
              <a:spcBef>
                <a:spcPct val="25000"/>
              </a:spcBef>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	</a:t>
            </a:r>
            <a:r>
              <a:rPr kumimoji="1" lang="en-US" altLang="zh-CN" sz="2100">
                <a:solidFill>
                  <a:srgbClr val="00234A"/>
                </a:solidFill>
                <a:latin typeface="Times New Roman" panose="02020603050405020304" pitchFamily="18" charset="0"/>
                <a:ea typeface="华文新魏" panose="02010800040101010101" pitchFamily="2" charset="-122"/>
              </a:rPr>
              <a:t>DCQU</a:t>
            </a:r>
            <a:r>
              <a:rPr kumimoji="1" lang="zh-CN" altLang="en-US" sz="2100">
                <a:solidFill>
                  <a:srgbClr val="00234A"/>
                </a:solidFill>
                <a:latin typeface="Times New Roman" panose="02020603050405020304" pitchFamily="18" charset="0"/>
                <a:ea typeface="华文新魏" panose="02010800040101010101" pitchFamily="2" charset="-122"/>
              </a:rPr>
              <a:t>：不严格字对齐。</a:t>
            </a:r>
          </a:p>
          <a:p>
            <a:pPr algn="l" defTabSz="685800" eaLnBrk="0" hangingPunct="0">
              <a:lnSpc>
                <a:spcPct val="10000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使用示例：</a:t>
            </a:r>
          </a:p>
          <a:p>
            <a:pPr marL="134541" lvl="1" algn="l" defTabSz="685800" eaLnBrk="0" hangingPunct="0">
              <a:lnSpc>
                <a:spcPct val="100000"/>
              </a:lnSpc>
              <a:spcBef>
                <a:spcPct val="20000"/>
              </a:spcBef>
              <a:buClrTx/>
              <a:buSzTx/>
              <a:buNone/>
            </a:pPr>
            <a:r>
              <a:rPr kumimoji="1" lang="zh-CN" altLang="en-US" sz="2100">
                <a:solidFill>
                  <a:srgbClr val="9900CC"/>
                </a:solidFill>
                <a:latin typeface="Times New Roman" panose="02020603050405020304" pitchFamily="18" charset="0"/>
                <a:ea typeface="华文新魏" panose="02010800040101010101" pitchFamily="2" charset="-122"/>
              </a:rPr>
              <a:t>	</a:t>
            </a:r>
            <a:r>
              <a:rPr kumimoji="1" lang="en-US" altLang="zh-CN" sz="2100">
                <a:solidFill>
                  <a:srgbClr val="9900CC"/>
                </a:solidFill>
                <a:latin typeface="Times New Roman" panose="02020603050405020304" pitchFamily="18" charset="0"/>
                <a:ea typeface="华文新魏" panose="02010800040101010101" pitchFamily="2" charset="-122"/>
              </a:rPr>
              <a:t>data1</a:t>
            </a:r>
            <a:r>
              <a:rPr kumimoji="1" lang="en-US" altLang="zh-CN" sz="2100">
                <a:solidFill>
                  <a:srgbClr val="3D216B"/>
                </a:solidFill>
                <a:latin typeface="Times New Roman" panose="02020603050405020304" pitchFamily="18" charset="0"/>
                <a:ea typeface="华文新魏" panose="02010800040101010101" pitchFamily="2" charset="-122"/>
              </a:rPr>
              <a:t>	</a:t>
            </a:r>
            <a:r>
              <a:rPr kumimoji="1" lang="en-US" altLang="zh-CN" sz="2100">
                <a:solidFill>
                  <a:srgbClr val="005740"/>
                </a:solidFill>
                <a:latin typeface="Times New Roman" panose="02020603050405020304" pitchFamily="18" charset="0"/>
                <a:ea typeface="华文新魏" panose="02010800040101010101" pitchFamily="2" charset="-122"/>
              </a:rPr>
              <a:t>DCQ</a:t>
            </a:r>
            <a:r>
              <a:rPr kumimoji="1" lang="en-US" altLang="zh-CN" sz="2100">
                <a:solidFill>
                  <a:srgbClr val="3D216B"/>
                </a:solidFill>
                <a:latin typeface="Times New Roman" panose="02020603050405020304" pitchFamily="18" charset="0"/>
                <a:ea typeface="华文新魏" panose="02010800040101010101" pitchFamily="2" charset="-122"/>
              </a:rPr>
              <a:t>	</a:t>
            </a:r>
            <a:r>
              <a:rPr kumimoji="1" lang="en-US" altLang="zh-CN" sz="2100">
                <a:solidFill>
                  <a:srgbClr val="00234A"/>
                </a:solidFill>
                <a:latin typeface="Times New Roman" panose="02020603050405020304" pitchFamily="18" charset="0"/>
                <a:ea typeface="华文新魏" panose="02010800040101010101" pitchFamily="2" charset="-122"/>
              </a:rPr>
              <a:t>1</a:t>
            </a: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en-US" altLang="zh-CN" sz="2100">
                <a:solidFill>
                  <a:srgbClr val="00234A"/>
                </a:solidFill>
                <a:latin typeface="Times New Roman" panose="02020603050405020304" pitchFamily="18" charset="0"/>
                <a:ea typeface="华文新魏" panose="02010800040101010101" pitchFamily="2" charset="-122"/>
              </a:rPr>
              <a:t>5</a:t>
            </a: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en-US" altLang="zh-CN" sz="2100">
                <a:solidFill>
                  <a:srgbClr val="00234A"/>
                </a:solidFill>
                <a:latin typeface="Times New Roman" panose="02020603050405020304" pitchFamily="18" charset="0"/>
                <a:ea typeface="华文新魏" panose="02010800040101010101" pitchFamily="2" charset="-122"/>
              </a:rPr>
              <a:t>20	;</a:t>
            </a:r>
            <a:r>
              <a:rPr kumimoji="1" lang="zh-CN" altLang="en-US" sz="2100">
                <a:solidFill>
                  <a:srgbClr val="00234A"/>
                </a:solidFill>
                <a:latin typeface="Times New Roman" panose="02020603050405020304" pitchFamily="18" charset="0"/>
                <a:ea typeface="华文新魏" panose="02010800040101010101" pitchFamily="2" charset="-122"/>
              </a:rPr>
              <a:t>其值为</a:t>
            </a:r>
            <a:r>
              <a:rPr kumimoji="1" lang="en-US" altLang="zh-CN" sz="2100">
                <a:solidFill>
                  <a:srgbClr val="00234A"/>
                </a:solidFill>
                <a:latin typeface="Times New Roman" panose="02020603050405020304" pitchFamily="18" charset="0"/>
                <a:ea typeface="华文新魏" panose="02010800040101010101" pitchFamily="2" charset="-122"/>
              </a:rPr>
              <a:t>1</a:t>
            </a: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en-US" altLang="zh-CN" sz="2100">
                <a:solidFill>
                  <a:srgbClr val="00234A"/>
                </a:solidFill>
                <a:latin typeface="Times New Roman" panose="02020603050405020304" pitchFamily="18" charset="0"/>
                <a:ea typeface="华文新魏" panose="02010800040101010101" pitchFamily="2" charset="-122"/>
              </a:rPr>
              <a:t>5</a:t>
            </a: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en-US" altLang="zh-CN" sz="2100">
                <a:solidFill>
                  <a:srgbClr val="00234A"/>
                </a:solidFill>
                <a:latin typeface="Times New Roman" panose="02020603050405020304" pitchFamily="18" charset="0"/>
                <a:ea typeface="华文新魏" panose="02010800040101010101" pitchFamily="2" charset="-122"/>
              </a:rPr>
              <a:t>20</a:t>
            </a:r>
          </a:p>
          <a:p>
            <a:pPr algn="l" defTabSz="685800" eaLnBrk="0" hangingPunct="0">
              <a:lnSpc>
                <a:spcPct val="100000"/>
              </a:lnSpc>
              <a:spcBef>
                <a:spcPct val="20000"/>
              </a:spcBef>
              <a:buClrTx/>
              <a:buSzTx/>
              <a:buNone/>
            </a:pPr>
            <a:r>
              <a:rPr kumimoji="1" lang="en-US" altLang="zh-CN" sz="2100">
                <a:solidFill>
                  <a:srgbClr val="3D216B"/>
                </a:solidFill>
                <a:latin typeface="Times New Roman" panose="02020603050405020304" pitchFamily="18" charset="0"/>
                <a:ea typeface="华文新魏" panose="02010800040101010101" pitchFamily="2" charset="-122"/>
              </a:rPr>
              <a:t>	</a:t>
            </a:r>
            <a:endParaRPr kumimoji="1" lang="en-US" altLang="zh-CN" sz="2100">
              <a:solidFill>
                <a:srgbClr val="00234A"/>
              </a:solidFill>
              <a:latin typeface="Times New Roman" panose="02020603050405020304" pitchFamily="18" charset="0"/>
              <a:ea typeface="华文新魏" panose="02010800040101010101" pitchFamily="2" charset="-122"/>
            </a:endParaRP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10628"/>
                                        </p:tgtEl>
                                        <p:attrNameLst>
                                          <p:attrName>style.visibility</p:attrName>
                                        </p:attrNameLst>
                                      </p:cBhvr>
                                      <p:to>
                                        <p:strVal val="visible"/>
                                      </p:to>
                                    </p:set>
                                    <p:animEffect transition="in" filter="box(in)">
                                      <p:cBhvr>
                                        <p:cTn id="7" dur="500"/>
                                        <p:tgtEl>
                                          <p:spTgt spid="4106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28"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86C00EDA-C9B0-0B8C-7C8F-29451AD9D764}"/>
              </a:ext>
            </a:extLst>
          </p:cNvPr>
          <p:cNvSpPr>
            <a:spLocks noGrp="1" noChangeArrowheads="1"/>
          </p:cNvSpPr>
          <p:nvPr>
            <p:ph type="title"/>
          </p:nvPr>
        </p:nvSpPr>
        <p:spPr>
          <a:xfrm>
            <a:off x="1223963" y="1196752"/>
            <a:ext cx="6804422" cy="594122"/>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sz="2700" dirty="0">
                <a:solidFill>
                  <a:srgbClr val="FF0000"/>
                </a:solidFill>
                <a:ea typeface="宋体" panose="02010600030101010101" pitchFamily="2" charset="-122"/>
              </a:rPr>
              <a:t>DCFD</a:t>
            </a:r>
            <a:r>
              <a:rPr lang="zh-CN" altLang="en-US" sz="2700" dirty="0">
                <a:solidFill>
                  <a:srgbClr val="FF0000"/>
                </a:solidFill>
                <a:ea typeface="宋体" panose="02010600030101010101" pitchFamily="2" charset="-122"/>
              </a:rPr>
              <a:t>（或</a:t>
            </a:r>
            <a:r>
              <a:rPr lang="en-US" altLang="zh-CN" sz="2700" dirty="0">
                <a:solidFill>
                  <a:srgbClr val="FF0000"/>
                </a:solidFill>
                <a:ea typeface="宋体" panose="02010600030101010101" pitchFamily="2" charset="-122"/>
              </a:rPr>
              <a:t>DCFDU</a:t>
            </a:r>
            <a:r>
              <a:rPr lang="zh-CN" altLang="en-US" sz="2700" dirty="0">
                <a:solidFill>
                  <a:srgbClr val="FF0000"/>
                </a:solidFill>
                <a:ea typeface="宋体" panose="02010600030101010101" pitchFamily="2" charset="-122"/>
              </a:rPr>
              <a:t>）</a:t>
            </a:r>
            <a:endParaRPr lang="en-US" altLang="zh-CN" sz="2700" dirty="0">
              <a:ea typeface="宋体" panose="02010600030101010101" pitchFamily="2" charset="-122"/>
            </a:endParaRPr>
          </a:p>
        </p:txBody>
      </p:sp>
      <p:sp>
        <p:nvSpPr>
          <p:cNvPr id="407556" name="Text Box 4">
            <a:extLst>
              <a:ext uri="{FF2B5EF4-FFF2-40B4-BE49-F238E27FC236}">
                <a16:creationId xmlns:a16="http://schemas.microsoft.com/office/drawing/2014/main" id="{330FB2ED-3D09-1753-9AAF-D2AF32E9B76F}"/>
              </a:ext>
            </a:extLst>
          </p:cNvPr>
          <p:cNvSpPr txBox="1">
            <a:spLocks noChangeArrowheads="1"/>
          </p:cNvSpPr>
          <p:nvPr/>
        </p:nvSpPr>
        <p:spPr bwMode="auto">
          <a:xfrm>
            <a:off x="1223963" y="1646635"/>
            <a:ext cx="6722269" cy="4092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179388">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ts val="225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语法格式：</a:t>
            </a:r>
          </a:p>
          <a:p>
            <a:pPr algn="l" defTabSz="685800" eaLnBrk="0" hangingPunct="0">
              <a:lnSpc>
                <a:spcPts val="225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	 </a:t>
            </a:r>
            <a:r>
              <a:rPr kumimoji="1" lang="en-US" altLang="zh-CN" sz="2100">
                <a:solidFill>
                  <a:srgbClr val="005740"/>
                </a:solidFill>
                <a:latin typeface="Times New Roman" panose="02020603050405020304" pitchFamily="18" charset="0"/>
                <a:ea typeface="华文新魏" panose="02010800040101010101" pitchFamily="2" charset="-122"/>
              </a:rPr>
              <a:t>{</a:t>
            </a:r>
            <a:r>
              <a:rPr kumimoji="1" lang="zh-CN" altLang="en-US" sz="2100">
                <a:solidFill>
                  <a:srgbClr val="005740"/>
                </a:solidFill>
                <a:latin typeface="Times New Roman" panose="02020603050405020304" pitchFamily="18" charset="0"/>
                <a:ea typeface="华文新魏" panose="02010800040101010101" pitchFamily="2" charset="-122"/>
              </a:rPr>
              <a:t>标号</a:t>
            </a:r>
            <a:r>
              <a:rPr kumimoji="1" lang="en-US" altLang="zh-CN" sz="2100">
                <a:solidFill>
                  <a:srgbClr val="005740"/>
                </a:solidFill>
                <a:latin typeface="Times New Roman" panose="02020603050405020304" pitchFamily="18" charset="0"/>
                <a:ea typeface="华文新魏" panose="02010800040101010101" pitchFamily="2" charset="-122"/>
              </a:rPr>
              <a:t>}	DCFD</a:t>
            </a:r>
            <a:r>
              <a:rPr kumimoji="1" lang="zh-CN" altLang="en-US" sz="2100">
                <a:solidFill>
                  <a:srgbClr val="005740"/>
                </a:solidFill>
                <a:latin typeface="Times New Roman" panose="02020603050405020304" pitchFamily="18" charset="0"/>
                <a:ea typeface="华文新魏" panose="02010800040101010101" pitchFamily="2" charset="-122"/>
              </a:rPr>
              <a:t>（或</a:t>
            </a:r>
            <a:r>
              <a:rPr kumimoji="1" lang="en-US" altLang="zh-CN" sz="2100">
                <a:solidFill>
                  <a:srgbClr val="005740"/>
                </a:solidFill>
                <a:latin typeface="Times New Roman" panose="02020603050405020304" pitchFamily="18" charset="0"/>
                <a:ea typeface="华文新魏" panose="02010800040101010101" pitchFamily="2" charset="-122"/>
              </a:rPr>
              <a:t>DCFDU</a:t>
            </a:r>
            <a:r>
              <a:rPr kumimoji="1" lang="zh-CN" altLang="en-US" sz="2100">
                <a:solidFill>
                  <a:srgbClr val="005740"/>
                </a:solidFill>
                <a:latin typeface="Times New Roman" panose="02020603050405020304" pitchFamily="18" charset="0"/>
                <a:ea typeface="华文新魏" panose="02010800040101010101" pitchFamily="2" charset="-122"/>
              </a:rPr>
              <a:t>）	表达式</a:t>
            </a:r>
          </a:p>
          <a:p>
            <a:pPr marL="134541" lvl="1" algn="l" defTabSz="685800" eaLnBrk="0" hangingPunct="0">
              <a:lnSpc>
                <a:spcPts val="2250"/>
              </a:lnSpc>
              <a:spcBef>
                <a:spcPct val="50000"/>
              </a:spcBef>
              <a:buClrTx/>
              <a:buSzTx/>
              <a:buNone/>
            </a:pPr>
            <a:r>
              <a:rPr kumimoji="1" lang="en-US" altLang="zh-CN" sz="2100">
                <a:solidFill>
                  <a:srgbClr val="005740"/>
                </a:solidFill>
                <a:latin typeface="Times New Roman" panose="02020603050405020304" pitchFamily="18" charset="0"/>
                <a:ea typeface="华文新魏" panose="02010800040101010101" pitchFamily="2" charset="-122"/>
              </a:rPr>
              <a:t>DCFD</a:t>
            </a:r>
            <a:r>
              <a:rPr kumimoji="1" lang="zh-CN" altLang="en-US" sz="2100">
                <a:solidFill>
                  <a:srgbClr val="005740"/>
                </a:solidFill>
                <a:latin typeface="Times New Roman" panose="02020603050405020304" pitchFamily="18" charset="0"/>
                <a:ea typeface="华文新魏" panose="02010800040101010101" pitchFamily="2" charset="-122"/>
              </a:rPr>
              <a:t>（或</a:t>
            </a:r>
            <a:r>
              <a:rPr kumimoji="1" lang="en-US" altLang="zh-CN" sz="2100">
                <a:solidFill>
                  <a:srgbClr val="005740"/>
                </a:solidFill>
                <a:latin typeface="Times New Roman" panose="02020603050405020304" pitchFamily="18" charset="0"/>
                <a:ea typeface="华文新魏" panose="02010800040101010101" pitchFamily="2" charset="-122"/>
              </a:rPr>
              <a:t>DCFDU</a:t>
            </a:r>
            <a:r>
              <a:rPr kumimoji="1" lang="zh-CN" altLang="en-US" sz="2100">
                <a:solidFill>
                  <a:srgbClr val="005740"/>
                </a:solidFill>
                <a:latin typeface="Times New Roman" panose="02020603050405020304" pitchFamily="18" charset="0"/>
                <a:ea typeface="华文新魏" panose="02010800040101010101" pitchFamily="2" charset="-122"/>
              </a:rPr>
              <a:t>）</a:t>
            </a:r>
            <a:r>
              <a:rPr kumimoji="1" lang="zh-CN" altLang="en-US" sz="2100">
                <a:solidFill>
                  <a:srgbClr val="00234A"/>
                </a:solidFill>
                <a:latin typeface="Times New Roman" panose="02020603050405020304" pitchFamily="18" charset="0"/>
                <a:ea typeface="华文新魏" panose="02010800040101010101" pitchFamily="2" charset="-122"/>
              </a:rPr>
              <a:t>伪操作用于为双精度的浮点数分配一片连续的</a:t>
            </a:r>
            <a:r>
              <a:rPr kumimoji="1" lang="zh-CN" altLang="en-US" sz="2100">
                <a:solidFill>
                  <a:srgbClr val="FF0000"/>
                </a:solidFill>
                <a:latin typeface="Times New Roman" panose="02020603050405020304" pitchFamily="18" charset="0"/>
                <a:ea typeface="华文新魏" panose="02010800040101010101" pitchFamily="2" charset="-122"/>
              </a:rPr>
              <a:t>字</a:t>
            </a:r>
            <a:r>
              <a:rPr kumimoji="1" lang="zh-CN" altLang="en-US" sz="2100">
                <a:solidFill>
                  <a:srgbClr val="00234A"/>
                </a:solidFill>
                <a:latin typeface="Times New Roman" panose="02020603050405020304" pitchFamily="18" charset="0"/>
                <a:ea typeface="华文新魏" panose="02010800040101010101" pitchFamily="2" charset="-122"/>
              </a:rPr>
              <a:t>存储单元，并用伪操作中指定的表达式初始化。每个双精度的浮点数占据两个字单元。</a:t>
            </a:r>
          </a:p>
          <a:p>
            <a:pPr marL="134541" lvl="1" algn="l" defTabSz="685800" eaLnBrk="0" hangingPunct="0">
              <a:lnSpc>
                <a:spcPts val="2250"/>
              </a:lnSpc>
              <a:spcBef>
                <a:spcPct val="50000"/>
              </a:spcBef>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	 </a:t>
            </a:r>
            <a:r>
              <a:rPr kumimoji="1" lang="en-US" altLang="zh-CN" sz="2100">
                <a:solidFill>
                  <a:srgbClr val="00234A"/>
                </a:solidFill>
                <a:latin typeface="Times New Roman" panose="02020603050405020304" pitchFamily="18" charset="0"/>
                <a:ea typeface="华文新魏" panose="02010800040101010101" pitchFamily="2" charset="-122"/>
              </a:rPr>
              <a:t>DCFD </a:t>
            </a:r>
            <a:r>
              <a:rPr kumimoji="1" lang="zh-CN" altLang="en-US" sz="2100">
                <a:solidFill>
                  <a:srgbClr val="00234A"/>
                </a:solidFill>
                <a:latin typeface="Times New Roman" panose="02020603050405020304" pitchFamily="18" charset="0"/>
                <a:ea typeface="华文新魏" panose="02010800040101010101" pitchFamily="2" charset="-122"/>
              </a:rPr>
              <a:t>：字对齐</a:t>
            </a:r>
          </a:p>
          <a:p>
            <a:pPr marL="134541" lvl="1" algn="l" defTabSz="685800" eaLnBrk="0" hangingPunct="0">
              <a:lnSpc>
                <a:spcPts val="2250"/>
              </a:lnSpc>
              <a:spcBef>
                <a:spcPct val="25000"/>
              </a:spcBef>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	 </a:t>
            </a:r>
            <a:r>
              <a:rPr kumimoji="1" lang="en-US" altLang="zh-CN" sz="2100">
                <a:solidFill>
                  <a:srgbClr val="00234A"/>
                </a:solidFill>
                <a:latin typeface="Times New Roman" panose="02020603050405020304" pitchFamily="18" charset="0"/>
                <a:ea typeface="华文新魏" panose="02010800040101010101" pitchFamily="2" charset="-122"/>
              </a:rPr>
              <a:t>DCFDU </a:t>
            </a:r>
            <a:r>
              <a:rPr kumimoji="1" lang="zh-CN" altLang="en-US" sz="2100">
                <a:solidFill>
                  <a:srgbClr val="00234A"/>
                </a:solidFill>
                <a:latin typeface="Times New Roman" panose="02020603050405020304" pitchFamily="18" charset="0"/>
                <a:ea typeface="华文新魏" panose="02010800040101010101" pitchFamily="2" charset="-122"/>
              </a:rPr>
              <a:t>：不严格字对齐。</a:t>
            </a:r>
          </a:p>
          <a:p>
            <a:pPr algn="l" defTabSz="685800" eaLnBrk="0" hangingPunct="0">
              <a:lnSpc>
                <a:spcPts val="2250"/>
              </a:lnSpc>
              <a:buClrTx/>
              <a:buSzTx/>
              <a:buNone/>
            </a:pPr>
            <a:r>
              <a:rPr kumimoji="1" lang="zh-CN" altLang="en-US" sz="2100">
                <a:solidFill>
                  <a:srgbClr val="00234A"/>
                </a:solidFill>
                <a:latin typeface="Times New Roman" panose="02020603050405020304" pitchFamily="18" charset="0"/>
                <a:ea typeface="华文新魏" panose="02010800040101010101" pitchFamily="2" charset="-122"/>
              </a:rPr>
              <a:t>使用示例：</a:t>
            </a:r>
          </a:p>
          <a:p>
            <a:pPr marL="134541" lvl="1" algn="l" defTabSz="685800" eaLnBrk="0" hangingPunct="0">
              <a:lnSpc>
                <a:spcPts val="2250"/>
              </a:lnSpc>
              <a:spcBef>
                <a:spcPct val="50000"/>
              </a:spcBef>
              <a:buClrTx/>
              <a:buSzTx/>
              <a:buNone/>
            </a:pPr>
            <a:r>
              <a:rPr kumimoji="1" lang="zh-CN" altLang="en-US" sz="2100">
                <a:solidFill>
                  <a:srgbClr val="9900CC"/>
                </a:solidFill>
                <a:latin typeface="Times New Roman" panose="02020603050405020304" pitchFamily="18" charset="0"/>
                <a:ea typeface="华文新魏" panose="02010800040101010101" pitchFamily="2" charset="-122"/>
              </a:rPr>
              <a:t>	</a:t>
            </a:r>
            <a:r>
              <a:rPr kumimoji="1" lang="en-US" altLang="zh-CN" sz="2100">
                <a:solidFill>
                  <a:srgbClr val="00234A"/>
                </a:solidFill>
                <a:latin typeface="Times New Roman" panose="02020603050405020304" pitchFamily="18" charset="0"/>
                <a:ea typeface="华文新魏" panose="02010800040101010101" pitchFamily="2" charset="-122"/>
              </a:rPr>
              <a:t>FDataTest1   DCFD     1E30</a:t>
            </a: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en-US" altLang="zh-CN" sz="2100">
                <a:solidFill>
                  <a:srgbClr val="00234A"/>
                </a:solidFill>
                <a:latin typeface="Times New Roman" panose="02020603050405020304" pitchFamily="18" charset="0"/>
                <a:ea typeface="华文新魏" panose="02010800040101010101" pitchFamily="2" charset="-122"/>
              </a:rPr>
              <a:t>-4E-100</a:t>
            </a:r>
          </a:p>
          <a:p>
            <a:pPr algn="l" defTabSz="685800" eaLnBrk="0" hangingPunct="0">
              <a:lnSpc>
                <a:spcPts val="2250"/>
              </a:lnSpc>
              <a:buClrTx/>
              <a:buSzTx/>
              <a:buNone/>
            </a:pPr>
            <a:r>
              <a:rPr kumimoji="1" lang="en-US" altLang="zh-CN" sz="2100">
                <a:solidFill>
                  <a:srgbClr val="00234A"/>
                </a:solidFill>
                <a:latin typeface="Times New Roman" panose="02020603050405020304" pitchFamily="18" charset="0"/>
                <a:ea typeface="华文新魏" panose="02010800040101010101" pitchFamily="2" charset="-122"/>
              </a:rPr>
              <a:t>	FDataTest 2  DCFDU  100000</a:t>
            </a:r>
            <a:r>
              <a:rPr kumimoji="1" lang="zh-CN" altLang="en-US" sz="2100">
                <a:solidFill>
                  <a:srgbClr val="00234A"/>
                </a:solidFill>
                <a:latin typeface="Times New Roman" panose="02020603050405020304" pitchFamily="18" charset="0"/>
                <a:ea typeface="华文新魏" panose="02010800040101010101" pitchFamily="2" charset="-122"/>
              </a:rPr>
              <a:t>，</a:t>
            </a:r>
            <a:r>
              <a:rPr kumimoji="1" lang="en-US" altLang="zh-CN" sz="2100">
                <a:solidFill>
                  <a:srgbClr val="00234A"/>
                </a:solidFill>
                <a:latin typeface="Times New Roman" panose="02020603050405020304" pitchFamily="18" charset="0"/>
                <a:ea typeface="华文新魏" panose="02010800040101010101" pitchFamily="2" charset="-122"/>
              </a:rPr>
              <a:t>3.1E26</a:t>
            </a:r>
          </a:p>
        </p:txBody>
      </p:sp>
    </p:spTree>
  </p:cSld>
  <p:clrMapOvr>
    <a:masterClrMapping/>
  </p:clrMapOvr>
  <p:transition>
    <p:pull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afterEffect">
                                  <p:stCondLst>
                                    <p:cond delay="0"/>
                                  </p:stCondLst>
                                  <p:childTnLst>
                                    <p:set>
                                      <p:cBhvr>
                                        <p:cTn id="6" dur="1" fill="hold">
                                          <p:stCondLst>
                                            <p:cond delay="0"/>
                                          </p:stCondLst>
                                        </p:cTn>
                                        <p:tgtEl>
                                          <p:spTgt spid="407556"/>
                                        </p:tgtEl>
                                        <p:attrNameLst>
                                          <p:attrName>style.visibility</p:attrName>
                                        </p:attrNameLst>
                                      </p:cBhvr>
                                      <p:to>
                                        <p:strVal val="visible"/>
                                      </p:to>
                                    </p:set>
                                    <p:animEffect transition="in" filter="box(in)">
                                      <p:cBhvr>
                                        <p:cTn id="7" dur="500"/>
                                        <p:tgtEl>
                                          <p:spTgt spid="4075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56"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0">
            <a:extLst>
              <a:ext uri="{FF2B5EF4-FFF2-40B4-BE49-F238E27FC236}">
                <a16:creationId xmlns:a16="http://schemas.microsoft.com/office/drawing/2014/main" id="{1F1599A1-66DE-8744-69FC-4C4134C9B39D}"/>
              </a:ext>
            </a:extLst>
          </p:cNvPr>
          <p:cNvSpPr>
            <a:spLocks noGrp="1" noChangeArrowheads="1"/>
          </p:cNvSpPr>
          <p:nvPr>
            <p:ph type="title"/>
          </p:nvPr>
        </p:nvSpPr>
        <p:spPr>
          <a:xfrm>
            <a:off x="684610" y="857250"/>
            <a:ext cx="8108156" cy="742950"/>
          </a:xfrm>
        </p:spPr>
        <p:txBody>
          <a:bodyPr/>
          <a:lstStyle/>
          <a:p>
            <a:pPr algn="l"/>
            <a:r>
              <a:rPr lang="en-US" altLang="zh-CN">
                <a:ea typeface="宋体" panose="02010600030101010101" pitchFamily="2" charset="-122"/>
              </a:rPr>
              <a:t>3. </a:t>
            </a:r>
            <a:r>
              <a:rPr lang="zh-CN" altLang="en-US">
                <a:ea typeface="宋体" panose="02010600030101010101" pitchFamily="2" charset="-122"/>
              </a:rPr>
              <a:t>数据定义伪操作</a:t>
            </a:r>
          </a:p>
        </p:txBody>
      </p:sp>
      <p:graphicFrame>
        <p:nvGraphicFramePr>
          <p:cNvPr id="930890" name="Group 74">
            <a:extLst>
              <a:ext uri="{FF2B5EF4-FFF2-40B4-BE49-F238E27FC236}">
                <a16:creationId xmlns:a16="http://schemas.microsoft.com/office/drawing/2014/main" id="{2C923EA2-9B03-545F-3A86-09570C39FAF2}"/>
              </a:ext>
            </a:extLst>
          </p:cNvPr>
          <p:cNvGraphicFramePr>
            <a:graphicFrameLocks noGrp="1"/>
          </p:cNvGraphicFramePr>
          <p:nvPr>
            <p:ph idx="1"/>
          </p:nvPr>
        </p:nvGraphicFramePr>
        <p:xfrm>
          <a:off x="236935" y="1863328"/>
          <a:ext cx="8568928" cy="3308748"/>
        </p:xfrm>
        <a:graphic>
          <a:graphicData uri="http://schemas.openxmlformats.org/drawingml/2006/table">
            <a:tbl>
              <a:tblPr/>
              <a:tblGrid>
                <a:gridCol w="4125070">
                  <a:extLst>
                    <a:ext uri="{9D8B030D-6E8A-4147-A177-3AD203B41FA5}">
                      <a16:colId xmlns:a16="http://schemas.microsoft.com/office/drawing/2014/main" val="20000"/>
                    </a:ext>
                  </a:extLst>
                </a:gridCol>
                <a:gridCol w="4443858">
                  <a:extLst>
                    <a:ext uri="{9D8B030D-6E8A-4147-A177-3AD203B41FA5}">
                      <a16:colId xmlns:a16="http://schemas.microsoft.com/office/drawing/2014/main" val="20001"/>
                    </a:ext>
                  </a:extLst>
                </a:gridCol>
              </a:tblGrid>
              <a:tr h="383426">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语法格式</a:t>
                      </a:r>
                    </a:p>
                  </a:txBody>
                  <a:tcPr marL="69060" marR="69060" marT="34533" marB="345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功能</a:t>
                      </a:r>
                    </a:p>
                  </a:txBody>
                  <a:tcPr marL="69060" marR="69060" marT="34533" marB="345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87616">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dirty="0">
                          <a:ln>
                            <a:noFill/>
                          </a:ln>
                          <a:solidFill>
                            <a:schemeClr val="tx1"/>
                          </a:solidFill>
                          <a:effectLst/>
                          <a:latin typeface="Arial" charset="0"/>
                          <a:ea typeface="宋体" pitchFamily="2" charset="-122"/>
                        </a:rPr>
                        <a:t>{label}	</a:t>
                      </a:r>
                      <a:r>
                        <a:rPr kumimoji="0" lang="en-US" altLang="zh-CN" sz="1500" b="1" i="0" u="none" strike="noStrike" cap="none" normalizeH="0" baseline="0" dirty="0">
                          <a:ln>
                            <a:noFill/>
                          </a:ln>
                          <a:solidFill>
                            <a:srgbClr val="FF0000"/>
                          </a:solidFill>
                          <a:effectLst/>
                          <a:latin typeface="Arial" charset="0"/>
                          <a:ea typeface="宋体" pitchFamily="2" charset="-122"/>
                        </a:rPr>
                        <a:t>DCB</a:t>
                      </a:r>
                      <a:r>
                        <a:rPr kumimoji="0" lang="en-US" altLang="zh-CN" sz="1500" b="1" i="0" u="none" strike="noStrike" cap="none" normalizeH="0" baseline="0" dirty="0">
                          <a:ln>
                            <a:noFill/>
                          </a:ln>
                          <a:solidFill>
                            <a:schemeClr val="tx1"/>
                          </a:solidFill>
                          <a:effectLst/>
                          <a:latin typeface="Arial" charset="0"/>
                          <a:ea typeface="宋体" pitchFamily="2" charset="-122"/>
                        </a:rPr>
                        <a:t>	expr{, expr}…</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其中：</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是</a:t>
                      </a:r>
                      <a:r>
                        <a:rPr kumimoji="0" lang="en-US" altLang="zh-CN" sz="1500" b="1" i="0" u="none" strike="noStrike" cap="none" normalizeH="0" baseline="0" dirty="0">
                          <a:ln>
                            <a:noFill/>
                          </a:ln>
                          <a:solidFill>
                            <a:schemeClr val="tx1"/>
                          </a:solidFill>
                          <a:effectLst/>
                          <a:latin typeface="Arial" charset="0"/>
                          <a:ea typeface="宋体" pitchFamily="2" charset="-122"/>
                        </a:rPr>
                        <a:t>-128~255</a:t>
                      </a:r>
                      <a:r>
                        <a:rPr kumimoji="0" lang="zh-CN" altLang="en-US" sz="1500" b="1" i="0" u="none" strike="noStrike" cap="none" normalizeH="0" baseline="0" dirty="0">
                          <a:ln>
                            <a:noFill/>
                          </a:ln>
                          <a:solidFill>
                            <a:schemeClr val="tx1"/>
                          </a:solidFill>
                          <a:effectLst/>
                          <a:latin typeface="Arial" charset="0"/>
                          <a:ea typeface="宋体" pitchFamily="2" charset="-122"/>
                        </a:rPr>
                        <a:t>之间的数字或字符串</a:t>
                      </a:r>
                      <a:endParaRPr kumimoji="0" lang="en-US" altLang="zh-CN" sz="1500" b="1" i="0" u="none" strike="noStrike" cap="none" normalizeH="0" baseline="0" dirty="0">
                        <a:ln>
                          <a:noFill/>
                        </a:ln>
                        <a:solidFill>
                          <a:schemeClr val="tx1"/>
                        </a:solidFill>
                        <a:effectLst/>
                        <a:latin typeface="Arial" charset="0"/>
                        <a:ea typeface="宋体" pitchFamily="2" charset="-122"/>
                      </a:endParaRPr>
                    </a:p>
                  </a:txBody>
                  <a:tcPr marL="69060" marR="69060" marT="34533" marB="345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分配一片连续的</a:t>
                      </a:r>
                      <a:r>
                        <a:rPr kumimoji="0" lang="zh-CN" altLang="en-US" sz="1500" b="1" i="0" u="none" strike="noStrike" cap="none" normalizeH="0" baseline="0" dirty="0">
                          <a:ln>
                            <a:noFill/>
                          </a:ln>
                          <a:solidFill>
                            <a:srgbClr val="FF3300"/>
                          </a:solidFill>
                          <a:effectLst/>
                          <a:latin typeface="Arial" charset="0"/>
                          <a:ea typeface="宋体" pitchFamily="2" charset="-122"/>
                        </a:rPr>
                        <a:t>字节</a:t>
                      </a:r>
                      <a:r>
                        <a:rPr kumimoji="0" lang="zh-CN" altLang="en-US" sz="1500" b="1" i="0" u="none" strike="noStrike" cap="none" normalizeH="0" baseline="0" dirty="0">
                          <a:ln>
                            <a:noFill/>
                          </a:ln>
                          <a:solidFill>
                            <a:schemeClr val="tx1"/>
                          </a:solidFill>
                          <a:effectLst/>
                          <a:latin typeface="Arial" charset="0"/>
                          <a:ea typeface="宋体" pitchFamily="2" charset="-122"/>
                        </a:rPr>
                        <a:t>存储单元并用</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初始化，</a:t>
                      </a:r>
                      <a:r>
                        <a:rPr kumimoji="0" lang="zh-CN" altLang="en-US" sz="1500" b="1" i="0" u="none" strike="noStrike" cap="none" normalizeH="0" baseline="0" dirty="0">
                          <a:ln>
                            <a:noFill/>
                          </a:ln>
                          <a:solidFill>
                            <a:srgbClr val="FF0000"/>
                          </a:solidFill>
                          <a:effectLst/>
                          <a:latin typeface="Arial" charset="0"/>
                          <a:ea typeface="宋体" pitchFamily="2" charset="-122"/>
                        </a:rPr>
                        <a:t>字节数由</a:t>
                      </a:r>
                      <a:r>
                        <a:rPr kumimoji="0" lang="en-US" altLang="zh-CN" sz="1500" b="1" i="0" u="none" strike="noStrike" cap="none" normalizeH="0" baseline="0" dirty="0">
                          <a:ln>
                            <a:noFill/>
                          </a:ln>
                          <a:solidFill>
                            <a:srgbClr val="FF0000"/>
                          </a:solidFill>
                          <a:effectLst/>
                          <a:latin typeface="Arial" charset="0"/>
                          <a:ea typeface="宋体" pitchFamily="2" charset="-122"/>
                        </a:rPr>
                        <a:t>expr</a:t>
                      </a:r>
                      <a:r>
                        <a:rPr kumimoji="0" lang="zh-CN" altLang="en-US" sz="1500" b="1" i="0" u="none" strike="noStrike" cap="none" normalizeH="0" baseline="0" dirty="0">
                          <a:ln>
                            <a:noFill/>
                          </a:ln>
                          <a:solidFill>
                            <a:srgbClr val="FF0000"/>
                          </a:solidFill>
                          <a:effectLst/>
                          <a:latin typeface="Arial" charset="0"/>
                          <a:ea typeface="宋体" pitchFamily="2" charset="-122"/>
                        </a:rPr>
                        <a:t>的个数决定</a:t>
                      </a:r>
                      <a:r>
                        <a:rPr kumimoji="0" lang="zh-CN" altLang="en-US" sz="1500" b="1" i="0" u="none" strike="noStrike" cap="none" normalizeH="0" baseline="0" dirty="0">
                          <a:ln>
                            <a:noFill/>
                          </a:ln>
                          <a:solidFill>
                            <a:schemeClr val="tx1"/>
                          </a:solidFill>
                          <a:effectLst/>
                          <a:latin typeface="Arial" charset="0"/>
                          <a:ea typeface="宋体" pitchFamily="2" charset="-122"/>
                        </a:rPr>
                        <a:t>。“</a:t>
                      </a:r>
                      <a:r>
                        <a:rPr kumimoji="0" lang="en-US" altLang="zh-CN" sz="1500" b="1" i="0" u="none" strike="noStrike" cap="none" normalizeH="0" baseline="0" dirty="0">
                          <a:ln>
                            <a:noFill/>
                          </a:ln>
                          <a:solidFill>
                            <a:schemeClr val="tx1"/>
                          </a:solidFill>
                          <a:effectLst/>
                          <a:latin typeface="Arial" charset="0"/>
                          <a:ea typeface="宋体" pitchFamily="2" charset="-122"/>
                        </a:rPr>
                        <a:t>DCB”</a:t>
                      </a:r>
                      <a:r>
                        <a:rPr kumimoji="0" lang="zh-CN" altLang="en-US" sz="1500" b="1" i="0" u="none" strike="noStrike" cap="none" normalizeH="0" baseline="0" dirty="0">
                          <a:ln>
                            <a:noFill/>
                          </a:ln>
                          <a:solidFill>
                            <a:schemeClr val="tx1"/>
                          </a:solidFill>
                          <a:effectLst/>
                          <a:latin typeface="Arial" charset="0"/>
                          <a:ea typeface="宋体" pitchFamily="2" charset="-122"/>
                        </a:rPr>
                        <a:t>可以用“</a:t>
                      </a:r>
                      <a:r>
                        <a:rPr kumimoji="0" lang="en-US" altLang="zh-CN" sz="1500" b="1" i="0" u="none" strike="noStrike" cap="none" normalizeH="0" baseline="0" dirty="0">
                          <a:ln>
                            <a:noFill/>
                          </a:ln>
                          <a:solidFill>
                            <a:schemeClr val="tx1"/>
                          </a:solidFill>
                          <a:effectLst/>
                          <a:latin typeface="Arial" charset="0"/>
                          <a:ea typeface="宋体" pitchFamily="2" charset="-122"/>
                        </a:rPr>
                        <a:t>=”</a:t>
                      </a:r>
                      <a:r>
                        <a:rPr kumimoji="0" lang="zh-CN" altLang="en-US" sz="1500" b="1" i="0" u="none" strike="noStrike" cap="none" normalizeH="0" baseline="0" dirty="0">
                          <a:ln>
                            <a:noFill/>
                          </a:ln>
                          <a:solidFill>
                            <a:schemeClr val="tx1"/>
                          </a:solidFill>
                          <a:effectLst/>
                          <a:latin typeface="Arial" charset="0"/>
                          <a:ea typeface="宋体" pitchFamily="2" charset="-122"/>
                        </a:rPr>
                        <a:t>代替</a:t>
                      </a:r>
                    </a:p>
                  </a:txBody>
                  <a:tcPr marL="69060" marR="69060" marT="34533" marB="345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96979">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dirty="0">
                          <a:ln>
                            <a:noFill/>
                          </a:ln>
                          <a:solidFill>
                            <a:schemeClr val="tx1"/>
                          </a:solidFill>
                          <a:effectLst/>
                          <a:latin typeface="Arial" charset="0"/>
                          <a:ea typeface="宋体" pitchFamily="2" charset="-122"/>
                        </a:rPr>
                        <a:t>{label}	</a:t>
                      </a:r>
                      <a:r>
                        <a:rPr kumimoji="0" lang="en-US" altLang="zh-CN" sz="1500" b="1" i="0" u="none" strike="noStrike" cap="none" normalizeH="0" baseline="0" dirty="0">
                          <a:ln>
                            <a:noFill/>
                          </a:ln>
                          <a:solidFill>
                            <a:srgbClr val="FF0000"/>
                          </a:solidFill>
                          <a:effectLst/>
                          <a:latin typeface="Arial" charset="0"/>
                          <a:ea typeface="宋体" pitchFamily="2" charset="-122"/>
                        </a:rPr>
                        <a:t>DCW</a:t>
                      </a:r>
                      <a:r>
                        <a:rPr kumimoji="0" lang="en-US" altLang="zh-CN" sz="1500" b="1" i="0" u="none" strike="noStrike" cap="none" normalizeH="0" baseline="0" dirty="0">
                          <a:ln>
                            <a:noFill/>
                          </a:ln>
                          <a:solidFill>
                            <a:schemeClr val="tx1"/>
                          </a:solidFill>
                          <a:effectLst/>
                          <a:latin typeface="Arial" charset="0"/>
                          <a:ea typeface="宋体" pitchFamily="2" charset="-122"/>
                        </a:rPr>
                        <a:t>	expr{, expr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其中：</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是</a:t>
                      </a:r>
                      <a:r>
                        <a:rPr kumimoji="0" lang="en-US" altLang="zh-CN" sz="1500" b="1" i="0" u="none" strike="noStrike" cap="none" normalizeH="0" baseline="0" dirty="0">
                          <a:ln>
                            <a:noFill/>
                          </a:ln>
                          <a:solidFill>
                            <a:schemeClr val="tx1"/>
                          </a:solidFill>
                          <a:effectLst/>
                          <a:latin typeface="Arial" charset="0"/>
                          <a:ea typeface="宋体" pitchFamily="2" charset="-122"/>
                        </a:rPr>
                        <a:t>-32768~65535</a:t>
                      </a:r>
                      <a:r>
                        <a:rPr kumimoji="0" lang="zh-CN" altLang="en-US" sz="1500" b="1" i="0" u="none" strike="noStrike" cap="none" normalizeH="0" baseline="0" dirty="0">
                          <a:ln>
                            <a:noFill/>
                          </a:ln>
                          <a:solidFill>
                            <a:schemeClr val="tx1"/>
                          </a:solidFill>
                          <a:effectLst/>
                          <a:latin typeface="Arial" charset="0"/>
                          <a:ea typeface="宋体" pitchFamily="2" charset="-122"/>
                        </a:rPr>
                        <a:t>之间的数字表达式或已定义的变量</a:t>
                      </a:r>
                      <a:endParaRPr kumimoji="0" lang="en-US" altLang="zh-CN" sz="1500" b="1" i="0" u="none" strike="noStrike" cap="none" normalizeH="0" baseline="0" dirty="0">
                        <a:ln>
                          <a:noFill/>
                        </a:ln>
                        <a:solidFill>
                          <a:schemeClr val="tx1"/>
                        </a:solidFill>
                        <a:effectLst/>
                        <a:latin typeface="Arial" charset="0"/>
                        <a:ea typeface="宋体" pitchFamily="2" charset="-122"/>
                      </a:endParaRPr>
                    </a:p>
                  </a:txBody>
                  <a:tcPr marL="69060" marR="69060" marT="34533" marB="345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分配一片连续的</a:t>
                      </a:r>
                      <a:r>
                        <a:rPr kumimoji="0" lang="zh-CN" altLang="en-US" sz="1500" b="1" i="0" u="none" strike="noStrike" cap="none" normalizeH="0" baseline="0" dirty="0">
                          <a:ln>
                            <a:noFill/>
                          </a:ln>
                          <a:solidFill>
                            <a:srgbClr val="FF3300"/>
                          </a:solidFill>
                          <a:effectLst/>
                          <a:latin typeface="Arial" charset="0"/>
                          <a:ea typeface="宋体" pitchFamily="2" charset="-122"/>
                        </a:rPr>
                        <a:t>半字</a:t>
                      </a:r>
                      <a:r>
                        <a:rPr kumimoji="0" lang="zh-CN" altLang="en-US" sz="1500" b="1" i="0" u="none" strike="noStrike" cap="none" normalizeH="0" baseline="0" dirty="0">
                          <a:ln>
                            <a:noFill/>
                          </a:ln>
                          <a:solidFill>
                            <a:schemeClr val="tx1"/>
                          </a:solidFill>
                          <a:effectLst/>
                          <a:latin typeface="Arial" charset="0"/>
                          <a:ea typeface="宋体" pitchFamily="2" charset="-122"/>
                        </a:rPr>
                        <a:t>存储单元并用</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初始化，半字数由</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的个数决定。</a:t>
                      </a:r>
                      <a:r>
                        <a:rPr kumimoji="0" lang="zh-CN" altLang="en-US" sz="1500" b="1" i="0" u="none" strike="noStrike" cap="none" normalizeH="0" baseline="0" dirty="0">
                          <a:ln>
                            <a:noFill/>
                          </a:ln>
                          <a:solidFill>
                            <a:srgbClr val="0041FF"/>
                          </a:solidFill>
                          <a:effectLst/>
                          <a:latin typeface="Arial" charset="0"/>
                          <a:ea typeface="宋体" pitchFamily="2" charset="-122"/>
                        </a:rPr>
                        <a:t>（要求半字对齐）</a:t>
                      </a:r>
                    </a:p>
                  </a:txBody>
                  <a:tcPr marL="69060" marR="69060" marT="34533" marB="345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40727">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dirty="0">
                          <a:ln>
                            <a:noFill/>
                          </a:ln>
                          <a:solidFill>
                            <a:schemeClr val="tx1"/>
                          </a:solidFill>
                          <a:effectLst/>
                          <a:latin typeface="Arial" charset="0"/>
                          <a:ea typeface="宋体" pitchFamily="2" charset="-122"/>
                        </a:rPr>
                        <a:t>{label}	</a:t>
                      </a:r>
                      <a:r>
                        <a:rPr kumimoji="0" lang="en-US" altLang="zh-CN" sz="1500" b="1" i="0" u="none" strike="noStrike" cap="none" normalizeH="0" baseline="0" dirty="0">
                          <a:ln>
                            <a:noFill/>
                          </a:ln>
                          <a:solidFill>
                            <a:srgbClr val="FF0000"/>
                          </a:solidFill>
                          <a:effectLst/>
                          <a:latin typeface="Arial" charset="0"/>
                          <a:ea typeface="宋体" pitchFamily="2" charset="-122"/>
                        </a:rPr>
                        <a:t>DCWU</a:t>
                      </a:r>
                      <a:r>
                        <a:rPr kumimoji="0" lang="en-US" altLang="zh-CN" sz="1500" b="1" i="0" u="none" strike="noStrike" cap="none" normalizeH="0" baseline="0" dirty="0">
                          <a:ln>
                            <a:noFill/>
                          </a:ln>
                          <a:solidFill>
                            <a:schemeClr val="tx1"/>
                          </a:solidFill>
                          <a:effectLst/>
                          <a:latin typeface="Arial" charset="0"/>
                          <a:ea typeface="宋体" pitchFamily="2" charset="-122"/>
                        </a:rPr>
                        <a:t>	expr{, expr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其中：</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是</a:t>
                      </a:r>
                      <a:r>
                        <a:rPr kumimoji="0" lang="en-US" altLang="zh-CN" sz="1500" b="1" i="0" u="none" strike="noStrike" cap="none" normalizeH="0" baseline="0" dirty="0">
                          <a:ln>
                            <a:noFill/>
                          </a:ln>
                          <a:solidFill>
                            <a:schemeClr val="tx1"/>
                          </a:solidFill>
                          <a:effectLst/>
                          <a:latin typeface="Arial" charset="0"/>
                          <a:ea typeface="宋体" pitchFamily="2" charset="-122"/>
                        </a:rPr>
                        <a:t>-32768~65535</a:t>
                      </a:r>
                      <a:r>
                        <a:rPr kumimoji="0" lang="zh-CN" altLang="en-US" sz="1500" b="1" i="0" u="none" strike="noStrike" cap="none" normalizeH="0" baseline="0" dirty="0">
                          <a:ln>
                            <a:noFill/>
                          </a:ln>
                          <a:solidFill>
                            <a:schemeClr val="tx1"/>
                          </a:solidFill>
                          <a:effectLst/>
                          <a:latin typeface="Arial" charset="0"/>
                          <a:ea typeface="宋体" pitchFamily="2" charset="-122"/>
                        </a:rPr>
                        <a:t>之间的数字表达式或已定义的变量</a:t>
                      </a:r>
                    </a:p>
                  </a:txBody>
                  <a:tcPr marL="69060" marR="69060" marT="34533" marB="3453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分配一片连续的</a:t>
                      </a:r>
                      <a:r>
                        <a:rPr kumimoji="0" lang="zh-CN" altLang="en-US" sz="1500" b="1" i="0" u="none" strike="noStrike" cap="none" normalizeH="0" baseline="0" dirty="0">
                          <a:ln>
                            <a:noFill/>
                          </a:ln>
                          <a:solidFill>
                            <a:srgbClr val="FF3300"/>
                          </a:solidFill>
                          <a:effectLst/>
                          <a:latin typeface="Arial" charset="0"/>
                          <a:ea typeface="宋体" pitchFamily="2" charset="-122"/>
                        </a:rPr>
                        <a:t>半字</a:t>
                      </a:r>
                      <a:r>
                        <a:rPr kumimoji="0" lang="zh-CN" altLang="en-US" sz="1500" b="1" i="0" u="none" strike="noStrike" cap="none" normalizeH="0" baseline="0" dirty="0">
                          <a:ln>
                            <a:noFill/>
                          </a:ln>
                          <a:solidFill>
                            <a:schemeClr val="tx1"/>
                          </a:solidFill>
                          <a:effectLst/>
                          <a:latin typeface="Arial" charset="0"/>
                          <a:ea typeface="宋体" pitchFamily="2" charset="-122"/>
                        </a:rPr>
                        <a:t>存储单元并用</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初始化，半字数由</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的个数决定。</a:t>
                      </a:r>
                      <a:r>
                        <a:rPr kumimoji="0" lang="zh-CN" altLang="en-US" sz="1500" b="1" i="0" u="none" strike="noStrike" cap="none" normalizeH="0" baseline="0" dirty="0">
                          <a:ln>
                            <a:noFill/>
                          </a:ln>
                          <a:solidFill>
                            <a:srgbClr val="0041FF"/>
                          </a:solidFill>
                          <a:effectLst/>
                          <a:latin typeface="Arial" charset="0"/>
                          <a:ea typeface="宋体" pitchFamily="2" charset="-122"/>
                        </a:rPr>
                        <a:t>（不要求半字对齐）</a:t>
                      </a:r>
                    </a:p>
                  </a:txBody>
                  <a:tcPr marL="69060" marR="69060" marT="34533" marB="3453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9172" name="Rectangle 57">
            <a:extLst>
              <a:ext uri="{FF2B5EF4-FFF2-40B4-BE49-F238E27FC236}">
                <a16:creationId xmlns:a16="http://schemas.microsoft.com/office/drawing/2014/main" id="{0B8C88FA-31AD-4097-151C-8F4E1ED77485}"/>
              </a:ext>
            </a:extLst>
          </p:cNvPr>
          <p:cNvSpPr>
            <a:spLocks noChangeArrowheads="1"/>
          </p:cNvSpPr>
          <p:nvPr/>
        </p:nvSpPr>
        <p:spPr bwMode="gray">
          <a:xfrm>
            <a:off x="2250282" y="5264944"/>
            <a:ext cx="5075635" cy="34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10000"/>
              </a:lnSpc>
              <a:spcBef>
                <a:spcPct val="20000"/>
              </a:spcBef>
              <a:buClrTx/>
              <a:buSzTx/>
              <a:buNone/>
            </a:pPr>
            <a:r>
              <a:rPr lang="zh-CN" altLang="en-US" sz="1800">
                <a:solidFill>
                  <a:srgbClr val="00234A"/>
                </a:solidFill>
                <a:ea typeface="宋体" panose="02010600030101010101" pitchFamily="2" charset="-122"/>
              </a:rPr>
              <a:t>以上三条中的</a:t>
            </a:r>
            <a:r>
              <a:rPr lang="en-US" altLang="zh-CN" sz="1800">
                <a:solidFill>
                  <a:srgbClr val="00234A"/>
                </a:solidFill>
                <a:ea typeface="宋体" panose="02010600030101010101" pitchFamily="2" charset="-122"/>
              </a:rPr>
              <a:t>label</a:t>
            </a:r>
            <a:r>
              <a:rPr lang="zh-CN" altLang="en-US" sz="1800">
                <a:solidFill>
                  <a:srgbClr val="00234A"/>
                </a:solidFill>
                <a:ea typeface="宋体" panose="02010600030101010101" pitchFamily="2" charset="-122"/>
              </a:rPr>
              <a:t>：是可选的程序标号</a:t>
            </a:r>
            <a:r>
              <a:rPr lang="en-US" altLang="zh-CN" sz="1800">
                <a:solidFill>
                  <a:srgbClr val="00234A"/>
                </a:solidFill>
                <a:ea typeface="宋体" panose="02010600030101010101" pitchFamily="2" charset="-122"/>
              </a:rPr>
              <a:t>;</a:t>
            </a:r>
            <a:endParaRPr lang="zh-CN" altLang="en-US" sz="1800">
              <a:solidFill>
                <a:srgbClr val="00234A"/>
              </a:solidFill>
              <a:ea typeface="宋体" panose="02010600030101010101" pitchFamily="2" charset="-122"/>
            </a:endParaRPr>
          </a:p>
        </p:txBody>
      </p:sp>
    </p:spTree>
  </p:cSld>
  <p:clrMapOvr>
    <a:masterClrMapping/>
  </p:clrMapOvr>
  <p:transition>
    <p:pull dir="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7E440CE8-CBBD-3475-E9E9-8C33F96E32E9}"/>
              </a:ext>
            </a:extLst>
          </p:cNvPr>
          <p:cNvSpPr>
            <a:spLocks noGrp="1" noChangeArrowheads="1"/>
          </p:cNvSpPr>
          <p:nvPr>
            <p:ph type="title"/>
          </p:nvPr>
        </p:nvSpPr>
        <p:spPr>
          <a:xfrm>
            <a:off x="684610" y="857250"/>
            <a:ext cx="8108156" cy="742950"/>
          </a:xfrm>
        </p:spPr>
        <p:txBody>
          <a:bodyPr/>
          <a:lstStyle/>
          <a:p>
            <a:pPr algn="l"/>
            <a:r>
              <a:rPr lang="en-US" altLang="zh-CN">
                <a:ea typeface="宋体" panose="02010600030101010101" pitchFamily="2" charset="-122"/>
              </a:rPr>
              <a:t>3. </a:t>
            </a:r>
            <a:r>
              <a:rPr lang="zh-CN" altLang="en-US">
                <a:ea typeface="宋体" panose="02010600030101010101" pitchFamily="2" charset="-122"/>
              </a:rPr>
              <a:t>数据定义伪操作</a:t>
            </a:r>
          </a:p>
        </p:txBody>
      </p:sp>
      <p:graphicFrame>
        <p:nvGraphicFramePr>
          <p:cNvPr id="933910" name="Group 22">
            <a:extLst>
              <a:ext uri="{FF2B5EF4-FFF2-40B4-BE49-F238E27FC236}">
                <a16:creationId xmlns:a16="http://schemas.microsoft.com/office/drawing/2014/main" id="{74BA812C-1A74-1D49-AA14-94AD9BECE3E0}"/>
              </a:ext>
            </a:extLst>
          </p:cNvPr>
          <p:cNvGraphicFramePr>
            <a:graphicFrameLocks noGrp="1"/>
          </p:cNvGraphicFramePr>
          <p:nvPr>
            <p:ph idx="1"/>
          </p:nvPr>
        </p:nvGraphicFramePr>
        <p:xfrm>
          <a:off x="144066" y="2010966"/>
          <a:ext cx="8748712" cy="2326481"/>
        </p:xfrm>
        <a:graphic>
          <a:graphicData uri="http://schemas.openxmlformats.org/drawingml/2006/table">
            <a:tbl>
              <a:tblPr/>
              <a:tblGrid>
                <a:gridCol w="3779636">
                  <a:extLst>
                    <a:ext uri="{9D8B030D-6E8A-4147-A177-3AD203B41FA5}">
                      <a16:colId xmlns:a16="http://schemas.microsoft.com/office/drawing/2014/main" val="20000"/>
                    </a:ext>
                  </a:extLst>
                </a:gridCol>
                <a:gridCol w="4969076">
                  <a:extLst>
                    <a:ext uri="{9D8B030D-6E8A-4147-A177-3AD203B41FA5}">
                      <a16:colId xmlns:a16="http://schemas.microsoft.com/office/drawing/2014/main" val="20001"/>
                    </a:ext>
                  </a:extLst>
                </a:gridCol>
              </a:tblGrid>
              <a:tr h="354797">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语法格式</a:t>
                      </a:r>
                    </a:p>
                  </a:txBody>
                  <a:tcPr marL="69054" marR="69054" marT="34524" marB="345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功能</a:t>
                      </a:r>
                    </a:p>
                  </a:txBody>
                  <a:tcPr marL="69054" marR="69054" marT="34524" marB="345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09333">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dirty="0">
                          <a:ln>
                            <a:noFill/>
                          </a:ln>
                          <a:solidFill>
                            <a:schemeClr val="tx1"/>
                          </a:solidFill>
                          <a:effectLst/>
                          <a:latin typeface="Arial" charset="0"/>
                          <a:ea typeface="宋体" pitchFamily="2" charset="-122"/>
                        </a:rPr>
                        <a:t>{label}	</a:t>
                      </a:r>
                      <a:r>
                        <a:rPr kumimoji="0" lang="en-US" altLang="zh-CN" sz="1500" b="1" i="0" u="none" strike="noStrike" cap="none" normalizeH="0" baseline="0" dirty="0">
                          <a:ln>
                            <a:noFill/>
                          </a:ln>
                          <a:solidFill>
                            <a:srgbClr val="FF0000"/>
                          </a:solidFill>
                          <a:effectLst/>
                          <a:latin typeface="Arial" charset="0"/>
                          <a:ea typeface="宋体" pitchFamily="2" charset="-122"/>
                        </a:rPr>
                        <a:t>DCD</a:t>
                      </a:r>
                      <a:r>
                        <a:rPr kumimoji="0" lang="en-US" altLang="zh-CN" sz="1500" b="1" i="0" u="none" strike="noStrike" cap="none" normalizeH="0" baseline="0" dirty="0">
                          <a:ln>
                            <a:noFill/>
                          </a:ln>
                          <a:solidFill>
                            <a:schemeClr val="tx1"/>
                          </a:solidFill>
                          <a:effectLst/>
                          <a:latin typeface="Arial" charset="0"/>
                          <a:ea typeface="宋体" pitchFamily="2" charset="-122"/>
                        </a:rPr>
                        <a:t>	expr{, expr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其中：</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为数字表达式或已定义的变量</a:t>
                      </a:r>
                      <a:endParaRPr kumimoji="0" lang="en-US" altLang="zh-CN" sz="1500" b="1" i="0" u="none" strike="noStrike" cap="none" normalizeH="0" baseline="0" dirty="0">
                        <a:ln>
                          <a:noFill/>
                        </a:ln>
                        <a:solidFill>
                          <a:schemeClr val="tx1"/>
                        </a:solidFill>
                        <a:effectLst/>
                        <a:latin typeface="Arial" charset="0"/>
                        <a:ea typeface="宋体" pitchFamily="2" charset="-122"/>
                      </a:endParaRPr>
                    </a:p>
                  </a:txBody>
                  <a:tcPr marL="69054" marR="69054" marT="34524" marB="345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分配一片连续的</a:t>
                      </a:r>
                      <a:r>
                        <a:rPr kumimoji="0" lang="zh-CN" altLang="en-US" sz="1500" b="1" i="0" u="none" strike="noStrike" cap="none" normalizeH="0" baseline="0" dirty="0">
                          <a:ln>
                            <a:noFill/>
                          </a:ln>
                          <a:solidFill>
                            <a:srgbClr val="FF3300"/>
                          </a:solidFill>
                          <a:effectLst/>
                          <a:latin typeface="Arial" charset="0"/>
                          <a:ea typeface="宋体" pitchFamily="2" charset="-122"/>
                        </a:rPr>
                        <a:t>字</a:t>
                      </a:r>
                      <a:r>
                        <a:rPr kumimoji="0" lang="zh-CN" altLang="en-US" sz="1500" b="1" i="0" u="none" strike="noStrike" cap="none" normalizeH="0" baseline="0" dirty="0">
                          <a:ln>
                            <a:noFill/>
                          </a:ln>
                          <a:solidFill>
                            <a:schemeClr val="tx1"/>
                          </a:solidFill>
                          <a:effectLst/>
                          <a:latin typeface="Arial" charset="0"/>
                          <a:ea typeface="宋体" pitchFamily="2" charset="-122"/>
                        </a:rPr>
                        <a:t>存储单元并用</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初始化，字数由</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的个数决定。“</a:t>
                      </a:r>
                      <a:r>
                        <a:rPr kumimoji="0" lang="en-US" altLang="zh-CN" sz="1500" b="1" i="0" u="none" strike="noStrike" cap="none" normalizeH="0" baseline="0" dirty="0">
                          <a:ln>
                            <a:noFill/>
                          </a:ln>
                          <a:solidFill>
                            <a:schemeClr val="tx1"/>
                          </a:solidFill>
                          <a:effectLst/>
                          <a:latin typeface="Arial" charset="0"/>
                          <a:ea typeface="宋体" pitchFamily="2" charset="-122"/>
                        </a:rPr>
                        <a:t>DCD”</a:t>
                      </a:r>
                      <a:r>
                        <a:rPr kumimoji="0" lang="zh-CN" altLang="en-US" sz="1500" b="1" i="0" u="none" strike="noStrike" cap="none" normalizeH="0" baseline="0" dirty="0">
                          <a:ln>
                            <a:noFill/>
                          </a:ln>
                          <a:solidFill>
                            <a:schemeClr val="tx1"/>
                          </a:solidFill>
                          <a:effectLst/>
                          <a:latin typeface="Arial" charset="0"/>
                          <a:ea typeface="宋体" pitchFamily="2" charset="-122"/>
                        </a:rPr>
                        <a:t>可以用“</a:t>
                      </a:r>
                      <a:r>
                        <a:rPr kumimoji="0" lang="en-US" altLang="zh-CN" sz="1500" b="1" i="0" u="none" strike="noStrike" cap="none" normalizeH="0" baseline="0" dirty="0">
                          <a:ln>
                            <a:noFill/>
                          </a:ln>
                          <a:solidFill>
                            <a:schemeClr val="tx1"/>
                          </a:solidFill>
                          <a:effectLst/>
                          <a:latin typeface="Arial" charset="0"/>
                          <a:ea typeface="宋体" pitchFamily="2" charset="-122"/>
                        </a:rPr>
                        <a:t>&amp;”</a:t>
                      </a:r>
                      <a:r>
                        <a:rPr kumimoji="0" lang="zh-CN" altLang="en-US" sz="1500" b="1" i="0" u="none" strike="noStrike" cap="none" normalizeH="0" baseline="0" dirty="0">
                          <a:ln>
                            <a:noFill/>
                          </a:ln>
                          <a:solidFill>
                            <a:schemeClr val="tx1"/>
                          </a:solidFill>
                          <a:effectLst/>
                          <a:latin typeface="Arial" charset="0"/>
                          <a:ea typeface="宋体" pitchFamily="2" charset="-122"/>
                        </a:rPr>
                        <a:t>代替。</a:t>
                      </a:r>
                      <a:r>
                        <a:rPr kumimoji="0" lang="zh-CN" altLang="en-US" sz="1500" b="1" i="0" u="none" strike="noStrike" cap="none" normalizeH="0" baseline="0" dirty="0">
                          <a:ln>
                            <a:noFill/>
                          </a:ln>
                          <a:solidFill>
                            <a:srgbClr val="0041FF"/>
                          </a:solidFill>
                          <a:effectLst/>
                          <a:latin typeface="Arial" charset="0"/>
                          <a:ea typeface="宋体" pitchFamily="2" charset="-122"/>
                        </a:rPr>
                        <a:t>（要求字对齐）</a:t>
                      </a:r>
                    </a:p>
                  </a:txBody>
                  <a:tcPr marL="69054" marR="69054" marT="34524" marB="345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62351">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dirty="0">
                          <a:ln>
                            <a:noFill/>
                          </a:ln>
                          <a:solidFill>
                            <a:schemeClr val="tx1"/>
                          </a:solidFill>
                          <a:effectLst/>
                          <a:latin typeface="Arial" charset="0"/>
                          <a:ea typeface="宋体" pitchFamily="2" charset="-122"/>
                        </a:rPr>
                        <a:t>{label}	</a:t>
                      </a:r>
                      <a:r>
                        <a:rPr kumimoji="0" lang="en-US" altLang="zh-CN" sz="1500" b="1" i="0" u="none" strike="noStrike" cap="none" normalizeH="0" baseline="0" dirty="0">
                          <a:ln>
                            <a:noFill/>
                          </a:ln>
                          <a:solidFill>
                            <a:srgbClr val="FF0000"/>
                          </a:solidFill>
                          <a:effectLst/>
                          <a:latin typeface="Arial" charset="0"/>
                          <a:ea typeface="宋体" pitchFamily="2" charset="-122"/>
                        </a:rPr>
                        <a:t>DCDU</a:t>
                      </a:r>
                      <a:r>
                        <a:rPr kumimoji="0" lang="en-US" altLang="zh-CN" sz="1500" b="1" i="0" u="none" strike="noStrike" cap="none" normalizeH="0" baseline="0" dirty="0">
                          <a:ln>
                            <a:noFill/>
                          </a:ln>
                          <a:solidFill>
                            <a:schemeClr val="tx1"/>
                          </a:solidFill>
                          <a:effectLst/>
                          <a:latin typeface="Arial" charset="0"/>
                          <a:ea typeface="宋体" pitchFamily="2" charset="-122"/>
                        </a:rPr>
                        <a:t>	expr{, expr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其中：</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为数字表达式或已定义的变量</a:t>
                      </a:r>
                    </a:p>
                  </a:txBody>
                  <a:tcPr marL="69054" marR="69054" marT="34524" marB="3452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分配一片连续的</a:t>
                      </a:r>
                      <a:r>
                        <a:rPr kumimoji="0" lang="zh-CN" altLang="en-US" sz="1500" b="1" i="0" u="none" strike="noStrike" cap="none" normalizeH="0" baseline="0" dirty="0">
                          <a:ln>
                            <a:noFill/>
                          </a:ln>
                          <a:solidFill>
                            <a:srgbClr val="FF3300"/>
                          </a:solidFill>
                          <a:effectLst/>
                          <a:latin typeface="Arial" charset="0"/>
                          <a:ea typeface="宋体" pitchFamily="2" charset="-122"/>
                        </a:rPr>
                        <a:t>字</a:t>
                      </a:r>
                      <a:r>
                        <a:rPr kumimoji="0" lang="zh-CN" altLang="en-US" sz="1500" b="1" i="0" u="none" strike="noStrike" cap="none" normalizeH="0" baseline="0" dirty="0">
                          <a:ln>
                            <a:noFill/>
                          </a:ln>
                          <a:solidFill>
                            <a:schemeClr val="tx1"/>
                          </a:solidFill>
                          <a:effectLst/>
                          <a:latin typeface="Arial" charset="0"/>
                          <a:ea typeface="宋体" pitchFamily="2" charset="-122"/>
                        </a:rPr>
                        <a:t>存储单元并用</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初始化，字数由</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的个数决定。</a:t>
                      </a:r>
                      <a:r>
                        <a:rPr kumimoji="0" lang="zh-CN" altLang="en-US" sz="1500" b="1" i="0" u="none" strike="noStrike" cap="none" normalizeH="0" baseline="0" dirty="0">
                          <a:ln>
                            <a:noFill/>
                          </a:ln>
                          <a:solidFill>
                            <a:srgbClr val="0041FF"/>
                          </a:solidFill>
                          <a:effectLst/>
                          <a:latin typeface="Arial" charset="0"/>
                          <a:ea typeface="宋体" pitchFamily="2" charset="-122"/>
                        </a:rPr>
                        <a:t>（不要求字对齐）</a:t>
                      </a:r>
                    </a:p>
                  </a:txBody>
                  <a:tcPr marL="69054" marR="69054" marT="34524" marB="3452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0193" name="Rectangle 20">
            <a:extLst>
              <a:ext uri="{FF2B5EF4-FFF2-40B4-BE49-F238E27FC236}">
                <a16:creationId xmlns:a16="http://schemas.microsoft.com/office/drawing/2014/main" id="{1EA03C4A-089C-B2CF-5A30-435AE08EB7B5}"/>
              </a:ext>
            </a:extLst>
          </p:cNvPr>
          <p:cNvSpPr>
            <a:spLocks noChangeArrowheads="1"/>
          </p:cNvSpPr>
          <p:nvPr/>
        </p:nvSpPr>
        <p:spPr bwMode="gray">
          <a:xfrm>
            <a:off x="2412206" y="5319713"/>
            <a:ext cx="3833813" cy="3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10000"/>
              </a:lnSpc>
              <a:spcBef>
                <a:spcPct val="20000"/>
              </a:spcBef>
              <a:buClrTx/>
              <a:buSzTx/>
              <a:buNone/>
            </a:pPr>
            <a:r>
              <a:rPr lang="zh-CN" altLang="en-US" sz="1500">
                <a:solidFill>
                  <a:srgbClr val="00234A"/>
                </a:solidFill>
                <a:ea typeface="宋体" panose="02010600030101010101" pitchFamily="2" charset="-122"/>
              </a:rPr>
              <a:t>以上三条中的</a:t>
            </a:r>
            <a:r>
              <a:rPr lang="en-US" altLang="zh-CN" sz="1500">
                <a:solidFill>
                  <a:srgbClr val="00234A"/>
                </a:solidFill>
                <a:ea typeface="宋体" panose="02010600030101010101" pitchFamily="2" charset="-122"/>
              </a:rPr>
              <a:t>label</a:t>
            </a:r>
            <a:r>
              <a:rPr lang="zh-CN" altLang="en-US" sz="1500">
                <a:solidFill>
                  <a:srgbClr val="00234A"/>
                </a:solidFill>
                <a:ea typeface="宋体" panose="02010600030101010101" pitchFamily="2" charset="-122"/>
              </a:rPr>
              <a:t>：是可选的程序标号</a:t>
            </a:r>
            <a:r>
              <a:rPr lang="en-US" altLang="zh-CN" sz="1500">
                <a:solidFill>
                  <a:srgbClr val="00234A"/>
                </a:solidFill>
                <a:ea typeface="宋体" panose="02010600030101010101" pitchFamily="2" charset="-122"/>
              </a:rPr>
              <a:t>;</a:t>
            </a:r>
            <a:endParaRPr lang="zh-CN" altLang="en-US" sz="1500">
              <a:solidFill>
                <a:srgbClr val="00234A"/>
              </a:solidFill>
              <a:ea typeface="宋体" panose="02010600030101010101" pitchFamily="2" charset="-122"/>
            </a:endParaRPr>
          </a:p>
        </p:txBody>
      </p:sp>
    </p:spTree>
  </p:cSld>
  <p:clrMapOvr>
    <a:masterClrMapping/>
  </p:clrMapOvr>
  <p:transition>
    <p:pull dir="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7A46387F-8B3E-F8C0-E55D-F2CB1746BB6E}"/>
              </a:ext>
            </a:extLst>
          </p:cNvPr>
          <p:cNvSpPr>
            <a:spLocks noGrp="1" noChangeArrowheads="1"/>
          </p:cNvSpPr>
          <p:nvPr>
            <p:ph type="title"/>
          </p:nvPr>
        </p:nvSpPr>
        <p:spPr>
          <a:xfrm>
            <a:off x="684610" y="857250"/>
            <a:ext cx="8108156" cy="742950"/>
          </a:xfrm>
        </p:spPr>
        <p:txBody>
          <a:bodyPr/>
          <a:lstStyle/>
          <a:p>
            <a:pPr algn="l"/>
            <a:r>
              <a:rPr lang="en-US" altLang="zh-CN">
                <a:ea typeface="宋体" panose="02010600030101010101" pitchFamily="2" charset="-122"/>
              </a:rPr>
              <a:t>3. </a:t>
            </a:r>
            <a:r>
              <a:rPr lang="zh-CN" altLang="en-US">
                <a:ea typeface="宋体" panose="02010600030101010101" pitchFamily="2" charset="-122"/>
              </a:rPr>
              <a:t>数据定义伪操作</a:t>
            </a:r>
          </a:p>
        </p:txBody>
      </p:sp>
      <p:graphicFrame>
        <p:nvGraphicFramePr>
          <p:cNvPr id="934946" name="Group 34">
            <a:extLst>
              <a:ext uri="{FF2B5EF4-FFF2-40B4-BE49-F238E27FC236}">
                <a16:creationId xmlns:a16="http://schemas.microsoft.com/office/drawing/2014/main" id="{8A4032FB-70F3-A80B-7C67-1C4D12FEE032}"/>
              </a:ext>
            </a:extLst>
          </p:cNvPr>
          <p:cNvGraphicFramePr>
            <a:graphicFrameLocks noGrp="1"/>
          </p:cNvGraphicFramePr>
          <p:nvPr>
            <p:ph idx="1"/>
          </p:nvPr>
        </p:nvGraphicFramePr>
        <p:xfrm>
          <a:off x="305991" y="1970485"/>
          <a:ext cx="8693944" cy="3202783"/>
        </p:xfrm>
        <a:graphic>
          <a:graphicData uri="http://schemas.openxmlformats.org/drawingml/2006/table">
            <a:tbl>
              <a:tblPr/>
              <a:tblGrid>
                <a:gridCol w="4775413">
                  <a:extLst>
                    <a:ext uri="{9D8B030D-6E8A-4147-A177-3AD203B41FA5}">
                      <a16:colId xmlns:a16="http://schemas.microsoft.com/office/drawing/2014/main" val="20000"/>
                    </a:ext>
                  </a:extLst>
                </a:gridCol>
                <a:gridCol w="3918531">
                  <a:extLst>
                    <a:ext uri="{9D8B030D-6E8A-4147-A177-3AD203B41FA5}">
                      <a16:colId xmlns:a16="http://schemas.microsoft.com/office/drawing/2014/main" val="20001"/>
                    </a:ext>
                  </a:extLst>
                </a:gridCol>
              </a:tblGrid>
              <a:tr h="354893">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语法格式</a:t>
                      </a:r>
                    </a:p>
                  </a:txBody>
                  <a:tcPr marL="69048" marR="69048" marT="34537" marB="345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功能</a:t>
                      </a:r>
                    </a:p>
                  </a:txBody>
                  <a:tcPr marL="69048" marR="69048" marT="34537" marB="345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23945">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dirty="0">
                          <a:ln>
                            <a:noFill/>
                          </a:ln>
                          <a:solidFill>
                            <a:schemeClr val="tx1"/>
                          </a:solidFill>
                          <a:effectLst/>
                          <a:latin typeface="Arial" charset="0"/>
                          <a:ea typeface="宋体" pitchFamily="2" charset="-122"/>
                        </a:rPr>
                        <a:t>{label}	DCQ	{-}expr{, {-}expr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其中：</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为数字或表达式，其数值必须是整数。如果前没有“</a:t>
                      </a:r>
                      <a:r>
                        <a:rPr kumimoji="0" lang="en-US" altLang="zh-CN" sz="1500" b="1" i="0" u="none" strike="noStrike" cap="none" normalizeH="0" baseline="0" dirty="0">
                          <a:ln>
                            <a:noFill/>
                          </a:ln>
                          <a:solidFill>
                            <a:schemeClr val="tx1"/>
                          </a:solidFill>
                          <a:effectLst/>
                          <a:latin typeface="Arial" charset="0"/>
                          <a:ea typeface="宋体" pitchFamily="2" charset="-122"/>
                        </a:rPr>
                        <a:t>-”</a:t>
                      </a:r>
                      <a:r>
                        <a:rPr kumimoji="0" lang="zh-CN" altLang="en-US" sz="1500" b="1" i="0" u="none" strike="noStrike" cap="none" normalizeH="0" baseline="0" dirty="0">
                          <a:ln>
                            <a:noFill/>
                          </a:ln>
                          <a:solidFill>
                            <a:schemeClr val="tx1"/>
                          </a:solidFill>
                          <a:effectLst/>
                          <a:latin typeface="Arial" charset="0"/>
                          <a:ea typeface="宋体" pitchFamily="2" charset="-122"/>
                        </a:rPr>
                        <a:t>号，取值范围为</a:t>
                      </a:r>
                      <a:r>
                        <a:rPr kumimoji="0" lang="en-US" altLang="zh-CN" sz="1500" b="1" i="0" u="none" strike="noStrike" cap="none" normalizeH="0" baseline="0" dirty="0">
                          <a:ln>
                            <a:noFill/>
                          </a:ln>
                          <a:solidFill>
                            <a:schemeClr val="tx1"/>
                          </a:solidFill>
                          <a:effectLst/>
                          <a:latin typeface="Arial" charset="0"/>
                          <a:ea typeface="宋体" pitchFamily="2" charset="-122"/>
                        </a:rPr>
                        <a:t>0~2</a:t>
                      </a:r>
                      <a:r>
                        <a:rPr kumimoji="0" lang="en-US" altLang="zh-CN" sz="1500" b="1" i="0" u="none" strike="noStrike" cap="none" normalizeH="0" baseline="30000" dirty="0">
                          <a:ln>
                            <a:noFill/>
                          </a:ln>
                          <a:solidFill>
                            <a:schemeClr val="tx1"/>
                          </a:solidFill>
                          <a:effectLst/>
                          <a:latin typeface="Arial" charset="0"/>
                          <a:ea typeface="宋体" pitchFamily="2" charset="-122"/>
                        </a:rPr>
                        <a:t>64</a:t>
                      </a:r>
                      <a:r>
                        <a:rPr kumimoji="0" lang="en-US" altLang="zh-CN" sz="1500" b="1" i="0" u="none" strike="noStrike" cap="none" normalizeH="0" baseline="0" dirty="0">
                          <a:ln>
                            <a:noFill/>
                          </a:ln>
                          <a:solidFill>
                            <a:schemeClr val="tx1"/>
                          </a:solidFill>
                          <a:effectLst/>
                          <a:latin typeface="Arial" charset="0"/>
                          <a:ea typeface="宋体" pitchFamily="2" charset="-122"/>
                        </a:rPr>
                        <a:t>-1</a:t>
                      </a:r>
                      <a:r>
                        <a:rPr kumimoji="0" lang="zh-CN" altLang="en-US" sz="1500" b="1" i="0" u="none" strike="noStrike" cap="none" normalizeH="0" baseline="0" dirty="0">
                          <a:ln>
                            <a:noFill/>
                          </a:ln>
                          <a:solidFill>
                            <a:schemeClr val="tx1"/>
                          </a:solidFill>
                          <a:effectLst/>
                          <a:latin typeface="Arial" charset="0"/>
                          <a:ea typeface="宋体" pitchFamily="2" charset="-122"/>
                        </a:rPr>
                        <a:t>；如果前有“</a:t>
                      </a:r>
                      <a:r>
                        <a:rPr kumimoji="0" lang="en-US" altLang="zh-CN" sz="1500" b="1" i="0" u="none" strike="noStrike" cap="none" normalizeH="0" baseline="0" dirty="0">
                          <a:ln>
                            <a:noFill/>
                          </a:ln>
                          <a:solidFill>
                            <a:schemeClr val="tx1"/>
                          </a:solidFill>
                          <a:effectLst/>
                          <a:latin typeface="Arial" charset="0"/>
                          <a:ea typeface="宋体" pitchFamily="2" charset="-122"/>
                        </a:rPr>
                        <a:t>-”</a:t>
                      </a:r>
                      <a:r>
                        <a:rPr kumimoji="0" lang="zh-CN" altLang="en-US" sz="1500" b="1" i="0" u="none" strike="noStrike" cap="none" normalizeH="0" baseline="0" dirty="0">
                          <a:ln>
                            <a:noFill/>
                          </a:ln>
                          <a:solidFill>
                            <a:schemeClr val="tx1"/>
                          </a:solidFill>
                          <a:effectLst/>
                          <a:latin typeface="Arial" charset="0"/>
                          <a:ea typeface="宋体" pitchFamily="2" charset="-122"/>
                        </a:rPr>
                        <a:t>号，取值范围为</a:t>
                      </a:r>
                      <a:r>
                        <a:rPr kumimoji="0" lang="en-US" altLang="zh-CN" sz="1500" b="1" i="0" u="none" strike="noStrike" cap="none" normalizeH="0" baseline="0" dirty="0">
                          <a:ln>
                            <a:noFill/>
                          </a:ln>
                          <a:solidFill>
                            <a:schemeClr val="tx1"/>
                          </a:solidFill>
                          <a:effectLst/>
                          <a:latin typeface="Arial" charset="0"/>
                          <a:ea typeface="宋体" pitchFamily="2" charset="-122"/>
                        </a:rPr>
                        <a:t>0~2</a:t>
                      </a:r>
                      <a:r>
                        <a:rPr kumimoji="0" lang="en-US" altLang="zh-CN" sz="1500" b="1" i="0" u="none" strike="noStrike" cap="none" normalizeH="0" baseline="30000" dirty="0">
                          <a:ln>
                            <a:noFill/>
                          </a:ln>
                          <a:solidFill>
                            <a:schemeClr val="tx1"/>
                          </a:solidFill>
                          <a:effectLst/>
                          <a:latin typeface="Arial" charset="0"/>
                          <a:ea typeface="宋体" pitchFamily="2" charset="-122"/>
                        </a:rPr>
                        <a:t>63</a:t>
                      </a:r>
                      <a:r>
                        <a:rPr kumimoji="0" lang="en-US" altLang="zh-CN" sz="1500" b="1" i="0" u="none" strike="noStrike" cap="none" normalizeH="0" baseline="0" dirty="0">
                          <a:ln>
                            <a:noFill/>
                          </a:ln>
                          <a:solidFill>
                            <a:schemeClr val="tx1"/>
                          </a:solidFill>
                          <a:effectLst/>
                          <a:latin typeface="Arial" charset="0"/>
                          <a:ea typeface="宋体" pitchFamily="2" charset="-122"/>
                        </a:rPr>
                        <a:t>-1</a:t>
                      </a:r>
                    </a:p>
                  </a:txBody>
                  <a:tcPr marL="69048" marR="69048" marT="34537" marB="345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分配一片连续的</a:t>
                      </a:r>
                      <a:r>
                        <a:rPr kumimoji="0" lang="zh-CN" altLang="en-US" sz="1500" b="1" i="0" u="none" strike="noStrike" cap="none" normalizeH="0" baseline="0">
                          <a:ln>
                            <a:noFill/>
                          </a:ln>
                          <a:solidFill>
                            <a:srgbClr val="FF3300"/>
                          </a:solidFill>
                          <a:effectLst/>
                          <a:latin typeface="Arial" charset="0"/>
                          <a:ea typeface="宋体" pitchFamily="2" charset="-122"/>
                        </a:rPr>
                        <a:t>双字</a:t>
                      </a:r>
                      <a:r>
                        <a:rPr kumimoji="0" lang="zh-CN" altLang="en-US" sz="1500" b="1" i="0" u="none" strike="noStrike" cap="none" normalizeH="0" baseline="0">
                          <a:ln>
                            <a:noFill/>
                          </a:ln>
                          <a:solidFill>
                            <a:schemeClr val="tx1"/>
                          </a:solidFill>
                          <a:effectLst/>
                          <a:latin typeface="Arial" charset="0"/>
                          <a:ea typeface="宋体" pitchFamily="2" charset="-122"/>
                        </a:rPr>
                        <a:t>存储单元并用</a:t>
                      </a:r>
                      <a:r>
                        <a:rPr kumimoji="0" lang="en-US" altLang="zh-CN" sz="1500" b="1" i="0" u="none" strike="noStrike" cap="none" normalizeH="0" baseline="0">
                          <a:ln>
                            <a:noFill/>
                          </a:ln>
                          <a:solidFill>
                            <a:schemeClr val="tx1"/>
                          </a:solidFill>
                          <a:effectLst/>
                          <a:latin typeface="Arial" charset="0"/>
                          <a:ea typeface="宋体" pitchFamily="2" charset="-122"/>
                        </a:rPr>
                        <a:t>expr</a:t>
                      </a:r>
                      <a:r>
                        <a:rPr kumimoji="0" lang="zh-CN" altLang="en-US" sz="1500" b="1" i="0" u="none" strike="noStrike" cap="none" normalizeH="0" baseline="0">
                          <a:ln>
                            <a:noFill/>
                          </a:ln>
                          <a:solidFill>
                            <a:schemeClr val="tx1"/>
                          </a:solidFill>
                          <a:effectLst/>
                          <a:latin typeface="Arial" charset="0"/>
                          <a:ea typeface="宋体" pitchFamily="2" charset="-122"/>
                        </a:rPr>
                        <a:t>初始化，字数等于</a:t>
                      </a:r>
                      <a:r>
                        <a:rPr kumimoji="0" lang="en-US" altLang="zh-CN" sz="1500" b="1" i="0" u="none" strike="noStrike" cap="none" normalizeH="0" baseline="0">
                          <a:ln>
                            <a:noFill/>
                          </a:ln>
                          <a:solidFill>
                            <a:schemeClr val="tx1"/>
                          </a:solidFill>
                          <a:effectLst/>
                          <a:latin typeface="Arial" charset="0"/>
                          <a:ea typeface="宋体" pitchFamily="2" charset="-122"/>
                        </a:rPr>
                        <a:t>expr</a:t>
                      </a:r>
                      <a:r>
                        <a:rPr kumimoji="0" lang="zh-CN" altLang="en-US" sz="1500" b="1" i="0" u="none" strike="noStrike" cap="none" normalizeH="0" baseline="0">
                          <a:ln>
                            <a:noFill/>
                          </a:ln>
                          <a:solidFill>
                            <a:schemeClr val="tx1"/>
                          </a:solidFill>
                          <a:effectLst/>
                          <a:latin typeface="Arial" charset="0"/>
                          <a:ea typeface="宋体" pitchFamily="2" charset="-122"/>
                        </a:rPr>
                        <a:t>个数的</a:t>
                      </a:r>
                      <a:r>
                        <a:rPr kumimoji="0" lang="en-US" altLang="zh-CN" sz="1500" b="1" i="0" u="none" strike="noStrike" cap="none" normalizeH="0" baseline="0">
                          <a:ln>
                            <a:noFill/>
                          </a:ln>
                          <a:solidFill>
                            <a:schemeClr val="tx1"/>
                          </a:solidFill>
                          <a:effectLst/>
                          <a:latin typeface="Arial" charset="0"/>
                          <a:ea typeface="宋体" pitchFamily="2" charset="-122"/>
                        </a:rPr>
                        <a:t>2</a:t>
                      </a:r>
                      <a:r>
                        <a:rPr kumimoji="0" lang="zh-CN" altLang="en-US" sz="1500" b="1" i="0" u="none" strike="noStrike" cap="none" normalizeH="0" baseline="0">
                          <a:ln>
                            <a:noFill/>
                          </a:ln>
                          <a:solidFill>
                            <a:schemeClr val="tx1"/>
                          </a:solidFill>
                          <a:effectLst/>
                          <a:latin typeface="Arial" charset="0"/>
                          <a:ea typeface="宋体" pitchFamily="2" charset="-122"/>
                        </a:rPr>
                        <a:t>倍。</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rgbClr val="0041FF"/>
                          </a:solidFill>
                          <a:effectLst/>
                          <a:latin typeface="Arial" charset="0"/>
                          <a:ea typeface="宋体" pitchFamily="2" charset="-122"/>
                        </a:rPr>
                        <a:t>（要求字对齐）</a:t>
                      </a:r>
                    </a:p>
                  </a:txBody>
                  <a:tcPr marL="69048" marR="69048" marT="34537" marB="345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23945">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a:ln>
                            <a:noFill/>
                          </a:ln>
                          <a:solidFill>
                            <a:schemeClr val="tx1"/>
                          </a:solidFill>
                          <a:effectLst/>
                          <a:latin typeface="Arial" charset="0"/>
                          <a:ea typeface="宋体" pitchFamily="2" charset="-122"/>
                        </a:rPr>
                        <a:t>{label}	DCQU	{-}expr{, {-}expr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其中：</a:t>
                      </a:r>
                      <a:r>
                        <a:rPr kumimoji="0" lang="en-US" altLang="zh-CN" sz="1500" b="1" i="0" u="none" strike="noStrike" cap="none" normalizeH="0" baseline="0">
                          <a:ln>
                            <a:noFill/>
                          </a:ln>
                          <a:solidFill>
                            <a:schemeClr val="tx1"/>
                          </a:solidFill>
                          <a:effectLst/>
                          <a:latin typeface="Arial" charset="0"/>
                          <a:ea typeface="宋体" pitchFamily="2" charset="-122"/>
                        </a:rPr>
                        <a:t>expr</a:t>
                      </a:r>
                      <a:r>
                        <a:rPr kumimoji="0" lang="zh-CN" altLang="en-US" sz="1500" b="1" i="0" u="none" strike="noStrike" cap="none" normalizeH="0" baseline="0">
                          <a:ln>
                            <a:noFill/>
                          </a:ln>
                          <a:solidFill>
                            <a:schemeClr val="tx1"/>
                          </a:solidFill>
                          <a:effectLst/>
                          <a:latin typeface="Arial" charset="0"/>
                          <a:ea typeface="宋体" pitchFamily="2" charset="-122"/>
                        </a:rPr>
                        <a:t>为数字或表达式，其数值必须是整数。如果前没有“</a:t>
                      </a:r>
                      <a:r>
                        <a:rPr kumimoji="0" lang="en-US" altLang="zh-CN" sz="1500" b="1" i="0" u="none" strike="noStrike" cap="none" normalizeH="0" baseline="0">
                          <a:ln>
                            <a:noFill/>
                          </a:ln>
                          <a:solidFill>
                            <a:schemeClr val="tx1"/>
                          </a:solidFill>
                          <a:effectLst/>
                          <a:latin typeface="Arial" charset="0"/>
                          <a:ea typeface="宋体" pitchFamily="2" charset="-122"/>
                        </a:rPr>
                        <a:t>-”</a:t>
                      </a:r>
                      <a:r>
                        <a:rPr kumimoji="0" lang="zh-CN" altLang="en-US" sz="1500" b="1" i="0" u="none" strike="noStrike" cap="none" normalizeH="0" baseline="0">
                          <a:ln>
                            <a:noFill/>
                          </a:ln>
                          <a:solidFill>
                            <a:schemeClr val="tx1"/>
                          </a:solidFill>
                          <a:effectLst/>
                          <a:latin typeface="Arial" charset="0"/>
                          <a:ea typeface="宋体" pitchFamily="2" charset="-122"/>
                        </a:rPr>
                        <a:t>号，取值范围为</a:t>
                      </a:r>
                      <a:r>
                        <a:rPr kumimoji="0" lang="en-US" altLang="zh-CN" sz="1500" b="1" i="0" u="none" strike="noStrike" cap="none" normalizeH="0" baseline="0">
                          <a:ln>
                            <a:noFill/>
                          </a:ln>
                          <a:solidFill>
                            <a:schemeClr val="tx1"/>
                          </a:solidFill>
                          <a:effectLst/>
                          <a:latin typeface="Arial" charset="0"/>
                          <a:ea typeface="宋体" pitchFamily="2" charset="-122"/>
                        </a:rPr>
                        <a:t>0~2</a:t>
                      </a:r>
                      <a:r>
                        <a:rPr kumimoji="0" lang="en-US" altLang="zh-CN" sz="1500" b="1" i="0" u="none" strike="noStrike" cap="none" normalizeH="0" baseline="30000">
                          <a:ln>
                            <a:noFill/>
                          </a:ln>
                          <a:solidFill>
                            <a:schemeClr val="tx1"/>
                          </a:solidFill>
                          <a:effectLst/>
                          <a:latin typeface="Arial" charset="0"/>
                          <a:ea typeface="宋体" pitchFamily="2" charset="-122"/>
                        </a:rPr>
                        <a:t>64</a:t>
                      </a:r>
                      <a:r>
                        <a:rPr kumimoji="0" lang="en-US" altLang="zh-CN" sz="1500" b="1" i="0" u="none" strike="noStrike" cap="none" normalizeH="0" baseline="0">
                          <a:ln>
                            <a:noFill/>
                          </a:ln>
                          <a:solidFill>
                            <a:schemeClr val="tx1"/>
                          </a:solidFill>
                          <a:effectLst/>
                          <a:latin typeface="Arial" charset="0"/>
                          <a:ea typeface="宋体" pitchFamily="2" charset="-122"/>
                        </a:rPr>
                        <a:t>-1</a:t>
                      </a:r>
                      <a:r>
                        <a:rPr kumimoji="0" lang="zh-CN" altLang="en-US" sz="1500" b="1" i="0" u="none" strike="noStrike" cap="none" normalizeH="0" baseline="0">
                          <a:ln>
                            <a:noFill/>
                          </a:ln>
                          <a:solidFill>
                            <a:schemeClr val="tx1"/>
                          </a:solidFill>
                          <a:effectLst/>
                          <a:latin typeface="Arial" charset="0"/>
                          <a:ea typeface="宋体" pitchFamily="2" charset="-122"/>
                        </a:rPr>
                        <a:t>；如果前有“</a:t>
                      </a:r>
                      <a:r>
                        <a:rPr kumimoji="0" lang="en-US" altLang="zh-CN" sz="1500" b="1" i="0" u="none" strike="noStrike" cap="none" normalizeH="0" baseline="0">
                          <a:ln>
                            <a:noFill/>
                          </a:ln>
                          <a:solidFill>
                            <a:schemeClr val="tx1"/>
                          </a:solidFill>
                          <a:effectLst/>
                          <a:latin typeface="Arial" charset="0"/>
                          <a:ea typeface="宋体" pitchFamily="2" charset="-122"/>
                        </a:rPr>
                        <a:t>-”</a:t>
                      </a:r>
                      <a:r>
                        <a:rPr kumimoji="0" lang="zh-CN" altLang="en-US" sz="1500" b="1" i="0" u="none" strike="noStrike" cap="none" normalizeH="0" baseline="0">
                          <a:ln>
                            <a:noFill/>
                          </a:ln>
                          <a:solidFill>
                            <a:schemeClr val="tx1"/>
                          </a:solidFill>
                          <a:effectLst/>
                          <a:latin typeface="Arial" charset="0"/>
                          <a:ea typeface="宋体" pitchFamily="2" charset="-122"/>
                        </a:rPr>
                        <a:t>号，取值范围为</a:t>
                      </a:r>
                      <a:r>
                        <a:rPr kumimoji="0" lang="en-US" altLang="zh-CN" sz="1500" b="1" i="0" u="none" strike="noStrike" cap="none" normalizeH="0" baseline="0">
                          <a:ln>
                            <a:noFill/>
                          </a:ln>
                          <a:solidFill>
                            <a:schemeClr val="tx1"/>
                          </a:solidFill>
                          <a:effectLst/>
                          <a:latin typeface="Arial" charset="0"/>
                          <a:ea typeface="宋体" pitchFamily="2" charset="-122"/>
                        </a:rPr>
                        <a:t>0~2</a:t>
                      </a:r>
                      <a:r>
                        <a:rPr kumimoji="0" lang="en-US" altLang="zh-CN" sz="1500" b="1" i="0" u="none" strike="noStrike" cap="none" normalizeH="0" baseline="30000">
                          <a:ln>
                            <a:noFill/>
                          </a:ln>
                          <a:solidFill>
                            <a:schemeClr val="tx1"/>
                          </a:solidFill>
                          <a:effectLst/>
                          <a:latin typeface="Arial" charset="0"/>
                          <a:ea typeface="宋体" pitchFamily="2" charset="-122"/>
                        </a:rPr>
                        <a:t>63</a:t>
                      </a:r>
                      <a:r>
                        <a:rPr kumimoji="0" lang="en-US" altLang="zh-CN" sz="1500" b="1" i="0" u="none" strike="noStrike" cap="none" normalizeH="0" baseline="0">
                          <a:ln>
                            <a:noFill/>
                          </a:ln>
                          <a:solidFill>
                            <a:schemeClr val="tx1"/>
                          </a:solidFill>
                          <a:effectLst/>
                          <a:latin typeface="Arial" charset="0"/>
                          <a:ea typeface="宋体" pitchFamily="2" charset="-122"/>
                        </a:rPr>
                        <a:t>-1</a:t>
                      </a:r>
                    </a:p>
                  </a:txBody>
                  <a:tcPr marL="69048" marR="69048" marT="34537" marB="3453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分配一片连续的</a:t>
                      </a:r>
                      <a:r>
                        <a:rPr kumimoji="0" lang="zh-CN" altLang="en-US" sz="1500" b="1" i="0" u="none" strike="noStrike" cap="none" normalizeH="0" baseline="0" dirty="0">
                          <a:ln>
                            <a:noFill/>
                          </a:ln>
                          <a:solidFill>
                            <a:srgbClr val="FF3300"/>
                          </a:solidFill>
                          <a:effectLst/>
                          <a:latin typeface="Arial" charset="0"/>
                          <a:ea typeface="宋体" pitchFamily="2" charset="-122"/>
                        </a:rPr>
                        <a:t>双字</a:t>
                      </a:r>
                      <a:r>
                        <a:rPr kumimoji="0" lang="zh-CN" altLang="en-US" sz="1500" b="1" i="0" u="none" strike="noStrike" cap="none" normalizeH="0" baseline="0" dirty="0">
                          <a:ln>
                            <a:noFill/>
                          </a:ln>
                          <a:solidFill>
                            <a:schemeClr val="tx1"/>
                          </a:solidFill>
                          <a:effectLst/>
                          <a:latin typeface="Arial" charset="0"/>
                          <a:ea typeface="宋体" pitchFamily="2" charset="-122"/>
                        </a:rPr>
                        <a:t>存储单元并用</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初始化，字数等于</a:t>
                      </a:r>
                      <a:r>
                        <a:rPr kumimoji="0" lang="en-US" altLang="zh-CN" sz="1500" b="1" i="0" u="none" strike="noStrike" cap="none" normalizeH="0" baseline="0" dirty="0">
                          <a:ln>
                            <a:noFill/>
                          </a:ln>
                          <a:solidFill>
                            <a:schemeClr val="tx1"/>
                          </a:solidFill>
                          <a:effectLst/>
                          <a:latin typeface="Arial" charset="0"/>
                          <a:ea typeface="宋体" pitchFamily="2" charset="-122"/>
                        </a:rPr>
                        <a:t>expr</a:t>
                      </a:r>
                      <a:r>
                        <a:rPr kumimoji="0" lang="zh-CN" altLang="en-US" sz="1500" b="1" i="0" u="none" strike="noStrike" cap="none" normalizeH="0" baseline="0" dirty="0">
                          <a:ln>
                            <a:noFill/>
                          </a:ln>
                          <a:solidFill>
                            <a:schemeClr val="tx1"/>
                          </a:solidFill>
                          <a:effectLst/>
                          <a:latin typeface="Arial" charset="0"/>
                          <a:ea typeface="宋体" pitchFamily="2" charset="-122"/>
                        </a:rPr>
                        <a:t>个数的</a:t>
                      </a:r>
                      <a:r>
                        <a:rPr kumimoji="0" lang="en-US" altLang="zh-CN" sz="1500" b="1" i="0" u="none" strike="noStrike" cap="none" normalizeH="0" baseline="0" dirty="0">
                          <a:ln>
                            <a:noFill/>
                          </a:ln>
                          <a:solidFill>
                            <a:schemeClr val="tx1"/>
                          </a:solidFill>
                          <a:effectLst/>
                          <a:latin typeface="Arial" charset="0"/>
                          <a:ea typeface="宋体" pitchFamily="2" charset="-122"/>
                        </a:rPr>
                        <a:t>2</a:t>
                      </a:r>
                      <a:r>
                        <a:rPr kumimoji="0" lang="zh-CN" altLang="en-US" sz="1500" b="1" i="0" u="none" strike="noStrike" cap="none" normalizeH="0" baseline="0" dirty="0">
                          <a:ln>
                            <a:noFill/>
                          </a:ln>
                          <a:solidFill>
                            <a:schemeClr val="tx1"/>
                          </a:solidFill>
                          <a:effectLst/>
                          <a:latin typeface="Arial" charset="0"/>
                          <a:ea typeface="宋体" pitchFamily="2" charset="-122"/>
                        </a:rPr>
                        <a:t>倍。</a:t>
                      </a:r>
                      <a:endParaRPr kumimoji="0" lang="zh-CN" altLang="en-US" sz="1500" b="1" i="0" u="none" strike="noStrike" cap="none" normalizeH="0" baseline="0" dirty="0">
                        <a:ln>
                          <a:noFill/>
                        </a:ln>
                        <a:solidFill>
                          <a:srgbClr val="0041FF"/>
                        </a:solidFill>
                        <a:effectLst/>
                        <a:latin typeface="Arial" charset="0"/>
                        <a:ea typeface="宋体" pitchFamily="2" charset="-122"/>
                      </a:endParaRP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rgbClr val="0041FF"/>
                          </a:solidFill>
                          <a:effectLst/>
                          <a:latin typeface="Arial" charset="0"/>
                          <a:ea typeface="宋体" pitchFamily="2" charset="-122"/>
                        </a:rPr>
                        <a:t>（不要求字对齐）</a:t>
                      </a:r>
                    </a:p>
                  </a:txBody>
                  <a:tcPr marL="69048" marR="69048" marT="34537" marB="3453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1217" name="Rectangle 17">
            <a:extLst>
              <a:ext uri="{FF2B5EF4-FFF2-40B4-BE49-F238E27FC236}">
                <a16:creationId xmlns:a16="http://schemas.microsoft.com/office/drawing/2014/main" id="{FACDC416-60A8-B29B-AEDB-7A2D9E715ED9}"/>
              </a:ext>
            </a:extLst>
          </p:cNvPr>
          <p:cNvSpPr>
            <a:spLocks noChangeArrowheads="1"/>
          </p:cNvSpPr>
          <p:nvPr/>
        </p:nvSpPr>
        <p:spPr bwMode="gray">
          <a:xfrm>
            <a:off x="2412206" y="5319713"/>
            <a:ext cx="3833813" cy="3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10000"/>
              </a:lnSpc>
              <a:spcBef>
                <a:spcPct val="20000"/>
              </a:spcBef>
              <a:buClrTx/>
              <a:buSzTx/>
              <a:buNone/>
            </a:pPr>
            <a:r>
              <a:rPr lang="zh-CN" altLang="en-US" sz="1500">
                <a:solidFill>
                  <a:srgbClr val="00234A"/>
                </a:solidFill>
                <a:ea typeface="宋体" panose="02010600030101010101" pitchFamily="2" charset="-122"/>
              </a:rPr>
              <a:t>以上三条中的</a:t>
            </a:r>
            <a:r>
              <a:rPr lang="en-US" altLang="zh-CN" sz="1500">
                <a:solidFill>
                  <a:srgbClr val="00234A"/>
                </a:solidFill>
                <a:ea typeface="宋体" panose="02010600030101010101" pitchFamily="2" charset="-122"/>
              </a:rPr>
              <a:t>label</a:t>
            </a:r>
            <a:r>
              <a:rPr lang="zh-CN" altLang="en-US" sz="1500">
                <a:solidFill>
                  <a:srgbClr val="00234A"/>
                </a:solidFill>
                <a:ea typeface="宋体" panose="02010600030101010101" pitchFamily="2" charset="-122"/>
              </a:rPr>
              <a:t>：是可选的程序标号</a:t>
            </a:r>
            <a:r>
              <a:rPr lang="en-US" altLang="zh-CN" sz="1500">
                <a:solidFill>
                  <a:srgbClr val="00234A"/>
                </a:solidFill>
                <a:ea typeface="宋体" panose="02010600030101010101" pitchFamily="2" charset="-122"/>
              </a:rPr>
              <a:t>;</a:t>
            </a:r>
            <a:endParaRPr lang="zh-CN" altLang="en-US" sz="1500">
              <a:solidFill>
                <a:srgbClr val="00234A"/>
              </a:solidFill>
              <a:ea typeface="宋体" panose="02010600030101010101" pitchFamily="2" charset="-122"/>
            </a:endParaRPr>
          </a:p>
        </p:txBody>
      </p:sp>
    </p:spTree>
  </p:cSld>
  <p:clrMapOvr>
    <a:masterClrMapping/>
  </p:clrMapOvr>
  <p:transition>
    <p:pull dir="ru"/>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B9EF6924-FED2-B47A-DF3C-466516E860CD}"/>
              </a:ext>
            </a:extLst>
          </p:cNvPr>
          <p:cNvSpPr>
            <a:spLocks noGrp="1" noChangeArrowheads="1"/>
          </p:cNvSpPr>
          <p:nvPr>
            <p:ph type="title"/>
          </p:nvPr>
        </p:nvSpPr>
        <p:spPr>
          <a:xfrm>
            <a:off x="684610" y="857250"/>
            <a:ext cx="8108156" cy="742950"/>
          </a:xfrm>
        </p:spPr>
        <p:txBody>
          <a:bodyPr/>
          <a:lstStyle/>
          <a:p>
            <a:pPr algn="l"/>
            <a:r>
              <a:rPr lang="en-US" altLang="zh-CN">
                <a:ea typeface="宋体" panose="02010600030101010101" pitchFamily="2" charset="-122"/>
              </a:rPr>
              <a:t>3. </a:t>
            </a:r>
            <a:r>
              <a:rPr lang="zh-CN" altLang="en-US">
                <a:ea typeface="宋体" panose="02010600030101010101" pitchFamily="2" charset="-122"/>
              </a:rPr>
              <a:t>数据定义伪操作</a:t>
            </a:r>
          </a:p>
        </p:txBody>
      </p:sp>
      <p:graphicFrame>
        <p:nvGraphicFramePr>
          <p:cNvPr id="935959" name="Group 23">
            <a:extLst>
              <a:ext uri="{FF2B5EF4-FFF2-40B4-BE49-F238E27FC236}">
                <a16:creationId xmlns:a16="http://schemas.microsoft.com/office/drawing/2014/main" id="{42E3768B-4186-574A-FB78-575F47DC778E}"/>
              </a:ext>
            </a:extLst>
          </p:cNvPr>
          <p:cNvGraphicFramePr>
            <a:graphicFrameLocks noGrp="1"/>
          </p:cNvGraphicFramePr>
          <p:nvPr>
            <p:ph idx="1"/>
          </p:nvPr>
        </p:nvGraphicFramePr>
        <p:xfrm>
          <a:off x="350044" y="2132410"/>
          <a:ext cx="8433198" cy="3009900"/>
        </p:xfrm>
        <a:graphic>
          <a:graphicData uri="http://schemas.openxmlformats.org/drawingml/2006/table">
            <a:tbl>
              <a:tblPr/>
              <a:tblGrid>
                <a:gridCol w="4632191">
                  <a:extLst>
                    <a:ext uri="{9D8B030D-6E8A-4147-A177-3AD203B41FA5}">
                      <a16:colId xmlns:a16="http://schemas.microsoft.com/office/drawing/2014/main" val="20000"/>
                    </a:ext>
                  </a:extLst>
                </a:gridCol>
                <a:gridCol w="3801007">
                  <a:extLst>
                    <a:ext uri="{9D8B030D-6E8A-4147-A177-3AD203B41FA5}">
                      <a16:colId xmlns:a16="http://schemas.microsoft.com/office/drawing/2014/main" val="20001"/>
                    </a:ext>
                  </a:extLst>
                </a:gridCol>
              </a:tblGrid>
              <a:tr h="354920">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语法格式</a:t>
                      </a:r>
                    </a:p>
                  </a:txBody>
                  <a:tcPr marL="69056" marR="69056" marT="34540" marB="345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功能</a:t>
                      </a:r>
                    </a:p>
                  </a:txBody>
                  <a:tcPr marL="69056" marR="69056" marT="34540" marB="345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327490">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a:ln>
                            <a:noFill/>
                          </a:ln>
                          <a:solidFill>
                            <a:schemeClr val="tx1"/>
                          </a:solidFill>
                          <a:effectLst/>
                          <a:latin typeface="Arial" charset="0"/>
                          <a:ea typeface="宋体" pitchFamily="2" charset="-122"/>
                        </a:rPr>
                        <a:t>{label}	DCFS	fpliteral{, fpliteral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其中</a:t>
                      </a:r>
                      <a:r>
                        <a:rPr kumimoji="0" lang="en-US" altLang="zh-CN" sz="1500" b="1" i="0" u="none" strike="noStrike" cap="none" normalizeH="0" baseline="0">
                          <a:ln>
                            <a:noFill/>
                          </a:ln>
                          <a:solidFill>
                            <a:schemeClr val="tx1"/>
                          </a:solidFill>
                          <a:effectLst/>
                          <a:latin typeface="Arial" charset="0"/>
                          <a:ea typeface="宋体" pitchFamily="2" charset="-122"/>
                        </a:rPr>
                        <a:t>fpliteral</a:t>
                      </a:r>
                      <a:r>
                        <a:rPr kumimoji="0" lang="zh-CN" altLang="en-US" sz="1500" b="1" i="0" u="none" strike="noStrike" cap="none" normalizeH="0" baseline="0">
                          <a:ln>
                            <a:noFill/>
                          </a:ln>
                          <a:solidFill>
                            <a:schemeClr val="tx1"/>
                          </a:solidFill>
                          <a:effectLst/>
                          <a:latin typeface="Arial" charset="0"/>
                          <a:ea typeface="宋体" pitchFamily="2" charset="-122"/>
                        </a:rPr>
                        <a:t>单精度浮点表达式，取值范围：</a:t>
                      </a:r>
                      <a:r>
                        <a:rPr kumimoji="0" lang="en-US" altLang="zh-CN" sz="1500" b="1" i="0" u="none" strike="noStrike" cap="none" normalizeH="0" baseline="0">
                          <a:ln>
                            <a:noFill/>
                          </a:ln>
                          <a:solidFill>
                            <a:schemeClr val="tx1"/>
                          </a:solidFill>
                          <a:effectLst/>
                          <a:latin typeface="Arial" charset="0"/>
                          <a:ea typeface="宋体" pitchFamily="2" charset="-122"/>
                        </a:rPr>
                        <a:t>1.17549435e-38~3.4028234e+38</a:t>
                      </a:r>
                      <a:r>
                        <a:rPr kumimoji="0" lang="zh-CN" altLang="en-US" sz="1500" b="1" i="0" u="none" strike="noStrike" cap="none" normalizeH="0" baseline="0">
                          <a:ln>
                            <a:noFill/>
                          </a:ln>
                          <a:solidFill>
                            <a:schemeClr val="tx1"/>
                          </a:solidFill>
                          <a:effectLst/>
                          <a:latin typeface="Arial" charset="0"/>
                          <a:ea typeface="宋体" pitchFamily="2" charset="-122"/>
                        </a:rPr>
                        <a:t>。</a:t>
                      </a:r>
                    </a:p>
                  </a:txBody>
                  <a:tcPr marL="69056" marR="69056" marT="34540" marB="345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分配一片连续的</a:t>
                      </a:r>
                      <a:r>
                        <a:rPr kumimoji="0" lang="zh-CN" altLang="en-US" sz="1500" b="1" i="0" u="none" strike="noStrike" cap="none" normalizeH="0" baseline="0">
                          <a:ln>
                            <a:noFill/>
                          </a:ln>
                          <a:solidFill>
                            <a:srgbClr val="FF3300"/>
                          </a:solidFill>
                          <a:effectLst/>
                          <a:latin typeface="Arial" charset="0"/>
                          <a:ea typeface="宋体" pitchFamily="2" charset="-122"/>
                        </a:rPr>
                        <a:t>单精度浮点数</a:t>
                      </a:r>
                      <a:r>
                        <a:rPr kumimoji="0" lang="zh-CN" altLang="en-US" sz="1500" b="1" i="0" u="none" strike="noStrike" cap="none" normalizeH="0" baseline="0">
                          <a:ln>
                            <a:noFill/>
                          </a:ln>
                          <a:solidFill>
                            <a:schemeClr val="tx1"/>
                          </a:solidFill>
                          <a:effectLst/>
                          <a:latin typeface="Arial" charset="0"/>
                          <a:ea typeface="宋体" pitchFamily="2" charset="-122"/>
                        </a:rPr>
                        <a:t>存储单元并用</a:t>
                      </a:r>
                      <a:r>
                        <a:rPr kumimoji="0" lang="en-US" altLang="zh-CN" sz="1500" b="1" i="0" u="none" strike="noStrike" cap="none" normalizeH="0" baseline="0">
                          <a:ln>
                            <a:noFill/>
                          </a:ln>
                          <a:solidFill>
                            <a:schemeClr val="tx1"/>
                          </a:solidFill>
                          <a:effectLst/>
                          <a:latin typeface="Arial" charset="0"/>
                          <a:ea typeface="宋体" pitchFamily="2" charset="-122"/>
                        </a:rPr>
                        <a:t>fpliteral</a:t>
                      </a:r>
                      <a:r>
                        <a:rPr kumimoji="0" lang="zh-CN" altLang="en-US" sz="1500" b="1" i="0" u="none" strike="noStrike" cap="none" normalizeH="0" baseline="0">
                          <a:ln>
                            <a:noFill/>
                          </a:ln>
                          <a:solidFill>
                            <a:schemeClr val="tx1"/>
                          </a:solidFill>
                          <a:effectLst/>
                          <a:latin typeface="Arial" charset="0"/>
                          <a:ea typeface="宋体" pitchFamily="2" charset="-122"/>
                        </a:rPr>
                        <a:t>初始化，每个浮点数占一个字单元，分配的字数由</a:t>
                      </a:r>
                      <a:r>
                        <a:rPr kumimoji="0" lang="en-US" altLang="zh-CN" sz="1500" b="1" i="0" u="none" strike="noStrike" cap="none" normalizeH="0" baseline="0">
                          <a:ln>
                            <a:noFill/>
                          </a:ln>
                          <a:solidFill>
                            <a:schemeClr val="tx1"/>
                          </a:solidFill>
                          <a:effectLst/>
                          <a:latin typeface="Arial" charset="0"/>
                          <a:ea typeface="宋体" pitchFamily="2" charset="-122"/>
                        </a:rPr>
                        <a:t>fpliteral</a:t>
                      </a:r>
                      <a:r>
                        <a:rPr kumimoji="0" lang="zh-CN" altLang="en-US" sz="1500" b="1" i="0" u="none" strike="noStrike" cap="none" normalizeH="0" baseline="0">
                          <a:ln>
                            <a:noFill/>
                          </a:ln>
                          <a:solidFill>
                            <a:schemeClr val="tx1"/>
                          </a:solidFill>
                          <a:effectLst/>
                          <a:latin typeface="Arial" charset="0"/>
                          <a:ea typeface="宋体" pitchFamily="2" charset="-122"/>
                        </a:rPr>
                        <a:t>的个数决定。</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rgbClr val="0041FF"/>
                          </a:solidFill>
                          <a:effectLst/>
                          <a:latin typeface="Arial" charset="0"/>
                          <a:ea typeface="宋体" pitchFamily="2" charset="-122"/>
                        </a:rPr>
                        <a:t>（要求字对齐）</a:t>
                      </a:r>
                    </a:p>
                  </a:txBody>
                  <a:tcPr marL="69056" marR="69056" marT="34540" marB="345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32749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charset="0"/>
                          <a:ea typeface="宋体" pitchFamily="2" charset="-122"/>
                        </a:rPr>
                        <a:t>{label}	DCFSU	fpliteral{, fpliteral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其中</a:t>
                      </a:r>
                      <a:r>
                        <a:rPr kumimoji="0" lang="en-US" altLang="zh-CN" sz="1500" b="1" i="0" u="none" strike="noStrike" cap="none" normalizeH="0" baseline="0">
                          <a:ln>
                            <a:noFill/>
                          </a:ln>
                          <a:solidFill>
                            <a:schemeClr val="tx1"/>
                          </a:solidFill>
                          <a:effectLst/>
                          <a:latin typeface="Arial" charset="0"/>
                          <a:ea typeface="宋体" pitchFamily="2" charset="-122"/>
                        </a:rPr>
                        <a:t>fpliteral</a:t>
                      </a:r>
                      <a:r>
                        <a:rPr kumimoji="0" lang="zh-CN" altLang="en-US" sz="1500" b="1" i="0" u="none" strike="noStrike" cap="none" normalizeH="0" baseline="0">
                          <a:ln>
                            <a:noFill/>
                          </a:ln>
                          <a:solidFill>
                            <a:schemeClr val="tx1"/>
                          </a:solidFill>
                          <a:effectLst/>
                          <a:latin typeface="Arial" charset="0"/>
                          <a:ea typeface="宋体" pitchFamily="2" charset="-122"/>
                        </a:rPr>
                        <a:t>单精度浮点表达式，取值范围：</a:t>
                      </a:r>
                      <a:r>
                        <a:rPr kumimoji="0" lang="en-US" altLang="zh-CN" sz="1500" b="1" i="0" u="none" strike="noStrike" cap="none" normalizeH="0" baseline="0">
                          <a:ln>
                            <a:noFill/>
                          </a:ln>
                          <a:solidFill>
                            <a:schemeClr val="tx1"/>
                          </a:solidFill>
                          <a:effectLst/>
                          <a:latin typeface="Arial" charset="0"/>
                          <a:ea typeface="宋体" pitchFamily="2" charset="-122"/>
                        </a:rPr>
                        <a:t>1.17549435e-38~3.4028234e+38</a:t>
                      </a:r>
                      <a:r>
                        <a:rPr kumimoji="0" lang="zh-CN" altLang="en-US" sz="1500" b="1" i="0" u="none" strike="noStrike" cap="none" normalizeH="0" baseline="0">
                          <a:ln>
                            <a:noFill/>
                          </a:ln>
                          <a:solidFill>
                            <a:schemeClr val="tx1"/>
                          </a:solidFill>
                          <a:effectLst/>
                          <a:latin typeface="Arial" charset="0"/>
                          <a:ea typeface="宋体" pitchFamily="2" charset="-122"/>
                        </a:rPr>
                        <a:t>。</a:t>
                      </a:r>
                      <a:endParaRPr kumimoji="0" lang="en-US" altLang="zh-CN" sz="1500" b="1" i="0" u="none" strike="noStrike" cap="none" normalizeH="0" baseline="0">
                        <a:ln>
                          <a:noFill/>
                        </a:ln>
                        <a:solidFill>
                          <a:schemeClr val="tx1"/>
                        </a:solidFill>
                        <a:effectLst/>
                        <a:latin typeface="Arial" charset="0"/>
                        <a:ea typeface="宋体" pitchFamily="2" charset="-122"/>
                      </a:endParaRPr>
                    </a:p>
                  </a:txBody>
                  <a:tcPr marL="69056" marR="69056" marT="34540" marB="3454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分配一片连续的</a:t>
                      </a:r>
                      <a:r>
                        <a:rPr kumimoji="0" lang="zh-CN" altLang="en-US" sz="1500" b="1" i="0" u="none" strike="noStrike" cap="none" normalizeH="0" baseline="0" dirty="0">
                          <a:ln>
                            <a:noFill/>
                          </a:ln>
                          <a:solidFill>
                            <a:srgbClr val="FF3300"/>
                          </a:solidFill>
                          <a:effectLst/>
                          <a:latin typeface="Arial" charset="0"/>
                          <a:ea typeface="宋体" pitchFamily="2" charset="-122"/>
                        </a:rPr>
                        <a:t>单精度浮点数</a:t>
                      </a:r>
                      <a:r>
                        <a:rPr kumimoji="0" lang="zh-CN" altLang="en-US" sz="1500" b="1" i="0" u="none" strike="noStrike" cap="none" normalizeH="0" baseline="0" dirty="0">
                          <a:ln>
                            <a:noFill/>
                          </a:ln>
                          <a:solidFill>
                            <a:schemeClr val="tx1"/>
                          </a:solidFill>
                          <a:effectLst/>
                          <a:latin typeface="Arial" charset="0"/>
                          <a:ea typeface="宋体" pitchFamily="2" charset="-122"/>
                        </a:rPr>
                        <a:t>存储单元并用</a:t>
                      </a:r>
                      <a:r>
                        <a:rPr kumimoji="0" lang="en-US" altLang="zh-CN" sz="1500" b="1" i="0" u="none" strike="noStrike" cap="none" normalizeH="0" baseline="0" dirty="0" err="1">
                          <a:ln>
                            <a:noFill/>
                          </a:ln>
                          <a:solidFill>
                            <a:schemeClr val="tx1"/>
                          </a:solidFill>
                          <a:effectLst/>
                          <a:latin typeface="Arial" charset="0"/>
                          <a:ea typeface="宋体" pitchFamily="2" charset="-122"/>
                        </a:rPr>
                        <a:t>fpliteral</a:t>
                      </a:r>
                      <a:r>
                        <a:rPr kumimoji="0" lang="zh-CN" altLang="en-US" sz="1500" b="1" i="0" u="none" strike="noStrike" cap="none" normalizeH="0" baseline="0" dirty="0">
                          <a:ln>
                            <a:noFill/>
                          </a:ln>
                          <a:solidFill>
                            <a:schemeClr val="tx1"/>
                          </a:solidFill>
                          <a:effectLst/>
                          <a:latin typeface="Arial" charset="0"/>
                          <a:ea typeface="宋体" pitchFamily="2" charset="-122"/>
                        </a:rPr>
                        <a:t>初始化，每个浮点数占一个字单元，分配的字数由</a:t>
                      </a:r>
                      <a:r>
                        <a:rPr kumimoji="0" lang="en-US" altLang="zh-CN" sz="1500" b="1" i="0" u="none" strike="noStrike" cap="none" normalizeH="0" baseline="0" dirty="0" err="1">
                          <a:ln>
                            <a:noFill/>
                          </a:ln>
                          <a:solidFill>
                            <a:schemeClr val="tx1"/>
                          </a:solidFill>
                          <a:effectLst/>
                          <a:latin typeface="Arial" charset="0"/>
                          <a:ea typeface="宋体" pitchFamily="2" charset="-122"/>
                        </a:rPr>
                        <a:t>fpliteral</a:t>
                      </a:r>
                      <a:r>
                        <a:rPr kumimoji="0" lang="zh-CN" altLang="en-US" sz="1500" b="1" i="0" u="none" strike="noStrike" cap="none" normalizeH="0" baseline="0" dirty="0">
                          <a:ln>
                            <a:noFill/>
                          </a:ln>
                          <a:solidFill>
                            <a:schemeClr val="tx1"/>
                          </a:solidFill>
                          <a:effectLst/>
                          <a:latin typeface="Arial" charset="0"/>
                          <a:ea typeface="宋体" pitchFamily="2" charset="-122"/>
                        </a:rPr>
                        <a:t>的个数决定。</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rgbClr val="0041FF"/>
                          </a:solidFill>
                          <a:effectLst/>
                          <a:latin typeface="Arial" charset="0"/>
                          <a:ea typeface="宋体" pitchFamily="2" charset="-122"/>
                        </a:rPr>
                        <a:t>（不要求字对齐）</a:t>
                      </a:r>
                    </a:p>
                  </a:txBody>
                  <a:tcPr marL="69056" marR="69056" marT="34540" marB="3454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2241" name="Rectangle 17">
            <a:extLst>
              <a:ext uri="{FF2B5EF4-FFF2-40B4-BE49-F238E27FC236}">
                <a16:creationId xmlns:a16="http://schemas.microsoft.com/office/drawing/2014/main" id="{A3645B8E-F071-0E62-DB11-62C49ED3D4D6}"/>
              </a:ext>
            </a:extLst>
          </p:cNvPr>
          <p:cNvSpPr>
            <a:spLocks noChangeArrowheads="1"/>
          </p:cNvSpPr>
          <p:nvPr/>
        </p:nvSpPr>
        <p:spPr bwMode="gray">
          <a:xfrm>
            <a:off x="2412206" y="5319713"/>
            <a:ext cx="3833813" cy="3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10000"/>
              </a:lnSpc>
              <a:spcBef>
                <a:spcPct val="20000"/>
              </a:spcBef>
              <a:buClrTx/>
              <a:buSzTx/>
              <a:buNone/>
            </a:pPr>
            <a:r>
              <a:rPr lang="zh-CN" altLang="en-US" sz="1500">
                <a:solidFill>
                  <a:srgbClr val="00234A"/>
                </a:solidFill>
                <a:ea typeface="宋体" panose="02010600030101010101" pitchFamily="2" charset="-122"/>
              </a:rPr>
              <a:t>以上三条中的</a:t>
            </a:r>
            <a:r>
              <a:rPr lang="en-US" altLang="zh-CN" sz="1500">
                <a:solidFill>
                  <a:srgbClr val="00234A"/>
                </a:solidFill>
                <a:ea typeface="宋体" panose="02010600030101010101" pitchFamily="2" charset="-122"/>
              </a:rPr>
              <a:t>label</a:t>
            </a:r>
            <a:r>
              <a:rPr lang="zh-CN" altLang="en-US" sz="1500">
                <a:solidFill>
                  <a:srgbClr val="00234A"/>
                </a:solidFill>
                <a:ea typeface="宋体" panose="02010600030101010101" pitchFamily="2" charset="-122"/>
              </a:rPr>
              <a:t>：是可选的程序标号</a:t>
            </a:r>
            <a:r>
              <a:rPr lang="en-US" altLang="zh-CN" sz="1500">
                <a:solidFill>
                  <a:srgbClr val="00234A"/>
                </a:solidFill>
                <a:ea typeface="宋体" panose="02010600030101010101" pitchFamily="2" charset="-122"/>
              </a:rPr>
              <a:t>;</a:t>
            </a:r>
            <a:endParaRPr lang="zh-CN" altLang="en-US" sz="1500">
              <a:solidFill>
                <a:srgbClr val="00234A"/>
              </a:solidFill>
              <a:ea typeface="宋体" panose="02010600030101010101" pitchFamily="2" charset="-122"/>
            </a:endParaRPr>
          </a:p>
        </p:txBody>
      </p:sp>
    </p:spTree>
  </p:cSld>
  <p:clrMapOvr>
    <a:masterClrMapping/>
  </p:clrMapOvr>
  <p:transition>
    <p:pull dir="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8319F8BA-19BB-737C-FECD-6CB668A0149B}"/>
              </a:ext>
            </a:extLst>
          </p:cNvPr>
          <p:cNvSpPr>
            <a:spLocks noGrp="1" noChangeArrowheads="1"/>
          </p:cNvSpPr>
          <p:nvPr>
            <p:ph type="title"/>
          </p:nvPr>
        </p:nvSpPr>
        <p:spPr>
          <a:xfrm>
            <a:off x="684610" y="857250"/>
            <a:ext cx="8108156" cy="742950"/>
          </a:xfrm>
        </p:spPr>
        <p:txBody>
          <a:bodyPr/>
          <a:lstStyle/>
          <a:p>
            <a:pPr algn="l"/>
            <a:r>
              <a:rPr lang="en-US" altLang="zh-CN">
                <a:ea typeface="宋体" panose="02010600030101010101" pitchFamily="2" charset="-122"/>
              </a:rPr>
              <a:t>3. </a:t>
            </a:r>
            <a:r>
              <a:rPr lang="zh-CN" altLang="en-US">
                <a:ea typeface="宋体" panose="02010600030101010101" pitchFamily="2" charset="-122"/>
              </a:rPr>
              <a:t>数据定义伪操作</a:t>
            </a:r>
          </a:p>
        </p:txBody>
      </p:sp>
      <p:graphicFrame>
        <p:nvGraphicFramePr>
          <p:cNvPr id="936979" name="Group 19">
            <a:extLst>
              <a:ext uri="{FF2B5EF4-FFF2-40B4-BE49-F238E27FC236}">
                <a16:creationId xmlns:a16="http://schemas.microsoft.com/office/drawing/2014/main" id="{CA172F31-0D07-5573-86D4-19645972F6E1}"/>
              </a:ext>
            </a:extLst>
          </p:cNvPr>
          <p:cNvGraphicFramePr>
            <a:graphicFrameLocks noGrp="1"/>
          </p:cNvGraphicFramePr>
          <p:nvPr>
            <p:ph idx="1"/>
          </p:nvPr>
        </p:nvGraphicFramePr>
        <p:xfrm>
          <a:off x="305991" y="1970485"/>
          <a:ext cx="8586787" cy="3250407"/>
        </p:xfrm>
        <a:graphic>
          <a:graphicData uri="http://schemas.openxmlformats.org/drawingml/2006/table">
            <a:tbl>
              <a:tblPr/>
              <a:tblGrid>
                <a:gridCol w="4716554">
                  <a:extLst>
                    <a:ext uri="{9D8B030D-6E8A-4147-A177-3AD203B41FA5}">
                      <a16:colId xmlns:a16="http://schemas.microsoft.com/office/drawing/2014/main" val="20000"/>
                    </a:ext>
                  </a:extLst>
                </a:gridCol>
                <a:gridCol w="3870233">
                  <a:extLst>
                    <a:ext uri="{9D8B030D-6E8A-4147-A177-3AD203B41FA5}">
                      <a16:colId xmlns:a16="http://schemas.microsoft.com/office/drawing/2014/main" val="20001"/>
                    </a:ext>
                  </a:extLst>
                </a:gridCol>
              </a:tblGrid>
              <a:tr h="354821">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语法格式</a:t>
                      </a:r>
                    </a:p>
                  </a:txBody>
                  <a:tcPr marL="69055" marR="69055" marT="34530" marB="345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功能</a:t>
                      </a:r>
                    </a:p>
                  </a:txBody>
                  <a:tcPr marL="69055" marR="69055" marT="34530" marB="345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447793">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dirty="0">
                          <a:ln>
                            <a:noFill/>
                          </a:ln>
                          <a:solidFill>
                            <a:schemeClr val="tx1"/>
                          </a:solidFill>
                          <a:effectLst/>
                          <a:latin typeface="Arial" charset="0"/>
                          <a:ea typeface="宋体" pitchFamily="2" charset="-122"/>
                        </a:rPr>
                        <a:t>{label}	DCFD	</a:t>
                      </a:r>
                      <a:r>
                        <a:rPr kumimoji="0" lang="en-US" altLang="zh-CN" sz="1500" b="1" i="0" u="none" strike="noStrike" cap="none" normalizeH="0" baseline="0" dirty="0" err="1">
                          <a:ln>
                            <a:noFill/>
                          </a:ln>
                          <a:solidFill>
                            <a:schemeClr val="tx1"/>
                          </a:solidFill>
                          <a:effectLst/>
                          <a:latin typeface="Arial" charset="0"/>
                          <a:ea typeface="宋体" pitchFamily="2" charset="-122"/>
                        </a:rPr>
                        <a:t>fpliteral</a:t>
                      </a:r>
                      <a:r>
                        <a:rPr kumimoji="0" lang="en-US" altLang="zh-CN" sz="1500" b="1" i="0" u="none" strike="noStrike" cap="none" normalizeH="0" baseline="0" dirty="0">
                          <a:ln>
                            <a:noFill/>
                          </a:ln>
                          <a:solidFill>
                            <a:schemeClr val="tx1"/>
                          </a:solidFill>
                          <a:effectLst/>
                          <a:latin typeface="Arial" charset="0"/>
                          <a:ea typeface="宋体" pitchFamily="2" charset="-122"/>
                        </a:rPr>
                        <a:t>{, </a:t>
                      </a:r>
                      <a:r>
                        <a:rPr kumimoji="0" lang="en-US" altLang="zh-CN" sz="1500" b="1" i="0" u="none" strike="noStrike" cap="none" normalizeH="0" baseline="0" dirty="0" err="1">
                          <a:ln>
                            <a:noFill/>
                          </a:ln>
                          <a:solidFill>
                            <a:schemeClr val="tx1"/>
                          </a:solidFill>
                          <a:effectLst/>
                          <a:latin typeface="Arial" charset="0"/>
                          <a:ea typeface="宋体" pitchFamily="2" charset="-122"/>
                        </a:rPr>
                        <a:t>fpliteral</a:t>
                      </a:r>
                      <a:r>
                        <a:rPr kumimoji="0" lang="en-US" altLang="zh-CN" sz="1500" b="1" i="0" u="none" strike="noStrike" cap="none" normalizeH="0" baseline="0" dirty="0">
                          <a:ln>
                            <a:noFill/>
                          </a:ln>
                          <a:solidFill>
                            <a:schemeClr val="tx1"/>
                          </a:solidFill>
                          <a:effectLst/>
                          <a:latin typeface="Arial" charset="0"/>
                          <a:ea typeface="宋体" pitchFamily="2" charset="-122"/>
                        </a:rPr>
                        <a:t>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其中</a:t>
                      </a:r>
                      <a:r>
                        <a:rPr kumimoji="0" lang="en-US" altLang="zh-CN" sz="1500" b="1" i="0" u="none" strike="noStrike" cap="none" normalizeH="0" baseline="0" dirty="0" err="1">
                          <a:ln>
                            <a:noFill/>
                          </a:ln>
                          <a:solidFill>
                            <a:schemeClr val="tx1"/>
                          </a:solidFill>
                          <a:effectLst/>
                          <a:latin typeface="Arial" charset="0"/>
                          <a:ea typeface="宋体" pitchFamily="2" charset="-122"/>
                        </a:rPr>
                        <a:t>fpliteral</a:t>
                      </a:r>
                      <a:r>
                        <a:rPr kumimoji="0" lang="zh-CN" altLang="en-US" sz="1500" b="1" i="0" u="none" strike="noStrike" cap="none" normalizeH="0" baseline="0" dirty="0">
                          <a:ln>
                            <a:noFill/>
                          </a:ln>
                          <a:solidFill>
                            <a:schemeClr val="tx1"/>
                          </a:solidFill>
                          <a:effectLst/>
                          <a:latin typeface="Arial" charset="0"/>
                          <a:ea typeface="宋体" pitchFamily="2" charset="-122"/>
                        </a:rPr>
                        <a:t>单精度浮点表达式，取值范围：</a:t>
                      </a:r>
                      <a:r>
                        <a:rPr kumimoji="0" lang="en-US" altLang="zh-CN" sz="1500" b="1" i="0" u="none" strike="noStrike" cap="none" normalizeH="0" baseline="0" dirty="0">
                          <a:ln>
                            <a:noFill/>
                          </a:ln>
                          <a:solidFill>
                            <a:schemeClr val="tx1"/>
                          </a:solidFill>
                          <a:effectLst/>
                          <a:latin typeface="Arial" charset="0"/>
                          <a:ea typeface="宋体" pitchFamily="2" charset="-122"/>
                        </a:rPr>
                        <a:t>2.22507385850720138e-308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dirty="0">
                          <a:ln>
                            <a:noFill/>
                          </a:ln>
                          <a:solidFill>
                            <a:schemeClr val="tx1"/>
                          </a:solidFill>
                          <a:effectLst/>
                          <a:latin typeface="Arial" charset="0"/>
                          <a:ea typeface="宋体" pitchFamily="2" charset="-122"/>
                        </a:rPr>
                        <a:t>        ~1.7976931348623157e+308</a:t>
                      </a:r>
                      <a:endParaRPr kumimoji="0" lang="zh-CN" altLang="en-US" sz="1500" b="1" i="0" u="none" strike="noStrike" cap="none" normalizeH="0" baseline="0" dirty="0">
                        <a:ln>
                          <a:noFill/>
                        </a:ln>
                        <a:solidFill>
                          <a:schemeClr val="tx1"/>
                        </a:solidFill>
                        <a:effectLst/>
                        <a:latin typeface="Arial" charset="0"/>
                        <a:ea typeface="宋体" pitchFamily="2" charset="-122"/>
                      </a:endParaRPr>
                    </a:p>
                  </a:txBody>
                  <a:tcPr marL="69055" marR="69055" marT="34530" marB="345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分配一片连续的</a:t>
                      </a:r>
                      <a:r>
                        <a:rPr kumimoji="0" lang="zh-CN" altLang="en-US" sz="1500" b="1" i="0" u="none" strike="noStrike" cap="none" normalizeH="0" baseline="0">
                          <a:ln>
                            <a:noFill/>
                          </a:ln>
                          <a:solidFill>
                            <a:srgbClr val="FF3300"/>
                          </a:solidFill>
                          <a:effectLst/>
                          <a:latin typeface="Arial" charset="0"/>
                          <a:ea typeface="宋体" pitchFamily="2" charset="-122"/>
                        </a:rPr>
                        <a:t>双精度浮点数</a:t>
                      </a:r>
                      <a:r>
                        <a:rPr kumimoji="0" lang="zh-CN" altLang="en-US" sz="1500" b="1" i="0" u="none" strike="noStrike" cap="none" normalizeH="0" baseline="0">
                          <a:ln>
                            <a:noFill/>
                          </a:ln>
                          <a:solidFill>
                            <a:schemeClr val="tx1"/>
                          </a:solidFill>
                          <a:effectLst/>
                          <a:latin typeface="Arial" charset="0"/>
                          <a:ea typeface="宋体" pitchFamily="2" charset="-122"/>
                        </a:rPr>
                        <a:t>存储单元并用</a:t>
                      </a:r>
                      <a:r>
                        <a:rPr kumimoji="0" lang="en-US" altLang="zh-CN" sz="1500" b="1" i="0" u="none" strike="noStrike" cap="none" normalizeH="0" baseline="0">
                          <a:ln>
                            <a:noFill/>
                          </a:ln>
                          <a:solidFill>
                            <a:schemeClr val="tx1"/>
                          </a:solidFill>
                          <a:effectLst/>
                          <a:latin typeface="Arial" charset="0"/>
                          <a:ea typeface="宋体" pitchFamily="2" charset="-122"/>
                        </a:rPr>
                        <a:t>fpliteral</a:t>
                      </a:r>
                      <a:r>
                        <a:rPr kumimoji="0" lang="zh-CN" altLang="en-US" sz="1500" b="1" i="0" u="none" strike="noStrike" cap="none" normalizeH="0" baseline="0">
                          <a:ln>
                            <a:noFill/>
                          </a:ln>
                          <a:solidFill>
                            <a:schemeClr val="tx1"/>
                          </a:solidFill>
                          <a:effectLst/>
                          <a:latin typeface="Arial" charset="0"/>
                          <a:ea typeface="宋体" pitchFamily="2" charset="-122"/>
                        </a:rPr>
                        <a:t>初始化，每个浮点数占两个字单元，分配的字数等于</a:t>
                      </a:r>
                      <a:r>
                        <a:rPr kumimoji="0" lang="en-US" altLang="zh-CN" sz="1500" b="1" i="0" u="none" strike="noStrike" cap="none" normalizeH="0" baseline="0">
                          <a:ln>
                            <a:noFill/>
                          </a:ln>
                          <a:solidFill>
                            <a:schemeClr val="tx1"/>
                          </a:solidFill>
                          <a:effectLst/>
                          <a:latin typeface="Arial" charset="0"/>
                          <a:ea typeface="宋体" pitchFamily="2" charset="-122"/>
                        </a:rPr>
                        <a:t>fpliteral</a:t>
                      </a:r>
                      <a:r>
                        <a:rPr kumimoji="0" lang="zh-CN" altLang="en-US" sz="1500" b="1" i="0" u="none" strike="noStrike" cap="none" normalizeH="0" baseline="0">
                          <a:ln>
                            <a:noFill/>
                          </a:ln>
                          <a:solidFill>
                            <a:schemeClr val="tx1"/>
                          </a:solidFill>
                          <a:effectLst/>
                          <a:latin typeface="Arial" charset="0"/>
                          <a:ea typeface="宋体" pitchFamily="2" charset="-122"/>
                        </a:rPr>
                        <a:t>个数的</a:t>
                      </a:r>
                      <a:r>
                        <a:rPr kumimoji="0" lang="en-US" altLang="zh-CN" sz="1500" b="1" i="0" u="none" strike="noStrike" cap="none" normalizeH="0" baseline="0">
                          <a:ln>
                            <a:noFill/>
                          </a:ln>
                          <a:solidFill>
                            <a:schemeClr val="tx1"/>
                          </a:solidFill>
                          <a:effectLst/>
                          <a:latin typeface="Arial" charset="0"/>
                          <a:ea typeface="宋体" pitchFamily="2" charset="-122"/>
                        </a:rPr>
                        <a:t>2</a:t>
                      </a:r>
                      <a:r>
                        <a:rPr kumimoji="0" lang="zh-CN" altLang="en-US" sz="1500" b="1" i="0" u="none" strike="noStrike" cap="none" normalizeH="0" baseline="0">
                          <a:ln>
                            <a:noFill/>
                          </a:ln>
                          <a:solidFill>
                            <a:schemeClr val="tx1"/>
                          </a:solidFill>
                          <a:effectLst/>
                          <a:latin typeface="Arial" charset="0"/>
                          <a:ea typeface="宋体" pitchFamily="2" charset="-122"/>
                        </a:rPr>
                        <a:t>倍。</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rgbClr val="0041FF"/>
                          </a:solidFill>
                          <a:effectLst/>
                          <a:latin typeface="Arial" charset="0"/>
                          <a:ea typeface="宋体" pitchFamily="2" charset="-122"/>
                        </a:rPr>
                        <a:t>（要求字对齐）</a:t>
                      </a:r>
                    </a:p>
                  </a:txBody>
                  <a:tcPr marL="69055" marR="69055" marT="34530" marB="345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447793">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500" b="1" i="0" u="none" strike="noStrike" cap="none" normalizeH="0" baseline="0">
                          <a:ln>
                            <a:noFill/>
                          </a:ln>
                          <a:solidFill>
                            <a:schemeClr val="tx1"/>
                          </a:solidFill>
                          <a:effectLst/>
                          <a:latin typeface="Arial" charset="0"/>
                          <a:ea typeface="宋体" pitchFamily="2" charset="-122"/>
                        </a:rPr>
                        <a:t>{label}	DCFDU	fpliteral{, fpliteral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a:ln>
                            <a:noFill/>
                          </a:ln>
                          <a:solidFill>
                            <a:schemeClr val="tx1"/>
                          </a:solidFill>
                          <a:effectLst/>
                          <a:latin typeface="Arial" charset="0"/>
                          <a:ea typeface="宋体" pitchFamily="2" charset="-122"/>
                        </a:rPr>
                        <a:t>其中</a:t>
                      </a:r>
                      <a:r>
                        <a:rPr kumimoji="0" lang="en-US" altLang="zh-CN" sz="1500" b="1" i="0" u="none" strike="noStrike" cap="none" normalizeH="0" baseline="0">
                          <a:ln>
                            <a:noFill/>
                          </a:ln>
                          <a:solidFill>
                            <a:schemeClr val="tx1"/>
                          </a:solidFill>
                          <a:effectLst/>
                          <a:latin typeface="Arial" charset="0"/>
                          <a:ea typeface="宋体" pitchFamily="2" charset="-122"/>
                        </a:rPr>
                        <a:t>fpliteral</a:t>
                      </a:r>
                      <a:r>
                        <a:rPr kumimoji="0" lang="zh-CN" altLang="en-US" sz="1500" b="1" i="0" u="none" strike="noStrike" cap="none" normalizeH="0" baseline="0">
                          <a:ln>
                            <a:noFill/>
                          </a:ln>
                          <a:solidFill>
                            <a:schemeClr val="tx1"/>
                          </a:solidFill>
                          <a:effectLst/>
                          <a:latin typeface="Arial" charset="0"/>
                          <a:ea typeface="宋体" pitchFamily="2" charset="-122"/>
                        </a:rPr>
                        <a:t>单精度浮点表达式，取值范围： </a:t>
                      </a:r>
                      <a:r>
                        <a:rPr kumimoji="0" lang="en-US" altLang="zh-CN" sz="1500" b="1" i="0" u="none" strike="noStrike" cap="none" normalizeH="0" baseline="0">
                          <a:ln>
                            <a:noFill/>
                          </a:ln>
                          <a:solidFill>
                            <a:schemeClr val="tx1"/>
                          </a:solidFill>
                          <a:effectLst/>
                          <a:latin typeface="Arial" charset="0"/>
                          <a:ea typeface="宋体" pitchFamily="2" charset="-122"/>
                        </a:rPr>
                        <a:t>2.22507385850720138e-308   </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en-US" altLang="zh-CN" sz="1500" b="1" i="0" u="none" strike="noStrike" cap="none" normalizeH="0" baseline="0">
                          <a:ln>
                            <a:noFill/>
                          </a:ln>
                          <a:solidFill>
                            <a:schemeClr val="tx1"/>
                          </a:solidFill>
                          <a:effectLst/>
                          <a:latin typeface="Arial" charset="0"/>
                          <a:ea typeface="宋体" pitchFamily="2" charset="-122"/>
                        </a:rPr>
                        <a:t>        ~1.7976931348623157e+308</a:t>
                      </a:r>
                    </a:p>
                  </a:txBody>
                  <a:tcPr marL="69055" marR="69055" marT="34530" marB="3453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chemeClr val="tx1"/>
                          </a:solidFill>
                          <a:effectLst/>
                          <a:latin typeface="Arial" charset="0"/>
                          <a:ea typeface="宋体" pitchFamily="2" charset="-122"/>
                        </a:rPr>
                        <a:t>分配一片连续的</a:t>
                      </a:r>
                      <a:r>
                        <a:rPr kumimoji="0" lang="zh-CN" altLang="en-US" sz="1500" b="1" i="0" u="none" strike="noStrike" cap="none" normalizeH="0" baseline="0" dirty="0">
                          <a:ln>
                            <a:noFill/>
                          </a:ln>
                          <a:solidFill>
                            <a:srgbClr val="FF3300"/>
                          </a:solidFill>
                          <a:effectLst/>
                          <a:latin typeface="Arial" charset="0"/>
                          <a:ea typeface="宋体" pitchFamily="2" charset="-122"/>
                        </a:rPr>
                        <a:t>双精度浮点数</a:t>
                      </a:r>
                      <a:r>
                        <a:rPr kumimoji="0" lang="zh-CN" altLang="en-US" sz="1500" b="1" i="0" u="none" strike="noStrike" cap="none" normalizeH="0" baseline="0" dirty="0">
                          <a:ln>
                            <a:noFill/>
                          </a:ln>
                          <a:solidFill>
                            <a:schemeClr val="tx1"/>
                          </a:solidFill>
                          <a:effectLst/>
                          <a:latin typeface="Arial" charset="0"/>
                          <a:ea typeface="宋体" pitchFamily="2" charset="-122"/>
                        </a:rPr>
                        <a:t>存储单元并用</a:t>
                      </a:r>
                      <a:r>
                        <a:rPr kumimoji="0" lang="en-US" altLang="zh-CN" sz="1500" b="1" i="0" u="none" strike="noStrike" cap="none" normalizeH="0" baseline="0" dirty="0" err="1">
                          <a:ln>
                            <a:noFill/>
                          </a:ln>
                          <a:solidFill>
                            <a:schemeClr val="tx1"/>
                          </a:solidFill>
                          <a:effectLst/>
                          <a:latin typeface="Arial" charset="0"/>
                          <a:ea typeface="宋体" pitchFamily="2" charset="-122"/>
                        </a:rPr>
                        <a:t>fpliteral</a:t>
                      </a:r>
                      <a:r>
                        <a:rPr kumimoji="0" lang="zh-CN" altLang="en-US" sz="1500" b="1" i="0" u="none" strike="noStrike" cap="none" normalizeH="0" baseline="0" dirty="0">
                          <a:ln>
                            <a:noFill/>
                          </a:ln>
                          <a:solidFill>
                            <a:schemeClr val="tx1"/>
                          </a:solidFill>
                          <a:effectLst/>
                          <a:latin typeface="Arial" charset="0"/>
                          <a:ea typeface="宋体" pitchFamily="2" charset="-122"/>
                        </a:rPr>
                        <a:t>初始化，每个浮点数占两个字单元，分配的字数等于</a:t>
                      </a:r>
                      <a:r>
                        <a:rPr kumimoji="0" lang="en-US" altLang="zh-CN" sz="1500" b="1" i="0" u="none" strike="noStrike" cap="none" normalizeH="0" baseline="0" dirty="0" err="1">
                          <a:ln>
                            <a:noFill/>
                          </a:ln>
                          <a:solidFill>
                            <a:schemeClr val="tx1"/>
                          </a:solidFill>
                          <a:effectLst/>
                          <a:latin typeface="Arial" charset="0"/>
                          <a:ea typeface="宋体" pitchFamily="2" charset="-122"/>
                        </a:rPr>
                        <a:t>fpliteral</a:t>
                      </a:r>
                      <a:r>
                        <a:rPr kumimoji="0" lang="zh-CN" altLang="en-US" sz="1500" b="1" i="0" u="none" strike="noStrike" cap="none" normalizeH="0" baseline="0" dirty="0">
                          <a:ln>
                            <a:noFill/>
                          </a:ln>
                          <a:solidFill>
                            <a:schemeClr val="tx1"/>
                          </a:solidFill>
                          <a:effectLst/>
                          <a:latin typeface="Arial" charset="0"/>
                          <a:ea typeface="宋体" pitchFamily="2" charset="-122"/>
                        </a:rPr>
                        <a:t>个数的</a:t>
                      </a:r>
                      <a:r>
                        <a:rPr kumimoji="0" lang="en-US" altLang="zh-CN" sz="1500" b="1" i="0" u="none" strike="noStrike" cap="none" normalizeH="0" baseline="0" dirty="0">
                          <a:ln>
                            <a:noFill/>
                          </a:ln>
                          <a:solidFill>
                            <a:schemeClr val="tx1"/>
                          </a:solidFill>
                          <a:effectLst/>
                          <a:latin typeface="Arial" charset="0"/>
                          <a:ea typeface="宋体" pitchFamily="2" charset="-122"/>
                        </a:rPr>
                        <a:t>2</a:t>
                      </a:r>
                      <a:r>
                        <a:rPr kumimoji="0" lang="zh-CN" altLang="en-US" sz="1500" b="1" i="0" u="none" strike="noStrike" cap="none" normalizeH="0" baseline="0" dirty="0">
                          <a:ln>
                            <a:noFill/>
                          </a:ln>
                          <a:solidFill>
                            <a:schemeClr val="tx1"/>
                          </a:solidFill>
                          <a:effectLst/>
                          <a:latin typeface="Arial" charset="0"/>
                          <a:ea typeface="宋体" pitchFamily="2" charset="-122"/>
                        </a:rPr>
                        <a:t>倍。</a:t>
                      </a:r>
                    </a:p>
                    <a:p>
                      <a:pPr marL="0" marR="0" lvl="0" indent="0" algn="l" defTabSz="914400" rtl="0" eaLnBrk="0" fontAlgn="base" latinLnBrk="0" hangingPunct="0">
                        <a:lnSpc>
                          <a:spcPct val="125000"/>
                        </a:lnSpc>
                        <a:spcBef>
                          <a:spcPct val="50000"/>
                        </a:spcBef>
                        <a:spcAft>
                          <a:spcPct val="0"/>
                        </a:spcAft>
                        <a:buClr>
                          <a:schemeClr val="bg2"/>
                        </a:buClr>
                        <a:buSzPct val="80000"/>
                        <a:buFont typeface="Wingdings" pitchFamily="2" charset="2"/>
                        <a:buNone/>
                        <a:tabLst/>
                      </a:pPr>
                      <a:r>
                        <a:rPr kumimoji="0" lang="zh-CN" altLang="en-US" sz="1500" b="1" i="0" u="none" strike="noStrike" cap="none" normalizeH="0" baseline="0" dirty="0">
                          <a:ln>
                            <a:noFill/>
                          </a:ln>
                          <a:solidFill>
                            <a:srgbClr val="0041FF"/>
                          </a:solidFill>
                          <a:effectLst/>
                          <a:latin typeface="Arial" charset="0"/>
                          <a:ea typeface="宋体" pitchFamily="2" charset="-122"/>
                        </a:rPr>
                        <a:t>（不要求字对齐）</a:t>
                      </a:r>
                    </a:p>
                  </a:txBody>
                  <a:tcPr marL="69055" marR="69055" marT="34530" marB="3453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3265" name="Rectangle 17">
            <a:extLst>
              <a:ext uri="{FF2B5EF4-FFF2-40B4-BE49-F238E27FC236}">
                <a16:creationId xmlns:a16="http://schemas.microsoft.com/office/drawing/2014/main" id="{D813897C-2ACB-21CF-91C5-C81001553EBB}"/>
              </a:ext>
            </a:extLst>
          </p:cNvPr>
          <p:cNvSpPr>
            <a:spLocks noChangeArrowheads="1"/>
          </p:cNvSpPr>
          <p:nvPr/>
        </p:nvSpPr>
        <p:spPr bwMode="gray">
          <a:xfrm>
            <a:off x="2412206" y="5319713"/>
            <a:ext cx="3833813" cy="301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9056" tIns="34529" rIns="69056" bIns="34529">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10000"/>
              </a:lnSpc>
              <a:spcBef>
                <a:spcPct val="20000"/>
              </a:spcBef>
              <a:buClrTx/>
              <a:buSzTx/>
              <a:buNone/>
            </a:pPr>
            <a:r>
              <a:rPr lang="zh-CN" altLang="en-US" sz="1500">
                <a:solidFill>
                  <a:srgbClr val="00234A"/>
                </a:solidFill>
                <a:ea typeface="宋体" panose="02010600030101010101" pitchFamily="2" charset="-122"/>
              </a:rPr>
              <a:t>以上三条中的</a:t>
            </a:r>
            <a:r>
              <a:rPr lang="en-US" altLang="zh-CN" sz="1500">
                <a:solidFill>
                  <a:srgbClr val="00234A"/>
                </a:solidFill>
                <a:ea typeface="宋体" panose="02010600030101010101" pitchFamily="2" charset="-122"/>
              </a:rPr>
              <a:t>label</a:t>
            </a:r>
            <a:r>
              <a:rPr lang="zh-CN" altLang="en-US" sz="1500">
                <a:solidFill>
                  <a:srgbClr val="00234A"/>
                </a:solidFill>
                <a:ea typeface="宋体" panose="02010600030101010101" pitchFamily="2" charset="-122"/>
              </a:rPr>
              <a:t>：是可选的程序标号</a:t>
            </a:r>
            <a:r>
              <a:rPr lang="en-US" altLang="zh-CN" sz="1500">
                <a:solidFill>
                  <a:srgbClr val="00234A"/>
                </a:solidFill>
                <a:ea typeface="宋体" panose="02010600030101010101" pitchFamily="2" charset="-122"/>
              </a:rPr>
              <a:t>;</a:t>
            </a:r>
            <a:endParaRPr lang="zh-CN" altLang="en-US" sz="1500">
              <a:solidFill>
                <a:srgbClr val="00234A"/>
              </a:solidFill>
              <a:ea typeface="宋体" panose="02010600030101010101" pitchFamily="2" charset="-122"/>
            </a:endParaRPr>
          </a:p>
        </p:txBody>
      </p:sp>
    </p:spTree>
  </p:cSld>
  <p:clrMapOvr>
    <a:masterClrMapping/>
  </p:clrMapOvr>
  <p:transition>
    <p:pull dir="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Grp="1" noChangeArrowheads="1"/>
          </p:cNvSpPr>
          <p:nvPr>
            <p:ph type="body" idx="1"/>
          </p:nvPr>
        </p:nvSpPr>
        <p:spPr>
          <a:xfrm>
            <a:off x="611560" y="1763539"/>
            <a:ext cx="8001000" cy="4876800"/>
          </a:xfrm>
        </p:spPr>
        <p:txBody>
          <a:bodyPr/>
          <a:lstStyle/>
          <a:p>
            <a:endParaRPr lang="zh-CN" altLang="en-US" dirty="0">
              <a:ea typeface="宋体" panose="02010600030101010101" pitchFamily="2" charset="-122"/>
            </a:endParaRPr>
          </a:p>
          <a:p>
            <a:endParaRPr lang="zh-CN" altLang="en-US" dirty="0">
              <a:ea typeface="宋体" panose="02010600030101010101" pitchFamily="2" charset="-122"/>
            </a:endParaRPr>
          </a:p>
          <a:p>
            <a:endParaRPr lang="zh-CN" altLang="en-US" dirty="0">
              <a:ea typeface="宋体" panose="02010600030101010101" pitchFamily="2" charset="-122"/>
            </a:endParaRPr>
          </a:p>
          <a:p>
            <a:endParaRPr lang="zh-CN" altLang="en-US" dirty="0">
              <a:ea typeface="宋体" panose="02010600030101010101" pitchFamily="2" charset="-122"/>
            </a:endParaRPr>
          </a:p>
          <a:p>
            <a:endParaRPr lang="zh-CN" altLang="en-US" dirty="0">
              <a:ea typeface="宋体" panose="02010600030101010101" pitchFamily="2" charset="-122"/>
            </a:endParaRPr>
          </a:p>
          <a:p>
            <a:r>
              <a:rPr lang="zh-CN" altLang="en-US" sz="2000" dirty="0">
                <a:ea typeface="宋体" panose="02010600030101010101" pitchFamily="2" charset="-122"/>
              </a:rPr>
              <a:t>一段完整的ARM汇编语言程序，由</a:t>
            </a:r>
            <a:r>
              <a:rPr lang="zh-CN" altLang="en-US" sz="2000" dirty="0">
                <a:solidFill>
                  <a:srgbClr val="FF0000"/>
                </a:solidFill>
                <a:ea typeface="宋体" panose="02010600030101010101" pitchFamily="2" charset="-122"/>
              </a:rPr>
              <a:t>若干个段</a:t>
            </a:r>
            <a:r>
              <a:rPr lang="zh-CN" altLang="en-US" sz="2000" dirty="0">
                <a:ea typeface="宋体" panose="02010600030101010101" pitchFamily="2" charset="-122"/>
              </a:rPr>
              <a:t>组成，段可以分为</a:t>
            </a:r>
            <a:r>
              <a:rPr lang="zh-CN" altLang="en-US" sz="2000" dirty="0">
                <a:solidFill>
                  <a:srgbClr val="FF0000"/>
                </a:solidFill>
                <a:ea typeface="宋体" panose="02010600030101010101" pitchFamily="2" charset="-122"/>
              </a:rPr>
              <a:t>代码段</a:t>
            </a:r>
            <a:r>
              <a:rPr lang="zh-CN" altLang="en-US" sz="2000" dirty="0">
                <a:ea typeface="宋体" panose="02010600030101010101" pitchFamily="2" charset="-122"/>
              </a:rPr>
              <a:t>和</a:t>
            </a:r>
            <a:r>
              <a:rPr lang="zh-CN" altLang="en-US" sz="2000" dirty="0">
                <a:solidFill>
                  <a:srgbClr val="FF0000"/>
                </a:solidFill>
                <a:ea typeface="宋体" panose="02010600030101010101" pitchFamily="2" charset="-122"/>
              </a:rPr>
              <a:t>数据段</a:t>
            </a:r>
            <a:r>
              <a:rPr lang="zh-CN" altLang="en-US" sz="2000" dirty="0">
                <a:ea typeface="宋体" panose="02010600030101010101" pitchFamily="2" charset="-122"/>
              </a:rPr>
              <a:t>，代码段的内容为执行代码，数据段存放代码运行时需要用到的变量。</a:t>
            </a:r>
          </a:p>
        </p:txBody>
      </p:sp>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1268760"/>
            <a:ext cx="5791200"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bwMode="gray">
          <a:xfrm>
            <a:off x="827584" y="332656"/>
            <a:ext cx="7162800" cy="57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chemeClr val="bg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2800" b="1">
                <a:solidFill>
                  <a:schemeClr val="bg1"/>
                </a:solidFill>
                <a:latin typeface="Verdana" panose="020B0604030504040204" pitchFamily="34" charset="0"/>
              </a:defRPr>
            </a:lvl2pPr>
            <a:lvl3pPr algn="ctr" rtl="0" eaLnBrk="1" fontAlgn="base" hangingPunct="1">
              <a:spcBef>
                <a:spcPct val="0"/>
              </a:spcBef>
              <a:spcAft>
                <a:spcPct val="0"/>
              </a:spcAft>
              <a:defRPr sz="2800" b="1">
                <a:solidFill>
                  <a:schemeClr val="bg1"/>
                </a:solidFill>
                <a:latin typeface="Verdana" panose="020B0604030504040204" pitchFamily="34" charset="0"/>
              </a:defRPr>
            </a:lvl3pPr>
            <a:lvl4pPr algn="ctr" rtl="0" eaLnBrk="1" fontAlgn="base" hangingPunct="1">
              <a:spcBef>
                <a:spcPct val="0"/>
              </a:spcBef>
              <a:spcAft>
                <a:spcPct val="0"/>
              </a:spcAft>
              <a:defRPr sz="2800" b="1">
                <a:solidFill>
                  <a:schemeClr val="bg1"/>
                </a:solidFill>
                <a:latin typeface="Verdana" panose="020B0604030504040204" pitchFamily="34" charset="0"/>
              </a:defRPr>
            </a:lvl4pPr>
            <a:lvl5pPr algn="ctr" rtl="0" eaLnBrk="1" fontAlgn="base" hangingPunct="1">
              <a:spcBef>
                <a:spcPct val="0"/>
              </a:spcBef>
              <a:spcAft>
                <a:spcPct val="0"/>
              </a:spcAft>
              <a:defRPr sz="2800" b="1">
                <a:solidFill>
                  <a:schemeClr val="bg1"/>
                </a:solidFill>
                <a:latin typeface="Verdana" panose="020B0604030504040204" pitchFamily="34" charset="0"/>
              </a:defRPr>
            </a:lvl5pPr>
            <a:lvl6pPr marL="457200" algn="ctr" rtl="0" eaLnBrk="1" fontAlgn="base" hangingPunct="1">
              <a:spcBef>
                <a:spcPct val="0"/>
              </a:spcBef>
              <a:spcAft>
                <a:spcPct val="0"/>
              </a:spcAft>
              <a:defRPr sz="2800" b="1">
                <a:solidFill>
                  <a:schemeClr val="bg1"/>
                </a:solidFill>
                <a:latin typeface="Verdana" panose="020B0604030504040204" pitchFamily="34" charset="0"/>
              </a:defRPr>
            </a:lvl6pPr>
            <a:lvl7pPr marL="914400" algn="ctr" rtl="0" eaLnBrk="1" fontAlgn="base" hangingPunct="1">
              <a:spcBef>
                <a:spcPct val="0"/>
              </a:spcBef>
              <a:spcAft>
                <a:spcPct val="0"/>
              </a:spcAft>
              <a:defRPr sz="2800" b="1">
                <a:solidFill>
                  <a:schemeClr val="bg1"/>
                </a:solidFill>
                <a:latin typeface="Verdana" panose="020B0604030504040204" pitchFamily="34" charset="0"/>
              </a:defRPr>
            </a:lvl7pPr>
            <a:lvl8pPr marL="1371600" algn="ctr" rtl="0" eaLnBrk="1" fontAlgn="base" hangingPunct="1">
              <a:spcBef>
                <a:spcPct val="0"/>
              </a:spcBef>
              <a:spcAft>
                <a:spcPct val="0"/>
              </a:spcAft>
              <a:defRPr sz="2800" b="1">
                <a:solidFill>
                  <a:schemeClr val="bg1"/>
                </a:solidFill>
                <a:latin typeface="Verdana" panose="020B0604030504040204" pitchFamily="34" charset="0"/>
              </a:defRPr>
            </a:lvl8pPr>
            <a:lvl9pPr marL="1828800" algn="ctr" rtl="0" eaLnBrk="1" fontAlgn="base" hangingPunct="1">
              <a:spcBef>
                <a:spcPct val="0"/>
              </a:spcBef>
              <a:spcAft>
                <a:spcPct val="0"/>
              </a:spcAft>
              <a:defRPr sz="2800" b="1">
                <a:solidFill>
                  <a:schemeClr val="bg1"/>
                </a:solidFill>
                <a:latin typeface="Verdana" panose="020B0604030504040204" pitchFamily="34" charset="0"/>
              </a:defRPr>
            </a:lvl9pPr>
          </a:lstStyle>
          <a:p>
            <a:r>
              <a:rPr lang="zh-CN" altLang="en-US" sz="3200" dirty="0"/>
              <a:t>第</a:t>
            </a:r>
            <a:r>
              <a:rPr lang="en-US" altLang="zh-CN" sz="3200" dirty="0"/>
              <a:t>4</a:t>
            </a:r>
            <a:r>
              <a:rPr lang="zh-CN" altLang="en-US" sz="3200" dirty="0"/>
              <a:t>章  </a:t>
            </a:r>
            <a:r>
              <a:rPr lang="en-US" altLang="zh-CN" sz="3200" dirty="0"/>
              <a:t>ARM</a:t>
            </a:r>
            <a:r>
              <a:rPr lang="zh-CN" altLang="en-US" sz="3200" dirty="0"/>
              <a:t>汇编语言特性与编程基础</a:t>
            </a:r>
          </a:p>
        </p:txBody>
      </p:sp>
    </p:spTree>
    <p:extLst>
      <p:ext uri="{BB962C8B-B14F-4D97-AF65-F5344CB8AC3E}">
        <p14:creationId xmlns:p14="http://schemas.microsoft.com/office/powerpoint/2010/main" val="35452062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DB63D5F8-55A9-7B96-FD24-5E867A1ECF3D}"/>
              </a:ext>
            </a:extLst>
          </p:cNvPr>
          <p:cNvSpPr>
            <a:spLocks noGrp="1" noChangeArrowheads="1"/>
          </p:cNvSpPr>
          <p:nvPr>
            <p:ph type="title"/>
          </p:nvPr>
        </p:nvSpPr>
        <p:spPr>
          <a:xfrm>
            <a:off x="1277541" y="944166"/>
            <a:ext cx="6804422" cy="594122"/>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sz="2700" dirty="0">
                <a:solidFill>
                  <a:srgbClr val="FF0000"/>
                </a:solidFill>
                <a:ea typeface="宋体" panose="02010600030101010101" pitchFamily="2" charset="-122"/>
              </a:rPr>
              <a:t>SPACE</a:t>
            </a:r>
            <a:r>
              <a:rPr lang="zh-CN" altLang="en-US" sz="2700" dirty="0">
                <a:solidFill>
                  <a:srgbClr val="FF0000"/>
                </a:solidFill>
                <a:ea typeface="宋体" panose="02010600030101010101" pitchFamily="2" charset="-122"/>
              </a:rPr>
              <a:t>指示符</a:t>
            </a:r>
            <a:endParaRPr lang="en-US" altLang="zh-CN" sz="2700" dirty="0">
              <a:ea typeface="宋体" panose="02010600030101010101" pitchFamily="2" charset="-122"/>
            </a:endParaRPr>
          </a:p>
        </p:txBody>
      </p:sp>
      <p:grpSp>
        <p:nvGrpSpPr>
          <p:cNvPr id="54275" name="组合 1">
            <a:extLst>
              <a:ext uri="{FF2B5EF4-FFF2-40B4-BE49-F238E27FC236}">
                <a16:creationId xmlns:a16="http://schemas.microsoft.com/office/drawing/2014/main" id="{2323B0C3-4857-9299-E945-23D5F1BF8BA2}"/>
              </a:ext>
            </a:extLst>
          </p:cNvPr>
          <p:cNvGrpSpPr>
            <a:grpSpLocks/>
          </p:cNvGrpSpPr>
          <p:nvPr/>
        </p:nvGrpSpPr>
        <p:grpSpPr bwMode="auto">
          <a:xfrm>
            <a:off x="1277541" y="1863329"/>
            <a:ext cx="6588919" cy="3206353"/>
            <a:chOff x="1703388" y="1230638"/>
            <a:chExt cx="8785225" cy="4275138"/>
          </a:xfrm>
        </p:grpSpPr>
        <p:pic>
          <p:nvPicPr>
            <p:cNvPr id="54277" name="图片 1">
              <a:extLst>
                <a:ext uri="{FF2B5EF4-FFF2-40B4-BE49-F238E27FC236}">
                  <a16:creationId xmlns:a16="http://schemas.microsoft.com/office/drawing/2014/main" id="{29A5E8BF-64E5-5325-67D6-4E670F1B3C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3388" y="1230638"/>
              <a:ext cx="8785225" cy="427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文本框 2">
              <a:extLst>
                <a:ext uri="{FF2B5EF4-FFF2-40B4-BE49-F238E27FC236}">
                  <a16:creationId xmlns:a16="http://schemas.microsoft.com/office/drawing/2014/main" id="{4952FFFA-5DB3-B094-D951-5218A1F2B381}"/>
                </a:ext>
              </a:extLst>
            </p:cNvPr>
            <p:cNvSpPr txBox="1">
              <a:spLocks noChangeArrowheads="1"/>
            </p:cNvSpPr>
            <p:nvPr/>
          </p:nvSpPr>
          <p:spPr bwMode="auto">
            <a:xfrm>
              <a:off x="2063552" y="1412775"/>
              <a:ext cx="576072" cy="338555"/>
            </a:xfrm>
            <a:prstGeom prst="rect">
              <a:avLst/>
            </a:prstGeom>
            <a:solidFill>
              <a:schemeClr val="bg1"/>
            </a:solidFill>
            <a:ln w="9525">
              <a:solidFill>
                <a:schemeClr val="bg1"/>
              </a:solidFill>
              <a:miter lim="800000"/>
              <a:headEnd/>
              <a:tailEnd/>
            </a:ln>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spcBef>
                  <a:spcPct val="0"/>
                </a:spcBef>
                <a:buClrTx/>
                <a:buSzTx/>
                <a:buNone/>
              </a:pPr>
              <a:endParaRPr lang="zh-CN" altLang="en-US" sz="1050" b="0">
                <a:solidFill>
                  <a:srgbClr val="FFFFFF"/>
                </a:solidFill>
                <a:ea typeface="宋体" panose="02010600030101010101" pitchFamily="2" charset="-122"/>
              </a:endParaRPr>
            </a:p>
          </p:txBody>
        </p:sp>
      </p:grpSp>
      <p:sp>
        <p:nvSpPr>
          <p:cNvPr id="54276" name="文本框 4">
            <a:extLst>
              <a:ext uri="{FF2B5EF4-FFF2-40B4-BE49-F238E27FC236}">
                <a16:creationId xmlns:a16="http://schemas.microsoft.com/office/drawing/2014/main" id="{6304E0A9-9F9B-8DE9-9DE8-52904256077A}"/>
              </a:ext>
            </a:extLst>
          </p:cNvPr>
          <p:cNvSpPr txBox="1">
            <a:spLocks noChangeArrowheads="1"/>
          </p:cNvSpPr>
          <p:nvPr/>
        </p:nvSpPr>
        <p:spPr bwMode="auto">
          <a:xfrm>
            <a:off x="1494235" y="5228035"/>
            <a:ext cx="729138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spcBef>
                <a:spcPct val="0"/>
              </a:spcBef>
              <a:buClrTx/>
              <a:buSzTx/>
              <a:buNone/>
            </a:pPr>
            <a:r>
              <a:rPr lang="en-US" altLang="zh-CN" sz="2100">
                <a:solidFill>
                  <a:srgbClr val="00234A"/>
                </a:solidFill>
                <a:ea typeface="宋体" panose="02010600030101010101" pitchFamily="2" charset="-122"/>
              </a:rPr>
              <a:t>Data1  	% 127        ;</a:t>
            </a:r>
            <a:r>
              <a:rPr lang="zh-CN" altLang="en-US" sz="2100">
                <a:solidFill>
                  <a:srgbClr val="00234A"/>
                </a:solidFill>
                <a:ea typeface="宋体" panose="02010600030101010101" pitchFamily="2" charset="-122"/>
              </a:rPr>
              <a:t>分配</a:t>
            </a:r>
            <a:r>
              <a:rPr lang="en-US" altLang="zh-CN" sz="2100">
                <a:solidFill>
                  <a:srgbClr val="00234A"/>
                </a:solidFill>
                <a:ea typeface="宋体" panose="02010600030101010101" pitchFamily="2" charset="-122"/>
              </a:rPr>
              <a:t>127</a:t>
            </a:r>
            <a:r>
              <a:rPr lang="zh-CN" altLang="en-US" sz="2100">
                <a:solidFill>
                  <a:srgbClr val="00234A"/>
                </a:solidFill>
                <a:ea typeface="宋体" panose="02010600030101010101" pitchFamily="2" charset="-122"/>
              </a:rPr>
              <a:t>字节内容为</a:t>
            </a:r>
            <a:r>
              <a:rPr lang="en-US" altLang="zh-CN" sz="2100">
                <a:solidFill>
                  <a:srgbClr val="00234A"/>
                </a:solidFill>
                <a:ea typeface="宋体" panose="02010600030101010101" pitchFamily="2" charset="-122"/>
              </a:rPr>
              <a:t>0</a:t>
            </a:r>
            <a:r>
              <a:rPr lang="zh-CN" altLang="en-US" sz="2100">
                <a:solidFill>
                  <a:srgbClr val="00234A"/>
                </a:solidFill>
                <a:ea typeface="宋体" panose="02010600030101010101" pitchFamily="2" charset="-122"/>
              </a:rPr>
              <a:t>的存储区</a:t>
            </a:r>
          </a:p>
        </p:txBody>
      </p:sp>
    </p:spTree>
  </p:cSld>
  <p:clrMapOvr>
    <a:masterClrMapping/>
  </p:clrMapOvr>
  <p:transition>
    <p:pull dir="ru"/>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z="2800" dirty="0"/>
              <a:t>4.1.1  </a:t>
            </a:r>
            <a:r>
              <a:rPr lang="zh-CN" altLang="en-US" sz="2800" dirty="0"/>
              <a:t>通用伪指令</a:t>
            </a:r>
            <a:endParaRPr lang="zh-CN" altLang="en-US" sz="2800" dirty="0">
              <a:ea typeface="宋体" pitchFamily="2" charset="-122"/>
            </a:endParaRPr>
          </a:p>
        </p:txBody>
      </p:sp>
      <p:sp>
        <p:nvSpPr>
          <p:cNvPr id="12291" name="Rectangle 3"/>
          <p:cNvSpPr>
            <a:spLocks noGrp="1" noChangeArrowheads="1"/>
          </p:cNvSpPr>
          <p:nvPr>
            <p:ph type="body" idx="1"/>
          </p:nvPr>
        </p:nvSpPr>
        <p:spPr/>
        <p:txBody>
          <a:bodyPr/>
          <a:lstStyle/>
          <a:p>
            <a:pPr marL="342900" marR="0" lvl="0" indent="-342900" algn="l" defTabSz="914400" rtl="0" eaLnBrk="1" fontAlgn="base" latinLnBrk="0" hangingPunct="1">
              <a:lnSpc>
                <a:spcPct val="90000"/>
              </a:lnSpc>
              <a:spcBef>
                <a:spcPct val="20000"/>
              </a:spcBef>
              <a:spcAft>
                <a:spcPct val="0"/>
              </a:spcAft>
              <a:buClr>
                <a:srgbClr val="557B97"/>
              </a:buClr>
              <a:buSzTx/>
              <a:buFont typeface="Wingdings" panose="05000000000000000000" pitchFamily="2" charset="2"/>
              <a:buNone/>
              <a:tabLst/>
              <a:defRPr/>
            </a:pPr>
            <a:r>
              <a:rPr kumimoji="0" lang="en-US" altLang="zh-CN" sz="3200" b="0" i="0" u="none" strike="noStrike" kern="1200" cap="none" spc="0" normalizeH="0" baseline="0" noProof="0" dirty="0">
                <a:ln>
                  <a:noFill/>
                </a:ln>
                <a:solidFill>
                  <a:srgbClr val="30311D"/>
                </a:solidFill>
                <a:effectLst/>
                <a:uLnTx/>
                <a:uFillTx/>
                <a:latin typeface="Verdana"/>
                <a:ea typeface="+mn-ea"/>
                <a:cs typeface="+mn-cs"/>
              </a:rPr>
              <a:t>3.</a:t>
            </a:r>
            <a:r>
              <a:rPr kumimoji="0" lang="zh-CN" altLang="en-US" sz="3200" b="0" i="0" u="none" strike="noStrike" kern="1200" cap="none" spc="0" normalizeH="0" baseline="0" noProof="0" dirty="0">
                <a:ln>
                  <a:noFill/>
                </a:ln>
                <a:solidFill>
                  <a:srgbClr val="FF3300"/>
                </a:solidFill>
                <a:effectLst/>
                <a:uLnTx/>
                <a:uFillTx/>
                <a:latin typeface="Verdana"/>
                <a:ea typeface="+mn-ea"/>
                <a:cs typeface="+mn-cs"/>
              </a:rPr>
              <a:t>汇编控制伪指令</a:t>
            </a:r>
          </a:p>
          <a:p>
            <a:pPr marL="533400" indent="-533400">
              <a:lnSpc>
                <a:spcPct val="115000"/>
              </a:lnSpc>
              <a:buFont typeface="Wingdings" pitchFamily="2" charset="2"/>
              <a:buNone/>
            </a:pPr>
            <a:endParaRPr lang="zh-CN" altLang="en-US" sz="2000" dirty="0">
              <a:solidFill>
                <a:schemeClr val="tx2"/>
              </a:solidFill>
              <a:ea typeface="宋体" pitchFamily="2" charset="-122"/>
            </a:endParaRPr>
          </a:p>
          <a:p>
            <a:pPr marL="0" indent="0">
              <a:lnSpc>
                <a:spcPct val="115000"/>
              </a:lnSpc>
              <a:buNone/>
            </a:pPr>
            <a:r>
              <a:rPr lang="en-US" altLang="zh-CN" sz="2000" dirty="0">
                <a:ea typeface="宋体" pitchFamily="2" charset="-122"/>
              </a:rPr>
              <a:t>1) </a:t>
            </a:r>
            <a:r>
              <a:rPr lang="zh-CN" altLang="en-US" sz="2000" dirty="0">
                <a:ea typeface="宋体" pitchFamily="2" charset="-122"/>
              </a:rPr>
              <a:t>段定义相关伪指令</a:t>
            </a:r>
          </a:p>
          <a:p>
            <a:pPr marL="914400" lvl="1" indent="-457200">
              <a:lnSpc>
                <a:spcPct val="90000"/>
              </a:lnSpc>
              <a:buFont typeface="Wingdings" pitchFamily="2" charset="2"/>
              <a:buNone/>
            </a:pPr>
            <a:r>
              <a:rPr lang="zh-CN" altLang="en-US" sz="2000" b="1" dirty="0">
                <a:solidFill>
                  <a:srgbClr val="CC0000"/>
                </a:solidFill>
                <a:ea typeface="宋体" pitchFamily="2" charset="-122"/>
              </a:rPr>
              <a:t>AREA</a:t>
            </a:r>
          </a:p>
          <a:p>
            <a:pPr marL="914400" lvl="1" indent="-457200">
              <a:lnSpc>
                <a:spcPct val="90000"/>
              </a:lnSpc>
              <a:buFont typeface="Wingdings" pitchFamily="2" charset="2"/>
              <a:buNone/>
            </a:pPr>
            <a:r>
              <a:rPr lang="zh-CN" altLang="en-US" sz="2000" b="1" dirty="0">
                <a:solidFill>
                  <a:schemeClr val="tx2"/>
                </a:solidFill>
                <a:ea typeface="宋体" pitchFamily="2" charset="-122"/>
              </a:rPr>
              <a:t>语法格式： AREA	段名 	属性1, 属性2, ……</a:t>
            </a:r>
          </a:p>
          <a:p>
            <a:pPr marL="914400" lvl="1" indent="-457200">
              <a:lnSpc>
                <a:spcPct val="90000"/>
              </a:lnSpc>
              <a:buFont typeface="Wingdings" pitchFamily="2" charset="2"/>
              <a:buNone/>
            </a:pPr>
            <a:endParaRPr lang="zh-CN" altLang="en-US" sz="2000" b="1" dirty="0">
              <a:ea typeface="宋体" pitchFamily="2" charset="-122"/>
            </a:endParaRPr>
          </a:p>
          <a:p>
            <a:pPr marL="914400" lvl="1" indent="-457200">
              <a:lnSpc>
                <a:spcPct val="90000"/>
              </a:lnSpc>
              <a:buFont typeface="Wingdings" pitchFamily="2" charset="2"/>
              <a:buNone/>
            </a:pPr>
            <a:r>
              <a:rPr lang="zh-CN" altLang="en-US" sz="2000" b="1" dirty="0">
                <a:ea typeface="宋体" pitchFamily="2" charset="-122"/>
              </a:rPr>
              <a:t>程序4-1中使用如下语句定义段：</a:t>
            </a:r>
          </a:p>
          <a:p>
            <a:pPr marL="914400" lvl="1" indent="-457200">
              <a:lnSpc>
                <a:spcPct val="90000"/>
              </a:lnSpc>
              <a:buFont typeface="Wingdings" pitchFamily="2" charset="2"/>
              <a:buNone/>
            </a:pPr>
            <a:r>
              <a:rPr lang="zh-CN" altLang="en-US" sz="2000" b="1" dirty="0">
                <a:solidFill>
                  <a:schemeClr val="tx2"/>
                </a:solidFill>
                <a:ea typeface="宋体" pitchFamily="2" charset="-122"/>
              </a:rPr>
              <a:t>	AREA	MAIN,	CODE,	READONLY	;定义代码段，名字为MAIN</a:t>
            </a:r>
          </a:p>
          <a:p>
            <a:pPr marL="914400" lvl="1" indent="-457200">
              <a:lnSpc>
                <a:spcPct val="90000"/>
              </a:lnSpc>
              <a:buFont typeface="Wingdings" pitchFamily="2" charset="2"/>
              <a:buNone/>
            </a:pPr>
            <a:r>
              <a:rPr lang="zh-CN" altLang="en-US" sz="2000" b="1" dirty="0">
                <a:solidFill>
                  <a:schemeClr val="tx2"/>
                </a:solidFill>
                <a:ea typeface="宋体" pitchFamily="2" charset="-122"/>
              </a:rPr>
              <a:t>	AREA	NUM,	DATA,	READWRITE	;定义数据段，名字为NUM</a:t>
            </a:r>
          </a:p>
        </p:txBody>
      </p:sp>
    </p:spTree>
    <p:extLst>
      <p:ext uri="{BB962C8B-B14F-4D97-AF65-F5344CB8AC3E}">
        <p14:creationId xmlns:p14="http://schemas.microsoft.com/office/powerpoint/2010/main" val="24046831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23850" y="476250"/>
            <a:ext cx="7162800" cy="838200"/>
          </a:xfrm>
        </p:spPr>
        <p:txBody>
          <a:bodyPr/>
          <a:lstStyle/>
          <a:p>
            <a:pPr eaLnBrk="1" hangingPunct="1"/>
            <a:r>
              <a:rPr lang="en-US" altLang="zh-CN" sz="3200"/>
              <a:t>4.1.1  </a:t>
            </a:r>
            <a:r>
              <a:rPr lang="zh-CN" altLang="en-US" sz="3200"/>
              <a:t>通用伪指令</a:t>
            </a:r>
            <a:br>
              <a:rPr lang="zh-CN" altLang="en-US" sz="3200" b="0"/>
            </a:br>
            <a:endParaRPr lang="zh-CN" altLang="en-US" sz="3200" b="0"/>
          </a:p>
        </p:txBody>
      </p:sp>
      <p:sp>
        <p:nvSpPr>
          <p:cNvPr id="43011" name="Rectangle 3"/>
          <p:cNvSpPr>
            <a:spLocks noGrp="1" noChangeArrowheads="1"/>
          </p:cNvSpPr>
          <p:nvPr>
            <p:ph type="body" idx="1"/>
          </p:nvPr>
        </p:nvSpPr>
        <p:spPr>
          <a:xfrm>
            <a:off x="428625" y="1285875"/>
            <a:ext cx="8229600" cy="5248275"/>
          </a:xfrm>
        </p:spPr>
        <p:txBody>
          <a:bodyPr/>
          <a:lstStyle/>
          <a:p>
            <a:pPr eaLnBrk="1" hangingPunct="1">
              <a:lnSpc>
                <a:spcPct val="150000"/>
              </a:lnSpc>
              <a:buFont typeface="Wingdings" panose="05000000000000000000" pitchFamily="2" charset="2"/>
              <a:buNone/>
            </a:pPr>
            <a:r>
              <a:rPr lang="en-US" altLang="zh-CN">
                <a:solidFill>
                  <a:srgbClr val="FF0000"/>
                </a:solidFill>
              </a:rPr>
              <a:t>AREA</a:t>
            </a:r>
            <a:r>
              <a:rPr lang="zh-CN" altLang="en-US">
                <a:solidFill>
                  <a:srgbClr val="FF0000"/>
                </a:solidFill>
              </a:rPr>
              <a:t>常用的属性如下</a:t>
            </a:r>
            <a:r>
              <a:rPr lang="zh-CN" altLang="en-US"/>
              <a:t>：</a:t>
            </a:r>
          </a:p>
          <a:p>
            <a:pPr eaLnBrk="1" hangingPunct="1">
              <a:lnSpc>
                <a:spcPct val="150000"/>
              </a:lnSpc>
              <a:buFont typeface="Wingdings" panose="05000000000000000000" pitchFamily="2" charset="2"/>
              <a:buNone/>
            </a:pPr>
            <a:r>
              <a:rPr lang="zh-CN" altLang="en-US"/>
              <a:t>①</a:t>
            </a:r>
            <a:r>
              <a:rPr lang="en-US" altLang="zh-CN"/>
              <a:t>CODE</a:t>
            </a:r>
            <a:r>
              <a:rPr lang="zh-CN" altLang="en-US"/>
              <a:t>属性：用于定义代码段，默认为</a:t>
            </a:r>
            <a:r>
              <a:rPr lang="en-US" altLang="zh-CN"/>
              <a:t>READONLY</a:t>
            </a:r>
            <a:r>
              <a:rPr lang="zh-CN" altLang="en-US"/>
              <a:t>。</a:t>
            </a:r>
          </a:p>
          <a:p>
            <a:pPr eaLnBrk="1" hangingPunct="1">
              <a:lnSpc>
                <a:spcPct val="150000"/>
              </a:lnSpc>
              <a:buFont typeface="Wingdings" panose="05000000000000000000" pitchFamily="2" charset="2"/>
              <a:buNone/>
            </a:pPr>
            <a:r>
              <a:rPr lang="zh-CN" altLang="en-US"/>
              <a:t>②</a:t>
            </a:r>
            <a:r>
              <a:rPr lang="en-US" altLang="zh-CN"/>
              <a:t>DATA</a:t>
            </a:r>
            <a:r>
              <a:rPr lang="zh-CN" altLang="en-US"/>
              <a:t>属性：用于定义数据段，默认为</a:t>
            </a:r>
            <a:r>
              <a:rPr lang="en-US" altLang="zh-CN"/>
              <a:t>READWRITE</a:t>
            </a:r>
            <a:r>
              <a:rPr lang="zh-CN" altLang="en-US"/>
              <a:t>。</a:t>
            </a:r>
          </a:p>
          <a:p>
            <a:pPr eaLnBrk="1" hangingPunct="1">
              <a:lnSpc>
                <a:spcPct val="150000"/>
              </a:lnSpc>
              <a:buFont typeface="Wingdings" panose="05000000000000000000" pitchFamily="2" charset="2"/>
              <a:buNone/>
            </a:pPr>
            <a:r>
              <a:rPr lang="zh-CN" altLang="en-US"/>
              <a:t>③</a:t>
            </a:r>
            <a:r>
              <a:rPr lang="en-US" altLang="zh-CN"/>
              <a:t>READONLY</a:t>
            </a:r>
            <a:r>
              <a:rPr lang="zh-CN" altLang="en-US"/>
              <a:t>属性：指定本段为只读，代码段默认为</a:t>
            </a:r>
            <a:r>
              <a:rPr lang="en-US" altLang="zh-CN"/>
              <a:t>READONLY</a:t>
            </a:r>
            <a:r>
              <a:rPr lang="zh-CN" altLang="en-US"/>
              <a:t>。</a:t>
            </a:r>
            <a:endParaRPr lang="en-US" altLang="zh-CN"/>
          </a:p>
          <a:p>
            <a:pPr eaLnBrk="1" hangingPunct="1">
              <a:lnSpc>
                <a:spcPct val="150000"/>
              </a:lnSpc>
              <a:buFont typeface="Wingdings" panose="05000000000000000000" pitchFamily="2" charset="2"/>
              <a:buNone/>
            </a:pPr>
            <a:r>
              <a:rPr lang="en-US" altLang="zh-CN"/>
              <a:t>④READWRITE</a:t>
            </a:r>
            <a:r>
              <a:rPr lang="zh-CN" altLang="en-US"/>
              <a:t>属性：指定本段为可读可写，数据段的默认属性为</a:t>
            </a:r>
            <a:r>
              <a:rPr lang="en-US" altLang="zh-CN"/>
              <a:t>READWRITE</a:t>
            </a:r>
            <a:r>
              <a:rPr lang="zh-CN" altLang="en-US"/>
              <a:t>。</a:t>
            </a:r>
            <a:endParaRPr lang="en-US" altLang="zh-CN"/>
          </a:p>
          <a:p>
            <a:pPr eaLnBrk="1" hangingPunct="1">
              <a:lnSpc>
                <a:spcPct val="90000"/>
              </a:lnSpc>
            </a:pPr>
            <a:endParaRPr lang="en-US" altLang="zh-CN"/>
          </a:p>
        </p:txBody>
      </p:sp>
    </p:spTree>
    <p:extLst>
      <p:ext uri="{BB962C8B-B14F-4D97-AF65-F5344CB8AC3E}">
        <p14:creationId xmlns:p14="http://schemas.microsoft.com/office/powerpoint/2010/main" val="42819578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7CB0D7B-369E-26FD-97DB-B04918CA7189}"/>
              </a:ext>
            </a:extLst>
          </p:cNvPr>
          <p:cNvSpPr>
            <a:spLocks noGrp="1" noChangeArrowheads="1"/>
          </p:cNvSpPr>
          <p:nvPr>
            <p:ph type="title"/>
          </p:nvPr>
        </p:nvSpPr>
        <p:spPr>
          <a:xfrm>
            <a:off x="1277541" y="944166"/>
            <a:ext cx="6804422" cy="594122"/>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sz="2700" dirty="0">
                <a:solidFill>
                  <a:srgbClr val="FF0000"/>
                </a:solidFill>
                <a:ea typeface="宋体" panose="02010600030101010101" pitchFamily="2" charset="-122"/>
              </a:rPr>
              <a:t>ALIGN</a:t>
            </a:r>
            <a:r>
              <a:rPr lang="zh-CN" altLang="en-US" sz="2700" dirty="0">
                <a:solidFill>
                  <a:srgbClr val="FF0000"/>
                </a:solidFill>
                <a:ea typeface="宋体" panose="02010600030101010101" pitchFamily="2" charset="-122"/>
              </a:rPr>
              <a:t>指示符</a:t>
            </a:r>
            <a:endParaRPr lang="en-US" altLang="zh-CN" sz="2700" dirty="0">
              <a:ea typeface="宋体" panose="02010600030101010101" pitchFamily="2" charset="-122"/>
            </a:endParaRPr>
          </a:p>
        </p:txBody>
      </p:sp>
      <p:pic>
        <p:nvPicPr>
          <p:cNvPr id="55299" name="图片 1">
            <a:extLst>
              <a:ext uri="{FF2B5EF4-FFF2-40B4-BE49-F238E27FC236}">
                <a16:creationId xmlns:a16="http://schemas.microsoft.com/office/drawing/2014/main" id="{A41AD19A-062B-6765-11B2-C053097241E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23962" y="1701404"/>
            <a:ext cx="6624638" cy="3942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ll dir="ru"/>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B34D9027-B4D2-2446-4A60-DBC586EAA3A8}"/>
              </a:ext>
            </a:extLst>
          </p:cNvPr>
          <p:cNvSpPr>
            <a:spLocks noGrp="1" noChangeArrowheads="1"/>
          </p:cNvSpPr>
          <p:nvPr>
            <p:ph type="title"/>
          </p:nvPr>
        </p:nvSpPr>
        <p:spPr>
          <a:xfrm>
            <a:off x="1277541" y="944166"/>
            <a:ext cx="6804422" cy="594122"/>
          </a:xfrm>
          <a:noFill/>
          <a:extLst>
            <a:ext uri="{909E8E84-426E-40DD-AFC4-6F175D3DCCD1}">
              <a14:hiddenFill xmlns:a14="http://schemas.microsoft.com/office/drawing/2010/main">
                <a:solidFill>
                  <a:schemeClr val="tx1">
                    <a:alpha val="0"/>
                  </a:schemeClr>
                </a:solidFill>
              </a14:hiddenFill>
            </a:ext>
          </a:extLst>
        </p:spPr>
        <p:txBody>
          <a:bodyPr/>
          <a:lstStyle/>
          <a:p>
            <a:pPr algn="l"/>
            <a:r>
              <a:rPr lang="en-US" altLang="zh-CN" sz="2700" dirty="0">
                <a:solidFill>
                  <a:srgbClr val="FF0000"/>
                </a:solidFill>
                <a:ea typeface="宋体" panose="02010600030101010101" pitchFamily="2" charset="-122"/>
              </a:rPr>
              <a:t>ALIGN</a:t>
            </a:r>
            <a:r>
              <a:rPr lang="zh-CN" altLang="en-US" sz="2700" dirty="0">
                <a:solidFill>
                  <a:srgbClr val="FF0000"/>
                </a:solidFill>
                <a:ea typeface="宋体" panose="02010600030101010101" pitchFamily="2" charset="-122"/>
              </a:rPr>
              <a:t>指示符</a:t>
            </a:r>
            <a:endParaRPr lang="en-US" altLang="zh-CN" sz="2700" dirty="0">
              <a:ea typeface="宋体" panose="02010600030101010101" pitchFamily="2" charset="-122"/>
            </a:endParaRPr>
          </a:p>
        </p:txBody>
      </p:sp>
      <p:sp>
        <p:nvSpPr>
          <p:cNvPr id="56323" name="矩形 2">
            <a:extLst>
              <a:ext uri="{FF2B5EF4-FFF2-40B4-BE49-F238E27FC236}">
                <a16:creationId xmlns:a16="http://schemas.microsoft.com/office/drawing/2014/main" id="{23A9BD67-B2EB-117F-DEBA-0348C094D730}"/>
              </a:ext>
            </a:extLst>
          </p:cNvPr>
          <p:cNvSpPr>
            <a:spLocks noChangeArrowheads="1"/>
          </p:cNvSpPr>
          <p:nvPr/>
        </p:nvSpPr>
        <p:spPr bwMode="auto">
          <a:xfrm>
            <a:off x="1062038" y="2511029"/>
            <a:ext cx="7506891" cy="1500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a:lnSpc>
                <a:spcPct val="150000"/>
              </a:lnSpc>
              <a:spcBef>
                <a:spcPct val="0"/>
              </a:spcBef>
              <a:buClr>
                <a:srgbClr val="FFC000"/>
              </a:buClr>
              <a:buSzPct val="87000"/>
            </a:pPr>
            <a:r>
              <a:rPr lang="zh-CN" altLang="en-US" sz="2100">
                <a:solidFill>
                  <a:srgbClr val="000000"/>
                </a:solidFill>
                <a:latin typeface="华文新魏" panose="02010800040101010101" pitchFamily="2" charset="-122"/>
                <a:ea typeface="华文新魏" panose="02010800040101010101" pitchFamily="2" charset="-122"/>
              </a:rPr>
              <a:t>在使用中，用</a:t>
            </a:r>
            <a:r>
              <a:rPr lang="en-US" altLang="zh-CN" sz="2100">
                <a:solidFill>
                  <a:srgbClr val="000000"/>
                </a:solidFill>
                <a:latin typeface="华文新魏" panose="02010800040101010101" pitchFamily="2" charset="-122"/>
                <a:ea typeface="华文新魏" panose="02010800040101010101" pitchFamily="2" charset="-122"/>
              </a:rPr>
              <a:t>ALIGN</a:t>
            </a:r>
            <a:r>
              <a:rPr lang="zh-CN" altLang="en-US" sz="2100">
                <a:solidFill>
                  <a:srgbClr val="000000"/>
                </a:solidFill>
                <a:latin typeface="华文新魏" panose="02010800040101010101" pitchFamily="2" charset="-122"/>
                <a:ea typeface="华文新魏" panose="02010800040101010101" pitchFamily="2" charset="-122"/>
              </a:rPr>
              <a:t>去确认</a:t>
            </a:r>
            <a:r>
              <a:rPr lang="zh-CN" altLang="en-US" sz="2100">
                <a:solidFill>
                  <a:srgbClr val="0000CC"/>
                </a:solidFill>
                <a:latin typeface="华文新魏" panose="02010800040101010101" pitchFamily="2" charset="-122"/>
                <a:ea typeface="华文新魏" panose="02010800040101010101" pitchFamily="2" charset="-122"/>
              </a:rPr>
              <a:t>代码地址被正确地对齐</a:t>
            </a:r>
            <a:r>
              <a:rPr lang="zh-CN" altLang="en-US" sz="2100">
                <a:solidFill>
                  <a:srgbClr val="000000"/>
                </a:solidFill>
                <a:latin typeface="华文新魏" panose="02010800040101010101" pitchFamily="2" charset="-122"/>
                <a:ea typeface="华文新魏" panose="02010800040101010101" pitchFamily="2" charset="-122"/>
              </a:rPr>
              <a:t>。</a:t>
            </a:r>
          </a:p>
          <a:p>
            <a:pPr algn="l" defTabSz="685800">
              <a:lnSpc>
                <a:spcPct val="150000"/>
              </a:lnSpc>
              <a:spcBef>
                <a:spcPct val="0"/>
              </a:spcBef>
              <a:buClr>
                <a:srgbClr val="FFC000"/>
              </a:buClr>
              <a:buSzPct val="87000"/>
            </a:pPr>
            <a:r>
              <a:rPr lang="zh-CN" altLang="en-US" sz="2100">
                <a:solidFill>
                  <a:srgbClr val="000000"/>
                </a:solidFill>
                <a:latin typeface="华文新魏" panose="02010800040101010101" pitchFamily="2" charset="-122"/>
                <a:ea typeface="华文新魏" panose="02010800040101010101" pitchFamily="2" charset="-122"/>
              </a:rPr>
              <a:t>当需要时，可以使用</a:t>
            </a:r>
            <a:r>
              <a:rPr lang="en-US" altLang="zh-CN" sz="2100">
                <a:solidFill>
                  <a:srgbClr val="000000"/>
                </a:solidFill>
                <a:latin typeface="华文新魏" panose="02010800040101010101" pitchFamily="2" charset="-122"/>
                <a:ea typeface="华文新魏" panose="02010800040101010101" pitchFamily="2" charset="-122"/>
              </a:rPr>
              <a:t>ALIGN</a:t>
            </a:r>
            <a:r>
              <a:rPr lang="zh-CN" altLang="en-US" sz="2100">
                <a:solidFill>
                  <a:srgbClr val="000000"/>
                </a:solidFill>
                <a:latin typeface="华文新魏" panose="02010800040101010101" pitchFamily="2" charset="-122"/>
                <a:ea typeface="华文新魏" panose="02010800040101010101" pitchFamily="2" charset="-122"/>
              </a:rPr>
              <a:t>去确认</a:t>
            </a:r>
            <a:r>
              <a:rPr lang="en-US" altLang="zh-CN" sz="2100">
                <a:solidFill>
                  <a:srgbClr val="0000CC"/>
                </a:solidFill>
                <a:latin typeface="华文新魏" panose="02010800040101010101" pitchFamily="2" charset="-122"/>
                <a:ea typeface="华文新魏" panose="02010800040101010101" pitchFamily="2" charset="-122"/>
              </a:rPr>
              <a:t>Thumb</a:t>
            </a:r>
            <a:r>
              <a:rPr lang="zh-CN" altLang="en-US" sz="2100">
                <a:solidFill>
                  <a:srgbClr val="0000CC"/>
                </a:solidFill>
                <a:latin typeface="华文新魏" panose="02010800040101010101" pitchFamily="2" charset="-122"/>
                <a:ea typeface="华文新魏" panose="02010800040101010101" pitchFamily="2" charset="-122"/>
              </a:rPr>
              <a:t>代码地址按字对齐</a:t>
            </a:r>
            <a:r>
              <a:rPr lang="zh-CN" altLang="en-US" sz="2100">
                <a:solidFill>
                  <a:srgbClr val="000000"/>
                </a:solidFill>
                <a:latin typeface="华文新魏" panose="02010800040101010101" pitchFamily="2" charset="-122"/>
                <a:ea typeface="华文新魏" panose="02010800040101010101" pitchFamily="2" charset="-122"/>
              </a:rPr>
              <a:t>。例如，</a:t>
            </a:r>
            <a:r>
              <a:rPr lang="en-US" altLang="zh-CN" sz="2100">
                <a:solidFill>
                  <a:srgbClr val="000000"/>
                </a:solidFill>
                <a:latin typeface="华文新魏" panose="02010800040101010101" pitchFamily="2" charset="-122"/>
                <a:ea typeface="华文新魏" panose="02010800040101010101" pitchFamily="2" charset="-122"/>
              </a:rPr>
              <a:t>ADR Thumb</a:t>
            </a:r>
            <a:r>
              <a:rPr lang="zh-CN" altLang="en-US" sz="2100">
                <a:solidFill>
                  <a:srgbClr val="000000"/>
                </a:solidFill>
                <a:latin typeface="华文新魏" panose="02010800040101010101" pitchFamily="2" charset="-122"/>
                <a:ea typeface="华文新魏" panose="02010800040101010101" pitchFamily="2" charset="-122"/>
              </a:rPr>
              <a:t>伪指令只能装入字对齐的地址。</a:t>
            </a:r>
            <a:endParaRPr lang="en-US" altLang="zh-CN" sz="2100">
              <a:solidFill>
                <a:srgbClr val="000000"/>
              </a:solidFill>
              <a:latin typeface="华文新魏" panose="02010800040101010101" pitchFamily="2" charset="-122"/>
              <a:ea typeface="华文新魏" panose="02010800040101010101" pitchFamily="2" charset="-122"/>
            </a:endParaRPr>
          </a:p>
        </p:txBody>
      </p:sp>
    </p:spTree>
  </p:cSld>
  <p:clrMapOvr>
    <a:masterClrMapping/>
  </p:clrMapOvr>
  <p:transition>
    <p:pull dir="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E438D3C6-CEBD-0920-755E-089DCBA65064}"/>
              </a:ext>
            </a:extLst>
          </p:cNvPr>
          <p:cNvSpPr>
            <a:spLocks noGrp="1"/>
          </p:cNvSpPr>
          <p:nvPr>
            <p:ph type="title"/>
          </p:nvPr>
        </p:nvSpPr>
        <p:spPr/>
        <p:txBody>
          <a:bodyPr/>
          <a:lstStyle/>
          <a:p>
            <a:pPr algn="l"/>
            <a:r>
              <a:rPr lang="en-US" altLang="zh-CN" sz="2700">
                <a:ea typeface="宋体" panose="02010600030101010101" pitchFamily="2" charset="-122"/>
              </a:rPr>
              <a:t>3. </a:t>
            </a:r>
            <a:r>
              <a:rPr lang="zh-CN" altLang="en-US" sz="2700">
                <a:ea typeface="宋体" panose="02010600030101010101" pitchFamily="2" charset="-122"/>
              </a:rPr>
              <a:t>数据定义伪操作</a:t>
            </a:r>
            <a:r>
              <a:rPr lang="en-US" altLang="zh-CN" sz="2700">
                <a:ea typeface="宋体" panose="02010600030101010101" pitchFamily="2" charset="-122"/>
              </a:rPr>
              <a:t>——</a:t>
            </a:r>
            <a:r>
              <a:rPr lang="en-US" altLang="zh-CN" sz="2700">
                <a:solidFill>
                  <a:srgbClr val="FF0000"/>
                </a:solidFill>
                <a:ea typeface="宋体" panose="02010600030101010101" pitchFamily="2" charset="-122"/>
              </a:rPr>
              <a:t>ALIGN</a:t>
            </a:r>
            <a:r>
              <a:rPr lang="zh-CN" altLang="en-US" sz="2700">
                <a:solidFill>
                  <a:srgbClr val="FF0000"/>
                </a:solidFill>
                <a:ea typeface="宋体" panose="02010600030101010101" pitchFamily="2" charset="-122"/>
              </a:rPr>
              <a:t>指示符</a:t>
            </a:r>
            <a:endParaRPr lang="zh-CN" altLang="en-US" sz="2700">
              <a:ea typeface="宋体" panose="02010600030101010101" pitchFamily="2" charset="-122"/>
            </a:endParaRPr>
          </a:p>
        </p:txBody>
      </p:sp>
      <p:sp>
        <p:nvSpPr>
          <p:cNvPr id="4" name="Rectangle 3">
            <a:extLst>
              <a:ext uri="{FF2B5EF4-FFF2-40B4-BE49-F238E27FC236}">
                <a16:creationId xmlns:a16="http://schemas.microsoft.com/office/drawing/2014/main" id="{9A7C85C7-5941-FDF3-3472-001E7171F921}"/>
              </a:ext>
            </a:extLst>
          </p:cNvPr>
          <p:cNvSpPr txBox="1">
            <a:spLocks noChangeArrowheads="1"/>
          </p:cNvSpPr>
          <p:nvPr/>
        </p:nvSpPr>
        <p:spPr bwMode="auto">
          <a:xfrm>
            <a:off x="359569" y="1754981"/>
            <a:ext cx="8433197" cy="350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gn="l" rtl="0" eaLnBrk="0" fontAlgn="base" hangingPunct="0">
              <a:lnSpc>
                <a:spcPct val="125000"/>
              </a:lnSpc>
              <a:spcBef>
                <a:spcPct val="50000"/>
              </a:spcBef>
              <a:spcAft>
                <a:spcPct val="0"/>
              </a:spcAft>
              <a:buClr>
                <a:schemeClr val="bg2"/>
              </a:buClr>
              <a:buSzPct val="80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lnSpc>
                <a:spcPct val="125000"/>
              </a:lnSpc>
              <a:spcBef>
                <a:spcPct val="10000"/>
              </a:spcBef>
              <a:spcAft>
                <a:spcPct val="0"/>
              </a:spcAft>
              <a:buClr>
                <a:schemeClr val="bg2"/>
              </a:buClr>
              <a:buSzPct val="70000"/>
              <a:buFont typeface="Wingdings" panose="05000000000000000000" pitchFamily="2" charset="2"/>
              <a:buChar char="n"/>
              <a:defRPr sz="2800" b="1">
                <a:solidFill>
                  <a:schemeClr val="tx1"/>
                </a:solidFill>
                <a:latin typeface="+mn-lt"/>
              </a:defRPr>
            </a:lvl2pPr>
            <a:lvl3pPr marL="1143000" indent="-228600" algn="l" rtl="0" eaLnBrk="0" fontAlgn="base" hangingPunct="0">
              <a:spcBef>
                <a:spcPct val="10000"/>
              </a:spcBef>
              <a:spcAft>
                <a:spcPct val="0"/>
              </a:spcAft>
              <a:buClr>
                <a:schemeClr val="bg2"/>
              </a:buClr>
              <a:buSzPct val="65000"/>
              <a:buFont typeface="Wingdings" panose="05000000000000000000" pitchFamily="2" charset="2"/>
              <a:buChar char="n"/>
              <a:defRPr sz="1600">
                <a:solidFill>
                  <a:schemeClr val="tx1"/>
                </a:solidFill>
                <a:latin typeface="+mn-lt"/>
              </a:defRPr>
            </a:lvl3pPr>
            <a:lvl4pPr marL="16002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4pPr>
            <a:lvl5pPr marL="2057400" indent="-228600" algn="l" rtl="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mn-lt"/>
              </a:defRPr>
            </a:lvl5pPr>
            <a:lvl6pPr marL="25146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6pPr>
            <a:lvl7pPr marL="29718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7pPr>
            <a:lvl8pPr marL="34290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8pPr>
            <a:lvl9pPr marL="3886200" indent="-228600" algn="l" rtl="0" eaLnBrk="0" fontAlgn="base" hangingPunct="0">
              <a:spcBef>
                <a:spcPct val="0"/>
              </a:spcBef>
              <a:spcAft>
                <a:spcPct val="0"/>
              </a:spcAft>
              <a:buClr>
                <a:schemeClr val="bg2"/>
              </a:buClr>
              <a:buSzPct val="60000"/>
              <a:buFont typeface="Wingdings" pitchFamily="2" charset="2"/>
              <a:buChar char="n"/>
              <a:defRPr sz="1500">
                <a:solidFill>
                  <a:schemeClr val="tx1"/>
                </a:solidFill>
                <a:latin typeface="+mn-lt"/>
              </a:defRPr>
            </a:lvl9pPr>
          </a:lstStyle>
          <a:p>
            <a:pPr marL="257175" indent="-257175" defTabSz="685800" eaLnBrk="1" hangingPunct="1">
              <a:lnSpc>
                <a:spcPct val="150000"/>
              </a:lnSpc>
              <a:spcBef>
                <a:spcPts val="0"/>
              </a:spcBef>
              <a:buClr>
                <a:srgbClr val="DB5214"/>
              </a:buClr>
              <a:buNone/>
              <a:defRPr/>
            </a:pPr>
            <a:r>
              <a:rPr lang="zh-CN" altLang="en-US" sz="1800" kern="0" dirty="0">
                <a:solidFill>
                  <a:srgbClr val="00234A"/>
                </a:solidFill>
                <a:latin typeface="华文新魏" panose="02010800040101010101" pitchFamily="2" charset="-122"/>
                <a:ea typeface="华文新魏" panose="02010800040101010101" pitchFamily="2" charset="-122"/>
              </a:rPr>
              <a:t>指令示例：</a:t>
            </a:r>
          </a:p>
          <a:p>
            <a:pPr marL="257175" indent="-257175" defTabSz="685800" eaLnBrk="1" hangingPunct="1">
              <a:lnSpc>
                <a:spcPct val="150000"/>
              </a:lnSpc>
              <a:spcBef>
                <a:spcPts val="0"/>
              </a:spcBef>
              <a:buClr>
                <a:srgbClr val="DB5214"/>
              </a:buClr>
              <a:buNone/>
              <a:defRPr/>
            </a:pPr>
            <a:r>
              <a:rPr lang="en-US" altLang="zh-CN" sz="1800" kern="0" dirty="0">
                <a:solidFill>
                  <a:srgbClr val="00234A"/>
                </a:solidFill>
                <a:latin typeface="华文新魏" panose="02010800040101010101" pitchFamily="2" charset="-122"/>
                <a:ea typeface="华文新魏" panose="02010800040101010101" pitchFamily="2" charset="-122"/>
              </a:rPr>
              <a:t>                  B  START</a:t>
            </a:r>
          </a:p>
          <a:p>
            <a:pPr marL="257175" indent="-257175" defTabSz="685800" eaLnBrk="1" hangingPunct="1">
              <a:lnSpc>
                <a:spcPct val="150000"/>
              </a:lnSpc>
              <a:spcBef>
                <a:spcPts val="0"/>
              </a:spcBef>
              <a:buClr>
                <a:srgbClr val="DB5214"/>
              </a:buClr>
              <a:buNone/>
              <a:defRPr/>
            </a:pPr>
            <a:r>
              <a:rPr lang="en-US" altLang="zh-CN" sz="1800" kern="0" dirty="0">
                <a:solidFill>
                  <a:srgbClr val="00234A"/>
                </a:solidFill>
                <a:latin typeface="华文新魏" panose="02010800040101010101" pitchFamily="2" charset="-122"/>
                <a:ea typeface="华文新魏" panose="02010800040101010101" pitchFamily="2" charset="-122"/>
              </a:rPr>
              <a:t>                  ADD R0,R1,R2		</a:t>
            </a:r>
            <a:r>
              <a:rPr lang="zh-CN" altLang="en-US" sz="1800" kern="0" dirty="0">
                <a:solidFill>
                  <a:srgbClr val="FF0000"/>
                </a:solidFill>
                <a:latin typeface="华文新魏" panose="02010800040101010101" pitchFamily="2" charset="-122"/>
                <a:ea typeface="华文新魏" panose="02010800040101010101" pitchFamily="2" charset="-122"/>
              </a:rPr>
              <a:t>；正常语句</a:t>
            </a:r>
          </a:p>
          <a:p>
            <a:pPr marL="257175" indent="-257175" defTabSz="685800" eaLnBrk="1" hangingPunct="1">
              <a:lnSpc>
                <a:spcPct val="150000"/>
              </a:lnSpc>
              <a:spcBef>
                <a:spcPts val="0"/>
              </a:spcBef>
              <a:buClr>
                <a:srgbClr val="DB5214"/>
              </a:buClr>
              <a:buNone/>
              <a:defRPr/>
            </a:pPr>
            <a:r>
              <a:rPr lang="en-US" altLang="zh-CN" sz="1800" kern="0" dirty="0">
                <a:solidFill>
                  <a:srgbClr val="00234A"/>
                </a:solidFill>
                <a:latin typeface="华文新魏" panose="02010800040101010101" pitchFamily="2" charset="-122"/>
                <a:ea typeface="华文新魏" panose="02010800040101010101" pitchFamily="2" charset="-122"/>
              </a:rPr>
              <a:t>DATA1      </a:t>
            </a:r>
          </a:p>
          <a:p>
            <a:pPr marL="257175" indent="-257175" defTabSz="685800" eaLnBrk="1" hangingPunct="1">
              <a:lnSpc>
                <a:spcPct val="150000"/>
              </a:lnSpc>
              <a:spcBef>
                <a:spcPts val="0"/>
              </a:spcBef>
              <a:buClr>
                <a:srgbClr val="DB5214"/>
              </a:buClr>
              <a:buNone/>
              <a:defRPr/>
            </a:pPr>
            <a:r>
              <a:rPr lang="en-US" altLang="zh-CN" sz="1800" kern="0" dirty="0">
                <a:solidFill>
                  <a:srgbClr val="00234A"/>
                </a:solidFill>
                <a:latin typeface="华文新魏" panose="02010800040101010101" pitchFamily="2" charset="-122"/>
                <a:ea typeface="华文新魏" panose="02010800040101010101" pitchFamily="2" charset="-122"/>
              </a:rPr>
              <a:t>                   DCB “</a:t>
            </a:r>
            <a:r>
              <a:rPr lang="en-US" altLang="zh-CN" sz="1800" kern="0" dirty="0" err="1">
                <a:solidFill>
                  <a:srgbClr val="00234A"/>
                </a:solidFill>
                <a:latin typeface="华文新魏" panose="02010800040101010101" pitchFamily="2" charset="-122"/>
                <a:ea typeface="华文新魏" panose="02010800040101010101" pitchFamily="2" charset="-122"/>
              </a:rPr>
              <a:t>Ertai</a:t>
            </a:r>
            <a:r>
              <a:rPr lang="en-US" altLang="zh-CN" sz="1800" kern="0" dirty="0">
                <a:solidFill>
                  <a:srgbClr val="00234A"/>
                </a:solidFill>
                <a:latin typeface="华文新魏" panose="02010800040101010101" pitchFamily="2" charset="-122"/>
                <a:ea typeface="华文新魏" panose="02010800040101010101" pitchFamily="2" charset="-122"/>
              </a:rPr>
              <a:t>”           </a:t>
            </a:r>
            <a:r>
              <a:rPr lang="zh-CN" altLang="en-US" sz="1800" kern="0" dirty="0">
                <a:solidFill>
                  <a:srgbClr val="FF0000"/>
                </a:solidFill>
                <a:latin typeface="华文新魏" panose="02010800040101010101" pitchFamily="2" charset="-122"/>
                <a:ea typeface="华文新魏" panose="02010800040101010101" pitchFamily="2" charset="-122"/>
              </a:rPr>
              <a:t>；由于插入</a:t>
            </a:r>
            <a:r>
              <a:rPr lang="en-US" altLang="zh-CN" sz="1800" kern="0" dirty="0">
                <a:solidFill>
                  <a:srgbClr val="FF0000"/>
                </a:solidFill>
                <a:latin typeface="华文新魏" panose="02010800040101010101" pitchFamily="2" charset="-122"/>
                <a:ea typeface="华文新魏" panose="02010800040101010101" pitchFamily="2" charset="-122"/>
              </a:rPr>
              <a:t>5</a:t>
            </a:r>
            <a:r>
              <a:rPr lang="zh-CN" altLang="en-US" sz="1800" kern="0" dirty="0">
                <a:solidFill>
                  <a:srgbClr val="FF0000"/>
                </a:solidFill>
                <a:latin typeface="华文新魏" panose="02010800040101010101" pitchFamily="2" charset="-122"/>
                <a:ea typeface="华文新魏" panose="02010800040101010101" pitchFamily="2" charset="-122"/>
              </a:rPr>
              <a:t>个字节的存储区，地址不对准</a:t>
            </a:r>
          </a:p>
          <a:p>
            <a:pPr marL="257175" indent="-257175" defTabSz="685800" eaLnBrk="1" hangingPunct="1">
              <a:lnSpc>
                <a:spcPct val="150000"/>
              </a:lnSpc>
              <a:spcBef>
                <a:spcPts val="0"/>
              </a:spcBef>
              <a:buClr>
                <a:srgbClr val="DB5214"/>
              </a:buClr>
              <a:buNone/>
              <a:defRPr/>
            </a:pPr>
            <a:r>
              <a:rPr lang="en-US" altLang="zh-CN" sz="1800" kern="0" dirty="0">
                <a:solidFill>
                  <a:srgbClr val="00234A"/>
                </a:solidFill>
                <a:latin typeface="华文新魏" panose="02010800040101010101" pitchFamily="2" charset="-122"/>
                <a:ea typeface="华文新魏" panose="02010800040101010101" pitchFamily="2" charset="-122"/>
              </a:rPr>
              <a:t>                    ALIGN 4	                        </a:t>
            </a:r>
            <a:r>
              <a:rPr lang="en-US" altLang="zh-CN" sz="1800" kern="0" dirty="0">
                <a:solidFill>
                  <a:srgbClr val="FF0000"/>
                </a:solidFill>
                <a:latin typeface="华文新魏" panose="02010800040101010101" pitchFamily="2" charset="-122"/>
                <a:ea typeface="华文新魏" panose="02010800040101010101" pitchFamily="2" charset="-122"/>
              </a:rPr>
              <a:t> </a:t>
            </a:r>
            <a:r>
              <a:rPr lang="zh-CN" altLang="en-US" sz="1800" kern="0" dirty="0">
                <a:solidFill>
                  <a:srgbClr val="FF0000"/>
                </a:solidFill>
                <a:latin typeface="华文新魏" panose="02010800040101010101" pitchFamily="2" charset="-122"/>
                <a:ea typeface="华文新魏" panose="02010800040101010101" pitchFamily="2" charset="-122"/>
              </a:rPr>
              <a:t>；使用伪指令确保地址对准</a:t>
            </a:r>
          </a:p>
          <a:p>
            <a:pPr marL="257175" indent="-257175" defTabSz="685800" eaLnBrk="1" hangingPunct="1">
              <a:lnSpc>
                <a:spcPct val="150000"/>
              </a:lnSpc>
              <a:spcBef>
                <a:spcPts val="0"/>
              </a:spcBef>
              <a:buClr>
                <a:srgbClr val="DB5214"/>
              </a:buClr>
              <a:buNone/>
              <a:defRPr/>
            </a:pPr>
            <a:r>
              <a:rPr lang="en-US" altLang="zh-CN" sz="1800" kern="0" dirty="0">
                <a:solidFill>
                  <a:srgbClr val="00234A"/>
                </a:solidFill>
                <a:latin typeface="华文新魏" panose="02010800040101010101" pitchFamily="2" charset="-122"/>
                <a:ea typeface="华文新魏" panose="02010800040101010101" pitchFamily="2" charset="-122"/>
              </a:rPr>
              <a:t>START </a:t>
            </a:r>
          </a:p>
          <a:p>
            <a:pPr marL="257175" indent="-257175" defTabSz="685800" eaLnBrk="1" hangingPunct="1">
              <a:lnSpc>
                <a:spcPct val="150000"/>
              </a:lnSpc>
              <a:spcBef>
                <a:spcPts val="0"/>
              </a:spcBef>
              <a:buClr>
                <a:srgbClr val="DB5214"/>
              </a:buClr>
              <a:buNone/>
              <a:defRPr/>
            </a:pPr>
            <a:r>
              <a:rPr lang="en-US" altLang="zh-CN" sz="1800" kern="0" dirty="0">
                <a:solidFill>
                  <a:srgbClr val="00234A"/>
                </a:solidFill>
                <a:latin typeface="华文新魏" panose="02010800040101010101" pitchFamily="2" charset="-122"/>
                <a:ea typeface="华文新魏" panose="02010800040101010101" pitchFamily="2" charset="-122"/>
              </a:rPr>
              <a:t>                   LDR R5,[R6]	            	</a:t>
            </a:r>
            <a:r>
              <a:rPr lang="zh-CN" altLang="en-US" sz="1800" kern="0" dirty="0">
                <a:solidFill>
                  <a:srgbClr val="FF0000"/>
                </a:solidFill>
                <a:latin typeface="华文新魏" panose="02010800040101010101" pitchFamily="2" charset="-122"/>
                <a:ea typeface="华文新魏" panose="02010800040101010101" pitchFamily="2" charset="-122"/>
              </a:rPr>
              <a:t>；否则此标号不对准</a:t>
            </a:r>
          </a:p>
          <a:p>
            <a:pPr marL="257175" indent="-257175" defTabSz="685800" eaLnBrk="1" hangingPunct="1">
              <a:lnSpc>
                <a:spcPct val="150000"/>
              </a:lnSpc>
              <a:spcBef>
                <a:spcPts val="0"/>
              </a:spcBef>
              <a:buClr>
                <a:srgbClr val="DB5214"/>
              </a:buClr>
              <a:buNone/>
              <a:defRPr/>
            </a:pPr>
            <a:r>
              <a:rPr lang="zh-CN" altLang="en-US" sz="1800" kern="0" dirty="0">
                <a:solidFill>
                  <a:srgbClr val="00234A"/>
                </a:solidFill>
                <a:latin typeface="华文新魏" panose="02010800040101010101" pitchFamily="2" charset="-122"/>
                <a:ea typeface="华文新魏" panose="02010800040101010101" pitchFamily="2" charset="-122"/>
              </a:rPr>
              <a:t>                    </a:t>
            </a:r>
            <a:r>
              <a:rPr lang="en-US" altLang="zh-CN" sz="1800" kern="0" dirty="0">
                <a:solidFill>
                  <a:srgbClr val="00234A"/>
                </a:solidFill>
                <a:latin typeface="华文新魏" panose="02010800040101010101" pitchFamily="2" charset="-122"/>
                <a:ea typeface="华文新魏" panose="02010800040101010101" pitchFamily="2" charset="-122"/>
              </a:rPr>
              <a:t>……</a:t>
            </a:r>
          </a:p>
        </p:txBody>
      </p:sp>
    </p:spTree>
  </p:cSld>
  <p:clrMapOvr>
    <a:masterClrMapping/>
  </p:clrMapOvr>
  <p:transition>
    <p:pull dir="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A98B849-CCE0-5A80-BE7F-4C70B6AAD1CD}"/>
              </a:ext>
            </a:extLst>
          </p:cNvPr>
          <p:cNvSpPr>
            <a:spLocks noGrp="1" noChangeArrowheads="1"/>
          </p:cNvSpPr>
          <p:nvPr>
            <p:ph type="title"/>
          </p:nvPr>
        </p:nvSpPr>
        <p:spPr>
          <a:xfrm>
            <a:off x="1526381" y="1701404"/>
            <a:ext cx="6116241" cy="808434"/>
          </a:xfrm>
        </p:spPr>
        <p:txBody>
          <a:bodyPr/>
          <a:lstStyle/>
          <a:p>
            <a:pPr algn="l">
              <a:lnSpc>
                <a:spcPct val="150000"/>
              </a:lnSpc>
            </a:pPr>
            <a:r>
              <a:rPr lang="en-US" altLang="zh-CN" sz="2100">
                <a:solidFill>
                  <a:srgbClr val="0000FF"/>
                </a:solidFill>
                <a:ea typeface="宋体" panose="02010600030101010101" pitchFamily="2" charset="-122"/>
              </a:rPr>
              <a:t>LTORG</a:t>
            </a:r>
            <a:r>
              <a:rPr lang="zh-CN" altLang="en-US" sz="2100">
                <a:solidFill>
                  <a:schemeClr val="tx1"/>
                </a:solidFill>
                <a:ea typeface="宋体" panose="02010600030101010101" pitchFamily="2" charset="-122"/>
              </a:rPr>
              <a:t>用于声明一个数据缓冲池（</a:t>
            </a:r>
            <a:r>
              <a:rPr lang="en-US" altLang="zh-CN" sz="2100">
                <a:solidFill>
                  <a:schemeClr val="tx1"/>
                </a:solidFill>
                <a:ea typeface="宋体" panose="02010600030101010101" pitchFamily="2" charset="-122"/>
              </a:rPr>
              <a:t>literal pool</a:t>
            </a:r>
            <a:r>
              <a:rPr lang="zh-CN" altLang="en-US" sz="2100">
                <a:solidFill>
                  <a:schemeClr val="tx1"/>
                </a:solidFill>
                <a:ea typeface="宋体" panose="02010600030101010101" pitchFamily="2" charset="-122"/>
              </a:rPr>
              <a:t>）的开始。</a:t>
            </a:r>
          </a:p>
        </p:txBody>
      </p:sp>
      <p:sp>
        <p:nvSpPr>
          <p:cNvPr id="58371" name="Rectangle 3">
            <a:extLst>
              <a:ext uri="{FF2B5EF4-FFF2-40B4-BE49-F238E27FC236}">
                <a16:creationId xmlns:a16="http://schemas.microsoft.com/office/drawing/2014/main" id="{0690A082-9340-DFD3-46DD-4F965BF67507}"/>
              </a:ext>
            </a:extLst>
          </p:cNvPr>
          <p:cNvSpPr>
            <a:spLocks noGrp="1" noChangeArrowheads="1"/>
          </p:cNvSpPr>
          <p:nvPr>
            <p:ph type="body" idx="1"/>
          </p:nvPr>
        </p:nvSpPr>
        <p:spPr>
          <a:xfrm>
            <a:off x="1356122" y="2343150"/>
            <a:ext cx="6456759" cy="3131344"/>
          </a:xfrm>
        </p:spPr>
        <p:txBody>
          <a:bodyPr/>
          <a:lstStyle/>
          <a:p>
            <a:pPr marL="0">
              <a:lnSpc>
                <a:spcPts val="2850"/>
              </a:lnSpc>
              <a:spcBef>
                <a:spcPct val="0"/>
              </a:spcBef>
              <a:buNone/>
            </a:pPr>
            <a:r>
              <a:rPr lang="en-US" altLang="zh-CN" sz="2100">
                <a:latin typeface="华文新魏" panose="02010800040101010101" pitchFamily="2" charset="-122"/>
                <a:ea typeface="华文新魏" panose="02010800040101010101" pitchFamily="2" charset="-122"/>
              </a:rPr>
              <a:t>     </a:t>
            </a:r>
            <a:r>
              <a:rPr lang="zh-CN" altLang="en-US" sz="2100">
                <a:latin typeface="华文新魏" panose="02010800040101010101" pitchFamily="2" charset="-122"/>
                <a:ea typeface="华文新魏" panose="02010800040101010101" pitchFamily="2" charset="-122"/>
              </a:rPr>
              <a:t>当程序中使用了</a:t>
            </a:r>
            <a:r>
              <a:rPr lang="en-US" altLang="zh-CN" sz="2100">
                <a:latin typeface="华文新魏" panose="02010800040101010101" pitchFamily="2" charset="-122"/>
                <a:ea typeface="华文新魏" panose="02010800040101010101" pitchFamily="2" charset="-122"/>
              </a:rPr>
              <a:t>LDR</a:t>
            </a:r>
            <a:r>
              <a:rPr lang="zh-CN" altLang="en-US" sz="2100">
                <a:latin typeface="华文新魏" panose="02010800040101010101" pitchFamily="2" charset="-122"/>
                <a:ea typeface="华文新魏" panose="02010800040101010101" pitchFamily="2" charset="-122"/>
              </a:rPr>
              <a:t>伪指令时，数据缓冲池的使用可能越界。这时可以使用 </a:t>
            </a:r>
            <a:r>
              <a:rPr lang="en-US" altLang="zh-CN" sz="2100">
                <a:solidFill>
                  <a:srgbClr val="0000FF"/>
                </a:solidFill>
                <a:latin typeface="华文新魏" panose="02010800040101010101" pitchFamily="2" charset="-122"/>
                <a:ea typeface="华文新魏" panose="02010800040101010101" pitchFamily="2" charset="-122"/>
              </a:rPr>
              <a:t>LTORG</a:t>
            </a:r>
            <a:r>
              <a:rPr lang="zh-CN" altLang="en-US" sz="2100">
                <a:solidFill>
                  <a:srgbClr val="0000FF"/>
                </a:solidFill>
                <a:latin typeface="华文新魏" panose="02010800040101010101" pitchFamily="2" charset="-122"/>
                <a:ea typeface="华文新魏" panose="02010800040101010101" pitchFamily="2" charset="-122"/>
              </a:rPr>
              <a:t>伪操作</a:t>
            </a:r>
            <a:r>
              <a:rPr lang="zh-CN" altLang="en-US" sz="2100">
                <a:latin typeface="华文新魏" panose="02010800040101010101" pitchFamily="2" charset="-122"/>
                <a:ea typeface="华文新魏" panose="02010800040101010101" pitchFamily="2" charset="-122"/>
              </a:rPr>
              <a:t>。防止越界发生，通常大的代码段可以使用多个数据缓冲池。</a:t>
            </a:r>
          </a:p>
          <a:p>
            <a:pPr marL="0">
              <a:lnSpc>
                <a:spcPts val="2850"/>
              </a:lnSpc>
              <a:spcBef>
                <a:spcPct val="0"/>
              </a:spcBef>
              <a:buNone/>
            </a:pPr>
            <a:endParaRPr lang="zh-CN" altLang="en-US" sz="2100">
              <a:latin typeface="华文新魏" panose="02010800040101010101" pitchFamily="2" charset="-122"/>
              <a:ea typeface="华文新魏" panose="02010800040101010101" pitchFamily="2" charset="-122"/>
            </a:endParaRPr>
          </a:p>
          <a:p>
            <a:pPr marL="0">
              <a:lnSpc>
                <a:spcPts val="2850"/>
              </a:lnSpc>
              <a:spcBef>
                <a:spcPct val="0"/>
              </a:spcBef>
              <a:buNone/>
            </a:pPr>
            <a:r>
              <a:rPr lang="zh-CN" altLang="en-US" sz="2100">
                <a:latin typeface="华文新魏" panose="02010800040101010101" pitchFamily="2" charset="-122"/>
                <a:ea typeface="华文新魏" panose="02010800040101010101" pitchFamily="2" charset="-122"/>
              </a:rPr>
              <a:t>        </a:t>
            </a:r>
            <a:r>
              <a:rPr lang="en-US" altLang="zh-CN" sz="2100">
                <a:latin typeface="华文新魏" panose="02010800040101010101" pitchFamily="2" charset="-122"/>
                <a:ea typeface="华文新魏" panose="02010800040101010101" pitchFamily="2" charset="-122"/>
              </a:rPr>
              <a:t>LTORG</a:t>
            </a:r>
            <a:r>
              <a:rPr lang="zh-CN" altLang="en-US" sz="2100">
                <a:latin typeface="华文新魏" panose="02010800040101010101" pitchFamily="2" charset="-122"/>
                <a:ea typeface="华文新魏" panose="02010800040101010101" pitchFamily="2" charset="-122"/>
              </a:rPr>
              <a:t>伪操作通常放在</a:t>
            </a:r>
            <a:r>
              <a:rPr lang="zh-CN" altLang="en-US" sz="2100">
                <a:solidFill>
                  <a:srgbClr val="FF0000"/>
                </a:solidFill>
                <a:latin typeface="华文新魏" panose="02010800040101010101" pitchFamily="2" charset="-122"/>
                <a:ea typeface="华文新魏" panose="02010800040101010101" pitchFamily="2" charset="-122"/>
              </a:rPr>
              <a:t>无条件</a:t>
            </a:r>
            <a:r>
              <a:rPr lang="zh-CN" altLang="en-US" sz="2100">
                <a:solidFill>
                  <a:srgbClr val="0000FF"/>
                </a:solidFill>
                <a:latin typeface="华文新魏" panose="02010800040101010101" pitchFamily="2" charset="-122"/>
                <a:ea typeface="华文新魏" panose="02010800040101010101" pitchFamily="2" charset="-122"/>
              </a:rPr>
              <a:t>跳转指令之后</a:t>
            </a:r>
            <a:r>
              <a:rPr lang="zh-CN" altLang="en-US" sz="2100">
                <a:latin typeface="华文新魏" panose="02010800040101010101" pitchFamily="2" charset="-122"/>
                <a:ea typeface="华文新魏" panose="02010800040101010101" pitchFamily="2" charset="-122"/>
              </a:rPr>
              <a:t>，或者</a:t>
            </a:r>
            <a:r>
              <a:rPr lang="zh-CN" altLang="en-US" sz="2100">
                <a:solidFill>
                  <a:srgbClr val="0000FF"/>
                </a:solidFill>
                <a:latin typeface="华文新魏" panose="02010800040101010101" pitchFamily="2" charset="-122"/>
                <a:ea typeface="华文新魏" panose="02010800040101010101" pitchFamily="2" charset="-122"/>
              </a:rPr>
              <a:t>子程序返回指令之后</a:t>
            </a:r>
            <a:r>
              <a:rPr lang="zh-CN" altLang="en-US" sz="2100">
                <a:latin typeface="华文新魏" panose="02010800040101010101" pitchFamily="2" charset="-122"/>
                <a:ea typeface="华文新魏" panose="02010800040101010101" pitchFamily="2" charset="-122"/>
              </a:rPr>
              <a:t>，这样处理器就不会错误地将数据缓冲池中的数据当作指令来执行。</a:t>
            </a:r>
          </a:p>
        </p:txBody>
      </p:sp>
      <p:sp>
        <p:nvSpPr>
          <p:cNvPr id="2" name="矩形 1">
            <a:extLst>
              <a:ext uri="{FF2B5EF4-FFF2-40B4-BE49-F238E27FC236}">
                <a16:creationId xmlns:a16="http://schemas.microsoft.com/office/drawing/2014/main" id="{8BA23B88-1A20-13D8-7979-CAF6DA982C8F}"/>
              </a:ext>
            </a:extLst>
          </p:cNvPr>
          <p:cNvSpPr/>
          <p:nvPr/>
        </p:nvSpPr>
        <p:spPr>
          <a:xfrm>
            <a:off x="1547812" y="944166"/>
            <a:ext cx="6101954" cy="48577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tIns="8100" bIns="8100" anchor="ctr"/>
          <a:lstStyle/>
          <a:p>
            <a:pPr algn="l" defTabSz="685800" eaLnBrk="0" hangingPunct="0">
              <a:defRPr/>
            </a:pPr>
            <a:r>
              <a:rPr lang="en-US" altLang="zh-CN" sz="2700" dirty="0">
                <a:solidFill>
                  <a:srgbClr val="FF0000"/>
                </a:solidFill>
                <a:latin typeface="Arial"/>
                <a:ea typeface="宋体" panose="02010600030101010101" pitchFamily="2" charset="-122"/>
              </a:rPr>
              <a:t>LTORG</a:t>
            </a:r>
            <a:endParaRPr lang="zh-CN" altLang="en-US" sz="2700" dirty="0">
              <a:solidFill>
                <a:srgbClr val="FF0000"/>
              </a:solidFill>
              <a:latin typeface="Arial"/>
              <a:ea typeface="宋体" panose="02010600030101010101" pitchFamily="2" charset="-122"/>
            </a:endParaRPr>
          </a:p>
        </p:txBody>
      </p:sp>
    </p:spTree>
  </p:cSld>
  <p:clrMapOvr>
    <a:masterClrMapping/>
  </p:clrMapOvr>
  <p:transition>
    <p:pull dir="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矩形 1">
            <a:extLst>
              <a:ext uri="{FF2B5EF4-FFF2-40B4-BE49-F238E27FC236}">
                <a16:creationId xmlns:a16="http://schemas.microsoft.com/office/drawing/2014/main" id="{C82FD731-72B9-0BFC-86B9-D4BA42359B95}"/>
              </a:ext>
            </a:extLst>
          </p:cNvPr>
          <p:cNvSpPr>
            <a:spLocks noChangeArrowheads="1"/>
          </p:cNvSpPr>
          <p:nvPr/>
        </p:nvSpPr>
        <p:spPr bwMode="auto">
          <a:xfrm>
            <a:off x="1547812" y="944166"/>
            <a:ext cx="6101954"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8100" bIns="8100"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eaLnBrk="0" hangingPunct="0">
              <a:lnSpc>
                <a:spcPct val="100000"/>
              </a:lnSpc>
              <a:spcBef>
                <a:spcPct val="0"/>
              </a:spcBef>
              <a:buClrTx/>
              <a:buSzTx/>
              <a:buNone/>
            </a:pPr>
            <a:r>
              <a:rPr lang="en-US" altLang="zh-CN" sz="2700" dirty="0">
                <a:solidFill>
                  <a:srgbClr val="FF0000"/>
                </a:solidFill>
                <a:ea typeface="宋体" panose="02010600030101010101" pitchFamily="2" charset="-122"/>
              </a:rPr>
              <a:t>LTORG</a:t>
            </a:r>
            <a:endParaRPr lang="zh-CN" altLang="en-US" sz="2700" dirty="0">
              <a:solidFill>
                <a:srgbClr val="FF0000"/>
              </a:solidFill>
              <a:ea typeface="宋体" panose="02010600030101010101" pitchFamily="2" charset="-122"/>
            </a:endParaRPr>
          </a:p>
        </p:txBody>
      </p:sp>
      <p:sp>
        <p:nvSpPr>
          <p:cNvPr id="59395" name="矩形 6">
            <a:extLst>
              <a:ext uri="{FF2B5EF4-FFF2-40B4-BE49-F238E27FC236}">
                <a16:creationId xmlns:a16="http://schemas.microsoft.com/office/drawing/2014/main" id="{9CBFA104-090F-31BA-DA60-AF871A964AC0}"/>
              </a:ext>
            </a:extLst>
          </p:cNvPr>
          <p:cNvSpPr>
            <a:spLocks noChangeArrowheads="1"/>
          </p:cNvSpPr>
          <p:nvPr/>
        </p:nvSpPr>
        <p:spPr bwMode="auto">
          <a:xfrm>
            <a:off x="1547812" y="1863329"/>
            <a:ext cx="6425804" cy="3596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defTabSz="685800">
              <a:lnSpc>
                <a:spcPts val="2250"/>
              </a:lnSpc>
              <a:spcBef>
                <a:spcPct val="0"/>
              </a:spcBef>
              <a:buClr>
                <a:srgbClr val="FFC000"/>
              </a:buClr>
              <a:buSzPct val="87000"/>
              <a:buNone/>
            </a:pPr>
            <a:r>
              <a:rPr lang="en-US" altLang="zh-CN" sz="1800">
                <a:solidFill>
                  <a:srgbClr val="0000CC"/>
                </a:solidFill>
                <a:latin typeface="宋体" panose="02010600030101010101" pitchFamily="2" charset="-122"/>
                <a:ea typeface="宋体" panose="02010600030101010101" pitchFamily="2" charset="-122"/>
              </a:rPr>
              <a:t>(1)</a:t>
            </a:r>
            <a:r>
              <a:rPr lang="zh-CN" altLang="en-US" sz="1800">
                <a:solidFill>
                  <a:srgbClr val="0000CC"/>
                </a:solidFill>
                <a:latin typeface="宋体" panose="02010600030101010101" pitchFamily="2" charset="-122"/>
                <a:ea typeface="宋体" panose="02010600030101010101" pitchFamily="2" charset="-122"/>
              </a:rPr>
              <a:t>对齐到</a:t>
            </a:r>
            <a:r>
              <a:rPr lang="en-US" altLang="zh-CN" sz="1800">
                <a:solidFill>
                  <a:srgbClr val="0000CC"/>
                </a:solidFill>
                <a:latin typeface="宋体" panose="02010600030101010101" pitchFamily="2" charset="-122"/>
                <a:ea typeface="宋体" panose="02010600030101010101" pitchFamily="2" charset="-122"/>
              </a:rPr>
              <a:t>4</a:t>
            </a:r>
            <a:r>
              <a:rPr lang="zh-CN" altLang="en-US" sz="1800">
                <a:solidFill>
                  <a:srgbClr val="0000CC"/>
                </a:solidFill>
                <a:latin typeface="宋体" panose="02010600030101010101" pitchFamily="2" charset="-122"/>
                <a:ea typeface="宋体" panose="02010600030101010101" pitchFamily="2" charset="-122"/>
              </a:rPr>
              <a:t>字节边界的举例</a:t>
            </a:r>
            <a:endParaRPr lang="en-US" altLang="zh-CN" sz="1800">
              <a:solidFill>
                <a:srgbClr val="0000CC"/>
              </a:solidFill>
              <a:latin typeface="宋体" panose="02010600030101010101" pitchFamily="2" charset="-122"/>
              <a:ea typeface="宋体" panose="02010600030101010101" pitchFamily="2" charset="-122"/>
            </a:endParaRPr>
          </a:p>
          <a:p>
            <a:pPr algn="l" defTabSz="685800">
              <a:lnSpc>
                <a:spcPts val="2250"/>
              </a:lnSpc>
              <a:spcBef>
                <a:spcPct val="0"/>
              </a:spcBef>
              <a:buClr>
                <a:srgbClr val="FFC000"/>
              </a:buClr>
              <a:buSzPct val="87000"/>
              <a:buNone/>
            </a:pPr>
            <a:r>
              <a:rPr lang="en-US" altLang="zh-CN" sz="1800">
                <a:solidFill>
                  <a:srgbClr val="000000"/>
                </a:solidFill>
                <a:latin typeface="宋体" panose="02010600030101010101" pitchFamily="2" charset="-122"/>
                <a:ea typeface="宋体" panose="02010600030101010101" pitchFamily="2" charset="-122"/>
              </a:rPr>
              <a:t>		AREA  Example, CODE, READONLY</a:t>
            </a:r>
          </a:p>
          <a:p>
            <a:pPr algn="l" defTabSz="685800">
              <a:lnSpc>
                <a:spcPts val="2250"/>
              </a:lnSpc>
              <a:spcBef>
                <a:spcPct val="0"/>
              </a:spcBef>
              <a:buClr>
                <a:srgbClr val="FFC000"/>
              </a:buClr>
              <a:buSzPct val="87000"/>
              <a:buNone/>
            </a:pPr>
            <a:r>
              <a:rPr lang="en-US" altLang="zh-CN" sz="1800">
                <a:solidFill>
                  <a:srgbClr val="000000"/>
                </a:solidFill>
                <a:latin typeface="宋体" panose="02010600030101010101" pitchFamily="2" charset="-122"/>
                <a:ea typeface="宋体" panose="02010600030101010101" pitchFamily="2" charset="-122"/>
              </a:rPr>
              <a:t>Start		BL   func1</a:t>
            </a:r>
          </a:p>
          <a:p>
            <a:pPr algn="l" defTabSz="685800">
              <a:lnSpc>
                <a:spcPts val="2250"/>
              </a:lnSpc>
              <a:spcBef>
                <a:spcPct val="0"/>
              </a:spcBef>
              <a:buClr>
                <a:srgbClr val="FFC000"/>
              </a:buClr>
              <a:buSzPct val="87000"/>
              <a:buNone/>
            </a:pPr>
            <a:endParaRPr lang="en-US" altLang="zh-CN" sz="1800">
              <a:solidFill>
                <a:srgbClr val="000000"/>
              </a:solidFill>
              <a:latin typeface="宋体" panose="02010600030101010101" pitchFamily="2" charset="-122"/>
              <a:ea typeface="宋体" panose="02010600030101010101" pitchFamily="2" charset="-122"/>
            </a:endParaRPr>
          </a:p>
          <a:p>
            <a:pPr algn="l" defTabSz="685800">
              <a:lnSpc>
                <a:spcPts val="2250"/>
              </a:lnSpc>
              <a:spcBef>
                <a:spcPct val="0"/>
              </a:spcBef>
              <a:buClr>
                <a:srgbClr val="FFC000"/>
              </a:buClr>
              <a:buSzPct val="87000"/>
              <a:buNone/>
            </a:pPr>
            <a:r>
              <a:rPr lang="en-US" altLang="zh-CN" sz="1800">
                <a:solidFill>
                  <a:srgbClr val="000000"/>
                </a:solidFill>
                <a:latin typeface="宋体" panose="02010600030101010101" pitchFamily="2" charset="-122"/>
                <a:ea typeface="宋体" panose="02010600030101010101" pitchFamily="2" charset="-122"/>
              </a:rPr>
              <a:t>Func1</a:t>
            </a:r>
          </a:p>
          <a:p>
            <a:pPr algn="l" defTabSz="685800">
              <a:lnSpc>
                <a:spcPts val="2250"/>
              </a:lnSpc>
              <a:spcBef>
                <a:spcPct val="0"/>
              </a:spcBef>
              <a:buClr>
                <a:srgbClr val="FFC000"/>
              </a:buClr>
              <a:buSzPct val="87000"/>
              <a:buNone/>
            </a:pPr>
            <a:r>
              <a:rPr lang="en-US" altLang="zh-CN" sz="1800">
                <a:solidFill>
                  <a:srgbClr val="000000"/>
                </a:solidFill>
                <a:latin typeface="宋体" panose="02010600030101010101" pitchFamily="2" charset="-122"/>
                <a:ea typeface="宋体" panose="02010600030101010101" pitchFamily="2" charset="-122"/>
              </a:rPr>
              <a:t>		……</a:t>
            </a:r>
          </a:p>
          <a:p>
            <a:pPr algn="l" defTabSz="685800">
              <a:lnSpc>
                <a:spcPts val="2250"/>
              </a:lnSpc>
              <a:spcBef>
                <a:spcPct val="0"/>
              </a:spcBef>
              <a:buClr>
                <a:srgbClr val="FFC000"/>
              </a:buClr>
              <a:buSzPct val="87000"/>
              <a:buNone/>
            </a:pPr>
            <a:r>
              <a:rPr lang="en-US" altLang="zh-CN" sz="1800">
                <a:solidFill>
                  <a:srgbClr val="000000"/>
                </a:solidFill>
                <a:latin typeface="宋体" panose="02010600030101010101" pitchFamily="2" charset="-122"/>
                <a:ea typeface="宋体" panose="02010600030101010101" pitchFamily="2" charset="-122"/>
              </a:rPr>
              <a:t>		LDR  r1,=0x55555555</a:t>
            </a:r>
          </a:p>
          <a:p>
            <a:pPr algn="l" defTabSz="685800">
              <a:lnSpc>
                <a:spcPts val="2250"/>
              </a:lnSpc>
              <a:spcBef>
                <a:spcPct val="0"/>
              </a:spcBef>
              <a:buClr>
                <a:srgbClr val="FFC000"/>
              </a:buClr>
              <a:buSzPct val="87000"/>
              <a:buNone/>
            </a:pPr>
            <a:r>
              <a:rPr lang="en-US" altLang="zh-CN" sz="1800">
                <a:solidFill>
                  <a:srgbClr val="000000"/>
                </a:solidFill>
                <a:latin typeface="宋体" panose="02010600030101010101" pitchFamily="2" charset="-122"/>
                <a:ea typeface="宋体" panose="02010600030101010101" pitchFamily="2" charset="-122"/>
              </a:rPr>
              <a:t>		MOV  pc, lr</a:t>
            </a:r>
          </a:p>
          <a:p>
            <a:pPr algn="l" defTabSz="685800">
              <a:lnSpc>
                <a:spcPts val="2250"/>
              </a:lnSpc>
              <a:spcBef>
                <a:spcPct val="0"/>
              </a:spcBef>
              <a:buClr>
                <a:srgbClr val="FFC000"/>
              </a:buClr>
              <a:buSzPct val="87000"/>
              <a:buNone/>
            </a:pPr>
            <a:r>
              <a:rPr lang="en-US" altLang="zh-CN" sz="1800">
                <a:solidFill>
                  <a:srgbClr val="000000"/>
                </a:solidFill>
                <a:latin typeface="宋体" panose="02010600030101010101" pitchFamily="2" charset="-122"/>
                <a:ea typeface="宋体" panose="02010600030101010101" pitchFamily="2" charset="-122"/>
              </a:rPr>
              <a:t>		</a:t>
            </a:r>
            <a:r>
              <a:rPr lang="en-US" altLang="zh-CN" sz="1800">
                <a:solidFill>
                  <a:srgbClr val="0000CC"/>
                </a:solidFill>
                <a:latin typeface="宋体" panose="02010600030101010101" pitchFamily="2" charset="-122"/>
                <a:ea typeface="宋体" panose="02010600030101010101" pitchFamily="2" charset="-122"/>
              </a:rPr>
              <a:t>LTORG         </a:t>
            </a:r>
          </a:p>
          <a:p>
            <a:pPr algn="l" defTabSz="685800">
              <a:lnSpc>
                <a:spcPts val="2250"/>
              </a:lnSpc>
              <a:spcBef>
                <a:spcPct val="0"/>
              </a:spcBef>
              <a:buClr>
                <a:srgbClr val="FFC000"/>
              </a:buClr>
              <a:buSzPct val="87000"/>
              <a:buNone/>
            </a:pPr>
            <a:r>
              <a:rPr lang="en-US" altLang="zh-CN" sz="1800">
                <a:solidFill>
                  <a:srgbClr val="0000CC"/>
                </a:solidFill>
                <a:latin typeface="宋体" panose="02010600030101010101" pitchFamily="2" charset="-122"/>
                <a:ea typeface="宋体" panose="02010600030101010101" pitchFamily="2" charset="-122"/>
              </a:rPr>
              <a:t>Data		% 	4200    </a:t>
            </a:r>
            <a:r>
              <a:rPr lang="zh-CN" altLang="en-US" sz="1800">
                <a:solidFill>
                  <a:srgbClr val="0000CC"/>
                </a:solidFill>
                <a:latin typeface="宋体" panose="02010600030101010101" pitchFamily="2" charset="-122"/>
                <a:ea typeface="宋体" panose="02010600030101010101" pitchFamily="2" charset="-122"/>
              </a:rPr>
              <a:t>；存储器</a:t>
            </a:r>
            <a:r>
              <a:rPr lang="en-US" altLang="zh-CN" sz="1800">
                <a:solidFill>
                  <a:srgbClr val="0000CC"/>
                </a:solidFill>
                <a:latin typeface="宋体" panose="02010600030101010101" pitchFamily="2" charset="-122"/>
                <a:ea typeface="宋体" panose="02010600030101010101" pitchFamily="2" charset="-122"/>
              </a:rPr>
              <a:t>4200</a:t>
            </a:r>
            <a:r>
              <a:rPr lang="zh-CN" altLang="en-US" sz="1800">
                <a:solidFill>
                  <a:srgbClr val="0000CC"/>
                </a:solidFill>
                <a:latin typeface="宋体" panose="02010600030101010101" pitchFamily="2" charset="-122"/>
                <a:ea typeface="宋体" panose="02010600030101010101" pitchFamily="2" charset="-122"/>
              </a:rPr>
              <a:t>个字节清</a:t>
            </a:r>
            <a:r>
              <a:rPr lang="en-US" altLang="zh-CN" sz="1800">
                <a:solidFill>
                  <a:srgbClr val="0000CC"/>
                </a:solidFill>
                <a:latin typeface="宋体" panose="02010600030101010101" pitchFamily="2" charset="-122"/>
                <a:ea typeface="宋体" panose="02010600030101010101" pitchFamily="2" charset="-122"/>
              </a:rPr>
              <a:t>0</a:t>
            </a:r>
            <a:r>
              <a:rPr lang="zh-CN" altLang="en-US" sz="1800">
                <a:solidFill>
                  <a:srgbClr val="0000CC"/>
                </a:solidFill>
                <a:latin typeface="宋体" panose="02010600030101010101" pitchFamily="2" charset="-122"/>
                <a:ea typeface="宋体" panose="02010600030101010101" pitchFamily="2" charset="-122"/>
              </a:rPr>
              <a:t>，缺省       </a:t>
            </a:r>
            <a:endParaRPr lang="en-US" altLang="zh-CN" sz="1800">
              <a:solidFill>
                <a:srgbClr val="0000CC"/>
              </a:solidFill>
              <a:latin typeface="宋体" panose="02010600030101010101" pitchFamily="2" charset="-122"/>
              <a:ea typeface="宋体" panose="02010600030101010101" pitchFamily="2" charset="-122"/>
            </a:endParaRPr>
          </a:p>
          <a:p>
            <a:pPr algn="l" defTabSz="685800">
              <a:lnSpc>
                <a:spcPts val="2250"/>
              </a:lnSpc>
              <a:spcBef>
                <a:spcPct val="0"/>
              </a:spcBef>
              <a:buClr>
                <a:srgbClr val="FFC000"/>
              </a:buClr>
              <a:buSzPct val="87000"/>
              <a:buNone/>
            </a:pPr>
            <a:r>
              <a:rPr lang="en-US" altLang="zh-CN" sz="1800">
                <a:solidFill>
                  <a:srgbClr val="0000CC"/>
                </a:solidFill>
                <a:latin typeface="宋体" panose="02010600030101010101" pitchFamily="2" charset="-122"/>
                <a:ea typeface="宋体" panose="02010600030101010101" pitchFamily="2" charset="-122"/>
              </a:rPr>
              <a:t>                          </a:t>
            </a:r>
            <a:r>
              <a:rPr lang="zh-CN" altLang="en-US" sz="1800">
                <a:solidFill>
                  <a:srgbClr val="0000CC"/>
                </a:solidFill>
                <a:latin typeface="宋体" panose="02010600030101010101" pitchFamily="2" charset="-122"/>
                <a:ea typeface="宋体" panose="02010600030101010101" pitchFamily="2" charset="-122"/>
              </a:rPr>
              <a:t>；的文字池是空的</a:t>
            </a:r>
            <a:endParaRPr lang="en-US" altLang="zh-CN" sz="1800">
              <a:solidFill>
                <a:srgbClr val="0000CC"/>
              </a:solidFill>
              <a:latin typeface="宋体" panose="02010600030101010101" pitchFamily="2" charset="-122"/>
              <a:ea typeface="宋体" panose="02010600030101010101" pitchFamily="2" charset="-122"/>
            </a:endParaRPr>
          </a:p>
          <a:p>
            <a:pPr algn="l" defTabSz="685800">
              <a:lnSpc>
                <a:spcPts val="2250"/>
              </a:lnSpc>
              <a:spcBef>
                <a:spcPct val="0"/>
              </a:spcBef>
              <a:buClr>
                <a:srgbClr val="FFC000"/>
              </a:buClr>
              <a:buSzPct val="87000"/>
              <a:buNone/>
            </a:pPr>
            <a:r>
              <a:rPr lang="en-US" altLang="zh-CN" sz="1800">
                <a:solidFill>
                  <a:srgbClr val="000000"/>
                </a:solidFill>
                <a:latin typeface="宋体" panose="02010600030101010101" pitchFamily="2" charset="-122"/>
                <a:ea typeface="宋体" panose="02010600030101010101" pitchFamily="2" charset="-122"/>
              </a:rPr>
              <a:t>		END</a:t>
            </a: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a:extLst>
              <a:ext uri="{FF2B5EF4-FFF2-40B4-BE49-F238E27FC236}">
                <a16:creationId xmlns:a16="http://schemas.microsoft.com/office/drawing/2014/main" id="{3CD21BD0-7873-06CD-4992-88DF6FA0DD08}"/>
              </a:ext>
            </a:extLst>
          </p:cNvPr>
          <p:cNvSpPr>
            <a:spLocks noGrp="1" noChangeArrowheads="1"/>
          </p:cNvSpPr>
          <p:nvPr>
            <p:ph type="title"/>
          </p:nvPr>
        </p:nvSpPr>
        <p:spPr/>
        <p:txBody>
          <a:bodyPr/>
          <a:lstStyle/>
          <a:p>
            <a:pPr algn="l">
              <a:defRPr/>
            </a:pPr>
            <a:r>
              <a:rPr lang="en-US" altLang="zh-CN" dirty="0">
                <a:effectLst>
                  <a:outerShdw blurRad="38100" dist="38100" dir="2700000" algn="tl">
                    <a:srgbClr val="000000"/>
                  </a:outerShdw>
                </a:effectLst>
                <a:latin typeface="宋体" pitchFamily="2" charset="-122"/>
                <a:ea typeface="宋体" pitchFamily="2" charset="-122"/>
              </a:rPr>
              <a:t>4.EQU</a:t>
            </a:r>
            <a:r>
              <a:rPr lang="zh-CN" altLang="en-US" dirty="0">
                <a:effectLst>
                  <a:outerShdw blurRad="38100" dist="38100" dir="2700000" algn="tl">
                    <a:srgbClr val="000000"/>
                  </a:outerShdw>
                </a:effectLst>
                <a:latin typeface="宋体" pitchFamily="2" charset="-122"/>
                <a:ea typeface="宋体" pitchFamily="2" charset="-122"/>
              </a:rPr>
              <a:t>指示符</a:t>
            </a:r>
            <a:endParaRPr lang="zh-CN" altLang="en-US" dirty="0">
              <a:ea typeface="宋体" panose="02010600030101010101" pitchFamily="2" charset="-122"/>
            </a:endParaRPr>
          </a:p>
        </p:txBody>
      </p:sp>
      <p:sp>
        <p:nvSpPr>
          <p:cNvPr id="60419" name="Rectangle 2">
            <a:extLst>
              <a:ext uri="{FF2B5EF4-FFF2-40B4-BE49-F238E27FC236}">
                <a16:creationId xmlns:a16="http://schemas.microsoft.com/office/drawing/2014/main" id="{EC65BB99-6D9F-9970-3191-9CC417FD61BF}"/>
              </a:ext>
            </a:extLst>
          </p:cNvPr>
          <p:cNvSpPr>
            <a:spLocks noGrp="1" noChangeArrowheads="1"/>
          </p:cNvSpPr>
          <p:nvPr>
            <p:ph type="body" idx="4294967295"/>
          </p:nvPr>
        </p:nvSpPr>
        <p:spPr>
          <a:xfrm>
            <a:off x="1385888" y="1808560"/>
            <a:ext cx="6265069" cy="3077765"/>
          </a:xfrm>
        </p:spPr>
        <p:txBody>
          <a:bodyPr/>
          <a:lstStyle/>
          <a:p>
            <a:r>
              <a:rPr lang="en-US" altLang="zh-CN" sz="2100">
                <a:ea typeface="宋体" panose="02010600030101010101" pitchFamily="2" charset="-122"/>
              </a:rPr>
              <a:t>EQU</a:t>
            </a:r>
            <a:r>
              <a:rPr lang="zh-CN" altLang="en-US" sz="2100">
                <a:ea typeface="宋体" panose="02010600030101010101" pitchFamily="2" charset="-122"/>
              </a:rPr>
              <a:t>伪指令用于为程序中的</a:t>
            </a:r>
            <a:r>
              <a:rPr lang="zh-CN" altLang="en-US" sz="2100">
                <a:solidFill>
                  <a:srgbClr val="FF0000"/>
                </a:solidFill>
                <a:ea typeface="宋体" panose="02010600030101010101" pitchFamily="2" charset="-122"/>
              </a:rPr>
              <a:t>常量、标号</a:t>
            </a:r>
            <a:r>
              <a:rPr lang="zh-CN" altLang="en-US" sz="2100">
                <a:ea typeface="宋体" panose="02010600030101010101" pitchFamily="2" charset="-122"/>
              </a:rPr>
              <a:t>等定义一个等效的</a:t>
            </a:r>
            <a:r>
              <a:rPr lang="zh-CN" altLang="en-US" sz="2100">
                <a:solidFill>
                  <a:srgbClr val="FF0000"/>
                </a:solidFill>
                <a:ea typeface="宋体" panose="02010600030101010101" pitchFamily="2" charset="-122"/>
              </a:rPr>
              <a:t>字符名称</a:t>
            </a:r>
            <a:r>
              <a:rPr lang="zh-CN" altLang="en-US" sz="2100">
                <a:ea typeface="宋体" panose="02010600030101010101" pitchFamily="2" charset="-122"/>
              </a:rPr>
              <a:t>，类似于</a:t>
            </a:r>
            <a:r>
              <a:rPr lang="en-US" altLang="zh-CN" sz="2100">
                <a:ea typeface="宋体" panose="02010600030101010101" pitchFamily="2" charset="-122"/>
              </a:rPr>
              <a:t>C</a:t>
            </a:r>
            <a:r>
              <a:rPr lang="zh-CN" altLang="en-US" sz="2100">
                <a:ea typeface="宋体" panose="02010600030101010101" pitchFamily="2" charset="-122"/>
              </a:rPr>
              <a:t>语言中的＃</a:t>
            </a:r>
            <a:r>
              <a:rPr lang="en-US" altLang="zh-CN" sz="2100">
                <a:ea typeface="宋体" panose="02010600030101010101" pitchFamily="2" charset="-122"/>
              </a:rPr>
              <a:t>define</a:t>
            </a:r>
            <a:r>
              <a:rPr lang="zh-CN" altLang="en-US" sz="2100">
                <a:ea typeface="宋体" panose="02010600030101010101" pitchFamily="2" charset="-122"/>
              </a:rPr>
              <a:t>。其中</a:t>
            </a:r>
            <a:r>
              <a:rPr lang="en-US" altLang="zh-CN" sz="2100">
                <a:ea typeface="宋体" panose="02010600030101010101" pitchFamily="2" charset="-122"/>
              </a:rPr>
              <a:t>EQU</a:t>
            </a:r>
            <a:r>
              <a:rPr lang="zh-CN" altLang="en-US" sz="2100">
                <a:ea typeface="宋体" panose="02010600030101010101" pitchFamily="2" charset="-122"/>
              </a:rPr>
              <a:t>可用“*”代替。</a:t>
            </a:r>
          </a:p>
          <a:p>
            <a:endParaRPr lang="zh-CN" altLang="en-US" sz="2100">
              <a:ea typeface="宋体" panose="02010600030101010101" pitchFamily="2" charset="-122"/>
            </a:endParaRPr>
          </a:p>
          <a:p>
            <a:r>
              <a:rPr lang="zh-CN" altLang="en-US" sz="2100">
                <a:ea typeface="宋体" panose="02010600030101010101" pitchFamily="2" charset="-122"/>
              </a:rPr>
              <a:t>举例如下：    </a:t>
            </a:r>
          </a:p>
          <a:p>
            <a:pPr>
              <a:buFont typeface="Wingdings" panose="05000000000000000000" pitchFamily="2" charset="2"/>
              <a:buNone/>
            </a:pPr>
            <a:r>
              <a:rPr lang="zh-CN" altLang="en-US" sz="2100">
                <a:ea typeface="宋体" panose="02010600030101010101" pitchFamily="2" charset="-122"/>
              </a:rPr>
              <a:t>     </a:t>
            </a:r>
            <a:r>
              <a:rPr lang="en-US" altLang="zh-CN" sz="2100">
                <a:ea typeface="宋体" panose="02010600030101010101" pitchFamily="2" charset="-122"/>
              </a:rPr>
              <a:t>Test   EQU   50 </a:t>
            </a:r>
            <a:r>
              <a:rPr lang="zh-CN" altLang="en-US" sz="2100">
                <a:ea typeface="宋体" panose="02010600030101010101" pitchFamily="2" charset="-122"/>
              </a:rPr>
              <a:t>；定义标号</a:t>
            </a:r>
            <a:r>
              <a:rPr lang="en-US" altLang="zh-CN" sz="2100">
                <a:ea typeface="宋体" panose="02010600030101010101" pitchFamily="2" charset="-122"/>
              </a:rPr>
              <a:t>Test</a:t>
            </a:r>
            <a:r>
              <a:rPr lang="zh-CN" altLang="en-US" sz="2100">
                <a:ea typeface="宋体" panose="02010600030101010101" pitchFamily="2" charset="-122"/>
              </a:rPr>
              <a:t>的值为</a:t>
            </a:r>
            <a:r>
              <a:rPr lang="en-US" altLang="zh-CN" sz="2100">
                <a:ea typeface="宋体" panose="02010600030101010101" pitchFamily="2" charset="-122"/>
              </a:rPr>
              <a:t>50 </a:t>
            </a:r>
          </a:p>
        </p:txBody>
      </p:sp>
    </p:spTree>
  </p:cSld>
  <p:clrMapOvr>
    <a:masterClrMapping/>
  </p:clrMapOvr>
  <p:transition>
    <p:pull dir="ru"/>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7C6E6E3-F1D0-CE8C-5BCE-BE2350DC5952}"/>
              </a:ext>
            </a:extLst>
          </p:cNvPr>
          <p:cNvSpPr>
            <a:spLocks noGrp="1" noChangeArrowheads="1"/>
          </p:cNvSpPr>
          <p:nvPr>
            <p:ph type="title"/>
          </p:nvPr>
        </p:nvSpPr>
        <p:spPr>
          <a:xfrm>
            <a:off x="1547812" y="857250"/>
            <a:ext cx="6081713" cy="742950"/>
          </a:xfrm>
        </p:spPr>
        <p:txBody>
          <a:bodyPr/>
          <a:lstStyle/>
          <a:p>
            <a:pPr algn="ctr"/>
            <a:r>
              <a:rPr lang="en-US" altLang="zh-CN">
                <a:ea typeface="宋体" panose="02010600030101010101" pitchFamily="2" charset="-122"/>
              </a:rPr>
              <a:t>4.1.7 </a:t>
            </a:r>
            <a:r>
              <a:rPr lang="zh-CN" altLang="en-US">
                <a:ea typeface="宋体" panose="02010600030101010101" pitchFamily="2" charset="-122"/>
              </a:rPr>
              <a:t>汇编控制指示符</a:t>
            </a:r>
          </a:p>
        </p:txBody>
      </p:sp>
      <p:sp>
        <p:nvSpPr>
          <p:cNvPr id="61443" name="Rectangle 6">
            <a:extLst>
              <a:ext uri="{FF2B5EF4-FFF2-40B4-BE49-F238E27FC236}">
                <a16:creationId xmlns:a16="http://schemas.microsoft.com/office/drawing/2014/main" id="{D1934CD7-77D0-350A-9F63-4036757FDE6A}"/>
              </a:ext>
            </a:extLst>
          </p:cNvPr>
          <p:cNvSpPr>
            <a:spLocks noGrp="1" noChangeArrowheads="1"/>
          </p:cNvSpPr>
          <p:nvPr>
            <p:ph type="body" idx="1"/>
          </p:nvPr>
        </p:nvSpPr>
        <p:spPr>
          <a:xfrm>
            <a:off x="1419225" y="2132410"/>
            <a:ext cx="6344841" cy="2322909"/>
          </a:xfrm>
          <a:noFill/>
        </p:spPr>
        <p:txBody>
          <a:bodyPr/>
          <a:lstStyle/>
          <a:p>
            <a:pPr>
              <a:buFont typeface="Wingdings" panose="05000000000000000000" pitchFamily="2" charset="2"/>
              <a:buNone/>
            </a:pPr>
            <a:r>
              <a:rPr lang="zh-CN" altLang="en-US" sz="2100">
                <a:ea typeface="宋体" panose="02010600030101010101" pitchFamily="2" charset="-122"/>
              </a:rPr>
              <a:t>    汇编控制伪操作用于控制汇编程序的执行流程，常用的汇编控制伪指令包括以下几条：</a:t>
            </a:r>
          </a:p>
          <a:p>
            <a:r>
              <a:rPr lang="zh-CN" altLang="en-US" sz="2100">
                <a:ea typeface="宋体" panose="02010600030101010101" pitchFamily="2" charset="-122"/>
              </a:rPr>
              <a:t>     </a:t>
            </a:r>
            <a:r>
              <a:rPr lang="en-US" altLang="zh-CN" sz="2100">
                <a:ea typeface="宋体" panose="02010600030101010101" pitchFamily="2" charset="-122"/>
              </a:rPr>
              <a:t>— </a:t>
            </a:r>
            <a:r>
              <a:rPr lang="en-US" altLang="en-US" sz="2100"/>
              <a:t> IF、ELSE、ENDIF</a:t>
            </a:r>
            <a:endParaRPr lang="en-US" altLang="zh-CN" sz="2100">
              <a:ea typeface="宋体" panose="02010600030101010101" pitchFamily="2" charset="-122"/>
            </a:endParaRPr>
          </a:p>
          <a:p>
            <a:r>
              <a:rPr lang="en-US" altLang="zh-CN" sz="2100">
                <a:ea typeface="宋体" panose="02010600030101010101" pitchFamily="2" charset="-122"/>
              </a:rPr>
              <a:t>     —  WHILE</a:t>
            </a:r>
            <a:r>
              <a:rPr lang="zh-CN" altLang="en-US" sz="2100">
                <a:ea typeface="宋体" panose="02010600030101010101" pitchFamily="2" charset="-122"/>
              </a:rPr>
              <a:t>、</a:t>
            </a:r>
            <a:r>
              <a:rPr lang="en-US" altLang="zh-CN" sz="2100">
                <a:ea typeface="宋体" panose="02010600030101010101" pitchFamily="2" charset="-122"/>
              </a:rPr>
              <a:t>WEND     </a:t>
            </a:r>
          </a:p>
        </p:txBody>
      </p:sp>
    </p:spTree>
  </p:cSld>
  <p:clrMapOvr>
    <a:masterClrMapping/>
  </p:clrMapOvr>
  <p:transition>
    <p:pull dir="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type="body" idx="1"/>
          </p:nvPr>
        </p:nvSpPr>
        <p:spPr/>
        <p:txBody>
          <a:bodyPr/>
          <a:lstStyle/>
          <a:p>
            <a:r>
              <a:rPr lang="zh-CN" altLang="en-US" dirty="0">
                <a:solidFill>
                  <a:srgbClr val="FF0000"/>
                </a:solidFill>
                <a:ea typeface="宋体" panose="02010600030101010101" pitchFamily="2" charset="-122"/>
              </a:rPr>
              <a:t>程序框架可抽象如下：</a:t>
            </a:r>
          </a:p>
          <a:p>
            <a:endParaRPr lang="zh-CN" altLang="en-US" sz="2000" dirty="0">
              <a:ea typeface="宋体" panose="02010600030101010101" pitchFamily="2" charset="-122"/>
            </a:endParaRPr>
          </a:p>
          <a:p>
            <a:pPr>
              <a:buFont typeface="Wingdings" panose="05000000000000000000" pitchFamily="2" charset="2"/>
              <a:buNone/>
            </a:pPr>
            <a:r>
              <a:rPr lang="zh-CN" altLang="en-US" sz="2000" i="1" dirty="0">
                <a:solidFill>
                  <a:schemeClr val="tx2"/>
                </a:solidFill>
                <a:ea typeface="宋体" panose="02010600030101010101" pitchFamily="2" charset="-122"/>
              </a:rPr>
              <a:t> </a:t>
            </a:r>
            <a:r>
              <a:rPr lang="zh-CN" altLang="en-US" sz="2000" i="1" dirty="0">
                <a:solidFill>
                  <a:srgbClr val="000000"/>
                </a:solidFill>
                <a:ea typeface="宋体" panose="02010600030101010101" pitchFamily="2" charset="-122"/>
              </a:rPr>
              <a:t>	</a:t>
            </a:r>
            <a:r>
              <a:rPr lang="zh-CN" altLang="en-US" sz="2000" b="1" i="1" dirty="0">
                <a:solidFill>
                  <a:srgbClr val="000000"/>
                </a:solidFill>
                <a:ea typeface="宋体" panose="02010600030101010101" pitchFamily="2" charset="-122"/>
              </a:rPr>
              <a:t>AREA	代码段名字,	CODE,	READONLY</a:t>
            </a:r>
          </a:p>
          <a:p>
            <a:pPr>
              <a:buFont typeface="Wingdings" panose="05000000000000000000" pitchFamily="2" charset="2"/>
              <a:buNone/>
            </a:pPr>
            <a:r>
              <a:rPr lang="zh-CN" altLang="en-US" sz="2000" b="1" i="1" dirty="0">
                <a:solidFill>
                  <a:srgbClr val="000000"/>
                </a:solidFill>
                <a:ea typeface="宋体" panose="02010600030101010101" pitchFamily="2" charset="-122"/>
              </a:rPr>
              <a:t>	ENTRY</a:t>
            </a:r>
          </a:p>
          <a:p>
            <a:pPr>
              <a:buFont typeface="Wingdings" panose="05000000000000000000" pitchFamily="2" charset="2"/>
              <a:buNone/>
            </a:pPr>
            <a:r>
              <a:rPr lang="zh-CN" altLang="en-US" sz="2000" b="1" i="1" dirty="0">
                <a:solidFill>
                  <a:srgbClr val="000000"/>
                </a:solidFill>
                <a:ea typeface="宋体" panose="02010600030101010101" pitchFamily="2" charset="-122"/>
              </a:rPr>
              <a:t>	CODE32</a:t>
            </a:r>
          </a:p>
          <a:p>
            <a:pPr>
              <a:buFont typeface="Wingdings" panose="05000000000000000000" pitchFamily="2" charset="2"/>
              <a:buNone/>
            </a:pPr>
            <a:r>
              <a:rPr lang="zh-CN" altLang="en-US" sz="2000" b="1" i="1" dirty="0">
                <a:solidFill>
                  <a:srgbClr val="000000"/>
                </a:solidFill>
                <a:ea typeface="宋体" panose="02010600030101010101" pitchFamily="2" charset="-122"/>
              </a:rPr>
              <a:t>	</a:t>
            </a:r>
            <a:r>
              <a:rPr lang="zh-CN" altLang="en-US" sz="2000" b="1" dirty="0">
                <a:solidFill>
                  <a:srgbClr val="000000"/>
                </a:solidFill>
                <a:ea typeface="宋体" panose="02010600030101010101" pitchFamily="2" charset="-122"/>
              </a:rPr>
              <a:t>;添加用户代码</a:t>
            </a:r>
          </a:p>
          <a:p>
            <a:pPr>
              <a:buFont typeface="Wingdings" panose="05000000000000000000" pitchFamily="2" charset="2"/>
              <a:buNone/>
            </a:pPr>
            <a:endParaRPr lang="zh-CN" altLang="en-US" sz="2000" b="1" i="1" dirty="0">
              <a:solidFill>
                <a:srgbClr val="000000"/>
              </a:solidFill>
              <a:ea typeface="宋体" panose="02010600030101010101" pitchFamily="2" charset="-122"/>
            </a:endParaRPr>
          </a:p>
          <a:p>
            <a:pPr>
              <a:buFont typeface="Wingdings" panose="05000000000000000000" pitchFamily="2" charset="2"/>
              <a:buNone/>
            </a:pPr>
            <a:r>
              <a:rPr lang="zh-CN" altLang="en-US" sz="2000" b="1" i="1" dirty="0">
                <a:solidFill>
                  <a:srgbClr val="000000"/>
                </a:solidFill>
                <a:ea typeface="宋体" panose="02010600030101010101" pitchFamily="2" charset="-122"/>
              </a:rPr>
              <a:t>	AREA	数据段名字,	DATA,	READWRITE	</a:t>
            </a:r>
          </a:p>
          <a:p>
            <a:pPr>
              <a:buFont typeface="Wingdings" panose="05000000000000000000" pitchFamily="2" charset="2"/>
              <a:buNone/>
            </a:pPr>
            <a:r>
              <a:rPr lang="zh-CN" altLang="en-US" sz="2000" b="1" i="1" dirty="0">
                <a:solidFill>
                  <a:srgbClr val="000000"/>
                </a:solidFill>
                <a:ea typeface="宋体" panose="02010600030101010101" pitchFamily="2" charset="-122"/>
              </a:rPr>
              <a:t>	</a:t>
            </a:r>
            <a:r>
              <a:rPr lang="zh-CN" altLang="en-US" sz="2000" b="1" dirty="0">
                <a:solidFill>
                  <a:srgbClr val="000000"/>
                </a:solidFill>
                <a:ea typeface="宋体" panose="02010600030101010101" pitchFamily="2" charset="-122"/>
              </a:rPr>
              <a:t>;添加用户数据</a:t>
            </a:r>
            <a:endParaRPr lang="zh-CN" altLang="en-US" sz="2000" b="1" i="1" dirty="0">
              <a:solidFill>
                <a:srgbClr val="000000"/>
              </a:solidFill>
              <a:ea typeface="宋体" panose="02010600030101010101" pitchFamily="2" charset="-122"/>
            </a:endParaRPr>
          </a:p>
          <a:p>
            <a:pPr>
              <a:buFont typeface="Wingdings" panose="05000000000000000000" pitchFamily="2" charset="2"/>
              <a:buNone/>
            </a:pPr>
            <a:r>
              <a:rPr lang="zh-CN" altLang="en-US" sz="2000" b="1" i="1" dirty="0">
                <a:solidFill>
                  <a:srgbClr val="000000"/>
                </a:solidFill>
                <a:ea typeface="宋体" panose="02010600030101010101" pitchFamily="2" charset="-122"/>
              </a:rPr>
              <a:t>	END	</a:t>
            </a:r>
          </a:p>
        </p:txBody>
      </p:sp>
      <p:sp>
        <p:nvSpPr>
          <p:cNvPr id="5" name="Rectangle 2">
            <a:extLst>
              <a:ext uri="{FF2B5EF4-FFF2-40B4-BE49-F238E27FC236}">
                <a16:creationId xmlns:a16="http://schemas.microsoft.com/office/drawing/2014/main" id="{F97ABB3F-834D-4F57-AAC9-9D6EE45B7F4B}"/>
              </a:ext>
            </a:extLst>
          </p:cNvPr>
          <p:cNvSpPr txBox="1">
            <a:spLocks noGrp="1" noChangeArrowheads="1"/>
          </p:cNvSpPr>
          <p:nvPr>
            <p:ph type="title"/>
          </p:nvPr>
        </p:nvSpPr>
        <p:spPr bwMode="gray">
          <a:xfrm>
            <a:off x="250825" y="333375"/>
            <a:ext cx="7826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chemeClr val="bg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2800" b="1">
                <a:solidFill>
                  <a:schemeClr val="bg1"/>
                </a:solidFill>
                <a:latin typeface="Verdana" panose="020B0604030504040204" pitchFamily="34" charset="0"/>
              </a:defRPr>
            </a:lvl2pPr>
            <a:lvl3pPr algn="ctr" rtl="0" eaLnBrk="1" fontAlgn="base" hangingPunct="1">
              <a:spcBef>
                <a:spcPct val="0"/>
              </a:spcBef>
              <a:spcAft>
                <a:spcPct val="0"/>
              </a:spcAft>
              <a:defRPr sz="2800" b="1">
                <a:solidFill>
                  <a:schemeClr val="bg1"/>
                </a:solidFill>
                <a:latin typeface="Verdana" panose="020B0604030504040204" pitchFamily="34" charset="0"/>
              </a:defRPr>
            </a:lvl3pPr>
            <a:lvl4pPr algn="ctr" rtl="0" eaLnBrk="1" fontAlgn="base" hangingPunct="1">
              <a:spcBef>
                <a:spcPct val="0"/>
              </a:spcBef>
              <a:spcAft>
                <a:spcPct val="0"/>
              </a:spcAft>
              <a:defRPr sz="2800" b="1">
                <a:solidFill>
                  <a:schemeClr val="bg1"/>
                </a:solidFill>
                <a:latin typeface="Verdana" panose="020B0604030504040204" pitchFamily="34" charset="0"/>
              </a:defRPr>
            </a:lvl4pPr>
            <a:lvl5pPr algn="ctr" rtl="0" eaLnBrk="1" fontAlgn="base" hangingPunct="1">
              <a:spcBef>
                <a:spcPct val="0"/>
              </a:spcBef>
              <a:spcAft>
                <a:spcPct val="0"/>
              </a:spcAft>
              <a:defRPr sz="2800" b="1">
                <a:solidFill>
                  <a:schemeClr val="bg1"/>
                </a:solidFill>
                <a:latin typeface="Verdana" panose="020B0604030504040204" pitchFamily="34" charset="0"/>
              </a:defRPr>
            </a:lvl5pPr>
            <a:lvl6pPr marL="457200" algn="ctr" rtl="0" eaLnBrk="1" fontAlgn="base" hangingPunct="1">
              <a:spcBef>
                <a:spcPct val="0"/>
              </a:spcBef>
              <a:spcAft>
                <a:spcPct val="0"/>
              </a:spcAft>
              <a:defRPr sz="2800" b="1">
                <a:solidFill>
                  <a:schemeClr val="bg1"/>
                </a:solidFill>
                <a:latin typeface="Verdana" panose="020B0604030504040204" pitchFamily="34" charset="0"/>
              </a:defRPr>
            </a:lvl6pPr>
            <a:lvl7pPr marL="914400" algn="ctr" rtl="0" eaLnBrk="1" fontAlgn="base" hangingPunct="1">
              <a:spcBef>
                <a:spcPct val="0"/>
              </a:spcBef>
              <a:spcAft>
                <a:spcPct val="0"/>
              </a:spcAft>
              <a:defRPr sz="2800" b="1">
                <a:solidFill>
                  <a:schemeClr val="bg1"/>
                </a:solidFill>
                <a:latin typeface="Verdana" panose="020B0604030504040204" pitchFamily="34" charset="0"/>
              </a:defRPr>
            </a:lvl7pPr>
            <a:lvl8pPr marL="1371600" algn="ctr" rtl="0" eaLnBrk="1" fontAlgn="base" hangingPunct="1">
              <a:spcBef>
                <a:spcPct val="0"/>
              </a:spcBef>
              <a:spcAft>
                <a:spcPct val="0"/>
              </a:spcAft>
              <a:defRPr sz="2800" b="1">
                <a:solidFill>
                  <a:schemeClr val="bg1"/>
                </a:solidFill>
                <a:latin typeface="Verdana" panose="020B0604030504040204" pitchFamily="34" charset="0"/>
              </a:defRPr>
            </a:lvl8pPr>
            <a:lvl9pPr marL="1828800" algn="ctr" rtl="0" eaLnBrk="1" fontAlgn="base" hangingPunct="1">
              <a:spcBef>
                <a:spcPct val="0"/>
              </a:spcBef>
              <a:spcAft>
                <a:spcPct val="0"/>
              </a:spcAft>
              <a:defRPr sz="2800" b="1">
                <a:solidFill>
                  <a:schemeClr val="bg1"/>
                </a:solidFill>
                <a:latin typeface="Verdana" panose="020B0604030504040204" pitchFamily="34" charset="0"/>
              </a:defRPr>
            </a:lvl9pPr>
          </a:lstStyle>
          <a:p>
            <a:r>
              <a:rPr lang="zh-CN" altLang="en-US" sz="3200" dirty="0"/>
              <a:t>第</a:t>
            </a:r>
            <a:r>
              <a:rPr lang="en-US" altLang="zh-CN" sz="3200" dirty="0"/>
              <a:t>4</a:t>
            </a:r>
            <a:r>
              <a:rPr lang="zh-CN" altLang="en-US" sz="3200" dirty="0"/>
              <a:t>章  </a:t>
            </a:r>
            <a:r>
              <a:rPr lang="en-US" altLang="zh-CN" sz="3200" dirty="0"/>
              <a:t>ARM</a:t>
            </a:r>
            <a:r>
              <a:rPr lang="zh-CN" altLang="en-US" sz="3200" dirty="0"/>
              <a:t>汇编语言特性与编程基础</a:t>
            </a:r>
          </a:p>
        </p:txBody>
      </p:sp>
    </p:spTree>
    <p:extLst>
      <p:ext uri="{BB962C8B-B14F-4D97-AF65-F5344CB8AC3E}">
        <p14:creationId xmlns:p14="http://schemas.microsoft.com/office/powerpoint/2010/main" val="463409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0805711-ADEB-7D7F-2E25-E99DAFADDC2D}"/>
              </a:ext>
            </a:extLst>
          </p:cNvPr>
          <p:cNvSpPr>
            <a:spLocks noGrp="1" noChangeArrowheads="1"/>
          </p:cNvSpPr>
          <p:nvPr>
            <p:ph type="title"/>
          </p:nvPr>
        </p:nvSpPr>
        <p:spPr/>
        <p:txBody>
          <a:bodyPr/>
          <a:lstStyle/>
          <a:p>
            <a:pPr algn="l"/>
            <a:r>
              <a:rPr lang="en-US" altLang="zh-CN">
                <a:ea typeface="宋体" panose="02010600030101010101" pitchFamily="2" charset="-122"/>
              </a:rPr>
              <a:t>1. </a:t>
            </a:r>
            <a:r>
              <a:rPr lang="zh-CN" altLang="en-US">
                <a:ea typeface="宋体" panose="02010600030101010101" pitchFamily="2" charset="-122"/>
              </a:rPr>
              <a:t>条件汇编</a:t>
            </a:r>
            <a:r>
              <a:rPr lang="en-US" altLang="zh-CN">
                <a:ea typeface="宋体" panose="02010600030101010101" pitchFamily="2" charset="-122"/>
              </a:rPr>
              <a:t>IF</a:t>
            </a:r>
            <a:r>
              <a:rPr lang="zh-CN" altLang="en-US">
                <a:ea typeface="宋体" panose="02010600030101010101" pitchFamily="2" charset="-122"/>
              </a:rPr>
              <a:t>、</a:t>
            </a:r>
            <a:r>
              <a:rPr lang="en-US" altLang="zh-CN">
                <a:ea typeface="宋体" panose="02010600030101010101" pitchFamily="2" charset="-122"/>
              </a:rPr>
              <a:t>ELSE</a:t>
            </a:r>
            <a:r>
              <a:rPr lang="zh-CN" altLang="en-US">
                <a:ea typeface="宋体" panose="02010600030101010101" pitchFamily="2" charset="-122"/>
              </a:rPr>
              <a:t>、</a:t>
            </a:r>
            <a:r>
              <a:rPr lang="en-US" altLang="zh-CN">
                <a:ea typeface="宋体" panose="02010600030101010101" pitchFamily="2" charset="-122"/>
              </a:rPr>
              <a:t>ENDIF</a:t>
            </a:r>
            <a:endParaRPr lang="zh-CN" altLang="en-US">
              <a:ea typeface="宋体" panose="02010600030101010101" pitchFamily="2" charset="-122"/>
            </a:endParaRPr>
          </a:p>
        </p:txBody>
      </p:sp>
      <p:sp>
        <p:nvSpPr>
          <p:cNvPr id="62467" name="Rectangle 3">
            <a:extLst>
              <a:ext uri="{FF2B5EF4-FFF2-40B4-BE49-F238E27FC236}">
                <a16:creationId xmlns:a16="http://schemas.microsoft.com/office/drawing/2014/main" id="{30906957-F33E-F66E-6B13-958B8385DBA5}"/>
              </a:ext>
            </a:extLst>
          </p:cNvPr>
          <p:cNvSpPr>
            <a:spLocks noGrp="1" noChangeArrowheads="1"/>
          </p:cNvSpPr>
          <p:nvPr>
            <p:ph type="body" idx="1"/>
          </p:nvPr>
        </p:nvSpPr>
        <p:spPr>
          <a:xfrm>
            <a:off x="791766" y="1646635"/>
            <a:ext cx="3618309" cy="3829050"/>
          </a:xfrm>
          <a:ln>
            <a:solidFill>
              <a:schemeClr val="tx1"/>
            </a:solidFill>
            <a:miter lim="800000"/>
            <a:headEnd/>
            <a:tailEnd/>
          </a:ln>
        </p:spPr>
        <p:txBody>
          <a:bodyPr/>
          <a:lstStyle/>
          <a:p>
            <a:pPr marL="457200" indent="-457200">
              <a:lnSpc>
                <a:spcPct val="115000"/>
              </a:lnSpc>
            </a:pPr>
            <a:r>
              <a:rPr lang="en-US" altLang="zh-CN" sz="1800">
                <a:solidFill>
                  <a:srgbClr val="0041FF"/>
                </a:solidFill>
                <a:ea typeface="宋体" panose="02010600030101010101" pitchFamily="2" charset="-122"/>
              </a:rPr>
              <a:t>IF</a:t>
            </a:r>
            <a:r>
              <a:rPr lang="zh-CN" altLang="en-US" sz="1800">
                <a:solidFill>
                  <a:srgbClr val="0041FF"/>
                </a:solidFill>
                <a:ea typeface="宋体" panose="02010600030101010101" pitchFamily="2" charset="-122"/>
              </a:rPr>
              <a:t>条件编译伪操作</a:t>
            </a:r>
          </a:p>
          <a:p>
            <a:pPr marL="457200" indent="-457200">
              <a:lnSpc>
                <a:spcPct val="115000"/>
              </a:lnSpc>
            </a:pPr>
            <a:r>
              <a:rPr lang="zh-CN" altLang="en-US" sz="1800">
                <a:ea typeface="宋体" panose="02010600030101010101" pitchFamily="2" charset="-122"/>
              </a:rPr>
              <a:t>语法格式：</a:t>
            </a:r>
          </a:p>
          <a:p>
            <a:pPr marL="457200" indent="-457200">
              <a:lnSpc>
                <a:spcPct val="115000"/>
              </a:lnSpc>
              <a:buNone/>
            </a:pPr>
            <a:r>
              <a:rPr lang="en-US" altLang="zh-CN" sz="1800">
                <a:ea typeface="宋体" panose="02010600030101010101" pitchFamily="2" charset="-122"/>
              </a:rPr>
              <a:t>	IF   logical_expression</a:t>
            </a:r>
          </a:p>
          <a:p>
            <a:pPr marL="457200" indent="-457200">
              <a:lnSpc>
                <a:spcPct val="115000"/>
              </a:lnSpc>
              <a:buNone/>
            </a:pPr>
            <a:r>
              <a:rPr lang="en-US" altLang="zh-CN" sz="1800">
                <a:ea typeface="宋体" panose="02010600030101010101" pitchFamily="2" charset="-122"/>
              </a:rPr>
              <a:t>			</a:t>
            </a:r>
            <a:r>
              <a:rPr lang="zh-CN" altLang="en-US" sz="1800">
                <a:ea typeface="宋体" panose="02010600030101010101" pitchFamily="2" charset="-122"/>
              </a:rPr>
              <a:t>程序代码段</a:t>
            </a:r>
            <a:r>
              <a:rPr lang="en-US" altLang="zh-CN" sz="1800">
                <a:ea typeface="宋体" panose="02010600030101010101" pitchFamily="2" charset="-122"/>
              </a:rPr>
              <a:t>A	</a:t>
            </a:r>
          </a:p>
          <a:p>
            <a:pPr marL="457200" indent="-457200">
              <a:lnSpc>
                <a:spcPct val="115000"/>
              </a:lnSpc>
              <a:buNone/>
            </a:pPr>
            <a:r>
              <a:rPr lang="en-US" altLang="zh-CN" sz="1800">
                <a:ea typeface="宋体" panose="02010600030101010101" pitchFamily="2" charset="-122"/>
              </a:rPr>
              <a:t>	{ELSE</a:t>
            </a:r>
          </a:p>
          <a:p>
            <a:pPr marL="457200" indent="-457200">
              <a:lnSpc>
                <a:spcPct val="115000"/>
              </a:lnSpc>
              <a:buNone/>
            </a:pPr>
            <a:r>
              <a:rPr lang="en-US" altLang="zh-CN" sz="1800">
                <a:ea typeface="宋体" panose="02010600030101010101" pitchFamily="2" charset="-122"/>
              </a:rPr>
              <a:t>			</a:t>
            </a:r>
            <a:r>
              <a:rPr lang="zh-CN" altLang="en-US" sz="1800">
                <a:ea typeface="宋体" panose="02010600030101010101" pitchFamily="2" charset="-122"/>
              </a:rPr>
              <a:t>程序代码段</a:t>
            </a:r>
            <a:r>
              <a:rPr lang="en-US" altLang="zh-CN" sz="1800">
                <a:ea typeface="宋体" panose="02010600030101010101" pitchFamily="2" charset="-122"/>
              </a:rPr>
              <a:t>B</a:t>
            </a:r>
          </a:p>
          <a:p>
            <a:pPr marL="457200" indent="-457200">
              <a:lnSpc>
                <a:spcPct val="115000"/>
              </a:lnSpc>
              <a:buNone/>
            </a:pPr>
            <a:r>
              <a:rPr lang="en-US" altLang="zh-CN" sz="1800">
                <a:ea typeface="宋体" panose="02010600030101010101" pitchFamily="2" charset="-122"/>
              </a:rPr>
              <a:t>	}</a:t>
            </a:r>
          </a:p>
          <a:p>
            <a:pPr marL="457200" indent="-457200">
              <a:lnSpc>
                <a:spcPct val="115000"/>
              </a:lnSpc>
              <a:buNone/>
            </a:pPr>
            <a:r>
              <a:rPr lang="en-US" altLang="zh-CN" sz="1800">
                <a:ea typeface="宋体" panose="02010600030101010101" pitchFamily="2" charset="-122"/>
              </a:rPr>
              <a:t>	ENDIF</a:t>
            </a:r>
            <a:endParaRPr lang="zh-CN" altLang="en-US" sz="1800">
              <a:ea typeface="宋体" panose="02010600030101010101" pitchFamily="2" charset="-122"/>
            </a:endParaRPr>
          </a:p>
        </p:txBody>
      </p:sp>
      <p:sp>
        <p:nvSpPr>
          <p:cNvPr id="62468" name="Rectangle 4">
            <a:extLst>
              <a:ext uri="{FF2B5EF4-FFF2-40B4-BE49-F238E27FC236}">
                <a16:creationId xmlns:a16="http://schemas.microsoft.com/office/drawing/2014/main" id="{72B975BF-11F7-7F15-CF6E-B8257CF5DAC2}"/>
              </a:ext>
            </a:extLst>
          </p:cNvPr>
          <p:cNvSpPr>
            <a:spLocks noChangeArrowheads="1"/>
          </p:cNvSpPr>
          <p:nvPr/>
        </p:nvSpPr>
        <p:spPr bwMode="auto">
          <a:xfrm>
            <a:off x="4463654" y="1808560"/>
            <a:ext cx="4374356" cy="3726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marL="257175" indent="-257175" algn="l" defTabSz="685800" eaLnBrk="0" hangingPunct="0">
              <a:lnSpc>
                <a:spcPct val="105000"/>
              </a:lnSpc>
              <a:buClr>
                <a:srgbClr val="DB5214"/>
              </a:buClr>
            </a:pPr>
            <a:r>
              <a:rPr lang="zh-CN" altLang="en-US" sz="1800">
                <a:solidFill>
                  <a:srgbClr val="00234A"/>
                </a:solidFill>
                <a:latin typeface="华文新魏" panose="02010800040101010101" pitchFamily="2" charset="-122"/>
                <a:ea typeface="华文新魏" panose="02010800040101010101" pitchFamily="2" charset="-122"/>
              </a:rPr>
              <a:t>当</a:t>
            </a:r>
            <a:r>
              <a:rPr lang="en-US" altLang="zh-CN" sz="1800">
                <a:solidFill>
                  <a:srgbClr val="00234A"/>
                </a:solidFill>
                <a:latin typeface="华文新魏" panose="02010800040101010101" pitchFamily="2" charset="-122"/>
                <a:ea typeface="华文新魏" panose="02010800040101010101" pitchFamily="2" charset="-122"/>
              </a:rPr>
              <a:t>IF </a:t>
            </a:r>
            <a:r>
              <a:rPr lang="zh-CN" altLang="en-US" sz="1800">
                <a:solidFill>
                  <a:srgbClr val="00234A"/>
                </a:solidFill>
                <a:latin typeface="华文新魏" panose="02010800040101010101" pitchFamily="2" charset="-122"/>
                <a:ea typeface="华文新魏" panose="02010800040101010101" pitchFamily="2" charset="-122"/>
              </a:rPr>
              <a:t>后面的逻辑表达式为真，则执行指令序列</a:t>
            </a:r>
            <a:r>
              <a:rPr lang="en-US" altLang="zh-CN" sz="1800">
                <a:solidFill>
                  <a:srgbClr val="00234A"/>
                </a:solidFill>
                <a:latin typeface="华文新魏" panose="02010800040101010101" pitchFamily="2" charset="-122"/>
                <a:ea typeface="华文新魏" panose="02010800040101010101" pitchFamily="2" charset="-122"/>
              </a:rPr>
              <a:t>1</a:t>
            </a:r>
            <a:r>
              <a:rPr lang="zh-CN" altLang="en-US" sz="1800">
                <a:solidFill>
                  <a:srgbClr val="00234A"/>
                </a:solidFill>
                <a:latin typeface="华文新魏" panose="02010800040101010101" pitchFamily="2" charset="-122"/>
                <a:ea typeface="华文新魏" panose="02010800040101010101" pitchFamily="2" charset="-122"/>
              </a:rPr>
              <a:t>，否则执行指令序列</a:t>
            </a:r>
            <a:r>
              <a:rPr lang="en-US" altLang="zh-CN" sz="1800">
                <a:solidFill>
                  <a:srgbClr val="00234A"/>
                </a:solidFill>
                <a:latin typeface="华文新魏" panose="02010800040101010101" pitchFamily="2" charset="-122"/>
                <a:ea typeface="华文新魏" panose="02010800040101010101" pitchFamily="2" charset="-122"/>
              </a:rPr>
              <a:t>2</a:t>
            </a:r>
            <a:r>
              <a:rPr lang="zh-CN" altLang="en-US" sz="1800">
                <a:solidFill>
                  <a:srgbClr val="00234A"/>
                </a:solidFill>
                <a:latin typeface="华文新魏" panose="02010800040101010101" pitchFamily="2" charset="-122"/>
                <a:ea typeface="华文新魏" panose="02010800040101010101" pitchFamily="2" charset="-122"/>
              </a:rPr>
              <a:t>。</a:t>
            </a:r>
          </a:p>
          <a:p>
            <a:pPr marL="257175" indent="-257175" algn="l" defTabSz="685800" eaLnBrk="0" hangingPunct="0">
              <a:lnSpc>
                <a:spcPct val="105000"/>
              </a:lnSpc>
              <a:buClr>
                <a:srgbClr val="DB5214"/>
              </a:buClr>
            </a:pPr>
            <a:r>
              <a:rPr lang="zh-CN" altLang="en-US" sz="1800">
                <a:solidFill>
                  <a:srgbClr val="00234A"/>
                </a:solidFill>
                <a:latin typeface="华文新魏" panose="02010800040101010101" pitchFamily="2" charset="-122"/>
                <a:ea typeface="华文新魏" panose="02010800040101010101" pitchFamily="2" charset="-122"/>
              </a:rPr>
              <a:t>其中，</a:t>
            </a:r>
            <a:r>
              <a:rPr lang="en-US" altLang="zh-CN" sz="1800">
                <a:solidFill>
                  <a:srgbClr val="00234A"/>
                </a:solidFill>
                <a:latin typeface="华文新魏" panose="02010800040101010101" pitchFamily="2" charset="-122"/>
                <a:ea typeface="华文新魏" panose="02010800040101010101" pitchFamily="2" charset="-122"/>
              </a:rPr>
              <a:t>ELSE </a:t>
            </a:r>
            <a:r>
              <a:rPr lang="zh-CN" altLang="en-US" sz="1800">
                <a:solidFill>
                  <a:srgbClr val="00234A"/>
                </a:solidFill>
                <a:latin typeface="华文新魏" panose="02010800040101010101" pitchFamily="2" charset="-122"/>
                <a:ea typeface="华文新魏" panose="02010800040101010101" pitchFamily="2" charset="-122"/>
              </a:rPr>
              <a:t>及指令序列</a:t>
            </a:r>
            <a:r>
              <a:rPr lang="en-US" altLang="zh-CN" sz="1800">
                <a:solidFill>
                  <a:srgbClr val="00234A"/>
                </a:solidFill>
                <a:latin typeface="华文新魏" panose="02010800040101010101" pitchFamily="2" charset="-122"/>
                <a:ea typeface="华文新魏" panose="02010800040101010101" pitchFamily="2" charset="-122"/>
              </a:rPr>
              <a:t>2 </a:t>
            </a:r>
            <a:r>
              <a:rPr lang="zh-CN" altLang="en-US" sz="1800">
                <a:solidFill>
                  <a:srgbClr val="00234A"/>
                </a:solidFill>
                <a:latin typeface="华文新魏" panose="02010800040101010101" pitchFamily="2" charset="-122"/>
                <a:ea typeface="华文新魏" panose="02010800040101010101" pitchFamily="2" charset="-122"/>
              </a:rPr>
              <a:t>可以没有。此时，当</a:t>
            </a:r>
            <a:r>
              <a:rPr lang="en-US" altLang="zh-CN" sz="1800">
                <a:solidFill>
                  <a:srgbClr val="00234A"/>
                </a:solidFill>
                <a:latin typeface="华文新魏" panose="02010800040101010101" pitchFamily="2" charset="-122"/>
                <a:ea typeface="华文新魏" panose="02010800040101010101" pitchFamily="2" charset="-122"/>
              </a:rPr>
              <a:t>IF </a:t>
            </a:r>
            <a:r>
              <a:rPr lang="zh-CN" altLang="en-US" sz="1800">
                <a:solidFill>
                  <a:srgbClr val="00234A"/>
                </a:solidFill>
                <a:latin typeface="华文新魏" panose="02010800040101010101" pitchFamily="2" charset="-122"/>
                <a:ea typeface="华文新魏" panose="02010800040101010101" pitchFamily="2" charset="-122"/>
              </a:rPr>
              <a:t>后面的逻辑表达式为真，则执行指令序列</a:t>
            </a:r>
            <a:r>
              <a:rPr lang="en-US" altLang="zh-CN" sz="1800">
                <a:solidFill>
                  <a:srgbClr val="00234A"/>
                </a:solidFill>
                <a:latin typeface="华文新魏" panose="02010800040101010101" pitchFamily="2" charset="-122"/>
                <a:ea typeface="华文新魏" panose="02010800040101010101" pitchFamily="2" charset="-122"/>
              </a:rPr>
              <a:t>1</a:t>
            </a:r>
            <a:r>
              <a:rPr lang="zh-CN" altLang="en-US" sz="1800">
                <a:solidFill>
                  <a:srgbClr val="00234A"/>
                </a:solidFill>
                <a:latin typeface="华文新魏" panose="02010800040101010101" pitchFamily="2" charset="-122"/>
                <a:ea typeface="华文新魏" panose="02010800040101010101" pitchFamily="2" charset="-122"/>
              </a:rPr>
              <a:t>，否则继续执行后面的指令。 </a:t>
            </a:r>
          </a:p>
          <a:p>
            <a:pPr marL="257175" indent="-257175" algn="l" defTabSz="685800" eaLnBrk="0" hangingPunct="0">
              <a:lnSpc>
                <a:spcPct val="105000"/>
              </a:lnSpc>
              <a:buClr>
                <a:srgbClr val="DB5214"/>
              </a:buClr>
            </a:pPr>
            <a:r>
              <a:rPr lang="en-US" altLang="zh-CN" sz="1800">
                <a:solidFill>
                  <a:srgbClr val="00234A"/>
                </a:solidFill>
                <a:latin typeface="华文新魏" panose="02010800040101010101" pitchFamily="2" charset="-122"/>
                <a:ea typeface="华文新魏" panose="02010800040101010101" pitchFamily="2" charset="-122"/>
              </a:rPr>
              <a:t>IF</a:t>
            </a:r>
            <a:r>
              <a:rPr lang="zh-CN" altLang="en-US" sz="1800">
                <a:solidFill>
                  <a:srgbClr val="00234A"/>
                </a:solidFill>
                <a:latin typeface="华文新魏" panose="02010800040101010101" pitchFamily="2" charset="-122"/>
                <a:ea typeface="华文新魏" panose="02010800040101010101" pitchFamily="2" charset="-122"/>
              </a:rPr>
              <a:t>、</a:t>
            </a:r>
            <a:r>
              <a:rPr lang="en-US" altLang="zh-CN" sz="1800">
                <a:solidFill>
                  <a:srgbClr val="00234A"/>
                </a:solidFill>
                <a:latin typeface="华文新魏" panose="02010800040101010101" pitchFamily="2" charset="-122"/>
                <a:ea typeface="华文新魏" panose="02010800040101010101" pitchFamily="2" charset="-122"/>
              </a:rPr>
              <a:t>ELSE</a:t>
            </a:r>
            <a:r>
              <a:rPr lang="zh-CN" altLang="en-US" sz="1800">
                <a:solidFill>
                  <a:srgbClr val="00234A"/>
                </a:solidFill>
                <a:latin typeface="华文新魏" panose="02010800040101010101" pitchFamily="2" charset="-122"/>
                <a:ea typeface="华文新魏" panose="02010800040101010101" pitchFamily="2" charset="-122"/>
              </a:rPr>
              <a:t>、</a:t>
            </a:r>
            <a:r>
              <a:rPr lang="en-US" altLang="zh-CN" sz="1800">
                <a:solidFill>
                  <a:srgbClr val="00234A"/>
                </a:solidFill>
                <a:latin typeface="华文新魏" panose="02010800040101010101" pitchFamily="2" charset="-122"/>
                <a:ea typeface="华文新魏" panose="02010800040101010101" pitchFamily="2" charset="-122"/>
              </a:rPr>
              <a:t>ENDIF </a:t>
            </a:r>
            <a:r>
              <a:rPr lang="zh-CN" altLang="en-US" sz="1800">
                <a:solidFill>
                  <a:srgbClr val="00234A"/>
                </a:solidFill>
                <a:latin typeface="华文新魏" panose="02010800040101010101" pitchFamily="2" charset="-122"/>
                <a:ea typeface="华文新魏" panose="02010800040101010101" pitchFamily="2" charset="-122"/>
              </a:rPr>
              <a:t>伪指令可以嵌套使用。</a:t>
            </a:r>
          </a:p>
        </p:txBody>
      </p:sp>
    </p:spTree>
  </p:cSld>
  <p:clrMapOvr>
    <a:masterClrMapping/>
  </p:clrMapOvr>
  <p:transition>
    <p:pull dir="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C4E8522-AC29-9538-450E-DE9D99142C10}"/>
              </a:ext>
            </a:extLst>
          </p:cNvPr>
          <p:cNvSpPr>
            <a:spLocks noGrp="1" noChangeArrowheads="1"/>
          </p:cNvSpPr>
          <p:nvPr>
            <p:ph type="title"/>
          </p:nvPr>
        </p:nvSpPr>
        <p:spPr/>
        <p:txBody>
          <a:bodyPr/>
          <a:lstStyle/>
          <a:p>
            <a:pPr algn="l"/>
            <a:r>
              <a:rPr lang="en-US" altLang="zh-CN">
                <a:ea typeface="宋体" panose="02010600030101010101" pitchFamily="2" charset="-122"/>
              </a:rPr>
              <a:t>1. </a:t>
            </a:r>
            <a:r>
              <a:rPr lang="zh-CN" altLang="en-US">
                <a:ea typeface="宋体" panose="02010600030101010101" pitchFamily="2" charset="-122"/>
              </a:rPr>
              <a:t>条件汇编</a:t>
            </a:r>
            <a:r>
              <a:rPr lang="en-US" altLang="zh-CN">
                <a:ea typeface="宋体" panose="02010600030101010101" pitchFamily="2" charset="-122"/>
              </a:rPr>
              <a:t>IF</a:t>
            </a:r>
            <a:r>
              <a:rPr lang="zh-CN" altLang="en-US">
                <a:ea typeface="宋体" panose="02010600030101010101" pitchFamily="2" charset="-122"/>
              </a:rPr>
              <a:t>、</a:t>
            </a:r>
            <a:r>
              <a:rPr lang="en-US" altLang="zh-CN">
                <a:ea typeface="宋体" panose="02010600030101010101" pitchFamily="2" charset="-122"/>
              </a:rPr>
              <a:t>ELSE</a:t>
            </a:r>
            <a:r>
              <a:rPr lang="zh-CN" altLang="en-US">
                <a:ea typeface="宋体" panose="02010600030101010101" pitchFamily="2" charset="-122"/>
              </a:rPr>
              <a:t>、</a:t>
            </a:r>
            <a:r>
              <a:rPr lang="en-US" altLang="zh-CN">
                <a:ea typeface="宋体" panose="02010600030101010101" pitchFamily="2" charset="-122"/>
              </a:rPr>
              <a:t>ENDIF</a:t>
            </a:r>
            <a:endParaRPr lang="zh-CN" altLang="en-US">
              <a:ea typeface="宋体" panose="02010600030101010101" pitchFamily="2" charset="-122"/>
            </a:endParaRPr>
          </a:p>
        </p:txBody>
      </p:sp>
      <p:sp>
        <p:nvSpPr>
          <p:cNvPr id="6" name="Rectangle 3">
            <a:extLst>
              <a:ext uri="{FF2B5EF4-FFF2-40B4-BE49-F238E27FC236}">
                <a16:creationId xmlns:a16="http://schemas.microsoft.com/office/drawing/2014/main" id="{3B3F95F1-E808-A537-285A-80A1034566B0}"/>
              </a:ext>
            </a:extLst>
          </p:cNvPr>
          <p:cNvSpPr txBox="1">
            <a:spLocks noChangeArrowheads="1"/>
          </p:cNvSpPr>
          <p:nvPr/>
        </p:nvSpPr>
        <p:spPr bwMode="auto">
          <a:xfrm>
            <a:off x="1439466" y="1863329"/>
            <a:ext cx="6172200" cy="3725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1"/>
              </a:buClr>
              <a:buSzPct val="60000"/>
              <a:buFont typeface="Wingdings" panose="05000000000000000000" pitchFamily="2" charset="2"/>
              <a:buChar char="u"/>
              <a:defRPr sz="2600" b="1">
                <a:solidFill>
                  <a:srgbClr val="0000CC"/>
                </a:solidFill>
                <a:latin typeface="+mn-lt"/>
                <a:ea typeface="+mn-ea"/>
                <a:cs typeface="+mn-cs"/>
              </a:defRPr>
            </a:lvl1pPr>
            <a:lvl2pPr marL="742950" indent="-28575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CC0000"/>
                </a:solidFill>
                <a:latin typeface="+mn-lt"/>
                <a:ea typeface="+mn-ea"/>
              </a:defRPr>
            </a:lvl2pPr>
            <a:lvl3pPr marL="1143000" indent="-228600" algn="l" rtl="0" eaLnBrk="0" fontAlgn="base" hangingPunct="0">
              <a:spcBef>
                <a:spcPct val="20000"/>
              </a:spcBef>
              <a:spcAft>
                <a:spcPct val="0"/>
              </a:spcAft>
              <a:buClr>
                <a:srgbClr val="CC0000"/>
              </a:buClr>
              <a:buSzPct val="50000"/>
              <a:buFont typeface="Wingdings" panose="05000000000000000000" pitchFamily="2" charset="2"/>
              <a:buChar char="u"/>
              <a:defRPr sz="2400" b="1">
                <a:solidFill>
                  <a:srgbClr val="0000CC"/>
                </a:solidFill>
                <a:latin typeface="+mn-lt"/>
                <a:ea typeface="+mn-ea"/>
              </a:defRPr>
            </a:lvl3pPr>
            <a:lvl4pPr marL="1600200" indent="-228600" algn="l" rtl="0" eaLnBrk="0" fontAlgn="base" hangingPunct="0">
              <a:spcBef>
                <a:spcPct val="20000"/>
              </a:spcBef>
              <a:spcAft>
                <a:spcPct val="0"/>
              </a:spcAft>
              <a:buChar char="–"/>
              <a:defRPr sz="2000">
                <a:solidFill>
                  <a:schemeClr val="tx2"/>
                </a:solidFill>
                <a:latin typeface="Arial" pitchFamily="34" charset="0"/>
                <a:ea typeface="宋体" pitchFamily="2" charset="-122"/>
              </a:defRPr>
            </a:lvl4pPr>
            <a:lvl5pPr marL="2057400" indent="-228600" algn="l" rtl="0" eaLnBrk="0" fontAlgn="base" hangingPunct="0">
              <a:spcBef>
                <a:spcPct val="20000"/>
              </a:spcBef>
              <a:spcAft>
                <a:spcPct val="0"/>
              </a:spcAft>
              <a:buChar char="»"/>
              <a:defRPr sz="2000">
                <a:solidFill>
                  <a:schemeClr val="tx2"/>
                </a:solidFill>
                <a:latin typeface="Arial" pitchFamily="34" charset="0"/>
                <a:ea typeface="宋体" pitchFamily="2" charset="-122"/>
              </a:defRPr>
            </a:lvl5pPr>
            <a:lvl6pPr marL="25146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6pPr>
            <a:lvl7pPr marL="29718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7pPr>
            <a:lvl8pPr marL="34290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8pPr>
            <a:lvl9pPr marL="3886200" indent="-228600" algn="l" rtl="0" eaLnBrk="1" fontAlgn="base" hangingPunct="1">
              <a:spcBef>
                <a:spcPct val="20000"/>
              </a:spcBef>
              <a:spcAft>
                <a:spcPct val="0"/>
              </a:spcAft>
              <a:buChar char="»"/>
              <a:defRPr sz="2000">
                <a:solidFill>
                  <a:schemeClr val="tx2"/>
                </a:solidFill>
                <a:latin typeface="Arial" pitchFamily="34" charset="0"/>
                <a:ea typeface="宋体" pitchFamily="2" charset="-122"/>
              </a:defRPr>
            </a:lvl9pPr>
          </a:lstStyle>
          <a:p>
            <a:pPr marL="257175" indent="-257175" defTabSz="685800" eaLnBrk="1" hangingPunct="1">
              <a:lnSpc>
                <a:spcPts val="3000"/>
              </a:lnSpc>
              <a:buClr>
                <a:srgbClr val="003BB2"/>
              </a:buClr>
              <a:buNone/>
              <a:defRPr/>
            </a:pPr>
            <a:r>
              <a:rPr lang="zh-CN" altLang="en-US" sz="1950" kern="0" dirty="0">
                <a:latin typeface="Times New Roman"/>
                <a:ea typeface="楷体_GB2312"/>
              </a:rPr>
              <a:t>指令示例：</a:t>
            </a:r>
          </a:p>
          <a:p>
            <a:pPr marL="257175" indent="-257175" defTabSz="685800" eaLnBrk="1" hangingPunct="1">
              <a:lnSpc>
                <a:spcPts val="3000"/>
              </a:lnSpc>
              <a:buClr>
                <a:srgbClr val="003BB2"/>
              </a:buClr>
              <a:buNone/>
              <a:defRPr/>
            </a:pPr>
            <a:r>
              <a:rPr lang="en-US" altLang="zh-CN" sz="1950" kern="0" dirty="0">
                <a:solidFill>
                  <a:srgbClr val="FF3300"/>
                </a:solidFill>
                <a:latin typeface="Times New Roman"/>
                <a:ea typeface="楷体_GB2312"/>
              </a:rPr>
              <a:t>IF  	R0=0x10</a:t>
            </a:r>
            <a:r>
              <a:rPr lang="en-US" altLang="zh-CN" sz="1950" kern="0" dirty="0">
                <a:latin typeface="Times New Roman"/>
                <a:ea typeface="楷体_GB2312"/>
              </a:rPr>
              <a:t>	 </a:t>
            </a:r>
            <a:r>
              <a:rPr lang="zh-CN" altLang="en-US" sz="1950" kern="0" dirty="0">
                <a:latin typeface="Times New Roman"/>
                <a:ea typeface="楷体_GB2312"/>
              </a:rPr>
              <a:t>；判断</a:t>
            </a:r>
            <a:r>
              <a:rPr lang="en-US" altLang="zh-CN" sz="1950" kern="0" dirty="0">
                <a:latin typeface="Times New Roman"/>
                <a:ea typeface="楷体_GB2312"/>
              </a:rPr>
              <a:t>R0</a:t>
            </a:r>
            <a:r>
              <a:rPr lang="zh-CN" altLang="en-US" sz="1950" kern="0" dirty="0">
                <a:latin typeface="Times New Roman"/>
                <a:ea typeface="楷体_GB2312"/>
              </a:rPr>
              <a:t>中的内容是否是</a:t>
            </a:r>
            <a:r>
              <a:rPr lang="en-US" altLang="zh-CN" sz="1950" kern="0" dirty="0">
                <a:latin typeface="Times New Roman"/>
                <a:ea typeface="楷体_GB2312"/>
              </a:rPr>
              <a:t>0x10</a:t>
            </a:r>
          </a:p>
          <a:p>
            <a:pPr marL="257175" indent="-257175" defTabSz="685800" eaLnBrk="1" hangingPunct="1">
              <a:lnSpc>
                <a:spcPts val="3000"/>
              </a:lnSpc>
              <a:buClr>
                <a:srgbClr val="003BB2"/>
              </a:buClr>
              <a:buNone/>
              <a:defRPr/>
            </a:pPr>
            <a:r>
              <a:rPr lang="en-US" altLang="zh-CN" sz="1950" kern="0" dirty="0">
                <a:solidFill>
                  <a:srgbClr val="FF3300"/>
                </a:solidFill>
                <a:latin typeface="Times New Roman"/>
                <a:ea typeface="楷体_GB2312"/>
              </a:rPr>
              <a:t>ADD 	R0,R1,R2</a:t>
            </a:r>
            <a:r>
              <a:rPr lang="en-US" altLang="zh-CN" sz="1950" kern="0" dirty="0">
                <a:latin typeface="Times New Roman"/>
                <a:ea typeface="楷体_GB2312"/>
              </a:rPr>
              <a:t>    </a:t>
            </a:r>
            <a:r>
              <a:rPr lang="zh-CN" altLang="en-US" sz="1950" kern="0" dirty="0">
                <a:latin typeface="Times New Roman"/>
                <a:ea typeface="楷体_GB2312"/>
              </a:rPr>
              <a:t>；如果</a:t>
            </a:r>
            <a:r>
              <a:rPr lang="en-US" altLang="zh-CN" sz="1950" kern="0" dirty="0">
                <a:latin typeface="Times New Roman"/>
                <a:ea typeface="楷体_GB2312"/>
              </a:rPr>
              <a:t>R0= 0x10</a:t>
            </a:r>
            <a:r>
              <a:rPr lang="zh-CN" altLang="en-US" sz="1950" kern="0" dirty="0">
                <a:latin typeface="Times New Roman"/>
                <a:ea typeface="楷体_GB2312"/>
              </a:rPr>
              <a:t>，则执行</a:t>
            </a:r>
            <a:r>
              <a:rPr lang="en-US" altLang="zh-CN" sz="1950" kern="0" dirty="0">
                <a:latin typeface="Times New Roman"/>
                <a:ea typeface="楷体_GB2312"/>
              </a:rPr>
              <a:t>R0= R1+ R2</a:t>
            </a:r>
            <a:r>
              <a:rPr lang="en-US" altLang="zh-CN" sz="1950" kern="0" dirty="0">
                <a:solidFill>
                  <a:srgbClr val="FF3300"/>
                </a:solidFill>
                <a:latin typeface="Times New Roman"/>
                <a:ea typeface="楷体_GB2312"/>
              </a:rPr>
              <a:t>	</a:t>
            </a:r>
          </a:p>
          <a:p>
            <a:pPr marL="257175" indent="-257175" defTabSz="685800" eaLnBrk="1" hangingPunct="1">
              <a:lnSpc>
                <a:spcPts val="3000"/>
              </a:lnSpc>
              <a:buClr>
                <a:srgbClr val="003BB2"/>
              </a:buClr>
              <a:buNone/>
              <a:defRPr/>
            </a:pPr>
            <a:r>
              <a:rPr lang="en-US" altLang="zh-CN" sz="1950" kern="0" dirty="0">
                <a:solidFill>
                  <a:srgbClr val="FF3300"/>
                </a:solidFill>
                <a:latin typeface="Times New Roman"/>
                <a:ea typeface="楷体_GB2312"/>
              </a:rPr>
              <a:t>ELSE</a:t>
            </a:r>
          </a:p>
          <a:p>
            <a:pPr marL="257175" indent="-257175" defTabSz="685800" eaLnBrk="1" hangingPunct="1">
              <a:lnSpc>
                <a:spcPts val="3000"/>
              </a:lnSpc>
              <a:buClr>
                <a:srgbClr val="003BB2"/>
              </a:buClr>
              <a:buNone/>
              <a:defRPr/>
            </a:pPr>
            <a:r>
              <a:rPr lang="en-US" altLang="zh-CN" sz="1950" kern="0" dirty="0">
                <a:solidFill>
                  <a:srgbClr val="FF3300"/>
                </a:solidFill>
                <a:latin typeface="Times New Roman"/>
                <a:ea typeface="楷体_GB2312"/>
              </a:rPr>
              <a:t>ADD 	R0,R1,R3</a:t>
            </a:r>
            <a:r>
              <a:rPr lang="en-US" altLang="zh-CN" sz="1950" kern="0" dirty="0">
                <a:latin typeface="Times New Roman"/>
                <a:ea typeface="楷体_GB2312"/>
              </a:rPr>
              <a:t>  </a:t>
            </a:r>
            <a:r>
              <a:rPr lang="zh-CN" altLang="en-US" sz="1950" kern="0" dirty="0">
                <a:latin typeface="Times New Roman"/>
                <a:ea typeface="楷体_GB2312"/>
              </a:rPr>
              <a:t>；如果</a:t>
            </a:r>
            <a:r>
              <a:rPr lang="en-US" altLang="zh-CN" sz="1950" kern="0" dirty="0">
                <a:latin typeface="Times New Roman"/>
                <a:ea typeface="楷体_GB2312"/>
              </a:rPr>
              <a:t>R0≠ 0x10</a:t>
            </a:r>
            <a:r>
              <a:rPr lang="zh-CN" altLang="en-US" sz="1950" kern="0" dirty="0">
                <a:latin typeface="Times New Roman"/>
                <a:ea typeface="楷体_GB2312"/>
              </a:rPr>
              <a:t>，则执行</a:t>
            </a:r>
            <a:r>
              <a:rPr lang="en-US" altLang="zh-CN" sz="1950" kern="0" dirty="0">
                <a:latin typeface="Times New Roman"/>
                <a:ea typeface="楷体_GB2312"/>
              </a:rPr>
              <a:t>R0= R1+ R3</a:t>
            </a:r>
          </a:p>
          <a:p>
            <a:pPr marL="257175" indent="-257175" defTabSz="685800" eaLnBrk="1" hangingPunct="1">
              <a:lnSpc>
                <a:spcPts val="3000"/>
              </a:lnSpc>
              <a:buClr>
                <a:srgbClr val="003BB2"/>
              </a:buClr>
              <a:buNone/>
              <a:defRPr/>
            </a:pPr>
            <a:r>
              <a:rPr lang="en-US" altLang="zh-CN" sz="1950" kern="0" dirty="0">
                <a:solidFill>
                  <a:srgbClr val="FF3300"/>
                </a:solidFill>
                <a:latin typeface="Times New Roman"/>
                <a:ea typeface="楷体_GB2312"/>
              </a:rPr>
              <a:t>ENDIF</a:t>
            </a:r>
          </a:p>
        </p:txBody>
      </p:sp>
    </p:spTree>
  </p:cSld>
  <p:clrMapOvr>
    <a:masterClrMapping/>
  </p:clrMapOvr>
  <p:transition>
    <p:pull dir="ru"/>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0E9389A6-AF63-0DC1-F095-C356BFD0A784}"/>
              </a:ext>
            </a:extLst>
          </p:cNvPr>
          <p:cNvSpPr>
            <a:spLocks noGrp="1" noChangeArrowheads="1"/>
          </p:cNvSpPr>
          <p:nvPr>
            <p:ph type="title"/>
          </p:nvPr>
        </p:nvSpPr>
        <p:spPr/>
        <p:txBody>
          <a:bodyPr/>
          <a:lstStyle/>
          <a:p>
            <a:pPr algn="ctr"/>
            <a:r>
              <a:rPr lang="en-US" altLang="zh-CN">
                <a:ea typeface="宋体" panose="02010600030101010101" pitchFamily="2" charset="-122"/>
              </a:rPr>
              <a:t>2. </a:t>
            </a:r>
            <a:r>
              <a:rPr lang="zh-CN" altLang="en-US">
                <a:ea typeface="宋体" panose="02010600030101010101" pitchFamily="2" charset="-122"/>
              </a:rPr>
              <a:t>重复汇编</a:t>
            </a:r>
            <a:r>
              <a:rPr lang="en-US" altLang="zh-CN">
                <a:ea typeface="宋体" panose="02010600030101010101" pitchFamily="2" charset="-122"/>
              </a:rPr>
              <a:t>WHILE</a:t>
            </a:r>
            <a:r>
              <a:rPr lang="zh-CN" altLang="en-US">
                <a:ea typeface="宋体" panose="02010600030101010101" pitchFamily="2" charset="-122"/>
              </a:rPr>
              <a:t>和</a:t>
            </a:r>
            <a:r>
              <a:rPr lang="en-US" altLang="zh-CN">
                <a:ea typeface="宋体" panose="02010600030101010101" pitchFamily="2" charset="-122"/>
              </a:rPr>
              <a:t>WEND</a:t>
            </a:r>
            <a:r>
              <a:rPr lang="zh-CN" altLang="en-US">
                <a:ea typeface="宋体" panose="02010600030101010101" pitchFamily="2" charset="-122"/>
              </a:rPr>
              <a:t>指示符</a:t>
            </a:r>
          </a:p>
        </p:txBody>
      </p:sp>
      <p:sp>
        <p:nvSpPr>
          <p:cNvPr id="64515" name="Rectangle 3">
            <a:extLst>
              <a:ext uri="{FF2B5EF4-FFF2-40B4-BE49-F238E27FC236}">
                <a16:creationId xmlns:a16="http://schemas.microsoft.com/office/drawing/2014/main" id="{1ADBC190-983F-6B80-822F-0E9B5A838754}"/>
              </a:ext>
            </a:extLst>
          </p:cNvPr>
          <p:cNvSpPr>
            <a:spLocks noGrp="1" noChangeArrowheads="1"/>
          </p:cNvSpPr>
          <p:nvPr>
            <p:ph type="body" idx="1"/>
          </p:nvPr>
        </p:nvSpPr>
        <p:spPr>
          <a:xfrm>
            <a:off x="521494" y="1600200"/>
            <a:ext cx="3673079" cy="3833813"/>
          </a:xfrm>
          <a:ln>
            <a:solidFill>
              <a:schemeClr val="tx1"/>
            </a:solidFill>
            <a:miter lim="800000"/>
            <a:headEnd/>
            <a:tailEnd/>
          </a:ln>
        </p:spPr>
        <p:txBody>
          <a:bodyPr/>
          <a:lstStyle/>
          <a:p>
            <a:pPr marL="457200" indent="-457200"/>
            <a:r>
              <a:rPr lang="en-US" altLang="zh-CN" sz="1800">
                <a:solidFill>
                  <a:srgbClr val="0041FF"/>
                </a:solidFill>
                <a:ea typeface="宋体" panose="02010600030101010101" pitchFamily="2" charset="-122"/>
              </a:rPr>
              <a:t>WHILE</a:t>
            </a:r>
            <a:r>
              <a:rPr lang="zh-CN" altLang="en-US" sz="1800">
                <a:solidFill>
                  <a:srgbClr val="0041FF"/>
                </a:solidFill>
                <a:ea typeface="宋体" panose="02010600030101010101" pitchFamily="2" charset="-122"/>
              </a:rPr>
              <a:t>条件编译伪操作</a:t>
            </a:r>
          </a:p>
          <a:p>
            <a:pPr marL="457200" indent="-457200"/>
            <a:endParaRPr lang="zh-CN" altLang="en-US" sz="1800">
              <a:ea typeface="宋体" panose="02010600030101010101" pitchFamily="2" charset="-122"/>
            </a:endParaRPr>
          </a:p>
          <a:p>
            <a:pPr marL="457200" indent="-457200"/>
            <a:r>
              <a:rPr lang="zh-CN" altLang="en-US" sz="1800">
                <a:ea typeface="宋体" panose="02010600030101010101" pitchFamily="2" charset="-122"/>
              </a:rPr>
              <a:t>语法格式：</a:t>
            </a:r>
          </a:p>
          <a:p>
            <a:pPr marL="457200" indent="-457200">
              <a:buNone/>
            </a:pPr>
            <a:r>
              <a:rPr lang="en-US" altLang="zh-CN" sz="1800">
                <a:ea typeface="宋体" panose="02010600030101010101" pitchFamily="2" charset="-122"/>
              </a:rPr>
              <a:t>	WHILE	logical_expression</a:t>
            </a:r>
          </a:p>
          <a:p>
            <a:pPr marL="457200" indent="-457200">
              <a:buNone/>
            </a:pPr>
            <a:r>
              <a:rPr lang="en-US" altLang="zh-CN" sz="1800">
                <a:ea typeface="宋体" panose="02010600030101010101" pitchFamily="2" charset="-122"/>
              </a:rPr>
              <a:t>			</a:t>
            </a:r>
            <a:r>
              <a:rPr lang="zh-CN" altLang="en-US" sz="1800">
                <a:ea typeface="宋体" panose="02010600030101010101" pitchFamily="2" charset="-122"/>
              </a:rPr>
              <a:t>程序代码段</a:t>
            </a:r>
          </a:p>
          <a:p>
            <a:pPr marL="457200" indent="-457200">
              <a:buNone/>
            </a:pPr>
            <a:r>
              <a:rPr lang="en-US" altLang="zh-CN" sz="1800">
                <a:ea typeface="宋体" panose="02010600030101010101" pitchFamily="2" charset="-122"/>
              </a:rPr>
              <a:t>	WEND</a:t>
            </a:r>
            <a:endParaRPr lang="zh-CN" altLang="en-US" sz="1800">
              <a:ea typeface="宋体" panose="02010600030101010101" pitchFamily="2" charset="-122"/>
            </a:endParaRPr>
          </a:p>
        </p:txBody>
      </p:sp>
      <p:sp>
        <p:nvSpPr>
          <p:cNvPr id="64516" name="Rectangle 4">
            <a:extLst>
              <a:ext uri="{FF2B5EF4-FFF2-40B4-BE49-F238E27FC236}">
                <a16:creationId xmlns:a16="http://schemas.microsoft.com/office/drawing/2014/main" id="{357613BD-1A0C-8ABF-ABAB-0B6739ACCC25}"/>
              </a:ext>
            </a:extLst>
          </p:cNvPr>
          <p:cNvSpPr>
            <a:spLocks noChangeArrowheads="1"/>
          </p:cNvSpPr>
          <p:nvPr/>
        </p:nvSpPr>
        <p:spPr bwMode="auto">
          <a:xfrm>
            <a:off x="4356497" y="2025254"/>
            <a:ext cx="4319588" cy="3132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nchor="ct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marL="257175" indent="-257175" algn="l" defTabSz="685800" eaLnBrk="0" hangingPunct="0">
              <a:lnSpc>
                <a:spcPct val="105000"/>
              </a:lnSpc>
              <a:buClr>
                <a:srgbClr val="DB5214"/>
              </a:buClr>
            </a:pPr>
            <a:r>
              <a:rPr lang="zh-CN" altLang="en-US" sz="1800">
                <a:solidFill>
                  <a:srgbClr val="00234A"/>
                </a:solidFill>
                <a:ea typeface="宋体" panose="02010600030101010101" pitchFamily="2" charset="-122"/>
              </a:rPr>
              <a:t>当</a:t>
            </a:r>
            <a:r>
              <a:rPr lang="en-US" altLang="zh-CN" sz="1800">
                <a:solidFill>
                  <a:srgbClr val="00234A"/>
                </a:solidFill>
                <a:ea typeface="宋体" panose="02010600030101010101" pitchFamily="2" charset="-122"/>
              </a:rPr>
              <a:t>WHILE </a:t>
            </a:r>
            <a:r>
              <a:rPr lang="zh-CN" altLang="en-US" sz="1800">
                <a:solidFill>
                  <a:srgbClr val="00234A"/>
                </a:solidFill>
                <a:ea typeface="宋体" panose="02010600030101010101" pitchFamily="2" charset="-122"/>
              </a:rPr>
              <a:t>后面的逻辑表达式为真，则执行指令序列，该指令序列执行完毕后，再判断逻辑表达式的值，若为真则继续执行，一直到逻辑表达式的值为假。 </a:t>
            </a:r>
          </a:p>
          <a:p>
            <a:pPr marL="257175" indent="-257175" algn="l" defTabSz="685800" eaLnBrk="0" hangingPunct="0">
              <a:lnSpc>
                <a:spcPct val="105000"/>
              </a:lnSpc>
              <a:buClr>
                <a:srgbClr val="DB5214"/>
              </a:buClr>
            </a:pPr>
            <a:r>
              <a:rPr lang="zh-CN" altLang="en-US" sz="1800">
                <a:solidFill>
                  <a:srgbClr val="00234A"/>
                </a:solidFill>
                <a:ea typeface="宋体" panose="02010600030101010101" pitchFamily="2" charset="-122"/>
              </a:rPr>
              <a:t>    </a:t>
            </a:r>
            <a:r>
              <a:rPr lang="en-US" altLang="zh-CN" sz="1800">
                <a:solidFill>
                  <a:srgbClr val="00234A"/>
                </a:solidFill>
                <a:ea typeface="宋体" panose="02010600030101010101" pitchFamily="2" charset="-122"/>
              </a:rPr>
              <a:t>WHILE</a:t>
            </a:r>
            <a:r>
              <a:rPr lang="zh-CN" altLang="en-US" sz="1800">
                <a:solidFill>
                  <a:srgbClr val="00234A"/>
                </a:solidFill>
                <a:ea typeface="宋体" panose="02010600030101010101" pitchFamily="2" charset="-122"/>
              </a:rPr>
              <a:t>、</a:t>
            </a:r>
            <a:r>
              <a:rPr lang="en-US" altLang="zh-CN" sz="1800">
                <a:solidFill>
                  <a:srgbClr val="00234A"/>
                </a:solidFill>
                <a:ea typeface="宋体" panose="02010600030101010101" pitchFamily="2" charset="-122"/>
              </a:rPr>
              <a:t>WEND </a:t>
            </a:r>
            <a:r>
              <a:rPr lang="zh-CN" altLang="en-US" sz="1800">
                <a:solidFill>
                  <a:srgbClr val="00234A"/>
                </a:solidFill>
                <a:ea typeface="宋体" panose="02010600030101010101" pitchFamily="2" charset="-122"/>
              </a:rPr>
              <a:t>伪指令可以嵌套使用。</a:t>
            </a:r>
          </a:p>
        </p:txBody>
      </p:sp>
    </p:spTree>
  </p:cSld>
  <p:clrMapOvr>
    <a:masterClrMapping/>
  </p:clrMapOvr>
  <p:transition>
    <p:pull dir="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179388" y="476250"/>
            <a:ext cx="7162800" cy="838200"/>
          </a:xfrm>
        </p:spPr>
        <p:txBody>
          <a:bodyPr/>
          <a:lstStyle/>
          <a:p>
            <a:pPr eaLnBrk="1" hangingPunct="1"/>
            <a:r>
              <a:rPr lang="en-US" altLang="zh-CN" sz="3200"/>
              <a:t>4.1.2  </a:t>
            </a:r>
            <a:r>
              <a:rPr lang="zh-CN" altLang="en-US" sz="3200"/>
              <a:t>与</a:t>
            </a:r>
            <a:r>
              <a:rPr lang="en-US" altLang="zh-CN" sz="3200"/>
              <a:t>ARM</a:t>
            </a:r>
            <a:r>
              <a:rPr lang="zh-CN" altLang="en-US" sz="3200"/>
              <a:t>指令相关的伪指令</a:t>
            </a:r>
            <a:br>
              <a:rPr lang="zh-CN" altLang="en-US" sz="3200" b="0"/>
            </a:br>
            <a:endParaRPr lang="zh-CN" altLang="en-US" sz="3200" b="0"/>
          </a:p>
        </p:txBody>
      </p:sp>
      <p:sp>
        <p:nvSpPr>
          <p:cNvPr id="54275" name="Rectangle 3"/>
          <p:cNvSpPr>
            <a:spLocks noGrp="1" noChangeArrowheads="1"/>
          </p:cNvSpPr>
          <p:nvPr>
            <p:ph type="body" idx="1"/>
          </p:nvPr>
        </p:nvSpPr>
        <p:spPr>
          <a:xfrm>
            <a:off x="428625" y="1285875"/>
            <a:ext cx="8229600" cy="5248275"/>
          </a:xfrm>
        </p:spPr>
        <p:txBody>
          <a:bodyPr/>
          <a:lstStyle/>
          <a:p>
            <a:pPr eaLnBrk="1" hangingPunct="1">
              <a:lnSpc>
                <a:spcPct val="150000"/>
              </a:lnSpc>
              <a:spcBef>
                <a:spcPct val="0"/>
              </a:spcBef>
            </a:pPr>
            <a:r>
              <a:rPr lang="zh-CN" altLang="en-US">
                <a:solidFill>
                  <a:srgbClr val="FF3300"/>
                </a:solidFill>
              </a:rPr>
              <a:t>与</a:t>
            </a:r>
            <a:r>
              <a:rPr lang="en-US" altLang="zh-CN">
                <a:solidFill>
                  <a:srgbClr val="FF3300"/>
                </a:solidFill>
              </a:rPr>
              <a:t>ARM</a:t>
            </a:r>
            <a:r>
              <a:rPr lang="zh-CN" altLang="en-US">
                <a:solidFill>
                  <a:srgbClr val="FF3300"/>
                </a:solidFill>
              </a:rPr>
              <a:t>指令相关的伪指令共有</a:t>
            </a:r>
            <a:r>
              <a:rPr lang="en-US" altLang="zh-CN">
                <a:solidFill>
                  <a:srgbClr val="FF3300"/>
                </a:solidFill>
              </a:rPr>
              <a:t>4</a:t>
            </a:r>
            <a:r>
              <a:rPr lang="zh-CN" altLang="en-US">
                <a:solidFill>
                  <a:srgbClr val="FF3300"/>
                </a:solidFill>
              </a:rPr>
              <a:t>条</a:t>
            </a:r>
            <a:r>
              <a:rPr lang="zh-CN" altLang="en-US"/>
              <a:t>。这</a:t>
            </a:r>
            <a:r>
              <a:rPr lang="en-US" altLang="zh-CN"/>
              <a:t>4</a:t>
            </a:r>
            <a:r>
              <a:rPr lang="zh-CN" altLang="en-US"/>
              <a:t>条伪指令和通用伪指令不同，在程序编译过程中，编译程序会为这</a:t>
            </a:r>
            <a:r>
              <a:rPr lang="en-US" altLang="zh-CN"/>
              <a:t>4</a:t>
            </a:r>
            <a:r>
              <a:rPr lang="zh-CN" altLang="en-US"/>
              <a:t>条指令产生代码，但这些代码不是它们自己的代码，所以尽管它们可以产生代码，但还是伪指令。</a:t>
            </a:r>
            <a:endParaRPr lang="en-US" altLang="zh-CN"/>
          </a:p>
          <a:p>
            <a:pPr lvl="1" eaLnBrk="1" hangingPunct="1">
              <a:lnSpc>
                <a:spcPct val="150000"/>
              </a:lnSpc>
              <a:spcBef>
                <a:spcPct val="0"/>
              </a:spcBef>
            </a:pPr>
            <a:r>
              <a:rPr lang="en-US" altLang="zh-CN" sz="2800">
                <a:solidFill>
                  <a:srgbClr val="FF3300"/>
                </a:solidFill>
              </a:rPr>
              <a:t>ADR</a:t>
            </a:r>
            <a:r>
              <a:rPr lang="zh-CN" altLang="en-US" sz="2800">
                <a:solidFill>
                  <a:srgbClr val="FF3300"/>
                </a:solidFill>
              </a:rPr>
              <a:t>伪指令</a:t>
            </a:r>
            <a:endParaRPr lang="en-US" altLang="zh-CN" sz="2800">
              <a:solidFill>
                <a:srgbClr val="FF3300"/>
              </a:solidFill>
            </a:endParaRPr>
          </a:p>
          <a:p>
            <a:pPr lvl="1" eaLnBrk="1" hangingPunct="1">
              <a:lnSpc>
                <a:spcPct val="150000"/>
              </a:lnSpc>
              <a:spcBef>
                <a:spcPct val="0"/>
              </a:spcBef>
            </a:pPr>
            <a:r>
              <a:rPr lang="en-US" altLang="zh-CN" sz="2800">
                <a:solidFill>
                  <a:srgbClr val="FF3300"/>
                </a:solidFill>
              </a:rPr>
              <a:t>ADRL</a:t>
            </a:r>
            <a:r>
              <a:rPr lang="zh-CN" altLang="en-US" sz="2800">
                <a:solidFill>
                  <a:srgbClr val="FF3300"/>
                </a:solidFill>
              </a:rPr>
              <a:t>伪指令</a:t>
            </a:r>
            <a:endParaRPr lang="en-US" altLang="zh-CN" sz="2800">
              <a:solidFill>
                <a:srgbClr val="FF3300"/>
              </a:solidFill>
            </a:endParaRPr>
          </a:p>
          <a:p>
            <a:pPr lvl="1" eaLnBrk="1" hangingPunct="1">
              <a:lnSpc>
                <a:spcPct val="150000"/>
              </a:lnSpc>
              <a:spcBef>
                <a:spcPct val="0"/>
              </a:spcBef>
            </a:pPr>
            <a:r>
              <a:rPr lang="en-US" altLang="zh-CN" sz="2800">
                <a:solidFill>
                  <a:srgbClr val="FF3300"/>
                </a:solidFill>
              </a:rPr>
              <a:t>LDR</a:t>
            </a:r>
            <a:r>
              <a:rPr lang="zh-CN" altLang="en-US" sz="2800">
                <a:solidFill>
                  <a:srgbClr val="FF3300"/>
                </a:solidFill>
              </a:rPr>
              <a:t>伪指令</a:t>
            </a:r>
            <a:endParaRPr lang="en-US" altLang="zh-CN" sz="2800">
              <a:solidFill>
                <a:srgbClr val="FF3300"/>
              </a:solidFill>
            </a:endParaRPr>
          </a:p>
          <a:p>
            <a:pPr lvl="1" eaLnBrk="1" hangingPunct="1">
              <a:lnSpc>
                <a:spcPct val="150000"/>
              </a:lnSpc>
              <a:spcBef>
                <a:spcPct val="0"/>
              </a:spcBef>
            </a:pPr>
            <a:r>
              <a:rPr lang="en-US" altLang="zh-CN" sz="2800">
                <a:solidFill>
                  <a:srgbClr val="FF3300"/>
                </a:solidFill>
              </a:rPr>
              <a:t>NOP</a:t>
            </a:r>
            <a:endParaRPr lang="zh-CN" altLang="en-US" sz="2800"/>
          </a:p>
        </p:txBody>
      </p:sp>
    </p:spTree>
    <p:extLst>
      <p:ext uri="{BB962C8B-B14F-4D97-AF65-F5344CB8AC3E}">
        <p14:creationId xmlns:p14="http://schemas.microsoft.com/office/powerpoint/2010/main" val="22658298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04813"/>
            <a:ext cx="7162800" cy="838200"/>
          </a:xfrm>
        </p:spPr>
        <p:txBody>
          <a:bodyPr/>
          <a:lstStyle/>
          <a:p>
            <a:pPr eaLnBrk="1" hangingPunct="1"/>
            <a:r>
              <a:rPr lang="en-US" altLang="zh-CN" sz="3200"/>
              <a:t>4.1.2  </a:t>
            </a:r>
            <a:r>
              <a:rPr lang="zh-CN" altLang="en-US" sz="3200"/>
              <a:t>与</a:t>
            </a:r>
            <a:r>
              <a:rPr lang="en-US" altLang="zh-CN" sz="3200"/>
              <a:t>ARM</a:t>
            </a:r>
            <a:r>
              <a:rPr lang="zh-CN" altLang="en-US" sz="3200"/>
              <a:t>指令相关的伪指令</a:t>
            </a:r>
            <a:br>
              <a:rPr lang="zh-CN" altLang="en-US" sz="3200" b="0"/>
            </a:br>
            <a:endParaRPr lang="zh-CN" altLang="en-US" sz="3200" b="0"/>
          </a:p>
        </p:txBody>
      </p:sp>
      <p:sp>
        <p:nvSpPr>
          <p:cNvPr id="55299" name="Rectangle 3"/>
          <p:cNvSpPr>
            <a:spLocks noGrp="1" noChangeArrowheads="1"/>
          </p:cNvSpPr>
          <p:nvPr>
            <p:ph type="body" idx="1"/>
          </p:nvPr>
        </p:nvSpPr>
        <p:spPr>
          <a:xfrm>
            <a:off x="0" y="1340768"/>
            <a:ext cx="10368830" cy="5248275"/>
          </a:xfrm>
        </p:spPr>
        <p:txBody>
          <a:bodyPr/>
          <a:lstStyle/>
          <a:p>
            <a:pPr marL="0" indent="0" algn="just" eaLnBrk="0" hangingPunct="0">
              <a:lnSpc>
                <a:spcPct val="115000"/>
              </a:lnSpc>
              <a:buClr>
                <a:srgbClr val="33CCCC"/>
              </a:buClr>
              <a:buNone/>
            </a:pPr>
            <a:r>
              <a:rPr lang="en-US" altLang="zh-CN" sz="2800" b="1" dirty="0">
                <a:solidFill>
                  <a:srgbClr val="198AAD"/>
                </a:solidFill>
                <a:latin typeface="Verdana"/>
                <a:ea typeface="宋体" panose="02010600030101010101" pitchFamily="2" charset="-122"/>
              </a:rPr>
              <a:t>1.  ADR</a:t>
            </a:r>
            <a:r>
              <a:rPr lang="zh-CN" altLang="en-US" sz="28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800" b="1" dirty="0">
                <a:solidFill>
                  <a:srgbClr val="000000"/>
                </a:solidFill>
                <a:latin typeface="Verdana"/>
                <a:ea typeface="宋体" panose="02010600030101010101" pitchFamily="2" charset="-122"/>
              </a:rPr>
              <a:t>     语法格式 ：</a:t>
            </a:r>
          </a:p>
          <a:p>
            <a:pPr marL="0" indent="0" eaLnBrk="0" hangingPunct="0">
              <a:lnSpc>
                <a:spcPct val="150000"/>
              </a:lnSpc>
              <a:buClr>
                <a:srgbClr val="3333CC"/>
              </a:buClr>
              <a:buSzPct val="60000"/>
              <a:buNone/>
            </a:pPr>
            <a:r>
              <a:rPr lang="en-US" altLang="zh-CN" sz="2800" b="1" dirty="0">
                <a:solidFill>
                  <a:srgbClr val="000000"/>
                </a:solidFill>
                <a:ea typeface="宋体" panose="02010600030101010101" pitchFamily="2" charset="-122"/>
              </a:rPr>
              <a:t>          ADR{condition} </a:t>
            </a:r>
            <a:r>
              <a:rPr lang="en-US" altLang="zh-CN" sz="2800" b="1" dirty="0" err="1">
                <a:solidFill>
                  <a:srgbClr val="000000"/>
                </a:solidFill>
                <a:ea typeface="宋体" panose="02010600030101010101" pitchFamily="2" charset="-122"/>
              </a:rPr>
              <a:t>register,expression</a:t>
            </a:r>
            <a:r>
              <a:rPr lang="zh-CN" altLang="en-US" sz="2800" dirty="0">
                <a:solidFill>
                  <a:srgbClr val="FF0000"/>
                </a:solidFill>
              </a:rPr>
              <a:t>；</a:t>
            </a:r>
            <a:endParaRPr lang="en-US" altLang="zh-CN" sz="2800" dirty="0">
              <a:solidFill>
                <a:srgbClr val="FF0000"/>
              </a:solidFill>
            </a:endParaRPr>
          </a:p>
          <a:p>
            <a:pPr marL="0" indent="0" eaLnBrk="0" hangingPunct="0">
              <a:lnSpc>
                <a:spcPct val="150000"/>
              </a:lnSpc>
              <a:buClr>
                <a:srgbClr val="3333CC"/>
              </a:buClr>
              <a:buSzPct val="60000"/>
              <a:buNone/>
            </a:pPr>
            <a:r>
              <a:rPr lang="en-US" altLang="zh-CN" sz="2800" dirty="0">
                <a:solidFill>
                  <a:srgbClr val="FF0000"/>
                </a:solidFill>
              </a:rPr>
              <a:t>      </a:t>
            </a:r>
            <a:r>
              <a:rPr lang="zh-CN" altLang="en-US" sz="2800" dirty="0">
                <a:solidFill>
                  <a:srgbClr val="FF0000"/>
                </a:solidFill>
              </a:rPr>
              <a:t>其中：</a:t>
            </a:r>
            <a:r>
              <a:rPr lang="en-US" altLang="zh-CN" sz="2800" dirty="0" err="1">
                <a:solidFill>
                  <a:srgbClr val="FF0000"/>
                </a:solidFill>
              </a:rPr>
              <a:t>cond</a:t>
            </a:r>
            <a:r>
              <a:rPr lang="en-US" altLang="zh-CN" sz="2800" dirty="0">
                <a:solidFill>
                  <a:srgbClr val="FF0000"/>
                </a:solidFill>
              </a:rPr>
              <a:t>——</a:t>
            </a:r>
            <a:r>
              <a:rPr lang="zh-CN" altLang="en-US" sz="2800" dirty="0"/>
              <a:t>可选的指令执行条件；</a:t>
            </a:r>
            <a:endParaRPr lang="en-US" altLang="zh-CN" sz="2800" dirty="0"/>
          </a:p>
          <a:p>
            <a:pPr marL="0" indent="0" eaLnBrk="0" hangingPunct="0">
              <a:lnSpc>
                <a:spcPct val="150000"/>
              </a:lnSpc>
              <a:buClr>
                <a:srgbClr val="3333CC"/>
              </a:buClr>
              <a:buSzPct val="60000"/>
              <a:buNone/>
            </a:pPr>
            <a:r>
              <a:rPr lang="en-US" altLang="zh-CN" sz="2800" dirty="0">
                <a:solidFill>
                  <a:srgbClr val="FF0000"/>
                </a:solidFill>
              </a:rPr>
              <a:t>               reg——</a:t>
            </a:r>
            <a:r>
              <a:rPr lang="zh-CN" altLang="en-US" sz="2800" dirty="0"/>
              <a:t>目标寄存器。</a:t>
            </a:r>
          </a:p>
          <a:p>
            <a:pPr marL="0" indent="0" eaLnBrk="0" hangingPunct="0">
              <a:lnSpc>
                <a:spcPct val="150000"/>
              </a:lnSpc>
              <a:buClr>
                <a:srgbClr val="3333CC"/>
              </a:buClr>
              <a:buSzPct val="60000"/>
              <a:buNone/>
            </a:pPr>
            <a:r>
              <a:rPr lang="en-US" altLang="zh-CN" sz="2800" dirty="0">
                <a:solidFill>
                  <a:srgbClr val="FF0000"/>
                </a:solidFill>
              </a:rPr>
              <a:t>               expr——</a:t>
            </a:r>
            <a:r>
              <a:rPr lang="zh-CN" altLang="en-US" sz="2800" dirty="0"/>
              <a:t>基于</a:t>
            </a:r>
            <a:r>
              <a:rPr lang="en-US" altLang="zh-CN" sz="2800" dirty="0"/>
              <a:t>PC</a:t>
            </a:r>
            <a:r>
              <a:rPr lang="zh-CN" altLang="en-US" sz="2800" dirty="0"/>
              <a:t>或基于寄存器的地址表达式。 	          </a:t>
            </a:r>
            <a:endParaRPr lang="en-US" altLang="zh-CN" sz="2800" dirty="0"/>
          </a:p>
          <a:p>
            <a:pPr marL="0" indent="0" eaLnBrk="0" hangingPunct="0">
              <a:lnSpc>
                <a:spcPct val="150000"/>
              </a:lnSpc>
              <a:buClr>
                <a:srgbClr val="3333CC"/>
              </a:buClr>
              <a:buSzPct val="60000"/>
              <a:buNone/>
            </a:pPr>
            <a:r>
              <a:rPr lang="en-US" altLang="zh-CN" sz="2800" dirty="0"/>
              <a:t>     </a:t>
            </a:r>
            <a:r>
              <a:rPr lang="zh-CN" altLang="en-US" sz="2800" dirty="0"/>
              <a:t>  </a:t>
            </a:r>
            <a:endParaRPr lang="en-US" altLang="zh-CN" sz="2800" dirty="0"/>
          </a:p>
        </p:txBody>
      </p:sp>
    </p:spTree>
    <p:extLst>
      <p:ext uri="{BB962C8B-B14F-4D97-AF65-F5344CB8AC3E}">
        <p14:creationId xmlns:p14="http://schemas.microsoft.com/office/powerpoint/2010/main" val="21506044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04813"/>
            <a:ext cx="7162800" cy="838200"/>
          </a:xfrm>
        </p:spPr>
        <p:txBody>
          <a:bodyPr/>
          <a:lstStyle/>
          <a:p>
            <a:pPr eaLnBrk="1" hangingPunct="1"/>
            <a:r>
              <a:rPr lang="en-US" altLang="zh-CN" sz="3200"/>
              <a:t>4.1.2  </a:t>
            </a:r>
            <a:r>
              <a:rPr lang="zh-CN" altLang="en-US" sz="3200"/>
              <a:t>与</a:t>
            </a:r>
            <a:r>
              <a:rPr lang="en-US" altLang="zh-CN" sz="3200"/>
              <a:t>ARM</a:t>
            </a:r>
            <a:r>
              <a:rPr lang="zh-CN" altLang="en-US" sz="3200"/>
              <a:t>指令相关的伪指令</a:t>
            </a:r>
            <a:br>
              <a:rPr lang="zh-CN" altLang="en-US" sz="3200" b="0"/>
            </a:br>
            <a:endParaRPr lang="zh-CN" altLang="en-US" sz="3200" b="0"/>
          </a:p>
        </p:txBody>
      </p:sp>
      <p:sp>
        <p:nvSpPr>
          <p:cNvPr id="55299" name="Rectangle 3"/>
          <p:cNvSpPr>
            <a:spLocks noGrp="1" noChangeArrowheads="1"/>
          </p:cNvSpPr>
          <p:nvPr>
            <p:ph type="body" idx="1"/>
          </p:nvPr>
        </p:nvSpPr>
        <p:spPr>
          <a:xfrm>
            <a:off x="323850" y="1052736"/>
            <a:ext cx="8229600" cy="5248275"/>
          </a:xfrm>
        </p:spPr>
        <p:txBody>
          <a:bodyPr/>
          <a:lstStyle/>
          <a:p>
            <a:pPr marL="0" indent="0" algn="just" eaLnBrk="0" hangingPunct="0">
              <a:lnSpc>
                <a:spcPct val="115000"/>
              </a:lnSpc>
              <a:buClr>
                <a:srgbClr val="33CCCC"/>
              </a:buClr>
              <a:buNone/>
            </a:pPr>
            <a:r>
              <a:rPr lang="en-US" altLang="zh-CN" sz="2000" b="1" dirty="0">
                <a:solidFill>
                  <a:srgbClr val="198AAD"/>
                </a:solidFill>
                <a:latin typeface="Verdana"/>
                <a:ea typeface="宋体" panose="02010600030101010101" pitchFamily="2" charset="-122"/>
              </a:rPr>
              <a:t>1.  ADR</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000" b="1" dirty="0">
                <a:solidFill>
                  <a:srgbClr val="000000"/>
                </a:solidFill>
                <a:latin typeface="Verdana"/>
                <a:ea typeface="宋体" panose="02010600030101010101" pitchFamily="2" charset="-122"/>
              </a:rPr>
              <a:t>     使用中 ：</a:t>
            </a:r>
            <a:r>
              <a:rPr lang="zh-CN" altLang="en-US" sz="2200" dirty="0"/>
              <a:t>          </a:t>
            </a:r>
            <a:endParaRPr lang="en-US" altLang="zh-CN" sz="2200" dirty="0"/>
          </a:p>
          <a:p>
            <a:pPr marL="0" indent="0" eaLnBrk="0" hangingPunct="0">
              <a:lnSpc>
                <a:spcPct val="150000"/>
              </a:lnSpc>
              <a:buClr>
                <a:srgbClr val="3333CC"/>
              </a:buClr>
              <a:buSzPct val="60000"/>
              <a:buNone/>
            </a:pPr>
            <a:r>
              <a:rPr lang="en-US" altLang="zh-CN" dirty="0"/>
              <a:t>     </a:t>
            </a:r>
            <a:r>
              <a:rPr lang="zh-CN" altLang="en-US" dirty="0"/>
              <a:t>  </a:t>
            </a:r>
            <a:r>
              <a:rPr lang="zh-CN" altLang="en-US" sz="2000" dirty="0"/>
              <a:t>在</a:t>
            </a:r>
            <a:r>
              <a:rPr lang="zh-CN" altLang="en-US" sz="2000" dirty="0">
                <a:highlight>
                  <a:srgbClr val="FFFF00"/>
                </a:highlight>
              </a:rPr>
              <a:t>汇编编译器处理源程序时，</a:t>
            </a:r>
            <a:r>
              <a:rPr lang="en-US" altLang="zh-CN" sz="2000" dirty="0">
                <a:highlight>
                  <a:srgbClr val="FFFF00"/>
                </a:highlight>
              </a:rPr>
              <a:t>ADR</a:t>
            </a:r>
            <a:r>
              <a:rPr lang="zh-CN" altLang="en-US" sz="2000" dirty="0">
                <a:highlight>
                  <a:srgbClr val="FFFF00"/>
                </a:highlight>
              </a:rPr>
              <a:t>伪指令会被编译器替换成一条合适的指令</a:t>
            </a:r>
            <a:r>
              <a:rPr lang="zh-CN" altLang="en-US" sz="2000" dirty="0"/>
              <a:t>，通常，</a:t>
            </a:r>
            <a:r>
              <a:rPr lang="zh-CN" altLang="en-US" sz="2000" dirty="0">
                <a:highlight>
                  <a:srgbClr val="00FF00"/>
                </a:highlight>
              </a:rPr>
              <a:t>编译器会用一条</a:t>
            </a:r>
            <a:r>
              <a:rPr lang="en-US" altLang="zh-CN" sz="2000" dirty="0">
                <a:highlight>
                  <a:srgbClr val="00FF00"/>
                </a:highlight>
              </a:rPr>
              <a:t>ADD</a:t>
            </a:r>
            <a:r>
              <a:rPr lang="zh-CN" altLang="en-US" sz="2000" dirty="0">
                <a:highlight>
                  <a:srgbClr val="00FF00"/>
                </a:highlight>
              </a:rPr>
              <a:t>指令或</a:t>
            </a:r>
            <a:r>
              <a:rPr lang="en-US" altLang="zh-CN" sz="2000" dirty="0">
                <a:highlight>
                  <a:srgbClr val="00FF00"/>
                </a:highlight>
              </a:rPr>
              <a:t>SUB</a:t>
            </a:r>
            <a:r>
              <a:rPr lang="zh-CN" altLang="en-US" sz="2000" dirty="0">
                <a:highlight>
                  <a:srgbClr val="00FF00"/>
                </a:highlight>
              </a:rPr>
              <a:t>指令来实现该</a:t>
            </a:r>
            <a:r>
              <a:rPr lang="en-US" altLang="zh-CN" sz="2000" dirty="0">
                <a:highlight>
                  <a:srgbClr val="00FF00"/>
                </a:highlight>
              </a:rPr>
              <a:t>ADR</a:t>
            </a:r>
            <a:r>
              <a:rPr lang="zh-CN" altLang="en-US" sz="2000" dirty="0">
                <a:highlight>
                  <a:srgbClr val="00FF00"/>
                </a:highlight>
              </a:rPr>
              <a:t>伪指令的功能</a:t>
            </a:r>
            <a:r>
              <a:rPr lang="zh-CN" altLang="en-US" sz="2000" dirty="0"/>
              <a:t>，</a:t>
            </a:r>
            <a:r>
              <a:rPr lang="zh-CN" altLang="en-US" sz="2000" dirty="0">
                <a:highlight>
                  <a:srgbClr val="CC0000"/>
                </a:highlight>
              </a:rPr>
              <a:t>如果不能用一条指令来实现</a:t>
            </a:r>
            <a:r>
              <a:rPr lang="en-US" altLang="zh-CN" sz="2000" dirty="0">
                <a:highlight>
                  <a:srgbClr val="CC0000"/>
                </a:highlight>
              </a:rPr>
              <a:t>ADR</a:t>
            </a:r>
            <a:r>
              <a:rPr lang="zh-CN" altLang="en-US" sz="2000" dirty="0">
                <a:highlight>
                  <a:srgbClr val="CC0000"/>
                </a:highlight>
              </a:rPr>
              <a:t>伪指令的功能，编译器将会报错。</a:t>
            </a:r>
            <a:endParaRPr lang="en-US" altLang="zh-CN" sz="2000" dirty="0">
              <a:highlight>
                <a:srgbClr val="CC0000"/>
              </a:highlight>
            </a:endParaRPr>
          </a:p>
          <a:p>
            <a:pPr marL="0" indent="0" eaLnBrk="0" hangingPunct="0">
              <a:lnSpc>
                <a:spcPct val="150000"/>
              </a:lnSpc>
              <a:buClr>
                <a:srgbClr val="3333CC"/>
              </a:buClr>
              <a:buSzPct val="60000"/>
              <a:buNone/>
            </a:pPr>
            <a:r>
              <a:rPr lang="en-US" altLang="zh-CN" sz="2000" dirty="0"/>
              <a:t>      ADR</a:t>
            </a:r>
            <a:r>
              <a:rPr lang="zh-CN" altLang="en-US" sz="2000" dirty="0"/>
              <a:t>伪指令装入一个相对程序或相对寄存器的地址到一个寄存器。伪指令中的地址是</a:t>
            </a:r>
            <a:r>
              <a:rPr lang="zh-CN" altLang="en-US" sz="2000" u="sng" dirty="0">
                <a:solidFill>
                  <a:srgbClr val="FF0000"/>
                </a:solidFill>
                <a:highlight>
                  <a:srgbClr val="FFFF00"/>
                </a:highlight>
              </a:rPr>
              <a:t>基于</a:t>
            </a:r>
            <a:r>
              <a:rPr lang="en-US" altLang="zh-CN" sz="2000" u="sng" dirty="0">
                <a:solidFill>
                  <a:srgbClr val="FF0000"/>
                </a:solidFill>
                <a:highlight>
                  <a:srgbClr val="FFFF00"/>
                </a:highlight>
              </a:rPr>
              <a:t>PC</a:t>
            </a:r>
            <a:r>
              <a:rPr lang="zh-CN" altLang="en-US" sz="2000" u="sng" dirty="0">
                <a:solidFill>
                  <a:srgbClr val="FF0000"/>
                </a:solidFill>
                <a:highlight>
                  <a:srgbClr val="FFFF00"/>
                </a:highlight>
              </a:rPr>
              <a:t>或基于寄存器的</a:t>
            </a:r>
            <a:r>
              <a:rPr lang="zh-CN" altLang="en-US" sz="2000" dirty="0"/>
              <a:t>，所以</a:t>
            </a:r>
            <a:r>
              <a:rPr lang="en-US" altLang="zh-CN" sz="2000" dirty="0"/>
              <a:t>ADR</a:t>
            </a:r>
            <a:r>
              <a:rPr lang="zh-CN" altLang="en-US" sz="2000" dirty="0"/>
              <a:t>读取到的地址是一个与位置无关的地址，当</a:t>
            </a:r>
            <a:r>
              <a:rPr lang="en-US" altLang="zh-CN" sz="2000" dirty="0"/>
              <a:t>ADR</a:t>
            </a:r>
            <a:r>
              <a:rPr lang="zh-CN" altLang="en-US" sz="2000" dirty="0"/>
              <a:t>伪指令中的地址是基于</a:t>
            </a:r>
            <a:r>
              <a:rPr lang="en-US" altLang="zh-CN" sz="2000" dirty="0"/>
              <a:t>PC</a:t>
            </a:r>
            <a:r>
              <a:rPr lang="zh-CN" altLang="en-US" sz="2000" dirty="0"/>
              <a:t>时，该地址与</a:t>
            </a:r>
            <a:r>
              <a:rPr lang="en-US" altLang="zh-CN" sz="2000" dirty="0"/>
              <a:t>ADR</a:t>
            </a:r>
            <a:r>
              <a:rPr lang="zh-CN" altLang="en-US" sz="2000" dirty="0"/>
              <a:t>伪指令必须在同一个代码段中，因为</a:t>
            </a:r>
            <a:r>
              <a:rPr lang="en-US" altLang="zh-CN" sz="2000" b="1" dirty="0">
                <a:solidFill>
                  <a:srgbClr val="FF0000"/>
                </a:solidFill>
              </a:rPr>
              <a:t>ADR</a:t>
            </a:r>
            <a:r>
              <a:rPr lang="zh-CN" altLang="en-US" sz="2000" b="1" dirty="0">
                <a:solidFill>
                  <a:srgbClr val="FF0000"/>
                </a:solidFill>
              </a:rPr>
              <a:t>寻址范围有限，只能小范围。</a:t>
            </a:r>
          </a:p>
          <a:p>
            <a:pPr eaLnBrk="1" hangingPunct="1">
              <a:buFont typeface="Wingdings" panose="05000000000000000000" pitchFamily="2" charset="2"/>
              <a:buNone/>
            </a:pPr>
            <a:r>
              <a:rPr lang="zh-CN" altLang="en-US" sz="2200" dirty="0"/>
              <a:t>	</a:t>
            </a:r>
            <a:endParaRPr lang="en-US" altLang="zh-CN" sz="2200" dirty="0"/>
          </a:p>
        </p:txBody>
      </p:sp>
    </p:spTree>
    <p:extLst>
      <p:ext uri="{BB962C8B-B14F-4D97-AF65-F5344CB8AC3E}">
        <p14:creationId xmlns:p14="http://schemas.microsoft.com/office/powerpoint/2010/main" val="1678203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5458" name="Rectangle 2">
            <a:extLst>
              <a:ext uri="{FF2B5EF4-FFF2-40B4-BE49-F238E27FC236}">
                <a16:creationId xmlns:a16="http://schemas.microsoft.com/office/drawing/2014/main" id="{9500D7F7-CF96-4CB8-9EBF-F579F90BBEE6}"/>
              </a:ext>
            </a:extLst>
          </p:cNvPr>
          <p:cNvSpPr>
            <a:spLocks noChangeArrowheads="1"/>
          </p:cNvSpPr>
          <p:nvPr/>
        </p:nvSpPr>
        <p:spPr bwMode="auto">
          <a:xfrm>
            <a:off x="1787129" y="1015604"/>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spcBef>
                <a:spcPct val="20000"/>
              </a:spcBef>
              <a:buClrTx/>
              <a:buSzTx/>
              <a:buFontTx/>
              <a:buNone/>
            </a:pPr>
            <a:r>
              <a:rPr kumimoji="1" lang="en-US" altLang="zh-CN" sz="2100">
                <a:solidFill>
                  <a:srgbClr val="FFFFFF"/>
                </a:solidFill>
                <a:latin typeface="Times New Roman" panose="02020603050405020304" pitchFamily="18" charset="0"/>
              </a:rPr>
              <a:t>ARM</a:t>
            </a:r>
            <a:r>
              <a:rPr kumimoji="1" lang="zh-CN" altLang="en-US" sz="2100">
                <a:solidFill>
                  <a:srgbClr val="FFFFFF"/>
                </a:solidFill>
                <a:latin typeface="Times New Roman" panose="02020603050405020304" pitchFamily="18" charset="0"/>
              </a:rPr>
              <a:t>伪指令</a:t>
            </a:r>
            <a:r>
              <a:rPr kumimoji="1" lang="en-US" altLang="zh-CN" sz="2100">
                <a:solidFill>
                  <a:srgbClr val="FFFFFF"/>
                </a:solidFill>
                <a:latin typeface="Times New Roman" panose="02020603050405020304" pitchFamily="18" charset="0"/>
              </a:rPr>
              <a:t>——</a:t>
            </a:r>
            <a:r>
              <a:rPr kumimoji="1" lang="zh-CN" altLang="en-US" sz="2100">
                <a:solidFill>
                  <a:srgbClr val="FFFFFF"/>
                </a:solidFill>
                <a:latin typeface="Times New Roman" panose="02020603050405020304" pitchFamily="18" charset="0"/>
              </a:rPr>
              <a:t>小范围的地址读取</a:t>
            </a:r>
          </a:p>
        </p:txBody>
      </p:sp>
      <p:sp>
        <p:nvSpPr>
          <p:cNvPr id="915459" name="Text Box 3">
            <a:extLst>
              <a:ext uri="{FF2B5EF4-FFF2-40B4-BE49-F238E27FC236}">
                <a16:creationId xmlns:a16="http://schemas.microsoft.com/office/drawing/2014/main" id="{34DAD9CA-0AEB-4095-972E-983811EEE956}"/>
              </a:ext>
            </a:extLst>
          </p:cNvPr>
          <p:cNvSpPr txBox="1">
            <a:spLocks noChangeArrowheads="1"/>
          </p:cNvSpPr>
          <p:nvPr/>
        </p:nvSpPr>
        <p:spPr bwMode="auto">
          <a:xfrm>
            <a:off x="1428750" y="1714500"/>
            <a:ext cx="6343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2100">
                <a:solidFill>
                  <a:srgbClr val="00234A"/>
                </a:solidFill>
                <a:latin typeface="华文新魏" panose="02010800040101010101" pitchFamily="2" charset="-122"/>
                <a:ea typeface="华文新魏" panose="02010800040101010101" pitchFamily="2" charset="-122"/>
              </a:rPr>
              <a:t>       </a:t>
            </a:r>
            <a:r>
              <a:rPr kumimoji="1" lang="zh-CN" altLang="en-US" sz="2100">
                <a:solidFill>
                  <a:srgbClr val="0000FF"/>
                </a:solidFill>
                <a:latin typeface="华文新魏" panose="02010800040101010101" pitchFamily="2" charset="-122"/>
                <a:ea typeface="华文新魏" panose="02010800040101010101" pitchFamily="2" charset="-122"/>
              </a:rPr>
              <a:t> </a:t>
            </a:r>
            <a:r>
              <a:rPr kumimoji="1" lang="en-US" altLang="zh-CN" sz="2100">
                <a:solidFill>
                  <a:srgbClr val="0000FF"/>
                </a:solidFill>
                <a:latin typeface="华文新魏" panose="02010800040101010101" pitchFamily="2" charset="-122"/>
                <a:ea typeface="华文新魏" panose="02010800040101010101" pitchFamily="2" charset="-122"/>
              </a:rPr>
              <a:t>ADR</a:t>
            </a:r>
            <a:r>
              <a:rPr kumimoji="1" lang="zh-CN" altLang="en-US" sz="2100">
                <a:solidFill>
                  <a:srgbClr val="00234A"/>
                </a:solidFill>
                <a:latin typeface="华文新魏" panose="02010800040101010101" pitchFamily="2" charset="-122"/>
                <a:ea typeface="华文新魏" panose="02010800040101010101" pitchFamily="2" charset="-122"/>
              </a:rPr>
              <a:t>伪指令将基于</a:t>
            </a:r>
            <a:r>
              <a:rPr kumimoji="1" lang="en-US" altLang="zh-CN" sz="2100">
                <a:solidFill>
                  <a:srgbClr val="00234A"/>
                </a:solidFill>
                <a:latin typeface="华文新魏" panose="02010800040101010101" pitchFamily="2" charset="-122"/>
                <a:ea typeface="华文新魏" panose="02010800040101010101" pitchFamily="2" charset="-122"/>
              </a:rPr>
              <a:t>PC</a:t>
            </a:r>
            <a:r>
              <a:rPr kumimoji="1" lang="zh-CN" altLang="en-US" sz="2100">
                <a:solidFill>
                  <a:srgbClr val="00234A"/>
                </a:solidFill>
                <a:latin typeface="华文新魏" panose="02010800040101010101" pitchFamily="2" charset="-122"/>
                <a:ea typeface="华文新魏" panose="02010800040101010101" pitchFamily="2" charset="-122"/>
              </a:rPr>
              <a:t>相对偏移的地址值或基于寄存器相对偏移的地址值读取到寄存器中。</a:t>
            </a:r>
          </a:p>
        </p:txBody>
      </p:sp>
      <p:sp>
        <p:nvSpPr>
          <p:cNvPr id="915460" name="Text Box 4">
            <a:extLst>
              <a:ext uri="{FF2B5EF4-FFF2-40B4-BE49-F238E27FC236}">
                <a16:creationId xmlns:a16="http://schemas.microsoft.com/office/drawing/2014/main" id="{AF2CB3A8-C3AD-444C-94BE-9A383AED87D3}"/>
              </a:ext>
            </a:extLst>
          </p:cNvPr>
          <p:cNvSpPr txBox="1">
            <a:spLocks noChangeArrowheads="1"/>
          </p:cNvSpPr>
          <p:nvPr/>
        </p:nvSpPr>
        <p:spPr bwMode="auto">
          <a:xfrm>
            <a:off x="2375298" y="2877741"/>
            <a:ext cx="4539853" cy="36933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buClr>
                <a:srgbClr val="0000FF"/>
              </a:buClr>
              <a:buSzTx/>
              <a:buFontTx/>
              <a:buNone/>
            </a:pPr>
            <a:r>
              <a:rPr kumimoji="1" lang="en-US" altLang="zh-CN" sz="1800">
                <a:solidFill>
                  <a:srgbClr val="0000FF"/>
                </a:solidFill>
                <a:latin typeface="Courier New" panose="02070309020205020404" pitchFamily="49" charset="0"/>
              </a:rPr>
              <a:t>ADR{cond}   register,expr</a:t>
            </a:r>
          </a:p>
        </p:txBody>
      </p:sp>
      <p:sp>
        <p:nvSpPr>
          <p:cNvPr id="915461" name="Text Box 5">
            <a:extLst>
              <a:ext uri="{FF2B5EF4-FFF2-40B4-BE49-F238E27FC236}">
                <a16:creationId xmlns:a16="http://schemas.microsoft.com/office/drawing/2014/main" id="{7E693B5B-1D2A-46F2-8C18-6ECFAC9749C2}"/>
              </a:ext>
            </a:extLst>
          </p:cNvPr>
          <p:cNvSpPr txBox="1">
            <a:spLocks noChangeArrowheads="1"/>
          </p:cNvSpPr>
          <p:nvPr/>
        </p:nvSpPr>
        <p:spPr bwMode="auto">
          <a:xfrm>
            <a:off x="3276600" y="2456260"/>
            <a:ext cx="19431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buClr>
                <a:srgbClr val="0000FF"/>
              </a:buClr>
              <a:buSzTx/>
              <a:buFontTx/>
              <a:buNone/>
            </a:pPr>
            <a:r>
              <a:rPr kumimoji="1" lang="en-US" altLang="zh-CN" sz="1800">
                <a:solidFill>
                  <a:srgbClr val="00234A"/>
                </a:solidFill>
                <a:latin typeface="华文新魏" panose="02010800040101010101" pitchFamily="2" charset="-122"/>
                <a:ea typeface="华文新魏" panose="02010800040101010101" pitchFamily="2" charset="-122"/>
              </a:rPr>
              <a:t>ADR</a:t>
            </a:r>
            <a:r>
              <a:rPr kumimoji="1" lang="zh-CN" altLang="en-US" sz="1800">
                <a:solidFill>
                  <a:srgbClr val="00234A"/>
                </a:solidFill>
                <a:latin typeface="华文新魏" panose="02010800040101010101" pitchFamily="2" charset="-122"/>
                <a:ea typeface="华文新魏" panose="02010800040101010101" pitchFamily="2" charset="-122"/>
              </a:rPr>
              <a:t>伪指令格式</a:t>
            </a:r>
          </a:p>
        </p:txBody>
      </p:sp>
      <p:sp>
        <p:nvSpPr>
          <p:cNvPr id="915464" name="Text Box 8">
            <a:extLst>
              <a:ext uri="{FF2B5EF4-FFF2-40B4-BE49-F238E27FC236}">
                <a16:creationId xmlns:a16="http://schemas.microsoft.com/office/drawing/2014/main" id="{8859AC95-1583-4EEC-82C0-35015A7348AB}"/>
              </a:ext>
            </a:extLst>
          </p:cNvPr>
          <p:cNvSpPr txBox="1">
            <a:spLocks noChangeArrowheads="1"/>
          </p:cNvSpPr>
          <p:nvPr/>
        </p:nvSpPr>
        <p:spPr bwMode="auto">
          <a:xfrm>
            <a:off x="3502819" y="3464719"/>
            <a:ext cx="2047875" cy="369332"/>
          </a:xfrm>
          <a:prstGeom prst="rect">
            <a:avLst/>
          </a:prstGeom>
          <a:solidFill>
            <a:srgbClr val="CCFFFF">
              <a:alpha val="50195"/>
            </a:srgbClr>
          </a:solidFill>
          <a:ln w="9525">
            <a:solidFill>
              <a:srgbClr val="0000FF"/>
            </a:solidFill>
            <a:miter lim="800000"/>
            <a:headEnd/>
            <a:tailEnd/>
          </a:ln>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1800">
                <a:solidFill>
                  <a:srgbClr val="00234A"/>
                </a:solidFill>
                <a:latin typeface="华文新魏" panose="02010800040101010101" pitchFamily="2" charset="-122"/>
                <a:ea typeface="华文新魏" panose="02010800040101010101" pitchFamily="2" charset="-122"/>
              </a:rPr>
              <a:t>加载的目标寄存器</a:t>
            </a:r>
          </a:p>
        </p:txBody>
      </p:sp>
      <p:sp>
        <p:nvSpPr>
          <p:cNvPr id="915465" name="Line 9">
            <a:extLst>
              <a:ext uri="{FF2B5EF4-FFF2-40B4-BE49-F238E27FC236}">
                <a16:creationId xmlns:a16="http://schemas.microsoft.com/office/drawing/2014/main" id="{5A0A2F41-6BF2-483D-AB2C-1E7346E3E632}"/>
              </a:ext>
            </a:extLst>
          </p:cNvPr>
          <p:cNvSpPr>
            <a:spLocks noChangeShapeType="1"/>
          </p:cNvSpPr>
          <p:nvPr/>
        </p:nvSpPr>
        <p:spPr bwMode="auto">
          <a:xfrm>
            <a:off x="5004197" y="3224213"/>
            <a:ext cx="0" cy="228600"/>
          </a:xfrm>
          <a:prstGeom prst="line">
            <a:avLst/>
          </a:prstGeom>
          <a:noFill/>
          <a:ln w="1905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5466" name="Text Box 10">
            <a:extLst>
              <a:ext uri="{FF2B5EF4-FFF2-40B4-BE49-F238E27FC236}">
                <a16:creationId xmlns:a16="http://schemas.microsoft.com/office/drawing/2014/main" id="{E9EF845E-DBFB-4A6A-86BA-C93DEA125F45}"/>
              </a:ext>
            </a:extLst>
          </p:cNvPr>
          <p:cNvSpPr txBox="1">
            <a:spLocks noChangeArrowheads="1"/>
          </p:cNvSpPr>
          <p:nvPr/>
        </p:nvSpPr>
        <p:spPr bwMode="auto">
          <a:xfrm>
            <a:off x="5886450" y="3471863"/>
            <a:ext cx="1385888" cy="369332"/>
          </a:xfrm>
          <a:prstGeom prst="rect">
            <a:avLst/>
          </a:prstGeom>
          <a:solidFill>
            <a:srgbClr val="CCFFFF">
              <a:alpha val="50195"/>
            </a:srgbClr>
          </a:solidFill>
          <a:ln w="9525">
            <a:solidFill>
              <a:srgbClr val="0000FF"/>
            </a:solidFill>
            <a:miter lim="800000"/>
            <a:headEnd/>
            <a:tailEnd/>
          </a:ln>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1800">
                <a:solidFill>
                  <a:srgbClr val="00234A"/>
                </a:solidFill>
                <a:latin typeface="华文新魏" panose="02010800040101010101" pitchFamily="2" charset="-122"/>
                <a:ea typeface="华文新魏" panose="02010800040101010101" pitchFamily="2" charset="-122"/>
              </a:rPr>
              <a:t>地址表达式</a:t>
            </a:r>
          </a:p>
        </p:txBody>
      </p:sp>
      <p:sp>
        <p:nvSpPr>
          <p:cNvPr id="915467" name="Freeform 11">
            <a:extLst>
              <a:ext uri="{FF2B5EF4-FFF2-40B4-BE49-F238E27FC236}">
                <a16:creationId xmlns:a16="http://schemas.microsoft.com/office/drawing/2014/main" id="{5B296813-7B67-44C0-AC94-B1F6588D40A1}"/>
              </a:ext>
            </a:extLst>
          </p:cNvPr>
          <p:cNvSpPr>
            <a:spLocks/>
          </p:cNvSpPr>
          <p:nvPr/>
        </p:nvSpPr>
        <p:spPr bwMode="auto">
          <a:xfrm>
            <a:off x="6271023" y="3093244"/>
            <a:ext cx="259556" cy="369332"/>
          </a:xfrm>
          <a:custGeom>
            <a:avLst/>
            <a:gdLst>
              <a:gd name="T0" fmla="*/ 0 w 218"/>
              <a:gd name="T1" fmla="*/ 0 h 302"/>
              <a:gd name="T2" fmla="*/ 2147483646 w 218"/>
              <a:gd name="T3" fmla="*/ 2147483646 h 302"/>
              <a:gd name="T4" fmla="*/ 2147483646 w 218"/>
              <a:gd name="T5" fmla="*/ 2147483646 h 302"/>
              <a:gd name="T6" fmla="*/ 0 60000 65536"/>
              <a:gd name="T7" fmla="*/ 0 60000 65536"/>
              <a:gd name="T8" fmla="*/ 0 60000 65536"/>
              <a:gd name="T9" fmla="*/ 0 w 218"/>
              <a:gd name="T10" fmla="*/ 0 h 302"/>
              <a:gd name="T11" fmla="*/ 218 w 218"/>
              <a:gd name="T12" fmla="*/ 302 h 302"/>
            </a:gdLst>
            <a:ahLst/>
            <a:cxnLst>
              <a:cxn ang="T6">
                <a:pos x="T0" y="T1"/>
              </a:cxn>
              <a:cxn ang="T7">
                <a:pos x="T2" y="T3"/>
              </a:cxn>
              <a:cxn ang="T8">
                <a:pos x="T4" y="T5"/>
              </a:cxn>
            </a:cxnLst>
            <a:rect l="T9" t="T10" r="T11" b="T12"/>
            <a:pathLst>
              <a:path w="218" h="302">
                <a:moveTo>
                  <a:pt x="0" y="0"/>
                </a:moveTo>
                <a:cubicBezTo>
                  <a:pt x="30" y="15"/>
                  <a:pt x="148" y="42"/>
                  <a:pt x="183" y="92"/>
                </a:cubicBezTo>
                <a:cubicBezTo>
                  <a:pt x="218" y="142"/>
                  <a:pt x="205" y="258"/>
                  <a:pt x="210" y="302"/>
                </a:cubicBezTo>
              </a:path>
            </a:pathLst>
          </a:custGeom>
          <a:noFill/>
          <a:ln w="19050" cap="flat" cmpd="sng">
            <a:solidFill>
              <a:srgbClr val="FF0000"/>
            </a:solidFill>
            <a:prstDash val="solid"/>
            <a:round/>
            <a:headEnd/>
            <a:tailEnd type="triangle" w="med" len="med"/>
          </a:ln>
          <a:extLst>
            <a:ext uri="{909E8E84-426E-40DD-AFC4-6F175D3DCCD1}">
              <a14:hiddenFill xmlns:a14="http://schemas.microsoft.com/office/drawing/2010/main">
                <a:solidFill>
                  <a:srgbClr val="FFFFFF"/>
                </a:solidFill>
              </a14:hiddenFill>
            </a:ext>
          </a:extLst>
        </p:spPr>
        <p:txBody>
          <a:bodyPr>
            <a:spAutoFit/>
          </a:bodyPr>
          <a:lstStyle/>
          <a:p>
            <a:endParaRPr lang="zh-CN" altLang="en-US"/>
          </a:p>
        </p:txBody>
      </p:sp>
      <p:sp>
        <p:nvSpPr>
          <p:cNvPr id="915468" name="Text Box 12">
            <a:extLst>
              <a:ext uri="{FF2B5EF4-FFF2-40B4-BE49-F238E27FC236}">
                <a16:creationId xmlns:a16="http://schemas.microsoft.com/office/drawing/2014/main" id="{1554CD5A-6A5F-4CF4-A408-4E5C42A3DBB0}"/>
              </a:ext>
            </a:extLst>
          </p:cNvPr>
          <p:cNvSpPr txBox="1">
            <a:spLocks noChangeArrowheads="1"/>
          </p:cNvSpPr>
          <p:nvPr/>
        </p:nvSpPr>
        <p:spPr bwMode="auto">
          <a:xfrm>
            <a:off x="1371600" y="4270773"/>
            <a:ext cx="63436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1800">
                <a:solidFill>
                  <a:srgbClr val="00234A"/>
                </a:solidFill>
                <a:latin typeface="华文新魏" panose="02010800040101010101" pitchFamily="2" charset="-122"/>
                <a:ea typeface="华文新魏" panose="02010800040101010101" pitchFamily="2" charset="-122"/>
              </a:rPr>
              <a:t>        地址表达式</a:t>
            </a:r>
            <a:r>
              <a:rPr kumimoji="1" lang="en-US" altLang="zh-CN" sz="1800">
                <a:solidFill>
                  <a:srgbClr val="00234A"/>
                </a:solidFill>
                <a:latin typeface="华文新魏" panose="02010800040101010101" pitchFamily="2" charset="-122"/>
                <a:ea typeface="华文新魏" panose="02010800040101010101" pitchFamily="2" charset="-122"/>
              </a:rPr>
              <a:t>expr</a:t>
            </a:r>
            <a:r>
              <a:rPr kumimoji="1" lang="zh-CN" altLang="en-US" sz="1800">
                <a:solidFill>
                  <a:srgbClr val="00234A"/>
                </a:solidFill>
                <a:latin typeface="华文新魏" panose="02010800040101010101" pitchFamily="2" charset="-122"/>
                <a:ea typeface="华文新魏" panose="02010800040101010101" pitchFamily="2" charset="-122"/>
              </a:rPr>
              <a:t>的取指范围：</a:t>
            </a:r>
          </a:p>
          <a:p>
            <a:pPr lvl="1" algn="just" eaLnBrk="1" hangingPunct="1">
              <a:lnSpc>
                <a:spcPct val="100000"/>
              </a:lnSpc>
              <a:spcBef>
                <a:spcPct val="50000"/>
              </a:spcBef>
              <a:buClr>
                <a:srgbClr val="0000FF"/>
              </a:buClr>
              <a:buSzTx/>
              <a:buFont typeface="Wingdings" panose="05000000000000000000" pitchFamily="2" charset="2"/>
              <a:buChar char="§"/>
            </a:pPr>
            <a:r>
              <a:rPr kumimoji="1" lang="zh-CN" altLang="en-US" sz="1800">
                <a:solidFill>
                  <a:srgbClr val="00234A"/>
                </a:solidFill>
                <a:latin typeface="华文新魏" panose="02010800040101010101" pitchFamily="2" charset="-122"/>
                <a:ea typeface="华文新魏" panose="02010800040101010101" pitchFamily="2" charset="-122"/>
              </a:rPr>
              <a:t>当地址值是</a:t>
            </a:r>
            <a:r>
              <a:rPr kumimoji="1" lang="zh-CN" altLang="en-US" sz="1800">
                <a:solidFill>
                  <a:srgbClr val="FF0000"/>
                </a:solidFill>
                <a:latin typeface="华文新魏" panose="02010800040101010101" pitchFamily="2" charset="-122"/>
                <a:ea typeface="华文新魏" panose="02010800040101010101" pitchFamily="2" charset="-122"/>
              </a:rPr>
              <a:t>字节对齐</a:t>
            </a:r>
            <a:r>
              <a:rPr kumimoji="1" lang="zh-CN" altLang="en-US" sz="1800">
                <a:solidFill>
                  <a:srgbClr val="00234A"/>
                </a:solidFill>
                <a:latin typeface="华文新魏" panose="02010800040101010101" pitchFamily="2" charset="-122"/>
                <a:ea typeface="华文新魏" panose="02010800040101010101" pitchFamily="2" charset="-122"/>
              </a:rPr>
              <a:t>时，其取指范围为</a:t>
            </a:r>
            <a:r>
              <a:rPr kumimoji="1" lang="en-US" altLang="zh-CN" sz="1800">
                <a:solidFill>
                  <a:srgbClr val="00234A"/>
                </a:solidFill>
                <a:latin typeface="华文新魏" panose="02010800040101010101" pitchFamily="2" charset="-122"/>
                <a:ea typeface="华文新魏" panose="02010800040101010101" pitchFamily="2" charset="-122"/>
              </a:rPr>
              <a:t>-255</a:t>
            </a:r>
            <a:r>
              <a:rPr kumimoji="1" lang="zh-CN" altLang="en-US" sz="1800">
                <a:solidFill>
                  <a:srgbClr val="00234A"/>
                </a:solidFill>
                <a:latin typeface="华文新魏" panose="02010800040101010101" pitchFamily="2" charset="-122"/>
                <a:ea typeface="华文新魏" panose="02010800040101010101" pitchFamily="2" charset="-122"/>
              </a:rPr>
              <a:t>～</a:t>
            </a:r>
            <a:r>
              <a:rPr kumimoji="1" lang="en-US" altLang="zh-CN" sz="1800">
                <a:solidFill>
                  <a:srgbClr val="00234A"/>
                </a:solidFill>
                <a:latin typeface="华文新魏" panose="02010800040101010101" pitchFamily="2" charset="-122"/>
                <a:ea typeface="华文新魏" panose="02010800040101010101" pitchFamily="2" charset="-122"/>
              </a:rPr>
              <a:t>255</a:t>
            </a:r>
            <a:r>
              <a:rPr kumimoji="1" lang="zh-CN" altLang="en-US" sz="1800">
                <a:solidFill>
                  <a:srgbClr val="00234A"/>
                </a:solidFill>
                <a:latin typeface="华文新魏" panose="02010800040101010101" pitchFamily="2" charset="-122"/>
                <a:ea typeface="华文新魏" panose="02010800040101010101" pitchFamily="2" charset="-122"/>
              </a:rPr>
              <a:t>；</a:t>
            </a:r>
          </a:p>
          <a:p>
            <a:pPr lvl="1" algn="just" eaLnBrk="1" hangingPunct="1">
              <a:lnSpc>
                <a:spcPct val="100000"/>
              </a:lnSpc>
              <a:spcBef>
                <a:spcPct val="50000"/>
              </a:spcBef>
              <a:buClr>
                <a:srgbClr val="0000FF"/>
              </a:buClr>
              <a:buSzTx/>
              <a:buFont typeface="Wingdings" panose="05000000000000000000" pitchFamily="2" charset="2"/>
              <a:buChar char="§"/>
            </a:pPr>
            <a:r>
              <a:rPr kumimoji="1" lang="zh-CN" altLang="en-US" sz="1800">
                <a:solidFill>
                  <a:srgbClr val="00234A"/>
                </a:solidFill>
                <a:latin typeface="华文新魏" panose="02010800040101010101" pitchFamily="2" charset="-122"/>
                <a:ea typeface="华文新魏" panose="02010800040101010101" pitchFamily="2" charset="-122"/>
              </a:rPr>
              <a:t>当地址值是</a:t>
            </a:r>
            <a:r>
              <a:rPr kumimoji="1" lang="zh-CN" altLang="en-US" sz="1800">
                <a:solidFill>
                  <a:srgbClr val="FF0000"/>
                </a:solidFill>
                <a:latin typeface="华文新魏" panose="02010800040101010101" pitchFamily="2" charset="-122"/>
                <a:ea typeface="华文新魏" panose="02010800040101010101" pitchFamily="2" charset="-122"/>
              </a:rPr>
              <a:t>字对齐</a:t>
            </a:r>
            <a:r>
              <a:rPr kumimoji="1" lang="zh-CN" altLang="en-US" sz="1800">
                <a:solidFill>
                  <a:srgbClr val="00234A"/>
                </a:solidFill>
                <a:latin typeface="华文新魏" panose="02010800040101010101" pitchFamily="2" charset="-122"/>
                <a:ea typeface="华文新魏" panose="02010800040101010101" pitchFamily="2" charset="-122"/>
              </a:rPr>
              <a:t>时，其取指范围为</a:t>
            </a:r>
            <a:r>
              <a:rPr kumimoji="1" lang="en-US" altLang="zh-CN" sz="1800">
                <a:solidFill>
                  <a:srgbClr val="00234A"/>
                </a:solidFill>
                <a:latin typeface="华文新魏" panose="02010800040101010101" pitchFamily="2" charset="-122"/>
                <a:ea typeface="华文新魏" panose="02010800040101010101" pitchFamily="2" charset="-122"/>
              </a:rPr>
              <a:t>-1020</a:t>
            </a:r>
            <a:r>
              <a:rPr kumimoji="1" lang="zh-CN" altLang="en-US" sz="1800">
                <a:solidFill>
                  <a:srgbClr val="00234A"/>
                </a:solidFill>
                <a:latin typeface="华文新魏" panose="02010800040101010101" pitchFamily="2" charset="-122"/>
                <a:ea typeface="华文新魏" panose="02010800040101010101" pitchFamily="2" charset="-122"/>
              </a:rPr>
              <a:t>～</a:t>
            </a:r>
            <a:r>
              <a:rPr kumimoji="1" lang="en-US" altLang="zh-CN" sz="1800">
                <a:solidFill>
                  <a:srgbClr val="00234A"/>
                </a:solidFill>
                <a:latin typeface="华文新魏" panose="02010800040101010101" pitchFamily="2" charset="-122"/>
                <a:ea typeface="华文新魏" panose="02010800040101010101" pitchFamily="2" charset="-122"/>
              </a:rPr>
              <a:t>1020</a:t>
            </a:r>
            <a:r>
              <a:rPr kumimoji="1" lang="zh-CN" altLang="en-US" sz="1800">
                <a:solidFill>
                  <a:srgbClr val="00234A"/>
                </a:solidFill>
                <a:latin typeface="华文新魏" panose="02010800040101010101" pitchFamily="2" charset="-122"/>
                <a:ea typeface="华文新魏" panose="0201080004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915458"/>
                                        </p:tgtEl>
                                        <p:attrNameLst>
                                          <p:attrName>style.visibility</p:attrName>
                                        </p:attrNameLst>
                                      </p:cBhvr>
                                      <p:to>
                                        <p:strVal val="visible"/>
                                      </p:to>
                                    </p:set>
                                    <p:anim calcmode="lin" valueType="num">
                                      <p:cBhvr additive="base">
                                        <p:cTn id="7" dur="500" fill="hold"/>
                                        <p:tgtEl>
                                          <p:spTgt spid="915458"/>
                                        </p:tgtEl>
                                        <p:attrNameLst>
                                          <p:attrName>ppt_x</p:attrName>
                                        </p:attrNameLst>
                                      </p:cBhvr>
                                      <p:tavLst>
                                        <p:tav tm="0">
                                          <p:val>
                                            <p:strVal val="1+#ppt_w/2"/>
                                          </p:val>
                                        </p:tav>
                                        <p:tav tm="100000">
                                          <p:val>
                                            <p:strVal val="#ppt_x"/>
                                          </p:val>
                                        </p:tav>
                                      </p:tavLst>
                                    </p:anim>
                                    <p:anim calcmode="lin" valueType="num">
                                      <p:cBhvr additive="base">
                                        <p:cTn id="8" dur="500" fill="hold"/>
                                        <p:tgtEl>
                                          <p:spTgt spid="91545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4" presetClass="entr" presetSubtype="16" fill="hold" grpId="0" nodeType="afterEffect">
                                  <p:stCondLst>
                                    <p:cond delay="0"/>
                                  </p:stCondLst>
                                  <p:childTnLst>
                                    <p:set>
                                      <p:cBhvr>
                                        <p:cTn id="11" dur="1" fill="hold">
                                          <p:stCondLst>
                                            <p:cond delay="0"/>
                                          </p:stCondLst>
                                        </p:cTn>
                                        <p:tgtEl>
                                          <p:spTgt spid="915459"/>
                                        </p:tgtEl>
                                        <p:attrNameLst>
                                          <p:attrName>style.visibility</p:attrName>
                                        </p:attrNameLst>
                                      </p:cBhvr>
                                      <p:to>
                                        <p:strVal val="visible"/>
                                      </p:to>
                                    </p:set>
                                    <p:animEffect transition="in" filter="box(in)">
                                      <p:cBhvr>
                                        <p:cTn id="12" dur="500"/>
                                        <p:tgtEl>
                                          <p:spTgt spid="915459"/>
                                        </p:tgtEl>
                                      </p:cBhvr>
                                    </p:animEffect>
                                  </p:childTnLst>
                                </p:cTn>
                              </p:par>
                            </p:childTnLst>
                          </p:cTn>
                        </p:par>
                        <p:par>
                          <p:cTn id="13" fill="hold" nodeType="afterGroup">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915461"/>
                                        </p:tgtEl>
                                        <p:attrNameLst>
                                          <p:attrName>style.visibility</p:attrName>
                                        </p:attrNameLst>
                                      </p:cBhvr>
                                      <p:to>
                                        <p:strVal val="visible"/>
                                      </p:to>
                                    </p:set>
                                    <p:animEffect transition="in" filter="slide(fromBottom)">
                                      <p:cBhvr>
                                        <p:cTn id="16" dur="500"/>
                                        <p:tgtEl>
                                          <p:spTgt spid="915461"/>
                                        </p:tgtEl>
                                      </p:cBhvr>
                                    </p:animEffect>
                                  </p:childTnLst>
                                </p:cTn>
                              </p:par>
                            </p:childTnLst>
                          </p:cTn>
                        </p:par>
                        <p:par>
                          <p:cTn id="17" fill="hold" nodeType="afterGroup">
                            <p:stCondLst>
                              <p:cond delay="1500"/>
                            </p:stCondLst>
                            <p:childTnLst>
                              <p:par>
                                <p:cTn id="18" presetID="16" presetClass="entr" presetSubtype="37" fill="hold" grpId="0" nodeType="afterEffect">
                                  <p:stCondLst>
                                    <p:cond delay="0"/>
                                  </p:stCondLst>
                                  <p:childTnLst>
                                    <p:set>
                                      <p:cBhvr>
                                        <p:cTn id="19" dur="1" fill="hold">
                                          <p:stCondLst>
                                            <p:cond delay="0"/>
                                          </p:stCondLst>
                                        </p:cTn>
                                        <p:tgtEl>
                                          <p:spTgt spid="915460"/>
                                        </p:tgtEl>
                                        <p:attrNameLst>
                                          <p:attrName>style.visibility</p:attrName>
                                        </p:attrNameLst>
                                      </p:cBhvr>
                                      <p:to>
                                        <p:strVal val="visible"/>
                                      </p:to>
                                    </p:set>
                                    <p:animEffect transition="in" filter="barn(outVertical)">
                                      <p:cBhvr>
                                        <p:cTn id="20" dur="500"/>
                                        <p:tgtEl>
                                          <p:spTgt spid="91546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915465"/>
                                        </p:tgtEl>
                                        <p:attrNameLst>
                                          <p:attrName>style.visibility</p:attrName>
                                        </p:attrNameLst>
                                      </p:cBhvr>
                                      <p:to>
                                        <p:strVal val="visible"/>
                                      </p:to>
                                    </p:set>
                                    <p:animEffect transition="in" filter="wipe(up)">
                                      <p:cBhvr>
                                        <p:cTn id="25" dur="500"/>
                                        <p:tgtEl>
                                          <p:spTgt spid="915465"/>
                                        </p:tgtEl>
                                      </p:cBhvr>
                                    </p:animEffect>
                                  </p:childTnLst>
                                </p:cTn>
                              </p:par>
                            </p:childTnLst>
                          </p:cTn>
                        </p:par>
                        <p:par>
                          <p:cTn id="26" fill="hold" nodeType="afterGroup">
                            <p:stCondLst>
                              <p:cond delay="500"/>
                            </p:stCondLst>
                            <p:childTnLst>
                              <p:par>
                                <p:cTn id="27" presetID="12" presetClass="entr" presetSubtype="1" fill="hold" grpId="0" nodeType="afterEffect">
                                  <p:stCondLst>
                                    <p:cond delay="0"/>
                                  </p:stCondLst>
                                  <p:childTnLst>
                                    <p:set>
                                      <p:cBhvr>
                                        <p:cTn id="28" dur="1" fill="hold">
                                          <p:stCondLst>
                                            <p:cond delay="0"/>
                                          </p:stCondLst>
                                        </p:cTn>
                                        <p:tgtEl>
                                          <p:spTgt spid="915464"/>
                                        </p:tgtEl>
                                        <p:attrNameLst>
                                          <p:attrName>style.visibility</p:attrName>
                                        </p:attrNameLst>
                                      </p:cBhvr>
                                      <p:to>
                                        <p:strVal val="visible"/>
                                      </p:to>
                                    </p:set>
                                    <p:animEffect transition="in" filter="slide(fromTop)">
                                      <p:cBhvr>
                                        <p:cTn id="29" dur="500"/>
                                        <p:tgtEl>
                                          <p:spTgt spid="91546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nodeType="clickEffect">
                                  <p:stCondLst>
                                    <p:cond delay="0"/>
                                  </p:stCondLst>
                                  <p:childTnLst>
                                    <p:set>
                                      <p:cBhvr>
                                        <p:cTn id="33" dur="1" fill="hold">
                                          <p:stCondLst>
                                            <p:cond delay="0"/>
                                          </p:stCondLst>
                                        </p:cTn>
                                        <p:tgtEl>
                                          <p:spTgt spid="915467"/>
                                        </p:tgtEl>
                                        <p:attrNameLst>
                                          <p:attrName>style.visibility</p:attrName>
                                        </p:attrNameLst>
                                      </p:cBhvr>
                                      <p:to>
                                        <p:strVal val="visible"/>
                                      </p:to>
                                    </p:set>
                                    <p:animEffect transition="in" filter="wipe(up)">
                                      <p:cBhvr>
                                        <p:cTn id="34" dur="500"/>
                                        <p:tgtEl>
                                          <p:spTgt spid="915467"/>
                                        </p:tgtEl>
                                      </p:cBhvr>
                                    </p:animEffect>
                                  </p:childTnLst>
                                </p:cTn>
                              </p:par>
                            </p:childTnLst>
                          </p:cTn>
                        </p:par>
                        <p:par>
                          <p:cTn id="35" fill="hold" nodeType="afterGroup">
                            <p:stCondLst>
                              <p:cond delay="500"/>
                            </p:stCondLst>
                            <p:childTnLst>
                              <p:par>
                                <p:cTn id="36" presetID="12" presetClass="entr" presetSubtype="1" fill="hold" grpId="0" nodeType="afterEffect">
                                  <p:stCondLst>
                                    <p:cond delay="0"/>
                                  </p:stCondLst>
                                  <p:childTnLst>
                                    <p:set>
                                      <p:cBhvr>
                                        <p:cTn id="37" dur="1" fill="hold">
                                          <p:stCondLst>
                                            <p:cond delay="0"/>
                                          </p:stCondLst>
                                        </p:cTn>
                                        <p:tgtEl>
                                          <p:spTgt spid="915466"/>
                                        </p:tgtEl>
                                        <p:attrNameLst>
                                          <p:attrName>style.visibility</p:attrName>
                                        </p:attrNameLst>
                                      </p:cBhvr>
                                      <p:to>
                                        <p:strVal val="visible"/>
                                      </p:to>
                                    </p:set>
                                    <p:animEffect transition="in" filter="slide(fromTop)">
                                      <p:cBhvr>
                                        <p:cTn id="38" dur="500"/>
                                        <p:tgtEl>
                                          <p:spTgt spid="915466"/>
                                        </p:tgtEl>
                                      </p:cBhvr>
                                    </p:animEffect>
                                  </p:childTnLst>
                                </p:cTn>
                              </p:par>
                            </p:childTnLst>
                          </p:cTn>
                        </p:par>
                        <p:par>
                          <p:cTn id="39" fill="hold" nodeType="afterGroup">
                            <p:stCondLst>
                              <p:cond delay="1000"/>
                            </p:stCondLst>
                            <p:childTnLst>
                              <p:par>
                                <p:cTn id="40" presetID="2" presetClass="entr" presetSubtype="8" fill="hold" grpId="0" nodeType="afterEffect">
                                  <p:stCondLst>
                                    <p:cond delay="0"/>
                                  </p:stCondLst>
                                  <p:childTnLst>
                                    <p:set>
                                      <p:cBhvr>
                                        <p:cTn id="41" dur="1" fill="hold">
                                          <p:stCondLst>
                                            <p:cond delay="0"/>
                                          </p:stCondLst>
                                        </p:cTn>
                                        <p:tgtEl>
                                          <p:spTgt spid="915468"/>
                                        </p:tgtEl>
                                        <p:attrNameLst>
                                          <p:attrName>style.visibility</p:attrName>
                                        </p:attrNameLst>
                                      </p:cBhvr>
                                      <p:to>
                                        <p:strVal val="visible"/>
                                      </p:to>
                                    </p:set>
                                    <p:anim calcmode="lin" valueType="num">
                                      <p:cBhvr additive="base">
                                        <p:cTn id="42" dur="500" fill="hold"/>
                                        <p:tgtEl>
                                          <p:spTgt spid="915468"/>
                                        </p:tgtEl>
                                        <p:attrNameLst>
                                          <p:attrName>ppt_x</p:attrName>
                                        </p:attrNameLst>
                                      </p:cBhvr>
                                      <p:tavLst>
                                        <p:tav tm="0">
                                          <p:val>
                                            <p:strVal val="0-#ppt_w/2"/>
                                          </p:val>
                                        </p:tav>
                                        <p:tav tm="100000">
                                          <p:val>
                                            <p:strVal val="#ppt_x"/>
                                          </p:val>
                                        </p:tav>
                                      </p:tavLst>
                                    </p:anim>
                                    <p:anim calcmode="lin" valueType="num">
                                      <p:cBhvr additive="base">
                                        <p:cTn id="43" dur="500" fill="hold"/>
                                        <p:tgtEl>
                                          <p:spTgt spid="91546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5458" grpId="0" autoUpdateAnimBg="0"/>
      <p:bldP spid="915459" grpId="0"/>
      <p:bldP spid="915460" grpId="0" animBg="1" autoUpdateAnimBg="0"/>
      <p:bldP spid="915461" grpId="0" autoUpdateAnimBg="0"/>
      <p:bldP spid="915464" grpId="0" animBg="1" autoUpdateAnimBg="0"/>
      <p:bldP spid="915466" grpId="0" animBg="1" autoUpdateAnimBg="0"/>
      <p:bldP spid="91546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ECD863E-4E5A-4F2A-824C-9C0F668F1F7C}"/>
              </a:ext>
            </a:extLst>
          </p:cNvPr>
          <p:cNvSpPr>
            <a:spLocks noChangeArrowheads="1"/>
          </p:cNvSpPr>
          <p:nvPr/>
        </p:nvSpPr>
        <p:spPr bwMode="auto">
          <a:xfrm>
            <a:off x="1980010" y="1052513"/>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spcBef>
                <a:spcPct val="20000"/>
              </a:spcBef>
              <a:buClrTx/>
              <a:buSzTx/>
              <a:buFontTx/>
              <a:buNone/>
            </a:pPr>
            <a:r>
              <a:rPr kumimoji="1" lang="en-US" altLang="zh-CN" sz="2100">
                <a:solidFill>
                  <a:srgbClr val="FFFFFF"/>
                </a:solidFill>
                <a:latin typeface="Times New Roman" panose="02020603050405020304" pitchFamily="18" charset="0"/>
              </a:rPr>
              <a:t>ARM</a:t>
            </a:r>
            <a:r>
              <a:rPr kumimoji="1" lang="zh-CN" altLang="en-US" sz="2100">
                <a:solidFill>
                  <a:srgbClr val="FFFFFF"/>
                </a:solidFill>
                <a:latin typeface="Times New Roman" panose="02020603050405020304" pitchFamily="18" charset="0"/>
              </a:rPr>
              <a:t>伪指令</a:t>
            </a:r>
            <a:r>
              <a:rPr kumimoji="1" lang="en-US" altLang="zh-CN" sz="2100">
                <a:solidFill>
                  <a:srgbClr val="FFFFFF"/>
                </a:solidFill>
                <a:latin typeface="Times New Roman" panose="02020603050405020304" pitchFamily="18" charset="0"/>
              </a:rPr>
              <a:t>——</a:t>
            </a:r>
            <a:r>
              <a:rPr kumimoji="1" lang="zh-CN" altLang="en-US" sz="2100">
                <a:solidFill>
                  <a:srgbClr val="FFFFFF"/>
                </a:solidFill>
                <a:latin typeface="Times New Roman" panose="02020603050405020304" pitchFamily="18" charset="0"/>
              </a:rPr>
              <a:t>小范围的地址读取</a:t>
            </a:r>
          </a:p>
        </p:txBody>
      </p:sp>
      <p:sp>
        <p:nvSpPr>
          <p:cNvPr id="15363" name="Text Box 3">
            <a:extLst>
              <a:ext uri="{FF2B5EF4-FFF2-40B4-BE49-F238E27FC236}">
                <a16:creationId xmlns:a16="http://schemas.microsoft.com/office/drawing/2014/main" id="{8C94C1E0-8A73-4112-9EB5-3DFA2ACD8973}"/>
              </a:ext>
            </a:extLst>
          </p:cNvPr>
          <p:cNvSpPr txBox="1">
            <a:spLocks noChangeArrowheads="1"/>
          </p:cNvSpPr>
          <p:nvPr/>
        </p:nvSpPr>
        <p:spPr bwMode="auto">
          <a:xfrm>
            <a:off x="1428750" y="1714500"/>
            <a:ext cx="634365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2100">
                <a:solidFill>
                  <a:srgbClr val="00234A"/>
                </a:solidFill>
                <a:latin typeface="华文新魏" panose="02010800040101010101" pitchFamily="2" charset="-122"/>
                <a:ea typeface="华文新魏" panose="02010800040101010101" pitchFamily="2" charset="-122"/>
              </a:rPr>
              <a:t>        </a:t>
            </a:r>
            <a:r>
              <a:rPr kumimoji="1" lang="en-US" altLang="zh-CN" sz="2100">
                <a:solidFill>
                  <a:srgbClr val="0000FF"/>
                </a:solidFill>
                <a:latin typeface="华文新魏" panose="02010800040101010101" pitchFamily="2" charset="-122"/>
                <a:ea typeface="华文新魏" panose="02010800040101010101" pitchFamily="2" charset="-122"/>
              </a:rPr>
              <a:t>ADR</a:t>
            </a:r>
            <a:r>
              <a:rPr kumimoji="1" lang="zh-CN" altLang="en-US" sz="2100">
                <a:solidFill>
                  <a:srgbClr val="00234A"/>
                </a:solidFill>
                <a:latin typeface="华文新魏" panose="02010800040101010101" pitchFamily="2" charset="-122"/>
                <a:ea typeface="华文新魏" panose="02010800040101010101" pitchFamily="2" charset="-122"/>
              </a:rPr>
              <a:t>伪指令将基于</a:t>
            </a:r>
            <a:r>
              <a:rPr kumimoji="1" lang="en-US" altLang="zh-CN" sz="2100">
                <a:solidFill>
                  <a:srgbClr val="00234A"/>
                </a:solidFill>
                <a:latin typeface="华文新魏" panose="02010800040101010101" pitchFamily="2" charset="-122"/>
                <a:ea typeface="华文新魏" panose="02010800040101010101" pitchFamily="2" charset="-122"/>
              </a:rPr>
              <a:t>PC</a:t>
            </a:r>
            <a:r>
              <a:rPr kumimoji="1" lang="zh-CN" altLang="en-US" sz="2100">
                <a:solidFill>
                  <a:srgbClr val="00234A"/>
                </a:solidFill>
                <a:latin typeface="华文新魏" panose="02010800040101010101" pitchFamily="2" charset="-122"/>
                <a:ea typeface="华文新魏" panose="02010800040101010101" pitchFamily="2" charset="-122"/>
              </a:rPr>
              <a:t>相对偏移的地址值或基于寄存器相对偏移的地址值读取到寄存器中。</a:t>
            </a:r>
          </a:p>
        </p:txBody>
      </p:sp>
      <p:sp>
        <p:nvSpPr>
          <p:cNvPr id="916484" name="Text Box 4">
            <a:extLst>
              <a:ext uri="{FF2B5EF4-FFF2-40B4-BE49-F238E27FC236}">
                <a16:creationId xmlns:a16="http://schemas.microsoft.com/office/drawing/2014/main" id="{24AE9569-B85C-4D23-BAFA-6A11544BDBD8}"/>
              </a:ext>
            </a:extLst>
          </p:cNvPr>
          <p:cNvSpPr txBox="1">
            <a:spLocks noChangeArrowheads="1"/>
          </p:cNvSpPr>
          <p:nvPr/>
        </p:nvSpPr>
        <p:spPr bwMode="auto">
          <a:xfrm>
            <a:off x="1756172" y="3045619"/>
            <a:ext cx="3609975" cy="244682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1800">
                <a:solidFill>
                  <a:srgbClr val="0000FF"/>
                </a:solidFill>
                <a:latin typeface="Courier New" panose="02070309020205020404" pitchFamily="49" charset="0"/>
              </a:rPr>
              <a:t>    </a:t>
            </a:r>
            <a:r>
              <a:rPr kumimoji="1" lang="en-US" altLang="zh-CN" sz="1800">
                <a:solidFill>
                  <a:srgbClr val="0000FF"/>
                </a:solidFill>
                <a:latin typeface="Courier New" panose="02070309020205020404" pitchFamily="49" charset="0"/>
              </a:rPr>
              <a:t>...</a:t>
            </a:r>
          </a:p>
          <a:p>
            <a:pPr algn="just" eaLnBrk="1" hangingPunct="1">
              <a:lnSpc>
                <a:spcPct val="100000"/>
              </a:lnSpc>
              <a:buClr>
                <a:srgbClr val="0000FF"/>
              </a:buClr>
              <a:buSzTx/>
              <a:buFontTx/>
              <a:buNone/>
            </a:pPr>
            <a:r>
              <a:rPr kumimoji="1" lang="en-US" altLang="zh-CN" sz="1800">
                <a:solidFill>
                  <a:srgbClr val="0000FF"/>
                </a:solidFill>
                <a:latin typeface="Courier New" panose="02070309020205020404" pitchFamily="49" charset="0"/>
              </a:rPr>
              <a:t>    ADR     R0,Delay    </a:t>
            </a:r>
          </a:p>
          <a:p>
            <a:pPr algn="just" eaLnBrk="1" hangingPunct="1">
              <a:lnSpc>
                <a:spcPct val="100000"/>
              </a:lnSpc>
              <a:buClr>
                <a:srgbClr val="0000FF"/>
              </a:buClr>
              <a:buSzTx/>
              <a:buFontTx/>
              <a:buNone/>
            </a:pPr>
            <a:r>
              <a:rPr kumimoji="1" lang="en-US" altLang="zh-CN" sz="1800">
                <a:solidFill>
                  <a:srgbClr val="0000FF"/>
                </a:solidFill>
                <a:latin typeface="Courier New" panose="02070309020205020404" pitchFamily="49" charset="0"/>
              </a:rPr>
              <a:t>    ...</a:t>
            </a:r>
          </a:p>
          <a:p>
            <a:pPr algn="just" eaLnBrk="1" hangingPunct="1">
              <a:lnSpc>
                <a:spcPct val="100000"/>
              </a:lnSpc>
              <a:buClr>
                <a:srgbClr val="0000FF"/>
              </a:buClr>
              <a:buSzTx/>
              <a:buFontTx/>
              <a:buNone/>
            </a:pPr>
            <a:r>
              <a:rPr kumimoji="1" lang="en-US" altLang="zh-CN" sz="1800">
                <a:solidFill>
                  <a:srgbClr val="0000FF"/>
                </a:solidFill>
                <a:latin typeface="Courier New" panose="02070309020205020404" pitchFamily="49" charset="0"/>
              </a:rPr>
              <a:t>Delay</a:t>
            </a:r>
          </a:p>
          <a:p>
            <a:pPr algn="just" eaLnBrk="1" hangingPunct="1">
              <a:lnSpc>
                <a:spcPct val="100000"/>
              </a:lnSpc>
              <a:buClr>
                <a:srgbClr val="0000FF"/>
              </a:buClr>
              <a:buSzTx/>
              <a:buFontTx/>
              <a:buNone/>
            </a:pPr>
            <a:r>
              <a:rPr kumimoji="1" lang="en-US" altLang="zh-CN" sz="1800">
                <a:solidFill>
                  <a:srgbClr val="0000FF"/>
                </a:solidFill>
                <a:latin typeface="Courier New" panose="02070309020205020404" pitchFamily="49" charset="0"/>
              </a:rPr>
              <a:t>    MOV     R0,r14</a:t>
            </a:r>
          </a:p>
          <a:p>
            <a:pPr algn="just" eaLnBrk="1" hangingPunct="1">
              <a:lnSpc>
                <a:spcPct val="100000"/>
              </a:lnSpc>
              <a:buClr>
                <a:srgbClr val="0000FF"/>
              </a:buClr>
              <a:buSzTx/>
              <a:buFontTx/>
              <a:buNone/>
            </a:pPr>
            <a:r>
              <a:rPr kumimoji="1" lang="en-US" altLang="zh-CN" sz="1800">
                <a:solidFill>
                  <a:srgbClr val="0000FF"/>
                </a:solidFill>
                <a:latin typeface="Courier New" panose="02070309020205020404" pitchFamily="49" charset="0"/>
              </a:rPr>
              <a:t>    ...</a:t>
            </a:r>
            <a:endParaRPr kumimoji="1" lang="en-US" altLang="zh-CN" sz="1800">
              <a:solidFill>
                <a:srgbClr val="00234A"/>
              </a:solidFill>
              <a:latin typeface="华文新魏" panose="02010800040101010101" pitchFamily="2" charset="-122"/>
            </a:endParaRPr>
          </a:p>
        </p:txBody>
      </p:sp>
      <p:sp>
        <p:nvSpPr>
          <p:cNvPr id="916485" name="Text Box 5">
            <a:extLst>
              <a:ext uri="{FF2B5EF4-FFF2-40B4-BE49-F238E27FC236}">
                <a16:creationId xmlns:a16="http://schemas.microsoft.com/office/drawing/2014/main" id="{C99B2CE7-2957-4468-95A5-05A139F9330A}"/>
              </a:ext>
            </a:extLst>
          </p:cNvPr>
          <p:cNvSpPr txBox="1">
            <a:spLocks noChangeArrowheads="1"/>
          </p:cNvSpPr>
          <p:nvPr/>
        </p:nvSpPr>
        <p:spPr bwMode="auto">
          <a:xfrm>
            <a:off x="1959769" y="2477691"/>
            <a:ext cx="268605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1800">
                <a:solidFill>
                  <a:srgbClr val="00234A"/>
                </a:solidFill>
                <a:latin typeface="华文新魏" panose="02010800040101010101" pitchFamily="2" charset="-122"/>
                <a:ea typeface="华文新魏" panose="02010800040101010101" pitchFamily="2" charset="-122"/>
              </a:rPr>
              <a:t>应用示例（源程序）：</a:t>
            </a:r>
            <a:endParaRPr kumimoji="1" lang="zh-CN" altLang="en-US" sz="1800">
              <a:solidFill>
                <a:srgbClr val="0000FF"/>
              </a:solidFill>
              <a:latin typeface="Courier New" panose="02070309020205020404" pitchFamily="49" charset="0"/>
            </a:endParaRPr>
          </a:p>
        </p:txBody>
      </p:sp>
      <p:sp>
        <p:nvSpPr>
          <p:cNvPr id="916486" name="Text Box 6">
            <a:extLst>
              <a:ext uri="{FF2B5EF4-FFF2-40B4-BE49-F238E27FC236}">
                <a16:creationId xmlns:a16="http://schemas.microsoft.com/office/drawing/2014/main" id="{191619ED-44CA-47F4-8B47-8291FA22B859}"/>
              </a:ext>
            </a:extLst>
          </p:cNvPr>
          <p:cNvSpPr txBox="1">
            <a:spLocks noChangeArrowheads="1"/>
          </p:cNvSpPr>
          <p:nvPr/>
        </p:nvSpPr>
        <p:spPr bwMode="auto">
          <a:xfrm>
            <a:off x="5523310" y="4052888"/>
            <a:ext cx="21717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1800">
                <a:solidFill>
                  <a:srgbClr val="00234A"/>
                </a:solidFill>
                <a:latin typeface="华文新魏" panose="02010800040101010101" pitchFamily="2" charset="-122"/>
                <a:ea typeface="华文新魏" panose="02010800040101010101" pitchFamily="2" charset="-122"/>
              </a:rPr>
              <a:t>使用伪指令将程序标号</a:t>
            </a:r>
            <a:r>
              <a:rPr kumimoji="1" lang="en-US" altLang="zh-CN" sz="1800">
                <a:solidFill>
                  <a:srgbClr val="00234A"/>
                </a:solidFill>
                <a:latin typeface="华文新魏" panose="02010800040101010101" pitchFamily="2" charset="-122"/>
                <a:ea typeface="华文新魏" panose="02010800040101010101" pitchFamily="2" charset="-122"/>
              </a:rPr>
              <a:t>Delay</a:t>
            </a:r>
            <a:r>
              <a:rPr kumimoji="1" lang="zh-CN" altLang="en-US" sz="1800">
                <a:solidFill>
                  <a:srgbClr val="00234A"/>
                </a:solidFill>
                <a:latin typeface="华文新魏" panose="02010800040101010101" pitchFamily="2" charset="-122"/>
                <a:ea typeface="华文新魏" panose="02010800040101010101" pitchFamily="2" charset="-122"/>
              </a:rPr>
              <a:t>的地址存入</a:t>
            </a:r>
            <a:r>
              <a:rPr kumimoji="1" lang="en-US" altLang="zh-CN" sz="1800">
                <a:solidFill>
                  <a:srgbClr val="00234A"/>
                </a:solidFill>
                <a:latin typeface="华文新魏" panose="02010800040101010101" pitchFamily="2" charset="-122"/>
                <a:ea typeface="华文新魏" panose="02010800040101010101" pitchFamily="2" charset="-122"/>
              </a:rPr>
              <a:t>R0</a:t>
            </a:r>
            <a:endParaRPr kumimoji="1" lang="en-US" altLang="zh-CN" sz="1800">
              <a:solidFill>
                <a:srgbClr val="0000FF"/>
              </a:solidFill>
              <a:latin typeface="Courier New" panose="02070309020205020404" pitchFamily="49" charset="0"/>
            </a:endParaRPr>
          </a:p>
        </p:txBody>
      </p:sp>
      <p:sp>
        <p:nvSpPr>
          <p:cNvPr id="916487" name="Oval 7">
            <a:extLst>
              <a:ext uri="{FF2B5EF4-FFF2-40B4-BE49-F238E27FC236}">
                <a16:creationId xmlns:a16="http://schemas.microsoft.com/office/drawing/2014/main" id="{F81EB5E2-6102-45C4-A9BD-47E6EF819AE4}"/>
              </a:ext>
            </a:extLst>
          </p:cNvPr>
          <p:cNvSpPr>
            <a:spLocks noChangeArrowheads="1"/>
          </p:cNvSpPr>
          <p:nvPr/>
        </p:nvSpPr>
        <p:spPr bwMode="auto">
          <a:xfrm>
            <a:off x="1818085" y="4316016"/>
            <a:ext cx="800100" cy="285750"/>
          </a:xfrm>
          <a:prstGeom prst="ellipse">
            <a:avLst/>
          </a:prstGeom>
          <a:noFill/>
          <a:ln w="1905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050" b="0">
              <a:solidFill>
                <a:srgbClr val="FFFFFF"/>
              </a:solidFill>
            </a:endParaRPr>
          </a:p>
        </p:txBody>
      </p:sp>
      <p:sp>
        <p:nvSpPr>
          <p:cNvPr id="916488" name="Freeform 8">
            <a:extLst>
              <a:ext uri="{FF2B5EF4-FFF2-40B4-BE49-F238E27FC236}">
                <a16:creationId xmlns:a16="http://schemas.microsoft.com/office/drawing/2014/main" id="{9909283F-FA77-4230-8449-E77A20C3E11E}"/>
              </a:ext>
            </a:extLst>
          </p:cNvPr>
          <p:cNvSpPr>
            <a:spLocks/>
          </p:cNvSpPr>
          <p:nvPr/>
        </p:nvSpPr>
        <p:spPr bwMode="auto">
          <a:xfrm>
            <a:off x="2618185" y="3700462"/>
            <a:ext cx="873919" cy="758429"/>
          </a:xfrm>
          <a:custGeom>
            <a:avLst/>
            <a:gdLst>
              <a:gd name="T0" fmla="*/ 0 w 548"/>
              <a:gd name="T1" fmla="*/ 2147483646 h 393"/>
              <a:gd name="T2" fmla="*/ 2147483646 w 548"/>
              <a:gd name="T3" fmla="*/ 2147483646 h 393"/>
              <a:gd name="T4" fmla="*/ 2147483646 w 548"/>
              <a:gd name="T5" fmla="*/ 0 h 393"/>
              <a:gd name="T6" fmla="*/ 0 60000 65536"/>
              <a:gd name="T7" fmla="*/ 0 60000 65536"/>
              <a:gd name="T8" fmla="*/ 0 60000 65536"/>
              <a:gd name="T9" fmla="*/ 0 w 548"/>
              <a:gd name="T10" fmla="*/ 0 h 393"/>
              <a:gd name="T11" fmla="*/ 548 w 548"/>
              <a:gd name="T12" fmla="*/ 393 h 393"/>
            </a:gdLst>
            <a:ahLst/>
            <a:cxnLst>
              <a:cxn ang="T6">
                <a:pos x="T0" y="T1"/>
              </a:cxn>
              <a:cxn ang="T7">
                <a:pos x="T2" y="T3"/>
              </a:cxn>
              <a:cxn ang="T8">
                <a:pos x="T4" y="T5"/>
              </a:cxn>
            </a:cxnLst>
            <a:rect l="T9" t="T10" r="T11" b="T12"/>
            <a:pathLst>
              <a:path w="548" h="393">
                <a:moveTo>
                  <a:pt x="0" y="393"/>
                </a:moveTo>
                <a:cubicBezTo>
                  <a:pt x="59" y="370"/>
                  <a:pt x="265" y="312"/>
                  <a:pt x="356" y="247"/>
                </a:cubicBezTo>
                <a:cubicBezTo>
                  <a:pt x="447" y="182"/>
                  <a:pt x="508" y="51"/>
                  <a:pt x="548" y="0"/>
                </a:cubicBezTo>
              </a:path>
            </a:pathLst>
          </a:custGeom>
          <a:noFill/>
          <a:ln w="19050" cap="flat" cmpd="sng">
            <a:solidFill>
              <a:srgbClr val="FF0000"/>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16485"/>
                                        </p:tgtEl>
                                        <p:attrNameLst>
                                          <p:attrName>style.visibility</p:attrName>
                                        </p:attrNameLst>
                                      </p:cBhvr>
                                      <p:to>
                                        <p:strVal val="visible"/>
                                      </p:to>
                                    </p:set>
                                    <p:anim calcmode="lin" valueType="num">
                                      <p:cBhvr additive="base">
                                        <p:cTn id="7" dur="500" fill="hold"/>
                                        <p:tgtEl>
                                          <p:spTgt spid="916485"/>
                                        </p:tgtEl>
                                        <p:attrNameLst>
                                          <p:attrName>ppt_x</p:attrName>
                                        </p:attrNameLst>
                                      </p:cBhvr>
                                      <p:tavLst>
                                        <p:tav tm="0">
                                          <p:val>
                                            <p:strVal val="0-#ppt_w/2"/>
                                          </p:val>
                                        </p:tav>
                                        <p:tav tm="100000">
                                          <p:val>
                                            <p:strVal val="#ppt_x"/>
                                          </p:val>
                                        </p:tav>
                                      </p:tavLst>
                                    </p:anim>
                                    <p:anim calcmode="lin" valueType="num">
                                      <p:cBhvr additive="base">
                                        <p:cTn id="8" dur="500" fill="hold"/>
                                        <p:tgtEl>
                                          <p:spTgt spid="91648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2" presetClass="entr" presetSubtype="1" fill="hold" grpId="0" nodeType="afterEffect">
                                  <p:stCondLst>
                                    <p:cond delay="0"/>
                                  </p:stCondLst>
                                  <p:childTnLst>
                                    <p:set>
                                      <p:cBhvr>
                                        <p:cTn id="11" dur="1" fill="hold">
                                          <p:stCondLst>
                                            <p:cond delay="0"/>
                                          </p:stCondLst>
                                        </p:cTn>
                                        <p:tgtEl>
                                          <p:spTgt spid="916484"/>
                                        </p:tgtEl>
                                        <p:attrNameLst>
                                          <p:attrName>style.visibility</p:attrName>
                                        </p:attrNameLst>
                                      </p:cBhvr>
                                      <p:to>
                                        <p:strVal val="visible"/>
                                      </p:to>
                                    </p:set>
                                    <p:animEffect transition="in" filter="slide(fromTop)">
                                      <p:cBhvr>
                                        <p:cTn id="12" dur="500"/>
                                        <p:tgtEl>
                                          <p:spTgt spid="916484"/>
                                        </p:tgtEl>
                                      </p:cBhvr>
                                    </p:animEffect>
                                  </p:childTnLst>
                                </p:cTn>
                              </p:par>
                            </p:childTnLst>
                          </p:cTn>
                        </p:par>
                        <p:par>
                          <p:cTn id="13" fill="hold" nodeType="afterGroup">
                            <p:stCondLst>
                              <p:cond delay="1000"/>
                            </p:stCondLst>
                            <p:childTnLst>
                              <p:par>
                                <p:cTn id="14" presetID="12" presetClass="entr" presetSubtype="4" fill="hold" grpId="0" nodeType="afterEffect">
                                  <p:stCondLst>
                                    <p:cond delay="0"/>
                                  </p:stCondLst>
                                  <p:childTnLst>
                                    <p:set>
                                      <p:cBhvr>
                                        <p:cTn id="15" dur="1" fill="hold">
                                          <p:stCondLst>
                                            <p:cond delay="0"/>
                                          </p:stCondLst>
                                        </p:cTn>
                                        <p:tgtEl>
                                          <p:spTgt spid="916486"/>
                                        </p:tgtEl>
                                        <p:attrNameLst>
                                          <p:attrName>style.visibility</p:attrName>
                                        </p:attrNameLst>
                                      </p:cBhvr>
                                      <p:to>
                                        <p:strVal val="visible"/>
                                      </p:to>
                                    </p:set>
                                    <p:animEffect transition="in" filter="slide(fromBottom)">
                                      <p:cBhvr>
                                        <p:cTn id="16" dur="500"/>
                                        <p:tgtEl>
                                          <p:spTgt spid="916486"/>
                                        </p:tgtEl>
                                      </p:cBhvr>
                                    </p:animEffect>
                                  </p:childTnLst>
                                </p:cTn>
                              </p:par>
                            </p:childTnLst>
                          </p:cTn>
                        </p:par>
                        <p:par>
                          <p:cTn id="17" fill="hold" nodeType="afterGroup">
                            <p:stCondLst>
                              <p:cond delay="1500"/>
                            </p:stCondLst>
                            <p:childTnLst>
                              <p:par>
                                <p:cTn id="18" presetID="1" presetClass="entr" presetSubtype="0" fill="hold" grpId="0" nodeType="afterEffect">
                                  <p:stCondLst>
                                    <p:cond delay="0"/>
                                  </p:stCondLst>
                                  <p:childTnLst>
                                    <p:set>
                                      <p:cBhvr>
                                        <p:cTn id="19" dur="1" fill="hold">
                                          <p:stCondLst>
                                            <p:cond delay="499"/>
                                          </p:stCondLst>
                                        </p:cTn>
                                        <p:tgtEl>
                                          <p:spTgt spid="916487"/>
                                        </p:tgtEl>
                                        <p:attrNameLst>
                                          <p:attrName>style.visibility</p:attrName>
                                        </p:attrNameLst>
                                      </p:cBhvr>
                                      <p:to>
                                        <p:strVal val="visible"/>
                                      </p:to>
                                    </p:se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916488"/>
                                        </p:tgtEl>
                                        <p:attrNameLst>
                                          <p:attrName>style.visibility</p:attrName>
                                        </p:attrNameLst>
                                      </p:cBhvr>
                                      <p:to>
                                        <p:strVal val="visible"/>
                                      </p:to>
                                    </p:set>
                                    <p:animEffect transition="in" filter="wipe(down)">
                                      <p:cBhvr>
                                        <p:cTn id="23" dur="500"/>
                                        <p:tgtEl>
                                          <p:spTgt spid="9164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6484" grpId="0" animBg="1" autoUpdateAnimBg="0"/>
      <p:bldP spid="916485" grpId="0" autoUpdateAnimBg="0"/>
      <p:bldP spid="916486" grpId="0" autoUpdateAnimBg="0"/>
      <p:bldP spid="91648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CE77708E-C13B-4C96-B7A9-117E41D53505}"/>
              </a:ext>
            </a:extLst>
          </p:cNvPr>
          <p:cNvSpPr>
            <a:spLocks noChangeArrowheads="1"/>
          </p:cNvSpPr>
          <p:nvPr/>
        </p:nvSpPr>
        <p:spPr bwMode="auto">
          <a:xfrm>
            <a:off x="1925241" y="1052513"/>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spcBef>
                <a:spcPct val="20000"/>
              </a:spcBef>
              <a:buClrTx/>
              <a:buSzTx/>
              <a:buFontTx/>
              <a:buNone/>
            </a:pPr>
            <a:r>
              <a:rPr kumimoji="1" lang="en-US" altLang="zh-CN" sz="2100">
                <a:solidFill>
                  <a:srgbClr val="FFFFFF"/>
                </a:solidFill>
                <a:latin typeface="Times New Roman" panose="02020603050405020304" pitchFamily="18" charset="0"/>
              </a:rPr>
              <a:t>ARM</a:t>
            </a:r>
            <a:r>
              <a:rPr kumimoji="1" lang="zh-CN" altLang="en-US" sz="2100">
                <a:solidFill>
                  <a:srgbClr val="FFFFFF"/>
                </a:solidFill>
                <a:latin typeface="Times New Roman" panose="02020603050405020304" pitchFamily="18" charset="0"/>
              </a:rPr>
              <a:t>伪指令</a:t>
            </a:r>
            <a:r>
              <a:rPr kumimoji="1" lang="en-US" altLang="zh-CN" sz="2100">
                <a:solidFill>
                  <a:srgbClr val="FFFFFF"/>
                </a:solidFill>
                <a:latin typeface="Times New Roman" panose="02020603050405020304" pitchFamily="18" charset="0"/>
              </a:rPr>
              <a:t>——</a:t>
            </a:r>
            <a:r>
              <a:rPr kumimoji="1" lang="zh-CN" altLang="en-US" sz="2100">
                <a:solidFill>
                  <a:srgbClr val="FFFFFF"/>
                </a:solidFill>
                <a:latin typeface="Times New Roman" panose="02020603050405020304" pitchFamily="18" charset="0"/>
              </a:rPr>
              <a:t>小范围的地址读取</a:t>
            </a:r>
          </a:p>
        </p:txBody>
      </p:sp>
      <p:sp>
        <p:nvSpPr>
          <p:cNvPr id="16387" name="Text Box 3">
            <a:extLst>
              <a:ext uri="{FF2B5EF4-FFF2-40B4-BE49-F238E27FC236}">
                <a16:creationId xmlns:a16="http://schemas.microsoft.com/office/drawing/2014/main" id="{DB98D55C-A709-4290-B391-4583E3155AF2}"/>
              </a:ext>
            </a:extLst>
          </p:cNvPr>
          <p:cNvSpPr txBox="1">
            <a:spLocks noChangeArrowheads="1"/>
          </p:cNvSpPr>
          <p:nvPr/>
        </p:nvSpPr>
        <p:spPr bwMode="auto">
          <a:xfrm>
            <a:off x="683419" y="1714500"/>
            <a:ext cx="788551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2100">
                <a:solidFill>
                  <a:srgbClr val="00234A"/>
                </a:solidFill>
                <a:latin typeface="华文新魏" panose="02010800040101010101" pitchFamily="2" charset="-122"/>
                <a:ea typeface="华文新魏" panose="02010800040101010101" pitchFamily="2" charset="-122"/>
              </a:rPr>
              <a:t>       </a:t>
            </a:r>
            <a:r>
              <a:rPr kumimoji="1" lang="zh-CN" altLang="en-US" sz="2100">
                <a:solidFill>
                  <a:srgbClr val="0000FF"/>
                </a:solidFill>
                <a:latin typeface="华文新魏" panose="02010800040101010101" pitchFamily="2" charset="-122"/>
                <a:ea typeface="华文新魏" panose="02010800040101010101" pitchFamily="2" charset="-122"/>
              </a:rPr>
              <a:t> </a:t>
            </a:r>
            <a:r>
              <a:rPr kumimoji="1" lang="en-US" altLang="zh-CN" sz="2100">
                <a:solidFill>
                  <a:srgbClr val="0000FF"/>
                </a:solidFill>
                <a:latin typeface="华文新魏" panose="02010800040101010101" pitchFamily="2" charset="-122"/>
                <a:ea typeface="华文新魏" panose="02010800040101010101" pitchFamily="2" charset="-122"/>
              </a:rPr>
              <a:t>ADR</a:t>
            </a:r>
            <a:r>
              <a:rPr kumimoji="1" lang="zh-CN" altLang="en-US" sz="2100">
                <a:solidFill>
                  <a:srgbClr val="00234A"/>
                </a:solidFill>
                <a:latin typeface="华文新魏" panose="02010800040101010101" pitchFamily="2" charset="-122"/>
                <a:ea typeface="华文新魏" panose="02010800040101010101" pitchFamily="2" charset="-122"/>
              </a:rPr>
              <a:t>伪指令将基于</a:t>
            </a:r>
            <a:r>
              <a:rPr kumimoji="1" lang="en-US" altLang="zh-CN" sz="2100">
                <a:solidFill>
                  <a:srgbClr val="00234A"/>
                </a:solidFill>
                <a:latin typeface="华文新魏" panose="02010800040101010101" pitchFamily="2" charset="-122"/>
                <a:ea typeface="华文新魏" panose="02010800040101010101" pitchFamily="2" charset="-122"/>
              </a:rPr>
              <a:t>PC</a:t>
            </a:r>
            <a:r>
              <a:rPr kumimoji="1" lang="zh-CN" altLang="en-US" sz="2100">
                <a:solidFill>
                  <a:srgbClr val="00234A"/>
                </a:solidFill>
                <a:latin typeface="华文新魏" panose="02010800040101010101" pitchFamily="2" charset="-122"/>
                <a:ea typeface="华文新魏" panose="02010800040101010101" pitchFamily="2" charset="-122"/>
              </a:rPr>
              <a:t>相对偏移的地址值或基于寄存器相对偏移的地址值读取到寄存器中。</a:t>
            </a:r>
          </a:p>
        </p:txBody>
      </p:sp>
      <p:sp>
        <p:nvSpPr>
          <p:cNvPr id="919556" name="Text Box 4">
            <a:extLst>
              <a:ext uri="{FF2B5EF4-FFF2-40B4-BE49-F238E27FC236}">
                <a16:creationId xmlns:a16="http://schemas.microsoft.com/office/drawing/2014/main" id="{458A0B58-393F-4133-9789-A422128F09B7}"/>
              </a:ext>
            </a:extLst>
          </p:cNvPr>
          <p:cNvSpPr txBox="1">
            <a:spLocks noChangeArrowheads="1"/>
          </p:cNvSpPr>
          <p:nvPr/>
        </p:nvSpPr>
        <p:spPr bwMode="auto">
          <a:xfrm>
            <a:off x="1166813" y="2726531"/>
            <a:ext cx="7725966" cy="24468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eaLnBrk="1" hangingPunct="1">
              <a:lnSpc>
                <a:spcPct val="100000"/>
              </a:lnSpc>
              <a:buClr>
                <a:srgbClr val="0000FF"/>
              </a:buClr>
              <a:buSzTx/>
              <a:buFontTx/>
              <a:buNone/>
            </a:pPr>
            <a:r>
              <a:rPr kumimoji="1" lang="zh-CN" altLang="en-US" sz="1800">
                <a:solidFill>
                  <a:srgbClr val="00234A"/>
                </a:solidFill>
                <a:latin typeface="华文新魏" panose="02010800040101010101" pitchFamily="2" charset="-122"/>
                <a:ea typeface="华文新魏" panose="02010800040101010101" pitchFamily="2" charset="-122"/>
              </a:rPr>
              <a:t>        应用示例</a:t>
            </a:r>
            <a:r>
              <a:rPr kumimoji="1" lang="en-US" altLang="zh-CN" sz="1800">
                <a:solidFill>
                  <a:srgbClr val="00234A"/>
                </a:solidFill>
                <a:latin typeface="华文新魏" panose="02010800040101010101" pitchFamily="2" charset="-122"/>
                <a:ea typeface="华文新魏" panose="02010800040101010101" pitchFamily="2" charset="-122"/>
              </a:rPr>
              <a:t>2</a:t>
            </a:r>
            <a:r>
              <a:rPr kumimoji="1" lang="zh-CN" altLang="en-US" sz="1800">
                <a:solidFill>
                  <a:srgbClr val="00234A"/>
                </a:solidFill>
                <a:latin typeface="华文新魏" panose="02010800040101010101" pitchFamily="2" charset="-122"/>
                <a:ea typeface="华文新魏" panose="02010800040101010101" pitchFamily="2" charset="-122"/>
              </a:rPr>
              <a:t>（查表）：</a:t>
            </a:r>
            <a:r>
              <a:rPr kumimoji="1" lang="zh-CN" altLang="en-US" sz="1800">
                <a:solidFill>
                  <a:srgbClr val="0000FF"/>
                </a:solidFill>
                <a:latin typeface="Courier New" panose="02070309020205020404" pitchFamily="49" charset="0"/>
              </a:rPr>
              <a:t>						</a:t>
            </a:r>
          </a:p>
          <a:p>
            <a:pPr algn="just" eaLnBrk="1" hangingPunct="1">
              <a:lnSpc>
                <a:spcPct val="100000"/>
              </a:lnSpc>
              <a:buClr>
                <a:srgbClr val="0000FF"/>
              </a:buClr>
              <a:buSzTx/>
              <a:buFontTx/>
              <a:buNone/>
            </a:pPr>
            <a:r>
              <a:rPr kumimoji="1" lang="zh-CN" altLang="en-US" sz="1800">
                <a:solidFill>
                  <a:srgbClr val="0000FF"/>
                </a:solidFill>
                <a:latin typeface="Courier New" panose="02070309020205020404" pitchFamily="49" charset="0"/>
              </a:rPr>
              <a:t>    </a:t>
            </a:r>
            <a:r>
              <a:rPr kumimoji="1" lang="en-US" altLang="zh-CN" sz="1800">
                <a:solidFill>
                  <a:srgbClr val="0000FF"/>
                </a:solidFill>
                <a:latin typeface="Courier New" panose="02070309020205020404" pitchFamily="49" charset="0"/>
              </a:rPr>
              <a:t>ADR    R0,DISP_TAB	</a:t>
            </a:r>
            <a:r>
              <a:rPr kumimoji="1" lang="en-US" altLang="zh-CN" sz="1800">
                <a:solidFill>
                  <a:srgbClr val="00234A"/>
                </a:solidFill>
                <a:latin typeface="华文新魏" panose="02010800040101010101" pitchFamily="2" charset="-122"/>
                <a:ea typeface="华文新魏" panose="02010800040101010101" pitchFamily="2" charset="-122"/>
              </a:rPr>
              <a:t>; </a:t>
            </a:r>
            <a:r>
              <a:rPr kumimoji="1" lang="zh-CN" altLang="en-US" sz="1800">
                <a:solidFill>
                  <a:srgbClr val="00234A"/>
                </a:solidFill>
                <a:latin typeface="华文新魏" panose="02010800040101010101" pitchFamily="2" charset="-122"/>
                <a:ea typeface="华文新魏" panose="02010800040101010101" pitchFamily="2" charset="-122"/>
              </a:rPr>
              <a:t>加载转换表地址</a:t>
            </a:r>
          </a:p>
          <a:p>
            <a:pPr algn="just" eaLnBrk="1" hangingPunct="1">
              <a:lnSpc>
                <a:spcPct val="100000"/>
              </a:lnSpc>
              <a:buClr>
                <a:srgbClr val="0000FF"/>
              </a:buClr>
              <a:buSzTx/>
              <a:buFontTx/>
              <a:buNone/>
            </a:pPr>
            <a:r>
              <a:rPr kumimoji="1" lang="zh-CN" altLang="en-US" sz="1800">
                <a:solidFill>
                  <a:srgbClr val="0000FF"/>
                </a:solidFill>
                <a:latin typeface="Courier New" panose="02070309020205020404" pitchFamily="49" charset="0"/>
              </a:rPr>
              <a:t>    </a:t>
            </a:r>
            <a:r>
              <a:rPr kumimoji="1" lang="en-US" altLang="zh-CN" sz="1800">
                <a:solidFill>
                  <a:srgbClr val="0000FF"/>
                </a:solidFill>
                <a:latin typeface="Courier New" panose="02070309020205020404" pitchFamily="49" charset="0"/>
              </a:rPr>
              <a:t>LDRB   R1,[R0,R2]	</a:t>
            </a:r>
            <a:r>
              <a:rPr kumimoji="1" lang="en-US" altLang="zh-CN" sz="1800">
                <a:solidFill>
                  <a:srgbClr val="00234A"/>
                </a:solidFill>
                <a:latin typeface="华文新魏" panose="02010800040101010101" pitchFamily="2" charset="-122"/>
                <a:ea typeface="华文新魏" panose="02010800040101010101" pitchFamily="2" charset="-122"/>
              </a:rPr>
              <a:t>; </a:t>
            </a:r>
            <a:r>
              <a:rPr kumimoji="1" lang="zh-CN" altLang="en-US" sz="1800">
                <a:solidFill>
                  <a:srgbClr val="00234A"/>
                </a:solidFill>
                <a:latin typeface="华文新魏" panose="02010800040101010101" pitchFamily="2" charset="-122"/>
                <a:ea typeface="华文新魏" panose="02010800040101010101" pitchFamily="2" charset="-122"/>
              </a:rPr>
              <a:t>使用</a:t>
            </a:r>
            <a:r>
              <a:rPr kumimoji="1" lang="en-US" altLang="zh-CN" sz="1800">
                <a:solidFill>
                  <a:srgbClr val="00234A"/>
                </a:solidFill>
                <a:latin typeface="华文新魏" panose="02010800040101010101" pitchFamily="2" charset="-122"/>
                <a:ea typeface="华文新魏" panose="02010800040101010101" pitchFamily="2" charset="-122"/>
              </a:rPr>
              <a:t>R2</a:t>
            </a:r>
            <a:r>
              <a:rPr kumimoji="1" lang="zh-CN" altLang="en-US" sz="1800">
                <a:solidFill>
                  <a:srgbClr val="00234A"/>
                </a:solidFill>
                <a:latin typeface="华文新魏" panose="02010800040101010101" pitchFamily="2" charset="-122"/>
                <a:ea typeface="华文新魏" panose="02010800040101010101" pitchFamily="2" charset="-122"/>
              </a:rPr>
              <a:t>作为参数，进行查表</a:t>
            </a:r>
          </a:p>
          <a:p>
            <a:pPr algn="just" eaLnBrk="1" hangingPunct="1">
              <a:lnSpc>
                <a:spcPct val="100000"/>
              </a:lnSpc>
              <a:buClr>
                <a:srgbClr val="0000FF"/>
              </a:buClr>
              <a:buSzTx/>
              <a:buFontTx/>
              <a:buNone/>
            </a:pPr>
            <a:r>
              <a:rPr kumimoji="1" lang="zh-CN" altLang="en-US" sz="1800">
                <a:solidFill>
                  <a:srgbClr val="0000FF"/>
                </a:solidFill>
                <a:latin typeface="Courier New" panose="02070309020205020404" pitchFamily="49" charset="0"/>
              </a:rPr>
              <a:t>    </a:t>
            </a:r>
            <a:r>
              <a:rPr kumimoji="1" lang="en-US" altLang="zh-CN" sz="1800">
                <a:solidFill>
                  <a:srgbClr val="0000FF"/>
                </a:solidFill>
                <a:latin typeface="Courier New" panose="02070309020205020404" pitchFamily="49" charset="0"/>
              </a:rPr>
              <a:t>…</a:t>
            </a:r>
          </a:p>
          <a:p>
            <a:pPr algn="just" eaLnBrk="1" hangingPunct="1">
              <a:lnSpc>
                <a:spcPct val="100000"/>
              </a:lnSpc>
              <a:buClr>
                <a:srgbClr val="0000FF"/>
              </a:buClr>
              <a:buSzTx/>
              <a:buFontTx/>
              <a:buNone/>
            </a:pPr>
            <a:r>
              <a:rPr kumimoji="1" lang="en-US" altLang="zh-CN" sz="1800">
                <a:solidFill>
                  <a:srgbClr val="0000FF"/>
                </a:solidFill>
                <a:latin typeface="Courier New" panose="02070309020205020404" pitchFamily="49" charset="0"/>
              </a:rPr>
              <a:t>DISP_TAB</a:t>
            </a:r>
          </a:p>
          <a:p>
            <a:pPr algn="just" eaLnBrk="1" hangingPunct="1">
              <a:lnSpc>
                <a:spcPct val="100000"/>
              </a:lnSpc>
              <a:buClr>
                <a:srgbClr val="0000FF"/>
              </a:buClr>
              <a:buSzTx/>
              <a:buFontTx/>
              <a:buNone/>
            </a:pPr>
            <a:r>
              <a:rPr kumimoji="1" lang="en-US" altLang="zh-CN" sz="1800">
                <a:solidFill>
                  <a:srgbClr val="0000FF"/>
                </a:solidFill>
                <a:latin typeface="Courier New" panose="02070309020205020404" pitchFamily="49" charset="0"/>
              </a:rPr>
              <a:t>    DCB 0xC0,0xF9,0xA4,0xB0,0x99, 0x92,0x82,0xF8</a:t>
            </a:r>
            <a:endParaRPr kumimoji="1" lang="en-US" altLang="zh-CN" sz="1800">
              <a:solidFill>
                <a:srgbClr val="00234A"/>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919556"/>
                                        </p:tgtEl>
                                        <p:attrNameLst>
                                          <p:attrName>style.visibility</p:attrName>
                                        </p:attrNameLst>
                                      </p:cBhvr>
                                      <p:to>
                                        <p:strVal val="visible"/>
                                      </p:to>
                                    </p:set>
                                    <p:anim calcmode="lin" valueType="num">
                                      <p:cBhvr additive="base">
                                        <p:cTn id="7" dur="500" fill="hold"/>
                                        <p:tgtEl>
                                          <p:spTgt spid="919556"/>
                                        </p:tgtEl>
                                        <p:attrNameLst>
                                          <p:attrName>ppt_x</p:attrName>
                                        </p:attrNameLst>
                                      </p:cBhvr>
                                      <p:tavLst>
                                        <p:tav tm="0">
                                          <p:val>
                                            <p:strVal val="0-#ppt_w/2"/>
                                          </p:val>
                                        </p:tav>
                                        <p:tav tm="100000">
                                          <p:val>
                                            <p:strVal val="#ppt_x"/>
                                          </p:val>
                                        </p:tav>
                                      </p:tavLst>
                                    </p:anim>
                                    <p:anim calcmode="lin" valueType="num">
                                      <p:cBhvr additive="base">
                                        <p:cTn id="8" dur="500" fill="hold"/>
                                        <p:tgtEl>
                                          <p:spTgt spid="9195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9556"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EA56CAB-7F04-4AF7-9AED-22B952E0A4ED}"/>
              </a:ext>
            </a:extLst>
          </p:cNvPr>
          <p:cNvSpPr>
            <a:spLocks noChangeArrowheads="1"/>
          </p:cNvSpPr>
          <p:nvPr/>
        </p:nvSpPr>
        <p:spPr bwMode="auto">
          <a:xfrm>
            <a:off x="1712119" y="998935"/>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spcBef>
                <a:spcPct val="20000"/>
              </a:spcBef>
              <a:buClrTx/>
              <a:buSzTx/>
              <a:buFontTx/>
              <a:buNone/>
            </a:pPr>
            <a:r>
              <a:rPr kumimoji="1" lang="en-US" altLang="zh-CN" sz="2100">
                <a:solidFill>
                  <a:srgbClr val="FFFFFF"/>
                </a:solidFill>
                <a:latin typeface="Times New Roman" panose="02020603050405020304" pitchFamily="18" charset="0"/>
              </a:rPr>
              <a:t>ARM</a:t>
            </a:r>
            <a:r>
              <a:rPr kumimoji="1" lang="zh-CN" altLang="en-US" sz="2100">
                <a:solidFill>
                  <a:srgbClr val="FFFFFF"/>
                </a:solidFill>
                <a:latin typeface="Times New Roman" panose="02020603050405020304" pitchFamily="18" charset="0"/>
              </a:rPr>
              <a:t>伪指令</a:t>
            </a:r>
            <a:r>
              <a:rPr kumimoji="1" lang="en-US" altLang="zh-CN" sz="2100">
                <a:solidFill>
                  <a:srgbClr val="FFFFFF"/>
                </a:solidFill>
                <a:latin typeface="Times New Roman" panose="02020603050405020304" pitchFamily="18" charset="0"/>
              </a:rPr>
              <a:t>——</a:t>
            </a:r>
            <a:r>
              <a:rPr kumimoji="1" lang="zh-CN" altLang="en-US" sz="2100">
                <a:solidFill>
                  <a:srgbClr val="FFFFFF"/>
                </a:solidFill>
                <a:latin typeface="Times New Roman" panose="02020603050405020304" pitchFamily="18" charset="0"/>
              </a:rPr>
              <a:t>小范围的地址读取</a:t>
            </a:r>
          </a:p>
        </p:txBody>
      </p:sp>
      <p:sp>
        <p:nvSpPr>
          <p:cNvPr id="17411" name="矩形 2">
            <a:extLst>
              <a:ext uri="{FF2B5EF4-FFF2-40B4-BE49-F238E27FC236}">
                <a16:creationId xmlns:a16="http://schemas.microsoft.com/office/drawing/2014/main" id="{C953DABA-9F51-4FC9-8532-4C7F01F47344}"/>
              </a:ext>
            </a:extLst>
          </p:cNvPr>
          <p:cNvSpPr>
            <a:spLocks noChangeArrowheads="1"/>
          </p:cNvSpPr>
          <p:nvPr/>
        </p:nvSpPr>
        <p:spPr bwMode="auto">
          <a:xfrm>
            <a:off x="683419" y="1970485"/>
            <a:ext cx="8047435" cy="308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eaLnBrk="1" hangingPunct="1">
              <a:lnSpc>
                <a:spcPct val="150000"/>
              </a:lnSpc>
              <a:spcBef>
                <a:spcPct val="20000"/>
              </a:spcBef>
              <a:buClr>
                <a:srgbClr val="FD6E03"/>
              </a:buClr>
              <a:buSzTx/>
            </a:pPr>
            <a:r>
              <a:rPr lang="zh-CN" altLang="en-US" sz="2100" dirty="0"/>
              <a:t>在汇编编译器处理源程序时，</a:t>
            </a:r>
            <a:r>
              <a:rPr lang="en-US" altLang="zh-CN" sz="2100" dirty="0"/>
              <a:t>ADR</a:t>
            </a:r>
            <a:r>
              <a:rPr lang="zh-CN" altLang="en-US" sz="2100" dirty="0"/>
              <a:t>伪指令会被编译器替换成一条合适的指令；</a:t>
            </a:r>
            <a:endParaRPr lang="en-US" altLang="zh-CN" sz="2100" dirty="0"/>
          </a:p>
          <a:p>
            <a:pPr algn="l" eaLnBrk="1" hangingPunct="1">
              <a:lnSpc>
                <a:spcPct val="150000"/>
              </a:lnSpc>
              <a:spcBef>
                <a:spcPct val="20000"/>
              </a:spcBef>
              <a:buClr>
                <a:srgbClr val="FD6E03"/>
              </a:buClr>
              <a:buSzTx/>
            </a:pPr>
            <a:r>
              <a:rPr lang="zh-CN" altLang="en-US" sz="2100" dirty="0"/>
              <a:t>通常，编译器会用一条</a:t>
            </a:r>
            <a:r>
              <a:rPr lang="en-US" altLang="zh-CN" sz="2100" dirty="0"/>
              <a:t>ADD</a:t>
            </a:r>
            <a:r>
              <a:rPr lang="zh-CN" altLang="en-US" sz="2100" dirty="0"/>
              <a:t>指令或</a:t>
            </a:r>
            <a:r>
              <a:rPr lang="en-US" altLang="zh-CN" sz="2100" dirty="0"/>
              <a:t>SUB</a:t>
            </a:r>
            <a:r>
              <a:rPr lang="zh-CN" altLang="en-US" sz="2100" dirty="0"/>
              <a:t>指令来实现该</a:t>
            </a:r>
            <a:r>
              <a:rPr lang="en-US" altLang="zh-CN" sz="2100" dirty="0"/>
              <a:t>ADR</a:t>
            </a:r>
            <a:r>
              <a:rPr lang="zh-CN" altLang="en-US" sz="2100" dirty="0"/>
              <a:t>伪指令的功能；</a:t>
            </a:r>
            <a:endParaRPr lang="en-US" altLang="zh-CN" sz="2100" dirty="0"/>
          </a:p>
          <a:p>
            <a:pPr algn="l" eaLnBrk="1" hangingPunct="1">
              <a:lnSpc>
                <a:spcPct val="150000"/>
              </a:lnSpc>
              <a:spcBef>
                <a:spcPct val="20000"/>
              </a:spcBef>
              <a:buClr>
                <a:srgbClr val="FD6E03"/>
              </a:buClr>
              <a:buSzTx/>
            </a:pPr>
            <a:r>
              <a:rPr lang="zh-CN" altLang="en-US" sz="2100" dirty="0"/>
              <a:t>如果不能用一条指令来实现</a:t>
            </a:r>
            <a:r>
              <a:rPr lang="en-US" altLang="zh-CN" sz="2100" dirty="0"/>
              <a:t>ADR</a:t>
            </a:r>
            <a:r>
              <a:rPr lang="zh-CN" altLang="en-US" sz="2100" dirty="0"/>
              <a:t>伪指令的功能，编译器将会报错。</a:t>
            </a:r>
            <a:endParaRPr lang="zh-CN" altLang="en-US" sz="2100" dirty="0">
              <a:latin typeface="华文新魏" panose="02010800040101010101" pitchFamily="2" charset="-122"/>
              <a:ea typeface="华文新魏" panose="0201080004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9EE42FAF-685F-45E7-BB03-C112C210CFCA}"/>
              </a:ext>
            </a:extLst>
          </p:cNvPr>
          <p:cNvSpPr>
            <a:spLocks noGrp="1" noChangeArrowheads="1"/>
          </p:cNvSpPr>
          <p:nvPr>
            <p:ph type="title"/>
          </p:nvPr>
        </p:nvSpPr>
        <p:spPr>
          <a:xfrm>
            <a:off x="323850" y="404813"/>
            <a:ext cx="7162800" cy="838200"/>
          </a:xfrm>
        </p:spPr>
        <p:txBody>
          <a:bodyPr/>
          <a:lstStyle/>
          <a:p>
            <a:pPr eaLnBrk="1" hangingPunct="1"/>
            <a:r>
              <a:rPr lang="en-US" altLang="zh-CN" sz="3200" dirty="0"/>
              <a:t>4.1  </a:t>
            </a:r>
            <a:r>
              <a:rPr lang="zh-CN" altLang="en-US" sz="3200" dirty="0"/>
              <a:t>汇编语言特性</a:t>
            </a:r>
            <a:br>
              <a:rPr lang="zh-CN" altLang="en-US" sz="3200" dirty="0"/>
            </a:br>
            <a:endParaRPr lang="zh-CN" altLang="en-US" sz="3200" dirty="0"/>
          </a:p>
        </p:txBody>
      </p:sp>
      <p:sp>
        <p:nvSpPr>
          <p:cNvPr id="313347" name="Rectangle 3">
            <a:extLst>
              <a:ext uri="{FF2B5EF4-FFF2-40B4-BE49-F238E27FC236}">
                <a16:creationId xmlns:a16="http://schemas.microsoft.com/office/drawing/2014/main" id="{02E3B174-A79D-4CD6-A255-50448E31CCE8}"/>
              </a:ext>
            </a:extLst>
          </p:cNvPr>
          <p:cNvSpPr>
            <a:spLocks noGrp="1" noChangeArrowheads="1"/>
          </p:cNvSpPr>
          <p:nvPr>
            <p:ph type="body" idx="1"/>
          </p:nvPr>
        </p:nvSpPr>
        <p:spPr>
          <a:xfrm>
            <a:off x="500063" y="1357313"/>
            <a:ext cx="8229600" cy="5248275"/>
          </a:xfrm>
        </p:spPr>
        <p:txBody>
          <a:bodyPr/>
          <a:lstStyle/>
          <a:p>
            <a:pPr eaLnBrk="1" hangingPunct="1">
              <a:lnSpc>
                <a:spcPct val="150000"/>
              </a:lnSpc>
              <a:spcBef>
                <a:spcPts val="0"/>
              </a:spcBef>
              <a:buFont typeface="Wingdings" panose="05000000000000000000" pitchFamily="2" charset="2"/>
              <a:buNone/>
              <a:defRPr/>
            </a:pPr>
            <a:r>
              <a:rPr lang="zh-CN" altLang="en-US" sz="3200" dirty="0"/>
              <a:t>汇编语言的源程序主要</a:t>
            </a:r>
            <a:r>
              <a:rPr lang="zh-CN" altLang="en-US" sz="3200" dirty="0">
                <a:solidFill>
                  <a:srgbClr val="FF0000"/>
                </a:solidFill>
              </a:rPr>
              <a:t>组成</a:t>
            </a:r>
            <a:r>
              <a:rPr lang="en-US" altLang="zh-CN" sz="3200" dirty="0"/>
              <a:t>:</a:t>
            </a:r>
          </a:p>
          <a:p>
            <a:pPr lvl="1" eaLnBrk="1" hangingPunct="1">
              <a:lnSpc>
                <a:spcPct val="150000"/>
              </a:lnSpc>
              <a:spcBef>
                <a:spcPts val="0"/>
              </a:spcBef>
              <a:defRPr/>
            </a:pPr>
            <a:r>
              <a:rPr lang="zh-CN" altLang="en-US" sz="2600" dirty="0">
                <a:solidFill>
                  <a:srgbClr val="0000CC"/>
                </a:solidFill>
                <a:cs typeface="+mn-cs"/>
              </a:rPr>
              <a:t>指令</a:t>
            </a:r>
            <a:endParaRPr lang="en-US" altLang="zh-CN" sz="2600" dirty="0">
              <a:solidFill>
                <a:srgbClr val="0000CC"/>
              </a:solidFill>
              <a:cs typeface="+mn-cs"/>
            </a:endParaRPr>
          </a:p>
          <a:p>
            <a:pPr lvl="1" eaLnBrk="1" hangingPunct="1">
              <a:lnSpc>
                <a:spcPct val="150000"/>
              </a:lnSpc>
              <a:spcBef>
                <a:spcPts val="0"/>
              </a:spcBef>
              <a:defRPr/>
            </a:pPr>
            <a:r>
              <a:rPr lang="zh-CN" altLang="en-US" sz="2600" dirty="0">
                <a:solidFill>
                  <a:srgbClr val="0000CC"/>
                </a:solidFill>
                <a:highlight>
                  <a:srgbClr val="CC0000"/>
                </a:highlight>
                <a:cs typeface="+mn-cs"/>
              </a:rPr>
              <a:t>伪</a:t>
            </a:r>
            <a:r>
              <a:rPr lang="zh-CN" altLang="en-US" sz="2600" dirty="0">
                <a:solidFill>
                  <a:srgbClr val="0000CC"/>
                </a:solidFill>
                <a:cs typeface="+mn-cs"/>
              </a:rPr>
              <a:t>指令</a:t>
            </a:r>
            <a:endParaRPr lang="en-US" altLang="zh-CN" sz="2600" dirty="0">
              <a:solidFill>
                <a:srgbClr val="0000CC"/>
              </a:solidFill>
              <a:cs typeface="+mn-cs"/>
            </a:endParaRPr>
          </a:p>
          <a:p>
            <a:pPr lvl="1" eaLnBrk="1" hangingPunct="1">
              <a:lnSpc>
                <a:spcPct val="150000"/>
              </a:lnSpc>
              <a:spcBef>
                <a:spcPts val="0"/>
              </a:spcBef>
              <a:defRPr/>
            </a:pPr>
            <a:r>
              <a:rPr lang="zh-CN" altLang="en-US" sz="2600" dirty="0">
                <a:solidFill>
                  <a:srgbClr val="0000CC"/>
                </a:solidFill>
                <a:cs typeface="+mn-cs"/>
              </a:rPr>
              <a:t>语句标号</a:t>
            </a:r>
            <a:endParaRPr lang="en-US" altLang="zh-CN" sz="2600" dirty="0">
              <a:solidFill>
                <a:srgbClr val="0000CC"/>
              </a:solidFill>
              <a:cs typeface="+mn-cs"/>
            </a:endParaRPr>
          </a:p>
          <a:p>
            <a:pPr lvl="1" eaLnBrk="1" hangingPunct="1">
              <a:lnSpc>
                <a:spcPct val="150000"/>
              </a:lnSpc>
              <a:spcBef>
                <a:spcPts val="0"/>
              </a:spcBef>
              <a:defRPr/>
            </a:pPr>
            <a:r>
              <a:rPr lang="zh-CN" altLang="en-US" sz="2600" dirty="0">
                <a:solidFill>
                  <a:srgbClr val="0000CC"/>
                </a:solidFill>
                <a:cs typeface="+mn-cs"/>
              </a:rPr>
              <a:t>注释</a:t>
            </a:r>
            <a:endParaRPr lang="en-US" altLang="zh-CN" sz="2600" dirty="0">
              <a:solidFill>
                <a:srgbClr val="0000CC"/>
              </a:solidFill>
              <a:cs typeface="+mn-cs"/>
            </a:endParaRPr>
          </a:p>
          <a:p>
            <a:pPr eaLnBrk="1" hangingPunct="1">
              <a:buFont typeface="Wingdings" panose="05000000000000000000" pitchFamily="2" charset="2"/>
              <a:buNone/>
              <a:defRPr/>
            </a:pPr>
            <a:endParaRPr lang="zh-CN" altLang="en-US" dirty="0"/>
          </a:p>
          <a:p>
            <a:pPr eaLnBrk="1" hangingPunct="1">
              <a:buFont typeface="Wingdings" panose="05000000000000000000" pitchFamily="2" charset="2"/>
              <a:buNone/>
              <a:defRPr/>
            </a:pPr>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EBE3680-B725-4A06-A950-0D9562BE1763}"/>
              </a:ext>
            </a:extLst>
          </p:cNvPr>
          <p:cNvSpPr>
            <a:spLocks noGrp="1"/>
          </p:cNvSpPr>
          <p:nvPr>
            <p:ph idx="1"/>
          </p:nvPr>
        </p:nvSpPr>
        <p:spPr>
          <a:xfrm>
            <a:off x="575072" y="1646635"/>
            <a:ext cx="8101013" cy="4050506"/>
          </a:xfrm>
        </p:spPr>
        <p:txBody>
          <a:bodyPr/>
          <a:lstStyle/>
          <a:p>
            <a:pPr>
              <a:lnSpc>
                <a:spcPct val="100000"/>
              </a:lnSpc>
              <a:spcBef>
                <a:spcPts val="0"/>
              </a:spcBef>
              <a:defRPr/>
            </a:pPr>
            <a:r>
              <a:rPr lang="zh-CN" altLang="en-US" sz="2100" dirty="0">
                <a:latin typeface="华文新魏" panose="02010800040101010101" pitchFamily="2" charset="-122"/>
                <a:ea typeface="华文新魏" panose="02010800040101010101" pitchFamily="2" charset="-122"/>
              </a:rPr>
              <a:t>下列指令存放在</a:t>
            </a:r>
            <a:r>
              <a:rPr lang="en-US" altLang="zh-CN" sz="2100" dirty="0">
                <a:latin typeface="华文新魏" panose="02010800040101010101" pitchFamily="2" charset="-122"/>
                <a:ea typeface="华文新魏" panose="02010800040101010101" pitchFamily="2" charset="-122"/>
              </a:rPr>
              <a:t>0x8000</a:t>
            </a:r>
            <a:r>
              <a:rPr lang="zh-CN" altLang="en-US" sz="2100" dirty="0">
                <a:latin typeface="华文新魏" panose="02010800040101010101" pitchFamily="2" charset="-122"/>
                <a:ea typeface="华文新魏" panose="02010800040101010101" pitchFamily="2" charset="-122"/>
              </a:rPr>
              <a:t>起始的地址单元，分析汇编后的结果。</a:t>
            </a:r>
            <a:endParaRPr lang="en-US" altLang="zh-CN" sz="2100" dirty="0">
              <a:latin typeface="华文新魏" panose="02010800040101010101" pitchFamily="2" charset="-122"/>
              <a:ea typeface="华文新魏" panose="02010800040101010101" pitchFamily="2" charset="-122"/>
            </a:endParaRPr>
          </a:p>
          <a:p>
            <a:pPr marL="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        .global _start</a:t>
            </a: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.text</a:t>
            </a: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_start</a:t>
            </a: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		</a:t>
            </a:r>
            <a:r>
              <a:rPr lang="pt-BR" altLang="zh-CN" sz="2100" dirty="0">
                <a:latin typeface="华文新魏" panose="02010800040101010101" pitchFamily="2" charset="-122"/>
                <a:ea typeface="华文新魏" panose="02010800040101010101" pitchFamily="2" charset="-122"/>
              </a:rPr>
              <a:t>MOV		R0,	#0x0F</a:t>
            </a:r>
          </a:p>
          <a:p>
            <a:pPr marL="540000" indent="0">
              <a:lnSpc>
                <a:spcPct val="100000"/>
              </a:lnSpc>
              <a:spcBef>
                <a:spcPts val="0"/>
              </a:spcBef>
              <a:buNone/>
              <a:defRPr/>
            </a:pPr>
            <a:r>
              <a:rPr lang="pt-BR" altLang="zh-CN" sz="2100" dirty="0">
                <a:latin typeface="华文新魏" panose="02010800040101010101" pitchFamily="2" charset="-122"/>
                <a:ea typeface="华文新魏" panose="02010800040101010101" pitchFamily="2" charset="-122"/>
              </a:rPr>
              <a:t>		</a:t>
            </a:r>
            <a:r>
              <a:rPr lang="pt-BR" altLang="zh-CN" sz="2100" dirty="0">
                <a:solidFill>
                  <a:srgbClr val="C00000"/>
                </a:solidFill>
                <a:latin typeface="华文新魏" panose="02010800040101010101" pitchFamily="2" charset="-122"/>
                <a:ea typeface="华文新魏" panose="02010800040101010101" pitchFamily="2" charset="-122"/>
              </a:rPr>
              <a:t>ADR		R0,	_start</a:t>
            </a:r>
            <a:endParaRPr lang="en-US" altLang="zh-CN" sz="2100" dirty="0">
              <a:solidFill>
                <a:srgbClr val="C00000"/>
              </a:solidFill>
              <a:latin typeface="华文新魏" panose="02010800040101010101" pitchFamily="2" charset="-122"/>
              <a:ea typeface="华文新魏" panose="02010800040101010101" pitchFamily="2" charset="-122"/>
            </a:endParaRP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.end</a:t>
            </a:r>
          </a:p>
          <a:p>
            <a:pPr marL="0" indent="0">
              <a:lnSpc>
                <a:spcPct val="100000"/>
              </a:lnSpc>
              <a:spcBef>
                <a:spcPts val="0"/>
              </a:spcBef>
              <a:buNone/>
              <a:defRPr/>
            </a:pPr>
            <a:endParaRPr lang="en-US" altLang="zh-CN" sz="2100" dirty="0">
              <a:latin typeface="华文新魏" panose="02010800040101010101" pitchFamily="2" charset="-122"/>
              <a:ea typeface="华文新魏" panose="02010800040101010101" pitchFamily="2" charset="-122"/>
            </a:endParaRPr>
          </a:p>
          <a:p>
            <a:pPr>
              <a:lnSpc>
                <a:spcPct val="100000"/>
              </a:lnSpc>
              <a:spcBef>
                <a:spcPts val="0"/>
              </a:spcBef>
              <a:defRPr/>
            </a:pPr>
            <a:r>
              <a:rPr lang="zh-CN" altLang="en-US" sz="2100" dirty="0">
                <a:latin typeface="华文新魏" panose="02010800040101010101" pitchFamily="2" charset="-122"/>
                <a:ea typeface="华文新魏" panose="02010800040101010101" pitchFamily="2" charset="-122"/>
              </a:rPr>
              <a:t>解：汇编后的结果为：</a:t>
            </a: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0x00008000		MOV       R0, #0x</a:t>
            </a:r>
            <a:r>
              <a:rPr lang="pt-BR" altLang="zh-CN" sz="2100" dirty="0">
                <a:latin typeface="华文新魏" panose="02010800040101010101" pitchFamily="2" charset="-122"/>
                <a:ea typeface="华文新魏" panose="02010800040101010101" pitchFamily="2" charset="-122"/>
              </a:rPr>
              <a:t>0F</a:t>
            </a:r>
            <a:endParaRPr lang="en-US" altLang="zh-CN" sz="2100" dirty="0">
              <a:latin typeface="华文新魏" panose="02010800040101010101" pitchFamily="2" charset="-122"/>
              <a:ea typeface="华文新魏" panose="02010800040101010101" pitchFamily="2" charset="-122"/>
            </a:endParaRPr>
          </a:p>
          <a:p>
            <a:pPr marL="540000" indent="0">
              <a:lnSpc>
                <a:spcPct val="100000"/>
              </a:lnSpc>
              <a:spcBef>
                <a:spcPts val="0"/>
              </a:spcBef>
              <a:buNone/>
              <a:defRPr/>
            </a:pPr>
            <a:r>
              <a:rPr lang="en-US" altLang="zh-CN" sz="2100" dirty="0">
                <a:solidFill>
                  <a:srgbClr val="C00000"/>
                </a:solidFill>
                <a:latin typeface="华文新魏" panose="02010800040101010101" pitchFamily="2" charset="-122"/>
                <a:ea typeface="华文新魏" panose="02010800040101010101" pitchFamily="2" charset="-122"/>
              </a:rPr>
              <a:t>0x00008004		SUB          R0, PC, #12</a:t>
            </a:r>
            <a:endParaRPr lang="zh-CN" altLang="en-US" sz="2100" dirty="0">
              <a:solidFill>
                <a:srgbClr val="C00000"/>
              </a:solidFill>
              <a:latin typeface="华文新魏" panose="02010800040101010101" pitchFamily="2" charset="-122"/>
              <a:ea typeface="华文新魏" panose="02010800040101010101" pitchFamily="2" charset="-122"/>
            </a:endParaRPr>
          </a:p>
        </p:txBody>
      </p:sp>
      <p:sp>
        <p:nvSpPr>
          <p:cNvPr id="18435" name="Rectangle 2">
            <a:extLst>
              <a:ext uri="{FF2B5EF4-FFF2-40B4-BE49-F238E27FC236}">
                <a16:creationId xmlns:a16="http://schemas.microsoft.com/office/drawing/2014/main" id="{73DE5EE7-DC12-4E0E-8D79-1FB5E929D890}"/>
              </a:ext>
            </a:extLst>
          </p:cNvPr>
          <p:cNvSpPr>
            <a:spLocks noChangeArrowheads="1"/>
          </p:cNvSpPr>
          <p:nvPr/>
        </p:nvSpPr>
        <p:spPr bwMode="auto">
          <a:xfrm>
            <a:off x="1712119" y="998935"/>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spcBef>
                <a:spcPct val="20000"/>
              </a:spcBef>
              <a:buClrTx/>
              <a:buSzTx/>
              <a:buFontTx/>
              <a:buNone/>
            </a:pPr>
            <a:r>
              <a:rPr kumimoji="1" lang="en-US" altLang="zh-CN" sz="2100">
                <a:solidFill>
                  <a:srgbClr val="FFFFFF"/>
                </a:solidFill>
                <a:latin typeface="Times New Roman" panose="02020603050405020304" pitchFamily="18" charset="0"/>
              </a:rPr>
              <a:t>ARM</a:t>
            </a:r>
            <a:r>
              <a:rPr kumimoji="1" lang="zh-CN" altLang="en-US" sz="2100">
                <a:solidFill>
                  <a:srgbClr val="FFFFFF"/>
                </a:solidFill>
                <a:latin typeface="Times New Roman" panose="02020603050405020304" pitchFamily="18" charset="0"/>
              </a:rPr>
              <a:t>伪指令</a:t>
            </a:r>
            <a:r>
              <a:rPr kumimoji="1" lang="en-US" altLang="zh-CN" sz="2100">
                <a:solidFill>
                  <a:srgbClr val="FFFFFF"/>
                </a:solidFill>
                <a:latin typeface="Times New Roman" panose="02020603050405020304" pitchFamily="18" charset="0"/>
              </a:rPr>
              <a:t>——</a:t>
            </a:r>
            <a:r>
              <a:rPr kumimoji="1" lang="zh-CN" altLang="en-US" sz="2100">
                <a:solidFill>
                  <a:srgbClr val="FFFFFF"/>
                </a:solidFill>
                <a:latin typeface="Times New Roman" panose="02020603050405020304" pitchFamily="18" charset="0"/>
              </a:rPr>
              <a:t>小范围的地址读取</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D508FFE-470E-4A73-B5A6-AD460DD07734}"/>
              </a:ext>
            </a:extLst>
          </p:cNvPr>
          <p:cNvSpPr>
            <a:spLocks noChangeArrowheads="1"/>
          </p:cNvSpPr>
          <p:nvPr/>
        </p:nvSpPr>
        <p:spPr bwMode="auto">
          <a:xfrm>
            <a:off x="1712119" y="998935"/>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spcBef>
                <a:spcPct val="20000"/>
              </a:spcBef>
              <a:buClrTx/>
              <a:buSzTx/>
              <a:buFontTx/>
              <a:buNone/>
            </a:pPr>
            <a:r>
              <a:rPr kumimoji="1" lang="en-US" altLang="zh-CN" sz="2100">
                <a:solidFill>
                  <a:srgbClr val="FFFFFF"/>
                </a:solidFill>
                <a:latin typeface="Times New Roman" panose="02020603050405020304" pitchFamily="18" charset="0"/>
              </a:rPr>
              <a:t>ARM</a:t>
            </a:r>
            <a:r>
              <a:rPr kumimoji="1" lang="zh-CN" altLang="en-US" sz="2100">
                <a:solidFill>
                  <a:srgbClr val="FFFFFF"/>
                </a:solidFill>
                <a:latin typeface="Times New Roman" panose="02020603050405020304" pitchFamily="18" charset="0"/>
              </a:rPr>
              <a:t>伪指令</a:t>
            </a:r>
            <a:r>
              <a:rPr kumimoji="1" lang="en-US" altLang="zh-CN" sz="2100">
                <a:solidFill>
                  <a:srgbClr val="FFFFFF"/>
                </a:solidFill>
                <a:latin typeface="Times New Roman" panose="02020603050405020304" pitchFamily="18" charset="0"/>
              </a:rPr>
              <a:t>——</a:t>
            </a:r>
            <a:r>
              <a:rPr kumimoji="1" lang="zh-CN" altLang="en-US" sz="2100">
                <a:solidFill>
                  <a:srgbClr val="FFFFFF"/>
                </a:solidFill>
                <a:latin typeface="Times New Roman" panose="02020603050405020304" pitchFamily="18" charset="0"/>
              </a:rPr>
              <a:t>小范围的地址读取</a:t>
            </a:r>
          </a:p>
        </p:txBody>
      </p:sp>
      <p:sp>
        <p:nvSpPr>
          <p:cNvPr id="19459" name="文本框 20">
            <a:extLst>
              <a:ext uri="{FF2B5EF4-FFF2-40B4-BE49-F238E27FC236}">
                <a16:creationId xmlns:a16="http://schemas.microsoft.com/office/drawing/2014/main" id="{7F15B666-4C5B-4499-9A00-68F62984811C}"/>
              </a:ext>
            </a:extLst>
          </p:cNvPr>
          <p:cNvSpPr txBox="1">
            <a:spLocks noChangeArrowheads="1"/>
          </p:cNvSpPr>
          <p:nvPr/>
        </p:nvSpPr>
        <p:spPr bwMode="auto">
          <a:xfrm>
            <a:off x="1213248" y="1808560"/>
            <a:ext cx="12692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a:solidFill>
                  <a:srgbClr val="FF0000"/>
                </a:solidFill>
              </a:rPr>
              <a:t>0x8000</a:t>
            </a:r>
            <a:endParaRPr lang="zh-CN" altLang="en-US" sz="2100" b="0">
              <a:solidFill>
                <a:srgbClr val="FF0000"/>
              </a:solidFill>
            </a:endParaRPr>
          </a:p>
        </p:txBody>
      </p:sp>
      <p:grpSp>
        <p:nvGrpSpPr>
          <p:cNvPr id="19460" name="组合 38">
            <a:extLst>
              <a:ext uri="{FF2B5EF4-FFF2-40B4-BE49-F238E27FC236}">
                <a16:creationId xmlns:a16="http://schemas.microsoft.com/office/drawing/2014/main" id="{16BC4B6C-E91F-4DD6-94FD-6B68E57E4515}"/>
              </a:ext>
            </a:extLst>
          </p:cNvPr>
          <p:cNvGrpSpPr>
            <a:grpSpLocks/>
          </p:cNvGrpSpPr>
          <p:nvPr/>
        </p:nvGrpSpPr>
        <p:grpSpPr bwMode="auto">
          <a:xfrm>
            <a:off x="2307432" y="1841898"/>
            <a:ext cx="5670947" cy="1893094"/>
            <a:chOff x="1553259" y="1844824"/>
            <a:chExt cx="7561060" cy="2523765"/>
          </a:xfrm>
        </p:grpSpPr>
        <p:grpSp>
          <p:nvGrpSpPr>
            <p:cNvPr id="19471" name="组合 21">
              <a:extLst>
                <a:ext uri="{FF2B5EF4-FFF2-40B4-BE49-F238E27FC236}">
                  <a16:creationId xmlns:a16="http://schemas.microsoft.com/office/drawing/2014/main" id="{EE7F220B-9143-4D06-991C-17C08A81764E}"/>
                </a:ext>
              </a:extLst>
            </p:cNvPr>
            <p:cNvGrpSpPr>
              <a:grpSpLocks/>
            </p:cNvGrpSpPr>
            <p:nvPr/>
          </p:nvGrpSpPr>
          <p:grpSpPr bwMode="auto">
            <a:xfrm>
              <a:off x="1553259" y="1844824"/>
              <a:ext cx="3234394" cy="504056"/>
              <a:chOff x="1553259" y="1844824"/>
              <a:chExt cx="3234394" cy="504056"/>
            </a:xfrm>
          </p:grpSpPr>
          <p:sp>
            <p:nvSpPr>
              <p:cNvPr id="19488" name="矩形 4">
                <a:extLst>
                  <a:ext uri="{FF2B5EF4-FFF2-40B4-BE49-F238E27FC236}">
                    <a16:creationId xmlns:a16="http://schemas.microsoft.com/office/drawing/2014/main" id="{22B3C42A-75A5-492E-9CC6-1EA32DB5A073}"/>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19489" name="矩形 5">
                <a:extLst>
                  <a:ext uri="{FF2B5EF4-FFF2-40B4-BE49-F238E27FC236}">
                    <a16:creationId xmlns:a16="http://schemas.microsoft.com/office/drawing/2014/main" id="{0F2CBF43-7DA7-4085-B693-A0420C213529}"/>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19490" name="矩形 6">
                <a:extLst>
                  <a:ext uri="{FF2B5EF4-FFF2-40B4-BE49-F238E27FC236}">
                    <a16:creationId xmlns:a16="http://schemas.microsoft.com/office/drawing/2014/main" id="{7462AD04-E826-4C9B-82A1-811F1A229450}"/>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nvGrpSpPr>
            <p:cNvPr id="19472" name="组合 22">
              <a:extLst>
                <a:ext uri="{FF2B5EF4-FFF2-40B4-BE49-F238E27FC236}">
                  <a16:creationId xmlns:a16="http://schemas.microsoft.com/office/drawing/2014/main" id="{1EFE4950-66B3-4717-A892-218A54CF6B36}"/>
                </a:ext>
              </a:extLst>
            </p:cNvPr>
            <p:cNvGrpSpPr>
              <a:grpSpLocks/>
            </p:cNvGrpSpPr>
            <p:nvPr/>
          </p:nvGrpSpPr>
          <p:grpSpPr bwMode="auto">
            <a:xfrm>
              <a:off x="2633379" y="2352365"/>
              <a:ext cx="3234394" cy="504056"/>
              <a:chOff x="1553259" y="1844824"/>
              <a:chExt cx="3234394" cy="504056"/>
            </a:xfrm>
          </p:grpSpPr>
          <p:sp>
            <p:nvSpPr>
              <p:cNvPr id="19485" name="矩形 23">
                <a:extLst>
                  <a:ext uri="{FF2B5EF4-FFF2-40B4-BE49-F238E27FC236}">
                    <a16:creationId xmlns:a16="http://schemas.microsoft.com/office/drawing/2014/main" id="{DAC59011-7C38-46BA-8A6E-431464DDF1EC}"/>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19486" name="矩形 24">
                <a:extLst>
                  <a:ext uri="{FF2B5EF4-FFF2-40B4-BE49-F238E27FC236}">
                    <a16:creationId xmlns:a16="http://schemas.microsoft.com/office/drawing/2014/main" id="{42A764D5-B156-4CE3-93DF-7EA3D73C3B1F}"/>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19487" name="矩形 25">
                <a:extLst>
                  <a:ext uri="{FF2B5EF4-FFF2-40B4-BE49-F238E27FC236}">
                    <a16:creationId xmlns:a16="http://schemas.microsoft.com/office/drawing/2014/main" id="{8B94C9B5-F6E2-4250-B81A-1E5C4FD8532C}"/>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nvGrpSpPr>
            <p:cNvPr id="19473" name="组合 26">
              <a:extLst>
                <a:ext uri="{FF2B5EF4-FFF2-40B4-BE49-F238E27FC236}">
                  <a16:creationId xmlns:a16="http://schemas.microsoft.com/office/drawing/2014/main" id="{2A71805F-F641-47A4-AC1E-6DDF5D0C724B}"/>
                </a:ext>
              </a:extLst>
            </p:cNvPr>
            <p:cNvGrpSpPr>
              <a:grpSpLocks/>
            </p:cNvGrpSpPr>
            <p:nvPr/>
          </p:nvGrpSpPr>
          <p:grpSpPr bwMode="auto">
            <a:xfrm>
              <a:off x="3711583" y="2856421"/>
              <a:ext cx="3234394" cy="504056"/>
              <a:chOff x="1553259" y="1844824"/>
              <a:chExt cx="3234394" cy="504056"/>
            </a:xfrm>
          </p:grpSpPr>
          <p:sp>
            <p:nvSpPr>
              <p:cNvPr id="19482" name="矩形 27">
                <a:extLst>
                  <a:ext uri="{FF2B5EF4-FFF2-40B4-BE49-F238E27FC236}">
                    <a16:creationId xmlns:a16="http://schemas.microsoft.com/office/drawing/2014/main" id="{CAE1E935-D286-4FD8-B0FE-D8E8B91A9689}"/>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19483" name="矩形 28">
                <a:extLst>
                  <a:ext uri="{FF2B5EF4-FFF2-40B4-BE49-F238E27FC236}">
                    <a16:creationId xmlns:a16="http://schemas.microsoft.com/office/drawing/2014/main" id="{CC8CCC5A-3EE0-4945-BD39-1B6668183B5D}"/>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19484" name="矩形 29">
                <a:extLst>
                  <a:ext uri="{FF2B5EF4-FFF2-40B4-BE49-F238E27FC236}">
                    <a16:creationId xmlns:a16="http://schemas.microsoft.com/office/drawing/2014/main" id="{8D2CD9D1-C561-427D-9C83-0A64750F6661}"/>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nvGrpSpPr>
            <p:cNvPr id="19474" name="组合 30">
              <a:extLst>
                <a:ext uri="{FF2B5EF4-FFF2-40B4-BE49-F238E27FC236}">
                  <a16:creationId xmlns:a16="http://schemas.microsoft.com/office/drawing/2014/main" id="{373C5244-2F47-41BD-B70F-F8596A76E812}"/>
                </a:ext>
              </a:extLst>
            </p:cNvPr>
            <p:cNvGrpSpPr>
              <a:grpSpLocks/>
            </p:cNvGrpSpPr>
            <p:nvPr/>
          </p:nvGrpSpPr>
          <p:grpSpPr bwMode="auto">
            <a:xfrm>
              <a:off x="4799340" y="3361968"/>
              <a:ext cx="3234394" cy="504056"/>
              <a:chOff x="1553259" y="1844824"/>
              <a:chExt cx="3234394" cy="504056"/>
            </a:xfrm>
          </p:grpSpPr>
          <p:sp>
            <p:nvSpPr>
              <p:cNvPr id="19479" name="矩形 31">
                <a:extLst>
                  <a:ext uri="{FF2B5EF4-FFF2-40B4-BE49-F238E27FC236}">
                    <a16:creationId xmlns:a16="http://schemas.microsoft.com/office/drawing/2014/main" id="{3541A7C8-5F13-464D-B50C-188976542E23}"/>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19480" name="矩形 32">
                <a:extLst>
                  <a:ext uri="{FF2B5EF4-FFF2-40B4-BE49-F238E27FC236}">
                    <a16:creationId xmlns:a16="http://schemas.microsoft.com/office/drawing/2014/main" id="{04D13BF3-4940-4CDC-97B8-A5D46F325F98}"/>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19481" name="矩形 33">
                <a:extLst>
                  <a:ext uri="{FF2B5EF4-FFF2-40B4-BE49-F238E27FC236}">
                    <a16:creationId xmlns:a16="http://schemas.microsoft.com/office/drawing/2014/main" id="{37105961-DFD8-4B34-A2BB-7E6E55775FD6}"/>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nvGrpSpPr>
            <p:cNvPr id="19475" name="组合 34">
              <a:extLst>
                <a:ext uri="{FF2B5EF4-FFF2-40B4-BE49-F238E27FC236}">
                  <a16:creationId xmlns:a16="http://schemas.microsoft.com/office/drawing/2014/main" id="{90FF3FE8-A1C0-47D4-B907-BCCBC9CDA8F2}"/>
                </a:ext>
              </a:extLst>
            </p:cNvPr>
            <p:cNvGrpSpPr>
              <a:grpSpLocks/>
            </p:cNvGrpSpPr>
            <p:nvPr/>
          </p:nvGrpSpPr>
          <p:grpSpPr bwMode="auto">
            <a:xfrm>
              <a:off x="5879925" y="3864533"/>
              <a:ext cx="3234394" cy="504056"/>
              <a:chOff x="1553259" y="1844824"/>
              <a:chExt cx="3234394" cy="504056"/>
            </a:xfrm>
          </p:grpSpPr>
          <p:sp>
            <p:nvSpPr>
              <p:cNvPr id="19476" name="矩形 35">
                <a:extLst>
                  <a:ext uri="{FF2B5EF4-FFF2-40B4-BE49-F238E27FC236}">
                    <a16:creationId xmlns:a16="http://schemas.microsoft.com/office/drawing/2014/main" id="{59F99750-8505-41BA-86BD-02086902AF0B}"/>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19477" name="矩形 36">
                <a:extLst>
                  <a:ext uri="{FF2B5EF4-FFF2-40B4-BE49-F238E27FC236}">
                    <a16:creationId xmlns:a16="http://schemas.microsoft.com/office/drawing/2014/main" id="{506DC964-24A1-4820-AE69-3E05F5FF4121}"/>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19478" name="矩形 37">
                <a:extLst>
                  <a:ext uri="{FF2B5EF4-FFF2-40B4-BE49-F238E27FC236}">
                    <a16:creationId xmlns:a16="http://schemas.microsoft.com/office/drawing/2014/main" id="{A9FEC64E-D608-4675-B83F-3ED4E046E427}"/>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sp>
        <p:nvSpPr>
          <p:cNvPr id="19461" name="文本框 39">
            <a:extLst>
              <a:ext uri="{FF2B5EF4-FFF2-40B4-BE49-F238E27FC236}">
                <a16:creationId xmlns:a16="http://schemas.microsoft.com/office/drawing/2014/main" id="{4E5CDB89-D02E-4DD0-BC50-A83B144A6EAF}"/>
              </a:ext>
            </a:extLst>
          </p:cNvPr>
          <p:cNvSpPr txBox="1">
            <a:spLocks noChangeArrowheads="1"/>
          </p:cNvSpPr>
          <p:nvPr/>
        </p:nvSpPr>
        <p:spPr bwMode="auto">
          <a:xfrm>
            <a:off x="1213248" y="2252662"/>
            <a:ext cx="12692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a:solidFill>
                  <a:srgbClr val="00234A"/>
                </a:solidFill>
              </a:rPr>
              <a:t>0x8004</a:t>
            </a:r>
            <a:endParaRPr lang="zh-CN" altLang="en-US" sz="2100" b="0">
              <a:solidFill>
                <a:srgbClr val="00234A"/>
              </a:solidFill>
            </a:endParaRPr>
          </a:p>
        </p:txBody>
      </p:sp>
      <p:sp>
        <p:nvSpPr>
          <p:cNvPr id="19462" name="文本框 40">
            <a:extLst>
              <a:ext uri="{FF2B5EF4-FFF2-40B4-BE49-F238E27FC236}">
                <a16:creationId xmlns:a16="http://schemas.microsoft.com/office/drawing/2014/main" id="{766C6A32-F110-458A-9D92-84E0C447CE67}"/>
              </a:ext>
            </a:extLst>
          </p:cNvPr>
          <p:cNvSpPr txBox="1">
            <a:spLocks noChangeArrowheads="1"/>
          </p:cNvSpPr>
          <p:nvPr/>
        </p:nvSpPr>
        <p:spPr bwMode="auto">
          <a:xfrm>
            <a:off x="1213248" y="2672953"/>
            <a:ext cx="126801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a:solidFill>
                  <a:srgbClr val="00234A"/>
                </a:solidFill>
              </a:rPr>
              <a:t>0x8008</a:t>
            </a:r>
            <a:endParaRPr lang="zh-CN" altLang="en-US" sz="2100" b="0">
              <a:solidFill>
                <a:srgbClr val="00234A"/>
              </a:solidFill>
            </a:endParaRPr>
          </a:p>
        </p:txBody>
      </p:sp>
      <p:sp>
        <p:nvSpPr>
          <p:cNvPr id="19463" name="文本框 41">
            <a:extLst>
              <a:ext uri="{FF2B5EF4-FFF2-40B4-BE49-F238E27FC236}">
                <a16:creationId xmlns:a16="http://schemas.microsoft.com/office/drawing/2014/main" id="{617A5903-80E0-40EC-AF1D-E2323AFC15A9}"/>
              </a:ext>
            </a:extLst>
          </p:cNvPr>
          <p:cNvSpPr txBox="1">
            <a:spLocks noChangeArrowheads="1"/>
          </p:cNvSpPr>
          <p:nvPr/>
        </p:nvSpPr>
        <p:spPr bwMode="auto">
          <a:xfrm>
            <a:off x="1222773" y="3030141"/>
            <a:ext cx="12692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a:solidFill>
                  <a:srgbClr val="00234A"/>
                </a:solidFill>
              </a:rPr>
              <a:t>0x800C</a:t>
            </a:r>
            <a:endParaRPr lang="zh-CN" altLang="en-US" sz="2100" b="0">
              <a:solidFill>
                <a:srgbClr val="00234A"/>
              </a:solidFill>
            </a:endParaRPr>
          </a:p>
        </p:txBody>
      </p:sp>
      <p:sp>
        <p:nvSpPr>
          <p:cNvPr id="19464" name="文本框 42">
            <a:extLst>
              <a:ext uri="{FF2B5EF4-FFF2-40B4-BE49-F238E27FC236}">
                <a16:creationId xmlns:a16="http://schemas.microsoft.com/office/drawing/2014/main" id="{71336C50-E191-443E-870C-6854E1A988F5}"/>
              </a:ext>
            </a:extLst>
          </p:cNvPr>
          <p:cNvSpPr txBox="1">
            <a:spLocks noChangeArrowheads="1"/>
          </p:cNvSpPr>
          <p:nvPr/>
        </p:nvSpPr>
        <p:spPr bwMode="auto">
          <a:xfrm>
            <a:off x="1223963" y="3338512"/>
            <a:ext cx="12680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a:solidFill>
                  <a:srgbClr val="00234A"/>
                </a:solidFill>
              </a:rPr>
              <a:t>0x8010</a:t>
            </a:r>
            <a:endParaRPr lang="zh-CN" altLang="en-US" sz="2100" b="0">
              <a:solidFill>
                <a:srgbClr val="00234A"/>
              </a:solidFill>
            </a:endParaRPr>
          </a:p>
        </p:txBody>
      </p:sp>
      <p:sp>
        <p:nvSpPr>
          <p:cNvPr id="19465" name="矩形 43">
            <a:extLst>
              <a:ext uri="{FF2B5EF4-FFF2-40B4-BE49-F238E27FC236}">
                <a16:creationId xmlns:a16="http://schemas.microsoft.com/office/drawing/2014/main" id="{4C013DE9-8913-4193-9766-B44F767A9EB6}"/>
              </a:ext>
            </a:extLst>
          </p:cNvPr>
          <p:cNvSpPr>
            <a:spLocks noChangeArrowheads="1"/>
          </p:cNvSpPr>
          <p:nvPr/>
        </p:nvSpPr>
        <p:spPr bwMode="auto">
          <a:xfrm>
            <a:off x="4967066" y="1808560"/>
            <a:ext cx="1795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pt-BR" altLang="zh-CN" sz="1800">
                <a:solidFill>
                  <a:srgbClr val="000000"/>
                </a:solidFill>
                <a:latin typeface="华文新魏" panose="02010800040101010101" pitchFamily="2" charset="-122"/>
                <a:ea typeface="华文新魏" panose="02010800040101010101" pitchFamily="2" charset="-122"/>
              </a:rPr>
              <a:t>MOV	R0, #0x0F</a:t>
            </a:r>
          </a:p>
        </p:txBody>
      </p:sp>
      <p:sp>
        <p:nvSpPr>
          <p:cNvPr id="19466" name="矩形 44">
            <a:extLst>
              <a:ext uri="{FF2B5EF4-FFF2-40B4-BE49-F238E27FC236}">
                <a16:creationId xmlns:a16="http://schemas.microsoft.com/office/drawing/2014/main" id="{F51A61BB-C645-4841-840E-31F9CCF31BC8}"/>
              </a:ext>
            </a:extLst>
          </p:cNvPr>
          <p:cNvSpPr>
            <a:spLocks noChangeArrowheads="1"/>
          </p:cNvSpPr>
          <p:nvPr/>
        </p:nvSpPr>
        <p:spPr bwMode="auto">
          <a:xfrm>
            <a:off x="5657815" y="2197894"/>
            <a:ext cx="17764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pt-BR" altLang="zh-CN" sz="1800">
                <a:solidFill>
                  <a:srgbClr val="C00000"/>
                </a:solidFill>
                <a:latin typeface="华文新魏" panose="02010800040101010101" pitchFamily="2" charset="-122"/>
                <a:ea typeface="华文新魏" panose="02010800040101010101" pitchFamily="2" charset="-122"/>
              </a:rPr>
              <a:t>ADR  R0,  _start</a:t>
            </a:r>
            <a:endParaRPr lang="zh-CN" altLang="en-US" sz="1800">
              <a:solidFill>
                <a:srgbClr val="FFFFFF"/>
              </a:solidFill>
            </a:endParaRPr>
          </a:p>
        </p:txBody>
      </p:sp>
      <p:sp>
        <p:nvSpPr>
          <p:cNvPr id="19467" name="矩形 45">
            <a:extLst>
              <a:ext uri="{FF2B5EF4-FFF2-40B4-BE49-F238E27FC236}">
                <a16:creationId xmlns:a16="http://schemas.microsoft.com/office/drawing/2014/main" id="{8646BC0E-D899-4E80-9EA8-0E124A8EFC35}"/>
              </a:ext>
            </a:extLst>
          </p:cNvPr>
          <p:cNvSpPr>
            <a:spLocks noChangeArrowheads="1"/>
          </p:cNvSpPr>
          <p:nvPr/>
        </p:nvSpPr>
        <p:spPr bwMode="auto">
          <a:xfrm>
            <a:off x="575073" y="4107657"/>
            <a:ext cx="8317706" cy="1443344"/>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just">
              <a:lnSpc>
                <a:spcPts val="2700"/>
              </a:lnSpc>
              <a:spcBef>
                <a:spcPct val="0"/>
              </a:spcBef>
              <a:buClrTx/>
              <a:buSzTx/>
              <a:buNone/>
            </a:pPr>
            <a:r>
              <a:rPr lang="zh-CN" altLang="en-US" sz="1800" dirty="0">
                <a:solidFill>
                  <a:srgbClr val="000000"/>
                </a:solidFill>
              </a:rPr>
              <a:t>程序在运行到</a:t>
            </a:r>
            <a:r>
              <a:rPr lang="en-US" altLang="zh-CN" sz="1800" dirty="0">
                <a:solidFill>
                  <a:srgbClr val="000000"/>
                </a:solidFill>
              </a:rPr>
              <a:t>ADR r0</a:t>
            </a:r>
            <a:r>
              <a:rPr lang="zh-CN" altLang="en-US" sz="1800" dirty="0">
                <a:solidFill>
                  <a:srgbClr val="000000"/>
                </a:solidFill>
              </a:rPr>
              <a:t>，</a:t>
            </a:r>
            <a:r>
              <a:rPr lang="en-US" altLang="zh-CN" sz="1800" dirty="0">
                <a:solidFill>
                  <a:srgbClr val="000000"/>
                </a:solidFill>
              </a:rPr>
              <a:t>start</a:t>
            </a:r>
            <a:r>
              <a:rPr lang="zh-CN" altLang="en-US" sz="1800" dirty="0">
                <a:solidFill>
                  <a:srgbClr val="000000"/>
                </a:solidFill>
              </a:rPr>
              <a:t>时，由于</a:t>
            </a:r>
            <a:r>
              <a:rPr lang="en-US" altLang="zh-CN" sz="1800" dirty="0">
                <a:solidFill>
                  <a:srgbClr val="000000"/>
                </a:solidFill>
              </a:rPr>
              <a:t>ARM</a:t>
            </a:r>
            <a:r>
              <a:rPr lang="zh-CN" altLang="en-US" sz="1800" dirty="0">
                <a:solidFill>
                  <a:srgbClr val="000000"/>
                </a:solidFill>
              </a:rPr>
              <a:t>三、五级流水线的架构，此时</a:t>
            </a:r>
            <a:endParaRPr lang="en-US" altLang="zh-CN" sz="1800" dirty="0">
              <a:solidFill>
                <a:srgbClr val="000000"/>
              </a:solidFill>
            </a:endParaRPr>
          </a:p>
          <a:p>
            <a:pPr algn="just">
              <a:lnSpc>
                <a:spcPts val="2700"/>
              </a:lnSpc>
              <a:spcBef>
                <a:spcPct val="0"/>
              </a:spcBef>
              <a:buClrTx/>
              <a:buSzTx/>
              <a:buNone/>
            </a:pPr>
            <a:r>
              <a:rPr lang="en-US" altLang="zh-CN" sz="1800" dirty="0">
                <a:solidFill>
                  <a:srgbClr val="000000"/>
                </a:solidFill>
              </a:rPr>
              <a:t>PC = </a:t>
            </a:r>
            <a:r>
              <a:rPr lang="zh-CN" altLang="en-US" sz="1800" dirty="0">
                <a:solidFill>
                  <a:srgbClr val="000000"/>
                </a:solidFill>
              </a:rPr>
              <a:t>执行地址 </a:t>
            </a:r>
            <a:r>
              <a:rPr lang="en-US" altLang="zh-CN" sz="1800" dirty="0">
                <a:solidFill>
                  <a:srgbClr val="000000"/>
                </a:solidFill>
              </a:rPr>
              <a:t>+ 8</a:t>
            </a:r>
            <a:r>
              <a:rPr lang="zh-CN" altLang="en-US" sz="1800" dirty="0">
                <a:solidFill>
                  <a:srgbClr val="000000"/>
                </a:solidFill>
              </a:rPr>
              <a:t>，而</a:t>
            </a:r>
            <a:r>
              <a:rPr lang="en-US" altLang="zh-CN" sz="1800" dirty="0">
                <a:solidFill>
                  <a:srgbClr val="000000"/>
                </a:solidFill>
              </a:rPr>
              <a:t>start</a:t>
            </a:r>
            <a:r>
              <a:rPr lang="zh-CN" altLang="en-US" sz="1800" dirty="0">
                <a:solidFill>
                  <a:srgbClr val="000000"/>
                </a:solidFill>
              </a:rPr>
              <a:t>是在该条指令的前面，</a:t>
            </a:r>
            <a:r>
              <a:rPr lang="en-US" altLang="zh-CN" sz="1800" dirty="0">
                <a:solidFill>
                  <a:srgbClr val="000000"/>
                </a:solidFill>
              </a:rPr>
              <a:t>start</a:t>
            </a:r>
            <a:r>
              <a:rPr lang="zh-CN" altLang="en-US" sz="1800" dirty="0">
                <a:solidFill>
                  <a:srgbClr val="000000"/>
                </a:solidFill>
              </a:rPr>
              <a:t>的地址是相对于</a:t>
            </a:r>
            <a:endParaRPr lang="en-US" altLang="zh-CN" sz="1800" dirty="0">
              <a:solidFill>
                <a:srgbClr val="000000"/>
              </a:solidFill>
            </a:endParaRPr>
          </a:p>
          <a:p>
            <a:pPr algn="just">
              <a:lnSpc>
                <a:spcPts val="2700"/>
              </a:lnSpc>
              <a:spcBef>
                <a:spcPct val="0"/>
              </a:spcBef>
              <a:buClrTx/>
              <a:buSzTx/>
              <a:buNone/>
            </a:pPr>
            <a:r>
              <a:rPr lang="en-US" altLang="zh-CN" sz="1800" dirty="0">
                <a:solidFill>
                  <a:srgbClr val="000000"/>
                </a:solidFill>
              </a:rPr>
              <a:t>PC - 8 -4 = PC - 12 = PC - 0x0C </a:t>
            </a:r>
            <a:r>
              <a:rPr lang="zh-CN" altLang="en-US" sz="1800" dirty="0">
                <a:solidFill>
                  <a:srgbClr val="000000"/>
                </a:solidFill>
              </a:rPr>
              <a:t>。所以本</a:t>
            </a:r>
            <a:r>
              <a:rPr lang="en-US" altLang="zh-CN" sz="1800" dirty="0">
                <a:solidFill>
                  <a:srgbClr val="000000"/>
                </a:solidFill>
              </a:rPr>
              <a:t>ADR</a:t>
            </a:r>
            <a:r>
              <a:rPr lang="zh-CN" altLang="en-US" sz="1800" dirty="0">
                <a:solidFill>
                  <a:srgbClr val="000000"/>
                </a:solidFill>
              </a:rPr>
              <a:t>伪指令将被编译器替换成 </a:t>
            </a:r>
            <a:r>
              <a:rPr lang="en-US" altLang="zh-CN" sz="1800" dirty="0">
                <a:solidFill>
                  <a:srgbClr val="000000"/>
                </a:solidFill>
              </a:rPr>
              <a:t>SUB r0,pc,#0x0C</a:t>
            </a:r>
          </a:p>
        </p:txBody>
      </p:sp>
      <p:sp>
        <p:nvSpPr>
          <p:cNvPr id="19468" name="椭圆 2">
            <a:extLst>
              <a:ext uri="{FF2B5EF4-FFF2-40B4-BE49-F238E27FC236}">
                <a16:creationId xmlns:a16="http://schemas.microsoft.com/office/drawing/2014/main" id="{0DCA6670-00E3-497D-9C80-E92B727C6D22}"/>
              </a:ext>
            </a:extLst>
          </p:cNvPr>
          <p:cNvSpPr>
            <a:spLocks noChangeArrowheads="1"/>
          </p:cNvSpPr>
          <p:nvPr/>
        </p:nvSpPr>
        <p:spPr bwMode="auto">
          <a:xfrm>
            <a:off x="4770835" y="2127647"/>
            <a:ext cx="753665" cy="1352550"/>
          </a:xfrm>
          <a:prstGeom prst="ellipse">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050" b="0">
              <a:solidFill>
                <a:schemeClr val="bg1"/>
              </a:solidFill>
            </a:endParaRPr>
          </a:p>
        </p:txBody>
      </p:sp>
      <p:cxnSp>
        <p:nvCxnSpPr>
          <p:cNvPr id="19469" name="直接箭头连接符 8">
            <a:extLst>
              <a:ext uri="{FF2B5EF4-FFF2-40B4-BE49-F238E27FC236}">
                <a16:creationId xmlns:a16="http://schemas.microsoft.com/office/drawing/2014/main" id="{6AEF63C0-8235-437E-AF20-39106DAD27A4}"/>
              </a:ext>
            </a:extLst>
          </p:cNvPr>
          <p:cNvCxnSpPr>
            <a:cxnSpLocks noChangeShapeType="1"/>
            <a:endCxn id="19479" idx="1"/>
          </p:cNvCxnSpPr>
          <p:nvPr/>
        </p:nvCxnSpPr>
        <p:spPr bwMode="auto">
          <a:xfrm>
            <a:off x="4036219" y="3168254"/>
            <a:ext cx="706041" cy="0"/>
          </a:xfrm>
          <a:prstGeom prst="straightConnector1">
            <a:avLst/>
          </a:prstGeom>
          <a:noFill/>
          <a:ln w="38100"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19470" name="矩形 46">
            <a:extLst>
              <a:ext uri="{FF2B5EF4-FFF2-40B4-BE49-F238E27FC236}">
                <a16:creationId xmlns:a16="http://schemas.microsoft.com/office/drawing/2014/main" id="{EDBF89C1-4E06-4000-B995-581D09F4AEA8}"/>
              </a:ext>
            </a:extLst>
          </p:cNvPr>
          <p:cNvSpPr>
            <a:spLocks noChangeArrowheads="1"/>
          </p:cNvSpPr>
          <p:nvPr/>
        </p:nvSpPr>
        <p:spPr bwMode="auto">
          <a:xfrm>
            <a:off x="3585720" y="2984897"/>
            <a:ext cx="5052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800">
                <a:solidFill>
                  <a:srgbClr val="C00000"/>
                </a:solidFill>
              </a:rPr>
              <a:t>PC</a:t>
            </a:r>
            <a:endParaRPr lang="zh-CN" altLang="en-US" sz="1800">
              <a:solidFill>
                <a:srgbClr val="C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D9CFA9-F0C7-4DC4-AF06-528DDFC9C9EB}"/>
              </a:ext>
            </a:extLst>
          </p:cNvPr>
          <p:cNvSpPr>
            <a:spLocks noGrp="1"/>
          </p:cNvSpPr>
          <p:nvPr>
            <p:ph idx="1"/>
          </p:nvPr>
        </p:nvSpPr>
        <p:spPr>
          <a:xfrm>
            <a:off x="683419" y="1593057"/>
            <a:ext cx="8154591" cy="4050506"/>
          </a:xfrm>
        </p:spPr>
        <p:txBody>
          <a:bodyPr/>
          <a:lstStyle/>
          <a:p>
            <a:pPr>
              <a:lnSpc>
                <a:spcPct val="100000"/>
              </a:lnSpc>
              <a:spcBef>
                <a:spcPts val="0"/>
              </a:spcBef>
              <a:defRPr/>
            </a:pPr>
            <a:r>
              <a:rPr lang="zh-CN" altLang="en-US" sz="2100" dirty="0">
                <a:latin typeface="华文新魏" panose="02010800040101010101" pitchFamily="2" charset="-122"/>
                <a:ea typeface="华文新魏" panose="02010800040101010101" pitchFamily="2" charset="-122"/>
              </a:rPr>
              <a:t>下列指令存放在</a:t>
            </a:r>
            <a:r>
              <a:rPr lang="en-US" altLang="zh-CN" sz="2100" dirty="0">
                <a:latin typeface="华文新魏" panose="02010800040101010101" pitchFamily="2" charset="-122"/>
                <a:ea typeface="华文新魏" panose="02010800040101010101" pitchFamily="2" charset="-122"/>
              </a:rPr>
              <a:t>0x8000</a:t>
            </a:r>
            <a:r>
              <a:rPr lang="zh-CN" altLang="en-US" sz="2100" dirty="0">
                <a:latin typeface="华文新魏" panose="02010800040101010101" pitchFamily="2" charset="-122"/>
                <a:ea typeface="华文新魏" panose="02010800040101010101" pitchFamily="2" charset="-122"/>
              </a:rPr>
              <a:t>起始的地址单元，分析汇编后的结果。</a:t>
            </a:r>
            <a:r>
              <a:rPr lang="en-US" altLang="zh-CN" sz="2100" dirty="0">
                <a:solidFill>
                  <a:srgbClr val="FF0000"/>
                </a:solidFill>
                <a:latin typeface="华文新魏" panose="02010800040101010101" pitchFamily="2" charset="-122"/>
                <a:ea typeface="华文新魏" panose="02010800040101010101" pitchFamily="2" charset="-122"/>
              </a:rPr>
              <a:t>(start</a:t>
            </a:r>
            <a:r>
              <a:rPr lang="zh-CN" altLang="en-US" sz="2100" dirty="0">
                <a:solidFill>
                  <a:srgbClr val="FF0000"/>
                </a:solidFill>
                <a:latin typeface="华文新魏" panose="02010800040101010101" pitchFamily="2" charset="-122"/>
                <a:ea typeface="华文新魏" panose="02010800040101010101" pitchFamily="2" charset="-122"/>
              </a:rPr>
              <a:t>此时是在紧跟在这条指令的后面</a:t>
            </a:r>
            <a:r>
              <a:rPr lang="en-US" altLang="zh-CN" sz="2100" dirty="0">
                <a:solidFill>
                  <a:srgbClr val="FF0000"/>
                </a:solidFill>
                <a:latin typeface="华文新魏" panose="02010800040101010101" pitchFamily="2" charset="-122"/>
                <a:ea typeface="华文新魏" panose="02010800040101010101" pitchFamily="2" charset="-122"/>
              </a:rPr>
              <a:t>)</a:t>
            </a:r>
          </a:p>
          <a:p>
            <a:pPr marL="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        .global _start</a:t>
            </a: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.text</a:t>
            </a:r>
          </a:p>
          <a:p>
            <a:pPr marL="540000" indent="0">
              <a:lnSpc>
                <a:spcPct val="100000"/>
              </a:lnSpc>
              <a:spcBef>
                <a:spcPts val="0"/>
              </a:spcBef>
              <a:buNone/>
              <a:defRPr/>
            </a:pPr>
            <a:r>
              <a:rPr lang="pt-BR" altLang="zh-CN" sz="2100" dirty="0">
                <a:solidFill>
                  <a:srgbClr val="C00000"/>
                </a:solidFill>
                <a:latin typeface="华文新魏" panose="02010800040101010101" pitchFamily="2" charset="-122"/>
                <a:ea typeface="华文新魏" panose="02010800040101010101" pitchFamily="2" charset="-122"/>
              </a:rPr>
              <a:t>		ADR		R0,	_start</a:t>
            </a:r>
            <a:endParaRPr lang="en-US" altLang="zh-CN" sz="2100" dirty="0">
              <a:latin typeface="华文新魏" panose="02010800040101010101" pitchFamily="2" charset="-122"/>
              <a:ea typeface="华文新魏" panose="02010800040101010101" pitchFamily="2" charset="-122"/>
            </a:endParaRP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_start</a:t>
            </a: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		</a:t>
            </a:r>
            <a:r>
              <a:rPr lang="pt-BR" altLang="zh-CN" sz="2100" dirty="0">
                <a:latin typeface="华文新魏" panose="02010800040101010101" pitchFamily="2" charset="-122"/>
                <a:ea typeface="华文新魏" panose="02010800040101010101" pitchFamily="2" charset="-122"/>
              </a:rPr>
              <a:t>MOV		R0,	#0x0F</a:t>
            </a: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.end</a:t>
            </a:r>
          </a:p>
          <a:p>
            <a:pPr marL="0" indent="0">
              <a:lnSpc>
                <a:spcPct val="100000"/>
              </a:lnSpc>
              <a:spcBef>
                <a:spcPts val="0"/>
              </a:spcBef>
              <a:buNone/>
              <a:defRPr/>
            </a:pPr>
            <a:endParaRPr lang="en-US" altLang="zh-CN" sz="2100" dirty="0">
              <a:latin typeface="华文新魏" panose="02010800040101010101" pitchFamily="2" charset="-122"/>
              <a:ea typeface="华文新魏" panose="02010800040101010101" pitchFamily="2" charset="-122"/>
            </a:endParaRPr>
          </a:p>
          <a:p>
            <a:pPr>
              <a:lnSpc>
                <a:spcPct val="100000"/>
              </a:lnSpc>
              <a:spcBef>
                <a:spcPts val="0"/>
              </a:spcBef>
              <a:defRPr/>
            </a:pPr>
            <a:r>
              <a:rPr lang="zh-CN" altLang="en-US" sz="2100" dirty="0">
                <a:latin typeface="华文新魏" panose="02010800040101010101" pitchFamily="2" charset="-122"/>
                <a:ea typeface="华文新魏" panose="02010800040101010101" pitchFamily="2" charset="-122"/>
              </a:rPr>
              <a:t>解：汇编后的结果为：</a:t>
            </a:r>
            <a:endParaRPr lang="en-US" altLang="zh-CN" sz="2100" dirty="0">
              <a:latin typeface="华文新魏" panose="02010800040101010101" pitchFamily="2" charset="-122"/>
              <a:ea typeface="华文新魏" panose="02010800040101010101" pitchFamily="2" charset="-122"/>
            </a:endParaRPr>
          </a:p>
          <a:p>
            <a:pPr marL="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        </a:t>
            </a:r>
            <a:r>
              <a:rPr lang="en-US" altLang="zh-CN" sz="2100" dirty="0">
                <a:solidFill>
                  <a:srgbClr val="C00000"/>
                </a:solidFill>
                <a:latin typeface="华文新魏" panose="02010800040101010101" pitchFamily="2" charset="-122"/>
                <a:ea typeface="华文新魏" panose="02010800040101010101" pitchFamily="2" charset="-122"/>
              </a:rPr>
              <a:t>0x00008000		SUB          R0, PC, #4</a:t>
            </a:r>
            <a:endParaRPr lang="zh-CN" altLang="en-US" sz="2100" dirty="0">
              <a:latin typeface="华文新魏" panose="02010800040101010101" pitchFamily="2" charset="-122"/>
              <a:ea typeface="华文新魏" panose="02010800040101010101" pitchFamily="2" charset="-122"/>
            </a:endParaRPr>
          </a:p>
          <a:p>
            <a:pPr marL="540000" indent="0">
              <a:lnSpc>
                <a:spcPct val="100000"/>
              </a:lnSpc>
              <a:spcBef>
                <a:spcPts val="0"/>
              </a:spcBef>
              <a:buNone/>
              <a:defRPr/>
            </a:pPr>
            <a:r>
              <a:rPr lang="en-US" altLang="zh-CN" sz="2100" dirty="0">
                <a:latin typeface="华文新魏" panose="02010800040101010101" pitchFamily="2" charset="-122"/>
                <a:ea typeface="华文新魏" panose="02010800040101010101" pitchFamily="2" charset="-122"/>
              </a:rPr>
              <a:t>0x00008004		MOV       R0, #0x</a:t>
            </a:r>
            <a:r>
              <a:rPr lang="pt-BR" altLang="zh-CN" sz="2100" dirty="0">
                <a:latin typeface="华文新魏" panose="02010800040101010101" pitchFamily="2" charset="-122"/>
                <a:ea typeface="华文新魏" panose="02010800040101010101" pitchFamily="2" charset="-122"/>
              </a:rPr>
              <a:t>0F</a:t>
            </a:r>
            <a:endParaRPr lang="en-US" altLang="zh-CN" sz="2100" dirty="0">
              <a:latin typeface="华文新魏" panose="02010800040101010101" pitchFamily="2" charset="-122"/>
              <a:ea typeface="华文新魏" panose="02010800040101010101" pitchFamily="2" charset="-122"/>
            </a:endParaRPr>
          </a:p>
        </p:txBody>
      </p:sp>
      <p:sp>
        <p:nvSpPr>
          <p:cNvPr id="20483" name="Rectangle 2">
            <a:extLst>
              <a:ext uri="{FF2B5EF4-FFF2-40B4-BE49-F238E27FC236}">
                <a16:creationId xmlns:a16="http://schemas.microsoft.com/office/drawing/2014/main" id="{1FE6965B-76D4-43E6-AC1B-DF02430D2C7D}"/>
              </a:ext>
            </a:extLst>
          </p:cNvPr>
          <p:cNvSpPr>
            <a:spLocks noChangeArrowheads="1"/>
          </p:cNvSpPr>
          <p:nvPr/>
        </p:nvSpPr>
        <p:spPr bwMode="auto">
          <a:xfrm>
            <a:off x="1712119" y="998935"/>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spcBef>
                <a:spcPct val="20000"/>
              </a:spcBef>
              <a:buClrTx/>
              <a:buSzTx/>
              <a:buFontTx/>
              <a:buNone/>
            </a:pPr>
            <a:r>
              <a:rPr kumimoji="1" lang="en-US" altLang="zh-CN" sz="2100">
                <a:solidFill>
                  <a:srgbClr val="FFFFFF"/>
                </a:solidFill>
                <a:latin typeface="Times New Roman" panose="02020603050405020304" pitchFamily="18" charset="0"/>
              </a:rPr>
              <a:t>ARM</a:t>
            </a:r>
            <a:r>
              <a:rPr kumimoji="1" lang="zh-CN" altLang="en-US" sz="2100">
                <a:solidFill>
                  <a:srgbClr val="FFFFFF"/>
                </a:solidFill>
                <a:latin typeface="Times New Roman" panose="02020603050405020304" pitchFamily="18" charset="0"/>
              </a:rPr>
              <a:t>伪指令</a:t>
            </a:r>
            <a:r>
              <a:rPr kumimoji="1" lang="en-US" altLang="zh-CN" sz="2100">
                <a:solidFill>
                  <a:srgbClr val="FFFFFF"/>
                </a:solidFill>
                <a:latin typeface="Times New Roman" panose="02020603050405020304" pitchFamily="18" charset="0"/>
              </a:rPr>
              <a:t>——</a:t>
            </a:r>
            <a:r>
              <a:rPr kumimoji="1" lang="zh-CN" altLang="en-US" sz="2100">
                <a:solidFill>
                  <a:srgbClr val="FFFFFF"/>
                </a:solidFill>
                <a:latin typeface="Times New Roman" panose="02020603050405020304" pitchFamily="18" charset="0"/>
              </a:rPr>
              <a:t>小范围的地址读取</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BEFCB65-A083-4C90-A913-BE11C90BD4C3}"/>
              </a:ext>
            </a:extLst>
          </p:cNvPr>
          <p:cNvSpPr>
            <a:spLocks noChangeArrowheads="1"/>
          </p:cNvSpPr>
          <p:nvPr/>
        </p:nvSpPr>
        <p:spPr bwMode="auto">
          <a:xfrm>
            <a:off x="1712119" y="998935"/>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spcBef>
                <a:spcPct val="20000"/>
              </a:spcBef>
              <a:buClrTx/>
              <a:buSzTx/>
              <a:buFontTx/>
              <a:buNone/>
            </a:pPr>
            <a:r>
              <a:rPr kumimoji="1" lang="en-US" altLang="zh-CN" sz="2100">
                <a:solidFill>
                  <a:srgbClr val="FFFFFF"/>
                </a:solidFill>
                <a:latin typeface="Times New Roman" panose="02020603050405020304" pitchFamily="18" charset="0"/>
              </a:rPr>
              <a:t>ARM</a:t>
            </a:r>
            <a:r>
              <a:rPr kumimoji="1" lang="zh-CN" altLang="en-US" sz="2100">
                <a:solidFill>
                  <a:srgbClr val="FFFFFF"/>
                </a:solidFill>
                <a:latin typeface="Times New Roman" panose="02020603050405020304" pitchFamily="18" charset="0"/>
              </a:rPr>
              <a:t>伪指令</a:t>
            </a:r>
            <a:r>
              <a:rPr kumimoji="1" lang="en-US" altLang="zh-CN" sz="2100">
                <a:solidFill>
                  <a:srgbClr val="FFFFFF"/>
                </a:solidFill>
                <a:latin typeface="Times New Roman" panose="02020603050405020304" pitchFamily="18" charset="0"/>
              </a:rPr>
              <a:t>——</a:t>
            </a:r>
            <a:r>
              <a:rPr kumimoji="1" lang="zh-CN" altLang="en-US" sz="2100">
                <a:solidFill>
                  <a:srgbClr val="FFFFFF"/>
                </a:solidFill>
                <a:latin typeface="Times New Roman" panose="02020603050405020304" pitchFamily="18" charset="0"/>
              </a:rPr>
              <a:t>小范围的地址读取</a:t>
            </a:r>
          </a:p>
        </p:txBody>
      </p:sp>
      <p:sp>
        <p:nvSpPr>
          <p:cNvPr id="21507" name="文本框 20">
            <a:extLst>
              <a:ext uri="{FF2B5EF4-FFF2-40B4-BE49-F238E27FC236}">
                <a16:creationId xmlns:a16="http://schemas.microsoft.com/office/drawing/2014/main" id="{82060B2B-3E23-4278-B0E9-CFEB0F9D9041}"/>
              </a:ext>
            </a:extLst>
          </p:cNvPr>
          <p:cNvSpPr txBox="1">
            <a:spLocks noChangeArrowheads="1"/>
          </p:cNvSpPr>
          <p:nvPr/>
        </p:nvSpPr>
        <p:spPr bwMode="auto">
          <a:xfrm>
            <a:off x="1065741" y="1794852"/>
            <a:ext cx="12692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dirty="0">
                <a:solidFill>
                  <a:srgbClr val="00234A"/>
                </a:solidFill>
              </a:rPr>
              <a:t>0x8000</a:t>
            </a:r>
            <a:endParaRPr lang="zh-CN" altLang="en-US" sz="2100" b="0" dirty="0">
              <a:solidFill>
                <a:srgbClr val="00234A"/>
              </a:solidFill>
            </a:endParaRPr>
          </a:p>
        </p:txBody>
      </p:sp>
      <p:grpSp>
        <p:nvGrpSpPr>
          <p:cNvPr id="21508" name="组合 38">
            <a:extLst>
              <a:ext uri="{FF2B5EF4-FFF2-40B4-BE49-F238E27FC236}">
                <a16:creationId xmlns:a16="http://schemas.microsoft.com/office/drawing/2014/main" id="{E3B0D97D-FB05-4BF9-8A17-7F45B9D6071A}"/>
              </a:ext>
            </a:extLst>
          </p:cNvPr>
          <p:cNvGrpSpPr>
            <a:grpSpLocks/>
          </p:cNvGrpSpPr>
          <p:nvPr/>
        </p:nvGrpSpPr>
        <p:grpSpPr bwMode="auto">
          <a:xfrm>
            <a:off x="2307432" y="1841898"/>
            <a:ext cx="5670947" cy="1893094"/>
            <a:chOff x="1553259" y="1844824"/>
            <a:chExt cx="7561060" cy="2523765"/>
          </a:xfrm>
        </p:grpSpPr>
        <p:grpSp>
          <p:nvGrpSpPr>
            <p:cNvPr id="21519" name="组合 21">
              <a:extLst>
                <a:ext uri="{FF2B5EF4-FFF2-40B4-BE49-F238E27FC236}">
                  <a16:creationId xmlns:a16="http://schemas.microsoft.com/office/drawing/2014/main" id="{2F13FFC0-B646-4619-A89C-24CE4F35128F}"/>
                </a:ext>
              </a:extLst>
            </p:cNvPr>
            <p:cNvGrpSpPr>
              <a:grpSpLocks/>
            </p:cNvGrpSpPr>
            <p:nvPr/>
          </p:nvGrpSpPr>
          <p:grpSpPr bwMode="auto">
            <a:xfrm>
              <a:off x="1553259" y="1844824"/>
              <a:ext cx="3234394" cy="504056"/>
              <a:chOff x="1553259" y="1844824"/>
              <a:chExt cx="3234394" cy="504056"/>
            </a:xfrm>
          </p:grpSpPr>
          <p:sp>
            <p:nvSpPr>
              <p:cNvPr id="21536" name="矩形 4">
                <a:extLst>
                  <a:ext uri="{FF2B5EF4-FFF2-40B4-BE49-F238E27FC236}">
                    <a16:creationId xmlns:a16="http://schemas.microsoft.com/office/drawing/2014/main" id="{FB2E61AA-DEC3-41BA-8566-EE6C95ECCD77}"/>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21537" name="矩形 5">
                <a:extLst>
                  <a:ext uri="{FF2B5EF4-FFF2-40B4-BE49-F238E27FC236}">
                    <a16:creationId xmlns:a16="http://schemas.microsoft.com/office/drawing/2014/main" id="{D57A54CD-BAA6-40B6-931C-02D930AF5D5E}"/>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21538" name="矩形 6">
                <a:extLst>
                  <a:ext uri="{FF2B5EF4-FFF2-40B4-BE49-F238E27FC236}">
                    <a16:creationId xmlns:a16="http://schemas.microsoft.com/office/drawing/2014/main" id="{BC85A060-8CF6-484B-8847-64B2A3A2AD42}"/>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nvGrpSpPr>
            <p:cNvPr id="21520" name="组合 22">
              <a:extLst>
                <a:ext uri="{FF2B5EF4-FFF2-40B4-BE49-F238E27FC236}">
                  <a16:creationId xmlns:a16="http://schemas.microsoft.com/office/drawing/2014/main" id="{B6CE3E8A-D136-4711-ABB2-67F561E15AB7}"/>
                </a:ext>
              </a:extLst>
            </p:cNvPr>
            <p:cNvGrpSpPr>
              <a:grpSpLocks/>
            </p:cNvGrpSpPr>
            <p:nvPr/>
          </p:nvGrpSpPr>
          <p:grpSpPr bwMode="auto">
            <a:xfrm>
              <a:off x="2633379" y="2352365"/>
              <a:ext cx="3234394" cy="504056"/>
              <a:chOff x="1553259" y="1844824"/>
              <a:chExt cx="3234394" cy="504056"/>
            </a:xfrm>
          </p:grpSpPr>
          <p:sp>
            <p:nvSpPr>
              <p:cNvPr id="21533" name="矩形 23">
                <a:extLst>
                  <a:ext uri="{FF2B5EF4-FFF2-40B4-BE49-F238E27FC236}">
                    <a16:creationId xmlns:a16="http://schemas.microsoft.com/office/drawing/2014/main" id="{F0533750-F29C-4F2A-9597-5052D1C4298C}"/>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21534" name="矩形 24">
                <a:extLst>
                  <a:ext uri="{FF2B5EF4-FFF2-40B4-BE49-F238E27FC236}">
                    <a16:creationId xmlns:a16="http://schemas.microsoft.com/office/drawing/2014/main" id="{F3BE2614-4E8B-438F-8227-BB489D3D6FA8}"/>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21535" name="矩形 25">
                <a:extLst>
                  <a:ext uri="{FF2B5EF4-FFF2-40B4-BE49-F238E27FC236}">
                    <a16:creationId xmlns:a16="http://schemas.microsoft.com/office/drawing/2014/main" id="{1AF20BD6-93EC-4B5F-957C-ECA613A8D377}"/>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nvGrpSpPr>
            <p:cNvPr id="21521" name="组合 26">
              <a:extLst>
                <a:ext uri="{FF2B5EF4-FFF2-40B4-BE49-F238E27FC236}">
                  <a16:creationId xmlns:a16="http://schemas.microsoft.com/office/drawing/2014/main" id="{231206FC-81F8-4197-94BE-C2E891ABFB1C}"/>
                </a:ext>
              </a:extLst>
            </p:cNvPr>
            <p:cNvGrpSpPr>
              <a:grpSpLocks/>
            </p:cNvGrpSpPr>
            <p:nvPr/>
          </p:nvGrpSpPr>
          <p:grpSpPr bwMode="auto">
            <a:xfrm>
              <a:off x="3711583" y="2856421"/>
              <a:ext cx="3234394" cy="504056"/>
              <a:chOff x="1553259" y="1844824"/>
              <a:chExt cx="3234394" cy="504056"/>
            </a:xfrm>
          </p:grpSpPr>
          <p:sp>
            <p:nvSpPr>
              <p:cNvPr id="21530" name="矩形 27">
                <a:extLst>
                  <a:ext uri="{FF2B5EF4-FFF2-40B4-BE49-F238E27FC236}">
                    <a16:creationId xmlns:a16="http://schemas.microsoft.com/office/drawing/2014/main" id="{0CEAF26C-BADE-471E-8BB4-EE9D7E42D0B5}"/>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21531" name="矩形 28">
                <a:extLst>
                  <a:ext uri="{FF2B5EF4-FFF2-40B4-BE49-F238E27FC236}">
                    <a16:creationId xmlns:a16="http://schemas.microsoft.com/office/drawing/2014/main" id="{A934A085-B249-437B-B5D1-965BCE0996C6}"/>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21532" name="矩形 29">
                <a:extLst>
                  <a:ext uri="{FF2B5EF4-FFF2-40B4-BE49-F238E27FC236}">
                    <a16:creationId xmlns:a16="http://schemas.microsoft.com/office/drawing/2014/main" id="{61F95E51-0A9F-455A-B403-620F027A0774}"/>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nvGrpSpPr>
            <p:cNvPr id="21522" name="组合 30">
              <a:extLst>
                <a:ext uri="{FF2B5EF4-FFF2-40B4-BE49-F238E27FC236}">
                  <a16:creationId xmlns:a16="http://schemas.microsoft.com/office/drawing/2014/main" id="{BAE0C09E-EFF2-4682-87D4-4B6903B03561}"/>
                </a:ext>
              </a:extLst>
            </p:cNvPr>
            <p:cNvGrpSpPr>
              <a:grpSpLocks/>
            </p:cNvGrpSpPr>
            <p:nvPr/>
          </p:nvGrpSpPr>
          <p:grpSpPr bwMode="auto">
            <a:xfrm>
              <a:off x="4799340" y="3361968"/>
              <a:ext cx="3234394" cy="504056"/>
              <a:chOff x="1553259" y="1844824"/>
              <a:chExt cx="3234394" cy="504056"/>
            </a:xfrm>
          </p:grpSpPr>
          <p:sp>
            <p:nvSpPr>
              <p:cNvPr id="21527" name="矩形 31">
                <a:extLst>
                  <a:ext uri="{FF2B5EF4-FFF2-40B4-BE49-F238E27FC236}">
                    <a16:creationId xmlns:a16="http://schemas.microsoft.com/office/drawing/2014/main" id="{99F94E43-9009-4FA4-BC41-02FB0AC43A06}"/>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21528" name="矩形 32">
                <a:extLst>
                  <a:ext uri="{FF2B5EF4-FFF2-40B4-BE49-F238E27FC236}">
                    <a16:creationId xmlns:a16="http://schemas.microsoft.com/office/drawing/2014/main" id="{975B973C-EED9-4E97-BD8A-01C4564D3E88}"/>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21529" name="矩形 33">
                <a:extLst>
                  <a:ext uri="{FF2B5EF4-FFF2-40B4-BE49-F238E27FC236}">
                    <a16:creationId xmlns:a16="http://schemas.microsoft.com/office/drawing/2014/main" id="{DE6C44D6-2993-4000-88A6-79015F196A7F}"/>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nvGrpSpPr>
            <p:cNvPr id="21523" name="组合 34">
              <a:extLst>
                <a:ext uri="{FF2B5EF4-FFF2-40B4-BE49-F238E27FC236}">
                  <a16:creationId xmlns:a16="http://schemas.microsoft.com/office/drawing/2014/main" id="{E77EF5C4-6549-489C-953B-0655FCEDD4DD}"/>
                </a:ext>
              </a:extLst>
            </p:cNvPr>
            <p:cNvGrpSpPr>
              <a:grpSpLocks/>
            </p:cNvGrpSpPr>
            <p:nvPr/>
          </p:nvGrpSpPr>
          <p:grpSpPr bwMode="auto">
            <a:xfrm>
              <a:off x="5879925" y="3864533"/>
              <a:ext cx="3234394" cy="504056"/>
              <a:chOff x="1553259" y="1844824"/>
              <a:chExt cx="3234394" cy="504056"/>
            </a:xfrm>
          </p:grpSpPr>
          <p:sp>
            <p:nvSpPr>
              <p:cNvPr id="21524" name="矩形 35">
                <a:extLst>
                  <a:ext uri="{FF2B5EF4-FFF2-40B4-BE49-F238E27FC236}">
                    <a16:creationId xmlns:a16="http://schemas.microsoft.com/office/drawing/2014/main" id="{5369C14A-52B0-440F-B30F-15A9DF0C0C29}"/>
                  </a:ext>
                </a:extLst>
              </p:cNvPr>
              <p:cNvSpPr>
                <a:spLocks noChangeArrowheads="1"/>
              </p:cNvSpPr>
              <p:nvPr/>
            </p:nvSpPr>
            <p:spPr bwMode="auto">
              <a:xfrm>
                <a:off x="155325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500">
                    <a:solidFill>
                      <a:srgbClr val="00234A"/>
                    </a:solidFill>
                  </a:rPr>
                  <a:t>取指令</a:t>
                </a:r>
              </a:p>
            </p:txBody>
          </p:sp>
          <p:sp>
            <p:nvSpPr>
              <p:cNvPr id="21525" name="矩形 36">
                <a:extLst>
                  <a:ext uri="{FF2B5EF4-FFF2-40B4-BE49-F238E27FC236}">
                    <a16:creationId xmlns:a16="http://schemas.microsoft.com/office/drawing/2014/main" id="{45A803D0-C93A-41A1-8BB9-BA7E03C129E6}"/>
                  </a:ext>
                </a:extLst>
              </p:cNvPr>
              <p:cNvSpPr>
                <a:spLocks noChangeArrowheads="1"/>
              </p:cNvSpPr>
              <p:nvPr/>
            </p:nvSpPr>
            <p:spPr bwMode="auto">
              <a:xfrm>
                <a:off x="2633379"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译码</a:t>
                </a:r>
              </a:p>
            </p:txBody>
          </p:sp>
          <p:sp>
            <p:nvSpPr>
              <p:cNvPr id="21526" name="矩形 37">
                <a:extLst>
                  <a:ext uri="{FF2B5EF4-FFF2-40B4-BE49-F238E27FC236}">
                    <a16:creationId xmlns:a16="http://schemas.microsoft.com/office/drawing/2014/main" id="{08032014-90CD-4B7B-872A-440617456EDD}"/>
                  </a:ext>
                </a:extLst>
              </p:cNvPr>
              <p:cNvSpPr>
                <a:spLocks noChangeArrowheads="1"/>
              </p:cNvSpPr>
              <p:nvPr/>
            </p:nvSpPr>
            <p:spPr bwMode="auto">
              <a:xfrm>
                <a:off x="3707533" y="1844824"/>
                <a:ext cx="1080120" cy="504056"/>
              </a:xfrm>
              <a:prstGeom prst="rect">
                <a:avLst/>
              </a:prstGeom>
              <a:noFill/>
              <a:ln w="28575" algn="ctr">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a:lnSpc>
                    <a:spcPct val="100000"/>
                  </a:lnSpc>
                  <a:spcBef>
                    <a:spcPct val="0"/>
                  </a:spcBef>
                  <a:buClrTx/>
                  <a:buSzTx/>
                  <a:buFontTx/>
                  <a:buNone/>
                </a:pPr>
                <a:r>
                  <a:rPr lang="zh-CN" altLang="en-US" sz="1800">
                    <a:solidFill>
                      <a:srgbClr val="00234A"/>
                    </a:solidFill>
                  </a:rPr>
                  <a:t>执行</a:t>
                </a:r>
              </a:p>
            </p:txBody>
          </p:sp>
        </p:grpSp>
      </p:grpSp>
      <p:sp>
        <p:nvSpPr>
          <p:cNvPr id="21509" name="文本框 39">
            <a:extLst>
              <a:ext uri="{FF2B5EF4-FFF2-40B4-BE49-F238E27FC236}">
                <a16:creationId xmlns:a16="http://schemas.microsoft.com/office/drawing/2014/main" id="{EAF52348-939B-4590-941F-37A965EC7C75}"/>
              </a:ext>
            </a:extLst>
          </p:cNvPr>
          <p:cNvSpPr txBox="1">
            <a:spLocks noChangeArrowheads="1"/>
          </p:cNvSpPr>
          <p:nvPr/>
        </p:nvSpPr>
        <p:spPr bwMode="auto">
          <a:xfrm>
            <a:off x="1065741" y="2252662"/>
            <a:ext cx="12692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dirty="0">
                <a:solidFill>
                  <a:srgbClr val="FF0000"/>
                </a:solidFill>
              </a:rPr>
              <a:t>0x8004</a:t>
            </a:r>
            <a:endParaRPr lang="zh-CN" altLang="en-US" sz="2100" b="0" dirty="0">
              <a:solidFill>
                <a:srgbClr val="FF0000"/>
              </a:solidFill>
            </a:endParaRPr>
          </a:p>
        </p:txBody>
      </p:sp>
      <p:sp>
        <p:nvSpPr>
          <p:cNvPr id="21510" name="文本框 40">
            <a:extLst>
              <a:ext uri="{FF2B5EF4-FFF2-40B4-BE49-F238E27FC236}">
                <a16:creationId xmlns:a16="http://schemas.microsoft.com/office/drawing/2014/main" id="{549D23AE-9356-46C5-B8CE-A7162251E35A}"/>
              </a:ext>
            </a:extLst>
          </p:cNvPr>
          <p:cNvSpPr txBox="1">
            <a:spLocks noChangeArrowheads="1"/>
          </p:cNvSpPr>
          <p:nvPr/>
        </p:nvSpPr>
        <p:spPr bwMode="auto">
          <a:xfrm>
            <a:off x="1060013" y="2641689"/>
            <a:ext cx="126801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dirty="0">
                <a:solidFill>
                  <a:srgbClr val="00234A"/>
                </a:solidFill>
              </a:rPr>
              <a:t>0x8008</a:t>
            </a:r>
            <a:endParaRPr lang="zh-CN" altLang="en-US" sz="2100" b="0" dirty="0">
              <a:solidFill>
                <a:srgbClr val="00234A"/>
              </a:solidFill>
            </a:endParaRPr>
          </a:p>
        </p:txBody>
      </p:sp>
      <p:sp>
        <p:nvSpPr>
          <p:cNvPr id="21511" name="文本框 41">
            <a:extLst>
              <a:ext uri="{FF2B5EF4-FFF2-40B4-BE49-F238E27FC236}">
                <a16:creationId xmlns:a16="http://schemas.microsoft.com/office/drawing/2014/main" id="{8F458DEB-649A-400A-BA74-56C7506E1CD7}"/>
              </a:ext>
            </a:extLst>
          </p:cNvPr>
          <p:cNvSpPr txBox="1">
            <a:spLocks noChangeArrowheads="1"/>
          </p:cNvSpPr>
          <p:nvPr/>
        </p:nvSpPr>
        <p:spPr bwMode="auto">
          <a:xfrm>
            <a:off x="1113007" y="3010104"/>
            <a:ext cx="126920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dirty="0">
                <a:solidFill>
                  <a:srgbClr val="00234A"/>
                </a:solidFill>
              </a:rPr>
              <a:t>0x800C</a:t>
            </a:r>
            <a:endParaRPr lang="zh-CN" altLang="en-US" sz="2100" b="0" dirty="0">
              <a:solidFill>
                <a:srgbClr val="00234A"/>
              </a:solidFill>
            </a:endParaRPr>
          </a:p>
        </p:txBody>
      </p:sp>
      <p:sp>
        <p:nvSpPr>
          <p:cNvPr id="21512" name="文本框 42">
            <a:extLst>
              <a:ext uri="{FF2B5EF4-FFF2-40B4-BE49-F238E27FC236}">
                <a16:creationId xmlns:a16="http://schemas.microsoft.com/office/drawing/2014/main" id="{60638DAB-796E-43D2-9DDD-D21537E5C50B}"/>
              </a:ext>
            </a:extLst>
          </p:cNvPr>
          <p:cNvSpPr txBox="1">
            <a:spLocks noChangeArrowheads="1"/>
          </p:cNvSpPr>
          <p:nvPr/>
        </p:nvSpPr>
        <p:spPr bwMode="auto">
          <a:xfrm>
            <a:off x="1066931" y="3324185"/>
            <a:ext cx="1268016"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2100" b="0" dirty="0">
                <a:solidFill>
                  <a:srgbClr val="00234A"/>
                </a:solidFill>
              </a:rPr>
              <a:t>0x8010</a:t>
            </a:r>
            <a:endParaRPr lang="zh-CN" altLang="en-US" sz="2100" b="0" dirty="0">
              <a:solidFill>
                <a:srgbClr val="00234A"/>
              </a:solidFill>
            </a:endParaRPr>
          </a:p>
        </p:txBody>
      </p:sp>
      <p:sp>
        <p:nvSpPr>
          <p:cNvPr id="21513" name="矩形 43">
            <a:extLst>
              <a:ext uri="{FF2B5EF4-FFF2-40B4-BE49-F238E27FC236}">
                <a16:creationId xmlns:a16="http://schemas.microsoft.com/office/drawing/2014/main" id="{8F9993E2-CF75-42D2-AAE0-76F067106DE1}"/>
              </a:ext>
            </a:extLst>
          </p:cNvPr>
          <p:cNvSpPr>
            <a:spLocks noChangeArrowheads="1"/>
          </p:cNvSpPr>
          <p:nvPr/>
        </p:nvSpPr>
        <p:spPr bwMode="auto">
          <a:xfrm>
            <a:off x="5724304" y="2239566"/>
            <a:ext cx="179568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pt-BR" altLang="zh-CN" sz="1800">
                <a:solidFill>
                  <a:srgbClr val="000000"/>
                </a:solidFill>
                <a:latin typeface="华文新魏" panose="02010800040101010101" pitchFamily="2" charset="-122"/>
                <a:ea typeface="华文新魏" panose="02010800040101010101" pitchFamily="2" charset="-122"/>
              </a:rPr>
              <a:t>MOV	R0, #0x0F</a:t>
            </a:r>
          </a:p>
        </p:txBody>
      </p:sp>
      <p:sp>
        <p:nvSpPr>
          <p:cNvPr id="21514" name="矩形 44">
            <a:extLst>
              <a:ext uri="{FF2B5EF4-FFF2-40B4-BE49-F238E27FC236}">
                <a16:creationId xmlns:a16="http://schemas.microsoft.com/office/drawing/2014/main" id="{B387D79F-20F1-4DE5-B5D6-8DF128E4C971}"/>
              </a:ext>
            </a:extLst>
          </p:cNvPr>
          <p:cNvSpPr>
            <a:spLocks noChangeArrowheads="1"/>
          </p:cNvSpPr>
          <p:nvPr/>
        </p:nvSpPr>
        <p:spPr bwMode="auto">
          <a:xfrm>
            <a:off x="4806518" y="1849041"/>
            <a:ext cx="177644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pt-BR" altLang="zh-CN" sz="1800">
                <a:solidFill>
                  <a:srgbClr val="C00000"/>
                </a:solidFill>
                <a:latin typeface="华文新魏" panose="02010800040101010101" pitchFamily="2" charset="-122"/>
                <a:ea typeface="华文新魏" panose="02010800040101010101" pitchFamily="2" charset="-122"/>
              </a:rPr>
              <a:t>ADR  R0,  _start</a:t>
            </a:r>
            <a:endParaRPr lang="zh-CN" altLang="en-US" sz="1800">
              <a:solidFill>
                <a:srgbClr val="FFFFFF"/>
              </a:solidFill>
            </a:endParaRPr>
          </a:p>
        </p:txBody>
      </p:sp>
      <p:sp>
        <p:nvSpPr>
          <p:cNvPr id="21515" name="矩形 45">
            <a:extLst>
              <a:ext uri="{FF2B5EF4-FFF2-40B4-BE49-F238E27FC236}">
                <a16:creationId xmlns:a16="http://schemas.microsoft.com/office/drawing/2014/main" id="{6DF1BAFE-07F7-4986-BB6E-6943331A19A3}"/>
              </a:ext>
            </a:extLst>
          </p:cNvPr>
          <p:cNvSpPr>
            <a:spLocks noChangeArrowheads="1"/>
          </p:cNvSpPr>
          <p:nvPr/>
        </p:nvSpPr>
        <p:spPr bwMode="auto">
          <a:xfrm>
            <a:off x="521494" y="4107657"/>
            <a:ext cx="8298978" cy="1099019"/>
          </a:xfrm>
          <a:prstGeom prst="rect">
            <a:avLst/>
          </a:prstGeom>
          <a:noFill/>
          <a:ln w="9525">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l">
              <a:lnSpc>
                <a:spcPts val="2700"/>
              </a:lnSpc>
              <a:spcBef>
                <a:spcPct val="0"/>
              </a:spcBef>
              <a:buClrTx/>
              <a:buSzTx/>
              <a:buNone/>
            </a:pPr>
            <a:r>
              <a:rPr lang="zh-CN" altLang="en-US" sz="1800">
                <a:solidFill>
                  <a:srgbClr val="000000"/>
                </a:solidFill>
              </a:rPr>
              <a:t>  程序在运行到</a:t>
            </a:r>
            <a:r>
              <a:rPr lang="en-US" altLang="zh-CN" sz="1800">
                <a:solidFill>
                  <a:srgbClr val="000000"/>
                </a:solidFill>
              </a:rPr>
              <a:t>ADR r0</a:t>
            </a:r>
            <a:r>
              <a:rPr lang="zh-CN" altLang="en-US" sz="1800">
                <a:solidFill>
                  <a:srgbClr val="000000"/>
                </a:solidFill>
              </a:rPr>
              <a:t>，</a:t>
            </a:r>
            <a:r>
              <a:rPr lang="en-US" altLang="zh-CN" sz="1800">
                <a:solidFill>
                  <a:srgbClr val="000000"/>
                </a:solidFill>
              </a:rPr>
              <a:t>start</a:t>
            </a:r>
            <a:r>
              <a:rPr lang="zh-CN" altLang="en-US" sz="1800">
                <a:solidFill>
                  <a:srgbClr val="000000"/>
                </a:solidFill>
              </a:rPr>
              <a:t>时，由于</a:t>
            </a:r>
            <a:r>
              <a:rPr lang="en-US" altLang="zh-CN" sz="1800">
                <a:solidFill>
                  <a:srgbClr val="000000"/>
                </a:solidFill>
              </a:rPr>
              <a:t>ARM</a:t>
            </a:r>
            <a:r>
              <a:rPr lang="zh-CN" altLang="en-US" sz="1800">
                <a:solidFill>
                  <a:srgbClr val="000000"/>
                </a:solidFill>
              </a:rPr>
              <a:t>三、五级流水线的架构，此时</a:t>
            </a:r>
            <a:endParaRPr lang="en-US" altLang="zh-CN" sz="1800">
              <a:solidFill>
                <a:srgbClr val="000000"/>
              </a:solidFill>
            </a:endParaRPr>
          </a:p>
          <a:p>
            <a:pPr algn="l">
              <a:lnSpc>
                <a:spcPts val="2700"/>
              </a:lnSpc>
              <a:spcBef>
                <a:spcPct val="0"/>
              </a:spcBef>
              <a:buClrTx/>
              <a:buSzTx/>
              <a:buNone/>
            </a:pPr>
            <a:r>
              <a:rPr lang="en-US" altLang="zh-CN" sz="1800">
                <a:solidFill>
                  <a:srgbClr val="000000"/>
                </a:solidFill>
              </a:rPr>
              <a:t>PC = </a:t>
            </a:r>
            <a:r>
              <a:rPr lang="zh-CN" altLang="en-US" sz="1800">
                <a:solidFill>
                  <a:srgbClr val="000000"/>
                </a:solidFill>
              </a:rPr>
              <a:t>执行地址 </a:t>
            </a:r>
            <a:r>
              <a:rPr lang="en-US" altLang="zh-CN" sz="1800">
                <a:solidFill>
                  <a:srgbClr val="000000"/>
                </a:solidFill>
              </a:rPr>
              <a:t>+ 8</a:t>
            </a:r>
            <a:r>
              <a:rPr lang="zh-CN" altLang="en-US" sz="1800">
                <a:solidFill>
                  <a:srgbClr val="000000"/>
                </a:solidFill>
              </a:rPr>
              <a:t>，而</a:t>
            </a:r>
            <a:r>
              <a:rPr lang="en-US" altLang="zh-CN" sz="1800">
                <a:solidFill>
                  <a:srgbClr val="000000"/>
                </a:solidFill>
              </a:rPr>
              <a:t>start</a:t>
            </a:r>
            <a:r>
              <a:rPr lang="zh-CN" altLang="en-US" sz="1800">
                <a:solidFill>
                  <a:srgbClr val="000000"/>
                </a:solidFill>
              </a:rPr>
              <a:t>是在该条指令的后面，</a:t>
            </a:r>
            <a:r>
              <a:rPr lang="en-US" altLang="zh-CN" sz="1800">
                <a:solidFill>
                  <a:srgbClr val="000000"/>
                </a:solidFill>
              </a:rPr>
              <a:t>start</a:t>
            </a:r>
            <a:r>
              <a:rPr lang="zh-CN" altLang="en-US" sz="1800">
                <a:solidFill>
                  <a:srgbClr val="000000"/>
                </a:solidFill>
              </a:rPr>
              <a:t>的地址是相对于</a:t>
            </a:r>
            <a:endParaRPr lang="en-US" altLang="zh-CN" sz="1800">
              <a:solidFill>
                <a:srgbClr val="000000"/>
              </a:solidFill>
            </a:endParaRPr>
          </a:p>
          <a:p>
            <a:pPr algn="l">
              <a:lnSpc>
                <a:spcPts val="2700"/>
              </a:lnSpc>
              <a:spcBef>
                <a:spcPct val="0"/>
              </a:spcBef>
              <a:buClrTx/>
              <a:buSzTx/>
              <a:buNone/>
            </a:pPr>
            <a:r>
              <a:rPr lang="en-US" altLang="zh-CN" sz="1800">
                <a:solidFill>
                  <a:srgbClr val="000000"/>
                </a:solidFill>
              </a:rPr>
              <a:t>PC - 8 +4 = PC - 4  </a:t>
            </a:r>
            <a:r>
              <a:rPr lang="zh-CN" altLang="en-US" sz="1800">
                <a:solidFill>
                  <a:srgbClr val="000000"/>
                </a:solidFill>
              </a:rPr>
              <a:t>。所以本</a:t>
            </a:r>
            <a:r>
              <a:rPr lang="en-US" altLang="zh-CN" sz="1800">
                <a:solidFill>
                  <a:srgbClr val="000000"/>
                </a:solidFill>
              </a:rPr>
              <a:t>ADR</a:t>
            </a:r>
            <a:r>
              <a:rPr lang="zh-CN" altLang="en-US" sz="1800">
                <a:solidFill>
                  <a:srgbClr val="000000"/>
                </a:solidFill>
              </a:rPr>
              <a:t>伪指令将被编译器替换成 </a:t>
            </a:r>
            <a:r>
              <a:rPr lang="en-US" altLang="zh-CN" sz="1800">
                <a:solidFill>
                  <a:srgbClr val="000000"/>
                </a:solidFill>
              </a:rPr>
              <a:t>SUB r0,pc,#0x04</a:t>
            </a:r>
          </a:p>
        </p:txBody>
      </p:sp>
      <p:sp>
        <p:nvSpPr>
          <p:cNvPr id="21516" name="椭圆 2">
            <a:extLst>
              <a:ext uri="{FF2B5EF4-FFF2-40B4-BE49-F238E27FC236}">
                <a16:creationId xmlns:a16="http://schemas.microsoft.com/office/drawing/2014/main" id="{5E99CFBE-C3B5-4121-A9CA-16F107047BA6}"/>
              </a:ext>
            </a:extLst>
          </p:cNvPr>
          <p:cNvSpPr>
            <a:spLocks noChangeArrowheads="1"/>
          </p:cNvSpPr>
          <p:nvPr/>
        </p:nvSpPr>
        <p:spPr bwMode="auto">
          <a:xfrm>
            <a:off x="3969544" y="1715691"/>
            <a:ext cx="753666" cy="1352550"/>
          </a:xfrm>
          <a:prstGeom prst="ellipse">
            <a:avLst/>
          </a:prstGeom>
          <a:noFill/>
          <a:ln w="28575"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lIns="69056" tIns="34529" rIns="69056" bIns="34529" anchor="ct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endParaRPr lang="zh-CN" altLang="en-US" sz="1050" b="0">
              <a:solidFill>
                <a:srgbClr val="FFFFFF"/>
              </a:solidFill>
            </a:endParaRPr>
          </a:p>
        </p:txBody>
      </p:sp>
      <p:cxnSp>
        <p:nvCxnSpPr>
          <p:cNvPr id="21517" name="直接箭头连接符 8">
            <a:extLst>
              <a:ext uri="{FF2B5EF4-FFF2-40B4-BE49-F238E27FC236}">
                <a16:creationId xmlns:a16="http://schemas.microsoft.com/office/drawing/2014/main" id="{E66686BA-BBE1-427A-8976-F82EFD2999FD}"/>
              </a:ext>
            </a:extLst>
          </p:cNvPr>
          <p:cNvCxnSpPr>
            <a:cxnSpLocks noChangeShapeType="1"/>
          </p:cNvCxnSpPr>
          <p:nvPr/>
        </p:nvCxnSpPr>
        <p:spPr bwMode="auto">
          <a:xfrm>
            <a:off x="3218260" y="2800350"/>
            <a:ext cx="704850" cy="0"/>
          </a:xfrm>
          <a:prstGeom prst="straightConnector1">
            <a:avLst/>
          </a:prstGeom>
          <a:noFill/>
          <a:ln w="38100" algn="ctr">
            <a:solidFill>
              <a:srgbClr val="C00000"/>
            </a:solidFill>
            <a:round/>
            <a:headEnd/>
            <a:tailEnd type="triangle" w="med" len="med"/>
          </a:ln>
          <a:extLst>
            <a:ext uri="{909E8E84-426E-40DD-AFC4-6F175D3DCCD1}">
              <a14:hiddenFill xmlns:a14="http://schemas.microsoft.com/office/drawing/2010/main">
                <a:noFill/>
              </a14:hiddenFill>
            </a:ext>
          </a:extLst>
        </p:spPr>
      </p:cxnSp>
      <p:sp>
        <p:nvSpPr>
          <p:cNvPr id="21518" name="矩形 46">
            <a:extLst>
              <a:ext uri="{FF2B5EF4-FFF2-40B4-BE49-F238E27FC236}">
                <a16:creationId xmlns:a16="http://schemas.microsoft.com/office/drawing/2014/main" id="{0F8C2481-DD7D-4EB0-A3E1-A7FA763D0434}"/>
              </a:ext>
            </a:extLst>
          </p:cNvPr>
          <p:cNvSpPr>
            <a:spLocks noChangeArrowheads="1"/>
          </p:cNvSpPr>
          <p:nvPr/>
        </p:nvSpPr>
        <p:spPr bwMode="auto">
          <a:xfrm>
            <a:off x="2761807" y="2626519"/>
            <a:ext cx="50526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00000"/>
              </a:lnSpc>
              <a:spcBef>
                <a:spcPct val="0"/>
              </a:spcBef>
              <a:buClrTx/>
              <a:buSzTx/>
              <a:buFontTx/>
              <a:buNone/>
            </a:pPr>
            <a:r>
              <a:rPr lang="en-US" altLang="zh-CN" sz="1800">
                <a:solidFill>
                  <a:srgbClr val="C00000"/>
                </a:solidFill>
              </a:rPr>
              <a:t>PC</a:t>
            </a:r>
            <a:endParaRPr lang="zh-CN" altLang="en-US" sz="1800">
              <a:solidFill>
                <a:srgbClr val="C0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B2B3970-E7CA-424F-B76C-3EF65081EF10}"/>
              </a:ext>
            </a:extLst>
          </p:cNvPr>
          <p:cNvSpPr>
            <a:spLocks noChangeArrowheads="1"/>
          </p:cNvSpPr>
          <p:nvPr/>
        </p:nvSpPr>
        <p:spPr bwMode="auto">
          <a:xfrm>
            <a:off x="1712119" y="998935"/>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lvl1pPr marL="342900" indent="-342900">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gn="ctr" eaLnBrk="1" hangingPunct="1">
              <a:lnSpc>
                <a:spcPct val="100000"/>
              </a:lnSpc>
              <a:spcBef>
                <a:spcPct val="20000"/>
              </a:spcBef>
              <a:buClrTx/>
              <a:buSzTx/>
              <a:buFontTx/>
              <a:buNone/>
            </a:pPr>
            <a:r>
              <a:rPr kumimoji="1" lang="en-US" altLang="zh-CN" sz="2100">
                <a:solidFill>
                  <a:srgbClr val="FFFFFF"/>
                </a:solidFill>
                <a:latin typeface="Times New Roman" panose="02020603050405020304" pitchFamily="18" charset="0"/>
              </a:rPr>
              <a:t>ARM</a:t>
            </a:r>
            <a:r>
              <a:rPr kumimoji="1" lang="zh-CN" altLang="en-US" sz="2100">
                <a:solidFill>
                  <a:srgbClr val="FFFFFF"/>
                </a:solidFill>
                <a:latin typeface="Times New Roman" panose="02020603050405020304" pitchFamily="18" charset="0"/>
              </a:rPr>
              <a:t>伪指令</a:t>
            </a:r>
            <a:r>
              <a:rPr kumimoji="1" lang="en-US" altLang="zh-CN" sz="2100">
                <a:solidFill>
                  <a:srgbClr val="FFFFFF"/>
                </a:solidFill>
                <a:latin typeface="Times New Roman" panose="02020603050405020304" pitchFamily="18" charset="0"/>
              </a:rPr>
              <a:t>——</a:t>
            </a:r>
            <a:r>
              <a:rPr kumimoji="1" lang="zh-CN" altLang="en-US" sz="2100">
                <a:solidFill>
                  <a:srgbClr val="FFFFFF"/>
                </a:solidFill>
                <a:latin typeface="Times New Roman" panose="02020603050405020304" pitchFamily="18" charset="0"/>
              </a:rPr>
              <a:t>小范围的地址读取</a:t>
            </a:r>
          </a:p>
        </p:txBody>
      </p:sp>
      <p:sp>
        <p:nvSpPr>
          <p:cNvPr id="22531" name="矩形 45">
            <a:extLst>
              <a:ext uri="{FF2B5EF4-FFF2-40B4-BE49-F238E27FC236}">
                <a16:creationId xmlns:a16="http://schemas.microsoft.com/office/drawing/2014/main" id="{0B0C59F2-932D-46B3-A2E1-811EB6046EAB}"/>
              </a:ext>
            </a:extLst>
          </p:cNvPr>
          <p:cNvSpPr>
            <a:spLocks noChangeArrowheads="1"/>
          </p:cNvSpPr>
          <p:nvPr/>
        </p:nvSpPr>
        <p:spPr bwMode="auto">
          <a:xfrm>
            <a:off x="653654" y="2619376"/>
            <a:ext cx="7831931" cy="1015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5000"/>
              </a:lnSpc>
              <a:spcBef>
                <a:spcPct val="50000"/>
              </a:spcBef>
              <a:buClr>
                <a:schemeClr val="bg2"/>
              </a:buClr>
              <a:buSzPct val="80000"/>
              <a:buFont typeface="Wingdings" panose="05000000000000000000" pitchFamily="2" charset="2"/>
              <a:buChar char="n"/>
              <a:defRPr sz="3200" b="1">
                <a:solidFill>
                  <a:schemeClr val="tx1"/>
                </a:solidFill>
                <a:latin typeface="Arial" panose="020B0604020202020204" pitchFamily="34" charset="0"/>
              </a:defRPr>
            </a:lvl1pPr>
            <a:lvl2pPr marL="742950" indent="-285750">
              <a:lnSpc>
                <a:spcPct val="125000"/>
              </a:lnSpc>
              <a:spcBef>
                <a:spcPct val="10000"/>
              </a:spcBef>
              <a:buClr>
                <a:schemeClr val="bg2"/>
              </a:buClr>
              <a:buSzPct val="70000"/>
              <a:buFont typeface="Wingdings" panose="05000000000000000000" pitchFamily="2" charset="2"/>
              <a:buChar char="n"/>
              <a:defRPr sz="2800" b="1">
                <a:solidFill>
                  <a:schemeClr val="tx1"/>
                </a:solidFill>
                <a:latin typeface="Arial" panose="020B0604020202020204" pitchFamily="34" charset="0"/>
              </a:defRPr>
            </a:lvl2pPr>
            <a:lvl3pPr marL="1143000" indent="-228600">
              <a:spcBef>
                <a:spcPct val="10000"/>
              </a:spcBef>
              <a:buClr>
                <a:schemeClr val="bg2"/>
              </a:buClr>
              <a:buSzPct val="65000"/>
              <a:buFont typeface="Wingdings" panose="05000000000000000000" pitchFamily="2" charset="2"/>
              <a:buChar char="n"/>
              <a:defRPr sz="1600">
                <a:solidFill>
                  <a:schemeClr val="tx1"/>
                </a:solidFill>
                <a:latin typeface="Arial" panose="020B0604020202020204" pitchFamily="34" charset="0"/>
              </a:defRPr>
            </a:lvl3pPr>
            <a:lvl4pPr marL="16002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4pPr>
            <a:lvl5pPr marL="2057400" indent="-228600">
              <a:buClr>
                <a:schemeClr val="bg2"/>
              </a:buClr>
              <a:buSzPct val="60000"/>
              <a:buFont typeface="Wingdings" panose="05000000000000000000" pitchFamily="2" charset="2"/>
              <a:buChar char="n"/>
              <a:defRPr sz="1500">
                <a:solidFill>
                  <a:schemeClr val="tx1"/>
                </a:solidFill>
                <a:latin typeface="Arial" panose="020B0604020202020204" pitchFamily="34" charset="0"/>
              </a:defRPr>
            </a:lvl5pPr>
            <a:lvl6pPr marL="25146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6pPr>
            <a:lvl7pPr marL="29718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7pPr>
            <a:lvl8pPr marL="34290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8pPr>
            <a:lvl9pPr marL="3886200" indent="-228600" eaLnBrk="0" fontAlgn="base" hangingPunct="0">
              <a:spcBef>
                <a:spcPct val="0"/>
              </a:spcBef>
              <a:spcAft>
                <a:spcPct val="0"/>
              </a:spcAft>
              <a:buClr>
                <a:schemeClr val="bg2"/>
              </a:buClr>
              <a:buSzPct val="60000"/>
              <a:buFont typeface="Wingdings" panose="05000000000000000000" pitchFamily="2" charset="2"/>
              <a:buChar char="n"/>
              <a:defRPr sz="1500">
                <a:solidFill>
                  <a:schemeClr val="tx1"/>
                </a:solidFill>
                <a:latin typeface="Arial" panose="020B0604020202020204" pitchFamily="34" charset="0"/>
              </a:defRPr>
            </a:lvl9pPr>
          </a:lstStyle>
          <a:p>
            <a:pPr>
              <a:lnSpc>
                <a:spcPct val="150000"/>
              </a:lnSpc>
              <a:spcBef>
                <a:spcPct val="0"/>
              </a:spcBef>
              <a:buClrTx/>
              <a:buSzTx/>
              <a:buFontTx/>
              <a:buNone/>
            </a:pPr>
            <a:r>
              <a:rPr lang="zh-CN" altLang="en-US" sz="2100" dirty="0">
                <a:solidFill>
                  <a:srgbClr val="000000"/>
                </a:solidFill>
                <a:latin typeface="华文新魏" panose="02010800040101010101" pitchFamily="2" charset="-122"/>
                <a:ea typeface="华文新魏" panose="02010800040101010101" pitchFamily="2" charset="-122"/>
              </a:rPr>
              <a:t>  当</a:t>
            </a:r>
            <a:r>
              <a:rPr lang="en-US" altLang="zh-CN" sz="2100" dirty="0">
                <a:solidFill>
                  <a:srgbClr val="000000"/>
                </a:solidFill>
                <a:latin typeface="华文新魏" panose="02010800040101010101" pitchFamily="2" charset="-122"/>
                <a:ea typeface="华文新魏" panose="02010800040101010101" pitchFamily="2" charset="-122"/>
              </a:rPr>
              <a:t>ADR</a:t>
            </a:r>
            <a:r>
              <a:rPr lang="zh-CN" altLang="en-US" sz="2100" dirty="0">
                <a:solidFill>
                  <a:srgbClr val="000000"/>
                </a:solidFill>
                <a:latin typeface="华文新魏" panose="02010800040101010101" pitchFamily="2" charset="-122"/>
                <a:ea typeface="华文新魏" panose="02010800040101010101" pitchFamily="2" charset="-122"/>
              </a:rPr>
              <a:t>伪指令中的地址是基于</a:t>
            </a:r>
            <a:r>
              <a:rPr lang="en-US" altLang="zh-CN" sz="2100" dirty="0">
                <a:solidFill>
                  <a:srgbClr val="000000"/>
                </a:solidFill>
                <a:latin typeface="华文新魏" panose="02010800040101010101" pitchFamily="2" charset="-122"/>
                <a:ea typeface="华文新魏" panose="02010800040101010101" pitchFamily="2" charset="-122"/>
              </a:rPr>
              <a:t>PC</a:t>
            </a:r>
            <a:r>
              <a:rPr lang="zh-CN" altLang="en-US" sz="2100" dirty="0">
                <a:solidFill>
                  <a:srgbClr val="000000"/>
                </a:solidFill>
                <a:latin typeface="华文新魏" panose="02010800040101010101" pitchFamily="2" charset="-122"/>
                <a:ea typeface="华文新魏" panose="02010800040101010101" pitchFamily="2" charset="-122"/>
              </a:rPr>
              <a:t>时，该地址与</a:t>
            </a:r>
            <a:r>
              <a:rPr lang="en-US" altLang="zh-CN" sz="2100" dirty="0">
                <a:solidFill>
                  <a:srgbClr val="000000"/>
                </a:solidFill>
                <a:latin typeface="华文新魏" panose="02010800040101010101" pitchFamily="2" charset="-122"/>
                <a:ea typeface="华文新魏" panose="02010800040101010101" pitchFamily="2" charset="-122"/>
              </a:rPr>
              <a:t>ADR</a:t>
            </a:r>
            <a:r>
              <a:rPr lang="zh-CN" altLang="en-US" sz="2100" dirty="0">
                <a:solidFill>
                  <a:srgbClr val="000000"/>
                </a:solidFill>
                <a:latin typeface="华文新魏" panose="02010800040101010101" pitchFamily="2" charset="-122"/>
                <a:ea typeface="华文新魏" panose="02010800040101010101" pitchFamily="2" charset="-122"/>
              </a:rPr>
              <a:t>伪指令</a:t>
            </a:r>
            <a:r>
              <a:rPr lang="zh-CN" altLang="en-US" sz="2100" dirty="0">
                <a:solidFill>
                  <a:srgbClr val="FF0000"/>
                </a:solidFill>
                <a:latin typeface="华文新魏" panose="02010800040101010101" pitchFamily="2" charset="-122"/>
                <a:ea typeface="华文新魏" panose="02010800040101010101" pitchFamily="2" charset="-122"/>
              </a:rPr>
              <a:t>必须在同一个代码段中</a:t>
            </a:r>
            <a:r>
              <a:rPr lang="zh-CN" altLang="en-US" sz="2100" dirty="0">
                <a:solidFill>
                  <a:srgbClr val="000000"/>
                </a:solidFill>
                <a:latin typeface="华文新魏" panose="02010800040101010101" pitchFamily="2" charset="-122"/>
                <a:ea typeface="华文新魏" panose="02010800040101010101" pitchFamily="2" charset="-122"/>
              </a:rPr>
              <a:t>，因为</a:t>
            </a:r>
            <a:r>
              <a:rPr lang="en-US" altLang="zh-CN" sz="2100" dirty="0">
                <a:solidFill>
                  <a:srgbClr val="000000"/>
                </a:solidFill>
                <a:latin typeface="华文新魏" panose="02010800040101010101" pitchFamily="2" charset="-122"/>
                <a:ea typeface="华文新魏" panose="02010800040101010101" pitchFamily="2" charset="-122"/>
              </a:rPr>
              <a:t>ADR</a:t>
            </a:r>
            <a:r>
              <a:rPr lang="zh-CN" altLang="en-US" sz="2100" dirty="0">
                <a:solidFill>
                  <a:srgbClr val="000000"/>
                </a:solidFill>
                <a:latin typeface="华文新魏" panose="02010800040101010101" pitchFamily="2" charset="-122"/>
                <a:ea typeface="华文新魏" panose="02010800040101010101" pitchFamily="2" charset="-122"/>
              </a:rPr>
              <a:t>寻址范围有限，只能</a:t>
            </a:r>
            <a:r>
              <a:rPr lang="zh-CN" altLang="en-US" sz="2100" dirty="0">
                <a:solidFill>
                  <a:srgbClr val="FF0000"/>
                </a:solidFill>
                <a:latin typeface="华文新魏" panose="02010800040101010101" pitchFamily="2" charset="-122"/>
                <a:ea typeface="华文新魏" panose="02010800040101010101" pitchFamily="2" charset="-122"/>
              </a:rPr>
              <a:t>小范围</a:t>
            </a:r>
            <a:r>
              <a:rPr lang="zh-CN" altLang="en-US" sz="2100" dirty="0">
                <a:solidFill>
                  <a:srgbClr val="000000"/>
                </a:solidFill>
                <a:latin typeface="华文新魏" panose="02010800040101010101" pitchFamily="2" charset="-122"/>
                <a:ea typeface="华文新魏" panose="02010800040101010101" pitchFamily="2" charset="-122"/>
              </a:rPr>
              <a:t>。</a:t>
            </a:r>
            <a:endParaRPr lang="en-US" altLang="zh-CN" sz="2100" dirty="0">
              <a:solidFill>
                <a:srgbClr val="000000"/>
              </a:solidFill>
              <a:latin typeface="华文新魏" panose="02010800040101010101" pitchFamily="2" charset="-122"/>
              <a:ea typeface="华文新魏" panose="02010800040101010101" pitchFamily="2"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04813"/>
            <a:ext cx="7162800" cy="838200"/>
          </a:xfrm>
        </p:spPr>
        <p:txBody>
          <a:bodyPr/>
          <a:lstStyle/>
          <a:p>
            <a:pPr eaLnBrk="1" hangingPunct="1"/>
            <a:r>
              <a:rPr lang="en-US" altLang="zh-CN" sz="3200"/>
              <a:t>4.1.2  </a:t>
            </a:r>
            <a:r>
              <a:rPr lang="zh-CN" altLang="en-US" sz="3200"/>
              <a:t>与</a:t>
            </a:r>
            <a:r>
              <a:rPr lang="en-US" altLang="zh-CN" sz="3200"/>
              <a:t>ARM</a:t>
            </a:r>
            <a:r>
              <a:rPr lang="zh-CN" altLang="en-US" sz="3200"/>
              <a:t>指令相关的伪指令</a:t>
            </a:r>
            <a:br>
              <a:rPr lang="zh-CN" altLang="en-US" sz="3200" b="0"/>
            </a:br>
            <a:endParaRPr lang="zh-CN" altLang="en-US" sz="3200" b="0"/>
          </a:p>
        </p:txBody>
      </p:sp>
      <p:sp>
        <p:nvSpPr>
          <p:cNvPr id="55299" name="Rectangle 3"/>
          <p:cNvSpPr>
            <a:spLocks noGrp="1" noChangeArrowheads="1"/>
          </p:cNvSpPr>
          <p:nvPr>
            <p:ph type="body" idx="1"/>
          </p:nvPr>
        </p:nvSpPr>
        <p:spPr>
          <a:xfrm>
            <a:off x="323850" y="1052736"/>
            <a:ext cx="8928670" cy="5248275"/>
          </a:xfrm>
        </p:spPr>
        <p:txBody>
          <a:bodyPr/>
          <a:lstStyle/>
          <a:p>
            <a:pPr marL="0" indent="0" algn="just" eaLnBrk="0" hangingPunct="0">
              <a:lnSpc>
                <a:spcPct val="115000"/>
              </a:lnSpc>
              <a:buClr>
                <a:srgbClr val="33CCCC"/>
              </a:buClr>
              <a:buNone/>
            </a:pPr>
            <a:r>
              <a:rPr lang="en-US" altLang="zh-CN" sz="2000" b="1" dirty="0">
                <a:solidFill>
                  <a:srgbClr val="198AAD"/>
                </a:solidFill>
                <a:latin typeface="Verdana"/>
                <a:ea typeface="宋体" panose="02010600030101010101" pitchFamily="2" charset="-122"/>
              </a:rPr>
              <a:t>1.  ADR</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000" b="1" dirty="0">
                <a:solidFill>
                  <a:srgbClr val="000000"/>
                </a:solidFill>
                <a:latin typeface="Verdana"/>
                <a:ea typeface="宋体" panose="02010600030101010101" pitchFamily="2" charset="-122"/>
              </a:rPr>
              <a:t>    指令示例：</a:t>
            </a:r>
          </a:p>
          <a:p>
            <a:pPr>
              <a:buNone/>
            </a:pPr>
            <a:r>
              <a:rPr lang="zh-CN" altLang="en-US" sz="2200" dirty="0"/>
              <a:t>	</a:t>
            </a:r>
            <a:r>
              <a:rPr lang="en-US" altLang="zh-CN" sz="2000" b="1" dirty="0">
                <a:solidFill>
                  <a:srgbClr val="198AAD"/>
                </a:solidFill>
                <a:latin typeface="Verdana"/>
                <a:ea typeface="宋体" panose="02010600030101010101" pitchFamily="2" charset="-122"/>
              </a:rPr>
              <a:t>    </a:t>
            </a:r>
            <a:r>
              <a:rPr lang="zh-CN" altLang="en-US" sz="2000" dirty="0"/>
              <a:t>（</a:t>
            </a:r>
            <a:r>
              <a:rPr lang="en-US" altLang="zh-CN" sz="2000" dirty="0"/>
              <a:t>3</a:t>
            </a:r>
            <a:r>
              <a:rPr lang="zh-CN" altLang="en-US" sz="2000" dirty="0"/>
              <a:t>）        </a:t>
            </a:r>
            <a:r>
              <a:rPr lang="pt-BR" altLang="zh-CN" sz="2000" dirty="0"/>
              <a:t>ADR r4</a:t>
            </a:r>
            <a:r>
              <a:rPr lang="zh-CN" altLang="pt-BR" sz="2000" dirty="0"/>
              <a:t>，</a:t>
            </a:r>
            <a:r>
              <a:rPr lang="pt-BR" altLang="zh-CN" sz="2000" dirty="0"/>
              <a:t>start</a:t>
            </a:r>
          </a:p>
          <a:p>
            <a:pPr>
              <a:buNone/>
            </a:pPr>
            <a:r>
              <a:rPr lang="pt-BR" altLang="zh-CN" sz="2000" dirty="0"/>
              <a:t>                       nop</a:t>
            </a:r>
          </a:p>
          <a:p>
            <a:pPr>
              <a:buNone/>
            </a:pPr>
            <a:r>
              <a:rPr lang="pt-BR" altLang="zh-CN" sz="2000" dirty="0"/>
              <a:t>                       nop</a:t>
            </a:r>
          </a:p>
          <a:p>
            <a:pPr>
              <a:buNone/>
            </a:pPr>
            <a:r>
              <a:rPr lang="pt-BR" altLang="zh-CN" sz="2000" dirty="0"/>
              <a:t>                       nop</a:t>
            </a:r>
          </a:p>
          <a:p>
            <a:pPr>
              <a:buNone/>
            </a:pPr>
            <a:r>
              <a:rPr lang="pt-BR" altLang="zh-CN" sz="2000" dirty="0"/>
              <a:t>                       nop</a:t>
            </a:r>
          </a:p>
          <a:p>
            <a:pPr>
              <a:buNone/>
            </a:pPr>
            <a:r>
              <a:rPr lang="pt-BR" altLang="zh-CN" sz="2000" dirty="0"/>
              <a:t>           start</a:t>
            </a:r>
            <a:r>
              <a:rPr lang="zh-CN" altLang="pt-BR" sz="2000" dirty="0"/>
              <a:t>：</a:t>
            </a:r>
          </a:p>
          <a:p>
            <a:pPr>
              <a:buNone/>
            </a:pPr>
            <a:r>
              <a:rPr lang="zh-CN" altLang="pt-BR" sz="2000" dirty="0"/>
              <a:t>                    </a:t>
            </a:r>
            <a:r>
              <a:rPr lang="pt-BR" altLang="zh-CN" sz="2000" dirty="0"/>
              <a:t>MOV r0</a:t>
            </a:r>
            <a:r>
              <a:rPr lang="zh-CN" altLang="pt-BR" sz="2000" dirty="0"/>
              <a:t>，</a:t>
            </a:r>
            <a:r>
              <a:rPr lang="pt-BR" altLang="zh-CN" sz="2000" dirty="0"/>
              <a:t>#10</a:t>
            </a:r>
          </a:p>
          <a:p>
            <a:pPr>
              <a:buNone/>
            </a:pPr>
            <a:r>
              <a:rPr lang="pt-BR" altLang="zh-CN" sz="2000" dirty="0"/>
              <a:t>           pc=</a:t>
            </a:r>
            <a:r>
              <a:rPr lang="zh-CN" altLang="en-US" sz="2000" dirty="0"/>
              <a:t>执行地址</a:t>
            </a:r>
            <a:r>
              <a:rPr lang="en-US" altLang="zh-CN" sz="2000" dirty="0"/>
              <a:t>+8   start=</a:t>
            </a:r>
            <a:r>
              <a:rPr lang="zh-CN" altLang="en-US" sz="2000" dirty="0"/>
              <a:t>执行地址</a:t>
            </a:r>
            <a:r>
              <a:rPr lang="en-US" altLang="zh-CN" sz="2000" dirty="0"/>
              <a:t>+16     </a:t>
            </a:r>
          </a:p>
          <a:p>
            <a:pPr>
              <a:buNone/>
            </a:pPr>
            <a:r>
              <a:rPr lang="en-US" altLang="zh-CN" sz="2000" dirty="0"/>
              <a:t>          start</a:t>
            </a:r>
            <a:r>
              <a:rPr lang="zh-CN" altLang="en-US" sz="2000" dirty="0"/>
              <a:t>相对于</a:t>
            </a:r>
            <a:r>
              <a:rPr lang="en-US" altLang="zh-CN" sz="2000" dirty="0"/>
              <a:t>pc</a:t>
            </a:r>
            <a:r>
              <a:rPr lang="zh-CN" altLang="en-US" sz="2000" dirty="0"/>
              <a:t>的地址</a:t>
            </a:r>
            <a:r>
              <a:rPr lang="en-US" altLang="zh-CN" sz="2000" dirty="0"/>
              <a:t>=16-8=8 </a:t>
            </a:r>
            <a:r>
              <a:rPr lang="zh-CN" altLang="en-US" sz="2000" dirty="0"/>
              <a:t>即</a:t>
            </a:r>
            <a:r>
              <a:rPr lang="en-US" altLang="zh-CN" sz="2000" dirty="0"/>
              <a:t>start=pc+8</a:t>
            </a:r>
            <a:endParaRPr lang="pt-BR" altLang="zh-CN" sz="2000" dirty="0"/>
          </a:p>
          <a:p>
            <a:pPr>
              <a:buNone/>
            </a:pPr>
            <a:r>
              <a:rPr lang="zh-CN" altLang="en-US" sz="2000" b="1" dirty="0">
                <a:solidFill>
                  <a:srgbClr val="198AAD"/>
                </a:solidFill>
                <a:ea typeface="宋体" panose="02010600030101010101" pitchFamily="2" charset="-122"/>
              </a:rPr>
              <a:t>           编译器替换成 </a:t>
            </a:r>
            <a:r>
              <a:rPr lang="en-US" altLang="zh-CN" sz="2000" b="1" dirty="0">
                <a:solidFill>
                  <a:srgbClr val="198AAD"/>
                </a:solidFill>
                <a:ea typeface="宋体" panose="02010600030101010101" pitchFamily="2" charset="-122"/>
              </a:rPr>
              <a:t>ADD r4</a:t>
            </a:r>
            <a:r>
              <a:rPr lang="zh-CN" altLang="en-US" sz="2000" b="1" dirty="0">
                <a:solidFill>
                  <a:srgbClr val="198AAD"/>
                </a:solidFill>
                <a:ea typeface="宋体" panose="02010600030101010101" pitchFamily="2" charset="-122"/>
              </a:rPr>
              <a:t>，</a:t>
            </a:r>
            <a:r>
              <a:rPr lang="en-US" altLang="zh-CN" sz="2000" b="1" dirty="0">
                <a:solidFill>
                  <a:srgbClr val="198AAD"/>
                </a:solidFill>
                <a:ea typeface="宋体" panose="02010600030101010101" pitchFamily="2" charset="-122"/>
              </a:rPr>
              <a:t>pc</a:t>
            </a:r>
            <a:r>
              <a:rPr lang="zh-CN" altLang="en-US" sz="2000" b="1" dirty="0">
                <a:solidFill>
                  <a:srgbClr val="198AAD"/>
                </a:solidFill>
                <a:ea typeface="宋体" panose="02010600030101010101" pitchFamily="2" charset="-122"/>
              </a:rPr>
              <a:t>，</a:t>
            </a:r>
            <a:r>
              <a:rPr lang="en-US" altLang="zh-CN" sz="2000" b="1" dirty="0">
                <a:solidFill>
                  <a:srgbClr val="198AAD"/>
                </a:solidFill>
                <a:ea typeface="宋体" panose="02010600030101010101" pitchFamily="2" charset="-122"/>
              </a:rPr>
              <a:t>#0x08</a:t>
            </a:r>
            <a:r>
              <a:rPr lang="pt-BR" altLang="zh-CN" sz="2000" b="1" dirty="0">
                <a:solidFill>
                  <a:srgbClr val="198AAD"/>
                </a:solidFill>
                <a:latin typeface="Verdana"/>
                <a:ea typeface="宋体" panose="02010600030101010101" pitchFamily="2" charset="-122"/>
              </a:rPr>
              <a:t>  </a:t>
            </a:r>
          </a:p>
          <a:p>
            <a:pPr>
              <a:buNone/>
            </a:pPr>
            <a:endParaRPr lang="en-US" altLang="zh-CN" sz="2000" b="1" dirty="0">
              <a:solidFill>
                <a:srgbClr val="198AAD"/>
              </a:solidFill>
              <a:latin typeface="Verdana"/>
              <a:ea typeface="宋体" panose="02010600030101010101" pitchFamily="2" charset="-122"/>
            </a:endParaRPr>
          </a:p>
        </p:txBody>
      </p:sp>
    </p:spTree>
    <p:extLst>
      <p:ext uri="{BB962C8B-B14F-4D97-AF65-F5344CB8AC3E}">
        <p14:creationId xmlns:p14="http://schemas.microsoft.com/office/powerpoint/2010/main" val="30185121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04813"/>
            <a:ext cx="7162800" cy="838200"/>
          </a:xfrm>
        </p:spPr>
        <p:txBody>
          <a:bodyPr/>
          <a:lstStyle/>
          <a:p>
            <a:pPr eaLnBrk="1" hangingPunct="1"/>
            <a:r>
              <a:rPr lang="en-US" altLang="zh-CN" sz="3200"/>
              <a:t>4.1.2  </a:t>
            </a:r>
            <a:r>
              <a:rPr lang="zh-CN" altLang="en-US" sz="3200"/>
              <a:t>与</a:t>
            </a:r>
            <a:r>
              <a:rPr lang="en-US" altLang="zh-CN" sz="3200"/>
              <a:t>ARM</a:t>
            </a:r>
            <a:r>
              <a:rPr lang="zh-CN" altLang="en-US" sz="3200"/>
              <a:t>指令相关的伪指令</a:t>
            </a:r>
            <a:br>
              <a:rPr lang="zh-CN" altLang="en-US" sz="3200" b="0"/>
            </a:br>
            <a:endParaRPr lang="zh-CN" altLang="en-US" sz="3200" b="0"/>
          </a:p>
        </p:txBody>
      </p:sp>
      <p:sp>
        <p:nvSpPr>
          <p:cNvPr id="55299" name="Rectangle 3"/>
          <p:cNvSpPr>
            <a:spLocks noGrp="1" noChangeArrowheads="1"/>
          </p:cNvSpPr>
          <p:nvPr>
            <p:ph type="body" idx="1"/>
          </p:nvPr>
        </p:nvSpPr>
        <p:spPr>
          <a:xfrm>
            <a:off x="323850" y="1052736"/>
            <a:ext cx="9000678" cy="5248275"/>
          </a:xfrm>
        </p:spPr>
        <p:txBody>
          <a:bodyPr/>
          <a:lstStyle/>
          <a:p>
            <a:pPr marL="0" indent="0" algn="just" eaLnBrk="0" hangingPunct="0">
              <a:lnSpc>
                <a:spcPct val="115000"/>
              </a:lnSpc>
              <a:buClr>
                <a:srgbClr val="33CCCC"/>
              </a:buClr>
              <a:buNone/>
            </a:pPr>
            <a:r>
              <a:rPr lang="en-US" altLang="zh-CN" sz="2400" b="1" dirty="0">
                <a:solidFill>
                  <a:srgbClr val="198AAD"/>
                </a:solidFill>
                <a:latin typeface="Verdana"/>
                <a:ea typeface="宋体" panose="02010600030101010101" pitchFamily="2" charset="-122"/>
              </a:rPr>
              <a:t>2.  ADRL</a:t>
            </a:r>
            <a:r>
              <a:rPr lang="zh-CN" altLang="en-US" sz="24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400" b="1" dirty="0">
                <a:solidFill>
                  <a:srgbClr val="000000"/>
                </a:solidFill>
                <a:latin typeface="Verdana"/>
                <a:ea typeface="宋体" panose="02010600030101010101" pitchFamily="2" charset="-122"/>
              </a:rPr>
              <a:t>     语法格式 ：</a:t>
            </a:r>
          </a:p>
          <a:p>
            <a:pPr marL="0" indent="0" eaLnBrk="0" hangingPunct="0">
              <a:lnSpc>
                <a:spcPct val="150000"/>
              </a:lnSpc>
              <a:buClr>
                <a:srgbClr val="3333CC"/>
              </a:buClr>
              <a:buSzPct val="60000"/>
              <a:buNone/>
            </a:pPr>
            <a:r>
              <a:rPr lang="en-US" altLang="zh-CN" sz="2400" b="1" dirty="0">
                <a:solidFill>
                  <a:srgbClr val="000000"/>
                </a:solidFill>
                <a:ea typeface="宋体" panose="02010600030101010101" pitchFamily="2" charset="-122"/>
              </a:rPr>
              <a:t>          ADRL{condition} </a:t>
            </a:r>
            <a:r>
              <a:rPr lang="en-US" altLang="zh-CN" sz="2400" b="1" dirty="0" err="1">
                <a:solidFill>
                  <a:srgbClr val="000000"/>
                </a:solidFill>
                <a:ea typeface="宋体" panose="02010600030101010101" pitchFamily="2" charset="-122"/>
              </a:rPr>
              <a:t>register,expression</a:t>
            </a:r>
            <a:r>
              <a:rPr lang="zh-CN" altLang="en-US" sz="2400" dirty="0">
                <a:solidFill>
                  <a:srgbClr val="FF0000"/>
                </a:solidFill>
              </a:rPr>
              <a:t>；</a:t>
            </a:r>
            <a:endParaRPr lang="en-US" altLang="zh-CN" sz="2400" dirty="0">
              <a:solidFill>
                <a:srgbClr val="FF0000"/>
              </a:solidFill>
            </a:endParaRPr>
          </a:p>
          <a:p>
            <a:pPr marL="0" indent="0" eaLnBrk="0" hangingPunct="0">
              <a:lnSpc>
                <a:spcPct val="150000"/>
              </a:lnSpc>
              <a:buClr>
                <a:srgbClr val="3333CC"/>
              </a:buClr>
              <a:buSzPct val="60000"/>
              <a:buNone/>
            </a:pPr>
            <a:r>
              <a:rPr lang="en-US" altLang="zh-CN" sz="2400" dirty="0">
                <a:solidFill>
                  <a:srgbClr val="FF0000"/>
                </a:solidFill>
              </a:rPr>
              <a:t>         </a:t>
            </a:r>
            <a:r>
              <a:rPr lang="zh-CN" altLang="en-US" sz="2400" dirty="0">
                <a:solidFill>
                  <a:srgbClr val="FF0000"/>
                </a:solidFill>
              </a:rPr>
              <a:t>其中：</a:t>
            </a:r>
            <a:r>
              <a:rPr lang="en-US" altLang="zh-CN" sz="2400" dirty="0" err="1">
                <a:solidFill>
                  <a:srgbClr val="FF0000"/>
                </a:solidFill>
              </a:rPr>
              <a:t>cond</a:t>
            </a:r>
            <a:r>
              <a:rPr lang="en-US" altLang="zh-CN" sz="2400" dirty="0">
                <a:solidFill>
                  <a:srgbClr val="FF0000"/>
                </a:solidFill>
              </a:rPr>
              <a:t>——</a:t>
            </a:r>
            <a:r>
              <a:rPr lang="zh-CN" altLang="en-US" sz="2400" dirty="0"/>
              <a:t>可选的指令执行条件；</a:t>
            </a:r>
            <a:endParaRPr lang="en-US" altLang="zh-CN" sz="2400" dirty="0"/>
          </a:p>
          <a:p>
            <a:pPr marL="0" indent="0" eaLnBrk="0" hangingPunct="0">
              <a:lnSpc>
                <a:spcPct val="150000"/>
              </a:lnSpc>
              <a:buClr>
                <a:srgbClr val="3333CC"/>
              </a:buClr>
              <a:buSzPct val="60000"/>
              <a:buNone/>
            </a:pPr>
            <a:r>
              <a:rPr lang="en-US" altLang="zh-CN" sz="2400" dirty="0">
                <a:solidFill>
                  <a:srgbClr val="FF0000"/>
                </a:solidFill>
              </a:rPr>
              <a:t>                   </a:t>
            </a:r>
            <a:r>
              <a:rPr lang="en-US" altLang="zh-CN" sz="2400" dirty="0" err="1">
                <a:solidFill>
                  <a:srgbClr val="FF0000"/>
                </a:solidFill>
              </a:rPr>
              <a:t>reg</a:t>
            </a:r>
            <a:r>
              <a:rPr lang="en-US" altLang="zh-CN" sz="2400" dirty="0">
                <a:solidFill>
                  <a:srgbClr val="FF0000"/>
                </a:solidFill>
              </a:rPr>
              <a:t>  ——</a:t>
            </a:r>
            <a:r>
              <a:rPr lang="zh-CN" altLang="en-US" sz="2400" dirty="0"/>
              <a:t>目标寄存器。</a:t>
            </a:r>
          </a:p>
          <a:p>
            <a:pPr marL="0" indent="0" eaLnBrk="0" hangingPunct="0">
              <a:lnSpc>
                <a:spcPct val="150000"/>
              </a:lnSpc>
              <a:buClr>
                <a:srgbClr val="3333CC"/>
              </a:buClr>
              <a:buSzPct val="60000"/>
              <a:buNone/>
            </a:pPr>
            <a:r>
              <a:rPr lang="en-US" altLang="zh-CN" sz="2400" dirty="0">
                <a:solidFill>
                  <a:srgbClr val="FF0000"/>
                </a:solidFill>
              </a:rPr>
              <a:t>                   expr ——</a:t>
            </a:r>
            <a:r>
              <a:rPr lang="zh-CN" altLang="en-US" sz="2400" dirty="0"/>
              <a:t>基于</a:t>
            </a:r>
            <a:r>
              <a:rPr lang="en-US" altLang="zh-CN" sz="2400" dirty="0"/>
              <a:t>PC</a:t>
            </a:r>
            <a:r>
              <a:rPr lang="zh-CN" altLang="en-US" sz="2400" dirty="0"/>
              <a:t>或基于寄存器的地址表达式。 	          </a:t>
            </a:r>
            <a:endParaRPr lang="en-US" altLang="zh-CN" sz="2400" dirty="0"/>
          </a:p>
          <a:p>
            <a:pPr marL="0" indent="0" eaLnBrk="0" hangingPunct="0">
              <a:lnSpc>
                <a:spcPct val="150000"/>
              </a:lnSpc>
              <a:buClr>
                <a:srgbClr val="3333CC"/>
              </a:buClr>
              <a:buSzPct val="60000"/>
              <a:buNone/>
            </a:pPr>
            <a:r>
              <a:rPr lang="en-US" altLang="zh-CN" sz="2400" dirty="0"/>
              <a:t>     </a:t>
            </a:r>
            <a:r>
              <a:rPr lang="zh-CN" altLang="en-US" sz="2400" dirty="0"/>
              <a:t>  </a:t>
            </a:r>
            <a:r>
              <a:rPr lang="en-US" altLang="zh-CN" sz="2400" dirty="0"/>
              <a:t>ADRL</a:t>
            </a:r>
            <a:r>
              <a:rPr lang="zh-CN" altLang="en-US" sz="2400" dirty="0"/>
              <a:t>伪指令装入一个相对程序或相对寄存器的地址到一个寄存器。与</a:t>
            </a:r>
            <a:r>
              <a:rPr lang="en-US" altLang="zh-CN" sz="2400" dirty="0"/>
              <a:t>ADR</a:t>
            </a:r>
            <a:r>
              <a:rPr lang="zh-CN" altLang="en-US" sz="2400" dirty="0"/>
              <a:t>伪指令功能相似，但</a:t>
            </a:r>
            <a:r>
              <a:rPr lang="en-US" altLang="zh-CN" sz="2400" dirty="0">
                <a:highlight>
                  <a:srgbClr val="FFFF00"/>
                </a:highlight>
              </a:rPr>
              <a:t>ADRL</a:t>
            </a:r>
            <a:r>
              <a:rPr lang="zh-CN" altLang="en-US" sz="2400" dirty="0">
                <a:highlight>
                  <a:srgbClr val="FFFF00"/>
                </a:highlight>
              </a:rPr>
              <a:t>比</a:t>
            </a:r>
            <a:r>
              <a:rPr lang="en-US" altLang="zh-CN" sz="2400" dirty="0">
                <a:highlight>
                  <a:srgbClr val="FFFF00"/>
                </a:highlight>
              </a:rPr>
              <a:t>ADR</a:t>
            </a:r>
            <a:r>
              <a:rPr lang="zh-CN" altLang="en-US" sz="2400" dirty="0">
                <a:highlight>
                  <a:srgbClr val="FFFF00"/>
                </a:highlight>
              </a:rPr>
              <a:t>能装入更大的地址范围</a:t>
            </a:r>
            <a:r>
              <a:rPr lang="zh-CN" altLang="en-US" sz="2400" dirty="0"/>
              <a:t>，原因是</a:t>
            </a:r>
            <a:r>
              <a:rPr lang="en-US" altLang="zh-CN" sz="2400" dirty="0"/>
              <a:t>ADRL</a:t>
            </a:r>
            <a:r>
              <a:rPr lang="zh-CN" altLang="en-US" sz="2400" dirty="0"/>
              <a:t>产生两条数据处理指令。</a:t>
            </a:r>
          </a:p>
        </p:txBody>
      </p:sp>
    </p:spTree>
    <p:extLst>
      <p:ext uri="{BB962C8B-B14F-4D97-AF65-F5344CB8AC3E}">
        <p14:creationId xmlns:p14="http://schemas.microsoft.com/office/powerpoint/2010/main" val="5814728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04813"/>
            <a:ext cx="7162800" cy="838200"/>
          </a:xfrm>
        </p:spPr>
        <p:txBody>
          <a:bodyPr/>
          <a:lstStyle/>
          <a:p>
            <a:pPr eaLnBrk="1" hangingPunct="1"/>
            <a:r>
              <a:rPr lang="en-US" altLang="zh-CN" sz="3200"/>
              <a:t>4.1.2  </a:t>
            </a:r>
            <a:r>
              <a:rPr lang="zh-CN" altLang="en-US" sz="3200"/>
              <a:t>与</a:t>
            </a:r>
            <a:r>
              <a:rPr lang="en-US" altLang="zh-CN" sz="3200"/>
              <a:t>ARM</a:t>
            </a:r>
            <a:r>
              <a:rPr lang="zh-CN" altLang="en-US" sz="3200"/>
              <a:t>指令相关的伪指令</a:t>
            </a:r>
            <a:br>
              <a:rPr lang="zh-CN" altLang="en-US" sz="3200" b="0"/>
            </a:br>
            <a:endParaRPr lang="zh-CN" altLang="en-US" sz="3200" b="0"/>
          </a:p>
        </p:txBody>
      </p:sp>
      <p:sp>
        <p:nvSpPr>
          <p:cNvPr id="55299" name="Rectangle 3"/>
          <p:cNvSpPr>
            <a:spLocks noGrp="1" noChangeArrowheads="1"/>
          </p:cNvSpPr>
          <p:nvPr>
            <p:ph type="body" idx="1"/>
          </p:nvPr>
        </p:nvSpPr>
        <p:spPr>
          <a:xfrm>
            <a:off x="107665" y="1170835"/>
            <a:ext cx="8928670" cy="5248275"/>
          </a:xfrm>
        </p:spPr>
        <p:txBody>
          <a:bodyPr/>
          <a:lstStyle/>
          <a:p>
            <a:pPr marL="0" indent="0" algn="just" eaLnBrk="0" hangingPunct="0">
              <a:lnSpc>
                <a:spcPct val="115000"/>
              </a:lnSpc>
              <a:buClr>
                <a:srgbClr val="33CCCC"/>
              </a:buClr>
              <a:buNone/>
            </a:pPr>
            <a:r>
              <a:rPr lang="en-US" altLang="zh-CN" sz="2000" b="1" dirty="0">
                <a:solidFill>
                  <a:srgbClr val="198AAD"/>
                </a:solidFill>
                <a:latin typeface="Verdana"/>
                <a:ea typeface="宋体" panose="02010600030101010101" pitchFamily="2" charset="-122"/>
              </a:rPr>
              <a:t>3.  LDR</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000" b="1" dirty="0">
                <a:solidFill>
                  <a:srgbClr val="000000"/>
                </a:solidFill>
                <a:latin typeface="Verdana"/>
                <a:ea typeface="宋体" panose="02010600030101010101" pitchFamily="2" charset="-122"/>
              </a:rPr>
              <a:t>     语法格式 ：</a:t>
            </a:r>
          </a:p>
          <a:p>
            <a:pPr marL="0" indent="0" eaLnBrk="0" hangingPunct="0">
              <a:lnSpc>
                <a:spcPct val="150000"/>
              </a:lnSpc>
              <a:buClr>
                <a:srgbClr val="3333CC"/>
              </a:buClr>
              <a:buSzPct val="60000"/>
              <a:buNone/>
            </a:pPr>
            <a:r>
              <a:rPr lang="en-US" altLang="zh-CN" sz="2000" b="1" dirty="0">
                <a:solidFill>
                  <a:srgbClr val="000000"/>
                </a:solidFill>
                <a:ea typeface="宋体" panose="02010600030101010101" pitchFamily="2" charset="-122"/>
              </a:rPr>
              <a:t>      LDR{condition} register,=[</a:t>
            </a:r>
            <a:r>
              <a:rPr lang="en-US" altLang="zh-CN" sz="2000" b="1" dirty="0" err="1">
                <a:solidFill>
                  <a:srgbClr val="000000"/>
                </a:solidFill>
                <a:ea typeface="宋体" panose="02010600030101010101" pitchFamily="2" charset="-122"/>
              </a:rPr>
              <a:t>expression|label-expression</a:t>
            </a:r>
            <a:r>
              <a:rPr lang="en-US" altLang="zh-CN" sz="2000" b="1" dirty="0">
                <a:solidFill>
                  <a:srgbClr val="000000"/>
                </a:solidFill>
                <a:ea typeface="宋体" panose="02010600030101010101" pitchFamily="2" charset="-122"/>
              </a:rPr>
              <a:t>]</a:t>
            </a:r>
          </a:p>
          <a:p>
            <a:pPr marL="0" indent="0" eaLnBrk="0" hangingPunct="0">
              <a:lnSpc>
                <a:spcPct val="150000"/>
              </a:lnSpc>
              <a:buClr>
                <a:srgbClr val="3333CC"/>
              </a:buClr>
              <a:buSzPct val="60000"/>
              <a:buNone/>
            </a:pPr>
            <a:r>
              <a:rPr lang="en-US" altLang="zh-CN" sz="2000" b="1" dirty="0">
                <a:solidFill>
                  <a:srgbClr val="000000"/>
                </a:solidFill>
                <a:ea typeface="宋体" panose="02010600030101010101" pitchFamily="2" charset="-122"/>
              </a:rPr>
              <a:t>      LDR{</a:t>
            </a:r>
            <a:r>
              <a:rPr lang="en-US" altLang="zh-CN" sz="2000" b="1" dirty="0" err="1">
                <a:solidFill>
                  <a:srgbClr val="000000"/>
                </a:solidFill>
                <a:ea typeface="宋体" panose="02010600030101010101" pitchFamily="2" charset="-122"/>
              </a:rPr>
              <a:t>cond</a:t>
            </a:r>
            <a:r>
              <a:rPr lang="en-US" altLang="zh-CN" sz="2000" b="1" dirty="0">
                <a:solidFill>
                  <a:srgbClr val="000000"/>
                </a:solidFill>
                <a:ea typeface="宋体" panose="02010600030101010101" pitchFamily="2" charset="-122"/>
              </a:rPr>
              <a:t>}  Rd, =</a:t>
            </a:r>
            <a:r>
              <a:rPr lang="zh-CN" altLang="en-US" sz="2000" b="1" dirty="0">
                <a:solidFill>
                  <a:srgbClr val="000000"/>
                </a:solidFill>
                <a:ea typeface="宋体" panose="02010600030101010101" pitchFamily="2" charset="-122"/>
              </a:rPr>
              <a:t>数值表达式		    ；</a:t>
            </a:r>
            <a:r>
              <a:rPr lang="zh-CN" altLang="en-US" sz="2000" b="1" dirty="0">
                <a:solidFill>
                  <a:srgbClr val="FF0000"/>
                </a:solidFill>
                <a:ea typeface="宋体" panose="02010600030101010101" pitchFamily="2" charset="-122"/>
              </a:rPr>
              <a:t>加载数字常量</a:t>
            </a:r>
          </a:p>
          <a:p>
            <a:pPr marL="0" indent="0" eaLnBrk="0" hangingPunct="0">
              <a:lnSpc>
                <a:spcPct val="150000"/>
              </a:lnSpc>
              <a:buClr>
                <a:srgbClr val="3333CC"/>
              </a:buClr>
              <a:buSzPct val="60000"/>
              <a:buNone/>
            </a:pPr>
            <a:r>
              <a:rPr lang="en-US" altLang="zh-CN" sz="2000" b="1" dirty="0">
                <a:solidFill>
                  <a:srgbClr val="000000"/>
                </a:solidFill>
                <a:ea typeface="宋体" panose="02010600030101010101" pitchFamily="2" charset="-122"/>
              </a:rPr>
              <a:t>      LDR{</a:t>
            </a:r>
            <a:r>
              <a:rPr lang="en-US" altLang="zh-CN" sz="2000" b="1" dirty="0" err="1">
                <a:solidFill>
                  <a:srgbClr val="000000"/>
                </a:solidFill>
                <a:ea typeface="宋体" panose="02010600030101010101" pitchFamily="2" charset="-122"/>
              </a:rPr>
              <a:t>cond</a:t>
            </a:r>
            <a:r>
              <a:rPr lang="en-US" altLang="zh-CN" sz="2000" b="1" dirty="0">
                <a:solidFill>
                  <a:srgbClr val="000000"/>
                </a:solidFill>
                <a:ea typeface="宋体" panose="02010600030101010101" pitchFamily="2" charset="-122"/>
              </a:rPr>
              <a:t>}  Rd, =</a:t>
            </a:r>
            <a:r>
              <a:rPr lang="zh-CN" altLang="en-US" sz="2000" b="1" dirty="0">
                <a:solidFill>
                  <a:srgbClr val="000000"/>
                </a:solidFill>
                <a:ea typeface="宋体" panose="02010600030101010101" pitchFamily="2" charset="-122"/>
              </a:rPr>
              <a:t>语句标号</a:t>
            </a:r>
            <a:r>
              <a:rPr lang="en-US" altLang="zh-CN" sz="2000" b="1" dirty="0">
                <a:solidFill>
                  <a:srgbClr val="000000"/>
                </a:solidFill>
                <a:ea typeface="宋体" panose="02010600030101010101" pitchFamily="2" charset="-122"/>
              </a:rPr>
              <a:t>+</a:t>
            </a:r>
            <a:r>
              <a:rPr lang="zh-CN" altLang="en-US" sz="2000" b="1" dirty="0">
                <a:solidFill>
                  <a:srgbClr val="000000"/>
                </a:solidFill>
                <a:ea typeface="宋体" panose="02010600030101010101" pitchFamily="2" charset="-122"/>
              </a:rPr>
              <a:t>数值表达式   ；</a:t>
            </a:r>
            <a:r>
              <a:rPr lang="zh-CN" altLang="en-US" sz="2000" b="1" dirty="0">
                <a:solidFill>
                  <a:srgbClr val="FF0000"/>
                </a:solidFill>
                <a:ea typeface="宋体" panose="02010600030101010101" pitchFamily="2" charset="-122"/>
              </a:rPr>
              <a:t>加载地址</a:t>
            </a:r>
            <a:endParaRPr lang="en-US" altLang="zh-CN" sz="2000" b="1" dirty="0">
              <a:solidFill>
                <a:srgbClr val="FF0000"/>
              </a:solidFill>
              <a:ea typeface="宋体" panose="02010600030101010101" pitchFamily="2" charset="-122"/>
            </a:endParaRPr>
          </a:p>
          <a:p>
            <a:pPr marL="0" indent="0" eaLnBrk="0" hangingPunct="0">
              <a:lnSpc>
                <a:spcPct val="150000"/>
              </a:lnSpc>
              <a:buClr>
                <a:srgbClr val="3333CC"/>
              </a:buClr>
              <a:buSzPct val="60000"/>
              <a:buNone/>
            </a:pPr>
            <a:r>
              <a:rPr lang="en-US" altLang="zh-CN" sz="2000" b="1" dirty="0">
                <a:ea typeface="宋体" panose="02010600030101010101" pitchFamily="2" charset="-122"/>
              </a:rPr>
              <a:t>LDR</a:t>
            </a:r>
            <a:r>
              <a:rPr lang="zh-CN" altLang="en-US" sz="2000" b="1" dirty="0">
                <a:ea typeface="宋体" panose="02010600030101010101" pitchFamily="2" charset="-122"/>
              </a:rPr>
              <a:t>伪指令主要用于以下</a:t>
            </a:r>
            <a:r>
              <a:rPr lang="zh-CN" altLang="en-US" sz="2000" b="1" dirty="0">
                <a:solidFill>
                  <a:srgbClr val="FF0000"/>
                </a:solidFill>
                <a:highlight>
                  <a:srgbClr val="FFFF00"/>
                </a:highlight>
                <a:ea typeface="宋体" panose="02010600030101010101" pitchFamily="2" charset="-122"/>
              </a:rPr>
              <a:t>两个目的</a:t>
            </a:r>
            <a:r>
              <a:rPr lang="zh-CN" altLang="en-US" sz="2000" b="1" dirty="0">
                <a:ea typeface="宋体" panose="02010600030101010101" pitchFamily="2" charset="-122"/>
              </a:rPr>
              <a:t>：</a:t>
            </a:r>
          </a:p>
          <a:p>
            <a:pPr eaLnBrk="0" hangingPunct="0">
              <a:lnSpc>
                <a:spcPct val="150000"/>
              </a:lnSpc>
              <a:buClr>
                <a:srgbClr val="3333CC"/>
              </a:buClr>
              <a:buSzPct val="60000"/>
              <a:buFont typeface="Wingdings" pitchFamily="2" charset="2"/>
              <a:buChar char="Ø"/>
            </a:pPr>
            <a:r>
              <a:rPr lang="zh-CN" altLang="en-US" sz="2000" b="1" dirty="0">
                <a:ea typeface="宋体" panose="02010600030101010101" pitchFamily="2" charset="-122"/>
              </a:rPr>
              <a:t>一是用于</a:t>
            </a:r>
            <a:r>
              <a:rPr lang="en-US" altLang="zh-CN" sz="2000" b="1" dirty="0">
                <a:ea typeface="宋体" panose="02010600030101010101" pitchFamily="2" charset="-122"/>
              </a:rPr>
              <a:t>MOV</a:t>
            </a:r>
            <a:r>
              <a:rPr lang="zh-CN" altLang="en-US" sz="2000" b="1" dirty="0">
                <a:ea typeface="宋体" panose="02010600030101010101" pitchFamily="2" charset="-122"/>
              </a:rPr>
              <a:t>和</a:t>
            </a:r>
            <a:r>
              <a:rPr lang="en-US" altLang="zh-CN" sz="2000" b="1" dirty="0">
                <a:ea typeface="宋体" panose="02010600030101010101" pitchFamily="2" charset="-122"/>
              </a:rPr>
              <a:t>MVN</a:t>
            </a:r>
            <a:r>
              <a:rPr lang="zh-CN" altLang="en-US" sz="2000" b="1" dirty="0">
                <a:ea typeface="宋体" panose="02010600030101010101" pitchFamily="2" charset="-122"/>
              </a:rPr>
              <a:t>指令中，若立即数由于超出范围而不能加载到寄存器中时，产生文字常量；</a:t>
            </a:r>
          </a:p>
          <a:p>
            <a:pPr eaLnBrk="0" hangingPunct="0">
              <a:lnSpc>
                <a:spcPct val="150000"/>
              </a:lnSpc>
              <a:buClr>
                <a:srgbClr val="3333CC"/>
              </a:buClr>
              <a:buSzPct val="60000"/>
              <a:buFont typeface="Wingdings" pitchFamily="2" charset="2"/>
              <a:buChar char="Ø"/>
            </a:pPr>
            <a:r>
              <a:rPr lang="zh-CN" altLang="en-US" sz="2000" b="1" dirty="0">
                <a:ea typeface="宋体" panose="02010600030101010101" pitchFamily="2" charset="-122"/>
              </a:rPr>
              <a:t>另一个是将程序相对偏移量或一个标号所对应的地址加载到寄存器中。</a:t>
            </a:r>
          </a:p>
          <a:p>
            <a:pPr marL="0" indent="0" eaLnBrk="0" hangingPunct="0">
              <a:lnSpc>
                <a:spcPct val="150000"/>
              </a:lnSpc>
              <a:buClr>
                <a:srgbClr val="3333CC"/>
              </a:buClr>
              <a:buSzPct val="60000"/>
              <a:buNone/>
            </a:pPr>
            <a:endParaRPr lang="en-US" altLang="zh-CN" sz="2000" b="1" dirty="0">
              <a:solidFill>
                <a:srgbClr val="FF0000"/>
              </a:solidFill>
              <a:ea typeface="宋体" panose="02010600030101010101" pitchFamily="2" charset="-122"/>
            </a:endParaRPr>
          </a:p>
          <a:p>
            <a:pPr marL="0" indent="0" eaLnBrk="0" hangingPunct="0">
              <a:lnSpc>
                <a:spcPct val="150000"/>
              </a:lnSpc>
              <a:buClr>
                <a:srgbClr val="3333CC"/>
              </a:buClr>
              <a:buSzPct val="60000"/>
              <a:buNone/>
            </a:pPr>
            <a:r>
              <a:rPr lang="en-US" altLang="zh-CN" dirty="0"/>
              <a:t>     </a:t>
            </a:r>
            <a:r>
              <a:rPr lang="zh-CN" altLang="en-US" dirty="0"/>
              <a:t>  </a:t>
            </a:r>
            <a:endParaRPr lang="en-US" altLang="zh-CN" sz="2200" dirty="0"/>
          </a:p>
        </p:txBody>
      </p:sp>
    </p:spTree>
    <p:extLst>
      <p:ext uri="{BB962C8B-B14F-4D97-AF65-F5344CB8AC3E}">
        <p14:creationId xmlns:p14="http://schemas.microsoft.com/office/powerpoint/2010/main" val="39139738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04813"/>
            <a:ext cx="7162800" cy="838200"/>
          </a:xfrm>
        </p:spPr>
        <p:txBody>
          <a:bodyPr/>
          <a:lstStyle/>
          <a:p>
            <a:pPr eaLnBrk="1" hangingPunct="1"/>
            <a:r>
              <a:rPr lang="en-US" altLang="zh-CN" sz="3200"/>
              <a:t>4.1.2  </a:t>
            </a:r>
            <a:r>
              <a:rPr lang="zh-CN" altLang="en-US" sz="3200"/>
              <a:t>与</a:t>
            </a:r>
            <a:r>
              <a:rPr lang="en-US" altLang="zh-CN" sz="3200"/>
              <a:t>ARM</a:t>
            </a:r>
            <a:r>
              <a:rPr lang="zh-CN" altLang="en-US" sz="3200"/>
              <a:t>指令相关的伪指令</a:t>
            </a:r>
            <a:br>
              <a:rPr lang="zh-CN" altLang="en-US" sz="3200" b="0"/>
            </a:br>
            <a:endParaRPr lang="zh-CN" altLang="en-US" sz="3200" b="0"/>
          </a:p>
        </p:txBody>
      </p:sp>
      <p:sp>
        <p:nvSpPr>
          <p:cNvPr id="55299" name="Rectangle 3"/>
          <p:cNvSpPr>
            <a:spLocks noGrp="1" noChangeArrowheads="1"/>
          </p:cNvSpPr>
          <p:nvPr>
            <p:ph type="body" idx="1"/>
          </p:nvPr>
        </p:nvSpPr>
        <p:spPr>
          <a:xfrm>
            <a:off x="323850" y="1052736"/>
            <a:ext cx="10296822" cy="5248275"/>
          </a:xfrm>
        </p:spPr>
        <p:txBody>
          <a:bodyPr/>
          <a:lstStyle/>
          <a:p>
            <a:pPr marL="0" indent="0" algn="just" eaLnBrk="0" hangingPunct="0">
              <a:lnSpc>
                <a:spcPct val="115000"/>
              </a:lnSpc>
              <a:buClr>
                <a:srgbClr val="33CCCC"/>
              </a:buClr>
              <a:buNone/>
            </a:pPr>
            <a:r>
              <a:rPr lang="en-US" altLang="zh-CN" sz="2000" b="1" dirty="0">
                <a:solidFill>
                  <a:srgbClr val="198AAD"/>
                </a:solidFill>
                <a:latin typeface="Verdana"/>
                <a:ea typeface="宋体" panose="02010600030101010101" pitchFamily="2" charset="-122"/>
              </a:rPr>
              <a:t>3.  LDR</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000" b="1" dirty="0">
                <a:solidFill>
                  <a:srgbClr val="000000"/>
                </a:solidFill>
                <a:latin typeface="Verdana"/>
                <a:ea typeface="宋体" panose="02010600030101010101" pitchFamily="2" charset="-122"/>
              </a:rPr>
              <a:t>    指令示例：</a:t>
            </a:r>
          </a:p>
          <a:p>
            <a:pPr>
              <a:buNone/>
            </a:pPr>
            <a:r>
              <a:rPr lang="zh-CN" altLang="en-US" sz="2200" dirty="0"/>
              <a:t>	</a:t>
            </a:r>
            <a:r>
              <a:rPr lang="en-US" altLang="zh-CN" dirty="0">
                <a:solidFill>
                  <a:srgbClr val="FF0000"/>
                </a:solidFill>
              </a:rPr>
              <a:t>LDR R1, =0x20</a:t>
            </a:r>
            <a:r>
              <a:rPr lang="en-US" altLang="zh-CN" dirty="0"/>
              <a:t>	         </a:t>
            </a:r>
            <a:r>
              <a:rPr lang="zh-CN" altLang="en-US" dirty="0"/>
              <a:t>；加载</a:t>
            </a:r>
            <a:r>
              <a:rPr lang="en-US" altLang="zh-CN" dirty="0"/>
              <a:t>0x20</a:t>
            </a:r>
            <a:r>
              <a:rPr lang="zh-CN" altLang="en-US" dirty="0"/>
              <a:t>到</a:t>
            </a:r>
            <a:r>
              <a:rPr lang="en-US" altLang="zh-CN" dirty="0"/>
              <a:t>R1</a:t>
            </a:r>
            <a:r>
              <a:rPr lang="zh-CN" altLang="en-US" dirty="0"/>
              <a:t>中</a:t>
            </a:r>
          </a:p>
          <a:p>
            <a:pPr>
              <a:buNone/>
            </a:pPr>
            <a:r>
              <a:rPr lang="zh-CN" altLang="en-US" dirty="0"/>
              <a:t>                                     ；汇编器汇编成</a:t>
            </a:r>
            <a:r>
              <a:rPr lang="en-US" altLang="zh-CN" dirty="0"/>
              <a:t>MOV R1,# 0x20</a:t>
            </a:r>
          </a:p>
          <a:p>
            <a:pPr>
              <a:buNone/>
            </a:pPr>
            <a:r>
              <a:rPr lang="en-US" altLang="zh-CN" dirty="0"/>
              <a:t>    </a:t>
            </a:r>
            <a:r>
              <a:rPr lang="en-US" altLang="zh-CN" dirty="0">
                <a:solidFill>
                  <a:srgbClr val="FF0000"/>
                </a:solidFill>
              </a:rPr>
              <a:t>LDR R1, =0x101</a:t>
            </a:r>
            <a:r>
              <a:rPr lang="en-US" altLang="zh-CN" dirty="0"/>
              <a:t>		</a:t>
            </a:r>
            <a:r>
              <a:rPr lang="zh-CN" altLang="en-US" dirty="0"/>
              <a:t>；加载</a:t>
            </a:r>
            <a:r>
              <a:rPr lang="en-US" altLang="zh-CN" dirty="0"/>
              <a:t>0x101</a:t>
            </a:r>
            <a:r>
              <a:rPr lang="zh-CN" altLang="en-US" dirty="0"/>
              <a:t>到</a:t>
            </a:r>
            <a:r>
              <a:rPr lang="en-US" altLang="zh-CN" dirty="0"/>
              <a:t>R1</a:t>
            </a:r>
            <a:r>
              <a:rPr lang="zh-CN" altLang="en-US" dirty="0"/>
              <a:t>中</a:t>
            </a:r>
            <a:endParaRPr lang="en-US" altLang="zh-CN" dirty="0"/>
          </a:p>
          <a:p>
            <a:pPr>
              <a:buNone/>
            </a:pPr>
            <a:r>
              <a:rPr lang="en-US" altLang="zh-CN" dirty="0"/>
              <a:t>                                     </a:t>
            </a:r>
            <a:r>
              <a:rPr lang="zh-CN" altLang="en-US" dirty="0"/>
              <a:t>；汇编器汇编成</a:t>
            </a:r>
            <a:endParaRPr lang="en-US" altLang="zh-CN" dirty="0"/>
          </a:p>
          <a:p>
            <a:pPr>
              <a:buNone/>
            </a:pPr>
            <a:r>
              <a:rPr lang="en-US" altLang="zh-CN" dirty="0"/>
              <a:t>                                        LDR R1,[PC,offsect_data1]</a:t>
            </a:r>
          </a:p>
          <a:p>
            <a:pPr>
              <a:buNone/>
            </a:pPr>
            <a:r>
              <a:rPr lang="en-US" altLang="zh-CN" dirty="0"/>
              <a:t>	                                     data1  DCD 0x101</a:t>
            </a:r>
          </a:p>
        </p:txBody>
      </p:sp>
    </p:spTree>
    <p:extLst>
      <p:ext uri="{BB962C8B-B14F-4D97-AF65-F5344CB8AC3E}">
        <p14:creationId xmlns:p14="http://schemas.microsoft.com/office/powerpoint/2010/main" val="28673379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04813"/>
            <a:ext cx="7162800" cy="838200"/>
          </a:xfrm>
        </p:spPr>
        <p:txBody>
          <a:bodyPr/>
          <a:lstStyle/>
          <a:p>
            <a:pPr eaLnBrk="1" hangingPunct="1"/>
            <a:r>
              <a:rPr lang="en-US" altLang="zh-CN" sz="3200"/>
              <a:t>4.1.2  </a:t>
            </a:r>
            <a:r>
              <a:rPr lang="zh-CN" altLang="en-US" sz="3200"/>
              <a:t>与</a:t>
            </a:r>
            <a:r>
              <a:rPr lang="en-US" altLang="zh-CN" sz="3200"/>
              <a:t>ARM</a:t>
            </a:r>
            <a:r>
              <a:rPr lang="zh-CN" altLang="en-US" sz="3200"/>
              <a:t>指令相关的伪指令</a:t>
            </a:r>
            <a:br>
              <a:rPr lang="zh-CN" altLang="en-US" sz="3200" b="0"/>
            </a:br>
            <a:endParaRPr lang="zh-CN" altLang="en-US" sz="3200" b="0"/>
          </a:p>
        </p:txBody>
      </p:sp>
      <p:sp>
        <p:nvSpPr>
          <p:cNvPr id="55299" name="Rectangle 3"/>
          <p:cNvSpPr>
            <a:spLocks noGrp="1" noChangeArrowheads="1"/>
          </p:cNvSpPr>
          <p:nvPr>
            <p:ph type="body" idx="1"/>
          </p:nvPr>
        </p:nvSpPr>
        <p:spPr>
          <a:xfrm>
            <a:off x="323850" y="1052736"/>
            <a:ext cx="8640638" cy="5248275"/>
          </a:xfrm>
        </p:spPr>
        <p:txBody>
          <a:bodyPr/>
          <a:lstStyle/>
          <a:p>
            <a:pPr marL="0" indent="0" algn="just" eaLnBrk="0" hangingPunct="0">
              <a:lnSpc>
                <a:spcPct val="115000"/>
              </a:lnSpc>
              <a:buClr>
                <a:srgbClr val="33CCCC"/>
              </a:buClr>
              <a:buNone/>
            </a:pPr>
            <a:r>
              <a:rPr lang="en-US" altLang="zh-CN" sz="2000" b="1" dirty="0">
                <a:solidFill>
                  <a:srgbClr val="198AAD"/>
                </a:solidFill>
                <a:latin typeface="Verdana"/>
                <a:ea typeface="宋体" panose="02010600030101010101" pitchFamily="2" charset="-122"/>
              </a:rPr>
              <a:t>4.  NOP</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000" b="1" dirty="0">
                <a:solidFill>
                  <a:srgbClr val="000000"/>
                </a:solidFill>
                <a:latin typeface="Verdana"/>
                <a:ea typeface="宋体" panose="02010600030101010101" pitchFamily="2" charset="-122"/>
              </a:rPr>
              <a:t>     语法格式 ：</a:t>
            </a:r>
          </a:p>
          <a:p>
            <a:pPr marL="0" indent="0" eaLnBrk="0" hangingPunct="0">
              <a:lnSpc>
                <a:spcPct val="150000"/>
              </a:lnSpc>
              <a:buClr>
                <a:srgbClr val="3333CC"/>
              </a:buClr>
              <a:buSzPct val="60000"/>
              <a:buNone/>
            </a:pPr>
            <a:r>
              <a:rPr lang="en-US" altLang="zh-CN" sz="2000" b="1" dirty="0">
                <a:solidFill>
                  <a:srgbClr val="000000"/>
                </a:solidFill>
                <a:ea typeface="宋体" panose="02010600030101010101" pitchFamily="2" charset="-122"/>
              </a:rPr>
              <a:t>        NOP</a:t>
            </a:r>
            <a:endParaRPr lang="en-US" altLang="zh-CN" sz="2000" b="1" dirty="0">
              <a:solidFill>
                <a:srgbClr val="FF0000"/>
              </a:solidFill>
              <a:ea typeface="宋体" panose="02010600030101010101" pitchFamily="2" charset="-122"/>
            </a:endParaRPr>
          </a:p>
          <a:p>
            <a:pPr marL="0" indent="0" eaLnBrk="0" hangingPunct="0">
              <a:lnSpc>
                <a:spcPct val="150000"/>
              </a:lnSpc>
              <a:buClr>
                <a:srgbClr val="3333CC"/>
              </a:buClr>
              <a:buSzPct val="60000"/>
              <a:buNone/>
            </a:pPr>
            <a:r>
              <a:rPr lang="zh-CN" altLang="en-US" sz="2000" b="1" dirty="0">
                <a:ea typeface="宋体" panose="02010600030101010101" pitchFamily="2" charset="-122"/>
              </a:rPr>
              <a:t>      </a:t>
            </a:r>
            <a:r>
              <a:rPr lang="en-US" altLang="zh-CN" sz="2000" b="1" dirty="0">
                <a:ea typeface="宋体" panose="02010600030101010101" pitchFamily="2" charset="-122"/>
              </a:rPr>
              <a:t>NOP</a:t>
            </a:r>
            <a:r>
              <a:rPr lang="zh-CN" altLang="en-US" sz="2000" b="1" dirty="0">
                <a:ea typeface="宋体" panose="02010600030101010101" pitchFamily="2" charset="-122"/>
              </a:rPr>
              <a:t>伪指令是空操作指令，在汇编时将被编译成一条无效指令，</a:t>
            </a:r>
            <a:r>
              <a:rPr lang="en-US" altLang="zh-CN" sz="2000" b="1" dirty="0">
                <a:ea typeface="宋体" panose="02010600030101010101" pitchFamily="2" charset="-122"/>
              </a:rPr>
              <a:t>NOP R0</a:t>
            </a:r>
            <a:r>
              <a:rPr lang="zh-CN" altLang="en-US" sz="2000" b="1" dirty="0">
                <a:ea typeface="宋体" panose="02010600030101010101" pitchFamily="2" charset="-122"/>
              </a:rPr>
              <a:t>，</a:t>
            </a:r>
            <a:r>
              <a:rPr lang="en-US" altLang="zh-CN" sz="2000" b="1" dirty="0">
                <a:ea typeface="宋体" panose="02010600030101010101" pitchFamily="2" charset="-122"/>
              </a:rPr>
              <a:t>R0</a:t>
            </a:r>
            <a:r>
              <a:rPr lang="zh-CN" altLang="en-US" sz="2000" b="1" dirty="0">
                <a:ea typeface="宋体" panose="02010600030101010101" pitchFamily="2" charset="-122"/>
              </a:rPr>
              <a:t>，占用</a:t>
            </a:r>
            <a:r>
              <a:rPr lang="en-US" altLang="zh-CN" sz="2000" b="1" dirty="0">
                <a:ea typeface="宋体" panose="02010600030101010101" pitchFamily="2" charset="-122"/>
              </a:rPr>
              <a:t>32</a:t>
            </a:r>
            <a:r>
              <a:rPr lang="zh-CN" altLang="en-US" sz="2000" b="1" dirty="0">
                <a:ea typeface="宋体" panose="02010600030101010101" pitchFamily="2" charset="-122"/>
              </a:rPr>
              <a:t>位代码空间。</a:t>
            </a:r>
            <a:r>
              <a:rPr lang="en-US" altLang="zh-CN" sz="2000" b="1" dirty="0">
                <a:ea typeface="宋体" panose="02010600030101010101" pitchFamily="2" charset="-122"/>
              </a:rPr>
              <a:t>NOP</a:t>
            </a:r>
            <a:r>
              <a:rPr lang="zh-CN" altLang="en-US" sz="2000" b="1" dirty="0">
                <a:ea typeface="宋体" panose="02010600030101010101" pitchFamily="2" charset="-122"/>
              </a:rPr>
              <a:t>伪指令不影响</a:t>
            </a:r>
            <a:r>
              <a:rPr lang="en-US" altLang="zh-CN" sz="2000" b="1" dirty="0">
                <a:ea typeface="宋体" panose="02010600030101010101" pitchFamily="2" charset="-122"/>
              </a:rPr>
              <a:t>CPSR</a:t>
            </a:r>
            <a:r>
              <a:rPr lang="zh-CN" altLang="en-US" sz="2000" b="1" dirty="0">
                <a:ea typeface="宋体" panose="02010600030101010101" pitchFamily="2" charset="-122"/>
              </a:rPr>
              <a:t>中的条件标志位。</a:t>
            </a:r>
            <a:r>
              <a:rPr lang="en-US" altLang="zh-CN" dirty="0"/>
              <a:t>     </a:t>
            </a:r>
            <a:r>
              <a:rPr lang="zh-CN" altLang="en-US" dirty="0"/>
              <a:t>  </a:t>
            </a:r>
            <a:endParaRPr lang="en-US" altLang="zh-CN" sz="2200" dirty="0"/>
          </a:p>
        </p:txBody>
      </p:sp>
    </p:spTree>
    <p:extLst>
      <p:ext uri="{BB962C8B-B14F-4D97-AF65-F5344CB8AC3E}">
        <p14:creationId xmlns:p14="http://schemas.microsoft.com/office/powerpoint/2010/main" val="200861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79512" y="260648"/>
            <a:ext cx="7162800" cy="838200"/>
          </a:xfrm>
        </p:spPr>
        <p:txBody>
          <a:bodyPr/>
          <a:lstStyle/>
          <a:p>
            <a:pPr eaLnBrk="1" hangingPunct="1"/>
            <a:r>
              <a:rPr lang="en-US" altLang="zh-CN" sz="3200" dirty="0"/>
              <a:t>4.1  </a:t>
            </a:r>
            <a:r>
              <a:rPr lang="zh-CN" altLang="en-US" sz="3200" dirty="0"/>
              <a:t>汇编语言特性</a:t>
            </a:r>
          </a:p>
        </p:txBody>
      </p:sp>
      <p:sp>
        <p:nvSpPr>
          <p:cNvPr id="6147" name="Rectangle 3"/>
          <p:cNvSpPr>
            <a:spLocks noGrp="1" noChangeArrowheads="1"/>
          </p:cNvSpPr>
          <p:nvPr>
            <p:ph type="body" idx="1"/>
          </p:nvPr>
        </p:nvSpPr>
        <p:spPr>
          <a:xfrm>
            <a:off x="468313" y="1268413"/>
            <a:ext cx="8229600" cy="5400675"/>
          </a:xfrm>
        </p:spPr>
        <p:txBody>
          <a:bodyPr/>
          <a:lstStyle/>
          <a:p>
            <a:pPr eaLnBrk="1" hangingPunct="1">
              <a:lnSpc>
                <a:spcPct val="120000"/>
              </a:lnSpc>
            </a:pPr>
            <a:r>
              <a:rPr lang="zh-CN" altLang="en-US" sz="2800" dirty="0"/>
              <a:t>在</a:t>
            </a:r>
            <a:r>
              <a:rPr lang="en-US" altLang="zh-CN" sz="2800" dirty="0"/>
              <a:t>ARM</a:t>
            </a:r>
            <a:r>
              <a:rPr lang="zh-CN" altLang="en-US" sz="2800" dirty="0"/>
              <a:t>汇编语言程序里，有一些特殊指令助记符，这些助记符与指令系统的助记符不同，没有相对应的操作码，通常称这些特殊指令助记符为</a:t>
            </a:r>
            <a:r>
              <a:rPr lang="zh-CN" altLang="en-US" sz="2800" dirty="0">
                <a:solidFill>
                  <a:srgbClr val="FF3300"/>
                </a:solidFill>
              </a:rPr>
              <a:t>伪指令</a:t>
            </a:r>
            <a:r>
              <a:rPr lang="zh-CN" altLang="en-US" sz="2800" dirty="0"/>
              <a:t>，他们所完成的操作称为伪操作。</a:t>
            </a:r>
          </a:p>
          <a:p>
            <a:pPr eaLnBrk="1" hangingPunct="1">
              <a:lnSpc>
                <a:spcPct val="120000"/>
              </a:lnSpc>
            </a:pPr>
            <a:r>
              <a:rPr lang="zh-CN" altLang="en-US" sz="2800" dirty="0"/>
              <a:t>伪指令在源程序中的</a:t>
            </a:r>
            <a:r>
              <a:rPr lang="zh-CN" altLang="en-US" sz="2800" dirty="0">
                <a:solidFill>
                  <a:srgbClr val="FF3300"/>
                </a:solidFill>
              </a:rPr>
              <a:t>作用</a:t>
            </a:r>
            <a:r>
              <a:rPr lang="zh-CN" altLang="en-US" sz="2800" dirty="0"/>
              <a:t>是既要把正常的程序用指令表达给计算机以外，又要把程序设计者的意图表达给编译器</a:t>
            </a:r>
            <a:r>
              <a:rPr lang="en-US" altLang="zh-CN" sz="2800" dirty="0"/>
              <a:t>.</a:t>
            </a:r>
          </a:p>
          <a:p>
            <a:pPr eaLnBrk="1" hangingPunct="1">
              <a:lnSpc>
                <a:spcPct val="120000"/>
              </a:lnSpc>
              <a:buFont typeface="Wingdings" panose="05000000000000000000" pitchFamily="2" charset="2"/>
              <a:buNone/>
            </a:pPr>
            <a:r>
              <a:rPr lang="en-US" altLang="zh-CN" sz="2800" dirty="0">
                <a:solidFill>
                  <a:srgbClr val="FF3300"/>
                </a:solidFill>
              </a:rPr>
              <a:t>       </a:t>
            </a:r>
            <a:r>
              <a:rPr lang="zh-CN" altLang="en-US" sz="2800" dirty="0">
                <a:solidFill>
                  <a:srgbClr val="FF3300"/>
                </a:solidFill>
              </a:rPr>
              <a:t>例如：</a:t>
            </a:r>
            <a:r>
              <a:rPr lang="zh-CN" altLang="en-US" sz="2800" dirty="0"/>
              <a:t>要告诉编译器程序段的开始和结束，需要定义数据等</a:t>
            </a:r>
            <a:r>
              <a:rPr lang="en-US" altLang="zh-CN" sz="2800" dirty="0"/>
              <a:t>.</a:t>
            </a:r>
          </a:p>
        </p:txBody>
      </p:sp>
    </p:spTree>
    <p:extLst>
      <p:ext uri="{BB962C8B-B14F-4D97-AF65-F5344CB8AC3E}">
        <p14:creationId xmlns:p14="http://schemas.microsoft.com/office/powerpoint/2010/main" val="6392892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04813"/>
            <a:ext cx="7162800" cy="838200"/>
          </a:xfrm>
        </p:spPr>
        <p:txBody>
          <a:bodyPr/>
          <a:lstStyle/>
          <a:p>
            <a:pPr eaLnBrk="1" hangingPunct="1"/>
            <a:r>
              <a:rPr lang="en-US" altLang="zh-CN" sz="3200"/>
              <a:t>4.1.2  </a:t>
            </a:r>
            <a:r>
              <a:rPr lang="zh-CN" altLang="en-US" sz="3200"/>
              <a:t>与</a:t>
            </a:r>
            <a:r>
              <a:rPr lang="en-US" altLang="zh-CN" sz="3200"/>
              <a:t>ARM</a:t>
            </a:r>
            <a:r>
              <a:rPr lang="zh-CN" altLang="en-US" sz="3200"/>
              <a:t>指令相关的伪指令</a:t>
            </a:r>
            <a:br>
              <a:rPr lang="zh-CN" altLang="en-US" sz="3200" b="0"/>
            </a:br>
            <a:endParaRPr lang="zh-CN" altLang="en-US" sz="3200" b="0"/>
          </a:p>
        </p:txBody>
      </p:sp>
      <p:sp>
        <p:nvSpPr>
          <p:cNvPr id="55299" name="Rectangle 3"/>
          <p:cNvSpPr>
            <a:spLocks noGrp="1" noChangeArrowheads="1"/>
          </p:cNvSpPr>
          <p:nvPr>
            <p:ph type="body" idx="1"/>
          </p:nvPr>
        </p:nvSpPr>
        <p:spPr>
          <a:xfrm>
            <a:off x="323850" y="1052736"/>
            <a:ext cx="10296822" cy="5248275"/>
          </a:xfrm>
        </p:spPr>
        <p:txBody>
          <a:bodyPr/>
          <a:lstStyle/>
          <a:p>
            <a:pPr marL="0" indent="0" algn="just" eaLnBrk="0" hangingPunct="0">
              <a:lnSpc>
                <a:spcPct val="115000"/>
              </a:lnSpc>
              <a:buClr>
                <a:srgbClr val="33CCCC"/>
              </a:buClr>
              <a:buNone/>
            </a:pPr>
            <a:r>
              <a:rPr lang="en-US" altLang="zh-CN" sz="2000" b="1" dirty="0">
                <a:solidFill>
                  <a:srgbClr val="198AAD"/>
                </a:solidFill>
                <a:latin typeface="Verdana"/>
                <a:ea typeface="宋体" panose="02010600030101010101" pitchFamily="2" charset="-122"/>
              </a:rPr>
              <a:t>4.  NOP</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000" b="1" dirty="0">
                <a:solidFill>
                  <a:srgbClr val="000000"/>
                </a:solidFill>
                <a:latin typeface="Verdana"/>
                <a:ea typeface="宋体" panose="02010600030101010101" pitchFamily="2" charset="-122"/>
              </a:rPr>
              <a:t>    指令示例：</a:t>
            </a:r>
          </a:p>
          <a:p>
            <a:pPr>
              <a:buNone/>
            </a:pPr>
            <a:r>
              <a:rPr lang="zh-CN" altLang="en-US" sz="2200" dirty="0"/>
              <a:t>	</a:t>
            </a:r>
            <a:r>
              <a:rPr lang="en-US" altLang="zh-CN" dirty="0">
                <a:solidFill>
                  <a:srgbClr val="FF0000"/>
                </a:solidFill>
              </a:rPr>
              <a:t>ADDRES1  LDR R1,=ADDRES2    </a:t>
            </a:r>
            <a:r>
              <a:rPr lang="zh-CN" altLang="en-US" dirty="0">
                <a:solidFill>
                  <a:srgbClr val="FF0000"/>
                </a:solidFill>
              </a:rPr>
              <a:t>；把</a:t>
            </a:r>
            <a:r>
              <a:rPr lang="en-US" altLang="zh-CN" dirty="0">
                <a:solidFill>
                  <a:srgbClr val="FF0000"/>
                </a:solidFill>
              </a:rPr>
              <a:t>ADDRES2</a:t>
            </a:r>
            <a:r>
              <a:rPr lang="zh-CN" altLang="en-US" dirty="0">
                <a:solidFill>
                  <a:srgbClr val="FF0000"/>
                </a:solidFill>
              </a:rPr>
              <a:t>地址加载给</a:t>
            </a:r>
            <a:r>
              <a:rPr lang="en-US" altLang="zh-CN" dirty="0">
                <a:solidFill>
                  <a:srgbClr val="FF0000"/>
                </a:solidFill>
              </a:rPr>
              <a:t>R1</a:t>
            </a:r>
          </a:p>
          <a:p>
            <a:pPr>
              <a:buNone/>
            </a:pPr>
            <a:r>
              <a:rPr lang="en-US" altLang="zh-CN" dirty="0">
                <a:solidFill>
                  <a:srgbClr val="FF0000"/>
                </a:solidFill>
              </a:rPr>
              <a:t>   ADR R2, ADDRES1	              </a:t>
            </a:r>
            <a:r>
              <a:rPr lang="zh-CN" altLang="en-US" dirty="0">
                <a:solidFill>
                  <a:srgbClr val="FF0000"/>
                </a:solidFill>
              </a:rPr>
              <a:t>；把</a:t>
            </a:r>
            <a:r>
              <a:rPr lang="en-US" altLang="zh-CN" dirty="0">
                <a:solidFill>
                  <a:srgbClr val="FF0000"/>
                </a:solidFill>
              </a:rPr>
              <a:t>ADDRES1</a:t>
            </a:r>
            <a:r>
              <a:rPr lang="zh-CN" altLang="en-US" dirty="0">
                <a:solidFill>
                  <a:srgbClr val="FF0000"/>
                </a:solidFill>
              </a:rPr>
              <a:t>地址加载给</a:t>
            </a:r>
            <a:r>
              <a:rPr lang="en-US" altLang="zh-CN" dirty="0">
                <a:solidFill>
                  <a:srgbClr val="FF0000"/>
                </a:solidFill>
              </a:rPr>
              <a:t>R2</a:t>
            </a:r>
          </a:p>
          <a:p>
            <a:pPr>
              <a:buNone/>
            </a:pPr>
            <a:r>
              <a:rPr lang="en-US" altLang="zh-CN" dirty="0">
                <a:solidFill>
                  <a:srgbClr val="FF0000"/>
                </a:solidFill>
              </a:rPr>
              <a:t>   SUB R3,R1,R2		              </a:t>
            </a:r>
            <a:r>
              <a:rPr lang="zh-CN" altLang="en-US" dirty="0">
                <a:solidFill>
                  <a:srgbClr val="FF0000"/>
                </a:solidFill>
              </a:rPr>
              <a:t>；相减</a:t>
            </a:r>
          </a:p>
          <a:p>
            <a:pPr>
              <a:buNone/>
            </a:pPr>
            <a:r>
              <a:rPr lang="zh-CN" altLang="en-US" dirty="0">
                <a:solidFill>
                  <a:srgbClr val="FF0000"/>
                </a:solidFill>
              </a:rPr>
              <a:t>		       </a:t>
            </a:r>
            <a:r>
              <a:rPr lang="en-US" altLang="zh-CN" dirty="0">
                <a:solidFill>
                  <a:srgbClr val="FF0000"/>
                </a:solidFill>
              </a:rPr>
              <a:t>……</a:t>
            </a:r>
          </a:p>
          <a:p>
            <a:pPr>
              <a:buNone/>
            </a:pPr>
            <a:r>
              <a:rPr lang="en-US" altLang="zh-CN" dirty="0">
                <a:solidFill>
                  <a:srgbClr val="FF0000"/>
                </a:solidFill>
              </a:rPr>
              <a:t>   ADDRES2  NOP                          </a:t>
            </a:r>
            <a:r>
              <a:rPr lang="zh-CN" altLang="en-US" dirty="0">
                <a:solidFill>
                  <a:srgbClr val="FF0000"/>
                </a:solidFill>
              </a:rPr>
              <a:t>；空操作</a:t>
            </a:r>
          </a:p>
        </p:txBody>
      </p:sp>
    </p:spTree>
    <p:extLst>
      <p:ext uri="{BB962C8B-B14F-4D97-AF65-F5344CB8AC3E}">
        <p14:creationId xmlns:p14="http://schemas.microsoft.com/office/powerpoint/2010/main" val="31652297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250825" y="476250"/>
            <a:ext cx="7216775" cy="838200"/>
          </a:xfrm>
        </p:spPr>
        <p:txBody>
          <a:bodyPr/>
          <a:lstStyle/>
          <a:p>
            <a:pPr eaLnBrk="1" hangingPunct="1"/>
            <a:r>
              <a:rPr lang="en-US" altLang="zh-CN" sz="3200"/>
              <a:t>4.1.3  </a:t>
            </a:r>
            <a:r>
              <a:rPr lang="zh-CN" altLang="en-US" sz="3200"/>
              <a:t>与</a:t>
            </a:r>
            <a:r>
              <a:rPr lang="en-US" altLang="zh-CN" sz="3200"/>
              <a:t>Thumb</a:t>
            </a:r>
            <a:r>
              <a:rPr lang="zh-CN" altLang="en-US" sz="3200"/>
              <a:t>指令相关的伪指令</a:t>
            </a:r>
            <a:br>
              <a:rPr lang="zh-CN" altLang="en-US" sz="3200" b="0"/>
            </a:br>
            <a:endParaRPr lang="zh-CN" altLang="en-US" sz="3200" b="0"/>
          </a:p>
        </p:txBody>
      </p:sp>
      <p:sp>
        <p:nvSpPr>
          <p:cNvPr id="61443" name="Rectangle 3"/>
          <p:cNvSpPr>
            <a:spLocks noGrp="1" noChangeArrowheads="1"/>
          </p:cNvSpPr>
          <p:nvPr>
            <p:ph type="body" idx="1"/>
          </p:nvPr>
        </p:nvSpPr>
        <p:spPr>
          <a:xfrm>
            <a:off x="428625" y="1357313"/>
            <a:ext cx="8229600" cy="5248275"/>
          </a:xfrm>
        </p:spPr>
        <p:txBody>
          <a:bodyPr/>
          <a:lstStyle/>
          <a:p>
            <a:pPr eaLnBrk="1" hangingPunct="1">
              <a:lnSpc>
                <a:spcPct val="150000"/>
              </a:lnSpc>
              <a:buFont typeface="Wingdings" panose="05000000000000000000" pitchFamily="2" charset="2"/>
              <a:buNone/>
            </a:pPr>
            <a:r>
              <a:rPr lang="zh-CN" altLang="en-US" dirty="0"/>
              <a:t>与</a:t>
            </a:r>
            <a:r>
              <a:rPr lang="en-US" altLang="zh-CN" dirty="0"/>
              <a:t>Thumb</a:t>
            </a:r>
            <a:r>
              <a:rPr lang="zh-CN" altLang="en-US" dirty="0"/>
              <a:t>指令相关的</a:t>
            </a:r>
            <a:r>
              <a:rPr lang="zh-CN" altLang="en-US" dirty="0">
                <a:solidFill>
                  <a:srgbClr val="FF3300"/>
                </a:solidFill>
              </a:rPr>
              <a:t>伪指令共有</a:t>
            </a:r>
            <a:r>
              <a:rPr lang="en-US" altLang="zh-CN" dirty="0">
                <a:solidFill>
                  <a:srgbClr val="FF3300"/>
                </a:solidFill>
              </a:rPr>
              <a:t>3</a:t>
            </a:r>
            <a:r>
              <a:rPr lang="zh-CN" altLang="en-US" dirty="0">
                <a:solidFill>
                  <a:srgbClr val="FF3300"/>
                </a:solidFill>
              </a:rPr>
              <a:t>条</a:t>
            </a:r>
            <a:r>
              <a:rPr lang="zh-CN" altLang="en-US" dirty="0"/>
              <a:t>，</a:t>
            </a:r>
            <a:r>
              <a:rPr lang="zh-CN" altLang="en-US" dirty="0">
                <a:solidFill>
                  <a:srgbClr val="FF3300"/>
                </a:solidFill>
              </a:rPr>
              <a:t>这些伪指令必须出现在</a:t>
            </a:r>
            <a:r>
              <a:rPr lang="en-US" altLang="zh-CN" dirty="0">
                <a:solidFill>
                  <a:srgbClr val="FF3300"/>
                </a:solidFill>
              </a:rPr>
              <a:t>Thumb</a:t>
            </a:r>
            <a:r>
              <a:rPr lang="zh-CN" altLang="en-US" dirty="0">
                <a:solidFill>
                  <a:srgbClr val="FF3300"/>
                </a:solidFill>
              </a:rPr>
              <a:t>程序段。</a:t>
            </a:r>
          </a:p>
          <a:p>
            <a:pPr eaLnBrk="1" hangingPunct="1">
              <a:lnSpc>
                <a:spcPct val="150000"/>
              </a:lnSpc>
            </a:pPr>
            <a:r>
              <a:rPr lang="en-US" altLang="zh-CN" dirty="0"/>
              <a:t>ADR</a:t>
            </a:r>
            <a:r>
              <a:rPr lang="zh-CN" altLang="en-US" dirty="0"/>
              <a:t>伪指令</a:t>
            </a:r>
          </a:p>
          <a:p>
            <a:pPr eaLnBrk="1" hangingPunct="1">
              <a:lnSpc>
                <a:spcPct val="150000"/>
              </a:lnSpc>
            </a:pPr>
            <a:r>
              <a:rPr lang="en-US" altLang="zh-CN" dirty="0"/>
              <a:t>LDR</a:t>
            </a:r>
            <a:r>
              <a:rPr lang="zh-CN" altLang="en-US" dirty="0"/>
              <a:t>伪指令</a:t>
            </a:r>
            <a:endParaRPr lang="en-US" altLang="zh-CN" dirty="0"/>
          </a:p>
          <a:p>
            <a:pPr eaLnBrk="1" hangingPunct="1">
              <a:lnSpc>
                <a:spcPct val="150000"/>
              </a:lnSpc>
            </a:pPr>
            <a:r>
              <a:rPr lang="en-US" altLang="zh-CN" dirty="0"/>
              <a:t>MOV</a:t>
            </a:r>
          </a:p>
        </p:txBody>
      </p:sp>
    </p:spTree>
    <p:extLst>
      <p:ext uri="{BB962C8B-B14F-4D97-AF65-F5344CB8AC3E}">
        <p14:creationId xmlns:p14="http://schemas.microsoft.com/office/powerpoint/2010/main" val="360153120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23850" y="404813"/>
            <a:ext cx="7162800" cy="838200"/>
          </a:xfrm>
        </p:spPr>
        <p:txBody>
          <a:bodyPr/>
          <a:lstStyle/>
          <a:p>
            <a:pPr eaLnBrk="1" hangingPunct="1"/>
            <a:r>
              <a:rPr lang="en-US" altLang="zh-CN" sz="3200" dirty="0"/>
              <a:t>4.1.3  </a:t>
            </a:r>
            <a:r>
              <a:rPr lang="zh-CN" altLang="en-US" sz="3200" dirty="0"/>
              <a:t>与</a:t>
            </a:r>
            <a:r>
              <a:rPr lang="en-US" altLang="zh-CN" sz="3200" dirty="0"/>
              <a:t>Thumb</a:t>
            </a:r>
            <a:r>
              <a:rPr lang="zh-CN" altLang="en-US" sz="3200" dirty="0"/>
              <a:t>指令相关的伪指令</a:t>
            </a:r>
            <a:br>
              <a:rPr lang="zh-CN" altLang="en-US" sz="3200" b="0" dirty="0"/>
            </a:br>
            <a:endParaRPr lang="zh-CN" altLang="en-US" sz="3200" b="0" dirty="0"/>
          </a:p>
        </p:txBody>
      </p:sp>
      <p:sp>
        <p:nvSpPr>
          <p:cNvPr id="6" name="Rectangle 3"/>
          <p:cNvSpPr txBox="1">
            <a:spLocks noChangeArrowheads="1"/>
          </p:cNvSpPr>
          <p:nvPr/>
        </p:nvSpPr>
        <p:spPr bwMode="gray">
          <a:xfrm>
            <a:off x="323850" y="1052736"/>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hlink"/>
              </a:buClr>
              <a:buFont typeface="Wingdings" panose="05000000000000000000" pitchFamily="2" charset="2"/>
              <a:buChar char="v"/>
              <a:defRPr sz="2200" b="0" kern="1200">
                <a:solidFill>
                  <a:schemeClr val="tx1"/>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1"/>
              </a:buClr>
              <a:buFont typeface="Wingdings" panose="05000000000000000000" pitchFamily="2" charset="2"/>
              <a:buChar char="§"/>
              <a:defRPr sz="2200" kern="1200">
                <a:solidFill>
                  <a:schemeClr val="tx1"/>
                </a:solidFill>
                <a:latin typeface="Arial" panose="020B0604020202020204" pitchFamily="34" charset="0"/>
                <a:ea typeface="+mn-ea"/>
                <a:cs typeface="+mn-cs"/>
              </a:defRPr>
            </a:lvl2pPr>
            <a:lvl3pPr marL="1143000" indent="-228600" algn="l" rtl="0" eaLnBrk="1" fontAlgn="base" hangingPunct="1">
              <a:lnSpc>
                <a:spcPct val="140000"/>
              </a:lnSpc>
              <a:spcBef>
                <a:spcPct val="20000"/>
              </a:spcBef>
              <a:spcAft>
                <a:spcPct val="0"/>
              </a:spcAft>
              <a:buClr>
                <a:schemeClr val="tx1"/>
              </a:buClr>
              <a:buChar char="•"/>
              <a:defRPr sz="2000" kern="1200">
                <a:solidFill>
                  <a:schemeClr val="tx1"/>
                </a:solidFill>
                <a:latin typeface="Arial" panose="020B0604020202020204" pitchFamily="34" charset="0"/>
                <a:ea typeface="+mn-ea"/>
                <a:cs typeface="+mn-cs"/>
              </a:defRPr>
            </a:lvl3pPr>
            <a:lvl4pPr marL="1600200" indent="-228600" algn="l" rtl="0" eaLnBrk="1" fontAlgn="base" hangingPunct="1">
              <a:lnSpc>
                <a:spcPct val="140000"/>
              </a:lnSpc>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hangingPunct="0">
              <a:lnSpc>
                <a:spcPct val="115000"/>
              </a:lnSpc>
              <a:buClr>
                <a:srgbClr val="33CCCC"/>
              </a:buClr>
              <a:buFont typeface="Wingdings" panose="05000000000000000000" pitchFamily="2" charset="2"/>
              <a:buNone/>
            </a:pPr>
            <a:r>
              <a:rPr lang="en-US" altLang="zh-CN" sz="2000" b="1">
                <a:solidFill>
                  <a:srgbClr val="198AAD"/>
                </a:solidFill>
                <a:latin typeface="Verdana"/>
                <a:ea typeface="宋体" panose="02010600030101010101" pitchFamily="2" charset="-122"/>
              </a:rPr>
              <a:t>1.  ADR</a:t>
            </a:r>
            <a:r>
              <a:rPr lang="zh-CN" altLang="en-US" sz="2000" b="1">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Font typeface="Wingdings" panose="05000000000000000000" pitchFamily="2" charset="2"/>
              <a:buNone/>
            </a:pPr>
            <a:r>
              <a:rPr lang="zh-CN" altLang="en-US" sz="2000" b="1">
                <a:solidFill>
                  <a:srgbClr val="000000"/>
                </a:solidFill>
                <a:latin typeface="Verdana"/>
                <a:ea typeface="宋体" panose="02010600030101010101" pitchFamily="2" charset="-122"/>
              </a:rPr>
              <a:t>     语法格式 ：</a:t>
            </a:r>
          </a:p>
          <a:p>
            <a:pPr marL="0" indent="0" eaLnBrk="0" hangingPunct="0">
              <a:lnSpc>
                <a:spcPct val="150000"/>
              </a:lnSpc>
              <a:buClr>
                <a:srgbClr val="3333CC"/>
              </a:buClr>
              <a:buSzPct val="60000"/>
              <a:buFont typeface="Wingdings" panose="05000000000000000000" pitchFamily="2" charset="2"/>
              <a:buNone/>
            </a:pPr>
            <a:r>
              <a:rPr lang="en-US" altLang="zh-CN" sz="2000" b="1">
                <a:solidFill>
                  <a:srgbClr val="000000"/>
                </a:solidFill>
                <a:ea typeface="宋体" panose="02010600030101010101" pitchFamily="2" charset="-122"/>
              </a:rPr>
              <a:t>          ADR{condition} register,expression</a:t>
            </a:r>
            <a:r>
              <a:rPr lang="zh-CN" altLang="en-US">
                <a:solidFill>
                  <a:srgbClr val="FF0000"/>
                </a:solidFill>
              </a:rPr>
              <a:t>；</a:t>
            </a:r>
            <a:endParaRPr lang="en-US" altLang="zh-CN">
              <a:solidFill>
                <a:srgbClr val="FF0000"/>
              </a:solidFill>
            </a:endParaRPr>
          </a:p>
          <a:p>
            <a:pPr marL="0" indent="0" eaLnBrk="0" hangingPunct="0">
              <a:lnSpc>
                <a:spcPct val="150000"/>
              </a:lnSpc>
              <a:buClr>
                <a:srgbClr val="3333CC"/>
              </a:buClr>
              <a:buSzPct val="60000"/>
              <a:buFont typeface="Wingdings" panose="05000000000000000000" pitchFamily="2" charset="2"/>
              <a:buNone/>
            </a:pPr>
            <a:r>
              <a:rPr lang="en-US" altLang="zh-CN">
                <a:solidFill>
                  <a:srgbClr val="FF0000"/>
                </a:solidFill>
              </a:rPr>
              <a:t>         </a:t>
            </a:r>
            <a:r>
              <a:rPr lang="zh-CN" altLang="en-US" sz="2000">
                <a:solidFill>
                  <a:srgbClr val="FF0000"/>
                </a:solidFill>
              </a:rPr>
              <a:t>其中：</a:t>
            </a:r>
            <a:r>
              <a:rPr lang="en-US" altLang="zh-CN" sz="2000">
                <a:solidFill>
                  <a:srgbClr val="FF0000"/>
                </a:solidFill>
              </a:rPr>
              <a:t>cond——</a:t>
            </a:r>
            <a:r>
              <a:rPr lang="zh-CN" altLang="en-US" sz="2000"/>
              <a:t>可选的指令执行条件；</a:t>
            </a:r>
            <a:endParaRPr lang="en-US" altLang="zh-CN" sz="2000"/>
          </a:p>
          <a:p>
            <a:pPr marL="0" indent="0" eaLnBrk="0" hangingPunct="0">
              <a:lnSpc>
                <a:spcPct val="150000"/>
              </a:lnSpc>
              <a:buClr>
                <a:srgbClr val="3333CC"/>
              </a:buClr>
              <a:buSzPct val="60000"/>
              <a:buFont typeface="Wingdings" panose="05000000000000000000" pitchFamily="2" charset="2"/>
              <a:buNone/>
            </a:pPr>
            <a:r>
              <a:rPr lang="en-US" altLang="zh-CN" sz="2000">
                <a:solidFill>
                  <a:srgbClr val="FF0000"/>
                </a:solidFill>
              </a:rPr>
              <a:t>                   reg——</a:t>
            </a:r>
            <a:r>
              <a:rPr lang="zh-CN" altLang="en-US" sz="2000"/>
              <a:t>目标寄存器。</a:t>
            </a:r>
          </a:p>
          <a:p>
            <a:pPr marL="0" indent="0" eaLnBrk="0" hangingPunct="0">
              <a:lnSpc>
                <a:spcPct val="150000"/>
              </a:lnSpc>
              <a:buClr>
                <a:srgbClr val="3333CC"/>
              </a:buClr>
              <a:buSzPct val="60000"/>
              <a:buFont typeface="Wingdings" panose="05000000000000000000" pitchFamily="2" charset="2"/>
              <a:buNone/>
            </a:pPr>
            <a:r>
              <a:rPr lang="en-US" altLang="zh-CN" sz="2000">
                <a:solidFill>
                  <a:srgbClr val="FF0000"/>
                </a:solidFill>
              </a:rPr>
              <a:t>                   expr——</a:t>
            </a:r>
            <a:r>
              <a:rPr lang="zh-CN" altLang="en-US" sz="2000"/>
              <a:t>基于</a:t>
            </a:r>
            <a:r>
              <a:rPr lang="en-US" altLang="zh-CN" sz="2000"/>
              <a:t>PC</a:t>
            </a:r>
            <a:r>
              <a:rPr lang="zh-CN" altLang="en-US" sz="2000"/>
              <a:t>或基于寄存器的地址表达式。</a:t>
            </a:r>
            <a:r>
              <a:rPr lang="zh-CN" altLang="en-US"/>
              <a:t> 	          </a:t>
            </a:r>
            <a:endParaRPr lang="en-US" altLang="zh-CN"/>
          </a:p>
          <a:p>
            <a:pPr marL="0" indent="0" eaLnBrk="0" hangingPunct="0">
              <a:lnSpc>
                <a:spcPct val="150000"/>
              </a:lnSpc>
              <a:buClr>
                <a:srgbClr val="3333CC"/>
              </a:buClr>
              <a:buSzPct val="60000"/>
              <a:buFont typeface="Wingdings" panose="05000000000000000000" pitchFamily="2" charset="2"/>
              <a:buNone/>
            </a:pPr>
            <a:r>
              <a:rPr lang="en-US" altLang="zh-CN"/>
              <a:t>     </a:t>
            </a:r>
            <a:r>
              <a:rPr lang="zh-CN" altLang="en-US"/>
              <a:t>  </a:t>
            </a:r>
            <a:endParaRPr lang="en-US" altLang="zh-CN" dirty="0"/>
          </a:p>
        </p:txBody>
      </p:sp>
    </p:spTree>
    <p:extLst>
      <p:ext uri="{BB962C8B-B14F-4D97-AF65-F5344CB8AC3E}">
        <p14:creationId xmlns:p14="http://schemas.microsoft.com/office/powerpoint/2010/main" val="11604227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323850" y="404813"/>
            <a:ext cx="7162800" cy="838200"/>
          </a:xfrm>
        </p:spPr>
        <p:txBody>
          <a:bodyPr/>
          <a:lstStyle/>
          <a:p>
            <a:pPr eaLnBrk="1" hangingPunct="1"/>
            <a:r>
              <a:rPr lang="en-US" altLang="zh-CN" sz="3200"/>
              <a:t>4.1.3  </a:t>
            </a:r>
            <a:r>
              <a:rPr lang="zh-CN" altLang="en-US" sz="3200"/>
              <a:t>与</a:t>
            </a:r>
            <a:r>
              <a:rPr lang="en-US" altLang="zh-CN" sz="3200"/>
              <a:t>Thumb</a:t>
            </a:r>
            <a:r>
              <a:rPr lang="zh-CN" altLang="en-US" sz="3200"/>
              <a:t>指令相关的伪指令</a:t>
            </a:r>
            <a:br>
              <a:rPr lang="zh-CN" altLang="en-US" sz="3200" b="0"/>
            </a:br>
            <a:endParaRPr lang="zh-CN" altLang="en-US" sz="3200" b="0"/>
          </a:p>
        </p:txBody>
      </p:sp>
      <p:sp>
        <p:nvSpPr>
          <p:cNvPr id="6" name="Rectangle 3"/>
          <p:cNvSpPr txBox="1">
            <a:spLocks noChangeArrowheads="1"/>
          </p:cNvSpPr>
          <p:nvPr/>
        </p:nvSpPr>
        <p:spPr bwMode="gray">
          <a:xfrm>
            <a:off x="323850" y="1052736"/>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hlink"/>
              </a:buClr>
              <a:buFont typeface="Wingdings" panose="05000000000000000000" pitchFamily="2" charset="2"/>
              <a:buChar char="v"/>
              <a:defRPr sz="2200" b="0" kern="1200">
                <a:solidFill>
                  <a:schemeClr val="tx1"/>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1"/>
              </a:buClr>
              <a:buFont typeface="Wingdings" panose="05000000000000000000" pitchFamily="2" charset="2"/>
              <a:buChar char="§"/>
              <a:defRPr sz="2200" kern="1200">
                <a:solidFill>
                  <a:schemeClr val="tx1"/>
                </a:solidFill>
                <a:latin typeface="Arial" panose="020B0604020202020204" pitchFamily="34" charset="0"/>
                <a:ea typeface="+mn-ea"/>
                <a:cs typeface="+mn-cs"/>
              </a:defRPr>
            </a:lvl2pPr>
            <a:lvl3pPr marL="1143000" indent="-228600" algn="l" rtl="0" eaLnBrk="1" fontAlgn="base" hangingPunct="1">
              <a:lnSpc>
                <a:spcPct val="140000"/>
              </a:lnSpc>
              <a:spcBef>
                <a:spcPct val="20000"/>
              </a:spcBef>
              <a:spcAft>
                <a:spcPct val="0"/>
              </a:spcAft>
              <a:buClr>
                <a:schemeClr val="tx1"/>
              </a:buClr>
              <a:buChar char="•"/>
              <a:defRPr sz="2000" kern="1200">
                <a:solidFill>
                  <a:schemeClr val="tx1"/>
                </a:solidFill>
                <a:latin typeface="Arial" panose="020B0604020202020204" pitchFamily="34" charset="0"/>
                <a:ea typeface="+mn-ea"/>
                <a:cs typeface="+mn-cs"/>
              </a:defRPr>
            </a:lvl3pPr>
            <a:lvl4pPr marL="1600200" indent="-228600" algn="l" rtl="0" eaLnBrk="1" fontAlgn="base" hangingPunct="1">
              <a:lnSpc>
                <a:spcPct val="140000"/>
              </a:lnSpc>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hangingPunct="0">
              <a:lnSpc>
                <a:spcPct val="115000"/>
              </a:lnSpc>
              <a:buClr>
                <a:srgbClr val="33CCCC"/>
              </a:buClr>
              <a:buFont typeface="Wingdings" panose="05000000000000000000" pitchFamily="2" charset="2"/>
              <a:buNone/>
            </a:pPr>
            <a:r>
              <a:rPr lang="en-US" altLang="zh-CN" sz="2000" b="1" dirty="0">
                <a:solidFill>
                  <a:srgbClr val="198AAD"/>
                </a:solidFill>
                <a:latin typeface="Verdana"/>
                <a:ea typeface="宋体" panose="02010600030101010101" pitchFamily="2" charset="-122"/>
              </a:rPr>
              <a:t>1.  ADR</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Font typeface="Wingdings" panose="05000000000000000000" pitchFamily="2" charset="2"/>
              <a:buNone/>
            </a:pPr>
            <a:r>
              <a:rPr lang="zh-CN" altLang="en-US" sz="2000" b="1" dirty="0">
                <a:solidFill>
                  <a:srgbClr val="000000"/>
                </a:solidFill>
                <a:latin typeface="Verdana"/>
                <a:ea typeface="宋体" panose="02010600030101010101" pitchFamily="2" charset="-122"/>
              </a:rPr>
              <a:t>    使用 ：</a:t>
            </a:r>
          </a:p>
          <a:p>
            <a:pPr marL="0" indent="0" eaLnBrk="0" hangingPunct="0">
              <a:lnSpc>
                <a:spcPct val="150000"/>
              </a:lnSpc>
              <a:buClr>
                <a:srgbClr val="3333CC"/>
              </a:buClr>
              <a:buSzPct val="60000"/>
              <a:buNone/>
            </a:pPr>
            <a:r>
              <a:rPr lang="zh-CN" altLang="en-US" sz="2000" b="1" dirty="0">
                <a:solidFill>
                  <a:srgbClr val="000000"/>
                </a:solidFill>
                <a:ea typeface="宋体" panose="02010600030101010101" pitchFamily="2" charset="-122"/>
              </a:rPr>
              <a:t>      使用中，在</a:t>
            </a:r>
            <a:r>
              <a:rPr lang="en-US" altLang="zh-CN" sz="2000" b="1" dirty="0">
                <a:solidFill>
                  <a:srgbClr val="000000"/>
                </a:solidFill>
                <a:ea typeface="宋体" panose="02010600030101010101" pitchFamily="2" charset="-122"/>
              </a:rPr>
              <a:t>Thumb</a:t>
            </a:r>
            <a:r>
              <a:rPr lang="zh-CN" altLang="en-US" sz="2000" b="1" dirty="0">
                <a:solidFill>
                  <a:srgbClr val="000000"/>
                </a:solidFill>
                <a:ea typeface="宋体" panose="02010600030101010101" pitchFamily="2" charset="-122"/>
              </a:rPr>
              <a:t>状态，</a:t>
            </a:r>
            <a:r>
              <a:rPr lang="en-US" altLang="zh-CN" sz="2000" b="1" dirty="0">
                <a:solidFill>
                  <a:srgbClr val="000000"/>
                </a:solidFill>
                <a:ea typeface="宋体" panose="02010600030101010101" pitchFamily="2" charset="-122"/>
              </a:rPr>
              <a:t>ADR</a:t>
            </a:r>
            <a:r>
              <a:rPr lang="zh-CN" altLang="en-US" sz="2000" b="1" dirty="0">
                <a:solidFill>
                  <a:srgbClr val="000000"/>
                </a:solidFill>
                <a:ea typeface="宋体" panose="02010600030101010101" pitchFamily="2" charset="-122"/>
              </a:rPr>
              <a:t>只能产生字对齐的地址。要使用</a:t>
            </a:r>
            <a:r>
              <a:rPr lang="en-US" altLang="zh-CN" sz="2000" b="1" dirty="0">
                <a:solidFill>
                  <a:srgbClr val="000000"/>
                </a:solidFill>
                <a:ea typeface="宋体" panose="02010600030101010101" pitchFamily="2" charset="-122"/>
              </a:rPr>
              <a:t>ALIGN</a:t>
            </a:r>
            <a:r>
              <a:rPr lang="zh-CN" altLang="en-US" sz="2000" b="1" dirty="0">
                <a:solidFill>
                  <a:srgbClr val="000000"/>
                </a:solidFill>
                <a:ea typeface="宋体" panose="02010600030101010101" pitchFamily="2" charset="-122"/>
              </a:rPr>
              <a:t>指示符去确认</a:t>
            </a:r>
            <a:r>
              <a:rPr lang="en-US" altLang="zh-CN" sz="2000" b="1" dirty="0">
                <a:solidFill>
                  <a:srgbClr val="000000"/>
                </a:solidFill>
                <a:ea typeface="宋体" panose="02010600030101010101" pitchFamily="2" charset="-122"/>
              </a:rPr>
              <a:t>expression</a:t>
            </a:r>
            <a:r>
              <a:rPr lang="zh-CN" altLang="en-US" sz="2000" b="1" dirty="0">
                <a:solidFill>
                  <a:srgbClr val="000000"/>
                </a:solidFill>
                <a:ea typeface="宋体" panose="02010600030101010101" pitchFamily="2" charset="-122"/>
              </a:rPr>
              <a:t>是字对齐的。</a:t>
            </a:r>
            <a:endParaRPr lang="en-US" altLang="zh-CN" sz="2000" b="1" dirty="0">
              <a:solidFill>
                <a:srgbClr val="000000"/>
              </a:solidFill>
              <a:ea typeface="宋体" panose="02010600030101010101" pitchFamily="2" charset="-122"/>
            </a:endParaRPr>
          </a:p>
          <a:p>
            <a:pPr marL="0" indent="0" eaLnBrk="0" hangingPunct="0">
              <a:lnSpc>
                <a:spcPct val="150000"/>
              </a:lnSpc>
              <a:buClr>
                <a:srgbClr val="3333CC"/>
              </a:buClr>
              <a:buSzPct val="60000"/>
              <a:buNone/>
            </a:pPr>
            <a:r>
              <a:rPr lang="en-US" altLang="zh-CN" sz="2000" b="1" dirty="0">
                <a:solidFill>
                  <a:srgbClr val="000000"/>
                </a:solidFill>
                <a:ea typeface="宋体" panose="02010600030101010101" pitchFamily="2" charset="-122"/>
              </a:rPr>
              <a:t>      </a:t>
            </a:r>
            <a:r>
              <a:rPr lang="zh-CN" altLang="en-US" sz="2000" b="1" dirty="0">
                <a:solidFill>
                  <a:srgbClr val="000000"/>
                </a:solidFill>
                <a:ea typeface="宋体" panose="02010600030101010101" pitchFamily="2" charset="-122"/>
              </a:rPr>
              <a:t>若表达式是相对程序的，必须计算产生一个与</a:t>
            </a:r>
            <a:r>
              <a:rPr lang="en-US" altLang="zh-CN" sz="2000" b="1" dirty="0">
                <a:solidFill>
                  <a:srgbClr val="000000"/>
                </a:solidFill>
                <a:ea typeface="宋体" panose="02010600030101010101" pitchFamily="2" charset="-122"/>
              </a:rPr>
              <a:t>ADR</a:t>
            </a:r>
            <a:r>
              <a:rPr lang="zh-CN" altLang="en-US" sz="2000" b="1" dirty="0">
                <a:solidFill>
                  <a:srgbClr val="000000"/>
                </a:solidFill>
                <a:ea typeface="宋体" panose="02010600030101010101" pitchFamily="2" charset="-122"/>
              </a:rPr>
              <a:t>伪指令在同一个代码区域的地址。</a:t>
            </a:r>
          </a:p>
        </p:txBody>
      </p:sp>
    </p:spTree>
    <p:extLst>
      <p:ext uri="{BB962C8B-B14F-4D97-AF65-F5344CB8AC3E}">
        <p14:creationId xmlns:p14="http://schemas.microsoft.com/office/powerpoint/2010/main" val="3667435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23850" y="404813"/>
            <a:ext cx="7162800" cy="838200"/>
          </a:xfrm>
        </p:spPr>
        <p:txBody>
          <a:bodyPr/>
          <a:lstStyle/>
          <a:p>
            <a:r>
              <a:rPr lang="en-US" altLang="zh-CN" sz="3200" dirty="0"/>
              <a:t>4.1.3  </a:t>
            </a:r>
            <a:r>
              <a:rPr lang="zh-CN" altLang="en-US" sz="3200" dirty="0"/>
              <a:t>与</a:t>
            </a:r>
            <a:r>
              <a:rPr lang="en-US" altLang="zh-CN" sz="3200" dirty="0"/>
              <a:t>Thumb</a:t>
            </a:r>
            <a:r>
              <a:rPr lang="zh-CN" altLang="en-US" sz="3200" dirty="0"/>
              <a:t>指令相关的伪指令</a:t>
            </a:r>
            <a:br>
              <a:rPr lang="zh-CN" altLang="en-US" sz="3200" b="0" dirty="0"/>
            </a:br>
            <a:endParaRPr lang="zh-CN" altLang="en-US" sz="3200" b="0" dirty="0"/>
          </a:p>
        </p:txBody>
      </p:sp>
      <p:sp>
        <p:nvSpPr>
          <p:cNvPr id="55299" name="Rectangle 3"/>
          <p:cNvSpPr>
            <a:spLocks noGrp="1" noChangeArrowheads="1"/>
          </p:cNvSpPr>
          <p:nvPr>
            <p:ph type="body" idx="1"/>
          </p:nvPr>
        </p:nvSpPr>
        <p:spPr>
          <a:xfrm>
            <a:off x="323850" y="1052736"/>
            <a:ext cx="8928670" cy="5248275"/>
          </a:xfrm>
        </p:spPr>
        <p:txBody>
          <a:bodyPr/>
          <a:lstStyle/>
          <a:p>
            <a:pPr marL="0" indent="0" algn="just" eaLnBrk="0" hangingPunct="0">
              <a:lnSpc>
                <a:spcPct val="115000"/>
              </a:lnSpc>
              <a:buClr>
                <a:srgbClr val="33CCCC"/>
              </a:buClr>
              <a:buNone/>
            </a:pPr>
            <a:r>
              <a:rPr lang="en-US" altLang="zh-CN" sz="2000" b="1" dirty="0">
                <a:solidFill>
                  <a:srgbClr val="198AAD"/>
                </a:solidFill>
                <a:latin typeface="Verdana"/>
                <a:ea typeface="宋体" panose="02010600030101010101" pitchFamily="2" charset="-122"/>
              </a:rPr>
              <a:t>1.  ADR</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000" b="1" dirty="0">
                <a:solidFill>
                  <a:srgbClr val="000000"/>
                </a:solidFill>
                <a:latin typeface="Verdana"/>
                <a:ea typeface="宋体" panose="02010600030101010101" pitchFamily="2" charset="-122"/>
              </a:rPr>
              <a:t>    指令示例：</a:t>
            </a:r>
          </a:p>
          <a:p>
            <a:pPr>
              <a:buNone/>
            </a:pPr>
            <a:r>
              <a:rPr lang="zh-CN" altLang="en-US" sz="2200" dirty="0"/>
              <a:t>	           </a:t>
            </a:r>
            <a:r>
              <a:rPr lang="en-US" altLang="zh-CN" dirty="0"/>
              <a:t>ADR      r3,testexml     ;</a:t>
            </a:r>
            <a:r>
              <a:rPr lang="zh-CN" altLang="en-US" dirty="0"/>
              <a:t>产生指令</a:t>
            </a:r>
            <a:r>
              <a:rPr lang="en-US" altLang="zh-CN" dirty="0"/>
              <a:t>ADD r3,pc,#nn </a:t>
            </a:r>
          </a:p>
          <a:p>
            <a:pPr>
              <a:buNone/>
            </a:pPr>
            <a:r>
              <a:rPr lang="en-US" altLang="zh-CN" dirty="0"/>
              <a:t>              ;code</a:t>
            </a:r>
          </a:p>
          <a:p>
            <a:pPr>
              <a:buNone/>
            </a:pPr>
            <a:r>
              <a:rPr lang="en-US" altLang="zh-CN" dirty="0"/>
              <a:t>              ALIGN</a:t>
            </a:r>
          </a:p>
          <a:p>
            <a:pPr>
              <a:buNone/>
            </a:pPr>
            <a:r>
              <a:rPr lang="en-US" altLang="zh-CN" dirty="0"/>
              <a:t>testexm1 DCW      1,2,3,4</a:t>
            </a:r>
          </a:p>
          <a:p>
            <a:pPr>
              <a:buNone/>
            </a:pPr>
            <a:r>
              <a:rPr lang="pt-BR" altLang="zh-CN" sz="2000" b="1" dirty="0">
                <a:solidFill>
                  <a:srgbClr val="198AAD"/>
                </a:solidFill>
                <a:latin typeface="Verdana"/>
                <a:ea typeface="宋体" panose="02010600030101010101" pitchFamily="2" charset="-122"/>
              </a:rPr>
              <a:t> </a:t>
            </a:r>
            <a:endParaRPr lang="en-US" altLang="zh-CN" sz="2000" b="1" dirty="0">
              <a:solidFill>
                <a:srgbClr val="198AAD"/>
              </a:solidFill>
              <a:latin typeface="Verdana"/>
              <a:ea typeface="宋体" panose="02010600030101010101" pitchFamily="2" charset="-122"/>
            </a:endParaRPr>
          </a:p>
        </p:txBody>
      </p:sp>
    </p:spTree>
    <p:extLst>
      <p:ext uri="{BB962C8B-B14F-4D97-AF65-F5344CB8AC3E}">
        <p14:creationId xmlns:p14="http://schemas.microsoft.com/office/powerpoint/2010/main" val="265913494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467544" y="232012"/>
            <a:ext cx="7162800" cy="838200"/>
          </a:xfrm>
        </p:spPr>
        <p:txBody>
          <a:bodyPr/>
          <a:lstStyle/>
          <a:p>
            <a:pPr eaLnBrk="1" hangingPunct="1"/>
            <a:r>
              <a:rPr lang="en-US" altLang="zh-CN" sz="3200" dirty="0"/>
              <a:t>4.1.3  </a:t>
            </a:r>
            <a:r>
              <a:rPr lang="zh-CN" altLang="en-US" sz="3200" dirty="0"/>
              <a:t>与</a:t>
            </a:r>
            <a:r>
              <a:rPr lang="en-US" altLang="zh-CN" sz="3200" dirty="0"/>
              <a:t>Thumb</a:t>
            </a:r>
            <a:r>
              <a:rPr lang="zh-CN" altLang="en-US" sz="3200" dirty="0"/>
              <a:t>指令相关的伪指令</a:t>
            </a:r>
            <a:endParaRPr lang="zh-CN" altLang="en-US" sz="3200" b="0" dirty="0"/>
          </a:p>
        </p:txBody>
      </p:sp>
      <p:sp>
        <p:nvSpPr>
          <p:cNvPr id="7" name="Rectangle 3"/>
          <p:cNvSpPr txBox="1">
            <a:spLocks noChangeArrowheads="1"/>
          </p:cNvSpPr>
          <p:nvPr/>
        </p:nvSpPr>
        <p:spPr bwMode="gray">
          <a:xfrm>
            <a:off x="323850" y="1052736"/>
            <a:ext cx="8640638"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hlink"/>
              </a:buClr>
              <a:buFont typeface="Wingdings" panose="05000000000000000000" pitchFamily="2" charset="2"/>
              <a:buChar char="v"/>
              <a:defRPr sz="2200" b="0" kern="1200">
                <a:solidFill>
                  <a:schemeClr val="tx1"/>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1"/>
              </a:buClr>
              <a:buFont typeface="Wingdings" panose="05000000000000000000" pitchFamily="2" charset="2"/>
              <a:buChar char="§"/>
              <a:defRPr sz="2200" kern="1200">
                <a:solidFill>
                  <a:schemeClr val="tx1"/>
                </a:solidFill>
                <a:latin typeface="Arial" panose="020B0604020202020204" pitchFamily="34" charset="0"/>
                <a:ea typeface="+mn-ea"/>
                <a:cs typeface="+mn-cs"/>
              </a:defRPr>
            </a:lvl2pPr>
            <a:lvl3pPr marL="1143000" indent="-228600" algn="l" rtl="0" eaLnBrk="1" fontAlgn="base" hangingPunct="1">
              <a:lnSpc>
                <a:spcPct val="140000"/>
              </a:lnSpc>
              <a:spcBef>
                <a:spcPct val="20000"/>
              </a:spcBef>
              <a:spcAft>
                <a:spcPct val="0"/>
              </a:spcAft>
              <a:buClr>
                <a:schemeClr val="tx1"/>
              </a:buClr>
              <a:buChar char="•"/>
              <a:defRPr sz="2000" kern="1200">
                <a:solidFill>
                  <a:schemeClr val="tx1"/>
                </a:solidFill>
                <a:latin typeface="Arial" panose="020B0604020202020204" pitchFamily="34" charset="0"/>
                <a:ea typeface="+mn-ea"/>
                <a:cs typeface="+mn-cs"/>
              </a:defRPr>
            </a:lvl3pPr>
            <a:lvl4pPr marL="1600200" indent="-228600" algn="l" rtl="0" eaLnBrk="1" fontAlgn="base" hangingPunct="1">
              <a:lnSpc>
                <a:spcPct val="140000"/>
              </a:lnSpc>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hangingPunct="0">
              <a:lnSpc>
                <a:spcPct val="115000"/>
              </a:lnSpc>
              <a:buClr>
                <a:srgbClr val="33CCCC"/>
              </a:buClr>
              <a:buFont typeface="Wingdings" panose="05000000000000000000" pitchFamily="2" charset="2"/>
              <a:buNone/>
            </a:pPr>
            <a:r>
              <a:rPr lang="en-US" altLang="zh-CN" sz="2000" b="1" dirty="0">
                <a:solidFill>
                  <a:srgbClr val="198AAD"/>
                </a:solidFill>
                <a:latin typeface="Verdana"/>
                <a:ea typeface="宋体" panose="02010600030101010101" pitchFamily="2" charset="-122"/>
              </a:rPr>
              <a:t>2.  LDR</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Font typeface="Wingdings" panose="05000000000000000000" pitchFamily="2" charset="2"/>
              <a:buNone/>
            </a:pPr>
            <a:r>
              <a:rPr lang="zh-CN" altLang="en-US" sz="2000" b="1" dirty="0">
                <a:solidFill>
                  <a:srgbClr val="000000"/>
                </a:solidFill>
                <a:latin typeface="Verdana"/>
                <a:ea typeface="宋体" panose="02010600030101010101" pitchFamily="2" charset="-122"/>
              </a:rPr>
              <a:t>     语法格式 ：</a:t>
            </a:r>
          </a:p>
          <a:p>
            <a:pPr marL="0" indent="0" eaLnBrk="0" hangingPunct="0">
              <a:lnSpc>
                <a:spcPct val="150000"/>
              </a:lnSpc>
              <a:buClr>
                <a:srgbClr val="3333CC"/>
              </a:buClr>
              <a:buSzPct val="60000"/>
              <a:buFont typeface="Wingdings" panose="05000000000000000000" pitchFamily="2" charset="2"/>
              <a:buNone/>
            </a:pPr>
            <a:r>
              <a:rPr lang="en-US" altLang="zh-CN" sz="2000" b="1" dirty="0">
                <a:solidFill>
                  <a:srgbClr val="000000"/>
                </a:solidFill>
                <a:ea typeface="宋体" panose="02010600030101010101" pitchFamily="2" charset="-122"/>
              </a:rPr>
              <a:t>      LDR{condition} register,=[</a:t>
            </a:r>
            <a:r>
              <a:rPr lang="en-US" altLang="zh-CN" sz="2000" b="1" dirty="0" err="1">
                <a:solidFill>
                  <a:srgbClr val="000000"/>
                </a:solidFill>
                <a:ea typeface="宋体" panose="02010600030101010101" pitchFamily="2" charset="-122"/>
              </a:rPr>
              <a:t>expression|label-expression</a:t>
            </a:r>
            <a:r>
              <a:rPr lang="en-US" altLang="zh-CN" sz="2000" b="1" dirty="0">
                <a:solidFill>
                  <a:srgbClr val="000000"/>
                </a:solidFill>
                <a:ea typeface="宋体" panose="02010600030101010101" pitchFamily="2" charset="-122"/>
              </a:rPr>
              <a:t>]</a:t>
            </a:r>
          </a:p>
          <a:p>
            <a:pPr marL="0" indent="0" eaLnBrk="0" hangingPunct="0">
              <a:lnSpc>
                <a:spcPct val="150000"/>
              </a:lnSpc>
              <a:buClr>
                <a:srgbClr val="3333CC"/>
              </a:buClr>
              <a:buSzPct val="60000"/>
              <a:buFont typeface="Wingdings" panose="05000000000000000000" pitchFamily="2" charset="2"/>
              <a:buNone/>
            </a:pPr>
            <a:r>
              <a:rPr lang="en-US" altLang="zh-CN" sz="2000" b="1" dirty="0">
                <a:solidFill>
                  <a:srgbClr val="000000"/>
                </a:solidFill>
                <a:ea typeface="宋体" panose="02010600030101010101" pitchFamily="2" charset="-122"/>
              </a:rPr>
              <a:t>      LDR{</a:t>
            </a:r>
            <a:r>
              <a:rPr lang="en-US" altLang="zh-CN" sz="2000" b="1" dirty="0" err="1">
                <a:solidFill>
                  <a:srgbClr val="000000"/>
                </a:solidFill>
                <a:ea typeface="宋体" panose="02010600030101010101" pitchFamily="2" charset="-122"/>
              </a:rPr>
              <a:t>cond</a:t>
            </a:r>
            <a:r>
              <a:rPr lang="en-US" altLang="zh-CN" sz="2000" b="1" dirty="0">
                <a:solidFill>
                  <a:srgbClr val="000000"/>
                </a:solidFill>
                <a:ea typeface="宋体" panose="02010600030101010101" pitchFamily="2" charset="-122"/>
              </a:rPr>
              <a:t>}  Rd, =</a:t>
            </a:r>
            <a:r>
              <a:rPr lang="zh-CN" altLang="en-US" sz="2000" b="1" dirty="0">
                <a:solidFill>
                  <a:srgbClr val="000000"/>
                </a:solidFill>
                <a:ea typeface="宋体" panose="02010600030101010101" pitchFamily="2" charset="-122"/>
              </a:rPr>
              <a:t>数值表达式		    ；</a:t>
            </a:r>
            <a:r>
              <a:rPr lang="zh-CN" altLang="en-US" sz="2000" b="1" dirty="0">
                <a:solidFill>
                  <a:srgbClr val="FF0000"/>
                </a:solidFill>
                <a:ea typeface="宋体" panose="02010600030101010101" pitchFamily="2" charset="-122"/>
              </a:rPr>
              <a:t>加载数字常量</a:t>
            </a:r>
          </a:p>
          <a:p>
            <a:pPr marL="0" indent="0" eaLnBrk="0" hangingPunct="0">
              <a:lnSpc>
                <a:spcPct val="150000"/>
              </a:lnSpc>
              <a:buClr>
                <a:srgbClr val="3333CC"/>
              </a:buClr>
              <a:buSzPct val="60000"/>
              <a:buFont typeface="Wingdings" panose="05000000000000000000" pitchFamily="2" charset="2"/>
              <a:buNone/>
            </a:pPr>
            <a:r>
              <a:rPr lang="en-US" altLang="zh-CN" sz="2000" b="1" dirty="0">
                <a:solidFill>
                  <a:srgbClr val="000000"/>
                </a:solidFill>
                <a:ea typeface="宋体" panose="02010600030101010101" pitchFamily="2" charset="-122"/>
              </a:rPr>
              <a:t>      LDR{</a:t>
            </a:r>
            <a:r>
              <a:rPr lang="en-US" altLang="zh-CN" sz="2000" b="1" dirty="0" err="1">
                <a:solidFill>
                  <a:srgbClr val="000000"/>
                </a:solidFill>
                <a:ea typeface="宋体" panose="02010600030101010101" pitchFamily="2" charset="-122"/>
              </a:rPr>
              <a:t>cond</a:t>
            </a:r>
            <a:r>
              <a:rPr lang="en-US" altLang="zh-CN" sz="2000" b="1" dirty="0">
                <a:solidFill>
                  <a:srgbClr val="000000"/>
                </a:solidFill>
                <a:ea typeface="宋体" panose="02010600030101010101" pitchFamily="2" charset="-122"/>
              </a:rPr>
              <a:t>}  Rd, =</a:t>
            </a:r>
            <a:r>
              <a:rPr lang="zh-CN" altLang="en-US" sz="2000" b="1" dirty="0">
                <a:solidFill>
                  <a:srgbClr val="000000"/>
                </a:solidFill>
                <a:ea typeface="宋体" panose="02010600030101010101" pitchFamily="2" charset="-122"/>
              </a:rPr>
              <a:t>语句标号</a:t>
            </a:r>
            <a:r>
              <a:rPr lang="en-US" altLang="zh-CN" sz="2000" b="1" dirty="0">
                <a:solidFill>
                  <a:srgbClr val="000000"/>
                </a:solidFill>
                <a:ea typeface="宋体" panose="02010600030101010101" pitchFamily="2" charset="-122"/>
              </a:rPr>
              <a:t>+</a:t>
            </a:r>
            <a:r>
              <a:rPr lang="zh-CN" altLang="en-US" sz="2000" b="1" dirty="0">
                <a:solidFill>
                  <a:srgbClr val="000000"/>
                </a:solidFill>
                <a:ea typeface="宋体" panose="02010600030101010101" pitchFamily="2" charset="-122"/>
              </a:rPr>
              <a:t>数值表达式   ；</a:t>
            </a:r>
            <a:r>
              <a:rPr lang="zh-CN" altLang="en-US" sz="2000" b="1" dirty="0">
                <a:solidFill>
                  <a:srgbClr val="FF0000"/>
                </a:solidFill>
                <a:ea typeface="宋体" panose="02010600030101010101" pitchFamily="2" charset="-122"/>
              </a:rPr>
              <a:t>加载地址</a:t>
            </a:r>
            <a:endParaRPr lang="en-US" altLang="zh-CN" sz="2000" b="1" dirty="0">
              <a:solidFill>
                <a:srgbClr val="FF0000"/>
              </a:solidFill>
              <a:ea typeface="宋体" panose="02010600030101010101" pitchFamily="2" charset="-122"/>
            </a:endParaRPr>
          </a:p>
          <a:p>
            <a:pPr marL="0" indent="0" eaLnBrk="0" hangingPunct="0">
              <a:lnSpc>
                <a:spcPct val="150000"/>
              </a:lnSpc>
              <a:buClr>
                <a:srgbClr val="3333CC"/>
              </a:buClr>
              <a:buSzPct val="60000"/>
              <a:buFont typeface="Wingdings" panose="05000000000000000000" pitchFamily="2" charset="2"/>
              <a:buNone/>
            </a:pPr>
            <a:r>
              <a:rPr lang="en-US" altLang="zh-CN" sz="2000" b="1" dirty="0">
                <a:ea typeface="宋体" panose="02010600030101010101" pitchFamily="2" charset="-122"/>
              </a:rPr>
              <a:t>LDR</a:t>
            </a:r>
            <a:r>
              <a:rPr lang="zh-CN" altLang="en-US" sz="2000" b="1" dirty="0">
                <a:ea typeface="宋体" panose="02010600030101010101" pitchFamily="2" charset="-122"/>
              </a:rPr>
              <a:t>伪指令主要用于以下</a:t>
            </a:r>
            <a:r>
              <a:rPr lang="zh-CN" altLang="en-US" sz="2000" b="1" dirty="0">
                <a:solidFill>
                  <a:srgbClr val="FF0000"/>
                </a:solidFill>
                <a:ea typeface="宋体" panose="02010600030101010101" pitchFamily="2" charset="-122"/>
              </a:rPr>
              <a:t>两个目的</a:t>
            </a:r>
            <a:r>
              <a:rPr lang="zh-CN" altLang="en-US" sz="2000" b="1" dirty="0">
                <a:ea typeface="宋体" panose="02010600030101010101" pitchFamily="2" charset="-122"/>
              </a:rPr>
              <a:t>：</a:t>
            </a:r>
          </a:p>
          <a:p>
            <a:pPr eaLnBrk="0" hangingPunct="0">
              <a:lnSpc>
                <a:spcPct val="150000"/>
              </a:lnSpc>
              <a:buClr>
                <a:srgbClr val="3333CC"/>
              </a:buClr>
              <a:buSzPct val="60000"/>
              <a:buFont typeface="Wingdings" panose="05000000000000000000" pitchFamily="2" charset="2"/>
              <a:buChar char="Ø"/>
            </a:pPr>
            <a:r>
              <a:rPr lang="zh-CN" altLang="en-US" sz="2000" b="1" dirty="0">
                <a:ea typeface="宋体" panose="02010600030101010101" pitchFamily="2" charset="-122"/>
              </a:rPr>
              <a:t>一是用于</a:t>
            </a:r>
            <a:r>
              <a:rPr lang="en-US" altLang="zh-CN" sz="2000" b="1" dirty="0">
                <a:ea typeface="宋体" panose="02010600030101010101" pitchFamily="2" charset="-122"/>
              </a:rPr>
              <a:t>MOV</a:t>
            </a:r>
            <a:r>
              <a:rPr lang="zh-CN" altLang="en-US" sz="2000" b="1" dirty="0">
                <a:ea typeface="宋体" panose="02010600030101010101" pitchFamily="2" charset="-122"/>
              </a:rPr>
              <a:t>和</a:t>
            </a:r>
            <a:r>
              <a:rPr lang="en-US" altLang="zh-CN" sz="2000" b="1" dirty="0">
                <a:ea typeface="宋体" panose="02010600030101010101" pitchFamily="2" charset="-122"/>
              </a:rPr>
              <a:t>MVN</a:t>
            </a:r>
            <a:r>
              <a:rPr lang="zh-CN" altLang="en-US" sz="2000" b="1" dirty="0">
                <a:ea typeface="宋体" panose="02010600030101010101" pitchFamily="2" charset="-122"/>
              </a:rPr>
              <a:t>指令中，若立即数由于超出范围而不能加载到寄存器中时，产生文字常量；</a:t>
            </a:r>
          </a:p>
          <a:p>
            <a:pPr eaLnBrk="0" hangingPunct="0">
              <a:lnSpc>
                <a:spcPct val="150000"/>
              </a:lnSpc>
              <a:buClr>
                <a:srgbClr val="3333CC"/>
              </a:buClr>
              <a:buSzPct val="60000"/>
              <a:buFont typeface="Wingdings" panose="05000000000000000000" pitchFamily="2" charset="2"/>
              <a:buChar char="Ø"/>
            </a:pPr>
            <a:r>
              <a:rPr lang="zh-CN" altLang="en-US" sz="2000" b="1" dirty="0">
                <a:ea typeface="宋体" panose="02010600030101010101" pitchFamily="2" charset="-122"/>
              </a:rPr>
              <a:t>另一个是将程序相对偏移量或一个标号所对应的地址加载到寄存器中。</a:t>
            </a:r>
          </a:p>
          <a:p>
            <a:pPr marL="0" indent="0" eaLnBrk="0" hangingPunct="0">
              <a:lnSpc>
                <a:spcPct val="150000"/>
              </a:lnSpc>
              <a:buClr>
                <a:srgbClr val="3333CC"/>
              </a:buClr>
              <a:buSzPct val="60000"/>
              <a:buFont typeface="Wingdings" panose="05000000000000000000" pitchFamily="2" charset="2"/>
              <a:buNone/>
            </a:pPr>
            <a:endParaRPr lang="en-US" altLang="zh-CN" sz="2000" b="1" dirty="0">
              <a:solidFill>
                <a:srgbClr val="FF0000"/>
              </a:solidFill>
              <a:ea typeface="宋体" panose="02010600030101010101" pitchFamily="2" charset="-122"/>
            </a:endParaRPr>
          </a:p>
          <a:p>
            <a:pPr marL="0" indent="0" eaLnBrk="0" hangingPunct="0">
              <a:lnSpc>
                <a:spcPct val="150000"/>
              </a:lnSpc>
              <a:buClr>
                <a:srgbClr val="3333CC"/>
              </a:buClr>
              <a:buSzPct val="60000"/>
              <a:buFont typeface="Wingdings" panose="05000000000000000000" pitchFamily="2" charset="2"/>
              <a:buNone/>
            </a:pPr>
            <a:r>
              <a:rPr lang="en-US" altLang="zh-CN" dirty="0"/>
              <a:t>     </a:t>
            </a:r>
            <a:r>
              <a:rPr lang="zh-CN" altLang="en-US" dirty="0"/>
              <a:t>  </a:t>
            </a:r>
            <a:endParaRPr lang="en-US" altLang="zh-CN" dirty="0"/>
          </a:p>
        </p:txBody>
      </p:sp>
    </p:spTree>
    <p:extLst>
      <p:ext uri="{BB962C8B-B14F-4D97-AF65-F5344CB8AC3E}">
        <p14:creationId xmlns:p14="http://schemas.microsoft.com/office/powerpoint/2010/main" val="219447974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395536" y="260648"/>
            <a:ext cx="7162800" cy="838200"/>
          </a:xfrm>
        </p:spPr>
        <p:txBody>
          <a:bodyPr/>
          <a:lstStyle/>
          <a:p>
            <a:r>
              <a:rPr lang="en-US" altLang="zh-CN" sz="3200" dirty="0"/>
              <a:t>4.1.3  </a:t>
            </a:r>
            <a:r>
              <a:rPr lang="zh-CN" altLang="en-US" sz="3200" dirty="0"/>
              <a:t>与</a:t>
            </a:r>
            <a:r>
              <a:rPr lang="en-US" altLang="zh-CN" sz="3200" dirty="0"/>
              <a:t>Thumb</a:t>
            </a:r>
            <a:r>
              <a:rPr lang="zh-CN" altLang="en-US" sz="3200" dirty="0"/>
              <a:t>指令相关的伪指令</a:t>
            </a:r>
            <a:endParaRPr lang="zh-CN" altLang="en-US" sz="3200" b="0" dirty="0"/>
          </a:p>
        </p:txBody>
      </p:sp>
      <p:sp>
        <p:nvSpPr>
          <p:cNvPr id="55299" name="Rectangle 3"/>
          <p:cNvSpPr>
            <a:spLocks noGrp="1" noChangeArrowheads="1"/>
          </p:cNvSpPr>
          <p:nvPr>
            <p:ph type="body" idx="1"/>
          </p:nvPr>
        </p:nvSpPr>
        <p:spPr>
          <a:xfrm>
            <a:off x="323850" y="1052736"/>
            <a:ext cx="10296822" cy="5248275"/>
          </a:xfrm>
        </p:spPr>
        <p:txBody>
          <a:bodyPr/>
          <a:lstStyle/>
          <a:p>
            <a:pPr marL="0" indent="0" algn="just" eaLnBrk="0" hangingPunct="0">
              <a:lnSpc>
                <a:spcPct val="115000"/>
              </a:lnSpc>
              <a:buClr>
                <a:srgbClr val="33CCCC"/>
              </a:buClr>
              <a:buNone/>
            </a:pPr>
            <a:r>
              <a:rPr lang="en-US" altLang="zh-CN" sz="2000" b="1" dirty="0">
                <a:solidFill>
                  <a:srgbClr val="198AAD"/>
                </a:solidFill>
                <a:latin typeface="Verdana"/>
                <a:ea typeface="宋体" panose="02010600030101010101" pitchFamily="2" charset="-122"/>
              </a:rPr>
              <a:t>2.  LDR</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None/>
            </a:pPr>
            <a:r>
              <a:rPr lang="zh-CN" altLang="en-US" sz="2000" b="1" dirty="0">
                <a:solidFill>
                  <a:srgbClr val="000000"/>
                </a:solidFill>
                <a:latin typeface="Verdana"/>
                <a:ea typeface="宋体" panose="02010600030101010101" pitchFamily="2" charset="-122"/>
              </a:rPr>
              <a:t>    指令示例：</a:t>
            </a:r>
          </a:p>
          <a:p>
            <a:pPr>
              <a:buNone/>
            </a:pPr>
            <a:r>
              <a:rPr lang="zh-CN" altLang="en-US" sz="2200" dirty="0"/>
              <a:t>	 </a:t>
            </a:r>
            <a:r>
              <a:rPr lang="en-US" altLang="zh-CN" dirty="0">
                <a:solidFill>
                  <a:srgbClr val="FF0000"/>
                </a:solidFill>
              </a:rPr>
              <a:t>LDR  r0,=0x0ffe         </a:t>
            </a:r>
            <a:r>
              <a:rPr lang="en-US" altLang="zh-CN" dirty="0"/>
              <a:t>;</a:t>
            </a:r>
            <a:r>
              <a:rPr lang="zh-CN" altLang="en-US" dirty="0"/>
              <a:t>装入</a:t>
            </a:r>
            <a:r>
              <a:rPr lang="en-US" altLang="zh-CN" dirty="0"/>
              <a:t>0x0ffe</a:t>
            </a:r>
            <a:r>
              <a:rPr lang="zh-CN" altLang="en-US" dirty="0"/>
              <a:t>到</a:t>
            </a:r>
            <a:r>
              <a:rPr lang="en-US" altLang="zh-CN" dirty="0"/>
              <a:t>r0</a:t>
            </a:r>
          </a:p>
          <a:p>
            <a:pPr>
              <a:buNone/>
            </a:pPr>
            <a:r>
              <a:rPr lang="en-US" altLang="zh-CN" dirty="0">
                <a:solidFill>
                  <a:srgbClr val="FF0000"/>
                </a:solidFill>
              </a:rPr>
              <a:t>     LDR  r1,=</a:t>
            </a:r>
            <a:r>
              <a:rPr lang="en-US" altLang="zh-CN" dirty="0" err="1">
                <a:solidFill>
                  <a:srgbClr val="FF0000"/>
                </a:solidFill>
              </a:rPr>
              <a:t>labeladdr</a:t>
            </a:r>
            <a:r>
              <a:rPr lang="en-US" altLang="zh-CN" dirty="0">
                <a:solidFill>
                  <a:srgbClr val="FF0000"/>
                </a:solidFill>
              </a:rPr>
              <a:t>     </a:t>
            </a:r>
            <a:r>
              <a:rPr lang="en-US" altLang="zh-CN" dirty="0"/>
              <a:t>;</a:t>
            </a:r>
            <a:r>
              <a:rPr lang="zh-CN" altLang="en-US" dirty="0"/>
              <a:t>装入</a:t>
            </a:r>
            <a:r>
              <a:rPr lang="en-US" altLang="zh-CN" dirty="0" err="1"/>
              <a:t>labeladdr</a:t>
            </a:r>
            <a:r>
              <a:rPr lang="zh-CN" altLang="en-US" dirty="0"/>
              <a:t>地址到</a:t>
            </a:r>
            <a:r>
              <a:rPr lang="en-US" altLang="zh-CN" dirty="0"/>
              <a:t>r1</a:t>
            </a:r>
          </a:p>
        </p:txBody>
      </p:sp>
    </p:spTree>
    <p:extLst>
      <p:ext uri="{BB962C8B-B14F-4D97-AF65-F5344CB8AC3E}">
        <p14:creationId xmlns:p14="http://schemas.microsoft.com/office/powerpoint/2010/main" val="268466312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23850" y="476250"/>
            <a:ext cx="7162800" cy="838200"/>
          </a:xfrm>
        </p:spPr>
        <p:txBody>
          <a:bodyPr/>
          <a:lstStyle/>
          <a:p>
            <a:pPr eaLnBrk="1" hangingPunct="1"/>
            <a:r>
              <a:rPr lang="en-US" altLang="zh-CN" sz="3200" dirty="0"/>
              <a:t>4.1.3  </a:t>
            </a:r>
            <a:r>
              <a:rPr lang="zh-CN" altLang="en-US" sz="3200" dirty="0"/>
              <a:t>与</a:t>
            </a:r>
            <a:r>
              <a:rPr lang="en-US" altLang="zh-CN" sz="3200" dirty="0"/>
              <a:t>Thumb</a:t>
            </a:r>
            <a:r>
              <a:rPr lang="zh-CN" altLang="en-US" sz="3200" dirty="0"/>
              <a:t>指令相关的伪指令</a:t>
            </a:r>
            <a:br>
              <a:rPr lang="zh-CN" altLang="en-US" sz="3200" b="0" dirty="0"/>
            </a:br>
            <a:endParaRPr lang="zh-CN" altLang="en-US" sz="3200" b="0" dirty="0"/>
          </a:p>
        </p:txBody>
      </p:sp>
      <p:sp>
        <p:nvSpPr>
          <p:cNvPr id="5" name="Rectangle 3"/>
          <p:cNvSpPr txBox="1">
            <a:spLocks noChangeArrowheads="1"/>
          </p:cNvSpPr>
          <p:nvPr/>
        </p:nvSpPr>
        <p:spPr bwMode="gray">
          <a:xfrm>
            <a:off x="323850" y="1052736"/>
            <a:ext cx="8640638"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hlink"/>
              </a:buClr>
              <a:buFont typeface="Wingdings" panose="05000000000000000000" pitchFamily="2" charset="2"/>
              <a:buChar char="v"/>
              <a:defRPr sz="2200" b="0" kern="1200">
                <a:solidFill>
                  <a:schemeClr val="tx1"/>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1"/>
              </a:buClr>
              <a:buFont typeface="Wingdings" panose="05000000000000000000" pitchFamily="2" charset="2"/>
              <a:buChar char="§"/>
              <a:defRPr sz="2200" kern="1200">
                <a:solidFill>
                  <a:schemeClr val="tx1"/>
                </a:solidFill>
                <a:latin typeface="Arial" panose="020B0604020202020204" pitchFamily="34" charset="0"/>
                <a:ea typeface="+mn-ea"/>
                <a:cs typeface="+mn-cs"/>
              </a:defRPr>
            </a:lvl2pPr>
            <a:lvl3pPr marL="1143000" indent="-228600" algn="l" rtl="0" eaLnBrk="1" fontAlgn="base" hangingPunct="1">
              <a:lnSpc>
                <a:spcPct val="140000"/>
              </a:lnSpc>
              <a:spcBef>
                <a:spcPct val="20000"/>
              </a:spcBef>
              <a:spcAft>
                <a:spcPct val="0"/>
              </a:spcAft>
              <a:buClr>
                <a:schemeClr val="tx1"/>
              </a:buClr>
              <a:buChar char="•"/>
              <a:defRPr sz="2000" kern="1200">
                <a:solidFill>
                  <a:schemeClr val="tx1"/>
                </a:solidFill>
                <a:latin typeface="Arial" panose="020B0604020202020204" pitchFamily="34" charset="0"/>
                <a:ea typeface="+mn-ea"/>
                <a:cs typeface="+mn-cs"/>
              </a:defRPr>
            </a:lvl3pPr>
            <a:lvl4pPr marL="1600200" indent="-228600" algn="l" rtl="0" eaLnBrk="1" fontAlgn="base" hangingPunct="1">
              <a:lnSpc>
                <a:spcPct val="140000"/>
              </a:lnSpc>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hangingPunct="0">
              <a:lnSpc>
                <a:spcPct val="115000"/>
              </a:lnSpc>
              <a:buClr>
                <a:srgbClr val="33CCCC"/>
              </a:buClr>
              <a:buFont typeface="Wingdings" panose="05000000000000000000" pitchFamily="2" charset="2"/>
              <a:buNone/>
            </a:pPr>
            <a:r>
              <a:rPr lang="en-US" altLang="zh-CN" sz="2000" b="1" dirty="0">
                <a:solidFill>
                  <a:srgbClr val="198AAD"/>
                </a:solidFill>
                <a:latin typeface="Verdana"/>
                <a:ea typeface="宋体" panose="02010600030101010101" pitchFamily="2" charset="-122"/>
              </a:rPr>
              <a:t>3.  MOV</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Font typeface="Wingdings" panose="05000000000000000000" pitchFamily="2" charset="2"/>
              <a:buNone/>
            </a:pPr>
            <a:r>
              <a:rPr lang="zh-CN" altLang="en-US" sz="2000" b="1" dirty="0">
                <a:solidFill>
                  <a:srgbClr val="000000"/>
                </a:solidFill>
                <a:latin typeface="Verdana"/>
                <a:ea typeface="宋体" panose="02010600030101010101" pitchFamily="2" charset="-122"/>
              </a:rPr>
              <a:t>     语法格式 ：</a:t>
            </a:r>
          </a:p>
          <a:p>
            <a:pPr marL="0" indent="0" eaLnBrk="0" hangingPunct="0">
              <a:lnSpc>
                <a:spcPct val="150000"/>
              </a:lnSpc>
              <a:buClr>
                <a:srgbClr val="3333CC"/>
              </a:buClr>
              <a:buSzPct val="60000"/>
              <a:buNone/>
            </a:pPr>
            <a:r>
              <a:rPr lang="en-US" altLang="zh-CN" sz="2000" b="1" dirty="0">
                <a:solidFill>
                  <a:srgbClr val="000000"/>
                </a:solidFill>
                <a:ea typeface="宋体" panose="02010600030101010101" pitchFamily="2" charset="-122"/>
              </a:rPr>
              <a:t>        MOV </a:t>
            </a:r>
            <a:r>
              <a:rPr lang="en-US" altLang="zh-CN" sz="2000" b="1" dirty="0" err="1">
                <a:solidFill>
                  <a:srgbClr val="000000"/>
                </a:solidFill>
                <a:ea typeface="宋体" panose="02010600030101010101" pitchFamily="2" charset="-122"/>
              </a:rPr>
              <a:t>Rd,Rs</a:t>
            </a:r>
            <a:endParaRPr lang="en-US" altLang="zh-CN" sz="2000" b="1" dirty="0">
              <a:solidFill>
                <a:srgbClr val="000000"/>
              </a:solidFill>
              <a:ea typeface="宋体" panose="02010600030101010101" pitchFamily="2" charset="-122"/>
            </a:endParaRPr>
          </a:p>
          <a:p>
            <a:pPr marL="0" indent="0" eaLnBrk="0" hangingPunct="0">
              <a:lnSpc>
                <a:spcPct val="150000"/>
              </a:lnSpc>
              <a:buClr>
                <a:srgbClr val="3333CC"/>
              </a:buClr>
              <a:buSzPct val="60000"/>
              <a:buNone/>
            </a:pPr>
            <a:r>
              <a:rPr lang="zh-CN" altLang="en-US" sz="2000" b="1" dirty="0">
                <a:ea typeface="宋体" panose="02010600030101010101" pitchFamily="2" charset="-122"/>
              </a:rPr>
              <a:t>      </a:t>
            </a:r>
            <a:r>
              <a:rPr lang="en-US" altLang="zh-CN" sz="2000" b="1" dirty="0">
                <a:ea typeface="宋体" panose="02010600030101010101" pitchFamily="2" charset="-122"/>
              </a:rPr>
              <a:t>MOV</a:t>
            </a:r>
            <a:r>
              <a:rPr lang="zh-CN" altLang="en-US" sz="2000" b="1" dirty="0">
                <a:ea typeface="宋体" panose="02010600030101010101" pitchFamily="2" charset="-122"/>
              </a:rPr>
              <a:t>伪指令传送一个低寄存器的值到另一个低寄存器（</a:t>
            </a:r>
            <a:r>
              <a:rPr lang="en-US" altLang="zh-CN" sz="2000" b="1" dirty="0">
                <a:ea typeface="宋体" panose="02010600030101010101" pitchFamily="2" charset="-122"/>
              </a:rPr>
              <a:t>r0-r7</a:t>
            </a:r>
            <a:r>
              <a:rPr lang="zh-CN" altLang="en-US" sz="2000" b="1" dirty="0">
                <a:ea typeface="宋体" panose="02010600030101010101" pitchFamily="2" charset="-122"/>
              </a:rPr>
              <a:t>）。而</a:t>
            </a:r>
            <a:r>
              <a:rPr lang="en-US" altLang="zh-CN" sz="2000" b="1" dirty="0">
                <a:ea typeface="宋体" panose="02010600030101010101" pitchFamily="2" charset="-122"/>
              </a:rPr>
              <a:t>MOV</a:t>
            </a:r>
            <a:r>
              <a:rPr lang="zh-CN" altLang="en-US" sz="2000" b="1" dirty="0">
                <a:ea typeface="宋体" panose="02010600030101010101" pitchFamily="2" charset="-122"/>
              </a:rPr>
              <a:t>指令不能传送一个低寄存器的值到另一个低寄存器。</a:t>
            </a:r>
            <a:endParaRPr lang="en-US" altLang="zh-CN" sz="2000" b="1" dirty="0">
              <a:ea typeface="宋体" panose="02010600030101010101" pitchFamily="2" charset="-122"/>
            </a:endParaRPr>
          </a:p>
          <a:p>
            <a:pPr marL="0" indent="0" eaLnBrk="0" hangingPunct="0">
              <a:lnSpc>
                <a:spcPct val="150000"/>
              </a:lnSpc>
              <a:buClr>
                <a:srgbClr val="3333CC"/>
              </a:buClr>
              <a:buSzPct val="60000"/>
              <a:buNone/>
            </a:pPr>
            <a:r>
              <a:rPr lang="zh-CN" altLang="en-US" sz="2000" b="1" dirty="0">
                <a:ea typeface="宋体" panose="02010600030101010101" pitchFamily="2" charset="-122"/>
              </a:rPr>
              <a:t>      在使用中，汇编器将</a:t>
            </a:r>
            <a:r>
              <a:rPr lang="en-US" altLang="zh-CN" sz="2000" b="1" dirty="0">
                <a:ea typeface="宋体" panose="02010600030101010101" pitchFamily="2" charset="-122"/>
              </a:rPr>
              <a:t>MOV</a:t>
            </a:r>
            <a:r>
              <a:rPr lang="zh-CN" altLang="en-US" sz="2000" b="1" dirty="0">
                <a:ea typeface="宋体" panose="02010600030101010101" pitchFamily="2" charset="-122"/>
              </a:rPr>
              <a:t>伪指令变成带立即数的</a:t>
            </a:r>
            <a:r>
              <a:rPr lang="en-US" altLang="zh-CN" sz="2000" b="1" dirty="0">
                <a:ea typeface="宋体" panose="02010600030101010101" pitchFamily="2" charset="-122"/>
              </a:rPr>
              <a:t>ADD</a:t>
            </a:r>
            <a:r>
              <a:rPr lang="zh-CN" altLang="en-US" sz="2000" b="1" dirty="0">
                <a:ea typeface="宋体" panose="02010600030101010101" pitchFamily="2" charset="-122"/>
              </a:rPr>
              <a:t>指令，指令中立即数的值为</a:t>
            </a:r>
            <a:r>
              <a:rPr lang="en-US" altLang="zh-CN" sz="2000" b="1" dirty="0">
                <a:ea typeface="宋体" panose="02010600030101010101" pitchFamily="2" charset="-122"/>
              </a:rPr>
              <a:t>0</a:t>
            </a:r>
            <a:r>
              <a:rPr lang="zh-CN" altLang="en-US" sz="2000" b="1" dirty="0">
                <a:ea typeface="宋体" panose="02010600030101010101" pitchFamily="2" charset="-122"/>
              </a:rPr>
              <a:t>。</a:t>
            </a:r>
          </a:p>
          <a:p>
            <a:pPr marL="0" indent="0" eaLnBrk="0" hangingPunct="0">
              <a:lnSpc>
                <a:spcPct val="150000"/>
              </a:lnSpc>
              <a:buClr>
                <a:srgbClr val="3333CC"/>
              </a:buClr>
              <a:buSzPct val="60000"/>
              <a:buNone/>
            </a:pPr>
            <a:endParaRPr lang="en-US" altLang="zh-CN" dirty="0"/>
          </a:p>
        </p:txBody>
      </p:sp>
    </p:spTree>
    <p:extLst>
      <p:ext uri="{BB962C8B-B14F-4D97-AF65-F5344CB8AC3E}">
        <p14:creationId xmlns:p14="http://schemas.microsoft.com/office/powerpoint/2010/main" val="85150826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5" name="Rectangle 3"/>
          <p:cNvSpPr txBox="1">
            <a:spLocks noChangeArrowheads="1"/>
          </p:cNvSpPr>
          <p:nvPr/>
        </p:nvSpPr>
        <p:spPr bwMode="gray">
          <a:xfrm>
            <a:off x="323850" y="1052736"/>
            <a:ext cx="8640638"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40000"/>
              </a:lnSpc>
              <a:spcBef>
                <a:spcPct val="20000"/>
              </a:spcBef>
              <a:spcAft>
                <a:spcPct val="0"/>
              </a:spcAft>
              <a:buClr>
                <a:schemeClr val="hlink"/>
              </a:buClr>
              <a:buFont typeface="Wingdings" panose="05000000000000000000" pitchFamily="2" charset="2"/>
              <a:buChar char="v"/>
              <a:defRPr sz="2200" b="0" kern="1200">
                <a:solidFill>
                  <a:schemeClr val="tx1"/>
                </a:solidFill>
                <a:latin typeface="+mn-lt"/>
                <a:ea typeface="+mn-ea"/>
                <a:cs typeface="+mn-cs"/>
              </a:defRPr>
            </a:lvl1pPr>
            <a:lvl2pPr marL="742950" indent="-285750" algn="l" rtl="0" eaLnBrk="1" fontAlgn="base" hangingPunct="1">
              <a:lnSpc>
                <a:spcPct val="140000"/>
              </a:lnSpc>
              <a:spcBef>
                <a:spcPct val="20000"/>
              </a:spcBef>
              <a:spcAft>
                <a:spcPct val="0"/>
              </a:spcAft>
              <a:buClr>
                <a:schemeClr val="accent1"/>
              </a:buClr>
              <a:buFont typeface="Wingdings" panose="05000000000000000000" pitchFamily="2" charset="2"/>
              <a:buChar char="§"/>
              <a:defRPr sz="2200" kern="1200">
                <a:solidFill>
                  <a:schemeClr val="tx1"/>
                </a:solidFill>
                <a:latin typeface="Arial" panose="020B0604020202020204" pitchFamily="34" charset="0"/>
                <a:ea typeface="+mn-ea"/>
                <a:cs typeface="+mn-cs"/>
              </a:defRPr>
            </a:lvl2pPr>
            <a:lvl3pPr marL="1143000" indent="-228600" algn="l" rtl="0" eaLnBrk="1" fontAlgn="base" hangingPunct="1">
              <a:lnSpc>
                <a:spcPct val="140000"/>
              </a:lnSpc>
              <a:spcBef>
                <a:spcPct val="20000"/>
              </a:spcBef>
              <a:spcAft>
                <a:spcPct val="0"/>
              </a:spcAft>
              <a:buClr>
                <a:schemeClr val="tx1"/>
              </a:buClr>
              <a:buChar char="•"/>
              <a:defRPr sz="2000" kern="1200">
                <a:solidFill>
                  <a:schemeClr val="tx1"/>
                </a:solidFill>
                <a:latin typeface="Arial" panose="020B0604020202020204" pitchFamily="34" charset="0"/>
                <a:ea typeface="+mn-ea"/>
                <a:cs typeface="+mn-cs"/>
              </a:defRPr>
            </a:lvl3pPr>
            <a:lvl4pPr marL="1600200" indent="-228600" algn="l" rtl="0" eaLnBrk="1" fontAlgn="base" hangingPunct="1">
              <a:lnSpc>
                <a:spcPct val="140000"/>
              </a:lnSpc>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eaLnBrk="0" hangingPunct="0">
              <a:lnSpc>
                <a:spcPct val="115000"/>
              </a:lnSpc>
              <a:buClr>
                <a:srgbClr val="33CCCC"/>
              </a:buClr>
              <a:buFont typeface="Wingdings" panose="05000000000000000000" pitchFamily="2" charset="2"/>
              <a:buNone/>
            </a:pPr>
            <a:r>
              <a:rPr lang="en-US" altLang="zh-CN" sz="2000" b="1" dirty="0">
                <a:solidFill>
                  <a:srgbClr val="198AAD"/>
                </a:solidFill>
                <a:latin typeface="Verdana"/>
                <a:ea typeface="宋体" panose="02010600030101010101" pitchFamily="2" charset="-122"/>
              </a:rPr>
              <a:t>1.  MOV</a:t>
            </a:r>
            <a:r>
              <a:rPr lang="zh-CN" altLang="en-US" sz="2000" b="1" dirty="0">
                <a:solidFill>
                  <a:srgbClr val="198AAD"/>
                </a:solidFill>
                <a:latin typeface="Verdana"/>
                <a:ea typeface="宋体" panose="02010600030101010101" pitchFamily="2" charset="-122"/>
              </a:rPr>
              <a:t>伪指令</a:t>
            </a:r>
          </a:p>
          <a:p>
            <a:pPr marL="0" indent="0" eaLnBrk="0" hangingPunct="0">
              <a:lnSpc>
                <a:spcPct val="150000"/>
              </a:lnSpc>
              <a:buClr>
                <a:srgbClr val="3333CC"/>
              </a:buClr>
              <a:buSzPct val="60000"/>
              <a:buFont typeface="Wingdings" panose="05000000000000000000" pitchFamily="2" charset="2"/>
              <a:buNone/>
            </a:pPr>
            <a:r>
              <a:rPr lang="zh-CN" altLang="en-US" sz="2000" b="1" dirty="0">
                <a:solidFill>
                  <a:srgbClr val="000000"/>
                </a:solidFill>
                <a:latin typeface="Verdana"/>
                <a:ea typeface="宋体" panose="02010600030101010101" pitchFamily="2" charset="-122"/>
              </a:rPr>
              <a:t>     语法格式 ：</a:t>
            </a:r>
          </a:p>
          <a:p>
            <a:pPr marL="0" indent="0" eaLnBrk="0" hangingPunct="0">
              <a:lnSpc>
                <a:spcPct val="150000"/>
              </a:lnSpc>
              <a:buClr>
                <a:srgbClr val="3333CC"/>
              </a:buClr>
              <a:buSzPct val="60000"/>
              <a:buNone/>
            </a:pPr>
            <a:r>
              <a:rPr lang="en-US" altLang="zh-CN" sz="2000" b="1" dirty="0">
                <a:solidFill>
                  <a:srgbClr val="000000"/>
                </a:solidFill>
                <a:ea typeface="宋体" panose="02010600030101010101" pitchFamily="2" charset="-122"/>
              </a:rPr>
              <a:t>        MOV </a:t>
            </a:r>
            <a:r>
              <a:rPr lang="en-US" altLang="zh-CN" sz="2000" b="1" dirty="0" err="1">
                <a:solidFill>
                  <a:srgbClr val="000000"/>
                </a:solidFill>
                <a:ea typeface="宋体" panose="02010600030101010101" pitchFamily="2" charset="-122"/>
              </a:rPr>
              <a:t>Rd,Rs</a:t>
            </a:r>
            <a:endParaRPr lang="en-US" altLang="zh-CN" sz="2000" b="1" dirty="0">
              <a:solidFill>
                <a:srgbClr val="000000"/>
              </a:solidFill>
              <a:ea typeface="宋体" panose="02010600030101010101" pitchFamily="2" charset="-122"/>
            </a:endParaRPr>
          </a:p>
          <a:p>
            <a:pPr marL="0" indent="0" eaLnBrk="0" hangingPunct="0">
              <a:lnSpc>
                <a:spcPct val="150000"/>
              </a:lnSpc>
              <a:buClr>
                <a:srgbClr val="3333CC"/>
              </a:buClr>
              <a:buSzPct val="60000"/>
              <a:buNone/>
            </a:pPr>
            <a:r>
              <a:rPr lang="zh-CN" altLang="en-US" sz="2000" b="1" dirty="0">
                <a:ea typeface="宋体" panose="02010600030101010101" pitchFamily="2" charset="-122"/>
              </a:rPr>
              <a:t>      </a:t>
            </a:r>
            <a:r>
              <a:rPr lang="en-US" altLang="zh-CN" sz="2000" b="1" dirty="0">
                <a:ea typeface="宋体" panose="02010600030101010101" pitchFamily="2" charset="-122"/>
              </a:rPr>
              <a:t>MOV</a:t>
            </a:r>
            <a:r>
              <a:rPr lang="zh-CN" altLang="en-US" sz="2000" b="1" dirty="0">
                <a:ea typeface="宋体" panose="02010600030101010101" pitchFamily="2" charset="-122"/>
              </a:rPr>
              <a:t>伪指令传送一个低寄存器的值到另一个低寄存器（</a:t>
            </a:r>
            <a:r>
              <a:rPr lang="en-US" altLang="zh-CN" sz="2000" b="1" dirty="0">
                <a:ea typeface="宋体" panose="02010600030101010101" pitchFamily="2" charset="-122"/>
              </a:rPr>
              <a:t>r0-r7</a:t>
            </a:r>
            <a:r>
              <a:rPr lang="zh-CN" altLang="en-US" sz="2000" b="1" dirty="0">
                <a:ea typeface="宋体" panose="02010600030101010101" pitchFamily="2" charset="-122"/>
              </a:rPr>
              <a:t>）。而</a:t>
            </a:r>
            <a:r>
              <a:rPr lang="en-US" altLang="zh-CN" sz="2000" b="1" dirty="0">
                <a:ea typeface="宋体" panose="02010600030101010101" pitchFamily="2" charset="-122"/>
              </a:rPr>
              <a:t>MOV</a:t>
            </a:r>
            <a:r>
              <a:rPr lang="zh-CN" altLang="en-US" sz="2000" b="1" dirty="0">
                <a:ea typeface="宋体" panose="02010600030101010101" pitchFamily="2" charset="-122"/>
              </a:rPr>
              <a:t>指令不能传送一个低寄存器的值到另一个低寄存器。</a:t>
            </a:r>
            <a:endParaRPr lang="en-US" altLang="zh-CN" sz="2000" b="1" dirty="0">
              <a:ea typeface="宋体" panose="02010600030101010101" pitchFamily="2" charset="-122"/>
            </a:endParaRPr>
          </a:p>
          <a:p>
            <a:pPr marL="0" indent="0" eaLnBrk="0" hangingPunct="0">
              <a:lnSpc>
                <a:spcPct val="150000"/>
              </a:lnSpc>
              <a:buClr>
                <a:srgbClr val="3333CC"/>
              </a:buClr>
              <a:buSzPct val="60000"/>
              <a:buNone/>
            </a:pPr>
            <a:r>
              <a:rPr lang="zh-CN" altLang="en-US" sz="2000" b="1" dirty="0">
                <a:ea typeface="宋体" panose="02010600030101010101" pitchFamily="2" charset="-122"/>
              </a:rPr>
              <a:t>      在使用中，汇编器将</a:t>
            </a:r>
            <a:r>
              <a:rPr lang="en-US" altLang="zh-CN" sz="2000" b="1" dirty="0">
                <a:ea typeface="宋体" panose="02010600030101010101" pitchFamily="2" charset="-122"/>
              </a:rPr>
              <a:t>MOV</a:t>
            </a:r>
            <a:r>
              <a:rPr lang="zh-CN" altLang="en-US" sz="2000" b="1" dirty="0">
                <a:ea typeface="宋体" panose="02010600030101010101" pitchFamily="2" charset="-122"/>
              </a:rPr>
              <a:t>伪指令变成带立即数的</a:t>
            </a:r>
            <a:r>
              <a:rPr lang="en-US" altLang="zh-CN" sz="2000" b="1" dirty="0">
                <a:ea typeface="宋体" panose="02010600030101010101" pitchFamily="2" charset="-122"/>
              </a:rPr>
              <a:t>ADD</a:t>
            </a:r>
            <a:r>
              <a:rPr lang="zh-CN" altLang="en-US" sz="2000" b="1" dirty="0">
                <a:ea typeface="宋体" panose="02010600030101010101" pitchFamily="2" charset="-122"/>
              </a:rPr>
              <a:t>指令，指令中立即数的值为</a:t>
            </a:r>
            <a:r>
              <a:rPr lang="en-US" altLang="zh-CN" sz="2000" b="1" dirty="0">
                <a:ea typeface="宋体" panose="02010600030101010101" pitchFamily="2" charset="-122"/>
              </a:rPr>
              <a:t>0</a:t>
            </a:r>
            <a:r>
              <a:rPr lang="zh-CN" altLang="en-US" sz="2000" b="1" dirty="0">
                <a:ea typeface="宋体" panose="02010600030101010101" pitchFamily="2" charset="-122"/>
              </a:rPr>
              <a:t>。</a:t>
            </a:r>
          </a:p>
          <a:p>
            <a:pPr marL="0" indent="0" eaLnBrk="0" hangingPunct="0">
              <a:lnSpc>
                <a:spcPct val="150000"/>
              </a:lnSpc>
              <a:buClr>
                <a:srgbClr val="3333CC"/>
              </a:buClr>
              <a:buSzPct val="60000"/>
              <a:buNone/>
            </a:pPr>
            <a:endParaRPr lang="en-US" altLang="zh-CN" dirty="0"/>
          </a:p>
        </p:txBody>
      </p:sp>
    </p:spTree>
    <p:extLst>
      <p:ext uri="{BB962C8B-B14F-4D97-AF65-F5344CB8AC3E}">
        <p14:creationId xmlns:p14="http://schemas.microsoft.com/office/powerpoint/2010/main" val="80628407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2DA1C36-4B36-4C58-8489-380D88B6B535}"/>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76803" name="Rectangle 3">
            <a:extLst>
              <a:ext uri="{FF2B5EF4-FFF2-40B4-BE49-F238E27FC236}">
                <a16:creationId xmlns:a16="http://schemas.microsoft.com/office/drawing/2014/main" id="{383AE97F-D578-45DB-992F-3AC81CF0F5EC}"/>
              </a:ext>
            </a:extLst>
          </p:cNvPr>
          <p:cNvSpPr>
            <a:spLocks noGrp="1" noChangeArrowheads="1"/>
          </p:cNvSpPr>
          <p:nvPr>
            <p:ph type="body" idx="1"/>
          </p:nvPr>
        </p:nvSpPr>
        <p:spPr>
          <a:xfrm>
            <a:off x="357188" y="1143000"/>
            <a:ext cx="8229600" cy="5248275"/>
          </a:xfrm>
        </p:spPr>
        <p:txBody>
          <a:bodyPr/>
          <a:lstStyle/>
          <a:p>
            <a:pPr eaLnBrk="1" hangingPunct="1">
              <a:lnSpc>
                <a:spcPct val="130000"/>
              </a:lnSpc>
              <a:spcBef>
                <a:spcPct val="0"/>
              </a:spcBef>
              <a:buFont typeface="Wingdings" panose="05000000000000000000" pitchFamily="2" charset="2"/>
              <a:buNone/>
            </a:pPr>
            <a:r>
              <a:rPr lang="en-US" altLang="zh-CN" sz="2800" dirty="0"/>
              <a:t>1.  </a:t>
            </a:r>
            <a:r>
              <a:rPr lang="zh-CN" altLang="en-US" sz="2800" dirty="0">
                <a:solidFill>
                  <a:srgbClr val="FF3300"/>
                </a:solidFill>
              </a:rPr>
              <a:t>数字表达式及运算符</a:t>
            </a:r>
          </a:p>
          <a:p>
            <a:pPr eaLnBrk="1" hangingPunct="1">
              <a:lnSpc>
                <a:spcPct val="130000"/>
              </a:lnSpc>
              <a:spcBef>
                <a:spcPct val="0"/>
              </a:spcBef>
              <a:buFont typeface="Wingdings" panose="05000000000000000000" pitchFamily="2" charset="2"/>
              <a:buNone/>
            </a:pPr>
            <a:r>
              <a:rPr lang="en-US" altLang="zh-CN" sz="2800" dirty="0">
                <a:solidFill>
                  <a:srgbClr val="0000FF"/>
                </a:solidFill>
              </a:rPr>
              <a:t>	       </a:t>
            </a:r>
            <a:r>
              <a:rPr lang="zh-CN" altLang="en-US" sz="2800" dirty="0">
                <a:solidFill>
                  <a:srgbClr val="0000FF"/>
                </a:solidFill>
              </a:rPr>
              <a:t>数字表达式</a:t>
            </a:r>
            <a:r>
              <a:rPr lang="zh-CN" altLang="en-US" sz="2800" dirty="0"/>
              <a:t>包括数字、数字常量、数字变量、数字运算符和括号构成。表达式的结果不能超过一个</a:t>
            </a:r>
            <a:r>
              <a:rPr lang="en-US" altLang="zh-CN" sz="2800" dirty="0"/>
              <a:t>32</a:t>
            </a:r>
            <a:r>
              <a:rPr lang="zh-CN" altLang="en-US" sz="2800" dirty="0"/>
              <a:t>位数的表达范围。</a:t>
            </a:r>
          </a:p>
          <a:p>
            <a:pPr eaLnBrk="1" hangingPunct="1">
              <a:lnSpc>
                <a:spcPct val="130000"/>
              </a:lnSpc>
              <a:spcBef>
                <a:spcPct val="0"/>
              </a:spcBef>
              <a:buFont typeface="Wingdings" panose="05000000000000000000" pitchFamily="2" charset="2"/>
              <a:buNone/>
            </a:pPr>
            <a:r>
              <a:rPr lang="zh-CN" altLang="en-US" sz="2800" dirty="0"/>
              <a:t>（</a:t>
            </a:r>
            <a:r>
              <a:rPr lang="en-US" altLang="zh-CN" sz="2800" dirty="0"/>
              <a:t>1</a:t>
            </a:r>
            <a:r>
              <a:rPr lang="zh-CN" altLang="en-US" sz="2800" dirty="0"/>
              <a:t>）数字</a:t>
            </a:r>
            <a:r>
              <a:rPr lang="zh-CN" altLang="en-US" sz="2800" dirty="0">
                <a:solidFill>
                  <a:srgbClr val="0000FF"/>
                </a:solidFill>
              </a:rPr>
              <a:t>形式</a:t>
            </a:r>
            <a:r>
              <a:rPr lang="zh-CN" altLang="en-US" sz="2800" dirty="0"/>
              <a:t>可以</a:t>
            </a:r>
            <a:r>
              <a:rPr lang="en-US" altLang="zh-CN" sz="2800" dirty="0"/>
              <a:t>:</a:t>
            </a:r>
          </a:p>
          <a:p>
            <a:pPr lvl="2" eaLnBrk="1" hangingPunct="1">
              <a:lnSpc>
                <a:spcPct val="130000"/>
              </a:lnSpc>
              <a:spcBef>
                <a:spcPct val="0"/>
              </a:spcBef>
              <a:buFont typeface="Wingdings" panose="05000000000000000000" pitchFamily="2" charset="2"/>
              <a:buChar char="l"/>
            </a:pPr>
            <a:r>
              <a:rPr lang="zh-CN" altLang="en-US" sz="2800" dirty="0">
                <a:solidFill>
                  <a:srgbClr val="0000FF"/>
                </a:solidFill>
              </a:rPr>
              <a:t>十进制</a:t>
            </a:r>
            <a:endParaRPr lang="en-US" altLang="zh-CN" sz="2800" dirty="0">
              <a:solidFill>
                <a:srgbClr val="0000FF"/>
              </a:solidFill>
            </a:endParaRPr>
          </a:p>
          <a:p>
            <a:pPr lvl="2" eaLnBrk="1" hangingPunct="1">
              <a:lnSpc>
                <a:spcPct val="130000"/>
              </a:lnSpc>
              <a:spcBef>
                <a:spcPct val="0"/>
              </a:spcBef>
              <a:buFont typeface="Wingdings" panose="05000000000000000000" pitchFamily="2" charset="2"/>
              <a:buChar char="l"/>
            </a:pPr>
            <a:r>
              <a:rPr lang="zh-CN" altLang="en-US" sz="2800" dirty="0">
                <a:solidFill>
                  <a:srgbClr val="0000FF"/>
                </a:solidFill>
              </a:rPr>
              <a:t>十六进制</a:t>
            </a:r>
            <a:endParaRPr lang="en-US" altLang="zh-CN" sz="2800" dirty="0">
              <a:solidFill>
                <a:srgbClr val="0000FF"/>
              </a:solidFill>
            </a:endParaRPr>
          </a:p>
          <a:p>
            <a:pPr lvl="2" eaLnBrk="1" hangingPunct="1">
              <a:lnSpc>
                <a:spcPct val="130000"/>
              </a:lnSpc>
              <a:spcBef>
                <a:spcPct val="0"/>
              </a:spcBef>
              <a:buFont typeface="Wingdings" panose="05000000000000000000" pitchFamily="2" charset="2"/>
              <a:buChar char="l"/>
            </a:pPr>
            <a:r>
              <a:rPr lang="en-US" altLang="zh-CN" sz="2800" dirty="0">
                <a:solidFill>
                  <a:srgbClr val="0000FF"/>
                </a:solidFill>
              </a:rPr>
              <a:t>N</a:t>
            </a:r>
            <a:r>
              <a:rPr lang="zh-CN" altLang="en-US" sz="2800" dirty="0">
                <a:solidFill>
                  <a:srgbClr val="0000FF"/>
                </a:solidFill>
              </a:rPr>
              <a:t>进制</a:t>
            </a:r>
            <a:endParaRPr lang="en-US" altLang="zh-CN" sz="2800" dirty="0">
              <a:solidFill>
                <a:srgbClr val="0000FF"/>
              </a:solidFill>
            </a:endParaRPr>
          </a:p>
          <a:p>
            <a:pPr lvl="2" eaLnBrk="1" hangingPunct="1">
              <a:lnSpc>
                <a:spcPct val="130000"/>
              </a:lnSpc>
              <a:spcBef>
                <a:spcPct val="0"/>
              </a:spcBef>
              <a:buFont typeface="Wingdings" panose="05000000000000000000" pitchFamily="2" charset="2"/>
              <a:buChar char="l"/>
            </a:pPr>
            <a:r>
              <a:rPr lang="en-US" altLang="zh-CN" sz="2800" dirty="0">
                <a:solidFill>
                  <a:srgbClr val="0000FF"/>
                </a:solidFill>
              </a:rPr>
              <a:t>ASCII</a:t>
            </a:r>
            <a:endParaRPr lang="zh-CN" altLang="en-US" sz="2800" dirty="0">
              <a:solidFill>
                <a:srgbClr val="0000FF"/>
              </a:solidFill>
            </a:endParaRPr>
          </a:p>
          <a:p>
            <a:pPr eaLnBrk="1" hangingPunct="1">
              <a:buFont typeface="Wingdings" panose="05000000000000000000" pitchFamily="2" charset="2"/>
              <a:buNone/>
            </a:pPr>
            <a:endParaRPr lang="en-US" altLang="zh-CN"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body" idx="1"/>
          </p:nvPr>
        </p:nvSpPr>
        <p:spPr/>
        <p:txBody>
          <a:bodyPr/>
          <a:lstStyle/>
          <a:p>
            <a:pPr eaLnBrk="1" hangingPunct="1">
              <a:lnSpc>
                <a:spcPct val="125000"/>
              </a:lnSpc>
            </a:pPr>
            <a:r>
              <a:rPr lang="zh-CN" altLang="en-US" sz="2800" dirty="0"/>
              <a:t>在</a:t>
            </a:r>
            <a:r>
              <a:rPr lang="en-US" altLang="zh-CN" sz="2800" dirty="0"/>
              <a:t>ARM</a:t>
            </a:r>
            <a:r>
              <a:rPr lang="zh-CN" altLang="en-US" sz="2800" dirty="0"/>
              <a:t>的汇编程序中，我们把伪指令分为三部分介绍</a:t>
            </a:r>
            <a:r>
              <a:rPr lang="en-US" altLang="zh-CN" sz="2800" dirty="0"/>
              <a:t>:</a:t>
            </a:r>
          </a:p>
          <a:p>
            <a:pPr lvl="1" eaLnBrk="1" hangingPunct="1">
              <a:lnSpc>
                <a:spcPct val="125000"/>
              </a:lnSpc>
              <a:buFont typeface="Wingdings" panose="05000000000000000000" pitchFamily="2" charset="2"/>
              <a:buChar char="l"/>
            </a:pPr>
            <a:r>
              <a:rPr lang="zh-CN" altLang="en-US" sz="2800" dirty="0"/>
              <a:t>通用伪指令 </a:t>
            </a:r>
          </a:p>
          <a:p>
            <a:pPr lvl="1" algn="just" eaLnBrk="1" hangingPunct="1">
              <a:lnSpc>
                <a:spcPct val="125000"/>
              </a:lnSpc>
              <a:buFont typeface="Wingdings" panose="05000000000000000000" pitchFamily="2" charset="2"/>
              <a:buChar char="l"/>
            </a:pPr>
            <a:r>
              <a:rPr lang="zh-CN" altLang="en-US" sz="2800" dirty="0"/>
              <a:t>与</a:t>
            </a:r>
            <a:r>
              <a:rPr lang="en-US" altLang="zh-CN" sz="2800" dirty="0"/>
              <a:t>ARM</a:t>
            </a:r>
            <a:r>
              <a:rPr lang="zh-CN" altLang="en-US" sz="2800" dirty="0"/>
              <a:t>指令相关的伪指令</a:t>
            </a:r>
            <a:endParaRPr lang="zh-CN" altLang="en-US" sz="2800" b="0" dirty="0"/>
          </a:p>
          <a:p>
            <a:pPr lvl="1" eaLnBrk="1" hangingPunct="1">
              <a:lnSpc>
                <a:spcPct val="125000"/>
              </a:lnSpc>
              <a:buFont typeface="Wingdings" panose="05000000000000000000" pitchFamily="2" charset="2"/>
              <a:buChar char="l"/>
            </a:pPr>
            <a:r>
              <a:rPr lang="zh-CN" altLang="en-US" sz="2800" dirty="0"/>
              <a:t>与</a:t>
            </a:r>
            <a:r>
              <a:rPr lang="en-US" altLang="zh-CN" sz="2800" dirty="0"/>
              <a:t>Thumb</a:t>
            </a:r>
            <a:r>
              <a:rPr lang="zh-CN" altLang="en-US" sz="2800" dirty="0"/>
              <a:t>指令相关的伪指令 </a:t>
            </a:r>
          </a:p>
        </p:txBody>
      </p:sp>
      <p:sp>
        <p:nvSpPr>
          <p:cNvPr id="5" name="Rectangle 2"/>
          <p:cNvSpPr txBox="1">
            <a:spLocks noChangeArrowheads="1"/>
          </p:cNvSpPr>
          <p:nvPr/>
        </p:nvSpPr>
        <p:spPr bwMode="gray">
          <a:xfrm>
            <a:off x="179512" y="188640"/>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2800" b="1" kern="1200">
                <a:solidFill>
                  <a:schemeClr val="bg1"/>
                </a:solidFill>
                <a:latin typeface="黑体" panose="02010609060101010101" pitchFamily="49" charset="-122"/>
                <a:ea typeface="黑体" panose="02010609060101010101" pitchFamily="49" charset="-122"/>
                <a:cs typeface="+mj-cs"/>
              </a:defRPr>
            </a:lvl1pPr>
            <a:lvl2pPr algn="ctr" rtl="0" eaLnBrk="1" fontAlgn="base" hangingPunct="1">
              <a:spcBef>
                <a:spcPct val="0"/>
              </a:spcBef>
              <a:spcAft>
                <a:spcPct val="0"/>
              </a:spcAft>
              <a:defRPr sz="2800" b="1">
                <a:solidFill>
                  <a:schemeClr val="bg1"/>
                </a:solidFill>
                <a:latin typeface="Verdana" panose="020B0604030504040204" pitchFamily="34" charset="0"/>
              </a:defRPr>
            </a:lvl2pPr>
            <a:lvl3pPr algn="ctr" rtl="0" eaLnBrk="1" fontAlgn="base" hangingPunct="1">
              <a:spcBef>
                <a:spcPct val="0"/>
              </a:spcBef>
              <a:spcAft>
                <a:spcPct val="0"/>
              </a:spcAft>
              <a:defRPr sz="2800" b="1">
                <a:solidFill>
                  <a:schemeClr val="bg1"/>
                </a:solidFill>
                <a:latin typeface="Verdana" panose="020B0604030504040204" pitchFamily="34" charset="0"/>
              </a:defRPr>
            </a:lvl3pPr>
            <a:lvl4pPr algn="ctr" rtl="0" eaLnBrk="1" fontAlgn="base" hangingPunct="1">
              <a:spcBef>
                <a:spcPct val="0"/>
              </a:spcBef>
              <a:spcAft>
                <a:spcPct val="0"/>
              </a:spcAft>
              <a:defRPr sz="2800" b="1">
                <a:solidFill>
                  <a:schemeClr val="bg1"/>
                </a:solidFill>
                <a:latin typeface="Verdana" panose="020B0604030504040204" pitchFamily="34" charset="0"/>
              </a:defRPr>
            </a:lvl4pPr>
            <a:lvl5pPr algn="ctr" rtl="0" eaLnBrk="1" fontAlgn="base" hangingPunct="1">
              <a:spcBef>
                <a:spcPct val="0"/>
              </a:spcBef>
              <a:spcAft>
                <a:spcPct val="0"/>
              </a:spcAft>
              <a:defRPr sz="2800" b="1">
                <a:solidFill>
                  <a:schemeClr val="bg1"/>
                </a:solidFill>
                <a:latin typeface="Verdana" panose="020B0604030504040204" pitchFamily="34" charset="0"/>
              </a:defRPr>
            </a:lvl5pPr>
            <a:lvl6pPr marL="457200" algn="ctr" rtl="0" eaLnBrk="1" fontAlgn="base" hangingPunct="1">
              <a:spcBef>
                <a:spcPct val="0"/>
              </a:spcBef>
              <a:spcAft>
                <a:spcPct val="0"/>
              </a:spcAft>
              <a:defRPr sz="2800" b="1">
                <a:solidFill>
                  <a:schemeClr val="bg1"/>
                </a:solidFill>
                <a:latin typeface="Verdana" panose="020B0604030504040204" pitchFamily="34" charset="0"/>
              </a:defRPr>
            </a:lvl6pPr>
            <a:lvl7pPr marL="914400" algn="ctr" rtl="0" eaLnBrk="1" fontAlgn="base" hangingPunct="1">
              <a:spcBef>
                <a:spcPct val="0"/>
              </a:spcBef>
              <a:spcAft>
                <a:spcPct val="0"/>
              </a:spcAft>
              <a:defRPr sz="2800" b="1">
                <a:solidFill>
                  <a:schemeClr val="bg1"/>
                </a:solidFill>
                <a:latin typeface="Verdana" panose="020B0604030504040204" pitchFamily="34" charset="0"/>
              </a:defRPr>
            </a:lvl7pPr>
            <a:lvl8pPr marL="1371600" algn="ctr" rtl="0" eaLnBrk="1" fontAlgn="base" hangingPunct="1">
              <a:spcBef>
                <a:spcPct val="0"/>
              </a:spcBef>
              <a:spcAft>
                <a:spcPct val="0"/>
              </a:spcAft>
              <a:defRPr sz="2800" b="1">
                <a:solidFill>
                  <a:schemeClr val="bg1"/>
                </a:solidFill>
                <a:latin typeface="Verdana" panose="020B0604030504040204" pitchFamily="34" charset="0"/>
              </a:defRPr>
            </a:lvl8pPr>
            <a:lvl9pPr marL="1828800" algn="ctr" rtl="0" eaLnBrk="1" fontAlgn="base" hangingPunct="1">
              <a:spcBef>
                <a:spcPct val="0"/>
              </a:spcBef>
              <a:spcAft>
                <a:spcPct val="0"/>
              </a:spcAft>
              <a:defRPr sz="2800" b="1">
                <a:solidFill>
                  <a:schemeClr val="bg1"/>
                </a:solidFill>
                <a:latin typeface="Verdana" panose="020B0604030504040204" pitchFamily="34" charset="0"/>
              </a:defRPr>
            </a:lvl9pPr>
          </a:lstStyle>
          <a:p>
            <a:r>
              <a:rPr lang="en-US" altLang="zh-CN" sz="3200" dirty="0"/>
              <a:t>4.1  </a:t>
            </a:r>
            <a:r>
              <a:rPr lang="zh-CN" altLang="en-US" sz="3200" dirty="0"/>
              <a:t>汇编语言特性</a:t>
            </a:r>
          </a:p>
        </p:txBody>
      </p:sp>
    </p:spTree>
    <p:extLst>
      <p:ext uri="{BB962C8B-B14F-4D97-AF65-F5344CB8AC3E}">
        <p14:creationId xmlns:p14="http://schemas.microsoft.com/office/powerpoint/2010/main" val="294223850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471DF567-257C-415C-B9B2-BD20767E514D}"/>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77827" name="Rectangle 3">
            <a:extLst>
              <a:ext uri="{FF2B5EF4-FFF2-40B4-BE49-F238E27FC236}">
                <a16:creationId xmlns:a16="http://schemas.microsoft.com/office/drawing/2014/main" id="{7E71D0B4-7D4F-4A68-935D-CEADE2F48955}"/>
              </a:ext>
            </a:extLst>
          </p:cNvPr>
          <p:cNvSpPr>
            <a:spLocks noGrp="1" noChangeArrowheads="1"/>
          </p:cNvSpPr>
          <p:nvPr>
            <p:ph type="body" idx="1"/>
          </p:nvPr>
        </p:nvSpPr>
        <p:spPr>
          <a:xfrm>
            <a:off x="357188" y="1428750"/>
            <a:ext cx="8229600" cy="5248275"/>
          </a:xfrm>
        </p:spPr>
        <p:txBody>
          <a:bodyPr/>
          <a:lstStyle/>
          <a:p>
            <a:pPr eaLnBrk="1" hangingPunct="1">
              <a:lnSpc>
                <a:spcPct val="150000"/>
              </a:lnSpc>
              <a:buFont typeface="Wingdings" panose="05000000000000000000" pitchFamily="2" charset="2"/>
              <a:buNone/>
            </a:pPr>
            <a:r>
              <a:rPr lang="zh-CN" altLang="en-US" sz="2800"/>
              <a:t>若是十进制，在表达的时候可以直接表达，</a:t>
            </a:r>
            <a:endParaRPr lang="en-US" altLang="zh-CN" sz="2800"/>
          </a:p>
          <a:p>
            <a:pPr eaLnBrk="1" hangingPunct="1">
              <a:lnSpc>
                <a:spcPct val="150000"/>
              </a:lnSpc>
              <a:buFont typeface="Wingdings" panose="05000000000000000000" pitchFamily="2" charset="2"/>
              <a:buNone/>
            </a:pPr>
            <a:r>
              <a:rPr lang="zh-CN" altLang="en-US" sz="2800"/>
              <a:t>      例如：</a:t>
            </a:r>
            <a:r>
              <a:rPr lang="en-US" altLang="zh-CN" sz="2800"/>
              <a:t>1234</a:t>
            </a:r>
            <a:r>
              <a:rPr lang="zh-CN" altLang="en-US" sz="2800"/>
              <a:t>、</a:t>
            </a:r>
            <a:r>
              <a:rPr lang="en-US" altLang="zh-CN" sz="2800"/>
              <a:t>56789</a:t>
            </a:r>
            <a:r>
              <a:rPr lang="zh-CN" altLang="en-US" sz="2800"/>
              <a:t>。</a:t>
            </a:r>
          </a:p>
          <a:p>
            <a:pPr eaLnBrk="1" hangingPunct="1">
              <a:lnSpc>
                <a:spcPct val="150000"/>
              </a:lnSpc>
              <a:buFont typeface="Wingdings" panose="05000000000000000000" pitchFamily="2" charset="2"/>
              <a:buNone/>
            </a:pPr>
            <a:r>
              <a:rPr lang="zh-CN" altLang="en-US" sz="2800"/>
              <a:t>若是十六进制，有两种表达方法。</a:t>
            </a:r>
            <a:endParaRPr lang="en-US" altLang="zh-CN" sz="2800"/>
          </a:p>
          <a:p>
            <a:pPr lvl="1" eaLnBrk="1" hangingPunct="1">
              <a:lnSpc>
                <a:spcPct val="150000"/>
              </a:lnSpc>
            </a:pPr>
            <a:r>
              <a:rPr lang="zh-CN" altLang="en-US" sz="2800"/>
              <a:t>一种是在数值前加“</a:t>
            </a:r>
            <a:r>
              <a:rPr lang="en-US" altLang="zh-CN" sz="2800">
                <a:solidFill>
                  <a:srgbClr val="FF3300"/>
                </a:solidFill>
              </a:rPr>
              <a:t>0x</a:t>
            </a:r>
            <a:r>
              <a:rPr lang="en-US" altLang="zh-CN" sz="2800"/>
              <a:t>”</a:t>
            </a:r>
          </a:p>
          <a:p>
            <a:pPr lvl="1" eaLnBrk="1" hangingPunct="1">
              <a:lnSpc>
                <a:spcPct val="150000"/>
              </a:lnSpc>
            </a:pPr>
            <a:r>
              <a:rPr lang="zh-CN" altLang="en-US" sz="2800"/>
              <a:t>另一种是在数值前加“</a:t>
            </a:r>
            <a:r>
              <a:rPr lang="en-US" altLang="zh-CN" sz="2800">
                <a:solidFill>
                  <a:srgbClr val="FF3300"/>
                </a:solidFill>
              </a:rPr>
              <a:t>&amp;</a:t>
            </a:r>
            <a:r>
              <a:rPr lang="en-US" altLang="zh-CN" sz="2800"/>
              <a:t>”</a:t>
            </a:r>
            <a:r>
              <a:rPr lang="zh-CN" altLang="en-US" sz="2800"/>
              <a:t>。</a:t>
            </a:r>
            <a:endParaRPr lang="en-US" altLang="zh-CN" sz="2800"/>
          </a:p>
          <a:p>
            <a:pPr eaLnBrk="1" hangingPunct="1">
              <a:lnSpc>
                <a:spcPct val="150000"/>
              </a:lnSpc>
              <a:buFont typeface="Wingdings" panose="05000000000000000000" pitchFamily="2" charset="2"/>
              <a:buNone/>
            </a:pPr>
            <a:r>
              <a:rPr lang="zh-CN" altLang="en-US" sz="2800"/>
              <a:t>      例如：</a:t>
            </a:r>
            <a:r>
              <a:rPr lang="en-US" altLang="zh-CN" sz="2800"/>
              <a:t>0x12A</a:t>
            </a:r>
            <a:r>
              <a:rPr lang="zh-CN" altLang="en-US" sz="2800"/>
              <a:t>，</a:t>
            </a:r>
            <a:r>
              <a:rPr lang="en-US" altLang="zh-CN" sz="2800"/>
              <a:t>&amp;FF00</a:t>
            </a:r>
            <a:r>
              <a:rPr lang="zh-CN" altLang="en-US" sz="2800"/>
              <a:t>。</a:t>
            </a:r>
          </a:p>
          <a:p>
            <a:pPr eaLnBrk="1" hangingPunct="1"/>
            <a:endParaRPr lang="en-US" altLang="zh-CN" sz="220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5DBF0A39-325B-462F-977E-AB729D0378C4}"/>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78851" name="Rectangle 3">
            <a:extLst>
              <a:ext uri="{FF2B5EF4-FFF2-40B4-BE49-F238E27FC236}">
                <a16:creationId xmlns:a16="http://schemas.microsoft.com/office/drawing/2014/main" id="{3C5B7D64-BE0C-4D7A-A217-DDFA87791EF6}"/>
              </a:ext>
            </a:extLst>
          </p:cNvPr>
          <p:cNvSpPr>
            <a:spLocks noGrp="1" noChangeArrowheads="1"/>
          </p:cNvSpPr>
          <p:nvPr>
            <p:ph type="body" idx="1"/>
          </p:nvPr>
        </p:nvSpPr>
        <p:spPr>
          <a:xfrm>
            <a:off x="357188" y="1428750"/>
            <a:ext cx="8229600" cy="5248275"/>
          </a:xfrm>
        </p:spPr>
        <p:txBody>
          <a:bodyPr/>
          <a:lstStyle/>
          <a:p>
            <a:pPr eaLnBrk="1" hangingPunct="1">
              <a:lnSpc>
                <a:spcPct val="150000"/>
              </a:lnSpc>
              <a:buFont typeface="Wingdings" panose="05000000000000000000" pitchFamily="2" charset="2"/>
              <a:buNone/>
            </a:pPr>
            <a:r>
              <a:rPr lang="zh-CN" altLang="en-US" sz="2800"/>
              <a:t>若是</a:t>
            </a:r>
            <a:r>
              <a:rPr lang="en-US" altLang="zh-CN" sz="2800"/>
              <a:t>N</a:t>
            </a:r>
            <a:r>
              <a:rPr lang="zh-CN" altLang="en-US" sz="2800"/>
              <a:t>进制：</a:t>
            </a:r>
            <a:r>
              <a:rPr lang="en-US" altLang="zh-CN" sz="2800"/>
              <a:t>N</a:t>
            </a:r>
            <a:r>
              <a:rPr lang="zh-CN" altLang="en-US" sz="2800"/>
              <a:t>是一个</a:t>
            </a:r>
            <a:r>
              <a:rPr lang="en-US" altLang="zh-CN" sz="2800"/>
              <a:t>2~9</a:t>
            </a:r>
            <a:r>
              <a:rPr lang="zh-CN" altLang="en-US" sz="2800"/>
              <a:t>之间的整数。</a:t>
            </a:r>
            <a:endParaRPr lang="en-US" altLang="zh-CN" sz="2800"/>
          </a:p>
          <a:p>
            <a:pPr eaLnBrk="1" hangingPunct="1">
              <a:lnSpc>
                <a:spcPct val="150000"/>
              </a:lnSpc>
              <a:buFont typeface="Wingdings" panose="05000000000000000000" pitchFamily="2" charset="2"/>
              <a:buNone/>
            </a:pPr>
            <a:r>
              <a:rPr lang="zh-CN" altLang="en-US" sz="2800"/>
              <a:t>表示方法是</a:t>
            </a:r>
            <a:r>
              <a:rPr lang="en-US" altLang="zh-CN" sz="2800"/>
              <a:t>n_</a:t>
            </a:r>
            <a:r>
              <a:rPr lang="zh-CN" altLang="en-US" sz="2800"/>
              <a:t>数值。</a:t>
            </a:r>
            <a:endParaRPr lang="en-US" altLang="zh-CN" sz="2800"/>
          </a:p>
          <a:p>
            <a:pPr eaLnBrk="1" hangingPunct="1">
              <a:lnSpc>
                <a:spcPct val="150000"/>
              </a:lnSpc>
              <a:buFont typeface="Wingdings" panose="05000000000000000000" pitchFamily="2" charset="2"/>
              <a:buNone/>
            </a:pPr>
            <a:r>
              <a:rPr lang="zh-CN" altLang="en-US" sz="2800">
                <a:solidFill>
                  <a:srgbClr val="FF0000"/>
                </a:solidFill>
              </a:rPr>
              <a:t>例如：</a:t>
            </a:r>
            <a:endParaRPr lang="en-US" altLang="zh-CN" sz="2800">
              <a:solidFill>
                <a:srgbClr val="FF0000"/>
              </a:solidFill>
            </a:endParaRPr>
          </a:p>
          <a:p>
            <a:pPr eaLnBrk="1" hangingPunct="1">
              <a:lnSpc>
                <a:spcPct val="150000"/>
              </a:lnSpc>
              <a:buFont typeface="Wingdings" panose="05000000000000000000" pitchFamily="2" charset="2"/>
              <a:buNone/>
            </a:pPr>
            <a:r>
              <a:rPr lang="en-US" altLang="zh-CN" sz="2800"/>
              <a:t>	2_01101111</a:t>
            </a:r>
            <a:r>
              <a:rPr lang="zh-CN" altLang="en-US" sz="2800"/>
              <a:t>是一个二进制数字</a:t>
            </a:r>
            <a:endParaRPr lang="en-US" altLang="zh-CN" sz="2800"/>
          </a:p>
          <a:p>
            <a:pPr eaLnBrk="1" hangingPunct="1">
              <a:lnSpc>
                <a:spcPct val="150000"/>
              </a:lnSpc>
              <a:buFont typeface="Wingdings" panose="05000000000000000000" pitchFamily="2" charset="2"/>
              <a:buNone/>
            </a:pPr>
            <a:r>
              <a:rPr lang="en-US" altLang="zh-CN" sz="2800"/>
              <a:t>	8_54231067</a:t>
            </a:r>
            <a:r>
              <a:rPr lang="zh-CN" altLang="en-US" sz="2800"/>
              <a:t>是一个八进制数字。</a:t>
            </a:r>
          </a:p>
          <a:p>
            <a:pPr eaLnBrk="1" hangingPunct="1"/>
            <a:endParaRPr lang="en-US" altLang="zh-CN" sz="220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773F41E3-6FF1-4B55-B654-9723DA3ACE1C}"/>
              </a:ext>
            </a:extLst>
          </p:cNvPr>
          <p:cNvSpPr>
            <a:spLocks noGrp="1" noChangeArrowheads="1"/>
          </p:cNvSpPr>
          <p:nvPr>
            <p:ph type="title"/>
          </p:nvPr>
        </p:nvSpPr>
        <p:spPr>
          <a:xfrm>
            <a:off x="395536" y="332656"/>
            <a:ext cx="7162800" cy="576486"/>
          </a:xfrm>
        </p:spPr>
        <p:txBody>
          <a:bodyPr/>
          <a:lstStyle/>
          <a:p>
            <a:pPr eaLnBrk="1" hangingPunct="1"/>
            <a:r>
              <a:rPr lang="en-US" altLang="zh-CN" sz="3200" dirty="0"/>
              <a:t>4.1.4  </a:t>
            </a:r>
            <a:r>
              <a:rPr lang="zh-CN" altLang="en-US" sz="3200" dirty="0"/>
              <a:t>表达式和操作符</a:t>
            </a:r>
            <a:endParaRPr lang="zh-CN" altLang="en-US" sz="3200" b="0" dirty="0"/>
          </a:p>
        </p:txBody>
      </p:sp>
      <p:sp>
        <p:nvSpPr>
          <p:cNvPr id="79875" name="Rectangle 3">
            <a:extLst>
              <a:ext uri="{FF2B5EF4-FFF2-40B4-BE49-F238E27FC236}">
                <a16:creationId xmlns:a16="http://schemas.microsoft.com/office/drawing/2014/main" id="{B3064BED-4D97-49CD-ACA5-3B3942E32952}"/>
              </a:ext>
            </a:extLst>
          </p:cNvPr>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zh-CN" altLang="en-US"/>
              <a:t>若是</a:t>
            </a:r>
            <a:r>
              <a:rPr lang="en-US" altLang="zh-CN"/>
              <a:t>ASCII</a:t>
            </a:r>
            <a:r>
              <a:rPr lang="zh-CN" altLang="en-US"/>
              <a:t>表达：有些值可以使用</a:t>
            </a:r>
            <a:r>
              <a:rPr lang="en-US" altLang="zh-CN"/>
              <a:t>ASCII</a:t>
            </a:r>
            <a:r>
              <a:rPr lang="zh-CN" altLang="en-US"/>
              <a:t>表达。</a:t>
            </a:r>
            <a:endParaRPr lang="en-US" altLang="zh-CN"/>
          </a:p>
          <a:p>
            <a:pPr eaLnBrk="1" hangingPunct="1">
              <a:lnSpc>
                <a:spcPct val="150000"/>
              </a:lnSpc>
              <a:buFont typeface="Wingdings" panose="05000000000000000000" pitchFamily="2" charset="2"/>
              <a:buNone/>
            </a:pPr>
            <a:r>
              <a:rPr lang="zh-CN" altLang="en-US"/>
              <a:t>例如：‘</a:t>
            </a:r>
            <a:r>
              <a:rPr lang="en-US" altLang="zh-CN">
                <a:solidFill>
                  <a:srgbClr val="FF3300"/>
                </a:solidFill>
              </a:rPr>
              <a:t>A</a:t>
            </a:r>
            <a:r>
              <a:rPr lang="en-US" altLang="zh-CN"/>
              <a:t>’</a:t>
            </a:r>
            <a:r>
              <a:rPr lang="zh-CN" altLang="en-US"/>
              <a:t>表达</a:t>
            </a:r>
            <a:r>
              <a:rPr lang="en-US" altLang="zh-CN"/>
              <a:t>A</a:t>
            </a:r>
            <a:r>
              <a:rPr lang="zh-CN" altLang="en-US"/>
              <a:t>的</a:t>
            </a:r>
            <a:r>
              <a:rPr lang="en-US" altLang="zh-CN"/>
              <a:t>ASCII</a:t>
            </a:r>
            <a:r>
              <a:rPr lang="zh-CN" altLang="en-US"/>
              <a:t>码。</a:t>
            </a:r>
            <a:endParaRPr lang="en-US" altLang="zh-CN"/>
          </a:p>
          <a:p>
            <a:pPr eaLnBrk="1" hangingPunct="1">
              <a:lnSpc>
                <a:spcPct val="150000"/>
              </a:lnSpc>
              <a:buFont typeface="Wingdings" panose="05000000000000000000" pitchFamily="2" charset="2"/>
              <a:buNone/>
            </a:pPr>
            <a:r>
              <a:rPr lang="zh-CN" altLang="en-US"/>
              <a:t>例如</a:t>
            </a:r>
            <a:r>
              <a:rPr lang="zh-CN" altLang="pt-BR"/>
              <a:t>：</a:t>
            </a:r>
            <a:r>
              <a:rPr lang="pt-BR" altLang="zh-CN"/>
              <a:t>MOV R1,#′A′</a:t>
            </a:r>
            <a:r>
              <a:rPr lang="zh-CN" altLang="pt-BR"/>
              <a:t>等同于</a:t>
            </a:r>
            <a:r>
              <a:rPr lang="pt-BR" altLang="zh-CN"/>
              <a:t>MOV R1,#0x41</a:t>
            </a:r>
            <a:r>
              <a:rPr lang="zh-CN" altLang="pt-BR"/>
              <a:t>。</a:t>
            </a:r>
          </a:p>
          <a:p>
            <a:pPr eaLnBrk="1" hangingPunct="1"/>
            <a:endParaRPr lang="zh-CN" altLang="en-US"/>
          </a:p>
          <a:p>
            <a:pPr eaLnBrk="1" hangingPunct="1"/>
            <a:endParaRPr lang="en-US" altLang="zh-CN"/>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12641127-C2C5-4224-9B72-CC531ACB6AB8}"/>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80899" name="Rectangle 3">
            <a:extLst>
              <a:ext uri="{FF2B5EF4-FFF2-40B4-BE49-F238E27FC236}">
                <a16:creationId xmlns:a16="http://schemas.microsoft.com/office/drawing/2014/main" id="{4AE61575-4C18-4A78-9B29-673B358A210D}"/>
              </a:ext>
            </a:extLst>
          </p:cNvPr>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zh-CN" altLang="en-US"/>
              <a:t>（</a:t>
            </a:r>
            <a:r>
              <a:rPr lang="en-US" altLang="zh-CN"/>
              <a:t>2</a:t>
            </a:r>
            <a:r>
              <a:rPr lang="zh-CN" altLang="en-US"/>
              <a:t>）数字常量是一个</a:t>
            </a:r>
            <a:r>
              <a:rPr lang="en-US" altLang="zh-CN"/>
              <a:t>32</a:t>
            </a:r>
            <a:r>
              <a:rPr lang="zh-CN" altLang="en-US"/>
              <a:t>位的整数。</a:t>
            </a:r>
            <a:endParaRPr lang="en-US" altLang="zh-CN"/>
          </a:p>
          <a:p>
            <a:pPr eaLnBrk="1" hangingPunct="1">
              <a:lnSpc>
                <a:spcPct val="150000"/>
              </a:lnSpc>
              <a:buFont typeface="Wingdings" panose="05000000000000000000" pitchFamily="2" charset="2"/>
              <a:buNone/>
            </a:pPr>
            <a:r>
              <a:rPr lang="en-US" altLang="zh-CN"/>
              <a:t>		</a:t>
            </a:r>
            <a:r>
              <a:rPr lang="zh-CN" altLang="en-US"/>
              <a:t>可以使用伪指令</a:t>
            </a:r>
            <a:r>
              <a:rPr lang="en-US" altLang="zh-CN"/>
              <a:t>EQU</a:t>
            </a:r>
            <a:r>
              <a:rPr lang="zh-CN" altLang="en-US"/>
              <a:t>定义一个数字常量，并且定义后不能改变。</a:t>
            </a:r>
          </a:p>
          <a:p>
            <a:pPr eaLnBrk="1" hangingPunct="1">
              <a:lnSpc>
                <a:spcPct val="150000"/>
              </a:lnSpc>
              <a:buFont typeface="Wingdings" panose="05000000000000000000" pitchFamily="2" charset="2"/>
              <a:buNone/>
            </a:pPr>
            <a:r>
              <a:rPr lang="zh-CN" altLang="en-US"/>
              <a:t>（</a:t>
            </a:r>
            <a:r>
              <a:rPr lang="en-US" altLang="zh-CN"/>
              <a:t>3</a:t>
            </a:r>
            <a:r>
              <a:rPr lang="zh-CN" altLang="en-US"/>
              <a:t>）数字变量是被定义变量的数字。</a:t>
            </a:r>
          </a:p>
          <a:p>
            <a:pPr eaLnBrk="1" hangingPunct="1"/>
            <a:endParaRPr lang="zh-CN" altLang="en-US"/>
          </a:p>
          <a:p>
            <a:pPr eaLnBrk="1" hangingPunct="1"/>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8D26B73-A6E5-4A27-95B2-AC541002BA00}"/>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77827" name="Rectangle 3">
            <a:extLst>
              <a:ext uri="{FF2B5EF4-FFF2-40B4-BE49-F238E27FC236}">
                <a16:creationId xmlns:a16="http://schemas.microsoft.com/office/drawing/2014/main" id="{C1FEACB6-E865-4C8D-999D-F75EE5187BAB}"/>
              </a:ext>
            </a:extLst>
          </p:cNvPr>
          <p:cNvSpPr>
            <a:spLocks noGrp="1" noChangeArrowheads="1"/>
          </p:cNvSpPr>
          <p:nvPr>
            <p:ph type="body" idx="1"/>
          </p:nvPr>
        </p:nvSpPr>
        <p:spPr>
          <a:xfrm>
            <a:off x="428625" y="1357313"/>
            <a:ext cx="8229600" cy="5248275"/>
          </a:xfrm>
        </p:spPr>
        <p:txBody>
          <a:bodyPr/>
          <a:lstStyle/>
          <a:p>
            <a:pPr eaLnBrk="1" hangingPunct="1">
              <a:lnSpc>
                <a:spcPct val="130000"/>
              </a:lnSpc>
              <a:buFont typeface="Wingdings" panose="05000000000000000000" pitchFamily="2" charset="2"/>
              <a:buNone/>
              <a:defRPr/>
            </a:pPr>
            <a:r>
              <a:rPr lang="zh-CN" altLang="en-US" dirty="0"/>
              <a:t>（</a:t>
            </a:r>
            <a:r>
              <a:rPr lang="en-US" altLang="zh-CN" dirty="0"/>
              <a:t>4</a:t>
            </a:r>
            <a:r>
              <a:rPr lang="zh-CN" altLang="en-US" dirty="0"/>
              <a:t>）数字运算符是表明两个表达式之间的关系。在数字表达式中，操作符有以下几种： </a:t>
            </a:r>
            <a:endParaRPr lang="en-US" altLang="zh-CN" dirty="0"/>
          </a:p>
          <a:p>
            <a:pPr eaLnBrk="1" hangingPunct="1">
              <a:lnSpc>
                <a:spcPct val="130000"/>
              </a:lnSpc>
              <a:buFont typeface="Wingdings" panose="05000000000000000000" pitchFamily="2" charset="2"/>
              <a:buNone/>
              <a:defRPr/>
            </a:pPr>
            <a:r>
              <a:rPr lang="zh-CN" altLang="en-US" dirty="0"/>
              <a:t>       ①算术运算符</a:t>
            </a:r>
            <a:endParaRPr lang="en-US" altLang="zh-CN" dirty="0"/>
          </a:p>
          <a:p>
            <a:pPr lvl="1" eaLnBrk="1" hangingPunct="1">
              <a:lnSpc>
                <a:spcPct val="130000"/>
              </a:lnSpc>
              <a:buFont typeface="Wingdings" panose="05000000000000000000" pitchFamily="2" charset="2"/>
              <a:buChar char="l"/>
              <a:defRPr/>
            </a:pPr>
            <a:r>
              <a:rPr lang="zh-CN" altLang="en-US" sz="2600" dirty="0">
                <a:solidFill>
                  <a:srgbClr val="0000CC"/>
                </a:solidFill>
                <a:cs typeface="+mn-cs"/>
              </a:rPr>
              <a:t>“＋”加</a:t>
            </a:r>
            <a:endParaRPr lang="en-US" altLang="zh-CN" sz="2600" dirty="0">
              <a:solidFill>
                <a:srgbClr val="0000CC"/>
              </a:solidFill>
              <a:cs typeface="+mn-cs"/>
            </a:endParaRPr>
          </a:p>
          <a:p>
            <a:pPr lvl="1" eaLnBrk="1" hangingPunct="1">
              <a:lnSpc>
                <a:spcPct val="130000"/>
              </a:lnSpc>
              <a:buFont typeface="Wingdings" panose="05000000000000000000" pitchFamily="2" charset="2"/>
              <a:buChar char="l"/>
              <a:defRPr/>
            </a:pPr>
            <a:r>
              <a:rPr lang="zh-CN" altLang="en-US" sz="2600" dirty="0">
                <a:solidFill>
                  <a:srgbClr val="0000CC"/>
                </a:solidFill>
                <a:cs typeface="+mn-cs"/>
              </a:rPr>
              <a:t>“－”减</a:t>
            </a:r>
            <a:endParaRPr lang="en-US" altLang="zh-CN" sz="2600" dirty="0">
              <a:solidFill>
                <a:srgbClr val="0000CC"/>
              </a:solidFill>
              <a:cs typeface="+mn-cs"/>
            </a:endParaRPr>
          </a:p>
          <a:p>
            <a:pPr lvl="1" eaLnBrk="1" hangingPunct="1">
              <a:lnSpc>
                <a:spcPct val="130000"/>
              </a:lnSpc>
              <a:buFont typeface="Wingdings" panose="05000000000000000000" pitchFamily="2" charset="2"/>
              <a:buChar char="l"/>
              <a:defRPr/>
            </a:pPr>
            <a:r>
              <a:rPr lang="zh-CN" altLang="en-US" sz="2600" dirty="0">
                <a:solidFill>
                  <a:srgbClr val="0000CC"/>
                </a:solidFill>
                <a:cs typeface="+mn-cs"/>
              </a:rPr>
              <a:t>“</a:t>
            </a:r>
            <a:r>
              <a:rPr lang="en-US" altLang="zh-CN" sz="2600" dirty="0">
                <a:solidFill>
                  <a:srgbClr val="0000CC"/>
                </a:solidFill>
                <a:cs typeface="+mn-cs"/>
              </a:rPr>
              <a:t>×”  </a:t>
            </a:r>
            <a:r>
              <a:rPr lang="zh-CN" altLang="en-US" sz="2600" dirty="0">
                <a:solidFill>
                  <a:srgbClr val="0000CC"/>
                </a:solidFill>
                <a:cs typeface="+mn-cs"/>
              </a:rPr>
              <a:t>乘</a:t>
            </a:r>
            <a:endParaRPr lang="en-US" altLang="zh-CN" sz="2600" dirty="0">
              <a:solidFill>
                <a:srgbClr val="0000CC"/>
              </a:solidFill>
              <a:cs typeface="+mn-cs"/>
            </a:endParaRPr>
          </a:p>
          <a:p>
            <a:pPr lvl="1" eaLnBrk="1" hangingPunct="1">
              <a:lnSpc>
                <a:spcPct val="130000"/>
              </a:lnSpc>
              <a:buFont typeface="Wingdings" panose="05000000000000000000" pitchFamily="2" charset="2"/>
              <a:buChar char="l"/>
              <a:defRPr/>
            </a:pPr>
            <a:r>
              <a:rPr lang="zh-CN" altLang="en-US" sz="2600" dirty="0">
                <a:solidFill>
                  <a:srgbClr val="0000CC"/>
                </a:solidFill>
                <a:cs typeface="+mn-cs"/>
              </a:rPr>
              <a:t>“</a:t>
            </a:r>
            <a:r>
              <a:rPr lang="en-US" altLang="zh-CN" sz="2600" dirty="0">
                <a:solidFill>
                  <a:srgbClr val="0000CC"/>
                </a:solidFill>
                <a:cs typeface="+mn-cs"/>
              </a:rPr>
              <a:t>/”  </a:t>
            </a:r>
            <a:r>
              <a:rPr lang="zh-CN" altLang="en-US" sz="2600" dirty="0">
                <a:solidFill>
                  <a:srgbClr val="0000CC"/>
                </a:solidFill>
                <a:cs typeface="+mn-cs"/>
              </a:rPr>
              <a:t>除</a:t>
            </a:r>
            <a:endParaRPr lang="en-US" altLang="zh-CN" sz="2600" dirty="0">
              <a:solidFill>
                <a:srgbClr val="0000CC"/>
              </a:solidFill>
              <a:cs typeface="+mn-cs"/>
            </a:endParaRPr>
          </a:p>
          <a:p>
            <a:pPr lvl="1" eaLnBrk="1" hangingPunct="1">
              <a:lnSpc>
                <a:spcPct val="130000"/>
              </a:lnSpc>
              <a:buFont typeface="Wingdings" panose="05000000000000000000" pitchFamily="2" charset="2"/>
              <a:buChar char="l"/>
              <a:defRPr/>
            </a:pPr>
            <a:r>
              <a:rPr lang="zh-CN" altLang="en-US" sz="2600" dirty="0">
                <a:solidFill>
                  <a:srgbClr val="0000CC"/>
                </a:solidFill>
                <a:cs typeface="+mn-cs"/>
              </a:rPr>
              <a:t>“</a:t>
            </a:r>
            <a:r>
              <a:rPr lang="en-US" altLang="zh-CN" sz="2600" dirty="0">
                <a:solidFill>
                  <a:srgbClr val="0000CC"/>
                </a:solidFill>
                <a:cs typeface="+mn-cs"/>
              </a:rPr>
              <a:t>MOD”</a:t>
            </a:r>
            <a:r>
              <a:rPr lang="zh-CN" altLang="en-US" sz="2600" dirty="0">
                <a:solidFill>
                  <a:srgbClr val="0000CC"/>
                </a:solidFill>
                <a:cs typeface="+mn-cs"/>
              </a:rPr>
              <a:t>取余数</a:t>
            </a:r>
            <a:endParaRPr lang="en-US" altLang="zh-CN" sz="2600" dirty="0">
              <a:solidFill>
                <a:srgbClr val="0000CC"/>
              </a:solidFill>
              <a:cs typeface="+mn-cs"/>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E11368AF-9464-45A5-AA73-C8F11B3CDBEE}"/>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82947" name="Rectangle 3">
            <a:extLst>
              <a:ext uri="{FF2B5EF4-FFF2-40B4-BE49-F238E27FC236}">
                <a16:creationId xmlns:a16="http://schemas.microsoft.com/office/drawing/2014/main" id="{F15AFADB-6004-4996-BB16-82814724BD0E}"/>
              </a:ext>
            </a:extLst>
          </p:cNvPr>
          <p:cNvSpPr>
            <a:spLocks noGrp="1" noChangeArrowheads="1"/>
          </p:cNvSpPr>
          <p:nvPr>
            <p:ph type="body" idx="1"/>
          </p:nvPr>
        </p:nvSpPr>
        <p:spPr>
          <a:xfrm>
            <a:off x="428625" y="1357313"/>
            <a:ext cx="8229600" cy="5248275"/>
          </a:xfrm>
        </p:spPr>
        <p:txBody>
          <a:bodyPr/>
          <a:lstStyle/>
          <a:p>
            <a:pPr eaLnBrk="1" hangingPunct="1">
              <a:lnSpc>
                <a:spcPct val="150000"/>
              </a:lnSpc>
              <a:buFont typeface="Wingdings" panose="05000000000000000000" pitchFamily="2" charset="2"/>
              <a:buNone/>
            </a:pPr>
            <a:r>
              <a:rPr lang="zh-CN" altLang="en-US"/>
              <a:t>以</a:t>
            </a:r>
            <a:r>
              <a:rPr lang="en-US" altLang="zh-CN"/>
              <a:t>A</a:t>
            </a:r>
            <a:r>
              <a:rPr lang="zh-CN" altLang="en-US"/>
              <a:t>和</a:t>
            </a:r>
            <a:r>
              <a:rPr lang="en-US" altLang="zh-CN"/>
              <a:t>B</a:t>
            </a:r>
            <a:r>
              <a:rPr lang="zh-CN" altLang="en-US"/>
              <a:t>表示两个数字表达式为例：</a:t>
            </a:r>
          </a:p>
          <a:p>
            <a:pPr eaLnBrk="1" hangingPunct="1">
              <a:lnSpc>
                <a:spcPct val="150000"/>
              </a:lnSpc>
              <a:buFont typeface="Wingdings" panose="05000000000000000000" pitchFamily="2" charset="2"/>
              <a:buNone/>
            </a:pPr>
            <a:r>
              <a:rPr lang="en-US" altLang="zh-CN"/>
              <a:t>A</a:t>
            </a:r>
            <a:r>
              <a:rPr lang="zh-CN" altLang="en-US"/>
              <a:t>＋</a:t>
            </a:r>
            <a:r>
              <a:rPr lang="en-US" altLang="zh-CN"/>
              <a:t>B			</a:t>
            </a:r>
            <a:r>
              <a:rPr lang="zh-CN" altLang="en-US"/>
              <a:t>表示</a:t>
            </a:r>
            <a:r>
              <a:rPr lang="en-US" altLang="zh-CN"/>
              <a:t>A</a:t>
            </a:r>
            <a:r>
              <a:rPr lang="zh-CN" altLang="en-US"/>
              <a:t>与</a:t>
            </a:r>
            <a:r>
              <a:rPr lang="en-US" altLang="zh-CN"/>
              <a:t>B</a:t>
            </a:r>
            <a:r>
              <a:rPr lang="zh-CN" altLang="en-US"/>
              <a:t>的和。</a:t>
            </a:r>
          </a:p>
          <a:p>
            <a:pPr eaLnBrk="1" hangingPunct="1">
              <a:lnSpc>
                <a:spcPct val="150000"/>
              </a:lnSpc>
              <a:buFont typeface="Wingdings" panose="05000000000000000000" pitchFamily="2" charset="2"/>
              <a:buNone/>
            </a:pPr>
            <a:r>
              <a:rPr lang="en-US" altLang="zh-CN"/>
              <a:t>A</a:t>
            </a:r>
            <a:r>
              <a:rPr lang="zh-CN" altLang="en-US"/>
              <a:t>－</a:t>
            </a:r>
            <a:r>
              <a:rPr lang="en-US" altLang="zh-CN"/>
              <a:t>B			</a:t>
            </a:r>
            <a:r>
              <a:rPr lang="zh-CN" altLang="en-US"/>
              <a:t>表示</a:t>
            </a:r>
            <a:r>
              <a:rPr lang="en-US" altLang="zh-CN"/>
              <a:t>A</a:t>
            </a:r>
            <a:r>
              <a:rPr lang="zh-CN" altLang="en-US"/>
              <a:t>与</a:t>
            </a:r>
            <a:r>
              <a:rPr lang="en-US" altLang="zh-CN"/>
              <a:t>B</a:t>
            </a:r>
            <a:r>
              <a:rPr lang="zh-CN" altLang="en-US"/>
              <a:t>的差。</a:t>
            </a:r>
          </a:p>
          <a:p>
            <a:pPr eaLnBrk="1" hangingPunct="1">
              <a:lnSpc>
                <a:spcPct val="150000"/>
              </a:lnSpc>
              <a:buFont typeface="Wingdings" panose="05000000000000000000" pitchFamily="2" charset="2"/>
              <a:buNone/>
            </a:pPr>
            <a:r>
              <a:rPr lang="en-US" altLang="zh-CN"/>
              <a:t>A×B			</a:t>
            </a:r>
            <a:r>
              <a:rPr lang="zh-CN" altLang="en-US"/>
              <a:t>表示</a:t>
            </a:r>
            <a:r>
              <a:rPr lang="en-US" altLang="zh-CN"/>
              <a:t>A</a:t>
            </a:r>
            <a:r>
              <a:rPr lang="zh-CN" altLang="en-US"/>
              <a:t>与</a:t>
            </a:r>
            <a:r>
              <a:rPr lang="en-US" altLang="zh-CN"/>
              <a:t>B</a:t>
            </a:r>
            <a:r>
              <a:rPr lang="zh-CN" altLang="en-US"/>
              <a:t>的乘积。</a:t>
            </a:r>
          </a:p>
          <a:p>
            <a:pPr eaLnBrk="1" hangingPunct="1">
              <a:lnSpc>
                <a:spcPct val="150000"/>
              </a:lnSpc>
              <a:buFont typeface="Wingdings" panose="05000000000000000000" pitchFamily="2" charset="2"/>
              <a:buNone/>
            </a:pPr>
            <a:r>
              <a:rPr lang="en-US" altLang="zh-CN"/>
              <a:t>A/B			</a:t>
            </a:r>
            <a:r>
              <a:rPr lang="zh-CN" altLang="en-US"/>
              <a:t>表示</a:t>
            </a:r>
            <a:r>
              <a:rPr lang="en-US" altLang="zh-CN"/>
              <a:t>A</a:t>
            </a:r>
            <a:r>
              <a:rPr lang="zh-CN" altLang="en-US"/>
              <a:t>除以</a:t>
            </a:r>
            <a:r>
              <a:rPr lang="en-US" altLang="zh-CN"/>
              <a:t>B</a:t>
            </a:r>
            <a:r>
              <a:rPr lang="zh-CN" altLang="en-US"/>
              <a:t>的商。</a:t>
            </a:r>
          </a:p>
          <a:p>
            <a:pPr eaLnBrk="1" hangingPunct="1">
              <a:lnSpc>
                <a:spcPct val="150000"/>
              </a:lnSpc>
              <a:buFont typeface="Wingdings" panose="05000000000000000000" pitchFamily="2" charset="2"/>
              <a:buNone/>
            </a:pPr>
            <a:r>
              <a:rPr lang="en-US" altLang="zh-CN"/>
              <a:t>A</a:t>
            </a:r>
            <a:r>
              <a:rPr lang="zh-CN" altLang="en-US"/>
              <a:t>：</a:t>
            </a:r>
            <a:r>
              <a:rPr lang="en-US" altLang="zh-CN"/>
              <a:t>MOD</a:t>
            </a:r>
            <a:r>
              <a:rPr lang="zh-CN" altLang="en-US"/>
              <a:t>：</a:t>
            </a:r>
            <a:r>
              <a:rPr lang="en-US" altLang="zh-CN"/>
              <a:t>B	</a:t>
            </a:r>
            <a:r>
              <a:rPr lang="zh-CN" altLang="en-US"/>
              <a:t>表示</a:t>
            </a:r>
            <a:r>
              <a:rPr lang="en-US" altLang="zh-CN"/>
              <a:t>A</a:t>
            </a:r>
            <a:r>
              <a:rPr lang="zh-CN" altLang="en-US"/>
              <a:t>除以</a:t>
            </a:r>
            <a:r>
              <a:rPr lang="en-US" altLang="zh-CN"/>
              <a:t>B</a:t>
            </a:r>
            <a:r>
              <a:rPr lang="zh-CN" altLang="en-US"/>
              <a:t>的余数。</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7DD1EA3-8690-4275-B54C-8EF0C0B26721}"/>
              </a:ext>
            </a:extLst>
          </p:cNvPr>
          <p:cNvSpPr>
            <a:spLocks noGrp="1" noChangeArrowheads="1"/>
          </p:cNvSpPr>
          <p:nvPr>
            <p:ph type="title"/>
          </p:nvPr>
        </p:nvSpPr>
        <p:spPr>
          <a:xfrm>
            <a:off x="395288"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83971" name="Rectangle 3">
            <a:extLst>
              <a:ext uri="{FF2B5EF4-FFF2-40B4-BE49-F238E27FC236}">
                <a16:creationId xmlns:a16="http://schemas.microsoft.com/office/drawing/2014/main" id="{C3FF3603-3516-4D29-9573-649A90B76091}"/>
              </a:ext>
            </a:extLst>
          </p:cNvPr>
          <p:cNvSpPr>
            <a:spLocks noGrp="1" noChangeArrowheads="1"/>
          </p:cNvSpPr>
          <p:nvPr>
            <p:ph type="body" idx="1"/>
          </p:nvPr>
        </p:nvSpPr>
        <p:spPr/>
        <p:txBody>
          <a:bodyPr/>
          <a:lstStyle/>
          <a:p>
            <a:pPr marL="495300" indent="-495300" eaLnBrk="1" hangingPunct="1">
              <a:lnSpc>
                <a:spcPct val="130000"/>
              </a:lnSpc>
              <a:buFont typeface="Wingdings" panose="05000000000000000000" pitchFamily="2" charset="2"/>
              <a:buNone/>
            </a:pPr>
            <a:r>
              <a:rPr lang="en-US" altLang="zh-CN">
                <a:latin typeface="楷体_GB2312" pitchFamily="49" charset="-122"/>
              </a:rPr>
              <a:t>②</a:t>
            </a:r>
            <a:r>
              <a:rPr lang="zh-CN" altLang="en-US">
                <a:solidFill>
                  <a:srgbClr val="FF3300"/>
                </a:solidFill>
              </a:rPr>
              <a:t>移位运算符</a:t>
            </a:r>
            <a:r>
              <a:rPr lang="zh-CN" altLang="en-US"/>
              <a:t>“</a:t>
            </a:r>
            <a:r>
              <a:rPr lang="en-US" altLang="zh-CN">
                <a:solidFill>
                  <a:srgbClr val="FF3300"/>
                </a:solidFill>
              </a:rPr>
              <a:t>ROL</a:t>
            </a:r>
            <a:r>
              <a:rPr lang="en-US" altLang="zh-CN"/>
              <a:t>”</a:t>
            </a:r>
            <a:r>
              <a:rPr lang="zh-CN" altLang="en-US"/>
              <a:t>、“</a:t>
            </a:r>
            <a:r>
              <a:rPr lang="en-US" altLang="zh-CN">
                <a:solidFill>
                  <a:srgbClr val="FF3300"/>
                </a:solidFill>
              </a:rPr>
              <a:t>ROR</a:t>
            </a:r>
            <a:r>
              <a:rPr lang="en-US" altLang="zh-CN"/>
              <a:t>”</a:t>
            </a:r>
            <a:r>
              <a:rPr lang="zh-CN" altLang="en-US"/>
              <a:t>、“</a:t>
            </a:r>
            <a:r>
              <a:rPr lang="en-US" altLang="zh-CN">
                <a:solidFill>
                  <a:srgbClr val="FF3300"/>
                </a:solidFill>
              </a:rPr>
              <a:t>SHL</a:t>
            </a:r>
            <a:r>
              <a:rPr lang="en-US" altLang="zh-CN"/>
              <a:t>”</a:t>
            </a:r>
            <a:r>
              <a:rPr lang="zh-CN" altLang="en-US"/>
              <a:t>及“</a:t>
            </a:r>
            <a:r>
              <a:rPr lang="en-US" altLang="zh-CN">
                <a:solidFill>
                  <a:srgbClr val="FF3300"/>
                </a:solidFill>
              </a:rPr>
              <a:t>SHR</a:t>
            </a:r>
            <a:r>
              <a:rPr lang="en-US" altLang="zh-CN"/>
              <a:t>”</a:t>
            </a:r>
          </a:p>
          <a:p>
            <a:pPr marL="495300" indent="-495300" eaLnBrk="1" hangingPunct="1">
              <a:lnSpc>
                <a:spcPct val="130000"/>
              </a:lnSpc>
              <a:buFont typeface="Wingdings" panose="05000000000000000000" pitchFamily="2" charset="2"/>
              <a:buNone/>
            </a:pPr>
            <a:r>
              <a:rPr lang="zh-CN" altLang="en-US"/>
              <a:t>以</a:t>
            </a:r>
            <a:r>
              <a:rPr lang="en-US" altLang="zh-CN"/>
              <a:t>A</a:t>
            </a:r>
            <a:r>
              <a:rPr lang="zh-CN" altLang="en-US"/>
              <a:t>和</a:t>
            </a:r>
            <a:r>
              <a:rPr lang="en-US" altLang="zh-CN"/>
              <a:t>B</a:t>
            </a:r>
            <a:r>
              <a:rPr lang="zh-CN" altLang="en-US"/>
              <a:t>表示两个数字表达式，以上的移位运算符代表的运算如下：</a:t>
            </a:r>
          </a:p>
          <a:p>
            <a:pPr marL="495300" indent="-495300" eaLnBrk="1" hangingPunct="1">
              <a:lnSpc>
                <a:spcPct val="130000"/>
              </a:lnSpc>
              <a:buFont typeface="Wingdings" panose="05000000000000000000" pitchFamily="2" charset="2"/>
              <a:buNone/>
            </a:pPr>
            <a:r>
              <a:rPr lang="zh-CN" altLang="en-US"/>
              <a:t>	</a:t>
            </a:r>
            <a:r>
              <a:rPr lang="en-US" altLang="zh-CN"/>
              <a:t>A</a:t>
            </a:r>
            <a:r>
              <a:rPr lang="zh-CN" altLang="en-US"/>
              <a:t>：</a:t>
            </a:r>
            <a:r>
              <a:rPr lang="en-US" altLang="zh-CN"/>
              <a:t>ROL</a:t>
            </a:r>
            <a:r>
              <a:rPr lang="zh-CN" altLang="en-US"/>
              <a:t>：</a:t>
            </a:r>
            <a:r>
              <a:rPr lang="en-US" altLang="zh-CN"/>
              <a:t>B		</a:t>
            </a:r>
            <a:r>
              <a:rPr lang="zh-CN" altLang="en-US"/>
              <a:t>表示将</a:t>
            </a:r>
            <a:r>
              <a:rPr lang="en-US" altLang="zh-CN"/>
              <a:t>A</a:t>
            </a:r>
            <a:r>
              <a:rPr lang="zh-CN" altLang="en-US"/>
              <a:t>循环左移</a:t>
            </a:r>
            <a:r>
              <a:rPr lang="en-US" altLang="zh-CN"/>
              <a:t>B</a:t>
            </a:r>
            <a:r>
              <a:rPr lang="zh-CN" altLang="en-US"/>
              <a:t>位。</a:t>
            </a:r>
          </a:p>
          <a:p>
            <a:pPr marL="495300" indent="-495300" eaLnBrk="1" hangingPunct="1">
              <a:lnSpc>
                <a:spcPct val="130000"/>
              </a:lnSpc>
              <a:buFont typeface="Wingdings" panose="05000000000000000000" pitchFamily="2" charset="2"/>
              <a:buNone/>
            </a:pPr>
            <a:r>
              <a:rPr lang="zh-CN" altLang="en-US"/>
              <a:t>	</a:t>
            </a:r>
            <a:r>
              <a:rPr lang="en-US" altLang="zh-CN"/>
              <a:t>A</a:t>
            </a:r>
            <a:r>
              <a:rPr lang="zh-CN" altLang="en-US"/>
              <a:t>：</a:t>
            </a:r>
            <a:r>
              <a:rPr lang="en-US" altLang="zh-CN"/>
              <a:t>ROR</a:t>
            </a:r>
            <a:r>
              <a:rPr lang="zh-CN" altLang="en-US"/>
              <a:t>：</a:t>
            </a:r>
            <a:r>
              <a:rPr lang="en-US" altLang="zh-CN"/>
              <a:t>B		</a:t>
            </a:r>
            <a:r>
              <a:rPr lang="zh-CN" altLang="en-US"/>
              <a:t>表示将</a:t>
            </a:r>
            <a:r>
              <a:rPr lang="en-US" altLang="zh-CN"/>
              <a:t>A</a:t>
            </a:r>
            <a:r>
              <a:rPr lang="zh-CN" altLang="en-US"/>
              <a:t>循环右移</a:t>
            </a:r>
            <a:r>
              <a:rPr lang="en-US" altLang="zh-CN"/>
              <a:t>B</a:t>
            </a:r>
            <a:r>
              <a:rPr lang="zh-CN" altLang="en-US"/>
              <a:t>位。</a:t>
            </a:r>
          </a:p>
          <a:p>
            <a:pPr marL="495300" indent="-495300" eaLnBrk="1" hangingPunct="1">
              <a:lnSpc>
                <a:spcPct val="130000"/>
              </a:lnSpc>
              <a:buFont typeface="Wingdings" panose="05000000000000000000" pitchFamily="2" charset="2"/>
              <a:buNone/>
            </a:pPr>
            <a:r>
              <a:rPr lang="zh-CN" altLang="en-US"/>
              <a:t>	</a:t>
            </a:r>
            <a:r>
              <a:rPr lang="en-US" altLang="zh-CN"/>
              <a:t>A</a:t>
            </a:r>
            <a:r>
              <a:rPr lang="zh-CN" altLang="en-US"/>
              <a:t>：</a:t>
            </a:r>
            <a:r>
              <a:rPr lang="en-US" altLang="zh-CN"/>
              <a:t>SHL</a:t>
            </a:r>
            <a:r>
              <a:rPr lang="zh-CN" altLang="en-US"/>
              <a:t>：</a:t>
            </a:r>
            <a:r>
              <a:rPr lang="en-US" altLang="zh-CN"/>
              <a:t>B		</a:t>
            </a:r>
            <a:r>
              <a:rPr lang="zh-CN" altLang="en-US"/>
              <a:t>表示将</a:t>
            </a:r>
            <a:r>
              <a:rPr lang="en-US" altLang="zh-CN"/>
              <a:t>A</a:t>
            </a:r>
            <a:r>
              <a:rPr lang="zh-CN" altLang="en-US"/>
              <a:t>左移</a:t>
            </a:r>
            <a:r>
              <a:rPr lang="en-US" altLang="zh-CN"/>
              <a:t>B</a:t>
            </a:r>
            <a:r>
              <a:rPr lang="zh-CN" altLang="en-US"/>
              <a:t>位。</a:t>
            </a:r>
          </a:p>
          <a:p>
            <a:pPr marL="495300" indent="-495300" eaLnBrk="1" hangingPunct="1">
              <a:lnSpc>
                <a:spcPct val="130000"/>
              </a:lnSpc>
              <a:buFont typeface="Wingdings" panose="05000000000000000000" pitchFamily="2" charset="2"/>
              <a:buNone/>
            </a:pPr>
            <a:r>
              <a:rPr lang="zh-CN" altLang="en-US"/>
              <a:t>	</a:t>
            </a:r>
            <a:r>
              <a:rPr lang="en-US" altLang="zh-CN"/>
              <a:t>A</a:t>
            </a:r>
            <a:r>
              <a:rPr lang="zh-CN" altLang="en-US"/>
              <a:t>：</a:t>
            </a:r>
            <a:r>
              <a:rPr lang="en-US" altLang="zh-CN"/>
              <a:t>SHR</a:t>
            </a:r>
            <a:r>
              <a:rPr lang="zh-CN" altLang="en-US"/>
              <a:t>：</a:t>
            </a:r>
            <a:r>
              <a:rPr lang="en-US" altLang="zh-CN"/>
              <a:t>B		</a:t>
            </a:r>
            <a:r>
              <a:rPr lang="zh-CN" altLang="en-US"/>
              <a:t>表示将</a:t>
            </a:r>
            <a:r>
              <a:rPr lang="en-US" altLang="zh-CN"/>
              <a:t>A</a:t>
            </a:r>
            <a:r>
              <a:rPr lang="zh-CN" altLang="en-US"/>
              <a:t>右移</a:t>
            </a:r>
            <a:r>
              <a:rPr lang="en-US" altLang="zh-CN"/>
              <a:t>B</a:t>
            </a:r>
            <a:r>
              <a:rPr lang="zh-CN" altLang="en-US"/>
              <a:t>位。</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46D28F1-B60D-4E83-82D9-AF1A58709F00}"/>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84995" name="Rectangle 3">
            <a:extLst>
              <a:ext uri="{FF2B5EF4-FFF2-40B4-BE49-F238E27FC236}">
                <a16:creationId xmlns:a16="http://schemas.microsoft.com/office/drawing/2014/main" id="{873242FB-B1FC-4088-87A6-DBB6AD517230}"/>
              </a:ext>
            </a:extLst>
          </p:cNvPr>
          <p:cNvSpPr>
            <a:spLocks noGrp="1" noChangeArrowheads="1"/>
          </p:cNvSpPr>
          <p:nvPr>
            <p:ph type="body" idx="1"/>
          </p:nvPr>
        </p:nvSpPr>
        <p:spPr>
          <a:xfrm>
            <a:off x="457200" y="1609725"/>
            <a:ext cx="8401050" cy="5248275"/>
          </a:xfrm>
        </p:spPr>
        <p:txBody>
          <a:bodyPr/>
          <a:lstStyle/>
          <a:p>
            <a:pPr eaLnBrk="1" hangingPunct="1">
              <a:lnSpc>
                <a:spcPct val="150000"/>
              </a:lnSpc>
              <a:buFont typeface="Wingdings" panose="05000000000000000000" pitchFamily="2" charset="2"/>
              <a:buNone/>
            </a:pPr>
            <a:r>
              <a:rPr lang="en-US" altLang="zh-CN">
                <a:latin typeface="楷体_GB2312" pitchFamily="49" charset="-122"/>
              </a:rPr>
              <a:t>③</a:t>
            </a:r>
            <a:r>
              <a:rPr lang="zh-CN" altLang="en-US">
                <a:solidFill>
                  <a:srgbClr val="FF3300"/>
                </a:solidFill>
              </a:rPr>
              <a:t>逻辑运算符“</a:t>
            </a:r>
            <a:r>
              <a:rPr lang="en-US" altLang="zh-CN">
                <a:solidFill>
                  <a:srgbClr val="FF3300"/>
                </a:solidFill>
              </a:rPr>
              <a:t>AND”</a:t>
            </a:r>
            <a:r>
              <a:rPr lang="zh-CN" altLang="en-US">
                <a:solidFill>
                  <a:srgbClr val="FF3300"/>
                </a:solidFill>
              </a:rPr>
              <a:t>、“</a:t>
            </a:r>
            <a:r>
              <a:rPr lang="en-US" altLang="zh-CN">
                <a:solidFill>
                  <a:srgbClr val="FF3300"/>
                </a:solidFill>
              </a:rPr>
              <a:t>OR”</a:t>
            </a:r>
            <a:r>
              <a:rPr lang="zh-CN" altLang="en-US">
                <a:solidFill>
                  <a:srgbClr val="FF3300"/>
                </a:solidFill>
              </a:rPr>
              <a:t>、“</a:t>
            </a:r>
            <a:r>
              <a:rPr lang="en-US" altLang="zh-CN">
                <a:solidFill>
                  <a:srgbClr val="FF3300"/>
                </a:solidFill>
              </a:rPr>
              <a:t>NOT”</a:t>
            </a:r>
            <a:r>
              <a:rPr lang="zh-CN" altLang="en-US">
                <a:solidFill>
                  <a:srgbClr val="FF3300"/>
                </a:solidFill>
              </a:rPr>
              <a:t>及“</a:t>
            </a:r>
            <a:r>
              <a:rPr lang="en-US" altLang="zh-CN">
                <a:solidFill>
                  <a:srgbClr val="FF3300"/>
                </a:solidFill>
              </a:rPr>
              <a:t>EOR”</a:t>
            </a:r>
          </a:p>
          <a:p>
            <a:pPr eaLnBrk="1" hangingPunct="1">
              <a:lnSpc>
                <a:spcPct val="150000"/>
              </a:lnSpc>
              <a:buFont typeface="Wingdings" panose="05000000000000000000" pitchFamily="2" charset="2"/>
              <a:buNone/>
            </a:pPr>
            <a:r>
              <a:rPr lang="zh-CN" altLang="en-US"/>
              <a:t>以</a:t>
            </a:r>
            <a:r>
              <a:rPr lang="en-US" altLang="zh-CN"/>
              <a:t>A</a:t>
            </a:r>
            <a:r>
              <a:rPr lang="zh-CN" altLang="en-US"/>
              <a:t>和</a:t>
            </a:r>
            <a:r>
              <a:rPr lang="en-US" altLang="zh-CN"/>
              <a:t>B</a:t>
            </a:r>
            <a:r>
              <a:rPr lang="zh-CN" altLang="en-US"/>
              <a:t>表示两个数字表达式，以上的按位逻辑运算符代表的运算如下：</a:t>
            </a:r>
          </a:p>
          <a:p>
            <a:pPr eaLnBrk="1" hangingPunct="1">
              <a:lnSpc>
                <a:spcPct val="150000"/>
              </a:lnSpc>
              <a:buFont typeface="Wingdings" panose="05000000000000000000" pitchFamily="2" charset="2"/>
              <a:buNone/>
            </a:pPr>
            <a:r>
              <a:rPr lang="en-US" altLang="zh-CN"/>
              <a:t>A</a:t>
            </a:r>
            <a:r>
              <a:rPr lang="zh-CN" altLang="en-US"/>
              <a:t>：</a:t>
            </a:r>
            <a:r>
              <a:rPr lang="en-US" altLang="zh-CN"/>
              <a:t>AND</a:t>
            </a:r>
            <a:r>
              <a:rPr lang="zh-CN" altLang="en-US"/>
              <a:t>：</a:t>
            </a:r>
            <a:r>
              <a:rPr lang="en-US" altLang="zh-CN"/>
              <a:t>B	</a:t>
            </a:r>
            <a:r>
              <a:rPr lang="zh-CN" altLang="en-US"/>
              <a:t>表示将</a:t>
            </a:r>
            <a:r>
              <a:rPr lang="en-US" altLang="zh-CN"/>
              <a:t>A</a:t>
            </a:r>
            <a:r>
              <a:rPr lang="zh-CN" altLang="en-US"/>
              <a:t>和</a:t>
            </a:r>
            <a:r>
              <a:rPr lang="en-US" altLang="zh-CN"/>
              <a:t>B</a:t>
            </a:r>
            <a:r>
              <a:rPr lang="zh-CN" altLang="en-US"/>
              <a:t>按位作逻辑与的操作。</a:t>
            </a:r>
          </a:p>
          <a:p>
            <a:pPr eaLnBrk="1" hangingPunct="1">
              <a:lnSpc>
                <a:spcPct val="150000"/>
              </a:lnSpc>
              <a:buFont typeface="Wingdings" panose="05000000000000000000" pitchFamily="2" charset="2"/>
              <a:buNone/>
            </a:pPr>
            <a:r>
              <a:rPr lang="en-US" altLang="zh-CN"/>
              <a:t>A</a:t>
            </a:r>
            <a:r>
              <a:rPr lang="zh-CN" altLang="en-US"/>
              <a:t>：</a:t>
            </a:r>
            <a:r>
              <a:rPr lang="en-US" altLang="zh-CN"/>
              <a:t>OR</a:t>
            </a:r>
            <a:r>
              <a:rPr lang="zh-CN" altLang="en-US"/>
              <a:t>：</a:t>
            </a:r>
            <a:r>
              <a:rPr lang="en-US" altLang="zh-CN"/>
              <a:t>B		</a:t>
            </a:r>
            <a:r>
              <a:rPr lang="zh-CN" altLang="en-US"/>
              <a:t>表示将</a:t>
            </a:r>
            <a:r>
              <a:rPr lang="en-US" altLang="zh-CN"/>
              <a:t>A</a:t>
            </a:r>
            <a:r>
              <a:rPr lang="zh-CN" altLang="en-US"/>
              <a:t>和</a:t>
            </a:r>
            <a:r>
              <a:rPr lang="en-US" altLang="zh-CN"/>
              <a:t>B</a:t>
            </a:r>
            <a:r>
              <a:rPr lang="zh-CN" altLang="en-US"/>
              <a:t>按位作逻辑或的操作。</a:t>
            </a:r>
          </a:p>
          <a:p>
            <a:pPr eaLnBrk="1" hangingPunct="1">
              <a:lnSpc>
                <a:spcPct val="150000"/>
              </a:lnSpc>
              <a:buFont typeface="Wingdings" panose="05000000000000000000" pitchFamily="2" charset="2"/>
              <a:buNone/>
            </a:pPr>
            <a:r>
              <a:rPr lang="en-US" altLang="zh-CN"/>
              <a:t>A</a:t>
            </a:r>
            <a:r>
              <a:rPr lang="zh-CN" altLang="en-US"/>
              <a:t>：</a:t>
            </a:r>
            <a:r>
              <a:rPr lang="en-US" altLang="zh-CN"/>
              <a:t>EOR</a:t>
            </a:r>
            <a:r>
              <a:rPr lang="zh-CN" altLang="en-US"/>
              <a:t>：</a:t>
            </a:r>
            <a:r>
              <a:rPr lang="en-US" altLang="zh-CN"/>
              <a:t>B	  </a:t>
            </a:r>
            <a:r>
              <a:rPr lang="zh-CN" altLang="en-US"/>
              <a:t>表示将</a:t>
            </a:r>
            <a:r>
              <a:rPr lang="en-US" altLang="zh-CN"/>
              <a:t>A</a:t>
            </a:r>
            <a:r>
              <a:rPr lang="zh-CN" altLang="en-US"/>
              <a:t>和</a:t>
            </a:r>
            <a:r>
              <a:rPr lang="en-US" altLang="zh-CN"/>
              <a:t>B</a:t>
            </a:r>
            <a:r>
              <a:rPr lang="zh-CN" altLang="en-US"/>
              <a:t>按位作逻辑异或的操作。</a:t>
            </a:r>
          </a:p>
          <a:p>
            <a:pPr eaLnBrk="1" hangingPunct="1">
              <a:lnSpc>
                <a:spcPct val="150000"/>
              </a:lnSpc>
              <a:buFont typeface="Wingdings" panose="05000000000000000000" pitchFamily="2" charset="2"/>
              <a:buNone/>
            </a:pPr>
            <a:r>
              <a:rPr lang="en-US" altLang="zh-CN"/>
              <a:t>NOT</a:t>
            </a:r>
            <a:r>
              <a:rPr lang="zh-CN" altLang="en-US"/>
              <a:t>：</a:t>
            </a:r>
            <a:r>
              <a:rPr lang="en-US" altLang="zh-CN"/>
              <a:t>B		</a:t>
            </a:r>
            <a:r>
              <a:rPr lang="zh-CN" altLang="en-US"/>
              <a:t>表示将</a:t>
            </a:r>
            <a:r>
              <a:rPr lang="en-US" altLang="zh-CN"/>
              <a:t>B</a:t>
            </a:r>
            <a:r>
              <a:rPr lang="zh-CN" altLang="en-US"/>
              <a:t>按位作逻辑非的操作。</a:t>
            </a:r>
          </a:p>
          <a:p>
            <a:pPr eaLnBrk="1" hangingPunct="1"/>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4F16FB23-DE0A-4F53-A3DB-D52886E6641A}"/>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86019" name="Rectangle 3">
            <a:extLst>
              <a:ext uri="{FF2B5EF4-FFF2-40B4-BE49-F238E27FC236}">
                <a16:creationId xmlns:a16="http://schemas.microsoft.com/office/drawing/2014/main" id="{6BD95A81-6889-4995-BE04-B461EE1335A6}"/>
              </a:ext>
            </a:extLst>
          </p:cNvPr>
          <p:cNvSpPr>
            <a:spLocks noGrp="1" noChangeArrowheads="1"/>
          </p:cNvSpPr>
          <p:nvPr>
            <p:ph type="body" idx="1"/>
          </p:nvPr>
        </p:nvSpPr>
        <p:spPr>
          <a:xfrm>
            <a:off x="428625" y="1214438"/>
            <a:ext cx="8229600" cy="5248275"/>
          </a:xfrm>
        </p:spPr>
        <p:txBody>
          <a:bodyPr/>
          <a:lstStyle/>
          <a:p>
            <a:pPr eaLnBrk="1" hangingPunct="1">
              <a:lnSpc>
                <a:spcPct val="130000"/>
              </a:lnSpc>
              <a:buFont typeface="Wingdings" panose="05000000000000000000" pitchFamily="2" charset="2"/>
              <a:buNone/>
            </a:pPr>
            <a:r>
              <a:rPr lang="en-US" altLang="zh-CN" sz="2800" dirty="0"/>
              <a:t>2.  </a:t>
            </a:r>
            <a:r>
              <a:rPr lang="zh-CN" altLang="en-US" sz="2800" dirty="0">
                <a:solidFill>
                  <a:srgbClr val="FF3300"/>
                </a:solidFill>
              </a:rPr>
              <a:t>逻辑表达式及运算符</a:t>
            </a:r>
          </a:p>
          <a:p>
            <a:pPr eaLnBrk="1" hangingPunct="1">
              <a:lnSpc>
                <a:spcPct val="130000"/>
              </a:lnSpc>
              <a:buFont typeface="Wingdings" panose="05000000000000000000" pitchFamily="2" charset="2"/>
              <a:buNone/>
            </a:pPr>
            <a:r>
              <a:rPr lang="zh-CN" altLang="en-US" dirty="0"/>
              <a:t>         逻辑表达式包括逻辑值、逻辑变量、逻辑操作符、关系操作符和括号构成，其表达式的运算结果为真或假。与逻辑表达式相关的运算符如下：</a:t>
            </a:r>
          </a:p>
          <a:p>
            <a:pPr eaLnBrk="1" hangingPunct="1">
              <a:lnSpc>
                <a:spcPct val="130000"/>
              </a:lnSpc>
              <a:buFont typeface="Wingdings" panose="05000000000000000000" pitchFamily="2" charset="2"/>
              <a:buNone/>
            </a:pPr>
            <a:r>
              <a:rPr lang="zh-CN" altLang="en-US" dirty="0"/>
              <a:t>（</a:t>
            </a:r>
            <a:r>
              <a:rPr lang="en-US" altLang="zh-CN" dirty="0"/>
              <a:t>1</a:t>
            </a:r>
            <a:r>
              <a:rPr lang="zh-CN" altLang="en-US" dirty="0"/>
              <a:t>）逻辑值：只有｛</a:t>
            </a:r>
            <a:r>
              <a:rPr lang="en-US" altLang="zh-CN" dirty="0"/>
              <a:t>TRUE</a:t>
            </a:r>
            <a:r>
              <a:rPr lang="zh-CN" altLang="en-US" dirty="0"/>
              <a:t>｝或｛</a:t>
            </a:r>
            <a:r>
              <a:rPr lang="en-US" altLang="zh-CN" dirty="0"/>
              <a:t>FALSE</a:t>
            </a:r>
            <a:r>
              <a:rPr lang="zh-CN" altLang="en-US" dirty="0"/>
              <a:t>｝。</a:t>
            </a:r>
          </a:p>
          <a:p>
            <a:pPr eaLnBrk="1" hangingPunct="1">
              <a:lnSpc>
                <a:spcPct val="130000"/>
              </a:lnSpc>
              <a:buFont typeface="Wingdings" panose="05000000000000000000" pitchFamily="2" charset="2"/>
              <a:buNone/>
            </a:pPr>
            <a:r>
              <a:rPr lang="zh-CN" altLang="en-US" dirty="0"/>
              <a:t>（</a:t>
            </a:r>
            <a:r>
              <a:rPr lang="en-US" altLang="zh-CN" dirty="0"/>
              <a:t>2</a:t>
            </a:r>
            <a:r>
              <a:rPr lang="zh-CN" altLang="en-US" dirty="0"/>
              <a:t>）逻辑变量：可以用伪指令定义逻辑变量。</a:t>
            </a:r>
          </a:p>
          <a:p>
            <a:pPr eaLnBrk="1" hangingPunct="1">
              <a:lnSpc>
                <a:spcPct val="130000"/>
              </a:lnSpc>
              <a:buFont typeface="Wingdings" panose="05000000000000000000" pitchFamily="2" charset="2"/>
              <a:buNone/>
            </a:pPr>
            <a:r>
              <a:rPr lang="zh-CN" altLang="en-US" dirty="0"/>
              <a:t>（</a:t>
            </a:r>
            <a:r>
              <a:rPr lang="en-US" altLang="zh-CN" dirty="0"/>
              <a:t>3</a:t>
            </a:r>
            <a:r>
              <a:rPr lang="zh-CN" altLang="en-US" dirty="0"/>
              <a:t>）逻辑运算符：包括“</a:t>
            </a:r>
            <a:r>
              <a:rPr lang="en-US" altLang="zh-CN" dirty="0"/>
              <a:t>LAND”</a:t>
            </a:r>
            <a:r>
              <a:rPr lang="zh-CN" altLang="en-US" dirty="0"/>
              <a:t>、“</a:t>
            </a:r>
            <a:r>
              <a:rPr lang="en-US" altLang="zh-CN" dirty="0"/>
              <a:t>LOR”</a:t>
            </a:r>
            <a:r>
              <a:rPr lang="zh-CN" altLang="en-US" dirty="0"/>
              <a:t>、“</a:t>
            </a:r>
            <a:r>
              <a:rPr lang="en-US" altLang="zh-CN" dirty="0"/>
              <a:t>LNOT”</a:t>
            </a:r>
            <a:r>
              <a:rPr lang="zh-CN" altLang="en-US" dirty="0"/>
              <a:t>及“</a:t>
            </a:r>
            <a:r>
              <a:rPr lang="en-US" altLang="zh-CN" dirty="0"/>
              <a:t>LEOR”</a:t>
            </a:r>
            <a:r>
              <a:rPr lang="zh-CN" altLang="en-US" dirty="0"/>
              <a:t>运算符，他们在运算时优先权较低。</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AF3C8C92-B971-4C75-B760-AE85CB0966BA}"/>
              </a:ext>
            </a:extLst>
          </p:cNvPr>
          <p:cNvSpPr>
            <a:spLocks noGrp="1" noChangeArrowheads="1"/>
          </p:cNvSpPr>
          <p:nvPr>
            <p:ph type="title"/>
          </p:nvPr>
        </p:nvSpPr>
        <p:spPr>
          <a:xfrm>
            <a:off x="323850" y="476250"/>
            <a:ext cx="7162800" cy="838200"/>
          </a:xfrm>
        </p:spPr>
        <p:txBody>
          <a:bodyPr/>
          <a:lstStyle/>
          <a:p>
            <a:pPr eaLnBrk="1" hangingPunct="1"/>
            <a:r>
              <a:rPr lang="en-US" altLang="zh-CN" sz="3200" dirty="0"/>
              <a:t>4.1.4  </a:t>
            </a:r>
            <a:r>
              <a:rPr lang="zh-CN" altLang="en-US" sz="3200" dirty="0"/>
              <a:t>表达式和操作符</a:t>
            </a:r>
            <a:br>
              <a:rPr lang="zh-CN" altLang="en-US" sz="3200" b="0" dirty="0"/>
            </a:br>
            <a:endParaRPr lang="zh-CN" altLang="en-US" sz="3200" b="0" dirty="0"/>
          </a:p>
        </p:txBody>
      </p:sp>
      <p:sp>
        <p:nvSpPr>
          <p:cNvPr id="87043" name="Rectangle 3">
            <a:extLst>
              <a:ext uri="{FF2B5EF4-FFF2-40B4-BE49-F238E27FC236}">
                <a16:creationId xmlns:a16="http://schemas.microsoft.com/office/drawing/2014/main" id="{D7D982A5-038B-46DF-9AB6-A0F60D9D55F8}"/>
              </a:ext>
            </a:extLst>
          </p:cNvPr>
          <p:cNvSpPr>
            <a:spLocks noGrp="1" noChangeArrowheads="1"/>
          </p:cNvSpPr>
          <p:nvPr>
            <p:ph type="body" idx="1"/>
          </p:nvPr>
        </p:nvSpPr>
        <p:spPr>
          <a:xfrm>
            <a:off x="428625" y="1357313"/>
            <a:ext cx="8229600" cy="5248275"/>
          </a:xfrm>
        </p:spPr>
        <p:txBody>
          <a:bodyPr/>
          <a:lstStyle/>
          <a:p>
            <a:pPr eaLnBrk="1" hangingPunct="1">
              <a:lnSpc>
                <a:spcPct val="150000"/>
              </a:lnSpc>
              <a:buFont typeface="Wingdings" panose="05000000000000000000" pitchFamily="2" charset="2"/>
              <a:buNone/>
            </a:pPr>
            <a:r>
              <a:rPr lang="zh-CN" altLang="en-US"/>
              <a:t>以</a:t>
            </a:r>
            <a:r>
              <a:rPr lang="en-US" altLang="zh-CN"/>
              <a:t>A</a:t>
            </a:r>
            <a:r>
              <a:rPr lang="zh-CN" altLang="en-US"/>
              <a:t>和</a:t>
            </a:r>
            <a:r>
              <a:rPr lang="en-US" altLang="zh-CN"/>
              <a:t>B</a:t>
            </a:r>
            <a:r>
              <a:rPr lang="zh-CN" altLang="en-US"/>
              <a:t>表示两个逻辑表达式，以上的逻辑运算符代表的运算如下：</a:t>
            </a:r>
          </a:p>
          <a:p>
            <a:pPr eaLnBrk="1" hangingPunct="1">
              <a:lnSpc>
                <a:spcPct val="150000"/>
              </a:lnSpc>
              <a:buFont typeface="Wingdings" panose="05000000000000000000" pitchFamily="2" charset="2"/>
              <a:buNone/>
            </a:pPr>
            <a:r>
              <a:rPr lang="zh-CN" altLang="en-US"/>
              <a:t>	</a:t>
            </a:r>
            <a:r>
              <a:rPr lang="en-US" altLang="zh-CN"/>
              <a:t>A</a:t>
            </a:r>
            <a:r>
              <a:rPr lang="zh-CN" altLang="en-US"/>
              <a:t>：</a:t>
            </a:r>
            <a:r>
              <a:rPr lang="en-US" altLang="zh-CN"/>
              <a:t>LAND</a:t>
            </a:r>
            <a:r>
              <a:rPr lang="zh-CN" altLang="en-US"/>
              <a:t>：</a:t>
            </a:r>
            <a:r>
              <a:rPr lang="en-US" altLang="zh-CN"/>
              <a:t>B	      </a:t>
            </a:r>
            <a:r>
              <a:rPr lang="zh-CN" altLang="en-US"/>
              <a:t>表示将</a:t>
            </a:r>
            <a:r>
              <a:rPr lang="en-US" altLang="zh-CN"/>
              <a:t>A</a:t>
            </a:r>
            <a:r>
              <a:rPr lang="zh-CN" altLang="en-US"/>
              <a:t>和</a:t>
            </a:r>
            <a:r>
              <a:rPr lang="en-US" altLang="zh-CN"/>
              <a:t>B </a:t>
            </a:r>
            <a:r>
              <a:rPr lang="zh-CN" altLang="en-US"/>
              <a:t>作逻辑与的操作。</a:t>
            </a:r>
          </a:p>
          <a:p>
            <a:pPr eaLnBrk="1" hangingPunct="1">
              <a:lnSpc>
                <a:spcPct val="150000"/>
              </a:lnSpc>
              <a:buFont typeface="Wingdings" panose="05000000000000000000" pitchFamily="2" charset="2"/>
              <a:buNone/>
            </a:pPr>
            <a:r>
              <a:rPr lang="zh-CN" altLang="en-US"/>
              <a:t>	</a:t>
            </a:r>
            <a:r>
              <a:rPr lang="en-US" altLang="zh-CN"/>
              <a:t>A</a:t>
            </a:r>
            <a:r>
              <a:rPr lang="zh-CN" altLang="en-US"/>
              <a:t>：</a:t>
            </a:r>
            <a:r>
              <a:rPr lang="en-US" altLang="zh-CN"/>
              <a:t>LOR</a:t>
            </a:r>
            <a:r>
              <a:rPr lang="zh-CN" altLang="en-US"/>
              <a:t>：</a:t>
            </a:r>
            <a:r>
              <a:rPr lang="en-US" altLang="zh-CN"/>
              <a:t>B	      </a:t>
            </a:r>
            <a:r>
              <a:rPr lang="zh-CN" altLang="en-US"/>
              <a:t>表示将</a:t>
            </a:r>
            <a:r>
              <a:rPr lang="en-US" altLang="zh-CN"/>
              <a:t>A</a:t>
            </a:r>
            <a:r>
              <a:rPr lang="zh-CN" altLang="en-US"/>
              <a:t>和</a:t>
            </a:r>
            <a:r>
              <a:rPr lang="en-US" altLang="zh-CN"/>
              <a:t>B</a:t>
            </a:r>
            <a:r>
              <a:rPr lang="zh-CN" altLang="en-US"/>
              <a:t>作逻辑或的操作。</a:t>
            </a:r>
          </a:p>
          <a:p>
            <a:pPr eaLnBrk="1" hangingPunct="1">
              <a:lnSpc>
                <a:spcPct val="150000"/>
              </a:lnSpc>
              <a:buFont typeface="Wingdings" panose="05000000000000000000" pitchFamily="2" charset="2"/>
              <a:buNone/>
            </a:pPr>
            <a:r>
              <a:rPr lang="zh-CN" altLang="en-US"/>
              <a:t>	</a:t>
            </a:r>
            <a:r>
              <a:rPr lang="en-US" altLang="zh-CN"/>
              <a:t>A</a:t>
            </a:r>
            <a:r>
              <a:rPr lang="zh-CN" altLang="en-US"/>
              <a:t>：</a:t>
            </a:r>
            <a:r>
              <a:rPr lang="en-US" altLang="zh-CN"/>
              <a:t>LEOR</a:t>
            </a:r>
            <a:r>
              <a:rPr lang="zh-CN" altLang="en-US"/>
              <a:t>：</a:t>
            </a:r>
            <a:r>
              <a:rPr lang="en-US" altLang="zh-CN"/>
              <a:t>B	          </a:t>
            </a:r>
            <a:r>
              <a:rPr lang="zh-CN" altLang="en-US"/>
              <a:t>表示将</a:t>
            </a:r>
            <a:r>
              <a:rPr lang="en-US" altLang="zh-CN"/>
              <a:t>A</a:t>
            </a:r>
            <a:r>
              <a:rPr lang="zh-CN" altLang="en-US"/>
              <a:t>和</a:t>
            </a:r>
            <a:r>
              <a:rPr lang="en-US" altLang="zh-CN"/>
              <a:t>B</a:t>
            </a:r>
            <a:r>
              <a:rPr lang="zh-CN" altLang="en-US"/>
              <a:t>作逻辑异或的操作。</a:t>
            </a:r>
          </a:p>
          <a:p>
            <a:pPr eaLnBrk="1" hangingPunct="1">
              <a:lnSpc>
                <a:spcPct val="150000"/>
              </a:lnSpc>
              <a:buFont typeface="Wingdings" panose="05000000000000000000" pitchFamily="2" charset="2"/>
              <a:buNone/>
            </a:pPr>
            <a:r>
              <a:rPr lang="zh-CN" altLang="en-US"/>
              <a:t>	</a:t>
            </a:r>
            <a:r>
              <a:rPr lang="en-US" altLang="zh-CN"/>
              <a:t>LNOT</a:t>
            </a:r>
            <a:r>
              <a:rPr lang="zh-CN" altLang="en-US"/>
              <a:t>：</a:t>
            </a:r>
            <a:r>
              <a:rPr lang="en-US" altLang="zh-CN"/>
              <a:t>B	      </a:t>
            </a:r>
            <a:r>
              <a:rPr lang="zh-CN" altLang="en-US"/>
              <a:t>表示将</a:t>
            </a:r>
            <a:r>
              <a:rPr lang="en-US" altLang="zh-CN"/>
              <a:t>B</a:t>
            </a:r>
            <a:r>
              <a:rPr lang="zh-CN" altLang="en-US"/>
              <a:t>作逻辑非的操作。</a:t>
            </a:r>
          </a:p>
          <a:p>
            <a:pPr eaLnBrk="1" hangingPunct="1"/>
            <a:endParaRPr lang="en-US" altLang="zh-CN"/>
          </a:p>
        </p:txBody>
      </p:sp>
    </p:spTree>
  </p:cSld>
  <p:clrMapOvr>
    <a:masterClrMapping/>
  </p:clrMapOvr>
</p:sld>
</file>

<file path=ppt/theme/theme1.xml><?xml version="1.0" encoding="utf-8"?>
<a:theme xmlns:a="http://schemas.openxmlformats.org/drawingml/2006/main" name="sample">
  <a:themeElements>
    <a:clrScheme name="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fontScheme name="samp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sample 1">
        <a:dk1>
          <a:srgbClr val="30311D"/>
        </a:dk1>
        <a:lt1>
          <a:srgbClr val="FFFFFF"/>
        </a:lt1>
        <a:dk2>
          <a:srgbClr val="5B583B"/>
        </a:dk2>
        <a:lt2>
          <a:srgbClr val="DDDDDD"/>
        </a:lt2>
        <a:accent1>
          <a:srgbClr val="855BC3"/>
        </a:accent1>
        <a:accent2>
          <a:srgbClr val="5595C1"/>
        </a:accent2>
        <a:accent3>
          <a:srgbClr val="FFFFFF"/>
        </a:accent3>
        <a:accent4>
          <a:srgbClr val="272817"/>
        </a:accent4>
        <a:accent5>
          <a:srgbClr val="C2B5DE"/>
        </a:accent5>
        <a:accent6>
          <a:srgbClr val="4C87AF"/>
        </a:accent6>
        <a:hlink>
          <a:srgbClr val="557B97"/>
        </a:hlink>
        <a:folHlink>
          <a:srgbClr val="A1A18B"/>
        </a:folHlink>
      </a:clrScheme>
      <a:clrMap bg1="lt1" tx1="dk1" bg2="lt2" tx2="dk2" accent1="accent1" accent2="accent2" accent3="accent3" accent4="accent4" accent5="accent5" accent6="accent6" hlink="hlink" folHlink="folHlink"/>
    </a:extraClrScheme>
    <a:extraClrScheme>
      <a:clrScheme name="sample 2">
        <a:dk1>
          <a:srgbClr val="000000"/>
        </a:dk1>
        <a:lt1>
          <a:srgbClr val="FFFFFF"/>
        </a:lt1>
        <a:dk2>
          <a:srgbClr val="702424"/>
        </a:dk2>
        <a:lt2>
          <a:srgbClr val="C0C0C0"/>
        </a:lt2>
        <a:accent1>
          <a:srgbClr val="5EB4B4"/>
        </a:accent1>
        <a:accent2>
          <a:srgbClr val="E49514"/>
        </a:accent2>
        <a:accent3>
          <a:srgbClr val="FFFFFF"/>
        </a:accent3>
        <a:accent4>
          <a:srgbClr val="000000"/>
        </a:accent4>
        <a:accent5>
          <a:srgbClr val="B6D6D6"/>
        </a:accent5>
        <a:accent6>
          <a:srgbClr val="CF8711"/>
        </a:accent6>
        <a:hlink>
          <a:srgbClr val="6E9349"/>
        </a:hlink>
        <a:folHlink>
          <a:srgbClr val="90A8B0"/>
        </a:folHlink>
      </a:clrScheme>
      <a:clrMap bg1="lt1" tx1="dk1" bg2="lt2" tx2="dk2" accent1="accent1" accent2="accent2" accent3="accent3" accent4="accent4" accent5="accent5" accent6="accent6" hlink="hlink" folHlink="folHlink"/>
    </a:extraClrScheme>
    <a:extraClrScheme>
      <a:clrScheme name="sample 3">
        <a:dk1>
          <a:srgbClr val="30311D"/>
        </a:dk1>
        <a:lt1>
          <a:srgbClr val="FFFFFF"/>
        </a:lt1>
        <a:dk2>
          <a:srgbClr val="1A48A4"/>
        </a:dk2>
        <a:lt2>
          <a:srgbClr val="C0C0C0"/>
        </a:lt2>
        <a:accent1>
          <a:srgbClr val="488FD6"/>
        </a:accent1>
        <a:accent2>
          <a:srgbClr val="319ABB"/>
        </a:accent2>
        <a:accent3>
          <a:srgbClr val="FFFFFF"/>
        </a:accent3>
        <a:accent4>
          <a:srgbClr val="272817"/>
        </a:accent4>
        <a:accent5>
          <a:srgbClr val="B1C6E8"/>
        </a:accent5>
        <a:accent6>
          <a:srgbClr val="2B8BA9"/>
        </a:accent6>
        <a:hlink>
          <a:srgbClr val="557B97"/>
        </a:hlink>
        <a:folHlink>
          <a:srgbClr val="A1A18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raining master (CJS)11">
  <a:themeElements>
    <a:clrScheme name="">
      <a:dk1>
        <a:srgbClr val="00234A"/>
      </a:dk1>
      <a:lt1>
        <a:srgbClr val="FFFFFF"/>
      </a:lt1>
      <a:dk2>
        <a:srgbClr val="00618C"/>
      </a:dk2>
      <a:lt2>
        <a:srgbClr val="DB5214"/>
      </a:lt2>
      <a:accent1>
        <a:srgbClr val="782B30"/>
      </a:accent1>
      <a:accent2>
        <a:srgbClr val="005740"/>
      </a:accent2>
      <a:accent3>
        <a:srgbClr val="FFFFFF"/>
      </a:accent3>
      <a:accent4>
        <a:srgbClr val="001C3E"/>
      </a:accent4>
      <a:accent5>
        <a:srgbClr val="BEACAD"/>
      </a:accent5>
      <a:accent6>
        <a:srgbClr val="004E39"/>
      </a:accent6>
      <a:hlink>
        <a:srgbClr val="3D216B"/>
      </a:hlink>
      <a:folHlink>
        <a:srgbClr val="B2AA00"/>
      </a:folHlink>
    </a:clrScheme>
    <a:fontScheme name="Training master (CJS)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Training master (CJS)11 1">
        <a:dk1>
          <a:srgbClr val="00244A"/>
        </a:dk1>
        <a:lt1>
          <a:srgbClr val="FFFFFF"/>
        </a:lt1>
        <a:dk2>
          <a:srgbClr val="FFFFFF"/>
        </a:dk2>
        <a:lt2>
          <a:srgbClr val="808080"/>
        </a:lt2>
        <a:accent1>
          <a:srgbClr val="005740"/>
        </a:accent1>
        <a:accent2>
          <a:srgbClr val="3D216B"/>
        </a:accent2>
        <a:accent3>
          <a:srgbClr val="FFFFFF"/>
        </a:accent3>
        <a:accent4>
          <a:srgbClr val="001D3E"/>
        </a:accent4>
        <a:accent5>
          <a:srgbClr val="AAB4AF"/>
        </a:accent5>
        <a:accent6>
          <a:srgbClr val="361D60"/>
        </a:accent6>
        <a:hlink>
          <a:srgbClr val="DB5214"/>
        </a:hlink>
        <a:folHlink>
          <a:srgbClr val="782B3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Training master (CJS)11">
  <a:themeElements>
    <a:clrScheme name="">
      <a:dk1>
        <a:srgbClr val="00234A"/>
      </a:dk1>
      <a:lt1>
        <a:srgbClr val="FFFFFF"/>
      </a:lt1>
      <a:dk2>
        <a:srgbClr val="00618C"/>
      </a:dk2>
      <a:lt2>
        <a:srgbClr val="DB5214"/>
      </a:lt2>
      <a:accent1>
        <a:srgbClr val="782B30"/>
      </a:accent1>
      <a:accent2>
        <a:srgbClr val="005740"/>
      </a:accent2>
      <a:accent3>
        <a:srgbClr val="FFFFFF"/>
      </a:accent3>
      <a:accent4>
        <a:srgbClr val="001C3E"/>
      </a:accent4>
      <a:accent5>
        <a:srgbClr val="BEACAD"/>
      </a:accent5>
      <a:accent6>
        <a:srgbClr val="004E39"/>
      </a:accent6>
      <a:hlink>
        <a:srgbClr val="3D216B"/>
      </a:hlink>
      <a:folHlink>
        <a:srgbClr val="B2AA00"/>
      </a:folHlink>
    </a:clrScheme>
    <a:fontScheme name="Training master (CJS)1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Arial"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2075" tIns="46038" rIns="92075" bIns="46038" numCol="1" anchor="ctr"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bg1"/>
            </a:solidFill>
            <a:effectLst/>
            <a:latin typeface="Arial" charset="0"/>
            <a:ea typeface="宋体" pitchFamily="2" charset="-122"/>
          </a:defRPr>
        </a:defPPr>
      </a:lstStyle>
    </a:lnDef>
  </a:objectDefaults>
  <a:extraClrSchemeLst>
    <a:extraClrScheme>
      <a:clrScheme name="Training master (CJS)11 1">
        <a:dk1>
          <a:srgbClr val="00244A"/>
        </a:dk1>
        <a:lt1>
          <a:srgbClr val="FFFFFF"/>
        </a:lt1>
        <a:dk2>
          <a:srgbClr val="FFFFFF"/>
        </a:dk2>
        <a:lt2>
          <a:srgbClr val="808080"/>
        </a:lt2>
        <a:accent1>
          <a:srgbClr val="005740"/>
        </a:accent1>
        <a:accent2>
          <a:srgbClr val="3D216B"/>
        </a:accent2>
        <a:accent3>
          <a:srgbClr val="FFFFFF"/>
        </a:accent3>
        <a:accent4>
          <a:srgbClr val="001D3E"/>
        </a:accent4>
        <a:accent5>
          <a:srgbClr val="AAB4AF"/>
        </a:accent5>
        <a:accent6>
          <a:srgbClr val="361D60"/>
        </a:accent6>
        <a:hlink>
          <a:srgbClr val="DB5214"/>
        </a:hlink>
        <a:folHlink>
          <a:srgbClr val="782B3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235TGp_report_light_v2</Template>
  <TotalTime>4383</TotalTime>
  <Words>10520</Words>
  <Application>Microsoft Office PowerPoint</Application>
  <PresentationFormat>全屏显示(4:3)</PresentationFormat>
  <Paragraphs>1071</Paragraphs>
  <Slides>125</Slides>
  <Notes>1</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125</vt:i4>
      </vt:variant>
    </vt:vector>
  </HeadingPairs>
  <TitlesOfParts>
    <vt:vector size="139" baseType="lpstr">
      <vt:lpstr>方正姚体</vt:lpstr>
      <vt:lpstr>黑体</vt:lpstr>
      <vt:lpstr>华文新魏</vt:lpstr>
      <vt:lpstr>楷体_GB2312</vt:lpstr>
      <vt:lpstr>宋体</vt:lpstr>
      <vt:lpstr>Arial</vt:lpstr>
      <vt:lpstr>Courier New</vt:lpstr>
      <vt:lpstr>Tahoma</vt:lpstr>
      <vt:lpstr>Times New Roman</vt:lpstr>
      <vt:lpstr>Verdana</vt:lpstr>
      <vt:lpstr>Wingdings</vt:lpstr>
      <vt:lpstr>sample</vt:lpstr>
      <vt:lpstr>Training master (CJS)11</vt:lpstr>
      <vt:lpstr>1_Training master (CJS)11</vt:lpstr>
      <vt:lpstr>嵌入式基础</vt:lpstr>
      <vt:lpstr>本章重点 :</vt:lpstr>
      <vt:lpstr>第4章  ARM汇编语言特性与编程基础</vt:lpstr>
      <vt:lpstr>第4章  ARM汇编语言特性与编程基础</vt:lpstr>
      <vt:lpstr>PowerPoint 演示文稿</vt:lpstr>
      <vt:lpstr>第4章  ARM汇编语言特性与编程基础</vt:lpstr>
      <vt:lpstr>4.1  汇编语言特性 </vt:lpstr>
      <vt:lpstr>4.1  汇编语言特性</vt:lpstr>
      <vt:lpstr>PowerPoint 演示文稿</vt:lpstr>
      <vt:lpstr>4.1  ARM汇编语言特性</vt:lpstr>
      <vt:lpstr>4.1  ARM汇编语言特性</vt:lpstr>
      <vt:lpstr>4.1  ARM汇编语言特性</vt:lpstr>
      <vt:lpstr>4.1  ARM汇编语言特性</vt:lpstr>
      <vt:lpstr>4.1  ARM汇编语言特性</vt:lpstr>
      <vt:lpstr>4.1  ARM汇编语言特性</vt:lpstr>
      <vt:lpstr>4.1  ARM汇编语言特性</vt:lpstr>
      <vt:lpstr>4.1  ARM汇编语言特性</vt:lpstr>
      <vt:lpstr>4.1  ARM汇编语言特性</vt:lpstr>
      <vt:lpstr>4.1  ARM汇编语言特性</vt:lpstr>
      <vt:lpstr>4.1  汇编语言特性 </vt:lpstr>
      <vt:lpstr>4.1  汇编语言特性 </vt:lpstr>
      <vt:lpstr>4.1  汇编语言特性 </vt:lpstr>
      <vt:lpstr>4.1  汇编语言特性 </vt:lpstr>
      <vt:lpstr>4.1  汇编语言特性 </vt:lpstr>
      <vt:lpstr>4.1.1  通用伪指令 </vt:lpstr>
      <vt:lpstr>4.1.1  通用伪指令 </vt:lpstr>
      <vt:lpstr>4.1.1  通用伪指令 </vt:lpstr>
      <vt:lpstr>4.1.1  通用伪指令 </vt:lpstr>
      <vt:lpstr>4.1.1  通用伪指令 </vt:lpstr>
      <vt:lpstr>4.1.1  通用伪指令 </vt:lpstr>
      <vt:lpstr>4.1.1  通用伪指令 </vt:lpstr>
      <vt:lpstr>4.1.1  通用伪指令 </vt:lpstr>
      <vt:lpstr>4.1.1  通用伪指令 </vt:lpstr>
      <vt:lpstr>4.1.1  通用伪指令 </vt:lpstr>
      <vt:lpstr>3. 数据定义伪操作 </vt:lpstr>
      <vt:lpstr>3. 数据定义伪操作 </vt:lpstr>
      <vt:lpstr>3. 数据定义伪操作</vt:lpstr>
      <vt:lpstr>3. 数据定义伪操作</vt:lpstr>
      <vt:lpstr>DCW（或DCWU）</vt:lpstr>
      <vt:lpstr>DCW（或DCWU）</vt:lpstr>
      <vt:lpstr>DCD（或DCDU）</vt:lpstr>
      <vt:lpstr>DCD（或DCDU）</vt:lpstr>
      <vt:lpstr>DCQ（或DCQU） </vt:lpstr>
      <vt:lpstr>DCFD（或DCFDU）</vt:lpstr>
      <vt:lpstr>3. 数据定义伪操作</vt:lpstr>
      <vt:lpstr>3. 数据定义伪操作</vt:lpstr>
      <vt:lpstr>3. 数据定义伪操作</vt:lpstr>
      <vt:lpstr>3. 数据定义伪操作</vt:lpstr>
      <vt:lpstr>3. 数据定义伪操作</vt:lpstr>
      <vt:lpstr>SPACE指示符</vt:lpstr>
      <vt:lpstr>4.1.1  通用伪指令</vt:lpstr>
      <vt:lpstr>4.1.1  通用伪指令 </vt:lpstr>
      <vt:lpstr>ALIGN指示符</vt:lpstr>
      <vt:lpstr>ALIGN指示符</vt:lpstr>
      <vt:lpstr>3. 数据定义伪操作——ALIGN指示符</vt:lpstr>
      <vt:lpstr>LTORG用于声明一个数据缓冲池（literal pool）的开始。</vt:lpstr>
      <vt:lpstr>PowerPoint 演示文稿</vt:lpstr>
      <vt:lpstr>4.EQU指示符</vt:lpstr>
      <vt:lpstr>4.1.7 汇编控制指示符</vt:lpstr>
      <vt:lpstr>1. 条件汇编IF、ELSE、ENDIF</vt:lpstr>
      <vt:lpstr>1. 条件汇编IF、ELSE、ENDIF</vt:lpstr>
      <vt:lpstr>2. 重复汇编WHILE和WEND指示符</vt:lpstr>
      <vt:lpstr>4.1.2  与ARM指令相关的伪指令 </vt:lpstr>
      <vt:lpstr>4.1.2  与ARM指令相关的伪指令 </vt:lpstr>
      <vt:lpstr>4.1.2  与ARM指令相关的伪指令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4.1.2  与ARM指令相关的伪指令 </vt:lpstr>
      <vt:lpstr>4.1.2  与ARM指令相关的伪指令 </vt:lpstr>
      <vt:lpstr>4.1.2  与ARM指令相关的伪指令 </vt:lpstr>
      <vt:lpstr>4.1.2  与ARM指令相关的伪指令 </vt:lpstr>
      <vt:lpstr>4.1.2  与ARM指令相关的伪指令 </vt:lpstr>
      <vt:lpstr>4.1.2  与ARM指令相关的伪指令 </vt:lpstr>
      <vt:lpstr>4.1.3  与Thumb指令相关的伪指令 </vt:lpstr>
      <vt:lpstr>4.1.3  与Thumb指令相关的伪指令 </vt:lpstr>
      <vt:lpstr>4.1.3  与Thumb指令相关的伪指令 </vt:lpstr>
      <vt:lpstr>4.1.3  与Thumb指令相关的伪指令 </vt:lpstr>
      <vt:lpstr>4.1.3  与Thumb指令相关的伪指令</vt:lpstr>
      <vt:lpstr>4.1.3  与Thumb指令相关的伪指令</vt:lpstr>
      <vt:lpstr>4.1.3  与Thumb指令相关的伪指令 </vt:lpstr>
      <vt:lpstr>4.1.4  表达式和操作符 </vt:lpstr>
      <vt:lpstr>4.1.4  表达式和操作符 </vt:lpstr>
      <vt:lpstr>4.1.4  表达式和操作符 </vt:lpstr>
      <vt:lpstr>4.1.4  表达式和操作符 </vt:lpstr>
      <vt:lpstr>4.1.4  表达式和操作符</vt:lpstr>
      <vt:lpstr>4.1.4  表达式和操作符 </vt:lpstr>
      <vt:lpstr>4.1.4  表达式和操作符 </vt:lpstr>
      <vt:lpstr>4.1.4  表达式和操作符 </vt:lpstr>
      <vt:lpstr>4.1.4  表达式和操作符 </vt:lpstr>
      <vt:lpstr>4.1.4  表达式和操作符 </vt:lpstr>
      <vt:lpstr>4.1.4  表达式和操作符 </vt:lpstr>
      <vt:lpstr>4.1.4  表达式和操作符 </vt:lpstr>
      <vt:lpstr>4.1.4  表达式和操作符 </vt:lpstr>
      <vt:lpstr>4.2.2  汇编语言中表达式和运算符 </vt:lpstr>
      <vt:lpstr>4.1.4  表达式和操作符</vt:lpstr>
      <vt:lpstr>4.1.4  表达式和操作符 </vt:lpstr>
      <vt:lpstr>4.1.4  表达式和操作符 </vt:lpstr>
      <vt:lpstr>4.1.4  表达式和操作符</vt:lpstr>
      <vt:lpstr>4.1.4  表达式和操作符 </vt:lpstr>
      <vt:lpstr>4.1.4  表达式和操作符 </vt:lpstr>
      <vt:lpstr>4.1.4  表达式和操作符</vt:lpstr>
      <vt:lpstr>4.1.4  表达式和操作符 </vt:lpstr>
      <vt:lpstr>PowerPoint 演示文稿</vt:lpstr>
      <vt:lpstr>4.2.2 调用子程序 </vt:lpstr>
      <vt:lpstr>4.2.2 调用子程序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USER-</dc:creator>
  <cp:lastModifiedBy>慧旻 李</cp:lastModifiedBy>
  <cp:revision>224</cp:revision>
  <dcterms:created xsi:type="dcterms:W3CDTF">2019-11-26T08:15:08Z</dcterms:created>
  <dcterms:modified xsi:type="dcterms:W3CDTF">2023-12-11T03:44:16Z</dcterms:modified>
</cp:coreProperties>
</file>