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7" r:id="rId2"/>
    <p:sldId id="256"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59" autoAdjust="0"/>
  </p:normalViewPr>
  <p:slideViewPr>
    <p:cSldViewPr>
      <p:cViewPr varScale="1">
        <p:scale>
          <a:sx n="67" d="100"/>
          <a:sy n="67" d="100"/>
        </p:scale>
        <p:origin x="-1476" y="-102"/>
      </p:cViewPr>
      <p:guideLst>
        <p:guide orient="horz" pos="2160"/>
        <p:guide pos="2880"/>
      </p:guideLst>
    </p:cSldViewPr>
  </p:slideViewPr>
  <p:outlineViewPr>
    <p:cViewPr>
      <p:scale>
        <a:sx n="33" d="100"/>
        <a:sy n="33" d="100"/>
      </p:scale>
      <p:origin x="0" y="2638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3639683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3927770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3643793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643564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2648055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1941700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3895885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2817612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3036975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1585890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2573542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72E221-E4D1-41C9-A7DB-89AEE59B1D1D}" type="datetimeFigureOut">
              <a:rPr lang="zh-CN" altLang="en-US" smtClean="0"/>
              <a:t>2019/11/16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1219975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hyperlink" Target="Java&#38754;&#21521;&#23545;&#35937;&#31532;3&#29256;&#20195;&#30721;/chapter1/&#20363;&#23376;1/Hello.java" TargetMode="Externa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Java&#38754;&#21521;&#23545;&#35937;&#31532;3&#29256;&#20195;&#30721;/chapter1/&#20363;&#23376;1/Hello.java" TargetMode="Externa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Java&#38754;&#21521;&#23545;&#35937;&#31532;3&#29256;&#20195;&#30721;/chapter1/&#20363;&#23376;1/Hello.java" TargetMode="Externa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Java&#38754;&#21521;&#23545;&#35937;&#31532;3&#29256;&#20195;&#30721;/chapter1/&#20363;&#23376;1/Hello.java" TargetMode="Externa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hyperlink" Target="Java&#38754;&#21521;&#23545;&#35937;&#31532;3&#29256;&#20195;&#30721;/chapter1/&#20363;&#23376;2/Rect.java" TargetMode="Externa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hyperlink" Target="Java&#38754;&#21521;&#23545;&#35937;&#31532;3&#29256;&#20195;&#30721;/chapter1/&#20363;&#23376;3/Rectangle.java" TargetMode="External"/><Relationship Id="rId2" Type="http://schemas.openxmlformats.org/officeDocument/2006/relationships/hyperlink" Target="Java&#38754;&#21521;&#23545;&#35937;&#31532;3&#29256;&#20195;&#30721;/chapter1/&#20363;&#23376;3/Circle.java" TargetMode="Externa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hyperlink" Target="Java&#38754;&#21521;&#23545;&#35937;&#31532;3&#29256;&#20195;&#30721;/chapter1/&#20363;&#23376;3/MainClass.java"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Java&#38754;&#21521;&#23545;&#35937;&#31532;3&#29256;&#20195;&#30721;/chapter1/&#20363;&#23376;3/Rectangle.java" TargetMode="External"/><Relationship Id="rId2" Type="http://schemas.openxmlformats.org/officeDocument/2006/relationships/hyperlink" Target="Java&#38754;&#21521;&#23545;&#35937;&#31532;3&#29256;&#20195;&#30721;/chapter1/&#20363;&#23376;3/Circle.java" TargetMode="External"/><Relationship Id="rId1" Type="http://schemas.openxmlformats.org/officeDocument/2006/relationships/slideLayout" Target="../slideLayouts/slideLayout8.xml"/><Relationship Id="rId5" Type="http://schemas.openxmlformats.org/officeDocument/2006/relationships/image" Target="../media/image14.png"/><Relationship Id="rId4" Type="http://schemas.openxmlformats.org/officeDocument/2006/relationships/hyperlink" Target="Java&#38754;&#21521;&#23545;&#35937;&#31532;3&#29256;&#20195;&#30721;/chapter1/&#20363;&#23376;3/MainClass.java"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0"/>
            <a:ext cx="6858000" cy="6858000"/>
          </a:xfrm>
          <a:prstGeom prst="rect">
            <a:avLst/>
          </a:prstGeom>
        </p:spPr>
      </p:pic>
    </p:spTree>
    <p:extLst>
      <p:ext uri="{BB962C8B-B14F-4D97-AF65-F5344CB8AC3E}">
        <p14:creationId xmlns:p14="http://schemas.microsoft.com/office/powerpoint/2010/main" val="254246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2818655" cy="1162050"/>
          </a:xfrm>
        </p:spPr>
        <p:txBody>
          <a:bodyPr>
            <a:normAutofit/>
          </a:bodyPr>
          <a:lstStyle/>
          <a:p>
            <a:pPr lvl="1" algn="l" rtl="0">
              <a:spcBef>
                <a:spcPct val="0"/>
              </a:spcBef>
            </a:pPr>
            <a:r>
              <a:rPr lang="en-US" altLang="zh-CN" sz="2400" b="1" dirty="0" smtClean="0"/>
              <a:t>1.2 Java </a:t>
            </a:r>
            <a:r>
              <a:rPr lang="zh-CN" altLang="zh-CN" sz="2400" b="1" dirty="0"/>
              <a:t>的特点</a:t>
            </a:r>
            <a:br>
              <a:rPr lang="zh-CN" altLang="zh-CN" sz="2400" b="1" dirty="0"/>
            </a:br>
            <a:endParaRPr lang="zh-CN" altLang="en-US" sz="2400" dirty="0"/>
          </a:p>
        </p:txBody>
      </p:sp>
      <p:sp>
        <p:nvSpPr>
          <p:cNvPr id="3" name="内容占位符 2"/>
          <p:cNvSpPr>
            <a:spLocks noGrp="1"/>
          </p:cNvSpPr>
          <p:nvPr>
            <p:ph idx="1"/>
          </p:nvPr>
        </p:nvSpPr>
        <p:spPr>
          <a:xfrm>
            <a:off x="3202008" y="1124744"/>
            <a:ext cx="5834488" cy="2520280"/>
          </a:xfrm>
        </p:spPr>
        <p:txBody>
          <a:bodyPr>
            <a:normAutofit/>
          </a:bodyPr>
          <a:lstStyle/>
          <a:p>
            <a:pPr marL="0" indent="0">
              <a:buNone/>
            </a:pPr>
            <a:r>
              <a:rPr lang="en-US" altLang="zh-CN" sz="1800" b="1" dirty="0" smtClean="0"/>
              <a:t>2</a:t>
            </a:r>
            <a:r>
              <a:rPr lang="zh-CN" altLang="zh-CN" sz="1800" b="1" dirty="0" smtClean="0"/>
              <a:t>．</a:t>
            </a:r>
            <a:r>
              <a:rPr lang="en-US" altLang="zh-CN" sz="1800" b="1" dirty="0"/>
              <a:t>C/C++</a:t>
            </a:r>
            <a:r>
              <a:rPr lang="zh-CN" altLang="zh-CN" sz="1800" b="1" dirty="0"/>
              <a:t>程序依赖平台</a:t>
            </a:r>
            <a:endParaRPr lang="en-US" altLang="zh-CN" sz="1800" b="1" dirty="0" smtClean="0"/>
          </a:p>
          <a:p>
            <a:pPr marL="0" indent="0">
              <a:buNone/>
            </a:pPr>
            <a:r>
              <a:rPr lang="en-US" altLang="zh-CN" sz="1800" dirty="0" smtClean="0"/>
              <a:t>      </a:t>
            </a:r>
            <a:r>
              <a:rPr lang="en-US" altLang="zh-CN" sz="1800" dirty="0"/>
              <a:t>C/C++</a:t>
            </a:r>
            <a:r>
              <a:rPr lang="zh-CN" altLang="zh-CN" sz="1800" b="1" dirty="0">
                <a:solidFill>
                  <a:srgbClr val="C00000"/>
                </a:solidFill>
              </a:rPr>
              <a:t>针对</a:t>
            </a:r>
            <a:r>
              <a:rPr lang="zh-CN" altLang="zh-CN" sz="1800" b="1" dirty="0" smtClean="0">
                <a:solidFill>
                  <a:srgbClr val="C00000"/>
                </a:solidFill>
              </a:rPr>
              <a:t>当前源程序</a:t>
            </a:r>
            <a:r>
              <a:rPr lang="zh-CN" altLang="zh-CN" sz="1800" b="1" dirty="0">
                <a:solidFill>
                  <a:srgbClr val="C00000"/>
                </a:solidFill>
              </a:rPr>
              <a:t>所在的特定平台对其源文件进行编译、连接，生成机器指令</a:t>
            </a:r>
            <a:r>
              <a:rPr lang="zh-CN" altLang="zh-CN" sz="1800" dirty="0" smtClean="0"/>
              <a:t>，</a:t>
            </a:r>
            <a:r>
              <a:rPr lang="zh-CN" altLang="en-US" sz="1800" dirty="0" smtClean="0"/>
              <a:t>那么就</a:t>
            </a:r>
            <a:r>
              <a:rPr lang="zh-CN" altLang="zh-CN" sz="1800" dirty="0" smtClean="0"/>
              <a:t>不能</a:t>
            </a:r>
            <a:r>
              <a:rPr lang="zh-CN" altLang="zh-CN" sz="1800" dirty="0"/>
              <a:t>保证</a:t>
            </a:r>
            <a:r>
              <a:rPr lang="en-US" altLang="zh-CN" sz="1800" dirty="0"/>
              <a:t>C/C++</a:t>
            </a:r>
            <a:r>
              <a:rPr lang="zh-CN" altLang="zh-CN" sz="1800" dirty="0"/>
              <a:t>源程序所产生的可执行文件在所有的平台上都能正确的被运行，其原因是不同平台可能具有不同的机器指令（如</a:t>
            </a:r>
            <a:r>
              <a:rPr lang="zh-CN" altLang="zh-CN" sz="1800" dirty="0" smtClean="0"/>
              <a:t>图</a:t>
            </a:r>
            <a:r>
              <a:rPr lang="zh-CN" altLang="en-US" sz="1800" dirty="0" smtClean="0"/>
              <a:t>下图</a:t>
            </a:r>
            <a:r>
              <a:rPr lang="zh-CN" altLang="zh-CN" sz="1800" dirty="0" smtClean="0"/>
              <a:t>所</a:t>
            </a:r>
            <a:r>
              <a:rPr lang="zh-CN" altLang="zh-CN" sz="1800" dirty="0"/>
              <a:t>示）。因此，如果更换了平台，可能需要修改源程序，并针对新的平台重新编译</a:t>
            </a:r>
            <a:r>
              <a:rPr lang="zh-CN" altLang="zh-CN" sz="1800" dirty="0" smtClean="0"/>
              <a:t>源程序</a:t>
            </a:r>
            <a:r>
              <a:rPr lang="zh-CN" altLang="en-US" sz="1800" dirty="0" smtClean="0"/>
              <a:t>。</a:t>
            </a:r>
            <a:endParaRPr lang="zh-CN" altLang="zh-CN" sz="1800" dirty="0"/>
          </a:p>
        </p:txBody>
      </p:sp>
      <p:sp>
        <p:nvSpPr>
          <p:cNvPr id="4" name="文本占位符 3"/>
          <p:cNvSpPr>
            <a:spLocks noGrp="1"/>
          </p:cNvSpPr>
          <p:nvPr>
            <p:ph type="body" sz="half" idx="2"/>
          </p:nvPr>
        </p:nvSpPr>
        <p:spPr>
          <a:xfrm>
            <a:off x="539552" y="1268760"/>
            <a:ext cx="1872208" cy="2304256"/>
          </a:xfrm>
        </p:spPr>
        <p:style>
          <a:lnRef idx="1">
            <a:schemeClr val="accent5"/>
          </a:lnRef>
          <a:fillRef idx="2">
            <a:schemeClr val="accent5"/>
          </a:fillRef>
          <a:effectRef idx="1">
            <a:schemeClr val="accent5"/>
          </a:effectRef>
          <a:fontRef idx="minor">
            <a:schemeClr val="dk1"/>
          </a:fontRef>
        </p:style>
        <p:txBody>
          <a:bodyPr/>
          <a:lstStyle/>
          <a:p>
            <a:r>
              <a:rPr lang="en-US" altLang="zh-CN" sz="1800" b="1" dirty="0">
                <a:solidFill>
                  <a:srgbClr val="0070C0"/>
                </a:solidFill>
              </a:rPr>
              <a:t>1.2.1 </a:t>
            </a:r>
            <a:r>
              <a:rPr lang="zh-CN" altLang="zh-CN" sz="1800" b="1" dirty="0" smtClean="0">
                <a:solidFill>
                  <a:srgbClr val="0070C0"/>
                </a:solidFill>
              </a:rPr>
              <a:t>简单</a:t>
            </a:r>
            <a:endParaRPr lang="en-US" altLang="zh-CN" sz="1800" b="1" dirty="0" smtClean="0">
              <a:solidFill>
                <a:srgbClr val="0070C0"/>
              </a:solidFill>
            </a:endParaRPr>
          </a:p>
          <a:p>
            <a:r>
              <a:rPr lang="en-US" altLang="zh-CN" sz="1800" b="1" dirty="0" smtClean="0">
                <a:solidFill>
                  <a:srgbClr val="0070C0"/>
                </a:solidFill>
              </a:rPr>
              <a:t>1.2.2 </a:t>
            </a:r>
            <a:r>
              <a:rPr lang="zh-CN" altLang="en-US" sz="1800" b="1" dirty="0" smtClean="0">
                <a:solidFill>
                  <a:srgbClr val="0070C0"/>
                </a:solidFill>
              </a:rPr>
              <a:t>面向对象</a:t>
            </a:r>
            <a:r>
              <a:rPr lang="en-US" altLang="zh-CN" sz="1800" b="1" dirty="0" smtClean="0">
                <a:solidFill>
                  <a:srgbClr val="C00000"/>
                </a:solidFill>
              </a:rPr>
              <a:t>1.2.3 </a:t>
            </a:r>
            <a:r>
              <a:rPr lang="zh-CN" altLang="en-US" sz="1800" b="1" dirty="0" smtClean="0">
                <a:solidFill>
                  <a:srgbClr val="C00000"/>
                </a:solidFill>
              </a:rPr>
              <a:t>平台无关</a:t>
            </a:r>
            <a:endParaRPr lang="en-US" altLang="zh-CN" sz="1800" b="1" dirty="0" smtClean="0">
              <a:solidFill>
                <a:srgbClr val="C00000"/>
              </a:solidFill>
            </a:endParaRPr>
          </a:p>
          <a:p>
            <a:r>
              <a:rPr lang="en-US" altLang="zh-CN" sz="1800" b="1" dirty="0" smtClean="0">
                <a:solidFill>
                  <a:srgbClr val="0070C0"/>
                </a:solidFill>
              </a:rPr>
              <a:t>1.2.4 </a:t>
            </a:r>
            <a:r>
              <a:rPr lang="zh-CN" altLang="en-US" sz="1800" b="1" dirty="0" smtClean="0">
                <a:solidFill>
                  <a:srgbClr val="0070C0"/>
                </a:solidFill>
              </a:rPr>
              <a:t>多线程</a:t>
            </a:r>
            <a:endParaRPr lang="en-US" altLang="zh-CN" sz="1800" b="1" dirty="0" smtClean="0">
              <a:solidFill>
                <a:srgbClr val="0070C0"/>
              </a:solidFill>
            </a:endParaRPr>
          </a:p>
          <a:p>
            <a:r>
              <a:rPr lang="en-US" altLang="zh-CN" sz="1800" b="1" dirty="0" smtClean="0">
                <a:solidFill>
                  <a:srgbClr val="0070C0"/>
                </a:solidFill>
              </a:rPr>
              <a:t>1.2.5 </a:t>
            </a:r>
            <a:r>
              <a:rPr lang="zh-CN" altLang="en-US" sz="1800" b="1" dirty="0" smtClean="0">
                <a:solidFill>
                  <a:srgbClr val="0070C0"/>
                </a:solidFill>
              </a:rPr>
              <a:t>动态</a:t>
            </a:r>
            <a:endParaRPr lang="zh-CN" altLang="zh-CN" sz="1800" b="1" dirty="0">
              <a:solidFill>
                <a:srgbClr val="0070C0"/>
              </a:solidFill>
            </a:endParaRPr>
          </a:p>
          <a:p>
            <a:endParaRPr lang="zh-CN" altLang="en-US" dirty="0"/>
          </a:p>
        </p:txBody>
      </p:sp>
      <p:sp>
        <p:nvSpPr>
          <p:cNvPr id="5" name="左箭头 4"/>
          <p:cNvSpPr/>
          <p:nvPr/>
        </p:nvSpPr>
        <p:spPr>
          <a:xfrm>
            <a:off x="2428778" y="1953007"/>
            <a:ext cx="773230" cy="242316"/>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789040"/>
            <a:ext cx="7205446"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69158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2818655" cy="1162050"/>
          </a:xfrm>
        </p:spPr>
        <p:txBody>
          <a:bodyPr>
            <a:normAutofit/>
          </a:bodyPr>
          <a:lstStyle/>
          <a:p>
            <a:pPr lvl="1" algn="l" rtl="0">
              <a:spcBef>
                <a:spcPct val="0"/>
              </a:spcBef>
            </a:pPr>
            <a:r>
              <a:rPr lang="en-US" altLang="zh-CN" sz="2400" b="1" dirty="0" smtClean="0"/>
              <a:t>1.2 Java </a:t>
            </a:r>
            <a:r>
              <a:rPr lang="zh-CN" altLang="zh-CN" sz="2400" b="1" dirty="0"/>
              <a:t>的特点</a:t>
            </a:r>
            <a:br>
              <a:rPr lang="zh-CN" altLang="zh-CN" sz="2400" b="1" dirty="0"/>
            </a:br>
            <a:endParaRPr lang="zh-CN" altLang="en-US" sz="2400" dirty="0"/>
          </a:p>
        </p:txBody>
      </p:sp>
      <p:sp>
        <p:nvSpPr>
          <p:cNvPr id="3" name="内容占位符 2"/>
          <p:cNvSpPr>
            <a:spLocks noGrp="1"/>
          </p:cNvSpPr>
          <p:nvPr>
            <p:ph idx="1"/>
          </p:nvPr>
        </p:nvSpPr>
        <p:spPr>
          <a:xfrm>
            <a:off x="3202008" y="1124744"/>
            <a:ext cx="5834488" cy="2520280"/>
          </a:xfrm>
        </p:spPr>
        <p:txBody>
          <a:bodyPr>
            <a:normAutofit fontScale="85000" lnSpcReduction="10000"/>
          </a:bodyPr>
          <a:lstStyle/>
          <a:p>
            <a:pPr marL="0" indent="0">
              <a:buNone/>
            </a:pPr>
            <a:r>
              <a:rPr lang="en-US" altLang="zh-CN" sz="1800" b="1" dirty="0" smtClean="0"/>
              <a:t>3</a:t>
            </a:r>
            <a:r>
              <a:rPr lang="zh-CN" altLang="zh-CN" sz="1800" b="1" dirty="0" smtClean="0"/>
              <a:t>．</a:t>
            </a:r>
            <a:r>
              <a:rPr lang="en-US" altLang="zh-CN" sz="1800" b="1" dirty="0"/>
              <a:t>Java</a:t>
            </a:r>
            <a:r>
              <a:rPr lang="zh-CN" altLang="zh-CN" sz="1800" b="1" dirty="0"/>
              <a:t>虚拟机与字节码</a:t>
            </a:r>
            <a:endParaRPr lang="en-US" altLang="zh-CN" sz="1800" b="1" dirty="0" smtClean="0"/>
          </a:p>
          <a:p>
            <a:pPr marL="0" indent="0">
              <a:buNone/>
            </a:pPr>
            <a:r>
              <a:rPr lang="zh-CN" altLang="zh-CN" sz="1800" dirty="0"/>
              <a:t>和</a:t>
            </a:r>
            <a:r>
              <a:rPr lang="en-US" altLang="zh-CN" sz="1800" dirty="0"/>
              <a:t>C/C++</a:t>
            </a:r>
            <a:r>
              <a:rPr lang="zh-CN" altLang="zh-CN" sz="1800" dirty="0"/>
              <a:t>不同的是，</a:t>
            </a:r>
            <a:r>
              <a:rPr lang="en-US" altLang="zh-CN" sz="1800" dirty="0"/>
              <a:t>Java</a:t>
            </a:r>
            <a:r>
              <a:rPr lang="zh-CN" altLang="zh-CN" sz="1800" dirty="0"/>
              <a:t>语言提供的编译器不针对特定的操作系统和</a:t>
            </a:r>
            <a:r>
              <a:rPr lang="en-US" altLang="zh-CN" sz="1800" dirty="0"/>
              <a:t>CPU</a:t>
            </a:r>
            <a:r>
              <a:rPr lang="zh-CN" altLang="zh-CN" sz="1800" dirty="0"/>
              <a:t>芯片进行编译，而是</a:t>
            </a:r>
            <a:r>
              <a:rPr lang="zh-CN" altLang="zh-CN" sz="1800" b="1" dirty="0">
                <a:solidFill>
                  <a:srgbClr val="C00000"/>
                </a:solidFill>
              </a:rPr>
              <a:t>针对</a:t>
            </a:r>
            <a:r>
              <a:rPr lang="en-US" altLang="zh-CN" sz="1800" b="1" dirty="0">
                <a:solidFill>
                  <a:srgbClr val="C00000"/>
                </a:solidFill>
              </a:rPr>
              <a:t>Java</a:t>
            </a:r>
            <a:r>
              <a:rPr lang="zh-CN" altLang="zh-CN" sz="1800" b="1" dirty="0">
                <a:solidFill>
                  <a:srgbClr val="C00000"/>
                </a:solidFill>
              </a:rPr>
              <a:t>虚拟机把</a:t>
            </a:r>
            <a:r>
              <a:rPr lang="en-US" altLang="zh-CN" sz="1800" b="1" dirty="0">
                <a:solidFill>
                  <a:srgbClr val="C00000"/>
                </a:solidFill>
              </a:rPr>
              <a:t>Java</a:t>
            </a:r>
            <a:r>
              <a:rPr lang="zh-CN" altLang="zh-CN" sz="1800" b="1" dirty="0">
                <a:solidFill>
                  <a:srgbClr val="C00000"/>
                </a:solidFill>
              </a:rPr>
              <a:t>源程序编译成称为字节码的“中间代码”</a:t>
            </a:r>
            <a:r>
              <a:rPr lang="zh-CN" altLang="zh-CN" sz="1800" dirty="0"/>
              <a:t>，比如，</a:t>
            </a:r>
            <a:r>
              <a:rPr lang="en-US" altLang="zh-CN" sz="1800" dirty="0"/>
              <a:t>Java</a:t>
            </a:r>
            <a:r>
              <a:rPr lang="zh-CN" altLang="zh-CN" sz="1800" dirty="0"/>
              <a:t>源文件中的“</a:t>
            </a:r>
            <a:r>
              <a:rPr lang="en-US" altLang="zh-CN" sz="1800" dirty="0"/>
              <a:t>+</a:t>
            </a:r>
            <a:r>
              <a:rPr lang="zh-CN" altLang="zh-CN" sz="1800" dirty="0"/>
              <a:t>”被编译成字节码指令：</a:t>
            </a:r>
            <a:r>
              <a:rPr lang="en-US" altLang="zh-CN" sz="1800" dirty="0"/>
              <a:t>1111 0000</a:t>
            </a:r>
            <a:r>
              <a:rPr lang="zh-CN" altLang="zh-CN" sz="1800" dirty="0" smtClean="0"/>
              <a:t>。</a:t>
            </a:r>
            <a:r>
              <a:rPr lang="en-US" altLang="zh-CN" sz="1800" dirty="0" smtClean="0"/>
              <a:t>Java</a:t>
            </a:r>
            <a:r>
              <a:rPr lang="zh-CN" altLang="zh-CN" sz="1800" dirty="0"/>
              <a:t>虚拟机负责解释运行字节</a:t>
            </a:r>
            <a:r>
              <a:rPr lang="zh-CN" altLang="zh-CN" sz="1800" dirty="0" smtClean="0"/>
              <a:t>码</a:t>
            </a:r>
            <a:r>
              <a:rPr lang="zh-CN" altLang="en-US" sz="1800" dirty="0" smtClean="0"/>
              <a:t>，</a:t>
            </a:r>
            <a:r>
              <a:rPr lang="zh-CN" altLang="zh-CN" sz="1800" dirty="0" smtClean="0"/>
              <a:t>将</a:t>
            </a:r>
            <a:r>
              <a:rPr lang="zh-CN" altLang="zh-CN" sz="1800" dirty="0"/>
              <a:t>字节码翻译成虚拟机所在平台的机器码，并让当前平台运行该</a:t>
            </a:r>
            <a:r>
              <a:rPr lang="zh-CN" altLang="zh-CN" sz="1800" dirty="0" smtClean="0"/>
              <a:t>机器码</a:t>
            </a:r>
            <a:r>
              <a:rPr lang="zh-CN" altLang="en-US" sz="1800" dirty="0" smtClean="0"/>
              <a:t>。</a:t>
            </a:r>
            <a:endParaRPr lang="en-US" altLang="zh-CN" sz="1800" dirty="0" smtClean="0"/>
          </a:p>
          <a:p>
            <a:pPr marL="0" indent="0">
              <a:buNone/>
            </a:pPr>
            <a:r>
              <a:rPr lang="zh-CN" altLang="zh-CN" sz="1800" b="1" dirty="0">
                <a:solidFill>
                  <a:srgbClr val="C00000"/>
                </a:solidFill>
              </a:rPr>
              <a:t>在一个计算机上编译得到的字节码文件可以复制到任何一个安装了</a:t>
            </a:r>
            <a:r>
              <a:rPr lang="en-US" altLang="zh-CN" sz="1800" b="1" dirty="0">
                <a:solidFill>
                  <a:srgbClr val="C00000"/>
                </a:solidFill>
              </a:rPr>
              <a:t>Java</a:t>
            </a:r>
            <a:r>
              <a:rPr lang="zh-CN" altLang="zh-CN" sz="1800" b="1" dirty="0">
                <a:solidFill>
                  <a:srgbClr val="C00000"/>
                </a:solidFill>
              </a:rPr>
              <a:t>运行环境的计算机上直接使用</a:t>
            </a:r>
            <a:r>
              <a:rPr lang="zh-CN" altLang="zh-CN" sz="1800" dirty="0"/>
              <a:t>。字节码由</a:t>
            </a:r>
            <a:r>
              <a:rPr lang="en-US" altLang="zh-CN" sz="1800" dirty="0"/>
              <a:t>Java</a:t>
            </a:r>
            <a:r>
              <a:rPr lang="zh-CN" altLang="zh-CN" sz="1800" dirty="0"/>
              <a:t>虚拟机负责解释运行，即</a:t>
            </a:r>
            <a:r>
              <a:rPr lang="en-US" altLang="zh-CN" sz="1800" dirty="0"/>
              <a:t>Java</a:t>
            </a:r>
            <a:r>
              <a:rPr lang="zh-CN" altLang="zh-CN" sz="1800" dirty="0"/>
              <a:t>虚拟机负责将字节码翻译成本地计算机的机器码，并将机器码交给本地的操作系统来</a:t>
            </a:r>
            <a:r>
              <a:rPr lang="zh-CN" altLang="zh-CN" sz="1800" dirty="0" smtClean="0"/>
              <a:t>运行</a:t>
            </a:r>
            <a:r>
              <a:rPr lang="zh-CN" altLang="en-US" sz="1800" dirty="0" smtClean="0"/>
              <a:t>，因此，</a:t>
            </a:r>
            <a:r>
              <a:rPr lang="en-US" altLang="zh-CN" sz="1800" dirty="0" smtClean="0"/>
              <a:t>Java</a:t>
            </a:r>
            <a:r>
              <a:rPr lang="zh-CN" altLang="en-US" sz="1800" dirty="0" smtClean="0"/>
              <a:t>程序是不依赖于平台的，即声称的所谓“</a:t>
            </a:r>
            <a:r>
              <a:rPr lang="zh-CN" altLang="zh-CN" sz="1600" dirty="0"/>
              <a:t>一旦写成处处可用</a:t>
            </a:r>
            <a:r>
              <a:rPr lang="zh-CN" altLang="en-US" sz="1800" dirty="0" smtClean="0"/>
              <a:t>”。</a:t>
            </a:r>
            <a:endParaRPr lang="zh-CN" altLang="zh-CN" sz="1800" dirty="0"/>
          </a:p>
        </p:txBody>
      </p:sp>
      <p:sp>
        <p:nvSpPr>
          <p:cNvPr id="4" name="文本占位符 3"/>
          <p:cNvSpPr>
            <a:spLocks noGrp="1"/>
          </p:cNvSpPr>
          <p:nvPr>
            <p:ph type="body" sz="half" idx="2"/>
          </p:nvPr>
        </p:nvSpPr>
        <p:spPr>
          <a:xfrm>
            <a:off x="539552" y="1268760"/>
            <a:ext cx="1872208" cy="2304256"/>
          </a:xfrm>
        </p:spPr>
        <p:style>
          <a:lnRef idx="1">
            <a:schemeClr val="accent5"/>
          </a:lnRef>
          <a:fillRef idx="2">
            <a:schemeClr val="accent5"/>
          </a:fillRef>
          <a:effectRef idx="1">
            <a:schemeClr val="accent5"/>
          </a:effectRef>
          <a:fontRef idx="minor">
            <a:schemeClr val="dk1"/>
          </a:fontRef>
        </p:style>
        <p:txBody>
          <a:bodyPr/>
          <a:lstStyle/>
          <a:p>
            <a:r>
              <a:rPr lang="en-US" altLang="zh-CN" sz="1800" b="1" dirty="0">
                <a:solidFill>
                  <a:srgbClr val="0070C0"/>
                </a:solidFill>
              </a:rPr>
              <a:t>1.2.1 </a:t>
            </a:r>
            <a:r>
              <a:rPr lang="zh-CN" altLang="zh-CN" sz="1800" b="1" dirty="0" smtClean="0">
                <a:solidFill>
                  <a:srgbClr val="0070C0"/>
                </a:solidFill>
              </a:rPr>
              <a:t>简单</a:t>
            </a:r>
            <a:endParaRPr lang="en-US" altLang="zh-CN" sz="1800" b="1" dirty="0" smtClean="0">
              <a:solidFill>
                <a:srgbClr val="0070C0"/>
              </a:solidFill>
            </a:endParaRPr>
          </a:p>
          <a:p>
            <a:r>
              <a:rPr lang="en-US" altLang="zh-CN" sz="1800" b="1" dirty="0" smtClean="0">
                <a:solidFill>
                  <a:srgbClr val="0070C0"/>
                </a:solidFill>
              </a:rPr>
              <a:t>1.2.2 </a:t>
            </a:r>
            <a:r>
              <a:rPr lang="zh-CN" altLang="en-US" sz="1800" b="1" dirty="0" smtClean="0">
                <a:solidFill>
                  <a:srgbClr val="0070C0"/>
                </a:solidFill>
              </a:rPr>
              <a:t>面向对象</a:t>
            </a:r>
            <a:r>
              <a:rPr lang="en-US" altLang="zh-CN" sz="1800" b="1" dirty="0" smtClean="0">
                <a:solidFill>
                  <a:srgbClr val="C00000"/>
                </a:solidFill>
              </a:rPr>
              <a:t>1.2.3 </a:t>
            </a:r>
            <a:r>
              <a:rPr lang="zh-CN" altLang="en-US" sz="1800" b="1" dirty="0" smtClean="0">
                <a:solidFill>
                  <a:srgbClr val="C00000"/>
                </a:solidFill>
              </a:rPr>
              <a:t>平台无关</a:t>
            </a:r>
            <a:endParaRPr lang="en-US" altLang="zh-CN" sz="1800" b="1" dirty="0" smtClean="0">
              <a:solidFill>
                <a:srgbClr val="C00000"/>
              </a:solidFill>
            </a:endParaRPr>
          </a:p>
          <a:p>
            <a:r>
              <a:rPr lang="en-US" altLang="zh-CN" sz="1800" b="1" dirty="0" smtClean="0">
                <a:solidFill>
                  <a:srgbClr val="0070C0"/>
                </a:solidFill>
              </a:rPr>
              <a:t>1.2.4 </a:t>
            </a:r>
            <a:r>
              <a:rPr lang="zh-CN" altLang="en-US" sz="1800" b="1" dirty="0" smtClean="0">
                <a:solidFill>
                  <a:srgbClr val="0070C0"/>
                </a:solidFill>
              </a:rPr>
              <a:t>多线程</a:t>
            </a:r>
            <a:endParaRPr lang="en-US" altLang="zh-CN" sz="1800" b="1" dirty="0" smtClean="0">
              <a:solidFill>
                <a:srgbClr val="0070C0"/>
              </a:solidFill>
            </a:endParaRPr>
          </a:p>
          <a:p>
            <a:r>
              <a:rPr lang="en-US" altLang="zh-CN" sz="1800" b="1" dirty="0" smtClean="0">
                <a:solidFill>
                  <a:srgbClr val="0070C0"/>
                </a:solidFill>
              </a:rPr>
              <a:t>1.2.5 </a:t>
            </a:r>
            <a:r>
              <a:rPr lang="zh-CN" altLang="en-US" sz="1800" b="1" dirty="0" smtClean="0">
                <a:solidFill>
                  <a:srgbClr val="0070C0"/>
                </a:solidFill>
              </a:rPr>
              <a:t>动态</a:t>
            </a:r>
            <a:endParaRPr lang="zh-CN" altLang="zh-CN" sz="1800" b="1" dirty="0">
              <a:solidFill>
                <a:srgbClr val="0070C0"/>
              </a:solidFill>
            </a:endParaRPr>
          </a:p>
          <a:p>
            <a:endParaRPr lang="zh-CN" altLang="en-US" dirty="0"/>
          </a:p>
        </p:txBody>
      </p:sp>
      <p:sp>
        <p:nvSpPr>
          <p:cNvPr id="5" name="左箭头 4"/>
          <p:cNvSpPr/>
          <p:nvPr/>
        </p:nvSpPr>
        <p:spPr>
          <a:xfrm>
            <a:off x="2428778" y="1953007"/>
            <a:ext cx="773230" cy="242316"/>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3645024"/>
            <a:ext cx="7272808" cy="3050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23667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2818655" cy="1162050"/>
          </a:xfrm>
        </p:spPr>
        <p:txBody>
          <a:bodyPr>
            <a:normAutofit/>
          </a:bodyPr>
          <a:lstStyle/>
          <a:p>
            <a:pPr lvl="1" algn="l" rtl="0">
              <a:spcBef>
                <a:spcPct val="0"/>
              </a:spcBef>
            </a:pPr>
            <a:r>
              <a:rPr lang="en-US" altLang="zh-CN" sz="2400" b="1" dirty="0" smtClean="0"/>
              <a:t>1.2 Java </a:t>
            </a:r>
            <a:r>
              <a:rPr lang="zh-CN" altLang="zh-CN" sz="2400" b="1" dirty="0"/>
              <a:t>的特点</a:t>
            </a:r>
            <a:br>
              <a:rPr lang="zh-CN" altLang="zh-CN" sz="2400" b="1" dirty="0"/>
            </a:br>
            <a:endParaRPr lang="zh-CN" altLang="en-US" sz="2400" dirty="0"/>
          </a:p>
        </p:txBody>
      </p:sp>
      <p:sp>
        <p:nvSpPr>
          <p:cNvPr id="3" name="内容占位符 2"/>
          <p:cNvSpPr>
            <a:spLocks noGrp="1"/>
          </p:cNvSpPr>
          <p:nvPr>
            <p:ph idx="1"/>
          </p:nvPr>
        </p:nvSpPr>
        <p:spPr>
          <a:xfrm>
            <a:off x="3202008" y="1124744"/>
            <a:ext cx="5834488" cy="2520280"/>
          </a:xfrm>
        </p:spPr>
        <p:txBody>
          <a:bodyPr>
            <a:normAutofit/>
          </a:bodyPr>
          <a:lstStyle/>
          <a:p>
            <a:pPr marL="0" indent="0">
              <a:buNone/>
            </a:pPr>
            <a:r>
              <a:rPr lang="en-US" altLang="zh-CN" sz="1800" dirty="0" smtClean="0"/>
              <a:t>       Java</a:t>
            </a:r>
            <a:r>
              <a:rPr lang="zh-CN" altLang="zh-CN" sz="1800" dirty="0"/>
              <a:t>的特点之一就是</a:t>
            </a:r>
            <a:r>
              <a:rPr lang="zh-CN" altLang="zh-CN" sz="1800" b="1" dirty="0">
                <a:solidFill>
                  <a:srgbClr val="C00000"/>
                </a:solidFill>
              </a:rPr>
              <a:t>内置对多线程的支持</a:t>
            </a:r>
            <a:r>
              <a:rPr lang="zh-CN" altLang="zh-CN" sz="1800" dirty="0"/>
              <a:t>。多线程允许同时完成多个任务。实际上多线程使人产生多个任务在同时执行的错觉，因为，目前的计算机的处理器在同一时刻只能执行一个线程，但处理器可以在不同的线程之间快速地切换，由于处理器速度非常快，远远超过了人接收信息的速度，所以给人的感觉好像多个任务在同时</a:t>
            </a:r>
            <a:r>
              <a:rPr lang="zh-CN" altLang="zh-CN" sz="1800" dirty="0" smtClean="0"/>
              <a:t>执行</a:t>
            </a:r>
            <a:r>
              <a:rPr lang="zh-CN" altLang="en-US" sz="1800" dirty="0" smtClean="0"/>
              <a:t>。</a:t>
            </a:r>
            <a:endParaRPr lang="zh-CN" altLang="zh-CN" sz="1800" dirty="0"/>
          </a:p>
        </p:txBody>
      </p:sp>
      <p:sp>
        <p:nvSpPr>
          <p:cNvPr id="4" name="文本占位符 3"/>
          <p:cNvSpPr>
            <a:spLocks noGrp="1"/>
          </p:cNvSpPr>
          <p:nvPr>
            <p:ph type="body" sz="half" idx="2"/>
          </p:nvPr>
        </p:nvSpPr>
        <p:spPr>
          <a:xfrm>
            <a:off x="539552" y="1268760"/>
            <a:ext cx="1872208" cy="1944216"/>
          </a:xfrm>
        </p:spPr>
        <p:style>
          <a:lnRef idx="1">
            <a:schemeClr val="accent5"/>
          </a:lnRef>
          <a:fillRef idx="2">
            <a:schemeClr val="accent5"/>
          </a:fillRef>
          <a:effectRef idx="1">
            <a:schemeClr val="accent5"/>
          </a:effectRef>
          <a:fontRef idx="minor">
            <a:schemeClr val="dk1"/>
          </a:fontRef>
        </p:style>
        <p:txBody>
          <a:bodyPr/>
          <a:lstStyle/>
          <a:p>
            <a:r>
              <a:rPr lang="en-US" altLang="zh-CN" sz="1800" b="1" dirty="0">
                <a:solidFill>
                  <a:srgbClr val="0070C0"/>
                </a:solidFill>
              </a:rPr>
              <a:t>1.2.1 </a:t>
            </a:r>
            <a:r>
              <a:rPr lang="zh-CN" altLang="zh-CN" sz="1800" b="1" dirty="0" smtClean="0">
                <a:solidFill>
                  <a:srgbClr val="0070C0"/>
                </a:solidFill>
              </a:rPr>
              <a:t>简单</a:t>
            </a:r>
            <a:endParaRPr lang="en-US" altLang="zh-CN" sz="1800" b="1" dirty="0" smtClean="0">
              <a:solidFill>
                <a:srgbClr val="0070C0"/>
              </a:solidFill>
            </a:endParaRPr>
          </a:p>
          <a:p>
            <a:r>
              <a:rPr lang="en-US" altLang="zh-CN" sz="1800" b="1" dirty="0" smtClean="0">
                <a:solidFill>
                  <a:srgbClr val="0070C0"/>
                </a:solidFill>
              </a:rPr>
              <a:t>1.2.2 </a:t>
            </a:r>
            <a:r>
              <a:rPr lang="zh-CN" altLang="en-US" sz="1800" b="1" dirty="0" smtClean="0">
                <a:solidFill>
                  <a:srgbClr val="0070C0"/>
                </a:solidFill>
              </a:rPr>
              <a:t>面向对象</a:t>
            </a:r>
            <a:r>
              <a:rPr lang="en-US" altLang="zh-CN" sz="1800" b="1" dirty="0" smtClean="0">
                <a:solidFill>
                  <a:srgbClr val="0070C0"/>
                </a:solidFill>
              </a:rPr>
              <a:t>1.2.3 </a:t>
            </a:r>
            <a:r>
              <a:rPr lang="zh-CN" altLang="en-US" sz="1800" b="1" dirty="0" smtClean="0">
                <a:solidFill>
                  <a:srgbClr val="0070C0"/>
                </a:solidFill>
              </a:rPr>
              <a:t>平台无关</a:t>
            </a:r>
            <a:endParaRPr lang="en-US" altLang="zh-CN" sz="1800" b="1" dirty="0" smtClean="0">
              <a:solidFill>
                <a:srgbClr val="0070C0"/>
              </a:solidFill>
            </a:endParaRPr>
          </a:p>
          <a:p>
            <a:r>
              <a:rPr lang="en-US" altLang="zh-CN" sz="1800" b="1" dirty="0" smtClean="0">
                <a:solidFill>
                  <a:srgbClr val="C00000"/>
                </a:solidFill>
              </a:rPr>
              <a:t>1.2.4 </a:t>
            </a:r>
            <a:r>
              <a:rPr lang="zh-CN" altLang="en-US" sz="1800" b="1" dirty="0" smtClean="0">
                <a:solidFill>
                  <a:srgbClr val="C00000"/>
                </a:solidFill>
              </a:rPr>
              <a:t>多线程</a:t>
            </a:r>
            <a:endParaRPr lang="en-US" altLang="zh-CN" sz="1800" b="1" dirty="0" smtClean="0">
              <a:solidFill>
                <a:srgbClr val="C00000"/>
              </a:solidFill>
            </a:endParaRPr>
          </a:p>
          <a:p>
            <a:r>
              <a:rPr lang="en-US" altLang="zh-CN" sz="1800" b="1" dirty="0" smtClean="0">
                <a:solidFill>
                  <a:srgbClr val="0070C0"/>
                </a:solidFill>
              </a:rPr>
              <a:t>1.2.5 </a:t>
            </a:r>
            <a:r>
              <a:rPr lang="zh-CN" altLang="en-US" sz="1800" b="1" dirty="0" smtClean="0">
                <a:solidFill>
                  <a:srgbClr val="0070C0"/>
                </a:solidFill>
              </a:rPr>
              <a:t>动态</a:t>
            </a:r>
            <a:endParaRPr lang="zh-CN" altLang="zh-CN" sz="1800" b="1" dirty="0">
              <a:solidFill>
                <a:srgbClr val="0070C0"/>
              </a:solidFill>
            </a:endParaRPr>
          </a:p>
          <a:p>
            <a:endParaRPr lang="zh-CN" altLang="en-US" dirty="0"/>
          </a:p>
        </p:txBody>
      </p:sp>
      <p:sp>
        <p:nvSpPr>
          <p:cNvPr id="5" name="左箭头 4"/>
          <p:cNvSpPr/>
          <p:nvPr/>
        </p:nvSpPr>
        <p:spPr>
          <a:xfrm>
            <a:off x="2428778" y="2247521"/>
            <a:ext cx="773230" cy="242316"/>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3"/>
          <p:cNvSpPr txBox="1">
            <a:spLocks/>
          </p:cNvSpPr>
          <p:nvPr/>
        </p:nvSpPr>
        <p:spPr>
          <a:xfrm>
            <a:off x="556570" y="3501008"/>
            <a:ext cx="1872208" cy="194421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1400" kern="1200">
                <a:solidFill>
                  <a:schemeClr val="dk1"/>
                </a:solidFill>
                <a:latin typeface="+mn-lt"/>
                <a:ea typeface="+mn-ea"/>
                <a:cs typeface="+mn-cs"/>
              </a:defRPr>
            </a:lvl1pPr>
            <a:lvl2pPr marL="457200" indent="0" algn="l" defTabSz="914400" rtl="0" eaLnBrk="1" latinLnBrk="0" hangingPunct="1">
              <a:spcBef>
                <a:spcPct val="20000"/>
              </a:spcBef>
              <a:buFont typeface="Arial" pitchFamily="34" charset="0"/>
              <a:buNone/>
              <a:defRPr sz="1200" kern="1200">
                <a:solidFill>
                  <a:schemeClr val="dk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dk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dk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dk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dk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dk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dk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dk1"/>
                </a:solidFill>
                <a:latin typeface="+mn-lt"/>
                <a:ea typeface="+mn-ea"/>
                <a:cs typeface="+mn-cs"/>
              </a:defRPr>
            </a:lvl9pPr>
          </a:lstStyle>
          <a:p>
            <a:r>
              <a:rPr lang="en-US" altLang="zh-CN" sz="1800" b="1" dirty="0" smtClean="0">
                <a:solidFill>
                  <a:srgbClr val="0070C0"/>
                </a:solidFill>
              </a:rPr>
              <a:t>1.2.1 </a:t>
            </a:r>
            <a:r>
              <a:rPr lang="zh-CN" altLang="zh-CN" sz="1800" b="1" dirty="0" smtClean="0">
                <a:solidFill>
                  <a:srgbClr val="0070C0"/>
                </a:solidFill>
              </a:rPr>
              <a:t>简单</a:t>
            </a:r>
            <a:endParaRPr lang="en-US" altLang="zh-CN" sz="1800" b="1" dirty="0" smtClean="0">
              <a:solidFill>
                <a:srgbClr val="0070C0"/>
              </a:solidFill>
            </a:endParaRPr>
          </a:p>
          <a:p>
            <a:r>
              <a:rPr lang="en-US" altLang="zh-CN" sz="1800" b="1" dirty="0" smtClean="0">
                <a:solidFill>
                  <a:srgbClr val="0070C0"/>
                </a:solidFill>
              </a:rPr>
              <a:t>1.2.2 </a:t>
            </a:r>
            <a:r>
              <a:rPr lang="zh-CN" altLang="en-US" sz="1800" b="1" dirty="0" smtClean="0">
                <a:solidFill>
                  <a:srgbClr val="0070C0"/>
                </a:solidFill>
              </a:rPr>
              <a:t>面向对象</a:t>
            </a:r>
            <a:r>
              <a:rPr lang="en-US" altLang="zh-CN" sz="1800" b="1" dirty="0" smtClean="0">
                <a:solidFill>
                  <a:srgbClr val="0070C0"/>
                </a:solidFill>
              </a:rPr>
              <a:t>1.2.3 </a:t>
            </a:r>
            <a:r>
              <a:rPr lang="zh-CN" altLang="en-US" sz="1800" b="1" dirty="0" smtClean="0">
                <a:solidFill>
                  <a:srgbClr val="0070C0"/>
                </a:solidFill>
              </a:rPr>
              <a:t>平台无关</a:t>
            </a:r>
            <a:endParaRPr lang="en-US" altLang="zh-CN" sz="1800" b="1" dirty="0" smtClean="0">
              <a:solidFill>
                <a:srgbClr val="0070C0"/>
              </a:solidFill>
            </a:endParaRPr>
          </a:p>
          <a:p>
            <a:r>
              <a:rPr lang="en-US" altLang="zh-CN" sz="1800" b="1" dirty="0" smtClean="0">
                <a:solidFill>
                  <a:srgbClr val="0070C0"/>
                </a:solidFill>
              </a:rPr>
              <a:t>1.2.4 </a:t>
            </a:r>
            <a:r>
              <a:rPr lang="zh-CN" altLang="en-US" sz="1800" b="1" dirty="0" smtClean="0">
                <a:solidFill>
                  <a:srgbClr val="0070C0"/>
                </a:solidFill>
              </a:rPr>
              <a:t>多线程</a:t>
            </a:r>
            <a:endParaRPr lang="en-US" altLang="zh-CN" sz="1800" b="1" dirty="0" smtClean="0">
              <a:solidFill>
                <a:srgbClr val="0070C0"/>
              </a:solidFill>
            </a:endParaRPr>
          </a:p>
          <a:p>
            <a:r>
              <a:rPr lang="en-US" altLang="zh-CN" sz="1800" b="1" dirty="0" smtClean="0">
                <a:solidFill>
                  <a:srgbClr val="C00000"/>
                </a:solidFill>
              </a:rPr>
              <a:t>1.2.5 </a:t>
            </a:r>
            <a:r>
              <a:rPr lang="zh-CN" altLang="en-US" sz="1800" b="1" dirty="0" smtClean="0">
                <a:solidFill>
                  <a:srgbClr val="C00000"/>
                </a:solidFill>
              </a:rPr>
              <a:t>动态</a:t>
            </a:r>
            <a:endParaRPr lang="zh-CN" altLang="zh-CN" sz="1800" b="1" dirty="0" smtClean="0">
              <a:solidFill>
                <a:srgbClr val="C00000"/>
              </a:solidFill>
            </a:endParaRPr>
          </a:p>
          <a:p>
            <a:endParaRPr lang="zh-CN" altLang="en-US" dirty="0"/>
          </a:p>
        </p:txBody>
      </p:sp>
      <p:sp>
        <p:nvSpPr>
          <p:cNvPr id="8" name="左箭头 7"/>
          <p:cNvSpPr/>
          <p:nvPr/>
        </p:nvSpPr>
        <p:spPr>
          <a:xfrm>
            <a:off x="2428778" y="4869160"/>
            <a:ext cx="773230" cy="242316"/>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2"/>
          <p:cNvSpPr txBox="1">
            <a:spLocks/>
          </p:cNvSpPr>
          <p:nvPr/>
        </p:nvSpPr>
        <p:spPr>
          <a:xfrm>
            <a:off x="3188836" y="4725144"/>
            <a:ext cx="5834488" cy="11064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1800" dirty="0"/>
              <a:t>Java</a:t>
            </a:r>
            <a:r>
              <a:rPr lang="zh-CN" altLang="zh-CN" sz="1800" dirty="0"/>
              <a:t>程序的基本组成单元就是类</a:t>
            </a:r>
            <a:r>
              <a:rPr lang="zh-CN" altLang="zh-CN" sz="1800" dirty="0" smtClean="0"/>
              <a:t>，类是</a:t>
            </a:r>
            <a:r>
              <a:rPr lang="zh-CN" altLang="zh-CN" sz="1800" dirty="0"/>
              <a:t>运行时动态装载的，这就使得</a:t>
            </a:r>
            <a:r>
              <a:rPr lang="en-US" altLang="zh-CN" sz="1800" dirty="0"/>
              <a:t>Java</a:t>
            </a:r>
            <a:r>
              <a:rPr lang="zh-CN" altLang="zh-CN" sz="1800" dirty="0"/>
              <a:t>可以在分布环境中动态地维护程序及类库。</a:t>
            </a:r>
          </a:p>
        </p:txBody>
      </p:sp>
    </p:spTree>
    <p:extLst>
      <p:ext uri="{BB962C8B-B14F-4D97-AF65-F5344CB8AC3E}">
        <p14:creationId xmlns:p14="http://schemas.microsoft.com/office/powerpoint/2010/main" val="25246432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2818655" cy="1162050"/>
          </a:xfrm>
        </p:spPr>
        <p:txBody>
          <a:bodyPr>
            <a:normAutofit/>
          </a:bodyPr>
          <a:lstStyle/>
          <a:p>
            <a:pPr lvl="1" algn="l" rtl="0">
              <a:spcBef>
                <a:spcPct val="0"/>
              </a:spcBef>
            </a:pPr>
            <a:r>
              <a:rPr lang="en-US" altLang="zh-CN" sz="2400" b="1" dirty="0" smtClean="0"/>
              <a:t>1.3 </a:t>
            </a:r>
            <a:r>
              <a:rPr lang="zh-CN" altLang="zh-CN" sz="2400" b="1" dirty="0" smtClean="0"/>
              <a:t>安装</a:t>
            </a:r>
            <a:r>
              <a:rPr lang="en-US" altLang="zh-CN" sz="2400" b="1" dirty="0"/>
              <a:t>JDK</a:t>
            </a:r>
            <a:r>
              <a:rPr lang="zh-CN" altLang="zh-CN" sz="2400" b="1" dirty="0"/>
              <a:t/>
            </a:r>
            <a:br>
              <a:rPr lang="zh-CN" altLang="zh-CN" sz="2400" b="1" dirty="0"/>
            </a:br>
            <a:endParaRPr lang="zh-CN" altLang="en-US" sz="2400" b="1" dirty="0"/>
          </a:p>
        </p:txBody>
      </p:sp>
      <p:sp>
        <p:nvSpPr>
          <p:cNvPr id="3" name="内容占位符 2"/>
          <p:cNvSpPr>
            <a:spLocks noGrp="1"/>
          </p:cNvSpPr>
          <p:nvPr>
            <p:ph idx="1"/>
          </p:nvPr>
        </p:nvSpPr>
        <p:spPr>
          <a:xfrm>
            <a:off x="3347864" y="1124744"/>
            <a:ext cx="4752528" cy="5328592"/>
          </a:xfrm>
        </p:spPr>
        <p:txBody>
          <a:bodyPr>
            <a:normAutofit/>
          </a:bodyPr>
          <a:lstStyle/>
          <a:p>
            <a:pPr lvl="0"/>
            <a:r>
              <a:rPr lang="en-US" altLang="zh-CN" sz="1800" b="1" dirty="0"/>
              <a:t>Java SE </a:t>
            </a:r>
            <a:endParaRPr lang="zh-CN" altLang="zh-CN" sz="1800" dirty="0"/>
          </a:p>
          <a:p>
            <a:pPr marL="0" indent="0">
              <a:buNone/>
            </a:pPr>
            <a:r>
              <a:rPr lang="en-US" altLang="zh-CN" sz="1800" dirty="0" smtClean="0"/>
              <a:t>      Java </a:t>
            </a:r>
            <a:r>
              <a:rPr lang="en-US" altLang="zh-CN" sz="1800" dirty="0"/>
              <a:t>SE</a:t>
            </a:r>
            <a:r>
              <a:rPr lang="zh-CN" altLang="zh-CN" sz="1800" dirty="0"/>
              <a:t>（曾称为</a:t>
            </a:r>
            <a:r>
              <a:rPr lang="en-US" altLang="zh-CN" sz="1800" dirty="0"/>
              <a:t>J2SE</a:t>
            </a:r>
            <a:r>
              <a:rPr lang="zh-CN" altLang="zh-CN" sz="1800" dirty="0"/>
              <a:t>）称为</a:t>
            </a:r>
            <a:r>
              <a:rPr lang="en-US" altLang="zh-CN" sz="1800" b="1" dirty="0">
                <a:solidFill>
                  <a:srgbClr val="C00000"/>
                </a:solidFill>
              </a:rPr>
              <a:t>Java</a:t>
            </a:r>
            <a:r>
              <a:rPr lang="zh-CN" altLang="zh-CN" sz="1800" b="1" dirty="0">
                <a:solidFill>
                  <a:srgbClr val="C00000"/>
                </a:solidFill>
              </a:rPr>
              <a:t>标准版</a:t>
            </a:r>
            <a:r>
              <a:rPr lang="zh-CN" altLang="zh-CN" sz="1800" dirty="0"/>
              <a:t>或</a:t>
            </a:r>
            <a:r>
              <a:rPr lang="en-US" altLang="zh-CN" sz="1800" dirty="0"/>
              <a:t>Java </a:t>
            </a:r>
            <a:r>
              <a:rPr lang="zh-CN" altLang="zh-CN" sz="1800" dirty="0"/>
              <a:t>标准平台。</a:t>
            </a:r>
            <a:r>
              <a:rPr lang="en-US" altLang="zh-CN" sz="1800" dirty="0"/>
              <a:t>Java SE </a:t>
            </a:r>
            <a:r>
              <a:rPr lang="zh-CN" altLang="zh-CN" sz="1800" dirty="0"/>
              <a:t>提供了标准的</a:t>
            </a:r>
            <a:r>
              <a:rPr lang="en-US" altLang="zh-CN" sz="1800" dirty="0"/>
              <a:t>JDK</a:t>
            </a:r>
            <a:r>
              <a:rPr lang="zh-CN" altLang="zh-CN" sz="1800" dirty="0"/>
              <a:t>。利用该平台可以开发</a:t>
            </a:r>
            <a:r>
              <a:rPr lang="en-US" altLang="zh-CN" sz="1800" dirty="0"/>
              <a:t>Java</a:t>
            </a:r>
            <a:r>
              <a:rPr lang="zh-CN" altLang="zh-CN" sz="1800" dirty="0"/>
              <a:t>桌面应用程序和服务器应用程序。当前最新的</a:t>
            </a:r>
            <a:r>
              <a:rPr lang="en-US" altLang="zh-CN" sz="1800" dirty="0"/>
              <a:t>JDK</a:t>
            </a:r>
            <a:r>
              <a:rPr lang="zh-CN" altLang="zh-CN" sz="1800" dirty="0"/>
              <a:t>版本为</a:t>
            </a:r>
            <a:r>
              <a:rPr lang="en-US" altLang="zh-CN" sz="1800" dirty="0"/>
              <a:t>JDK11</a:t>
            </a:r>
            <a:r>
              <a:rPr lang="zh-CN" altLang="zh-CN" sz="1800" dirty="0"/>
              <a:t>。</a:t>
            </a:r>
          </a:p>
          <a:p>
            <a:pPr lvl="0"/>
            <a:r>
              <a:rPr lang="en-US" altLang="zh-CN" sz="1800" b="1" dirty="0"/>
              <a:t>Java EE</a:t>
            </a:r>
            <a:endParaRPr lang="zh-CN" altLang="zh-CN" sz="1800" dirty="0"/>
          </a:p>
          <a:p>
            <a:pPr marL="0" indent="0">
              <a:buNone/>
            </a:pPr>
            <a:r>
              <a:rPr lang="en-US" altLang="zh-CN" sz="1800" dirty="0" smtClean="0"/>
              <a:t>     Java </a:t>
            </a:r>
            <a:r>
              <a:rPr lang="en-US" altLang="zh-CN" sz="1800" dirty="0"/>
              <a:t>EE</a:t>
            </a:r>
            <a:r>
              <a:rPr lang="zh-CN" altLang="zh-CN" sz="1800" dirty="0"/>
              <a:t>（曾称为</a:t>
            </a:r>
            <a:r>
              <a:rPr lang="en-US" altLang="zh-CN" sz="1800" dirty="0"/>
              <a:t>J2EE</a:t>
            </a:r>
            <a:r>
              <a:rPr lang="zh-CN" altLang="zh-CN" sz="1800" dirty="0"/>
              <a:t>）称为</a:t>
            </a:r>
            <a:r>
              <a:rPr lang="en-US" altLang="zh-CN" sz="1800" b="1" dirty="0">
                <a:solidFill>
                  <a:srgbClr val="C00000"/>
                </a:solidFill>
              </a:rPr>
              <a:t>Java</a:t>
            </a:r>
            <a:r>
              <a:rPr lang="zh-CN" altLang="zh-CN" sz="1800" b="1" dirty="0">
                <a:solidFill>
                  <a:srgbClr val="C00000"/>
                </a:solidFill>
              </a:rPr>
              <a:t>企业版</a:t>
            </a:r>
            <a:r>
              <a:rPr lang="zh-CN" altLang="zh-CN" sz="1800" dirty="0"/>
              <a:t>或</a:t>
            </a:r>
            <a:r>
              <a:rPr lang="en-US" altLang="zh-CN" sz="1800" dirty="0"/>
              <a:t>Java</a:t>
            </a:r>
            <a:r>
              <a:rPr lang="zh-CN" altLang="zh-CN" sz="1800" dirty="0"/>
              <a:t>企业平台。使用</a:t>
            </a:r>
            <a:r>
              <a:rPr lang="en-US" altLang="zh-CN" sz="1800" dirty="0"/>
              <a:t>Java EE</a:t>
            </a:r>
            <a:r>
              <a:rPr lang="zh-CN" altLang="zh-CN" sz="1800" dirty="0"/>
              <a:t>可以构建企业级的服务应用，</a:t>
            </a:r>
            <a:r>
              <a:rPr lang="en-US" altLang="zh-CN" sz="1800" dirty="0"/>
              <a:t>Java EE</a:t>
            </a:r>
            <a:r>
              <a:rPr lang="zh-CN" altLang="zh-CN" sz="1800" dirty="0"/>
              <a:t>平台包含了</a:t>
            </a:r>
            <a:r>
              <a:rPr lang="en-US" altLang="zh-CN" sz="1800" dirty="0"/>
              <a:t>Java SE</a:t>
            </a:r>
            <a:r>
              <a:rPr lang="zh-CN" altLang="zh-CN" sz="1800" dirty="0"/>
              <a:t>平台，并增加了附加类库，以便支持目录管理、交易管理和企业级消息处理等功能。</a:t>
            </a:r>
          </a:p>
          <a:p>
            <a:pPr lvl="0"/>
            <a:r>
              <a:rPr lang="en-US" altLang="zh-CN" sz="1800" b="1" dirty="0"/>
              <a:t>Java ME</a:t>
            </a:r>
            <a:endParaRPr lang="zh-CN" altLang="zh-CN" sz="1800" dirty="0"/>
          </a:p>
          <a:p>
            <a:pPr marL="0" indent="0">
              <a:buNone/>
            </a:pPr>
            <a:r>
              <a:rPr lang="en-US" altLang="zh-CN" sz="1800" dirty="0" smtClean="0"/>
              <a:t>     Java </a:t>
            </a:r>
            <a:r>
              <a:rPr lang="en-US" altLang="zh-CN" sz="1800" dirty="0"/>
              <a:t>ME</a:t>
            </a:r>
            <a:r>
              <a:rPr lang="zh-CN" altLang="zh-CN" sz="1800" dirty="0"/>
              <a:t>（曾称为</a:t>
            </a:r>
            <a:r>
              <a:rPr lang="en-US" altLang="zh-CN" sz="1800" dirty="0"/>
              <a:t>J2ME</a:t>
            </a:r>
            <a:r>
              <a:rPr lang="zh-CN" altLang="zh-CN" sz="1800" dirty="0"/>
              <a:t>）称为</a:t>
            </a:r>
            <a:r>
              <a:rPr lang="en-US" altLang="zh-CN" sz="1800" b="1" dirty="0">
                <a:solidFill>
                  <a:srgbClr val="C00000"/>
                </a:solidFill>
              </a:rPr>
              <a:t>Java</a:t>
            </a:r>
            <a:r>
              <a:rPr lang="zh-CN" altLang="zh-CN" sz="1800" b="1" dirty="0">
                <a:solidFill>
                  <a:srgbClr val="C00000"/>
                </a:solidFill>
              </a:rPr>
              <a:t>微型版</a:t>
            </a:r>
            <a:r>
              <a:rPr lang="zh-CN" altLang="zh-CN" sz="1800" dirty="0"/>
              <a:t>或</a:t>
            </a:r>
            <a:r>
              <a:rPr lang="en-US" altLang="zh-CN" sz="1800" dirty="0"/>
              <a:t>Java</a:t>
            </a:r>
            <a:r>
              <a:rPr lang="zh-CN" altLang="zh-CN" sz="1800" dirty="0"/>
              <a:t>小型平台。</a:t>
            </a:r>
            <a:r>
              <a:rPr lang="en-US" altLang="zh-CN" sz="1800" dirty="0"/>
              <a:t>Java ME</a:t>
            </a:r>
            <a:r>
              <a:rPr lang="zh-CN" altLang="zh-CN" sz="1800" dirty="0"/>
              <a:t>是一种很小的</a:t>
            </a:r>
            <a:r>
              <a:rPr lang="en-US" altLang="zh-CN" sz="1800" dirty="0"/>
              <a:t>Java</a:t>
            </a:r>
            <a:r>
              <a:rPr lang="zh-CN" altLang="zh-CN" sz="1800" dirty="0"/>
              <a:t>运行环境，用于嵌入式的消费产品中，如移动电话、掌上电脑或其它无线设备</a:t>
            </a:r>
            <a:r>
              <a:rPr lang="zh-CN" altLang="zh-CN" sz="1800" dirty="0" smtClean="0"/>
              <a:t>等</a:t>
            </a:r>
            <a:r>
              <a:rPr lang="zh-CN" altLang="en-US" sz="1800" dirty="0" smtClean="0"/>
              <a:t>。</a:t>
            </a:r>
            <a:endParaRPr lang="zh-CN" altLang="zh-CN" sz="1800" dirty="0"/>
          </a:p>
        </p:txBody>
      </p:sp>
      <p:sp>
        <p:nvSpPr>
          <p:cNvPr id="4" name="文本占位符 3"/>
          <p:cNvSpPr>
            <a:spLocks noGrp="1"/>
          </p:cNvSpPr>
          <p:nvPr>
            <p:ph type="body" sz="half" idx="2"/>
          </p:nvPr>
        </p:nvSpPr>
        <p:spPr>
          <a:xfrm>
            <a:off x="107504" y="1268760"/>
            <a:ext cx="2304256" cy="1440160"/>
          </a:xfrm>
        </p:spPr>
        <p:style>
          <a:lnRef idx="1">
            <a:schemeClr val="accent5"/>
          </a:lnRef>
          <a:fillRef idx="2">
            <a:schemeClr val="accent5"/>
          </a:fillRef>
          <a:effectRef idx="1">
            <a:schemeClr val="accent5"/>
          </a:effectRef>
          <a:fontRef idx="minor">
            <a:schemeClr val="dk1"/>
          </a:fontRef>
        </p:style>
        <p:txBody>
          <a:bodyPr/>
          <a:lstStyle/>
          <a:p>
            <a:r>
              <a:rPr lang="en-US" altLang="zh-CN" sz="1800" b="1" dirty="0" smtClean="0">
                <a:solidFill>
                  <a:srgbClr val="C00000"/>
                </a:solidFill>
              </a:rPr>
              <a:t>1.3.1 </a:t>
            </a:r>
            <a:r>
              <a:rPr lang="zh-CN" altLang="en-US" sz="1800" b="1" dirty="0" smtClean="0">
                <a:solidFill>
                  <a:srgbClr val="C00000"/>
                </a:solidFill>
              </a:rPr>
              <a:t>三种平台简介</a:t>
            </a:r>
          </a:p>
          <a:p>
            <a:r>
              <a:rPr lang="en-US" altLang="zh-CN" sz="1800" b="1" dirty="0" smtClean="0">
                <a:solidFill>
                  <a:srgbClr val="0070C0"/>
                </a:solidFill>
              </a:rPr>
              <a:t>1.3.2 </a:t>
            </a:r>
            <a:r>
              <a:rPr lang="zh-CN" altLang="en-US" sz="1800" b="1" dirty="0" smtClean="0">
                <a:solidFill>
                  <a:srgbClr val="0070C0"/>
                </a:solidFill>
              </a:rPr>
              <a:t>安装</a:t>
            </a:r>
            <a:r>
              <a:rPr lang="en-US" altLang="zh-CN" sz="1800" b="1" dirty="0" smtClean="0">
                <a:solidFill>
                  <a:srgbClr val="0070C0"/>
                </a:solidFill>
              </a:rPr>
              <a:t>Java SE</a:t>
            </a:r>
            <a:r>
              <a:rPr lang="zh-CN" altLang="en-US" sz="1800" b="1" dirty="0" smtClean="0">
                <a:solidFill>
                  <a:srgbClr val="0070C0"/>
                </a:solidFill>
              </a:rPr>
              <a:t>平台</a:t>
            </a:r>
          </a:p>
          <a:p>
            <a:r>
              <a:rPr lang="en-US" altLang="zh-CN" sz="1800" b="1" dirty="0" smtClean="0">
                <a:solidFill>
                  <a:srgbClr val="0070C0"/>
                </a:solidFill>
              </a:rPr>
              <a:t>1.3.3 </a:t>
            </a:r>
            <a:r>
              <a:rPr lang="zh-CN" altLang="en-US" sz="1800" b="1" dirty="0" smtClean="0">
                <a:solidFill>
                  <a:srgbClr val="0070C0"/>
                </a:solidFill>
              </a:rPr>
              <a:t>设置系统环境</a:t>
            </a:r>
            <a:endParaRPr lang="en-US" altLang="zh-CN" sz="1800" b="1" dirty="0" smtClean="0">
              <a:solidFill>
                <a:srgbClr val="0070C0"/>
              </a:solidFill>
            </a:endParaRPr>
          </a:p>
          <a:p>
            <a:r>
              <a:rPr lang="en-US" altLang="zh-CN" sz="1800" b="1" dirty="0">
                <a:solidFill>
                  <a:srgbClr val="0070C0"/>
                </a:solidFill>
              </a:rPr>
              <a:t> </a:t>
            </a:r>
            <a:r>
              <a:rPr lang="en-US" altLang="zh-CN" sz="1800" b="1" dirty="0" smtClean="0">
                <a:solidFill>
                  <a:srgbClr val="0070C0"/>
                </a:solidFill>
              </a:rPr>
              <a:t>         </a:t>
            </a:r>
            <a:r>
              <a:rPr lang="zh-CN" altLang="en-US" sz="1800" b="1" dirty="0" smtClean="0">
                <a:solidFill>
                  <a:srgbClr val="0070C0"/>
                </a:solidFill>
              </a:rPr>
              <a:t>变量</a:t>
            </a:r>
            <a:endParaRPr lang="zh-CN" altLang="en-US" dirty="0"/>
          </a:p>
        </p:txBody>
      </p:sp>
      <p:sp>
        <p:nvSpPr>
          <p:cNvPr id="5" name="左箭头 4"/>
          <p:cNvSpPr/>
          <p:nvPr/>
        </p:nvSpPr>
        <p:spPr>
          <a:xfrm>
            <a:off x="2415246" y="1340768"/>
            <a:ext cx="773230" cy="242316"/>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206823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2818655" cy="1162050"/>
          </a:xfrm>
        </p:spPr>
        <p:txBody>
          <a:bodyPr>
            <a:normAutofit/>
          </a:bodyPr>
          <a:lstStyle/>
          <a:p>
            <a:pPr lvl="1" algn="l" rtl="0">
              <a:spcBef>
                <a:spcPct val="0"/>
              </a:spcBef>
            </a:pPr>
            <a:r>
              <a:rPr lang="en-US" altLang="zh-CN" sz="2400" b="1" dirty="0" smtClean="0"/>
              <a:t>1.3 </a:t>
            </a:r>
            <a:r>
              <a:rPr lang="zh-CN" altLang="zh-CN" sz="2400" b="1" dirty="0" smtClean="0"/>
              <a:t>安装</a:t>
            </a:r>
            <a:r>
              <a:rPr lang="en-US" altLang="zh-CN" sz="2400" b="1" dirty="0"/>
              <a:t>JDK</a:t>
            </a:r>
            <a:r>
              <a:rPr lang="zh-CN" altLang="zh-CN" sz="2400" b="1" dirty="0"/>
              <a:t/>
            </a:r>
            <a:br>
              <a:rPr lang="zh-CN" altLang="zh-CN" sz="2400" b="1" dirty="0"/>
            </a:br>
            <a:endParaRPr lang="zh-CN" altLang="en-US" sz="2400" b="1" dirty="0"/>
          </a:p>
        </p:txBody>
      </p:sp>
      <p:sp>
        <p:nvSpPr>
          <p:cNvPr id="3" name="内容占位符 2"/>
          <p:cNvSpPr>
            <a:spLocks noGrp="1"/>
          </p:cNvSpPr>
          <p:nvPr>
            <p:ph idx="1"/>
          </p:nvPr>
        </p:nvSpPr>
        <p:spPr>
          <a:xfrm>
            <a:off x="3189987" y="1124744"/>
            <a:ext cx="5702493" cy="1944216"/>
          </a:xfrm>
        </p:spPr>
        <p:txBody>
          <a:bodyPr>
            <a:normAutofit/>
          </a:bodyPr>
          <a:lstStyle/>
          <a:p>
            <a:pPr marL="0" lvl="0" indent="0">
              <a:buNone/>
            </a:pPr>
            <a:r>
              <a:rPr lang="zh-CN" altLang="en-US" sz="1800" dirty="0" smtClean="0"/>
              <a:t>        登录</a:t>
            </a:r>
            <a:r>
              <a:rPr lang="en-US" altLang="zh-CN" sz="1800" dirty="0" smtClean="0"/>
              <a:t>Oracle</a:t>
            </a:r>
            <a:r>
              <a:rPr lang="zh-CN" altLang="en-US" sz="1800" dirty="0" smtClean="0"/>
              <a:t>的网站：</a:t>
            </a:r>
            <a:r>
              <a:rPr lang="en-US" altLang="zh-CN" sz="1800" dirty="0" smtClean="0"/>
              <a:t>http://www.oracle.com</a:t>
            </a:r>
            <a:r>
              <a:rPr lang="zh-CN" altLang="en-US" sz="1800" dirty="0" smtClean="0"/>
              <a:t>，在其主页面上单击</a:t>
            </a:r>
            <a:r>
              <a:rPr lang="en-US" altLang="zh-CN" sz="1800" dirty="0" smtClean="0"/>
              <a:t>Download JDK now</a:t>
            </a:r>
            <a:r>
              <a:rPr lang="zh-CN" altLang="en-US" sz="1800" dirty="0" smtClean="0"/>
              <a:t>进入下载</a:t>
            </a:r>
            <a:r>
              <a:rPr lang="en-US" altLang="zh-CN" sz="1800" dirty="0" smtClean="0"/>
              <a:t>JDK</a:t>
            </a:r>
            <a:r>
              <a:rPr lang="zh-CN" altLang="en-US" sz="1800" dirty="0" smtClean="0"/>
              <a:t>的页面（选择接受协议</a:t>
            </a:r>
            <a:r>
              <a:rPr lang="en-US" altLang="zh-CN" sz="1800" dirty="0"/>
              <a:t>)</a:t>
            </a:r>
            <a:r>
              <a:rPr lang="zh-CN" altLang="en-US" sz="1800" dirty="0" smtClean="0"/>
              <a:t>。本教材下载的是</a:t>
            </a:r>
            <a:endParaRPr lang="en-US" altLang="zh-CN" sz="1800" dirty="0" smtClean="0"/>
          </a:p>
          <a:p>
            <a:pPr marL="0" lvl="0" indent="0">
              <a:buNone/>
            </a:pPr>
            <a:r>
              <a:rPr lang="en-US" altLang="zh-CN" sz="1800" b="1" dirty="0" smtClean="0">
                <a:solidFill>
                  <a:srgbClr val="C00000"/>
                </a:solidFill>
              </a:rPr>
              <a:t>jdk-11.0.2_windows-x64_bin.zip</a:t>
            </a:r>
            <a:endParaRPr lang="en-US" altLang="zh-CN" sz="1800" b="1" dirty="0" smtClean="0"/>
          </a:p>
          <a:p>
            <a:pPr marL="0" lvl="0" indent="0">
              <a:buNone/>
            </a:pPr>
            <a:r>
              <a:rPr lang="zh-CN" altLang="en-US" sz="1800" dirty="0" smtClean="0"/>
              <a:t>如果读者使用其他的操作系统，可以下载相应的</a:t>
            </a:r>
            <a:r>
              <a:rPr lang="en-US" altLang="zh-CN" sz="1800" dirty="0" smtClean="0"/>
              <a:t>JDK</a:t>
            </a:r>
            <a:r>
              <a:rPr lang="zh-CN" altLang="en-US" sz="1800" dirty="0" smtClean="0"/>
              <a:t>。（</a:t>
            </a:r>
            <a:r>
              <a:rPr lang="en-US" altLang="zh-CN" sz="1800" dirty="0" smtClean="0"/>
              <a:t>JDK</a:t>
            </a:r>
            <a:r>
              <a:rPr lang="zh-CN" altLang="en-US" sz="1800" dirty="0" smtClean="0"/>
              <a:t>版本可能又有更新版本，下载方式完全类似）</a:t>
            </a:r>
            <a:endParaRPr lang="zh-CN" altLang="zh-CN" sz="1800" dirty="0"/>
          </a:p>
        </p:txBody>
      </p:sp>
      <p:sp>
        <p:nvSpPr>
          <p:cNvPr id="4" name="文本占位符 3"/>
          <p:cNvSpPr>
            <a:spLocks noGrp="1"/>
          </p:cNvSpPr>
          <p:nvPr>
            <p:ph type="body" sz="half" idx="2"/>
          </p:nvPr>
        </p:nvSpPr>
        <p:spPr>
          <a:xfrm>
            <a:off x="107504" y="1268760"/>
            <a:ext cx="2304256" cy="1440160"/>
          </a:xfrm>
        </p:spPr>
        <p:style>
          <a:lnRef idx="1">
            <a:schemeClr val="accent5"/>
          </a:lnRef>
          <a:fillRef idx="2">
            <a:schemeClr val="accent5"/>
          </a:fillRef>
          <a:effectRef idx="1">
            <a:schemeClr val="accent5"/>
          </a:effectRef>
          <a:fontRef idx="minor">
            <a:schemeClr val="dk1"/>
          </a:fontRef>
        </p:style>
        <p:txBody>
          <a:bodyPr/>
          <a:lstStyle/>
          <a:p>
            <a:r>
              <a:rPr lang="en-US" altLang="zh-CN" sz="1800" b="1" dirty="0" smtClean="0">
                <a:solidFill>
                  <a:srgbClr val="0070C0"/>
                </a:solidFill>
              </a:rPr>
              <a:t>1.3.1 </a:t>
            </a:r>
            <a:r>
              <a:rPr lang="zh-CN" altLang="en-US" sz="1800" b="1" dirty="0" smtClean="0">
                <a:solidFill>
                  <a:srgbClr val="0070C0"/>
                </a:solidFill>
              </a:rPr>
              <a:t>三种平台简介</a:t>
            </a:r>
          </a:p>
          <a:p>
            <a:r>
              <a:rPr lang="en-US" altLang="zh-CN" sz="1800" b="1" dirty="0" smtClean="0">
                <a:solidFill>
                  <a:srgbClr val="C00000"/>
                </a:solidFill>
              </a:rPr>
              <a:t>1.3.2 </a:t>
            </a:r>
            <a:r>
              <a:rPr lang="zh-CN" altLang="en-US" sz="1800" b="1" dirty="0" smtClean="0">
                <a:solidFill>
                  <a:srgbClr val="C00000"/>
                </a:solidFill>
              </a:rPr>
              <a:t>安装</a:t>
            </a:r>
            <a:r>
              <a:rPr lang="en-US" altLang="zh-CN" sz="1800" b="1" dirty="0" smtClean="0">
                <a:solidFill>
                  <a:srgbClr val="C00000"/>
                </a:solidFill>
              </a:rPr>
              <a:t>Java SE</a:t>
            </a:r>
            <a:r>
              <a:rPr lang="zh-CN" altLang="en-US" sz="1800" b="1" dirty="0" smtClean="0">
                <a:solidFill>
                  <a:srgbClr val="C00000"/>
                </a:solidFill>
              </a:rPr>
              <a:t>平台</a:t>
            </a:r>
          </a:p>
          <a:p>
            <a:r>
              <a:rPr lang="en-US" altLang="zh-CN" sz="1800" b="1" dirty="0" smtClean="0">
                <a:solidFill>
                  <a:srgbClr val="0070C0"/>
                </a:solidFill>
              </a:rPr>
              <a:t>1.3.3 </a:t>
            </a:r>
            <a:r>
              <a:rPr lang="zh-CN" altLang="en-US" sz="1800" b="1" dirty="0" smtClean="0">
                <a:solidFill>
                  <a:srgbClr val="0070C0"/>
                </a:solidFill>
              </a:rPr>
              <a:t>设置系统环境</a:t>
            </a:r>
            <a:endParaRPr lang="en-US" altLang="zh-CN" sz="1800" b="1" dirty="0" smtClean="0">
              <a:solidFill>
                <a:srgbClr val="0070C0"/>
              </a:solidFill>
            </a:endParaRPr>
          </a:p>
          <a:p>
            <a:r>
              <a:rPr lang="en-US" altLang="zh-CN" sz="1800" b="1" dirty="0">
                <a:solidFill>
                  <a:srgbClr val="0070C0"/>
                </a:solidFill>
              </a:rPr>
              <a:t> </a:t>
            </a:r>
            <a:r>
              <a:rPr lang="en-US" altLang="zh-CN" sz="1800" b="1" dirty="0" smtClean="0">
                <a:solidFill>
                  <a:srgbClr val="0070C0"/>
                </a:solidFill>
              </a:rPr>
              <a:t>         </a:t>
            </a:r>
            <a:r>
              <a:rPr lang="zh-CN" altLang="en-US" sz="1800" b="1" dirty="0" smtClean="0">
                <a:solidFill>
                  <a:srgbClr val="0070C0"/>
                </a:solidFill>
              </a:rPr>
              <a:t>变量</a:t>
            </a:r>
            <a:endParaRPr lang="zh-CN" altLang="en-US" dirty="0"/>
          </a:p>
        </p:txBody>
      </p:sp>
      <p:sp>
        <p:nvSpPr>
          <p:cNvPr id="5" name="左箭头 4"/>
          <p:cNvSpPr/>
          <p:nvPr/>
        </p:nvSpPr>
        <p:spPr>
          <a:xfrm>
            <a:off x="2416757" y="1704242"/>
            <a:ext cx="773230" cy="242316"/>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1" y="2996952"/>
            <a:ext cx="7320845" cy="3451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26008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2818655" cy="1162050"/>
          </a:xfrm>
        </p:spPr>
        <p:txBody>
          <a:bodyPr>
            <a:normAutofit/>
          </a:bodyPr>
          <a:lstStyle/>
          <a:p>
            <a:pPr lvl="1" algn="l" rtl="0">
              <a:spcBef>
                <a:spcPct val="0"/>
              </a:spcBef>
            </a:pPr>
            <a:r>
              <a:rPr lang="en-US" altLang="zh-CN" sz="2400" b="1" dirty="0" smtClean="0"/>
              <a:t>1.3 </a:t>
            </a:r>
            <a:r>
              <a:rPr lang="zh-CN" altLang="zh-CN" sz="2400" b="1" dirty="0" smtClean="0"/>
              <a:t>安装</a:t>
            </a:r>
            <a:r>
              <a:rPr lang="en-US" altLang="zh-CN" sz="2400" b="1" dirty="0"/>
              <a:t>JDK</a:t>
            </a:r>
            <a:r>
              <a:rPr lang="zh-CN" altLang="zh-CN" sz="2400" b="1" dirty="0"/>
              <a:t/>
            </a:r>
            <a:br>
              <a:rPr lang="zh-CN" altLang="zh-CN" sz="2400" b="1" dirty="0"/>
            </a:br>
            <a:endParaRPr lang="zh-CN" altLang="en-US" sz="2400" b="1" dirty="0"/>
          </a:p>
        </p:txBody>
      </p:sp>
      <p:sp>
        <p:nvSpPr>
          <p:cNvPr id="3" name="内容占位符 2"/>
          <p:cNvSpPr>
            <a:spLocks noGrp="1"/>
          </p:cNvSpPr>
          <p:nvPr>
            <p:ph idx="1"/>
          </p:nvPr>
        </p:nvSpPr>
        <p:spPr>
          <a:xfrm>
            <a:off x="4139952" y="1124743"/>
            <a:ext cx="4824536" cy="5145203"/>
          </a:xfrm>
        </p:spPr>
        <p:txBody>
          <a:bodyPr>
            <a:normAutofit/>
          </a:bodyPr>
          <a:lstStyle/>
          <a:p>
            <a:pPr marL="0" lvl="0" indent="0">
              <a:buNone/>
            </a:pPr>
            <a:r>
              <a:rPr lang="zh-CN" altLang="en-US" sz="1800" dirty="0" smtClean="0"/>
              <a:t>本教材，</a:t>
            </a:r>
            <a:r>
              <a:rPr lang="zh-CN" altLang="zh-CN" sz="1800" dirty="0" smtClean="0"/>
              <a:t>将</a:t>
            </a:r>
            <a:r>
              <a:rPr lang="zh-CN" altLang="zh-CN" sz="1800" dirty="0"/>
              <a:t>下载的</a:t>
            </a:r>
            <a:r>
              <a:rPr lang="pt-BR" altLang="zh-CN" sz="1800" dirty="0"/>
              <a:t>jdk-11.0.2_windows-x64_bin.zip</a:t>
            </a:r>
            <a:r>
              <a:rPr lang="zh-CN" altLang="zh-CN" sz="1800" dirty="0"/>
              <a:t>解压到</a:t>
            </a:r>
            <a:r>
              <a:rPr lang="pt-BR" altLang="zh-CN" sz="1800" dirty="0"/>
              <a:t>D:\</a:t>
            </a:r>
            <a:r>
              <a:rPr lang="zh-CN" altLang="zh-CN" sz="1800" dirty="0" smtClean="0"/>
              <a:t>磁盘</a:t>
            </a:r>
            <a:r>
              <a:rPr lang="zh-CN" altLang="en-US" sz="1800" dirty="0" smtClean="0"/>
              <a:t>（可以解压到你希望的齿盘）</a:t>
            </a:r>
            <a:r>
              <a:rPr lang="zh-CN" altLang="zh-CN" sz="1800" dirty="0" smtClean="0"/>
              <a:t>，形成</a:t>
            </a:r>
            <a:r>
              <a:rPr lang="zh-CN" altLang="en-US" sz="1800" dirty="0" smtClean="0"/>
              <a:t>下</a:t>
            </a:r>
            <a:r>
              <a:rPr lang="zh-CN" altLang="zh-CN" sz="1800" dirty="0" smtClean="0"/>
              <a:t>图所</a:t>
            </a:r>
            <a:r>
              <a:rPr lang="zh-CN" altLang="zh-CN" sz="1800" dirty="0"/>
              <a:t>示的目录结构，其中</a:t>
            </a:r>
            <a:r>
              <a:rPr lang="en-US" altLang="zh-CN" sz="1800" dirty="0"/>
              <a:t>D:\jdk-11.0.2</a:t>
            </a:r>
            <a:r>
              <a:rPr lang="zh-CN" altLang="zh-CN" sz="1800" dirty="0" smtClean="0"/>
              <a:t>为</a:t>
            </a:r>
            <a:r>
              <a:rPr lang="en-US" altLang="zh-CN" sz="1800" dirty="0" smtClean="0"/>
              <a:t>JDK</a:t>
            </a:r>
            <a:r>
              <a:rPr lang="zh-CN" altLang="en-US" sz="1800" dirty="0" smtClean="0"/>
              <a:t>的</a:t>
            </a:r>
            <a:r>
              <a:rPr lang="zh-CN" altLang="zh-CN" sz="1800" dirty="0" smtClean="0"/>
              <a:t>默认</a:t>
            </a:r>
            <a:r>
              <a:rPr lang="zh-CN" altLang="zh-CN" sz="1800" dirty="0"/>
              <a:t>的安装目录，用户可以重命名这个目录的名为自己喜欢的名字，这里使用默认的安装目录</a:t>
            </a:r>
            <a:r>
              <a:rPr lang="zh-CN" altLang="zh-CN" sz="1800" dirty="0" smtClean="0"/>
              <a:t>：</a:t>
            </a:r>
            <a:endParaRPr lang="en-US" altLang="zh-CN" sz="1800" dirty="0" smtClean="0"/>
          </a:p>
          <a:p>
            <a:pPr marL="0" lvl="0" indent="0">
              <a:buNone/>
            </a:pPr>
            <a:r>
              <a:rPr lang="en-US" altLang="zh-CN" sz="1800" b="1" dirty="0" smtClean="0">
                <a:solidFill>
                  <a:srgbClr val="C00000"/>
                </a:solidFill>
              </a:rPr>
              <a:t>            D</a:t>
            </a:r>
            <a:r>
              <a:rPr lang="en-US" altLang="zh-CN" sz="1800" b="1" dirty="0">
                <a:solidFill>
                  <a:srgbClr val="C00000"/>
                </a:solidFill>
              </a:rPr>
              <a:t>:\</a:t>
            </a:r>
            <a:r>
              <a:rPr lang="en-US" altLang="zh-CN" sz="1800" b="1" dirty="0" smtClean="0">
                <a:solidFill>
                  <a:srgbClr val="C00000"/>
                </a:solidFill>
              </a:rPr>
              <a:t>jdk-11.0.2</a:t>
            </a:r>
          </a:p>
          <a:p>
            <a:pPr marL="0" lvl="0" indent="0">
              <a:buNone/>
            </a:pPr>
            <a:endParaRPr lang="en-US" altLang="zh-CN" sz="1800" dirty="0" smtClean="0"/>
          </a:p>
          <a:p>
            <a:pPr marL="0" lvl="0" indent="0">
              <a:buNone/>
            </a:pPr>
            <a:r>
              <a:rPr lang="en-US" altLang="zh-CN" sz="1800" dirty="0" smtClean="0"/>
              <a:t>      JDK</a:t>
            </a:r>
            <a:r>
              <a:rPr lang="zh-CN" altLang="zh-CN" sz="1800" dirty="0"/>
              <a:t>本身包含了</a:t>
            </a:r>
            <a:r>
              <a:rPr lang="en-US" altLang="zh-CN" sz="1800" b="1" dirty="0">
                <a:solidFill>
                  <a:srgbClr val="C00000"/>
                </a:solidFill>
              </a:rPr>
              <a:t>Java</a:t>
            </a:r>
            <a:r>
              <a:rPr lang="zh-CN" altLang="zh-CN" sz="1800" b="1" dirty="0">
                <a:solidFill>
                  <a:srgbClr val="C00000"/>
                </a:solidFill>
              </a:rPr>
              <a:t>运行环境</a:t>
            </a:r>
            <a:r>
              <a:rPr lang="zh-CN" altLang="zh-CN" sz="1800" dirty="0"/>
              <a:t>（</a:t>
            </a:r>
            <a:r>
              <a:rPr lang="en-US" altLang="zh-CN" sz="1800" dirty="0"/>
              <a:t>Java Runtime Environment</a:t>
            </a:r>
            <a:r>
              <a:rPr lang="zh-CN" altLang="zh-CN" sz="1800" dirty="0"/>
              <a:t>，</a:t>
            </a:r>
            <a:r>
              <a:rPr lang="en-US" altLang="zh-CN" sz="1800" dirty="0"/>
              <a:t>JRE</a:t>
            </a:r>
            <a:r>
              <a:rPr lang="zh-CN" altLang="zh-CN" sz="1800" dirty="0"/>
              <a:t>），该环境由</a:t>
            </a:r>
            <a:r>
              <a:rPr lang="en-US" altLang="zh-CN" sz="1800" b="1" dirty="0">
                <a:solidFill>
                  <a:srgbClr val="C00000"/>
                </a:solidFill>
              </a:rPr>
              <a:t>Java</a:t>
            </a:r>
            <a:r>
              <a:rPr lang="zh-CN" altLang="zh-CN" sz="1800" b="1" dirty="0">
                <a:solidFill>
                  <a:srgbClr val="C00000"/>
                </a:solidFill>
              </a:rPr>
              <a:t>虚拟机（</a:t>
            </a:r>
            <a:r>
              <a:rPr lang="en-US" altLang="zh-CN" sz="1800" b="1" dirty="0">
                <a:solidFill>
                  <a:srgbClr val="C00000"/>
                </a:solidFill>
              </a:rPr>
              <a:t>Java Virtual Machine</a:t>
            </a:r>
            <a:r>
              <a:rPr lang="zh-CN" altLang="zh-CN" sz="1800" b="1" dirty="0">
                <a:solidFill>
                  <a:srgbClr val="C00000"/>
                </a:solidFill>
              </a:rPr>
              <a:t>，</a:t>
            </a:r>
            <a:r>
              <a:rPr lang="en-US" altLang="zh-CN" sz="1800" b="1" dirty="0">
                <a:solidFill>
                  <a:srgbClr val="C00000"/>
                </a:solidFill>
              </a:rPr>
              <a:t>JVM</a:t>
            </a:r>
            <a:r>
              <a:rPr lang="zh-CN" altLang="zh-CN" sz="1800" b="1" dirty="0">
                <a:solidFill>
                  <a:srgbClr val="C00000"/>
                </a:solidFill>
              </a:rPr>
              <a:t>）、类库以及一些核心文件组成</a:t>
            </a:r>
            <a:r>
              <a:rPr lang="zh-CN" altLang="zh-CN" sz="1800" dirty="0"/>
              <a:t>。</a:t>
            </a:r>
            <a:r>
              <a:rPr lang="en-US" altLang="zh-CN" sz="1800" dirty="0"/>
              <a:t>JDK11</a:t>
            </a:r>
            <a:r>
              <a:rPr lang="zh-CN" altLang="zh-CN" sz="1800" dirty="0"/>
              <a:t>版本将</a:t>
            </a:r>
            <a:r>
              <a:rPr lang="en-US" altLang="zh-CN" sz="1800" dirty="0"/>
              <a:t>Java</a:t>
            </a:r>
            <a:r>
              <a:rPr lang="zh-CN" altLang="zh-CN" sz="1800" dirty="0"/>
              <a:t>虚拟机（</a:t>
            </a:r>
            <a:r>
              <a:rPr lang="en-US" altLang="zh-CN" sz="1800" dirty="0"/>
              <a:t>Java Virtual Machine</a:t>
            </a:r>
            <a:r>
              <a:rPr lang="zh-CN" altLang="zh-CN" sz="1800" dirty="0"/>
              <a:t>，</a:t>
            </a:r>
            <a:r>
              <a:rPr lang="en-US" altLang="zh-CN" sz="1800" dirty="0"/>
              <a:t>JVM</a:t>
            </a:r>
            <a:r>
              <a:rPr lang="zh-CN" altLang="zh-CN" sz="1800" dirty="0"/>
              <a:t>）、类库以及一些核心文件分别存放在</a:t>
            </a:r>
            <a:r>
              <a:rPr lang="en-US" altLang="zh-CN" sz="1800" dirty="0"/>
              <a:t>JDK</a:t>
            </a:r>
            <a:r>
              <a:rPr lang="zh-CN" altLang="zh-CN" sz="1800" dirty="0"/>
              <a:t>根目录的</a:t>
            </a:r>
            <a:r>
              <a:rPr lang="en-US" altLang="zh-CN" sz="1800" dirty="0"/>
              <a:t>\bin</a:t>
            </a:r>
            <a:r>
              <a:rPr lang="zh-CN" altLang="zh-CN" sz="1800" dirty="0"/>
              <a:t>子目录中和</a:t>
            </a:r>
            <a:r>
              <a:rPr lang="en-US" altLang="zh-CN" sz="1800" dirty="0"/>
              <a:t>\lib</a:t>
            </a:r>
            <a:r>
              <a:rPr lang="zh-CN" altLang="zh-CN" sz="1800" dirty="0"/>
              <a:t>子目录中。</a:t>
            </a:r>
          </a:p>
        </p:txBody>
      </p:sp>
      <p:sp>
        <p:nvSpPr>
          <p:cNvPr id="4" name="文本占位符 3"/>
          <p:cNvSpPr>
            <a:spLocks noGrp="1"/>
          </p:cNvSpPr>
          <p:nvPr>
            <p:ph type="body" sz="half" idx="2"/>
          </p:nvPr>
        </p:nvSpPr>
        <p:spPr>
          <a:xfrm>
            <a:off x="107504" y="1268760"/>
            <a:ext cx="2304256" cy="1440160"/>
          </a:xfrm>
        </p:spPr>
        <p:style>
          <a:lnRef idx="1">
            <a:schemeClr val="accent5"/>
          </a:lnRef>
          <a:fillRef idx="2">
            <a:schemeClr val="accent5"/>
          </a:fillRef>
          <a:effectRef idx="1">
            <a:schemeClr val="accent5"/>
          </a:effectRef>
          <a:fontRef idx="minor">
            <a:schemeClr val="dk1"/>
          </a:fontRef>
        </p:style>
        <p:txBody>
          <a:bodyPr/>
          <a:lstStyle/>
          <a:p>
            <a:r>
              <a:rPr lang="en-US" altLang="zh-CN" sz="1800" b="1" dirty="0" smtClean="0">
                <a:solidFill>
                  <a:srgbClr val="0070C0"/>
                </a:solidFill>
              </a:rPr>
              <a:t>1.3.1 </a:t>
            </a:r>
            <a:r>
              <a:rPr lang="zh-CN" altLang="en-US" sz="1800" b="1" dirty="0" smtClean="0">
                <a:solidFill>
                  <a:srgbClr val="0070C0"/>
                </a:solidFill>
              </a:rPr>
              <a:t>三种平台简介</a:t>
            </a:r>
          </a:p>
          <a:p>
            <a:r>
              <a:rPr lang="en-US" altLang="zh-CN" sz="1800" b="1" dirty="0" smtClean="0">
                <a:solidFill>
                  <a:srgbClr val="C00000"/>
                </a:solidFill>
              </a:rPr>
              <a:t>1.3.2 </a:t>
            </a:r>
            <a:r>
              <a:rPr lang="zh-CN" altLang="en-US" sz="1800" b="1" dirty="0" smtClean="0">
                <a:solidFill>
                  <a:srgbClr val="C00000"/>
                </a:solidFill>
              </a:rPr>
              <a:t>安装</a:t>
            </a:r>
            <a:r>
              <a:rPr lang="en-US" altLang="zh-CN" sz="1800" b="1" dirty="0" smtClean="0">
                <a:solidFill>
                  <a:srgbClr val="C00000"/>
                </a:solidFill>
              </a:rPr>
              <a:t>Java SE</a:t>
            </a:r>
            <a:r>
              <a:rPr lang="zh-CN" altLang="en-US" sz="1800" b="1" dirty="0" smtClean="0">
                <a:solidFill>
                  <a:srgbClr val="C00000"/>
                </a:solidFill>
              </a:rPr>
              <a:t>平台</a:t>
            </a:r>
          </a:p>
          <a:p>
            <a:r>
              <a:rPr lang="en-US" altLang="zh-CN" sz="1800" b="1" dirty="0" smtClean="0">
                <a:solidFill>
                  <a:srgbClr val="0070C0"/>
                </a:solidFill>
              </a:rPr>
              <a:t>1.3.3 </a:t>
            </a:r>
            <a:r>
              <a:rPr lang="zh-CN" altLang="en-US" sz="1800" b="1" dirty="0" smtClean="0">
                <a:solidFill>
                  <a:srgbClr val="0070C0"/>
                </a:solidFill>
              </a:rPr>
              <a:t>设置系统环境</a:t>
            </a:r>
            <a:endParaRPr lang="en-US" altLang="zh-CN" sz="1800" b="1" dirty="0" smtClean="0">
              <a:solidFill>
                <a:srgbClr val="0070C0"/>
              </a:solidFill>
            </a:endParaRPr>
          </a:p>
          <a:p>
            <a:r>
              <a:rPr lang="en-US" altLang="zh-CN" sz="1800" b="1" dirty="0">
                <a:solidFill>
                  <a:srgbClr val="0070C0"/>
                </a:solidFill>
              </a:rPr>
              <a:t> </a:t>
            </a:r>
            <a:r>
              <a:rPr lang="en-US" altLang="zh-CN" sz="1800" b="1" dirty="0" smtClean="0">
                <a:solidFill>
                  <a:srgbClr val="0070C0"/>
                </a:solidFill>
              </a:rPr>
              <a:t>         </a:t>
            </a:r>
            <a:r>
              <a:rPr lang="zh-CN" altLang="en-US" sz="1800" b="1" dirty="0" smtClean="0">
                <a:solidFill>
                  <a:srgbClr val="0070C0"/>
                </a:solidFill>
              </a:rPr>
              <a:t>变量</a:t>
            </a:r>
            <a:endParaRPr lang="zh-CN" altLang="en-US" dirty="0"/>
          </a:p>
        </p:txBody>
      </p:sp>
      <p:sp>
        <p:nvSpPr>
          <p:cNvPr id="5" name="左箭头 4"/>
          <p:cNvSpPr/>
          <p:nvPr/>
        </p:nvSpPr>
        <p:spPr>
          <a:xfrm>
            <a:off x="2416757" y="1704242"/>
            <a:ext cx="643075" cy="242316"/>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403" y="3068960"/>
            <a:ext cx="3890549"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31885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2818655" cy="1162050"/>
          </a:xfrm>
        </p:spPr>
        <p:txBody>
          <a:bodyPr>
            <a:normAutofit/>
          </a:bodyPr>
          <a:lstStyle/>
          <a:p>
            <a:pPr lvl="1" algn="l" rtl="0">
              <a:spcBef>
                <a:spcPct val="0"/>
              </a:spcBef>
            </a:pPr>
            <a:r>
              <a:rPr lang="en-US" altLang="zh-CN" sz="2400" b="1" dirty="0" smtClean="0"/>
              <a:t>1.3 </a:t>
            </a:r>
            <a:r>
              <a:rPr lang="zh-CN" altLang="zh-CN" sz="2400" b="1" dirty="0" smtClean="0"/>
              <a:t>安装</a:t>
            </a:r>
            <a:r>
              <a:rPr lang="en-US" altLang="zh-CN" sz="2400" b="1" dirty="0"/>
              <a:t>JDK</a:t>
            </a:r>
            <a:r>
              <a:rPr lang="zh-CN" altLang="zh-CN" sz="2400" b="1" dirty="0"/>
              <a:t/>
            </a:r>
            <a:br>
              <a:rPr lang="zh-CN" altLang="zh-CN" sz="2400" b="1" dirty="0"/>
            </a:br>
            <a:endParaRPr lang="zh-CN" altLang="en-US" sz="2400" b="1" dirty="0"/>
          </a:p>
        </p:txBody>
      </p:sp>
      <p:sp>
        <p:nvSpPr>
          <p:cNvPr id="3" name="内容占位符 2"/>
          <p:cNvSpPr>
            <a:spLocks noGrp="1"/>
          </p:cNvSpPr>
          <p:nvPr>
            <p:ph idx="1"/>
          </p:nvPr>
        </p:nvSpPr>
        <p:spPr>
          <a:xfrm>
            <a:off x="3247281" y="1483043"/>
            <a:ext cx="5328592" cy="2233989"/>
          </a:xfrm>
        </p:spPr>
        <p:txBody>
          <a:bodyPr>
            <a:normAutofit/>
          </a:bodyPr>
          <a:lstStyle/>
          <a:p>
            <a:r>
              <a:rPr lang="en-US" altLang="zh-CN" sz="1800" b="1" dirty="0"/>
              <a:t>1</a:t>
            </a:r>
            <a:r>
              <a:rPr lang="zh-CN" altLang="zh-CN" sz="1800" b="1" dirty="0"/>
              <a:t>．</a:t>
            </a:r>
            <a:r>
              <a:rPr lang="zh-CN" altLang="zh-CN" sz="1800" b="1" dirty="0" smtClean="0"/>
              <a:t>设置</a:t>
            </a:r>
            <a:r>
              <a:rPr lang="zh-CN" altLang="zh-CN" sz="1800" b="1" dirty="0"/>
              <a:t>系统环境变量</a:t>
            </a:r>
            <a:r>
              <a:rPr lang="en-US" altLang="zh-CN" sz="1800" b="1" dirty="0" smtClean="0"/>
              <a:t>JAVA_HOME</a:t>
            </a:r>
          </a:p>
          <a:p>
            <a:pPr marL="0" indent="0">
              <a:buNone/>
            </a:pPr>
            <a:r>
              <a:rPr lang="en-US" altLang="zh-CN" sz="1800" dirty="0" smtClean="0"/>
              <a:t>       </a:t>
            </a:r>
            <a:r>
              <a:rPr lang="zh-CN" altLang="zh-CN" sz="1800" dirty="0" smtClean="0"/>
              <a:t>右键</a:t>
            </a:r>
            <a:r>
              <a:rPr lang="zh-CN" altLang="zh-CN" sz="1800" dirty="0"/>
              <a:t>单击“我的电脑或计算机”，在弹出的快捷菜单中选择“属性”，弹出“系统特性”对话框，再单击该对话框中的“高级属性设置”，然后单击按钮“环境变量”，添加系统环境变量</a:t>
            </a:r>
            <a:r>
              <a:rPr lang="en-US" altLang="zh-CN" sz="1800" b="1" dirty="0">
                <a:solidFill>
                  <a:srgbClr val="C00000"/>
                </a:solidFill>
              </a:rPr>
              <a:t>JAVA_HOME</a:t>
            </a:r>
            <a:r>
              <a:rPr lang="zh-CN" altLang="zh-CN" sz="1800" dirty="0"/>
              <a:t>（不分大小写），让</a:t>
            </a:r>
            <a:r>
              <a:rPr lang="zh-CN" altLang="zh-CN" sz="1800" b="1" dirty="0">
                <a:solidFill>
                  <a:srgbClr val="C00000"/>
                </a:solidFill>
              </a:rPr>
              <a:t>该系统环境变量的值是安装</a:t>
            </a:r>
            <a:r>
              <a:rPr lang="en-US" altLang="zh-CN" sz="1800" b="1" dirty="0" smtClean="0">
                <a:solidFill>
                  <a:srgbClr val="C00000"/>
                </a:solidFill>
              </a:rPr>
              <a:t>JDK</a:t>
            </a:r>
            <a:r>
              <a:rPr lang="zh-CN" altLang="zh-CN" sz="1800" b="1" dirty="0" smtClean="0">
                <a:solidFill>
                  <a:srgbClr val="C00000"/>
                </a:solidFill>
              </a:rPr>
              <a:t>的</a:t>
            </a:r>
            <a:r>
              <a:rPr lang="zh-CN" altLang="zh-CN" sz="1800" b="1" dirty="0">
                <a:solidFill>
                  <a:srgbClr val="C00000"/>
                </a:solidFill>
              </a:rPr>
              <a:t>根目录，例如</a:t>
            </a:r>
            <a:r>
              <a:rPr lang="en-US" altLang="zh-CN" sz="1800" b="1" dirty="0">
                <a:solidFill>
                  <a:srgbClr val="C00000"/>
                </a:solidFill>
              </a:rPr>
              <a:t>D:\jdk-11.0.2</a:t>
            </a:r>
            <a:r>
              <a:rPr lang="zh-CN" altLang="zh-CN" sz="1800" dirty="0"/>
              <a:t>，</a:t>
            </a:r>
            <a:r>
              <a:rPr lang="zh-CN" altLang="zh-CN" sz="1800" dirty="0" smtClean="0"/>
              <a:t>如</a:t>
            </a:r>
            <a:r>
              <a:rPr lang="zh-CN" altLang="en-US" sz="1800" dirty="0" smtClean="0"/>
              <a:t>下</a:t>
            </a:r>
            <a:r>
              <a:rPr lang="zh-CN" altLang="zh-CN" sz="1800" dirty="0" smtClean="0"/>
              <a:t>图。</a:t>
            </a:r>
            <a:endParaRPr lang="zh-CN" altLang="zh-CN" sz="1800" dirty="0"/>
          </a:p>
          <a:p>
            <a:pPr marL="0" indent="0">
              <a:buNone/>
            </a:pPr>
            <a:endParaRPr lang="zh-CN" altLang="zh-CN" sz="1800" dirty="0"/>
          </a:p>
        </p:txBody>
      </p:sp>
      <p:sp>
        <p:nvSpPr>
          <p:cNvPr id="4" name="文本占位符 3"/>
          <p:cNvSpPr>
            <a:spLocks noGrp="1"/>
          </p:cNvSpPr>
          <p:nvPr>
            <p:ph type="body" sz="half" idx="2"/>
          </p:nvPr>
        </p:nvSpPr>
        <p:spPr>
          <a:xfrm>
            <a:off x="107504" y="1268760"/>
            <a:ext cx="2304256" cy="1440160"/>
          </a:xfrm>
        </p:spPr>
        <p:style>
          <a:lnRef idx="1">
            <a:schemeClr val="accent5"/>
          </a:lnRef>
          <a:fillRef idx="2">
            <a:schemeClr val="accent5"/>
          </a:fillRef>
          <a:effectRef idx="1">
            <a:schemeClr val="accent5"/>
          </a:effectRef>
          <a:fontRef idx="minor">
            <a:schemeClr val="dk1"/>
          </a:fontRef>
        </p:style>
        <p:txBody>
          <a:bodyPr/>
          <a:lstStyle/>
          <a:p>
            <a:r>
              <a:rPr lang="en-US" altLang="zh-CN" sz="1800" b="1" dirty="0" smtClean="0">
                <a:solidFill>
                  <a:srgbClr val="0070C0"/>
                </a:solidFill>
              </a:rPr>
              <a:t>1.3.1 </a:t>
            </a:r>
            <a:r>
              <a:rPr lang="zh-CN" altLang="en-US" sz="1800" b="1" dirty="0" smtClean="0">
                <a:solidFill>
                  <a:srgbClr val="0070C0"/>
                </a:solidFill>
              </a:rPr>
              <a:t>三种平台简介</a:t>
            </a:r>
          </a:p>
          <a:p>
            <a:r>
              <a:rPr lang="en-US" altLang="zh-CN" sz="1800" b="1" dirty="0" smtClean="0">
                <a:solidFill>
                  <a:srgbClr val="0070C0"/>
                </a:solidFill>
              </a:rPr>
              <a:t>1.3.2 </a:t>
            </a:r>
            <a:r>
              <a:rPr lang="zh-CN" altLang="en-US" sz="1800" b="1" dirty="0" smtClean="0">
                <a:solidFill>
                  <a:srgbClr val="0070C0"/>
                </a:solidFill>
              </a:rPr>
              <a:t>安装</a:t>
            </a:r>
            <a:r>
              <a:rPr lang="en-US" altLang="zh-CN" sz="1800" b="1" dirty="0" smtClean="0">
                <a:solidFill>
                  <a:srgbClr val="0070C0"/>
                </a:solidFill>
              </a:rPr>
              <a:t>Java SE</a:t>
            </a:r>
            <a:r>
              <a:rPr lang="zh-CN" altLang="en-US" sz="1800" b="1" dirty="0" smtClean="0">
                <a:solidFill>
                  <a:srgbClr val="0070C0"/>
                </a:solidFill>
              </a:rPr>
              <a:t>平台</a:t>
            </a:r>
          </a:p>
          <a:p>
            <a:r>
              <a:rPr lang="en-US" altLang="zh-CN" sz="1800" b="1" dirty="0" smtClean="0">
                <a:solidFill>
                  <a:srgbClr val="C00000"/>
                </a:solidFill>
              </a:rPr>
              <a:t>1.3.3 </a:t>
            </a:r>
            <a:r>
              <a:rPr lang="zh-CN" altLang="en-US" sz="1800" b="1" dirty="0" smtClean="0">
                <a:solidFill>
                  <a:srgbClr val="C00000"/>
                </a:solidFill>
              </a:rPr>
              <a:t>设置系统环境</a:t>
            </a:r>
            <a:endParaRPr lang="en-US" altLang="zh-CN" sz="1800" b="1" dirty="0" smtClean="0">
              <a:solidFill>
                <a:srgbClr val="C00000"/>
              </a:solidFill>
            </a:endParaRPr>
          </a:p>
          <a:p>
            <a:r>
              <a:rPr lang="en-US" altLang="zh-CN" sz="1800" b="1" dirty="0">
                <a:solidFill>
                  <a:srgbClr val="C00000"/>
                </a:solidFill>
              </a:rPr>
              <a:t> </a:t>
            </a:r>
            <a:r>
              <a:rPr lang="en-US" altLang="zh-CN" sz="1800" b="1" dirty="0" smtClean="0">
                <a:solidFill>
                  <a:srgbClr val="C00000"/>
                </a:solidFill>
              </a:rPr>
              <a:t>         </a:t>
            </a:r>
            <a:r>
              <a:rPr lang="zh-CN" altLang="en-US" sz="1800" b="1" dirty="0" smtClean="0">
                <a:solidFill>
                  <a:srgbClr val="C00000"/>
                </a:solidFill>
              </a:rPr>
              <a:t>变量</a:t>
            </a:r>
            <a:endParaRPr lang="zh-CN" altLang="en-US" dirty="0">
              <a:solidFill>
                <a:srgbClr val="C00000"/>
              </a:solidFill>
            </a:endParaRPr>
          </a:p>
        </p:txBody>
      </p:sp>
      <p:sp>
        <p:nvSpPr>
          <p:cNvPr id="5" name="左箭头 4"/>
          <p:cNvSpPr/>
          <p:nvPr/>
        </p:nvSpPr>
        <p:spPr>
          <a:xfrm>
            <a:off x="2416757" y="2132856"/>
            <a:ext cx="643075" cy="242316"/>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216424" y="836712"/>
            <a:ext cx="5472608"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zh-CN" dirty="0"/>
              <a:t>设置系统变量的目的是让编程者方便的使用</a:t>
            </a:r>
            <a:r>
              <a:rPr lang="en-US" altLang="zh-CN" dirty="0"/>
              <a:t>JDK</a:t>
            </a:r>
            <a:r>
              <a:rPr lang="zh-CN" altLang="zh-CN" dirty="0"/>
              <a:t>提供的各种命令。</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4650" y="3717032"/>
            <a:ext cx="7014915" cy="2754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56267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2818655" cy="1162050"/>
          </a:xfrm>
        </p:spPr>
        <p:txBody>
          <a:bodyPr>
            <a:normAutofit/>
          </a:bodyPr>
          <a:lstStyle/>
          <a:p>
            <a:pPr lvl="1" algn="l" rtl="0">
              <a:spcBef>
                <a:spcPct val="0"/>
              </a:spcBef>
            </a:pPr>
            <a:r>
              <a:rPr lang="en-US" altLang="zh-CN" sz="2400" b="1" dirty="0" smtClean="0"/>
              <a:t>1.3 </a:t>
            </a:r>
            <a:r>
              <a:rPr lang="zh-CN" altLang="zh-CN" sz="2400" b="1" dirty="0" smtClean="0"/>
              <a:t>安装</a:t>
            </a:r>
            <a:r>
              <a:rPr lang="en-US" altLang="zh-CN" sz="2400" b="1" dirty="0"/>
              <a:t>JDK</a:t>
            </a:r>
            <a:r>
              <a:rPr lang="zh-CN" altLang="zh-CN" sz="2400" b="1" dirty="0"/>
              <a:t/>
            </a:r>
            <a:br>
              <a:rPr lang="zh-CN" altLang="zh-CN" sz="2400" b="1" dirty="0"/>
            </a:br>
            <a:endParaRPr lang="zh-CN" altLang="en-US" sz="2400" b="1" dirty="0"/>
          </a:p>
        </p:txBody>
      </p:sp>
      <p:sp>
        <p:nvSpPr>
          <p:cNvPr id="3" name="内容占位符 2"/>
          <p:cNvSpPr>
            <a:spLocks noGrp="1"/>
          </p:cNvSpPr>
          <p:nvPr>
            <p:ph idx="1"/>
          </p:nvPr>
        </p:nvSpPr>
        <p:spPr>
          <a:xfrm>
            <a:off x="3086100" y="404664"/>
            <a:ext cx="5688632" cy="2736304"/>
          </a:xfrm>
        </p:spPr>
        <p:txBody>
          <a:bodyPr>
            <a:normAutofit fontScale="92500" lnSpcReduction="10000"/>
          </a:bodyPr>
          <a:lstStyle/>
          <a:p>
            <a:r>
              <a:rPr lang="en-US" altLang="zh-CN" sz="1800" b="1" dirty="0" smtClean="0"/>
              <a:t>2</a:t>
            </a:r>
            <a:r>
              <a:rPr lang="zh-CN" altLang="zh-CN" sz="1800" b="1" dirty="0" smtClean="0"/>
              <a:t>．</a:t>
            </a:r>
            <a:r>
              <a:rPr lang="zh-CN" altLang="zh-CN" sz="1800" b="1" dirty="0"/>
              <a:t>编辑系统环境变量</a:t>
            </a:r>
            <a:r>
              <a:rPr lang="en-US" altLang="zh-CN" sz="1800" b="1" dirty="0"/>
              <a:t>path</a:t>
            </a:r>
            <a:endParaRPr lang="en-US" altLang="zh-CN" sz="1800" b="1" dirty="0" smtClean="0"/>
          </a:p>
          <a:p>
            <a:pPr marL="0" indent="0">
              <a:buNone/>
            </a:pPr>
            <a:r>
              <a:rPr lang="en-US" altLang="zh-CN" sz="1800" dirty="0" smtClean="0"/>
              <a:t>      </a:t>
            </a:r>
            <a:r>
              <a:rPr lang="zh-CN" altLang="zh-CN" sz="1800" dirty="0" smtClean="0"/>
              <a:t>用</a:t>
            </a:r>
            <a:r>
              <a:rPr lang="zh-CN" altLang="zh-CN" sz="1800" dirty="0"/>
              <a:t>鼠标右键单击“计算机”</a:t>
            </a:r>
            <a:r>
              <a:rPr lang="en-US" altLang="zh-CN" sz="1800" dirty="0"/>
              <a:t>/</a:t>
            </a:r>
            <a:r>
              <a:rPr lang="zh-CN" altLang="zh-CN" sz="1800" dirty="0"/>
              <a:t>“我的电脑”，在弹出的快捷菜单中选择“属性”命令弹出“系统”对话框，再单击该对话框中的“高级系统设置”</a:t>
            </a:r>
            <a:r>
              <a:rPr lang="en-US" altLang="zh-CN" sz="1800" dirty="0"/>
              <a:t>/</a:t>
            </a:r>
            <a:r>
              <a:rPr lang="zh-CN" altLang="zh-CN" sz="1800" dirty="0"/>
              <a:t>“高级选项”，然后单击按钮“环境变量”弹出环境变量设置对话框，在该对话框中的“系统变量</a:t>
            </a:r>
            <a:r>
              <a:rPr lang="en-US" altLang="zh-CN" sz="1800" dirty="0"/>
              <a:t>(S)</a:t>
            </a:r>
            <a:r>
              <a:rPr lang="zh-CN" altLang="zh-CN" sz="1800" dirty="0"/>
              <a:t>”中找到</a:t>
            </a:r>
            <a:r>
              <a:rPr lang="en-US" altLang="zh-CN" sz="1800" dirty="0"/>
              <a:t>path</a:t>
            </a:r>
            <a:r>
              <a:rPr lang="zh-CN" altLang="zh-CN" sz="1800" dirty="0"/>
              <a:t>、单击按钮“编辑</a:t>
            </a:r>
            <a:r>
              <a:rPr lang="en-US" altLang="zh-CN" sz="1800" dirty="0"/>
              <a:t>(I</a:t>
            </a:r>
            <a:r>
              <a:rPr lang="en-US" altLang="zh-CN" sz="1800" dirty="0" smtClean="0"/>
              <a:t>)</a:t>
            </a:r>
            <a:r>
              <a:rPr lang="zh-CN" altLang="en-US" sz="1800" dirty="0" smtClean="0"/>
              <a:t>”</a:t>
            </a:r>
            <a:r>
              <a:rPr lang="zh-CN" altLang="zh-CN" sz="1800" dirty="0" smtClean="0"/>
              <a:t>弹</a:t>
            </a:r>
            <a:r>
              <a:rPr lang="zh-CN" altLang="zh-CN" sz="1800" dirty="0"/>
              <a:t>出编辑系统变量对话框（</a:t>
            </a:r>
            <a:r>
              <a:rPr lang="zh-CN" altLang="zh-CN" sz="1800" dirty="0" smtClean="0"/>
              <a:t>如</a:t>
            </a:r>
            <a:r>
              <a:rPr lang="zh-CN" altLang="en-US" sz="1800" dirty="0" smtClean="0"/>
              <a:t>下</a:t>
            </a:r>
            <a:r>
              <a:rPr lang="zh-CN" altLang="zh-CN" sz="1800" dirty="0" smtClean="0"/>
              <a:t>图）。</a:t>
            </a:r>
            <a:r>
              <a:rPr lang="zh-CN" altLang="zh-CN" sz="1800" dirty="0"/>
              <a:t>这里，我们为</a:t>
            </a:r>
            <a:r>
              <a:rPr lang="en-US" altLang="zh-CN" sz="1800" dirty="0"/>
              <a:t>path</a:t>
            </a:r>
            <a:r>
              <a:rPr lang="zh-CN" altLang="zh-CN" sz="1800" dirty="0"/>
              <a:t>添加的新值是</a:t>
            </a:r>
            <a:r>
              <a:rPr lang="en-US" altLang="zh-CN" sz="1800" b="1" dirty="0">
                <a:solidFill>
                  <a:srgbClr val="C00000"/>
                </a:solidFill>
              </a:rPr>
              <a:t>%JAVA_HOME%\bin</a:t>
            </a:r>
            <a:r>
              <a:rPr lang="zh-CN" altLang="zh-CN" sz="1800" dirty="0"/>
              <a:t>（因为</a:t>
            </a:r>
            <a:r>
              <a:rPr lang="en-US" altLang="zh-CN" sz="1800" dirty="0"/>
              <a:t>Java</a:t>
            </a:r>
            <a:r>
              <a:rPr lang="zh-CN" altLang="zh-CN" sz="1800" dirty="0"/>
              <a:t>编译器（</a:t>
            </a:r>
            <a:r>
              <a:rPr lang="en-US" altLang="zh-CN" sz="1800" dirty="0"/>
              <a:t>javac.exe</a:t>
            </a:r>
            <a:r>
              <a:rPr lang="zh-CN" altLang="zh-CN" sz="1800" dirty="0"/>
              <a:t>）和</a:t>
            </a:r>
            <a:r>
              <a:rPr lang="en-US" altLang="zh-CN" sz="1800" dirty="0"/>
              <a:t>Java</a:t>
            </a:r>
            <a:r>
              <a:rPr lang="zh-CN" altLang="zh-CN" sz="1800" dirty="0"/>
              <a:t>解释器（</a:t>
            </a:r>
            <a:r>
              <a:rPr lang="en-US" altLang="zh-CN" sz="1800" dirty="0"/>
              <a:t>java.exe</a:t>
            </a:r>
            <a:r>
              <a:rPr lang="zh-CN" altLang="zh-CN" sz="1800" dirty="0"/>
              <a:t>）位于</a:t>
            </a:r>
            <a:r>
              <a:rPr lang="en-US" altLang="zh-CN" sz="1800" dirty="0"/>
              <a:t>\bin</a:t>
            </a:r>
            <a:r>
              <a:rPr lang="zh-CN" altLang="zh-CN" sz="1800" dirty="0"/>
              <a:t>中）</a:t>
            </a:r>
            <a:r>
              <a:rPr lang="zh-CN" altLang="zh-CN" sz="1800" dirty="0" smtClean="0"/>
              <a:t>。</a:t>
            </a:r>
            <a:r>
              <a:rPr lang="zh-CN" altLang="zh-CN" sz="1800" dirty="0"/>
              <a:t>由于已经设置了系统环境变量</a:t>
            </a:r>
            <a:r>
              <a:rPr lang="en-US" altLang="zh-CN" sz="1800" dirty="0"/>
              <a:t>JAVA_HOME</a:t>
            </a:r>
            <a:r>
              <a:rPr lang="zh-CN" altLang="zh-CN" sz="1800" dirty="0"/>
              <a:t>的值是</a:t>
            </a:r>
            <a:r>
              <a:rPr lang="en-US" altLang="zh-CN" sz="1800" dirty="0"/>
              <a:t>D:\JDK-11.0.2</a:t>
            </a:r>
            <a:r>
              <a:rPr lang="zh-CN" altLang="zh-CN" sz="1800" dirty="0"/>
              <a:t>，因此可以用</a:t>
            </a:r>
            <a:r>
              <a:rPr lang="en-US" altLang="zh-CN" sz="1800" b="1" dirty="0">
                <a:solidFill>
                  <a:srgbClr val="C00000"/>
                </a:solidFill>
              </a:rPr>
              <a:t>%JAVA_HOME%</a:t>
            </a:r>
            <a:r>
              <a:rPr lang="zh-CN" altLang="zh-CN" sz="1800" b="1" dirty="0">
                <a:solidFill>
                  <a:srgbClr val="C00000"/>
                </a:solidFill>
              </a:rPr>
              <a:t>代替</a:t>
            </a:r>
            <a:r>
              <a:rPr lang="en-US" altLang="zh-CN" sz="1800" b="1" dirty="0">
                <a:solidFill>
                  <a:srgbClr val="C00000"/>
                </a:solidFill>
              </a:rPr>
              <a:t>D:\</a:t>
            </a:r>
            <a:r>
              <a:rPr lang="en-US" altLang="zh-CN" sz="1800" b="1" dirty="0" smtClean="0">
                <a:solidFill>
                  <a:srgbClr val="C00000"/>
                </a:solidFill>
              </a:rPr>
              <a:t>JDK-11.0.2</a:t>
            </a:r>
            <a:r>
              <a:rPr lang="zh-CN" altLang="en-US" sz="1800" dirty="0" smtClean="0"/>
              <a:t>。</a:t>
            </a:r>
            <a:endParaRPr lang="en-US" altLang="zh-CN" sz="1800" dirty="0" smtClean="0"/>
          </a:p>
        </p:txBody>
      </p:sp>
      <p:sp>
        <p:nvSpPr>
          <p:cNvPr id="4" name="文本占位符 3"/>
          <p:cNvSpPr>
            <a:spLocks noGrp="1"/>
          </p:cNvSpPr>
          <p:nvPr>
            <p:ph type="body" sz="half" idx="2"/>
          </p:nvPr>
        </p:nvSpPr>
        <p:spPr>
          <a:xfrm>
            <a:off x="107504" y="1268760"/>
            <a:ext cx="2304256" cy="1440160"/>
          </a:xfrm>
        </p:spPr>
        <p:style>
          <a:lnRef idx="1">
            <a:schemeClr val="accent5"/>
          </a:lnRef>
          <a:fillRef idx="2">
            <a:schemeClr val="accent5"/>
          </a:fillRef>
          <a:effectRef idx="1">
            <a:schemeClr val="accent5"/>
          </a:effectRef>
          <a:fontRef idx="minor">
            <a:schemeClr val="dk1"/>
          </a:fontRef>
        </p:style>
        <p:txBody>
          <a:bodyPr/>
          <a:lstStyle/>
          <a:p>
            <a:r>
              <a:rPr lang="en-US" altLang="zh-CN" sz="1800" b="1" dirty="0" smtClean="0">
                <a:solidFill>
                  <a:srgbClr val="0070C0"/>
                </a:solidFill>
              </a:rPr>
              <a:t>1.3.1 </a:t>
            </a:r>
            <a:r>
              <a:rPr lang="zh-CN" altLang="en-US" sz="1800" b="1" dirty="0" smtClean="0">
                <a:solidFill>
                  <a:srgbClr val="0070C0"/>
                </a:solidFill>
              </a:rPr>
              <a:t>三种平台简介</a:t>
            </a:r>
          </a:p>
          <a:p>
            <a:r>
              <a:rPr lang="en-US" altLang="zh-CN" sz="1800" b="1" dirty="0" smtClean="0">
                <a:solidFill>
                  <a:srgbClr val="0070C0"/>
                </a:solidFill>
              </a:rPr>
              <a:t>1.3.2 </a:t>
            </a:r>
            <a:r>
              <a:rPr lang="zh-CN" altLang="en-US" sz="1800" b="1" dirty="0" smtClean="0">
                <a:solidFill>
                  <a:srgbClr val="0070C0"/>
                </a:solidFill>
              </a:rPr>
              <a:t>安装</a:t>
            </a:r>
            <a:r>
              <a:rPr lang="en-US" altLang="zh-CN" sz="1800" b="1" dirty="0" smtClean="0">
                <a:solidFill>
                  <a:srgbClr val="0070C0"/>
                </a:solidFill>
              </a:rPr>
              <a:t>Java SE</a:t>
            </a:r>
            <a:r>
              <a:rPr lang="zh-CN" altLang="en-US" sz="1800" b="1" dirty="0" smtClean="0">
                <a:solidFill>
                  <a:srgbClr val="0070C0"/>
                </a:solidFill>
              </a:rPr>
              <a:t>平台</a:t>
            </a:r>
          </a:p>
          <a:p>
            <a:r>
              <a:rPr lang="en-US" altLang="zh-CN" sz="1800" b="1" dirty="0" smtClean="0">
                <a:solidFill>
                  <a:srgbClr val="C00000"/>
                </a:solidFill>
              </a:rPr>
              <a:t>1.3.3 </a:t>
            </a:r>
            <a:r>
              <a:rPr lang="zh-CN" altLang="en-US" sz="1800" b="1" dirty="0" smtClean="0">
                <a:solidFill>
                  <a:srgbClr val="C00000"/>
                </a:solidFill>
              </a:rPr>
              <a:t>设置系统环境</a:t>
            </a:r>
            <a:endParaRPr lang="en-US" altLang="zh-CN" sz="1800" b="1" dirty="0" smtClean="0">
              <a:solidFill>
                <a:srgbClr val="C00000"/>
              </a:solidFill>
            </a:endParaRPr>
          </a:p>
          <a:p>
            <a:r>
              <a:rPr lang="en-US" altLang="zh-CN" sz="1800" b="1" dirty="0">
                <a:solidFill>
                  <a:srgbClr val="C00000"/>
                </a:solidFill>
              </a:rPr>
              <a:t> </a:t>
            </a:r>
            <a:r>
              <a:rPr lang="en-US" altLang="zh-CN" sz="1800" b="1" dirty="0" smtClean="0">
                <a:solidFill>
                  <a:srgbClr val="C00000"/>
                </a:solidFill>
              </a:rPr>
              <a:t>         </a:t>
            </a:r>
            <a:r>
              <a:rPr lang="zh-CN" altLang="en-US" sz="1800" b="1" dirty="0" smtClean="0">
                <a:solidFill>
                  <a:srgbClr val="C00000"/>
                </a:solidFill>
              </a:rPr>
              <a:t>变量</a:t>
            </a:r>
            <a:endParaRPr lang="zh-CN" altLang="en-US" dirty="0">
              <a:solidFill>
                <a:srgbClr val="C00000"/>
              </a:solidFill>
            </a:endParaRPr>
          </a:p>
        </p:txBody>
      </p:sp>
      <p:sp>
        <p:nvSpPr>
          <p:cNvPr id="5" name="左箭头 4"/>
          <p:cNvSpPr/>
          <p:nvPr/>
        </p:nvSpPr>
        <p:spPr>
          <a:xfrm>
            <a:off x="2416757" y="2132856"/>
            <a:ext cx="643075" cy="242316"/>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3320" y="4170784"/>
            <a:ext cx="5869367"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内容占位符 2"/>
          <p:cNvSpPr txBox="1">
            <a:spLocks/>
          </p:cNvSpPr>
          <p:nvPr/>
        </p:nvSpPr>
        <p:spPr>
          <a:xfrm>
            <a:off x="251520" y="3079254"/>
            <a:ext cx="8712968" cy="106982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zh-CN" sz="1800" dirty="0" smtClean="0"/>
              <a:t>        </a:t>
            </a:r>
            <a:r>
              <a:rPr lang="zh-CN" altLang="zh-CN" sz="1600" dirty="0" smtClean="0"/>
              <a:t>对于</a:t>
            </a:r>
            <a:r>
              <a:rPr lang="en-US" altLang="zh-CN" sz="1600" dirty="0" smtClean="0"/>
              <a:t>win10</a:t>
            </a:r>
            <a:r>
              <a:rPr lang="zh-CN" altLang="zh-CN" sz="1600" dirty="0" smtClean="0"/>
              <a:t>系统，在编辑系统环境变量</a:t>
            </a:r>
            <a:r>
              <a:rPr lang="en-US" altLang="zh-CN" sz="1600" dirty="0" smtClean="0"/>
              <a:t>path</a:t>
            </a:r>
            <a:r>
              <a:rPr lang="zh-CN" altLang="zh-CN" sz="1600" dirty="0" smtClean="0"/>
              <a:t>的界面里，单击“新建”按钮就可以为</a:t>
            </a:r>
            <a:r>
              <a:rPr lang="en-US" altLang="zh-CN" sz="1600" dirty="0" smtClean="0"/>
              <a:t>path</a:t>
            </a:r>
            <a:r>
              <a:rPr lang="zh-CN" altLang="zh-CN" sz="1600" dirty="0" smtClean="0"/>
              <a:t>增加新的值，</a:t>
            </a:r>
            <a:r>
              <a:rPr lang="en-US" altLang="zh-CN" sz="1600" dirty="0" smtClean="0"/>
              <a:t>path</a:t>
            </a:r>
            <a:r>
              <a:rPr lang="zh-CN" altLang="zh-CN" sz="1600" dirty="0" smtClean="0"/>
              <a:t>每个值独占一行，因此不需要用分号分隔</a:t>
            </a:r>
            <a:r>
              <a:rPr lang="zh-CN" altLang="en-US" sz="1600" dirty="0" smtClean="0"/>
              <a:t>。</a:t>
            </a:r>
            <a:endParaRPr lang="en-US" altLang="zh-CN" sz="1600" dirty="0" smtClean="0"/>
          </a:p>
          <a:p>
            <a:pPr marL="0" indent="0">
              <a:buFont typeface="Arial" pitchFamily="34" charset="0"/>
              <a:buNone/>
            </a:pPr>
            <a:r>
              <a:rPr lang="zh-CN" altLang="en-US" sz="1600" b="1" dirty="0" smtClean="0">
                <a:solidFill>
                  <a:srgbClr val="C00000"/>
                </a:solidFill>
              </a:rPr>
              <a:t>      尽量将我们新添加的值放在</a:t>
            </a:r>
            <a:r>
              <a:rPr lang="en-US" altLang="zh-CN" sz="1600" b="1" dirty="0" smtClean="0">
                <a:solidFill>
                  <a:srgbClr val="C00000"/>
                </a:solidFill>
              </a:rPr>
              <a:t>path</a:t>
            </a:r>
            <a:r>
              <a:rPr lang="zh-CN" altLang="en-US" sz="1600" b="1" dirty="0" smtClean="0">
                <a:solidFill>
                  <a:srgbClr val="C00000"/>
                </a:solidFill>
              </a:rPr>
              <a:t>的其他值得前面。</a:t>
            </a:r>
            <a:endParaRPr lang="zh-CN" altLang="zh-CN" sz="1600" b="1" dirty="0">
              <a:solidFill>
                <a:srgbClr val="C00000"/>
              </a:solidFill>
            </a:endParaRPr>
          </a:p>
        </p:txBody>
      </p:sp>
    </p:spTree>
    <p:extLst>
      <p:ext uri="{BB962C8B-B14F-4D97-AF65-F5344CB8AC3E}">
        <p14:creationId xmlns:p14="http://schemas.microsoft.com/office/powerpoint/2010/main" val="39507081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610744" cy="1162050"/>
          </a:xfrm>
        </p:spPr>
        <p:txBody>
          <a:bodyPr>
            <a:normAutofit/>
          </a:bodyPr>
          <a:lstStyle/>
          <a:p>
            <a:pPr lvl="1" algn="l" rtl="0">
              <a:spcBef>
                <a:spcPct val="0"/>
              </a:spcBef>
            </a:pPr>
            <a:r>
              <a:rPr lang="en-US" altLang="zh-CN" sz="2400" dirty="0" smtClean="0"/>
              <a:t>1.4 </a:t>
            </a:r>
            <a:r>
              <a:rPr lang="en-US" altLang="zh-CN" sz="2400" dirty="0"/>
              <a:t>Java</a:t>
            </a:r>
            <a:r>
              <a:rPr lang="zh-CN" altLang="zh-CN" sz="2400" dirty="0"/>
              <a:t>程序的开发步骤</a:t>
            </a:r>
            <a:br>
              <a:rPr lang="zh-CN" altLang="zh-CN" sz="2400" dirty="0"/>
            </a:br>
            <a:endParaRPr lang="zh-CN" altLang="en-US" sz="2400" dirty="0"/>
          </a:p>
        </p:txBody>
      </p:sp>
      <p:sp>
        <p:nvSpPr>
          <p:cNvPr id="3" name="内容占位符 2"/>
          <p:cNvSpPr>
            <a:spLocks noGrp="1"/>
          </p:cNvSpPr>
          <p:nvPr>
            <p:ph idx="1"/>
          </p:nvPr>
        </p:nvSpPr>
        <p:spPr>
          <a:xfrm>
            <a:off x="3092387" y="5253756"/>
            <a:ext cx="5688632" cy="479500"/>
          </a:xfrm>
        </p:spPr>
        <p:txBody>
          <a:bodyPr>
            <a:normAutofit/>
          </a:bodyPr>
          <a:lstStyle/>
          <a:p>
            <a:pPr marL="0" indent="0">
              <a:buNone/>
            </a:pPr>
            <a:r>
              <a:rPr lang="en-US" altLang="zh-CN" sz="1800" dirty="0" smtClean="0"/>
              <a:t>3.</a:t>
            </a:r>
            <a:r>
              <a:rPr lang="zh-CN" altLang="zh-CN" sz="1800" dirty="0" smtClean="0"/>
              <a:t>使用</a:t>
            </a:r>
            <a:r>
              <a:rPr lang="en-US" altLang="zh-CN" sz="1800" dirty="0" smtClean="0"/>
              <a:t>java</a:t>
            </a:r>
            <a:r>
              <a:rPr lang="zh-CN" altLang="zh-CN" sz="1800" dirty="0"/>
              <a:t>解释器（</a:t>
            </a:r>
            <a:r>
              <a:rPr lang="en-US" altLang="zh-CN" sz="1800" b="1" dirty="0">
                <a:solidFill>
                  <a:srgbClr val="C00000"/>
                </a:solidFill>
              </a:rPr>
              <a:t>java.exe</a:t>
            </a:r>
            <a:r>
              <a:rPr lang="zh-CN" altLang="zh-CN" sz="1800" dirty="0"/>
              <a:t>）来解释执行字节码</a:t>
            </a:r>
            <a:r>
              <a:rPr lang="zh-CN" altLang="zh-CN" sz="1800" dirty="0" smtClean="0"/>
              <a:t>文件</a:t>
            </a:r>
            <a:r>
              <a:rPr lang="zh-CN" altLang="en-US" sz="1800" dirty="0" smtClean="0"/>
              <a:t>。</a:t>
            </a:r>
            <a:endParaRPr lang="en-US" altLang="zh-CN" sz="1800" b="1" dirty="0" smtClean="0">
              <a:solidFill>
                <a:srgbClr val="C00000"/>
              </a:solidFill>
            </a:endParaRPr>
          </a:p>
        </p:txBody>
      </p:sp>
      <p:sp>
        <p:nvSpPr>
          <p:cNvPr id="10" name="文本占位符 3"/>
          <p:cNvSpPr txBox="1">
            <a:spLocks/>
          </p:cNvSpPr>
          <p:nvPr/>
        </p:nvSpPr>
        <p:spPr>
          <a:xfrm>
            <a:off x="119397" y="1268760"/>
            <a:ext cx="2304256" cy="100811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ormAutofit lnSpcReduction="10000"/>
          </a:bodyPr>
          <a:lstStyle>
            <a:lvl1pPr marL="0" indent="0" algn="l" defTabSz="914400" rtl="0" eaLnBrk="1" latinLnBrk="0" hangingPunct="1">
              <a:spcBef>
                <a:spcPct val="20000"/>
              </a:spcBef>
              <a:buFont typeface="Arial" pitchFamily="34" charset="0"/>
              <a:buNone/>
              <a:defRPr sz="1400" kern="1200">
                <a:solidFill>
                  <a:schemeClr val="dk1"/>
                </a:solidFill>
                <a:latin typeface="+mn-lt"/>
                <a:ea typeface="+mn-ea"/>
                <a:cs typeface="+mn-cs"/>
              </a:defRPr>
            </a:lvl1pPr>
            <a:lvl2pPr marL="457200" indent="0" algn="l" defTabSz="914400" rtl="0" eaLnBrk="1" latinLnBrk="0" hangingPunct="1">
              <a:spcBef>
                <a:spcPct val="20000"/>
              </a:spcBef>
              <a:buFont typeface="Arial" pitchFamily="34" charset="0"/>
              <a:buNone/>
              <a:defRPr sz="1200" kern="1200">
                <a:solidFill>
                  <a:schemeClr val="dk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dk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dk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dk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dk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dk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dk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dk1"/>
                </a:solidFill>
                <a:latin typeface="+mn-lt"/>
                <a:ea typeface="+mn-ea"/>
                <a:cs typeface="+mn-cs"/>
              </a:defRPr>
            </a:lvl9pPr>
          </a:lstStyle>
          <a:p>
            <a:pPr marL="342900" indent="-342900">
              <a:buAutoNum type="arabicPeriod"/>
            </a:pPr>
            <a:r>
              <a:rPr lang="zh-CN" altLang="en-US" sz="1800" b="1" dirty="0" smtClean="0">
                <a:solidFill>
                  <a:srgbClr val="C00000"/>
                </a:solidFill>
              </a:rPr>
              <a:t>编写源文件</a:t>
            </a:r>
            <a:endParaRPr lang="en-US" altLang="zh-CN" sz="1800" b="1" dirty="0" smtClean="0">
              <a:solidFill>
                <a:srgbClr val="C00000"/>
              </a:solidFill>
            </a:endParaRPr>
          </a:p>
          <a:p>
            <a:r>
              <a:rPr lang="en-US" altLang="zh-CN" sz="1800" b="1" dirty="0" smtClean="0">
                <a:solidFill>
                  <a:srgbClr val="0070C0"/>
                </a:solidFill>
              </a:rPr>
              <a:t>2.   </a:t>
            </a:r>
            <a:r>
              <a:rPr lang="zh-CN" altLang="en-US" sz="1800" b="1" dirty="0" smtClean="0">
                <a:solidFill>
                  <a:srgbClr val="0070C0"/>
                </a:solidFill>
              </a:rPr>
              <a:t>编译源文件</a:t>
            </a:r>
            <a:endParaRPr lang="en-US" altLang="zh-CN" sz="1800" b="1" dirty="0" smtClean="0">
              <a:solidFill>
                <a:srgbClr val="0070C0"/>
              </a:solidFill>
            </a:endParaRPr>
          </a:p>
          <a:p>
            <a:r>
              <a:rPr lang="en-US" altLang="zh-CN" sz="1800" b="1" dirty="0" smtClean="0">
                <a:solidFill>
                  <a:srgbClr val="0070C0"/>
                </a:solidFill>
              </a:rPr>
              <a:t>3.   </a:t>
            </a:r>
            <a:r>
              <a:rPr lang="zh-CN" altLang="en-US" sz="1800" b="1" dirty="0" smtClean="0">
                <a:solidFill>
                  <a:srgbClr val="0070C0"/>
                </a:solidFill>
              </a:rPr>
              <a:t>运行程序</a:t>
            </a:r>
            <a:endParaRPr lang="zh-CN" altLang="en-US" sz="1800" b="1" dirty="0">
              <a:solidFill>
                <a:srgbClr val="0070C0"/>
              </a:solidFill>
            </a:endParaRPr>
          </a:p>
        </p:txBody>
      </p:sp>
      <p:sp>
        <p:nvSpPr>
          <p:cNvPr id="11" name="左箭头 10"/>
          <p:cNvSpPr/>
          <p:nvPr/>
        </p:nvSpPr>
        <p:spPr>
          <a:xfrm>
            <a:off x="2416757" y="1268760"/>
            <a:ext cx="643075" cy="242316"/>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占位符 3"/>
          <p:cNvSpPr txBox="1">
            <a:spLocks/>
          </p:cNvSpPr>
          <p:nvPr/>
        </p:nvSpPr>
        <p:spPr>
          <a:xfrm>
            <a:off x="112501" y="2852936"/>
            <a:ext cx="2304256" cy="100811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ormAutofit lnSpcReduction="10000"/>
          </a:bodyPr>
          <a:lstStyle>
            <a:lvl1pPr marL="0" indent="0" algn="l" defTabSz="914400" rtl="0" eaLnBrk="1" latinLnBrk="0" hangingPunct="1">
              <a:spcBef>
                <a:spcPct val="20000"/>
              </a:spcBef>
              <a:buFont typeface="Arial" pitchFamily="34" charset="0"/>
              <a:buNone/>
              <a:defRPr sz="1400" kern="1200">
                <a:solidFill>
                  <a:schemeClr val="dk1"/>
                </a:solidFill>
                <a:latin typeface="+mn-lt"/>
                <a:ea typeface="+mn-ea"/>
                <a:cs typeface="+mn-cs"/>
              </a:defRPr>
            </a:lvl1pPr>
            <a:lvl2pPr marL="457200" indent="0" algn="l" defTabSz="914400" rtl="0" eaLnBrk="1" latinLnBrk="0" hangingPunct="1">
              <a:spcBef>
                <a:spcPct val="20000"/>
              </a:spcBef>
              <a:buFont typeface="Arial" pitchFamily="34" charset="0"/>
              <a:buNone/>
              <a:defRPr sz="1200" kern="1200">
                <a:solidFill>
                  <a:schemeClr val="dk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dk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dk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dk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dk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dk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dk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dk1"/>
                </a:solidFill>
                <a:latin typeface="+mn-lt"/>
                <a:ea typeface="+mn-ea"/>
                <a:cs typeface="+mn-cs"/>
              </a:defRPr>
            </a:lvl9pPr>
          </a:lstStyle>
          <a:p>
            <a:pPr marL="342900" indent="-342900">
              <a:buAutoNum type="arabicPeriod"/>
            </a:pPr>
            <a:r>
              <a:rPr lang="zh-CN" altLang="en-US" sz="1800" b="1" dirty="0" smtClean="0">
                <a:solidFill>
                  <a:srgbClr val="0070C0"/>
                </a:solidFill>
              </a:rPr>
              <a:t>编写源文件</a:t>
            </a:r>
            <a:endParaRPr lang="en-US" altLang="zh-CN" sz="1800" b="1" dirty="0" smtClean="0">
              <a:solidFill>
                <a:srgbClr val="0070C0"/>
              </a:solidFill>
            </a:endParaRPr>
          </a:p>
          <a:p>
            <a:r>
              <a:rPr lang="en-US" altLang="zh-CN" sz="1800" b="1" dirty="0" smtClean="0">
                <a:solidFill>
                  <a:srgbClr val="C00000"/>
                </a:solidFill>
              </a:rPr>
              <a:t>2.   </a:t>
            </a:r>
            <a:r>
              <a:rPr lang="zh-CN" altLang="en-US" sz="1800" b="1" dirty="0" smtClean="0">
                <a:solidFill>
                  <a:srgbClr val="C00000"/>
                </a:solidFill>
              </a:rPr>
              <a:t>编译源文件</a:t>
            </a:r>
            <a:endParaRPr lang="en-US" altLang="zh-CN" sz="1800" b="1" dirty="0" smtClean="0">
              <a:solidFill>
                <a:srgbClr val="C00000"/>
              </a:solidFill>
            </a:endParaRPr>
          </a:p>
          <a:p>
            <a:r>
              <a:rPr lang="en-US" altLang="zh-CN" sz="1800" b="1" dirty="0" smtClean="0">
                <a:solidFill>
                  <a:srgbClr val="0070C0"/>
                </a:solidFill>
              </a:rPr>
              <a:t>3.   </a:t>
            </a:r>
            <a:r>
              <a:rPr lang="zh-CN" altLang="en-US" sz="1800" b="1" dirty="0" smtClean="0">
                <a:solidFill>
                  <a:srgbClr val="0070C0"/>
                </a:solidFill>
              </a:rPr>
              <a:t>运行程序</a:t>
            </a:r>
            <a:endParaRPr lang="zh-CN" altLang="en-US" sz="1800" b="1" dirty="0">
              <a:solidFill>
                <a:srgbClr val="0070C0"/>
              </a:solidFill>
            </a:endParaRPr>
          </a:p>
        </p:txBody>
      </p:sp>
      <p:sp>
        <p:nvSpPr>
          <p:cNvPr id="13" name="文本占位符 3"/>
          <p:cNvSpPr txBox="1">
            <a:spLocks/>
          </p:cNvSpPr>
          <p:nvPr/>
        </p:nvSpPr>
        <p:spPr>
          <a:xfrm>
            <a:off x="119397" y="4725144"/>
            <a:ext cx="2304256" cy="100811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ormAutofit lnSpcReduction="10000"/>
          </a:bodyPr>
          <a:lstStyle>
            <a:lvl1pPr marL="0" indent="0" algn="l" defTabSz="914400" rtl="0" eaLnBrk="1" latinLnBrk="0" hangingPunct="1">
              <a:spcBef>
                <a:spcPct val="20000"/>
              </a:spcBef>
              <a:buFont typeface="Arial" pitchFamily="34" charset="0"/>
              <a:buNone/>
              <a:defRPr sz="1400" kern="1200">
                <a:solidFill>
                  <a:schemeClr val="dk1"/>
                </a:solidFill>
                <a:latin typeface="+mn-lt"/>
                <a:ea typeface="+mn-ea"/>
                <a:cs typeface="+mn-cs"/>
              </a:defRPr>
            </a:lvl1pPr>
            <a:lvl2pPr marL="457200" indent="0" algn="l" defTabSz="914400" rtl="0" eaLnBrk="1" latinLnBrk="0" hangingPunct="1">
              <a:spcBef>
                <a:spcPct val="20000"/>
              </a:spcBef>
              <a:buFont typeface="Arial" pitchFamily="34" charset="0"/>
              <a:buNone/>
              <a:defRPr sz="1200" kern="1200">
                <a:solidFill>
                  <a:schemeClr val="dk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dk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dk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dk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dk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dk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dk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dk1"/>
                </a:solidFill>
                <a:latin typeface="+mn-lt"/>
                <a:ea typeface="+mn-ea"/>
                <a:cs typeface="+mn-cs"/>
              </a:defRPr>
            </a:lvl9pPr>
          </a:lstStyle>
          <a:p>
            <a:pPr marL="342900" indent="-342900">
              <a:buAutoNum type="arabicPeriod"/>
            </a:pPr>
            <a:r>
              <a:rPr lang="zh-CN" altLang="en-US" sz="1800" b="1" dirty="0" smtClean="0">
                <a:solidFill>
                  <a:srgbClr val="0070C0"/>
                </a:solidFill>
              </a:rPr>
              <a:t>编写源文件</a:t>
            </a:r>
            <a:endParaRPr lang="en-US" altLang="zh-CN" sz="1800" b="1" dirty="0" smtClean="0">
              <a:solidFill>
                <a:srgbClr val="0070C0"/>
              </a:solidFill>
            </a:endParaRPr>
          </a:p>
          <a:p>
            <a:r>
              <a:rPr lang="en-US" altLang="zh-CN" sz="1800" b="1" dirty="0" smtClean="0">
                <a:solidFill>
                  <a:srgbClr val="0070C0"/>
                </a:solidFill>
              </a:rPr>
              <a:t>2.   </a:t>
            </a:r>
            <a:r>
              <a:rPr lang="zh-CN" altLang="en-US" sz="1800" b="1" dirty="0" smtClean="0">
                <a:solidFill>
                  <a:srgbClr val="0070C0"/>
                </a:solidFill>
              </a:rPr>
              <a:t>编译源文件</a:t>
            </a:r>
            <a:endParaRPr lang="en-US" altLang="zh-CN" sz="1800" b="1" dirty="0" smtClean="0">
              <a:solidFill>
                <a:srgbClr val="0070C0"/>
              </a:solidFill>
            </a:endParaRPr>
          </a:p>
          <a:p>
            <a:r>
              <a:rPr lang="en-US" altLang="zh-CN" sz="1800" b="1" dirty="0" smtClean="0">
                <a:solidFill>
                  <a:srgbClr val="C00000"/>
                </a:solidFill>
              </a:rPr>
              <a:t>3.   </a:t>
            </a:r>
            <a:r>
              <a:rPr lang="zh-CN" altLang="en-US" sz="1800" b="1" dirty="0" smtClean="0">
                <a:solidFill>
                  <a:srgbClr val="C00000"/>
                </a:solidFill>
              </a:rPr>
              <a:t>运行程序</a:t>
            </a:r>
            <a:endParaRPr lang="zh-CN" altLang="en-US" sz="1800" b="1" dirty="0">
              <a:solidFill>
                <a:srgbClr val="C00000"/>
              </a:solidFill>
            </a:endParaRPr>
          </a:p>
        </p:txBody>
      </p:sp>
      <p:sp>
        <p:nvSpPr>
          <p:cNvPr id="14" name="左箭头 13"/>
          <p:cNvSpPr/>
          <p:nvPr/>
        </p:nvSpPr>
        <p:spPr>
          <a:xfrm>
            <a:off x="2475897" y="3163664"/>
            <a:ext cx="643075" cy="242316"/>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左箭头 14"/>
          <p:cNvSpPr/>
          <p:nvPr/>
        </p:nvSpPr>
        <p:spPr>
          <a:xfrm>
            <a:off x="2449312" y="5373216"/>
            <a:ext cx="643075" cy="242316"/>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内容占位符 2"/>
          <p:cNvSpPr txBox="1">
            <a:spLocks/>
          </p:cNvSpPr>
          <p:nvPr/>
        </p:nvSpPr>
        <p:spPr>
          <a:xfrm>
            <a:off x="3203848" y="3163664"/>
            <a:ext cx="5113218" cy="10801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1800" dirty="0" smtClean="0"/>
              <a:t>2. </a:t>
            </a:r>
            <a:r>
              <a:rPr lang="zh-CN" altLang="zh-CN" sz="1800" dirty="0" smtClean="0"/>
              <a:t>使用</a:t>
            </a:r>
            <a:r>
              <a:rPr lang="en-US" altLang="zh-CN" sz="1800" dirty="0"/>
              <a:t>Java</a:t>
            </a:r>
            <a:r>
              <a:rPr lang="zh-CN" altLang="zh-CN" sz="1800" dirty="0"/>
              <a:t>编译器（</a:t>
            </a:r>
            <a:r>
              <a:rPr lang="en-US" altLang="zh-CN" sz="1800" b="1" dirty="0">
                <a:solidFill>
                  <a:srgbClr val="C00000"/>
                </a:solidFill>
              </a:rPr>
              <a:t>javac.exe</a:t>
            </a:r>
            <a:r>
              <a:rPr lang="zh-CN" altLang="zh-CN" sz="1800" dirty="0"/>
              <a:t>）编译源文件，得到</a:t>
            </a:r>
            <a:r>
              <a:rPr lang="zh-CN" altLang="zh-CN" sz="1800" b="1" dirty="0">
                <a:solidFill>
                  <a:srgbClr val="C00000"/>
                </a:solidFill>
              </a:rPr>
              <a:t>字节码</a:t>
            </a:r>
            <a:r>
              <a:rPr lang="zh-CN" altLang="zh-CN" sz="1800" dirty="0"/>
              <a:t>文件。</a:t>
            </a:r>
          </a:p>
        </p:txBody>
      </p:sp>
      <p:sp>
        <p:nvSpPr>
          <p:cNvPr id="17" name="内容占位符 2"/>
          <p:cNvSpPr txBox="1">
            <a:spLocks/>
          </p:cNvSpPr>
          <p:nvPr/>
        </p:nvSpPr>
        <p:spPr>
          <a:xfrm>
            <a:off x="3124106" y="1232756"/>
            <a:ext cx="5192960" cy="108012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zh-CN" sz="1800" dirty="0" smtClean="0"/>
              <a:t>1.  </a:t>
            </a:r>
            <a:r>
              <a:rPr lang="zh-CN" altLang="zh-CN" sz="1800" dirty="0" smtClean="0"/>
              <a:t>使用一个</a:t>
            </a:r>
            <a:r>
              <a:rPr lang="zh-CN" altLang="zh-CN" sz="1800" b="1" dirty="0" smtClean="0">
                <a:solidFill>
                  <a:srgbClr val="C00000"/>
                </a:solidFill>
              </a:rPr>
              <a:t>文本编辑器</a:t>
            </a:r>
            <a:r>
              <a:rPr lang="zh-CN" altLang="zh-CN" sz="1800" dirty="0" smtClean="0"/>
              <a:t>，如</a:t>
            </a:r>
            <a:r>
              <a:rPr lang="en-US" altLang="zh-CN" sz="1800" dirty="0" smtClean="0"/>
              <a:t>Edit</a:t>
            </a:r>
            <a:r>
              <a:rPr lang="zh-CN" altLang="zh-CN" sz="1800" dirty="0" smtClean="0"/>
              <a:t>或记事本来编写源文件。不可使用非文本编辑器，比如</a:t>
            </a:r>
            <a:r>
              <a:rPr lang="en-US" altLang="zh-CN" sz="1800" dirty="0" smtClean="0"/>
              <a:t>Word</a:t>
            </a:r>
            <a:r>
              <a:rPr lang="zh-CN" altLang="zh-CN" sz="1800" dirty="0" smtClean="0"/>
              <a:t>编辑器。将编辑好的源文件保存起来，</a:t>
            </a:r>
            <a:r>
              <a:rPr lang="zh-CN" altLang="zh-CN" sz="1800" b="1" dirty="0" smtClean="0">
                <a:solidFill>
                  <a:srgbClr val="C00000"/>
                </a:solidFill>
              </a:rPr>
              <a:t>源文件的扩展名必须是</a:t>
            </a:r>
            <a:r>
              <a:rPr lang="en-US" altLang="zh-CN" sz="1800" b="1" dirty="0" smtClean="0">
                <a:solidFill>
                  <a:srgbClr val="C00000"/>
                </a:solidFill>
              </a:rPr>
              <a:t>java</a:t>
            </a:r>
            <a:endParaRPr lang="en-US" altLang="zh-CN" sz="1800" b="1" dirty="0">
              <a:solidFill>
                <a:srgbClr val="C00000"/>
              </a:solidFill>
            </a:endParaRPr>
          </a:p>
        </p:txBody>
      </p:sp>
    </p:spTree>
    <p:extLst>
      <p:ext uri="{BB962C8B-B14F-4D97-AF65-F5344CB8AC3E}">
        <p14:creationId xmlns:p14="http://schemas.microsoft.com/office/powerpoint/2010/main" val="15317924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043"/>
            <a:ext cx="3322712" cy="1162050"/>
          </a:xfrm>
        </p:spPr>
        <p:txBody>
          <a:bodyPr>
            <a:normAutofit fontScale="90000"/>
          </a:bodyPr>
          <a:lstStyle/>
          <a:p>
            <a:pPr lvl="1" algn="l" rtl="0">
              <a:spcBef>
                <a:spcPct val="0"/>
              </a:spcBef>
            </a:pPr>
            <a:r>
              <a:rPr lang="en-US" altLang="zh-CN" sz="2400" b="1" dirty="0" smtClean="0"/>
              <a:t>1.5</a:t>
            </a:r>
            <a:r>
              <a:rPr lang="zh-CN" altLang="zh-CN" sz="2400" dirty="0"/>
              <a:t>简单的</a:t>
            </a:r>
            <a:r>
              <a:rPr lang="en-US" altLang="zh-CN" sz="2400" dirty="0"/>
              <a:t>Java</a:t>
            </a:r>
            <a:r>
              <a:rPr lang="zh-CN" altLang="zh-CN" sz="2400" dirty="0"/>
              <a:t>应用程序</a:t>
            </a:r>
            <a:r>
              <a:rPr lang="zh-CN" altLang="zh-CN" sz="2400" b="1" dirty="0"/>
              <a:t/>
            </a:r>
            <a:br>
              <a:rPr lang="zh-CN" altLang="zh-CN" sz="2400" b="1" dirty="0"/>
            </a:br>
            <a:endParaRPr lang="zh-CN" altLang="en-US" sz="2400" b="1" dirty="0"/>
          </a:p>
        </p:txBody>
      </p:sp>
      <p:sp>
        <p:nvSpPr>
          <p:cNvPr id="3" name="内容占位符 2"/>
          <p:cNvSpPr>
            <a:spLocks noGrp="1"/>
          </p:cNvSpPr>
          <p:nvPr>
            <p:ph idx="1"/>
          </p:nvPr>
        </p:nvSpPr>
        <p:spPr>
          <a:xfrm>
            <a:off x="251520" y="1268761"/>
            <a:ext cx="8640960" cy="1152127"/>
          </a:xfrm>
        </p:spPr>
        <p:txBody>
          <a:bodyPr>
            <a:normAutofit/>
          </a:bodyPr>
          <a:lstStyle/>
          <a:p>
            <a:pPr marL="0" indent="0">
              <a:buNone/>
            </a:pPr>
            <a:r>
              <a:rPr lang="en-US" altLang="zh-CN" sz="1800" dirty="0" smtClean="0"/>
              <a:t>        Java</a:t>
            </a:r>
            <a:r>
              <a:rPr lang="zh-CN" altLang="zh-CN" sz="1800" dirty="0"/>
              <a:t>是面向对象编程，</a:t>
            </a:r>
            <a:r>
              <a:rPr lang="en-US" altLang="zh-CN" sz="1800" dirty="0"/>
              <a:t>Java</a:t>
            </a:r>
            <a:r>
              <a:rPr lang="zh-CN" altLang="zh-CN" sz="1800" dirty="0"/>
              <a:t>应用程序的源文件是由</a:t>
            </a:r>
            <a:r>
              <a:rPr lang="zh-CN" altLang="zh-CN" sz="1800" b="1" dirty="0">
                <a:solidFill>
                  <a:srgbClr val="C00000"/>
                </a:solidFill>
              </a:rPr>
              <a:t>若干个书写形式互相独立的类</a:t>
            </a:r>
            <a:r>
              <a:rPr lang="zh-CN" altLang="zh-CN" sz="1800" dirty="0"/>
              <a:t>组成，有关</a:t>
            </a:r>
            <a:r>
              <a:rPr lang="en-US" altLang="zh-CN" sz="1800" dirty="0"/>
              <a:t>Java</a:t>
            </a:r>
            <a:r>
              <a:rPr lang="zh-CN" altLang="zh-CN" sz="1800" dirty="0"/>
              <a:t>应用程序结构在</a:t>
            </a:r>
            <a:r>
              <a:rPr lang="en-US" altLang="zh-CN" sz="1800" dirty="0"/>
              <a:t>1.6</a:t>
            </a:r>
            <a:r>
              <a:rPr lang="zh-CN" altLang="zh-CN" sz="1800" dirty="0"/>
              <a:t>还会讲解，本节的重点是掌握</a:t>
            </a:r>
            <a:r>
              <a:rPr lang="en-US" altLang="zh-CN" sz="1800" dirty="0"/>
              <a:t>Java</a:t>
            </a:r>
            <a:r>
              <a:rPr lang="zh-CN" altLang="zh-CN" sz="1800" dirty="0"/>
              <a:t>应用程序的开发步骤。</a:t>
            </a:r>
            <a:r>
              <a:rPr lang="zh-CN" altLang="zh-CN" sz="1800" b="1" dirty="0">
                <a:hlinkClick r:id="rId2" action="ppaction://hlinkfile"/>
              </a:rPr>
              <a:t>例子</a:t>
            </a:r>
            <a:r>
              <a:rPr lang="en-US" altLang="zh-CN" sz="1800" b="1" dirty="0">
                <a:hlinkClick r:id="rId2" action="ppaction://hlinkfile"/>
              </a:rPr>
              <a:t>1</a:t>
            </a:r>
            <a:r>
              <a:rPr lang="zh-CN" altLang="zh-CN" sz="1800" dirty="0"/>
              <a:t>中的</a:t>
            </a:r>
            <a:r>
              <a:rPr lang="en-US" altLang="zh-CN" sz="1800" dirty="0"/>
              <a:t>Java</a:t>
            </a:r>
            <a:r>
              <a:rPr lang="zh-CN" altLang="zh-CN" sz="1800" dirty="0"/>
              <a:t>源文件</a:t>
            </a:r>
            <a:r>
              <a:rPr lang="en-US" altLang="zh-CN" sz="1800" dirty="0"/>
              <a:t>Hello.java</a:t>
            </a:r>
            <a:r>
              <a:rPr lang="zh-CN" altLang="zh-CN" sz="1800" dirty="0"/>
              <a:t>是由两个名字分别为</a:t>
            </a:r>
            <a:r>
              <a:rPr lang="en-US" altLang="zh-CN" sz="1800" dirty="0"/>
              <a:t>Hello</a:t>
            </a:r>
            <a:r>
              <a:rPr lang="zh-CN" altLang="zh-CN" sz="1800" dirty="0"/>
              <a:t>和</a:t>
            </a:r>
            <a:r>
              <a:rPr lang="en-US" altLang="zh-CN" sz="1800" dirty="0"/>
              <a:t>Student</a:t>
            </a:r>
            <a:r>
              <a:rPr lang="zh-CN" altLang="zh-CN" sz="1800" dirty="0"/>
              <a:t>的类组成。</a:t>
            </a:r>
          </a:p>
          <a:p>
            <a:pPr marL="0" indent="0">
              <a:buNone/>
            </a:pPr>
            <a:endParaRPr lang="zh-CN" altLang="zh-CN" sz="1800" dirty="0"/>
          </a:p>
        </p:txBody>
      </p:sp>
      <p:sp>
        <p:nvSpPr>
          <p:cNvPr id="4" name="文本占位符 3"/>
          <p:cNvSpPr>
            <a:spLocks noGrp="1"/>
          </p:cNvSpPr>
          <p:nvPr>
            <p:ph type="body" sz="half" idx="2"/>
          </p:nvPr>
        </p:nvSpPr>
        <p:spPr>
          <a:xfrm>
            <a:off x="226418" y="2918108"/>
            <a:ext cx="1872208" cy="1440160"/>
          </a:xfrm>
        </p:spPr>
        <p:style>
          <a:lnRef idx="1">
            <a:schemeClr val="accent5"/>
          </a:lnRef>
          <a:fillRef idx="2">
            <a:schemeClr val="accent5"/>
          </a:fillRef>
          <a:effectRef idx="1">
            <a:schemeClr val="accent5"/>
          </a:effectRef>
          <a:fontRef idx="minor">
            <a:schemeClr val="dk1"/>
          </a:fontRef>
        </p:style>
        <p:txBody>
          <a:bodyPr/>
          <a:lstStyle/>
          <a:p>
            <a:r>
              <a:rPr lang="en-US" altLang="zh-CN" sz="1800" b="1" dirty="0" smtClean="0">
                <a:solidFill>
                  <a:srgbClr val="C00000"/>
                </a:solidFill>
              </a:rPr>
              <a:t>1.5.1 </a:t>
            </a:r>
            <a:r>
              <a:rPr lang="zh-CN" altLang="en-US" sz="1800" b="1" dirty="0" smtClean="0">
                <a:solidFill>
                  <a:srgbClr val="C00000"/>
                </a:solidFill>
              </a:rPr>
              <a:t>源文件的</a:t>
            </a:r>
          </a:p>
          <a:p>
            <a:r>
              <a:rPr lang="zh-CN" altLang="en-US" sz="1800" b="1" dirty="0" smtClean="0">
                <a:solidFill>
                  <a:srgbClr val="C00000"/>
                </a:solidFill>
              </a:rPr>
              <a:t>        编写与保存</a:t>
            </a:r>
          </a:p>
          <a:p>
            <a:r>
              <a:rPr lang="en-US" altLang="zh-CN" sz="1800" b="1" dirty="0" smtClean="0">
                <a:solidFill>
                  <a:srgbClr val="0070C0"/>
                </a:solidFill>
              </a:rPr>
              <a:t>1.5.2 </a:t>
            </a:r>
            <a:r>
              <a:rPr lang="zh-CN" altLang="en-US" sz="1800" b="1" dirty="0" smtClean="0">
                <a:solidFill>
                  <a:srgbClr val="0070C0"/>
                </a:solidFill>
              </a:rPr>
              <a:t>编译</a:t>
            </a:r>
          </a:p>
          <a:p>
            <a:r>
              <a:rPr lang="en-US" altLang="zh-CN" sz="1800" b="1" dirty="0" smtClean="0">
                <a:solidFill>
                  <a:srgbClr val="0070C0"/>
                </a:solidFill>
              </a:rPr>
              <a:t>1.5.3 </a:t>
            </a:r>
            <a:r>
              <a:rPr lang="zh-CN" altLang="en-US" sz="1800" b="1" dirty="0" smtClean="0">
                <a:solidFill>
                  <a:srgbClr val="0070C0"/>
                </a:solidFill>
              </a:rPr>
              <a:t>运行</a:t>
            </a:r>
            <a:endParaRPr lang="zh-CN" altLang="en-US" dirty="0">
              <a:solidFill>
                <a:srgbClr val="C00000"/>
              </a:solidFill>
            </a:endParaRPr>
          </a:p>
        </p:txBody>
      </p:sp>
      <p:sp>
        <p:nvSpPr>
          <p:cNvPr id="5" name="左箭头 4"/>
          <p:cNvSpPr/>
          <p:nvPr/>
        </p:nvSpPr>
        <p:spPr>
          <a:xfrm>
            <a:off x="2073611" y="2938101"/>
            <a:ext cx="643075" cy="242316"/>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843808" y="2413337"/>
            <a:ext cx="5976664" cy="1754326"/>
          </a:xfrm>
          <a:prstGeom prst="rect">
            <a:avLst/>
          </a:prstGeom>
        </p:spPr>
        <p:txBody>
          <a:bodyPr wrap="square">
            <a:spAutoFit/>
          </a:bodyPr>
          <a:lstStyle/>
          <a:p>
            <a:r>
              <a:rPr lang="zh-CN" altLang="zh-CN" dirty="0"/>
              <a:t>使用一个文本编辑器，如</a:t>
            </a:r>
            <a:r>
              <a:rPr lang="en-US" altLang="zh-CN" dirty="0"/>
              <a:t>Edit</a:t>
            </a:r>
            <a:r>
              <a:rPr lang="zh-CN" altLang="zh-CN" dirty="0"/>
              <a:t>或记事本编写上述</a:t>
            </a:r>
            <a:r>
              <a:rPr lang="zh-CN" altLang="zh-CN" b="1" dirty="0">
                <a:hlinkClick r:id="rId2" action="ppaction://hlinkfile"/>
              </a:rPr>
              <a:t>例子</a:t>
            </a:r>
            <a:r>
              <a:rPr lang="en-US" altLang="zh-CN" b="1" dirty="0">
                <a:hlinkClick r:id="rId2" action="ppaction://hlinkfile"/>
              </a:rPr>
              <a:t>1</a:t>
            </a:r>
            <a:r>
              <a:rPr lang="zh-CN" altLang="zh-CN" dirty="0"/>
              <a:t>给出的源文件。</a:t>
            </a:r>
          </a:p>
          <a:p>
            <a:r>
              <a:rPr lang="en-US" altLang="zh-CN" dirty="0"/>
              <a:t>Java</a:t>
            </a:r>
            <a:r>
              <a:rPr lang="zh-CN" altLang="zh-CN" dirty="0"/>
              <a:t>源程序中语句所涉及到的小括号及标点符号都是英文状态下输入的括号和标点符号，比如</a:t>
            </a:r>
            <a:r>
              <a:rPr lang="en-US" altLang="zh-CN" dirty="0"/>
              <a:t>"</a:t>
            </a:r>
            <a:r>
              <a:rPr lang="zh-CN" altLang="zh-CN" dirty="0"/>
              <a:t>大家好</a:t>
            </a:r>
            <a:r>
              <a:rPr lang="en-US" altLang="zh-CN" dirty="0"/>
              <a:t>!"</a:t>
            </a:r>
            <a:r>
              <a:rPr lang="zh-CN" altLang="zh-CN" dirty="0"/>
              <a:t>中的引号必须是英文状态下的引号，而字符串里面的符号不受汉字符或英文字符的限制。</a:t>
            </a:r>
          </a:p>
        </p:txBody>
      </p:sp>
      <p:sp>
        <p:nvSpPr>
          <p:cNvPr id="8" name="矩形 7"/>
          <p:cNvSpPr/>
          <p:nvPr/>
        </p:nvSpPr>
        <p:spPr>
          <a:xfrm>
            <a:off x="1057945" y="2356008"/>
            <a:ext cx="1080120"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zh-CN" altLang="en-US" b="1" dirty="0" smtClean="0">
                <a:solidFill>
                  <a:srgbClr val="0070C0"/>
                </a:solidFill>
                <a:hlinkClick r:id="rId2" action="ppaction://hlinkfile"/>
              </a:rPr>
              <a:t>例子</a:t>
            </a:r>
            <a:r>
              <a:rPr lang="en-US" altLang="zh-CN" b="1" dirty="0" smtClean="0">
                <a:solidFill>
                  <a:srgbClr val="0070C0"/>
                </a:solidFill>
              </a:rPr>
              <a:t>1</a:t>
            </a:r>
            <a:endParaRPr lang="zh-CN" altLang="en-US" b="1" dirty="0">
              <a:solidFill>
                <a:srgbClr val="0070C0"/>
              </a:solidFill>
            </a:endParaRPr>
          </a:p>
        </p:txBody>
      </p:sp>
      <p:sp>
        <p:nvSpPr>
          <p:cNvPr id="9" name="矩形 8"/>
          <p:cNvSpPr/>
          <p:nvPr/>
        </p:nvSpPr>
        <p:spPr>
          <a:xfrm>
            <a:off x="251520" y="4437112"/>
            <a:ext cx="8568952" cy="1754326"/>
          </a:xfrm>
          <a:prstGeom prst="rect">
            <a:avLst/>
          </a:prstGeom>
        </p:spPr>
        <p:txBody>
          <a:bodyPr wrap="square">
            <a:spAutoFit/>
          </a:bodyPr>
          <a:lstStyle/>
          <a:p>
            <a:r>
              <a:rPr lang="zh-CN" altLang="zh-CN" dirty="0"/>
              <a:t>如果源文件中有多个类，那么只能有一个类是</a:t>
            </a:r>
            <a:r>
              <a:rPr lang="en-US" altLang="zh-CN" dirty="0"/>
              <a:t>public</a:t>
            </a:r>
            <a:r>
              <a:rPr lang="zh-CN" altLang="zh-CN" dirty="0"/>
              <a:t>类；</a:t>
            </a:r>
            <a:r>
              <a:rPr lang="zh-CN" altLang="zh-CN" b="1" dirty="0">
                <a:solidFill>
                  <a:srgbClr val="C00000"/>
                </a:solidFill>
              </a:rPr>
              <a:t>如果有一个类是</a:t>
            </a:r>
            <a:r>
              <a:rPr lang="en-US" altLang="zh-CN" b="1" dirty="0">
                <a:solidFill>
                  <a:srgbClr val="C00000"/>
                </a:solidFill>
              </a:rPr>
              <a:t>public</a:t>
            </a:r>
            <a:r>
              <a:rPr lang="zh-CN" altLang="zh-CN" b="1" dirty="0">
                <a:solidFill>
                  <a:srgbClr val="C00000"/>
                </a:solidFill>
              </a:rPr>
              <a:t>类，那么源文件的名字必须与这个类的名字完全相同，扩展名是</a:t>
            </a:r>
            <a:r>
              <a:rPr lang="en-US" altLang="zh-CN" b="1" dirty="0">
                <a:solidFill>
                  <a:srgbClr val="C00000"/>
                </a:solidFill>
              </a:rPr>
              <a:t>java</a:t>
            </a:r>
            <a:r>
              <a:rPr lang="zh-CN" altLang="zh-CN" dirty="0"/>
              <a:t>；如果源文件没有</a:t>
            </a:r>
            <a:r>
              <a:rPr lang="en-US" altLang="zh-CN" dirty="0"/>
              <a:t>public</a:t>
            </a:r>
            <a:r>
              <a:rPr lang="zh-CN" altLang="zh-CN" dirty="0"/>
              <a:t>类，那么源文件的名字只要和某个类的名字相同，并且扩展名是</a:t>
            </a:r>
            <a:r>
              <a:rPr lang="en-US" altLang="zh-CN" dirty="0"/>
              <a:t>java</a:t>
            </a:r>
            <a:r>
              <a:rPr lang="zh-CN" altLang="zh-CN" dirty="0"/>
              <a:t>就可以了。</a:t>
            </a:r>
          </a:p>
          <a:p>
            <a:r>
              <a:rPr lang="zh-CN" altLang="zh-CN" dirty="0"/>
              <a:t>上述例子</a:t>
            </a:r>
            <a:r>
              <a:rPr lang="en-US" altLang="zh-CN" dirty="0"/>
              <a:t>1</a:t>
            </a:r>
            <a:r>
              <a:rPr lang="zh-CN" altLang="zh-CN" dirty="0"/>
              <a:t>中的源文件必须命名为</a:t>
            </a:r>
            <a:r>
              <a:rPr lang="en-US" altLang="zh-CN" dirty="0"/>
              <a:t>Hello.java</a:t>
            </a:r>
            <a:r>
              <a:rPr lang="zh-CN" altLang="zh-CN" dirty="0"/>
              <a:t>。我们将</a:t>
            </a:r>
            <a:r>
              <a:rPr lang="en-US" altLang="zh-CN" dirty="0"/>
              <a:t>Hello.java</a:t>
            </a:r>
            <a:r>
              <a:rPr lang="zh-CN" altLang="zh-CN" dirty="0"/>
              <a:t>保存到</a:t>
            </a:r>
          </a:p>
          <a:p>
            <a:r>
              <a:rPr lang="en-US" altLang="zh-CN" b="1" dirty="0" smtClean="0">
                <a:solidFill>
                  <a:srgbClr val="C00000"/>
                </a:solidFill>
              </a:rPr>
              <a:t>                        C</a:t>
            </a:r>
            <a:r>
              <a:rPr lang="en-US" altLang="zh-CN" b="1" dirty="0">
                <a:solidFill>
                  <a:srgbClr val="C00000"/>
                </a:solidFill>
              </a:rPr>
              <a:t>:\chapter1</a:t>
            </a:r>
            <a:endParaRPr lang="zh-CN" altLang="zh-CN" b="1" dirty="0">
              <a:solidFill>
                <a:srgbClr val="C00000"/>
              </a:solidFill>
            </a:endParaRPr>
          </a:p>
          <a:p>
            <a:r>
              <a:rPr lang="zh-CN" altLang="zh-CN" dirty="0"/>
              <a:t>文件夹中。</a:t>
            </a:r>
          </a:p>
        </p:txBody>
      </p:sp>
    </p:spTree>
    <p:extLst>
      <p:ext uri="{BB962C8B-B14F-4D97-AF65-F5344CB8AC3E}">
        <p14:creationId xmlns:p14="http://schemas.microsoft.com/office/powerpoint/2010/main" val="27750784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387424"/>
            <a:ext cx="7772400" cy="1470025"/>
          </a:xfrm>
        </p:spPr>
        <p:txBody>
          <a:bodyPr/>
          <a:lstStyle/>
          <a:p>
            <a:r>
              <a:rPr lang="zh-CN" altLang="en-US" b="1" dirty="0" smtClean="0">
                <a:solidFill>
                  <a:srgbClr val="C00000"/>
                </a:solidFill>
              </a:rPr>
              <a:t>第</a:t>
            </a:r>
            <a:r>
              <a:rPr lang="en-US" altLang="zh-CN" b="1" dirty="0" smtClean="0">
                <a:solidFill>
                  <a:srgbClr val="C00000"/>
                </a:solidFill>
              </a:rPr>
              <a:t>1</a:t>
            </a:r>
            <a:r>
              <a:rPr lang="zh-CN" altLang="en-US" b="1" dirty="0" smtClean="0">
                <a:solidFill>
                  <a:srgbClr val="C00000"/>
                </a:solidFill>
              </a:rPr>
              <a:t>章 </a:t>
            </a:r>
            <a:r>
              <a:rPr lang="en-US" altLang="zh-CN" b="1" dirty="0" smtClean="0">
                <a:solidFill>
                  <a:srgbClr val="C00000"/>
                </a:solidFill>
              </a:rPr>
              <a:t>Java</a:t>
            </a:r>
            <a:r>
              <a:rPr lang="zh-CN" altLang="zh-CN" b="1" dirty="0">
                <a:solidFill>
                  <a:srgbClr val="C00000"/>
                </a:solidFill>
              </a:rPr>
              <a:t>入门</a:t>
            </a:r>
            <a:endParaRPr lang="zh-CN" altLang="en-US" b="1" dirty="0">
              <a:solidFill>
                <a:srgbClr val="C00000"/>
              </a:solidFill>
            </a:endParaRPr>
          </a:p>
        </p:txBody>
      </p:sp>
      <p:sp>
        <p:nvSpPr>
          <p:cNvPr id="4" name="矩形 3"/>
          <p:cNvSpPr/>
          <p:nvPr/>
        </p:nvSpPr>
        <p:spPr>
          <a:xfrm>
            <a:off x="395536" y="1268759"/>
            <a:ext cx="2880320" cy="2585323"/>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zh-CN" b="1" dirty="0"/>
              <a:t>主要内容</a:t>
            </a:r>
          </a:p>
          <a:p>
            <a:pPr marL="285750" lvl="0" indent="-285750">
              <a:buFont typeface="Arial" pitchFamily="34" charset="0"/>
              <a:buChar char="•"/>
            </a:pPr>
            <a:r>
              <a:rPr lang="en-US" altLang="zh-CN" b="1" dirty="0">
                <a:solidFill>
                  <a:srgbClr val="002060"/>
                </a:solidFill>
              </a:rPr>
              <a:t>Java</a:t>
            </a:r>
            <a:r>
              <a:rPr lang="zh-CN" altLang="zh-CN" b="1" dirty="0">
                <a:solidFill>
                  <a:srgbClr val="002060"/>
                </a:solidFill>
              </a:rPr>
              <a:t>的地位；</a:t>
            </a:r>
          </a:p>
          <a:p>
            <a:pPr marL="285750" lvl="0" indent="-285750">
              <a:buFont typeface="Arial" pitchFamily="34" charset="0"/>
              <a:buChar char="•"/>
            </a:pPr>
            <a:r>
              <a:rPr lang="en-US" altLang="zh-CN" b="1" dirty="0">
                <a:solidFill>
                  <a:srgbClr val="002060"/>
                </a:solidFill>
              </a:rPr>
              <a:t>Java</a:t>
            </a:r>
            <a:r>
              <a:rPr lang="zh-CN" altLang="zh-CN" b="1" dirty="0">
                <a:solidFill>
                  <a:srgbClr val="002060"/>
                </a:solidFill>
              </a:rPr>
              <a:t>的特点；</a:t>
            </a:r>
          </a:p>
          <a:p>
            <a:pPr marL="285750" lvl="0" indent="-285750">
              <a:buFont typeface="Arial" pitchFamily="34" charset="0"/>
              <a:buChar char="•"/>
            </a:pPr>
            <a:r>
              <a:rPr lang="zh-CN" altLang="zh-CN" b="1" dirty="0">
                <a:solidFill>
                  <a:srgbClr val="002060"/>
                </a:solidFill>
              </a:rPr>
              <a:t>安装</a:t>
            </a:r>
            <a:r>
              <a:rPr lang="en-US" altLang="zh-CN" b="1" dirty="0">
                <a:solidFill>
                  <a:srgbClr val="002060"/>
                </a:solidFill>
              </a:rPr>
              <a:t>JDK</a:t>
            </a:r>
            <a:r>
              <a:rPr lang="zh-CN" altLang="zh-CN" b="1" dirty="0">
                <a:solidFill>
                  <a:srgbClr val="002060"/>
                </a:solidFill>
              </a:rPr>
              <a:t>；</a:t>
            </a:r>
          </a:p>
          <a:p>
            <a:pPr marL="285750" lvl="0" indent="-285750">
              <a:buFont typeface="Arial" pitchFamily="34" charset="0"/>
              <a:buChar char="•"/>
            </a:pPr>
            <a:r>
              <a:rPr lang="zh-CN" altLang="zh-CN" b="1" dirty="0">
                <a:solidFill>
                  <a:srgbClr val="002060"/>
                </a:solidFill>
              </a:rPr>
              <a:t>简单的</a:t>
            </a:r>
            <a:r>
              <a:rPr lang="en-US" altLang="zh-CN" b="1" dirty="0">
                <a:solidFill>
                  <a:srgbClr val="002060"/>
                </a:solidFill>
              </a:rPr>
              <a:t>Java</a:t>
            </a:r>
            <a:r>
              <a:rPr lang="zh-CN" altLang="zh-CN" b="1" dirty="0">
                <a:solidFill>
                  <a:srgbClr val="002060"/>
                </a:solidFill>
              </a:rPr>
              <a:t>应用程序</a:t>
            </a:r>
            <a:r>
              <a:rPr lang="zh-CN" altLang="zh-CN" b="1" dirty="0" smtClean="0">
                <a:solidFill>
                  <a:srgbClr val="002060"/>
                </a:solidFill>
              </a:rPr>
              <a:t>；</a:t>
            </a:r>
            <a:endParaRPr lang="en-US" altLang="zh-CN" b="1" dirty="0" smtClean="0">
              <a:solidFill>
                <a:srgbClr val="002060"/>
              </a:solidFill>
            </a:endParaRPr>
          </a:p>
          <a:p>
            <a:pPr marL="285750" indent="-285750">
              <a:buFont typeface="Arial" pitchFamily="34" charset="0"/>
              <a:buChar char="•"/>
            </a:pPr>
            <a:r>
              <a:rPr lang="en-US" altLang="zh-CN" b="1" dirty="0">
                <a:solidFill>
                  <a:srgbClr val="002060"/>
                </a:solidFill>
              </a:rPr>
              <a:t>Java</a:t>
            </a:r>
            <a:r>
              <a:rPr lang="zh-CN" altLang="zh-CN" b="1" dirty="0">
                <a:solidFill>
                  <a:srgbClr val="002060"/>
                </a:solidFill>
              </a:rPr>
              <a:t>应用程序的基本结构</a:t>
            </a:r>
            <a:endParaRPr lang="zh-CN" altLang="zh-CN" dirty="0">
              <a:solidFill>
                <a:srgbClr val="002060"/>
              </a:solidFill>
            </a:endParaRPr>
          </a:p>
          <a:p>
            <a:pPr marL="285750" lvl="0" indent="-285750">
              <a:buFont typeface="Arial" pitchFamily="34" charset="0"/>
              <a:buChar char="•"/>
            </a:pPr>
            <a:r>
              <a:rPr lang="zh-CN" altLang="zh-CN" b="1" dirty="0" smtClean="0">
                <a:solidFill>
                  <a:srgbClr val="002060"/>
                </a:solidFill>
              </a:rPr>
              <a:t>注释</a:t>
            </a:r>
            <a:r>
              <a:rPr lang="zh-CN" altLang="zh-CN" b="1" dirty="0">
                <a:solidFill>
                  <a:srgbClr val="002060"/>
                </a:solidFill>
              </a:rPr>
              <a:t>；</a:t>
            </a:r>
          </a:p>
          <a:p>
            <a:pPr marL="285750" lvl="0" indent="-285750">
              <a:buFont typeface="Arial" pitchFamily="34" charset="0"/>
              <a:buChar char="•"/>
            </a:pPr>
            <a:r>
              <a:rPr lang="zh-CN" altLang="zh-CN" b="1" dirty="0">
                <a:solidFill>
                  <a:srgbClr val="002060"/>
                </a:solidFill>
              </a:rPr>
              <a:t>编程风格。</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6379" y="980728"/>
            <a:ext cx="5840536" cy="286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3387811" y="1303001"/>
            <a:ext cx="1837025" cy="646331"/>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en-US" altLang="zh-CN" b="1" dirty="0"/>
              <a:t>Java</a:t>
            </a:r>
            <a:r>
              <a:rPr lang="zh-CN" altLang="en-US" b="1" dirty="0"/>
              <a:t>的先导知识与后继技术</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0329" y="3964414"/>
            <a:ext cx="2457450" cy="2457450"/>
          </a:xfrm>
          <a:prstGeom prst="rect">
            <a:avLst/>
          </a:prstGeom>
        </p:spPr>
      </p:pic>
      <p:sp>
        <p:nvSpPr>
          <p:cNvPr id="8" name="矩形 7"/>
          <p:cNvSpPr/>
          <p:nvPr/>
        </p:nvSpPr>
        <p:spPr>
          <a:xfrm>
            <a:off x="396131" y="5171340"/>
            <a:ext cx="4812023" cy="369332"/>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zh-CN" altLang="en-US" b="1" dirty="0"/>
              <a:t>耿祥义老师</a:t>
            </a:r>
            <a:r>
              <a:rPr lang="en-US" altLang="zh-CN" b="1" dirty="0"/>
              <a:t>java</a:t>
            </a:r>
            <a:r>
              <a:rPr lang="zh-CN" altLang="en-US" b="1" dirty="0"/>
              <a:t>教学辅助公众号（</a:t>
            </a:r>
            <a:r>
              <a:rPr lang="en-US" altLang="zh-CN" b="1" dirty="0"/>
              <a:t>java-violin</a:t>
            </a:r>
            <a:r>
              <a:rPr lang="zh-CN" altLang="en-US" b="1" dirty="0"/>
              <a:t>）</a:t>
            </a:r>
          </a:p>
        </p:txBody>
      </p:sp>
      <p:sp>
        <p:nvSpPr>
          <p:cNvPr id="9" name="右箭头 8"/>
          <p:cNvSpPr/>
          <p:nvPr/>
        </p:nvSpPr>
        <p:spPr>
          <a:xfrm>
            <a:off x="5224837" y="5292248"/>
            <a:ext cx="589859" cy="184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060764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043"/>
            <a:ext cx="3322712" cy="1162050"/>
          </a:xfrm>
        </p:spPr>
        <p:txBody>
          <a:bodyPr>
            <a:normAutofit fontScale="90000"/>
          </a:bodyPr>
          <a:lstStyle/>
          <a:p>
            <a:pPr lvl="1" algn="l" rtl="0">
              <a:spcBef>
                <a:spcPct val="0"/>
              </a:spcBef>
            </a:pPr>
            <a:r>
              <a:rPr lang="en-US" altLang="zh-CN" sz="2400" b="1" dirty="0" smtClean="0"/>
              <a:t>1.5 </a:t>
            </a:r>
            <a:r>
              <a:rPr lang="zh-CN" altLang="zh-CN" sz="2400" dirty="0" smtClean="0"/>
              <a:t>简单</a:t>
            </a:r>
            <a:r>
              <a:rPr lang="zh-CN" altLang="zh-CN" sz="2400" dirty="0"/>
              <a:t>的</a:t>
            </a:r>
            <a:r>
              <a:rPr lang="en-US" altLang="zh-CN" sz="2400" dirty="0"/>
              <a:t>Java</a:t>
            </a:r>
            <a:r>
              <a:rPr lang="zh-CN" altLang="zh-CN" sz="2400" dirty="0"/>
              <a:t>应用程序</a:t>
            </a:r>
            <a:r>
              <a:rPr lang="zh-CN" altLang="zh-CN" sz="2400" b="1" dirty="0"/>
              <a:t/>
            </a:r>
            <a:br>
              <a:rPr lang="zh-CN" altLang="zh-CN" sz="2400" b="1" dirty="0"/>
            </a:br>
            <a:endParaRPr lang="zh-CN" altLang="en-US" sz="2400" b="1" dirty="0"/>
          </a:p>
        </p:txBody>
      </p:sp>
      <p:sp>
        <p:nvSpPr>
          <p:cNvPr id="4" name="文本占位符 3"/>
          <p:cNvSpPr>
            <a:spLocks noGrp="1"/>
          </p:cNvSpPr>
          <p:nvPr>
            <p:ph type="body" sz="half" idx="2"/>
          </p:nvPr>
        </p:nvSpPr>
        <p:spPr>
          <a:xfrm>
            <a:off x="175160" y="1497941"/>
            <a:ext cx="1872208" cy="1440160"/>
          </a:xfrm>
        </p:spPr>
        <p:style>
          <a:lnRef idx="1">
            <a:schemeClr val="accent5"/>
          </a:lnRef>
          <a:fillRef idx="2">
            <a:schemeClr val="accent5"/>
          </a:fillRef>
          <a:effectRef idx="1">
            <a:schemeClr val="accent5"/>
          </a:effectRef>
          <a:fontRef idx="minor">
            <a:schemeClr val="dk1"/>
          </a:fontRef>
        </p:style>
        <p:txBody>
          <a:bodyPr/>
          <a:lstStyle/>
          <a:p>
            <a:r>
              <a:rPr lang="en-US" altLang="zh-CN" sz="1800" b="1" dirty="0" smtClean="0">
                <a:solidFill>
                  <a:srgbClr val="C00000"/>
                </a:solidFill>
              </a:rPr>
              <a:t>1.5.1 </a:t>
            </a:r>
            <a:r>
              <a:rPr lang="zh-CN" altLang="en-US" sz="1800" b="1" dirty="0" smtClean="0">
                <a:solidFill>
                  <a:srgbClr val="C00000"/>
                </a:solidFill>
              </a:rPr>
              <a:t>源文件的</a:t>
            </a:r>
          </a:p>
          <a:p>
            <a:r>
              <a:rPr lang="zh-CN" altLang="en-US" sz="1800" b="1" dirty="0" smtClean="0">
                <a:solidFill>
                  <a:srgbClr val="C00000"/>
                </a:solidFill>
              </a:rPr>
              <a:t>        编写与保存</a:t>
            </a:r>
          </a:p>
          <a:p>
            <a:r>
              <a:rPr lang="en-US" altLang="zh-CN" sz="1800" b="1" dirty="0" smtClean="0">
                <a:solidFill>
                  <a:srgbClr val="0070C0"/>
                </a:solidFill>
              </a:rPr>
              <a:t>1.5.2 </a:t>
            </a:r>
            <a:r>
              <a:rPr lang="zh-CN" altLang="en-US" sz="1800" b="1" dirty="0" smtClean="0">
                <a:solidFill>
                  <a:srgbClr val="0070C0"/>
                </a:solidFill>
              </a:rPr>
              <a:t>编译</a:t>
            </a:r>
          </a:p>
          <a:p>
            <a:r>
              <a:rPr lang="en-US" altLang="zh-CN" sz="1800" b="1" dirty="0" smtClean="0">
                <a:solidFill>
                  <a:srgbClr val="0070C0"/>
                </a:solidFill>
              </a:rPr>
              <a:t>1.5.3 </a:t>
            </a:r>
            <a:r>
              <a:rPr lang="zh-CN" altLang="en-US" sz="1800" b="1" dirty="0" smtClean="0">
                <a:solidFill>
                  <a:srgbClr val="0070C0"/>
                </a:solidFill>
              </a:rPr>
              <a:t>运行</a:t>
            </a:r>
            <a:endParaRPr lang="zh-CN" altLang="en-US" dirty="0">
              <a:solidFill>
                <a:srgbClr val="C00000"/>
              </a:solidFill>
            </a:endParaRPr>
          </a:p>
        </p:txBody>
      </p:sp>
      <p:sp>
        <p:nvSpPr>
          <p:cNvPr id="5" name="左箭头 4"/>
          <p:cNvSpPr/>
          <p:nvPr/>
        </p:nvSpPr>
        <p:spPr>
          <a:xfrm>
            <a:off x="2073611" y="1772816"/>
            <a:ext cx="643075" cy="242316"/>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716686" y="1391672"/>
            <a:ext cx="5976664" cy="1754326"/>
          </a:xfrm>
          <a:prstGeom prst="rect">
            <a:avLst/>
          </a:prstGeom>
        </p:spPr>
        <p:txBody>
          <a:bodyPr wrap="square">
            <a:spAutoFit/>
          </a:bodyPr>
          <a:lstStyle/>
          <a:p>
            <a:r>
              <a:rPr lang="zh-CN" altLang="zh-CN" dirty="0"/>
              <a:t>在保存源文件时，不可以将源文件命名为</a:t>
            </a:r>
            <a:r>
              <a:rPr lang="en-US" altLang="zh-CN" dirty="0"/>
              <a:t>hello.java</a:t>
            </a:r>
            <a:r>
              <a:rPr lang="zh-CN" altLang="zh-CN" dirty="0"/>
              <a:t>，因为</a:t>
            </a:r>
            <a:r>
              <a:rPr lang="en-US" altLang="zh-CN" dirty="0"/>
              <a:t>Java</a:t>
            </a:r>
            <a:r>
              <a:rPr lang="zh-CN" altLang="zh-CN" dirty="0"/>
              <a:t>语言是</a:t>
            </a:r>
            <a:r>
              <a:rPr lang="zh-CN" altLang="zh-CN" b="1" dirty="0">
                <a:solidFill>
                  <a:srgbClr val="C00000"/>
                </a:solidFill>
              </a:rPr>
              <a:t>区分大小写</a:t>
            </a:r>
            <a:r>
              <a:rPr lang="zh-CN" altLang="zh-CN" dirty="0"/>
              <a:t>的。在保存文件时，必须将</a:t>
            </a:r>
            <a:r>
              <a:rPr lang="zh-CN" altLang="zh-CN" b="1" dirty="0">
                <a:solidFill>
                  <a:srgbClr val="C00000"/>
                </a:solidFill>
              </a:rPr>
              <a:t>“保存类型”选择为“所有文件”，将“编码”选择为“</a:t>
            </a:r>
            <a:r>
              <a:rPr lang="en-US" altLang="zh-CN" b="1" dirty="0">
                <a:solidFill>
                  <a:srgbClr val="C00000"/>
                </a:solidFill>
              </a:rPr>
              <a:t>ANSI</a:t>
            </a:r>
            <a:r>
              <a:rPr lang="zh-CN" altLang="zh-CN" b="1" dirty="0">
                <a:solidFill>
                  <a:srgbClr val="C00000"/>
                </a:solidFill>
              </a:rPr>
              <a:t>”</a:t>
            </a:r>
            <a:r>
              <a:rPr lang="zh-CN" altLang="zh-CN" dirty="0"/>
              <a:t>。如果在保存文件文件时，系统总是自动给文件名尾加上“</a:t>
            </a:r>
            <a:r>
              <a:rPr lang="en-US" altLang="zh-CN" dirty="0"/>
              <a:t>.txt</a:t>
            </a:r>
            <a:r>
              <a:rPr lang="zh-CN" altLang="zh-CN" dirty="0"/>
              <a:t>”（这是不允许的），那么在保存文件时可以将文件名用双引号括起，</a:t>
            </a:r>
            <a:r>
              <a:rPr lang="zh-CN" altLang="zh-CN" dirty="0" smtClean="0"/>
              <a:t>如</a:t>
            </a:r>
            <a:r>
              <a:rPr lang="zh-CN" altLang="en-US" dirty="0" smtClean="0"/>
              <a:t>下图。</a:t>
            </a:r>
            <a:endParaRPr lang="zh-CN" altLang="zh-CN" dirty="0"/>
          </a:p>
        </p:txBody>
      </p:sp>
      <p:sp>
        <p:nvSpPr>
          <p:cNvPr id="8" name="矩形 7"/>
          <p:cNvSpPr/>
          <p:nvPr/>
        </p:nvSpPr>
        <p:spPr>
          <a:xfrm>
            <a:off x="467544" y="980728"/>
            <a:ext cx="1080120"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zh-CN" altLang="en-US" b="1" dirty="0" smtClean="0">
                <a:solidFill>
                  <a:srgbClr val="0070C0"/>
                </a:solidFill>
                <a:hlinkClick r:id="rId2" action="ppaction://hlinkfile"/>
              </a:rPr>
              <a:t>例子</a:t>
            </a:r>
            <a:r>
              <a:rPr lang="en-US" altLang="zh-CN" b="1" dirty="0" smtClean="0">
                <a:solidFill>
                  <a:srgbClr val="0070C0"/>
                </a:solidFill>
              </a:rPr>
              <a:t>1</a:t>
            </a:r>
            <a:endParaRPr lang="zh-CN" altLang="en-US" b="1" dirty="0">
              <a:solidFill>
                <a:srgbClr val="0070C0"/>
              </a:solidFill>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3652440"/>
            <a:ext cx="8810541" cy="193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25562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043"/>
            <a:ext cx="3322712" cy="1162050"/>
          </a:xfrm>
        </p:spPr>
        <p:txBody>
          <a:bodyPr>
            <a:normAutofit fontScale="90000"/>
          </a:bodyPr>
          <a:lstStyle/>
          <a:p>
            <a:pPr lvl="1" algn="l" rtl="0">
              <a:spcBef>
                <a:spcPct val="0"/>
              </a:spcBef>
            </a:pPr>
            <a:r>
              <a:rPr lang="en-US" altLang="zh-CN" sz="2400" b="1" dirty="0" smtClean="0"/>
              <a:t>1.5 </a:t>
            </a:r>
            <a:r>
              <a:rPr lang="zh-CN" altLang="zh-CN" sz="2400" dirty="0" smtClean="0"/>
              <a:t>简单</a:t>
            </a:r>
            <a:r>
              <a:rPr lang="zh-CN" altLang="zh-CN" sz="2400" dirty="0"/>
              <a:t>的</a:t>
            </a:r>
            <a:r>
              <a:rPr lang="en-US" altLang="zh-CN" sz="2400" dirty="0"/>
              <a:t>Java</a:t>
            </a:r>
            <a:r>
              <a:rPr lang="zh-CN" altLang="zh-CN" sz="2400" dirty="0"/>
              <a:t>应用程序</a:t>
            </a:r>
            <a:r>
              <a:rPr lang="zh-CN" altLang="zh-CN" sz="2400" b="1" dirty="0"/>
              <a:t/>
            </a:r>
            <a:br>
              <a:rPr lang="zh-CN" altLang="zh-CN" sz="2400" b="1" dirty="0"/>
            </a:br>
            <a:endParaRPr lang="zh-CN" altLang="en-US" sz="2400" b="1" dirty="0"/>
          </a:p>
        </p:txBody>
      </p:sp>
      <p:sp>
        <p:nvSpPr>
          <p:cNvPr id="4" name="文本占位符 3"/>
          <p:cNvSpPr>
            <a:spLocks noGrp="1"/>
          </p:cNvSpPr>
          <p:nvPr>
            <p:ph type="body" sz="half" idx="2"/>
          </p:nvPr>
        </p:nvSpPr>
        <p:spPr>
          <a:xfrm>
            <a:off x="175160" y="1497941"/>
            <a:ext cx="1872208" cy="1440160"/>
          </a:xfrm>
        </p:spPr>
        <p:style>
          <a:lnRef idx="1">
            <a:schemeClr val="accent5"/>
          </a:lnRef>
          <a:fillRef idx="2">
            <a:schemeClr val="accent5"/>
          </a:fillRef>
          <a:effectRef idx="1">
            <a:schemeClr val="accent5"/>
          </a:effectRef>
          <a:fontRef idx="minor">
            <a:schemeClr val="dk1"/>
          </a:fontRef>
        </p:style>
        <p:txBody>
          <a:bodyPr/>
          <a:lstStyle/>
          <a:p>
            <a:r>
              <a:rPr lang="en-US" altLang="zh-CN" sz="1800" b="1" dirty="0" smtClean="0">
                <a:solidFill>
                  <a:srgbClr val="0070C0"/>
                </a:solidFill>
              </a:rPr>
              <a:t>1.5.1 </a:t>
            </a:r>
            <a:r>
              <a:rPr lang="zh-CN" altLang="en-US" sz="1800" b="1" dirty="0" smtClean="0">
                <a:solidFill>
                  <a:srgbClr val="0070C0"/>
                </a:solidFill>
              </a:rPr>
              <a:t>源文件的</a:t>
            </a:r>
          </a:p>
          <a:p>
            <a:r>
              <a:rPr lang="zh-CN" altLang="en-US" sz="1800" b="1" dirty="0" smtClean="0">
                <a:solidFill>
                  <a:srgbClr val="0070C0"/>
                </a:solidFill>
              </a:rPr>
              <a:t>        编写与保存</a:t>
            </a:r>
          </a:p>
          <a:p>
            <a:r>
              <a:rPr lang="en-US" altLang="zh-CN" sz="1800" b="1" dirty="0" smtClean="0">
                <a:solidFill>
                  <a:srgbClr val="C00000"/>
                </a:solidFill>
              </a:rPr>
              <a:t>1.5.2 </a:t>
            </a:r>
            <a:r>
              <a:rPr lang="zh-CN" altLang="en-US" sz="1800" b="1" dirty="0" smtClean="0">
                <a:solidFill>
                  <a:srgbClr val="C00000"/>
                </a:solidFill>
              </a:rPr>
              <a:t>编译</a:t>
            </a:r>
          </a:p>
          <a:p>
            <a:r>
              <a:rPr lang="en-US" altLang="zh-CN" sz="1800" b="1" dirty="0" smtClean="0">
                <a:solidFill>
                  <a:srgbClr val="0070C0"/>
                </a:solidFill>
              </a:rPr>
              <a:t>1.5.3 </a:t>
            </a:r>
            <a:r>
              <a:rPr lang="zh-CN" altLang="en-US" sz="1800" b="1" dirty="0" smtClean="0">
                <a:solidFill>
                  <a:srgbClr val="0070C0"/>
                </a:solidFill>
              </a:rPr>
              <a:t>运行</a:t>
            </a:r>
            <a:endParaRPr lang="zh-CN" altLang="en-US" dirty="0">
              <a:solidFill>
                <a:srgbClr val="C00000"/>
              </a:solidFill>
            </a:endParaRPr>
          </a:p>
        </p:txBody>
      </p:sp>
      <p:sp>
        <p:nvSpPr>
          <p:cNvPr id="5" name="左箭头 4"/>
          <p:cNvSpPr/>
          <p:nvPr/>
        </p:nvSpPr>
        <p:spPr>
          <a:xfrm>
            <a:off x="2073611" y="2219709"/>
            <a:ext cx="643075" cy="242316"/>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716686" y="1391672"/>
            <a:ext cx="5976664" cy="1200329"/>
          </a:xfrm>
          <a:prstGeom prst="rect">
            <a:avLst/>
          </a:prstGeom>
        </p:spPr>
        <p:txBody>
          <a:bodyPr wrap="square">
            <a:spAutoFit/>
          </a:bodyPr>
          <a:lstStyle/>
          <a:p>
            <a:r>
              <a:rPr lang="zh-CN" altLang="zh-CN" dirty="0"/>
              <a:t>打开</a:t>
            </a:r>
            <a:r>
              <a:rPr lang="en-US" altLang="zh-CN" dirty="0"/>
              <a:t>MS-DOS</a:t>
            </a:r>
            <a:r>
              <a:rPr lang="zh-CN" altLang="zh-CN" dirty="0"/>
              <a:t>命令行窗口</a:t>
            </a:r>
            <a:r>
              <a:rPr lang="zh-CN" altLang="en-US" dirty="0" smtClean="0"/>
              <a:t>。</a:t>
            </a:r>
            <a:r>
              <a:rPr lang="zh-CN" altLang="zh-CN" dirty="0"/>
              <a:t>进入逻辑分区</a:t>
            </a:r>
            <a:r>
              <a:rPr lang="en-US" altLang="zh-CN" dirty="0"/>
              <a:t>C</a:t>
            </a:r>
            <a:r>
              <a:rPr lang="zh-CN" altLang="zh-CN" dirty="0"/>
              <a:t>的</a:t>
            </a:r>
            <a:r>
              <a:rPr lang="en-US" altLang="zh-CN" dirty="0"/>
              <a:t>chapter1</a:t>
            </a:r>
            <a:r>
              <a:rPr lang="zh-CN" altLang="zh-CN" dirty="0"/>
              <a:t>目录中，使用编译器</a:t>
            </a:r>
            <a:r>
              <a:rPr lang="en-US" altLang="zh-CN" dirty="0" err="1"/>
              <a:t>javac</a:t>
            </a:r>
            <a:r>
              <a:rPr lang="zh-CN" altLang="zh-CN" dirty="0"/>
              <a:t>编译源文件（</a:t>
            </a:r>
            <a:r>
              <a:rPr lang="zh-CN" altLang="zh-CN" dirty="0" smtClean="0"/>
              <a:t>如</a:t>
            </a:r>
            <a:r>
              <a:rPr lang="zh-CN" altLang="en-US" dirty="0" smtClean="0"/>
              <a:t>下</a:t>
            </a:r>
            <a:r>
              <a:rPr lang="zh-CN" altLang="zh-CN" dirty="0" smtClean="0"/>
              <a:t>图）</a:t>
            </a:r>
            <a:r>
              <a:rPr lang="zh-CN" altLang="zh-CN" dirty="0"/>
              <a:t>：</a:t>
            </a:r>
          </a:p>
          <a:p>
            <a:r>
              <a:rPr lang="en-US" altLang="zh-CN" dirty="0"/>
              <a:t>C:\chapter1&gt; </a:t>
            </a:r>
            <a:r>
              <a:rPr lang="en-US" altLang="zh-CN" dirty="0" err="1"/>
              <a:t>javac</a:t>
            </a:r>
            <a:r>
              <a:rPr lang="en-US" altLang="zh-CN" dirty="0"/>
              <a:t> Hello.java</a:t>
            </a:r>
            <a:endParaRPr lang="zh-CN" altLang="zh-CN" dirty="0"/>
          </a:p>
          <a:p>
            <a:endParaRPr lang="zh-CN" altLang="zh-CN" dirty="0"/>
          </a:p>
        </p:txBody>
      </p:sp>
      <p:sp>
        <p:nvSpPr>
          <p:cNvPr id="8" name="矩形 7"/>
          <p:cNvSpPr/>
          <p:nvPr/>
        </p:nvSpPr>
        <p:spPr>
          <a:xfrm>
            <a:off x="467544" y="980728"/>
            <a:ext cx="1080120"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zh-CN" altLang="en-US" b="1" dirty="0" smtClean="0">
                <a:solidFill>
                  <a:srgbClr val="0070C0"/>
                </a:solidFill>
                <a:hlinkClick r:id="rId2" action="ppaction://hlinkfile"/>
              </a:rPr>
              <a:t>例子</a:t>
            </a:r>
            <a:r>
              <a:rPr lang="en-US" altLang="zh-CN" b="1" dirty="0" smtClean="0">
                <a:solidFill>
                  <a:srgbClr val="0070C0"/>
                </a:solidFill>
              </a:rPr>
              <a:t>1</a:t>
            </a:r>
            <a:endParaRPr lang="zh-CN" altLang="en-US" b="1" dirty="0">
              <a:solidFill>
                <a:srgbClr val="0070C0"/>
              </a:solidFill>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6686" y="2219709"/>
            <a:ext cx="4700437" cy="1356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251520" y="3576054"/>
            <a:ext cx="8640960" cy="2308324"/>
          </a:xfrm>
          <a:prstGeom prst="rect">
            <a:avLst/>
          </a:prstGeom>
        </p:spPr>
        <p:txBody>
          <a:bodyPr wrap="square">
            <a:spAutoFit/>
          </a:bodyPr>
          <a:lstStyle/>
          <a:p>
            <a:r>
              <a:rPr lang="zh-CN" altLang="zh-CN" dirty="0"/>
              <a:t>如果编译时，系统提示：</a:t>
            </a:r>
          </a:p>
          <a:p>
            <a:r>
              <a:rPr lang="en-US" altLang="zh-CN" b="1" dirty="0" err="1">
                <a:solidFill>
                  <a:srgbClr val="C00000"/>
                </a:solidFill>
              </a:rPr>
              <a:t>javac</a:t>
            </a:r>
            <a:r>
              <a:rPr lang="zh-CN" altLang="zh-CN" b="1" dirty="0">
                <a:solidFill>
                  <a:srgbClr val="C00000"/>
                </a:solidFill>
              </a:rPr>
              <a:t>不是内部或外部命令也不是可运行的程序或批处理文件</a:t>
            </a:r>
          </a:p>
          <a:p>
            <a:r>
              <a:rPr lang="zh-CN" altLang="zh-CN" dirty="0"/>
              <a:t>请检查是否为系统环境变量</a:t>
            </a:r>
            <a:r>
              <a:rPr lang="en-US" altLang="zh-CN" dirty="0"/>
              <a:t>path</a:t>
            </a:r>
            <a:r>
              <a:rPr lang="zh-CN" altLang="zh-CN" dirty="0"/>
              <a:t>新增了</a:t>
            </a:r>
            <a:r>
              <a:rPr lang="en-US" altLang="zh-CN" dirty="0"/>
              <a:t>D:\jdk10\bin</a:t>
            </a:r>
            <a:r>
              <a:rPr lang="zh-CN" altLang="zh-CN" dirty="0"/>
              <a:t>这个</a:t>
            </a:r>
            <a:r>
              <a:rPr lang="zh-CN" altLang="zh-CN" dirty="0" smtClean="0"/>
              <a:t>值</a:t>
            </a:r>
            <a:r>
              <a:rPr lang="zh-CN" altLang="en-US" dirty="0" smtClean="0"/>
              <a:t>。也</a:t>
            </a:r>
            <a:r>
              <a:rPr lang="zh-CN" altLang="zh-CN" dirty="0" smtClean="0"/>
              <a:t>可以</a:t>
            </a:r>
            <a:r>
              <a:rPr lang="zh-CN" altLang="zh-CN" dirty="0"/>
              <a:t>在当前</a:t>
            </a:r>
            <a:r>
              <a:rPr lang="en-US" altLang="zh-CN" dirty="0"/>
              <a:t>MS-DOS</a:t>
            </a:r>
            <a:r>
              <a:rPr lang="zh-CN" altLang="zh-CN" dirty="0"/>
              <a:t>命令行窗口临时设置</a:t>
            </a:r>
            <a:r>
              <a:rPr lang="en-US" altLang="zh-CN" dirty="0"/>
              <a:t>path</a:t>
            </a:r>
            <a:r>
              <a:rPr lang="zh-CN" altLang="zh-CN" dirty="0" smtClean="0"/>
              <a:t>，</a:t>
            </a:r>
            <a:r>
              <a:rPr lang="en-US" altLang="zh-CN" dirty="0" smtClean="0"/>
              <a:t> </a:t>
            </a:r>
            <a:r>
              <a:rPr lang="zh-CN" altLang="zh-CN" dirty="0" smtClean="0"/>
              <a:t>如果</a:t>
            </a:r>
            <a:r>
              <a:rPr lang="zh-CN" altLang="zh-CN" dirty="0"/>
              <a:t>读者不喜欢设置系统环境变量</a:t>
            </a:r>
            <a:r>
              <a:rPr lang="en-US" altLang="zh-CN" dirty="0"/>
              <a:t>path</a:t>
            </a:r>
            <a:r>
              <a:rPr lang="zh-CN" altLang="zh-CN" dirty="0"/>
              <a:t>，就可以在当前</a:t>
            </a:r>
            <a:r>
              <a:rPr lang="en-US" altLang="zh-CN" dirty="0"/>
              <a:t>MS-DOS</a:t>
            </a:r>
            <a:r>
              <a:rPr lang="zh-CN" altLang="zh-CN" dirty="0"/>
              <a:t>命令行窗口进行临时设置，例如：</a:t>
            </a:r>
          </a:p>
          <a:p>
            <a:r>
              <a:rPr lang="en-US" altLang="zh-CN" dirty="0" smtClean="0"/>
              <a:t>Path  </a:t>
            </a:r>
            <a:r>
              <a:rPr lang="en-US" altLang="zh-CN" dirty="0"/>
              <a:t>D:\jdk-11.0.2\bin;%path%</a:t>
            </a:r>
            <a:endParaRPr lang="zh-CN" altLang="zh-CN" dirty="0"/>
          </a:p>
          <a:p>
            <a:r>
              <a:rPr lang="zh-CN" altLang="zh-CN" dirty="0"/>
              <a:t>其中</a:t>
            </a:r>
            <a:r>
              <a:rPr lang="en-US" altLang="zh-CN" dirty="0"/>
              <a:t>%path%</a:t>
            </a:r>
            <a:r>
              <a:rPr lang="zh-CN" altLang="zh-CN" dirty="0"/>
              <a:t>是</a:t>
            </a:r>
            <a:r>
              <a:rPr lang="en-US" altLang="zh-CN" dirty="0"/>
              <a:t>path</a:t>
            </a:r>
            <a:r>
              <a:rPr lang="zh-CN" altLang="zh-CN" dirty="0"/>
              <a:t>已有的全部的值，而</a:t>
            </a:r>
            <a:r>
              <a:rPr lang="en-US" altLang="zh-CN" dirty="0"/>
              <a:t>jdk-11.0.2\bin</a:t>
            </a:r>
            <a:r>
              <a:rPr lang="zh-CN" altLang="zh-CN" dirty="0"/>
              <a:t>是临时新增加的</a:t>
            </a:r>
            <a:r>
              <a:rPr lang="zh-CN" altLang="zh-CN" dirty="0" smtClean="0"/>
              <a:t>值</a:t>
            </a:r>
            <a:r>
              <a:rPr lang="zh-CN" altLang="en-US" dirty="0" smtClean="0"/>
              <a:t>。然后再使用</a:t>
            </a:r>
            <a:r>
              <a:rPr lang="en-US" altLang="zh-CN" dirty="0" err="1" smtClean="0"/>
              <a:t>javac</a:t>
            </a:r>
            <a:r>
              <a:rPr lang="zh-CN" altLang="en-US" dirty="0" smtClean="0"/>
              <a:t>编译源文件。</a:t>
            </a:r>
            <a:endParaRPr lang="zh-CN" altLang="en-US" dirty="0"/>
          </a:p>
        </p:txBody>
      </p:sp>
    </p:spTree>
    <p:extLst>
      <p:ext uri="{BB962C8B-B14F-4D97-AF65-F5344CB8AC3E}">
        <p14:creationId xmlns:p14="http://schemas.microsoft.com/office/powerpoint/2010/main" val="36304668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043"/>
            <a:ext cx="3322712" cy="1162050"/>
          </a:xfrm>
        </p:spPr>
        <p:txBody>
          <a:bodyPr>
            <a:normAutofit fontScale="90000"/>
          </a:bodyPr>
          <a:lstStyle/>
          <a:p>
            <a:pPr lvl="1" algn="l" rtl="0">
              <a:spcBef>
                <a:spcPct val="0"/>
              </a:spcBef>
            </a:pPr>
            <a:r>
              <a:rPr lang="en-US" altLang="zh-CN" sz="2400" b="1" dirty="0" smtClean="0"/>
              <a:t>1.5 </a:t>
            </a:r>
            <a:r>
              <a:rPr lang="zh-CN" altLang="zh-CN" sz="2400" dirty="0" smtClean="0"/>
              <a:t>简单</a:t>
            </a:r>
            <a:r>
              <a:rPr lang="zh-CN" altLang="zh-CN" sz="2400" dirty="0"/>
              <a:t>的</a:t>
            </a:r>
            <a:r>
              <a:rPr lang="en-US" altLang="zh-CN" sz="2400" dirty="0"/>
              <a:t>Java</a:t>
            </a:r>
            <a:r>
              <a:rPr lang="zh-CN" altLang="zh-CN" sz="2400" dirty="0"/>
              <a:t>应用程序</a:t>
            </a:r>
            <a:r>
              <a:rPr lang="zh-CN" altLang="zh-CN" sz="2400" b="1" dirty="0"/>
              <a:t/>
            </a:r>
            <a:br>
              <a:rPr lang="zh-CN" altLang="zh-CN" sz="2400" b="1" dirty="0"/>
            </a:br>
            <a:endParaRPr lang="zh-CN" altLang="en-US" sz="2400" b="1" dirty="0"/>
          </a:p>
        </p:txBody>
      </p:sp>
      <p:sp>
        <p:nvSpPr>
          <p:cNvPr id="4" name="文本占位符 3"/>
          <p:cNvSpPr>
            <a:spLocks noGrp="1"/>
          </p:cNvSpPr>
          <p:nvPr>
            <p:ph type="body" sz="half" idx="2"/>
          </p:nvPr>
        </p:nvSpPr>
        <p:spPr>
          <a:xfrm>
            <a:off x="175160" y="1497941"/>
            <a:ext cx="1872208" cy="1440160"/>
          </a:xfrm>
        </p:spPr>
        <p:style>
          <a:lnRef idx="1">
            <a:schemeClr val="accent5"/>
          </a:lnRef>
          <a:fillRef idx="2">
            <a:schemeClr val="accent5"/>
          </a:fillRef>
          <a:effectRef idx="1">
            <a:schemeClr val="accent5"/>
          </a:effectRef>
          <a:fontRef idx="minor">
            <a:schemeClr val="dk1"/>
          </a:fontRef>
        </p:style>
        <p:txBody>
          <a:bodyPr/>
          <a:lstStyle/>
          <a:p>
            <a:r>
              <a:rPr lang="en-US" altLang="zh-CN" sz="1800" b="1" dirty="0" smtClean="0">
                <a:solidFill>
                  <a:srgbClr val="0070C0"/>
                </a:solidFill>
              </a:rPr>
              <a:t>1.5.1 </a:t>
            </a:r>
            <a:r>
              <a:rPr lang="zh-CN" altLang="en-US" sz="1800" b="1" dirty="0" smtClean="0">
                <a:solidFill>
                  <a:srgbClr val="0070C0"/>
                </a:solidFill>
              </a:rPr>
              <a:t>源文件的</a:t>
            </a:r>
          </a:p>
          <a:p>
            <a:r>
              <a:rPr lang="zh-CN" altLang="en-US" sz="1800" b="1" dirty="0" smtClean="0">
                <a:solidFill>
                  <a:srgbClr val="0070C0"/>
                </a:solidFill>
              </a:rPr>
              <a:t>        编写与保存</a:t>
            </a:r>
          </a:p>
          <a:p>
            <a:r>
              <a:rPr lang="en-US" altLang="zh-CN" sz="1800" b="1" dirty="0" smtClean="0">
                <a:solidFill>
                  <a:srgbClr val="0070C0"/>
                </a:solidFill>
              </a:rPr>
              <a:t>1.5.2 </a:t>
            </a:r>
            <a:r>
              <a:rPr lang="zh-CN" altLang="en-US" sz="1800" b="1" dirty="0" smtClean="0">
                <a:solidFill>
                  <a:srgbClr val="0070C0"/>
                </a:solidFill>
              </a:rPr>
              <a:t>编译</a:t>
            </a:r>
          </a:p>
          <a:p>
            <a:r>
              <a:rPr lang="en-US" altLang="zh-CN" sz="1800" b="1" dirty="0" smtClean="0">
                <a:solidFill>
                  <a:srgbClr val="C00000"/>
                </a:solidFill>
              </a:rPr>
              <a:t>1.5.3 </a:t>
            </a:r>
            <a:r>
              <a:rPr lang="zh-CN" altLang="en-US" sz="1800" b="1" dirty="0" smtClean="0">
                <a:solidFill>
                  <a:srgbClr val="C00000"/>
                </a:solidFill>
              </a:rPr>
              <a:t>运行</a:t>
            </a:r>
            <a:endParaRPr lang="zh-CN" altLang="en-US" dirty="0">
              <a:solidFill>
                <a:srgbClr val="C00000"/>
              </a:solidFill>
            </a:endParaRPr>
          </a:p>
        </p:txBody>
      </p:sp>
      <p:sp>
        <p:nvSpPr>
          <p:cNvPr id="5" name="左箭头 4"/>
          <p:cNvSpPr/>
          <p:nvPr/>
        </p:nvSpPr>
        <p:spPr>
          <a:xfrm>
            <a:off x="2073611" y="2546855"/>
            <a:ext cx="643075" cy="242316"/>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716686" y="1391672"/>
            <a:ext cx="5976664" cy="1477328"/>
          </a:xfrm>
          <a:prstGeom prst="rect">
            <a:avLst/>
          </a:prstGeom>
        </p:spPr>
        <p:txBody>
          <a:bodyPr wrap="square">
            <a:spAutoFit/>
          </a:bodyPr>
          <a:lstStyle/>
          <a:p>
            <a:r>
              <a:rPr lang="zh-CN" altLang="zh-CN" dirty="0"/>
              <a:t>一个</a:t>
            </a:r>
            <a:r>
              <a:rPr lang="en-US" altLang="zh-CN" dirty="0"/>
              <a:t>Java</a:t>
            </a:r>
            <a:r>
              <a:rPr lang="zh-CN" altLang="zh-CN" dirty="0"/>
              <a:t>应用程序必须有一个类（至少一个）</a:t>
            </a:r>
            <a:r>
              <a:rPr lang="zh-CN" altLang="zh-CN" dirty="0" smtClean="0"/>
              <a:t>含有</a:t>
            </a:r>
            <a:endParaRPr lang="en-US" altLang="zh-CN" dirty="0" smtClean="0"/>
          </a:p>
          <a:p>
            <a:r>
              <a:rPr lang="en-US" altLang="zh-CN" b="1" dirty="0" smtClean="0">
                <a:solidFill>
                  <a:srgbClr val="C00000"/>
                </a:solidFill>
              </a:rPr>
              <a:t>public </a:t>
            </a:r>
            <a:r>
              <a:rPr lang="en-US" altLang="zh-CN" b="1" dirty="0">
                <a:solidFill>
                  <a:srgbClr val="C00000"/>
                </a:solidFill>
              </a:rPr>
              <a:t>static void main</a:t>
            </a:r>
            <a:r>
              <a:rPr lang="zh-CN" altLang="zh-CN" b="1" dirty="0">
                <a:solidFill>
                  <a:srgbClr val="C00000"/>
                </a:solidFill>
              </a:rPr>
              <a:t>（</a:t>
            </a:r>
            <a:r>
              <a:rPr lang="en-US" altLang="zh-CN" b="1" dirty="0">
                <a:solidFill>
                  <a:srgbClr val="C00000"/>
                </a:solidFill>
              </a:rPr>
              <a:t>String </a:t>
            </a:r>
            <a:r>
              <a:rPr lang="en-US" altLang="zh-CN" b="1" dirty="0" err="1">
                <a:solidFill>
                  <a:srgbClr val="C00000"/>
                </a:solidFill>
              </a:rPr>
              <a:t>args</a:t>
            </a:r>
            <a:r>
              <a:rPr lang="en-US" altLang="zh-CN" b="1" dirty="0">
                <a:solidFill>
                  <a:srgbClr val="C00000"/>
                </a:solidFill>
              </a:rPr>
              <a:t>[ ]</a:t>
            </a:r>
            <a:r>
              <a:rPr lang="zh-CN" altLang="zh-CN" b="1" dirty="0" smtClean="0">
                <a:solidFill>
                  <a:srgbClr val="C00000"/>
                </a:solidFill>
              </a:rPr>
              <a:t>）</a:t>
            </a:r>
            <a:endParaRPr lang="en-US" altLang="zh-CN" b="1" dirty="0" smtClean="0">
              <a:solidFill>
                <a:srgbClr val="C00000"/>
              </a:solidFill>
            </a:endParaRPr>
          </a:p>
          <a:p>
            <a:r>
              <a:rPr lang="zh-CN" altLang="zh-CN" dirty="0" smtClean="0"/>
              <a:t>方法</a:t>
            </a:r>
            <a:r>
              <a:rPr lang="zh-CN" altLang="zh-CN" dirty="0"/>
              <a:t>，称这个类是应用程序的主类。</a:t>
            </a:r>
            <a:r>
              <a:rPr lang="en-US" altLang="zh-CN" dirty="0" err="1"/>
              <a:t>args</a:t>
            </a:r>
            <a:r>
              <a:rPr lang="en-US" altLang="zh-CN" dirty="0"/>
              <a:t>[]</a:t>
            </a:r>
            <a:r>
              <a:rPr lang="zh-CN" altLang="zh-CN" dirty="0"/>
              <a:t>是</a:t>
            </a:r>
            <a:r>
              <a:rPr lang="en-US" altLang="zh-CN" dirty="0"/>
              <a:t>main</a:t>
            </a:r>
            <a:r>
              <a:rPr lang="zh-CN" altLang="zh-CN" dirty="0"/>
              <a:t>方法的一个参数，是一</a:t>
            </a:r>
            <a:r>
              <a:rPr lang="zh-CN" altLang="zh-CN" dirty="0" smtClean="0"/>
              <a:t>个</a:t>
            </a:r>
            <a:r>
              <a:rPr lang="en-US" altLang="zh-CN" dirty="0" smtClean="0"/>
              <a:t>String</a:t>
            </a:r>
            <a:r>
              <a:rPr lang="zh-CN" altLang="zh-CN" dirty="0" smtClean="0"/>
              <a:t>类型</a:t>
            </a:r>
            <a:r>
              <a:rPr lang="zh-CN" altLang="zh-CN" dirty="0"/>
              <a:t>的数组（</a:t>
            </a:r>
            <a:r>
              <a:rPr lang="zh-CN" altLang="zh-CN" b="1" dirty="0"/>
              <a:t>注意</a:t>
            </a:r>
            <a:r>
              <a:rPr lang="en-US" altLang="zh-CN" b="1" dirty="0"/>
              <a:t>String</a:t>
            </a:r>
            <a:r>
              <a:rPr lang="zh-CN" altLang="zh-CN" b="1" dirty="0"/>
              <a:t>的第一个字母是大写的</a:t>
            </a:r>
            <a:r>
              <a:rPr lang="zh-CN" altLang="zh-CN" b="1" dirty="0" smtClean="0"/>
              <a:t>）</a:t>
            </a:r>
            <a:r>
              <a:rPr lang="zh-CN" altLang="en-US" dirty="0"/>
              <a:t>。</a:t>
            </a:r>
            <a:endParaRPr lang="zh-CN" altLang="zh-CN" dirty="0"/>
          </a:p>
        </p:txBody>
      </p:sp>
      <p:sp>
        <p:nvSpPr>
          <p:cNvPr id="8" name="矩形 7"/>
          <p:cNvSpPr/>
          <p:nvPr/>
        </p:nvSpPr>
        <p:spPr>
          <a:xfrm>
            <a:off x="467544" y="980728"/>
            <a:ext cx="1080120"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zh-CN" altLang="en-US" b="1" dirty="0" smtClean="0">
                <a:solidFill>
                  <a:srgbClr val="0070C0"/>
                </a:solidFill>
                <a:hlinkClick r:id="rId2" action="ppaction://hlinkfile"/>
              </a:rPr>
              <a:t>例子</a:t>
            </a:r>
            <a:r>
              <a:rPr lang="en-US" altLang="zh-CN" b="1" dirty="0" smtClean="0">
                <a:solidFill>
                  <a:srgbClr val="0070C0"/>
                </a:solidFill>
              </a:rPr>
              <a:t>1</a:t>
            </a:r>
            <a:endParaRPr lang="zh-CN" altLang="en-US" b="1" dirty="0">
              <a:solidFill>
                <a:srgbClr val="0070C0"/>
              </a:solidFill>
            </a:endParaRPr>
          </a:p>
        </p:txBody>
      </p:sp>
      <p:sp>
        <p:nvSpPr>
          <p:cNvPr id="6" name="矩形 5"/>
          <p:cNvSpPr/>
          <p:nvPr/>
        </p:nvSpPr>
        <p:spPr>
          <a:xfrm>
            <a:off x="179512" y="2996952"/>
            <a:ext cx="8856984" cy="1477328"/>
          </a:xfrm>
          <a:prstGeom prst="rect">
            <a:avLst/>
          </a:prstGeom>
        </p:spPr>
        <p:txBody>
          <a:bodyPr wrap="square">
            <a:spAutoFit/>
          </a:bodyPr>
          <a:lstStyle/>
          <a:p>
            <a:r>
              <a:rPr lang="zh-CN" altLang="zh-CN" dirty="0"/>
              <a:t>使用</a:t>
            </a:r>
            <a:r>
              <a:rPr lang="en-US" altLang="zh-CN" dirty="0"/>
              <a:t>Java</a:t>
            </a:r>
            <a:r>
              <a:rPr lang="zh-CN" altLang="zh-CN" dirty="0"/>
              <a:t>解释器（</a:t>
            </a:r>
            <a:r>
              <a:rPr lang="en-US" altLang="zh-CN" dirty="0"/>
              <a:t>java.exe</a:t>
            </a:r>
            <a:r>
              <a:rPr lang="zh-CN" altLang="zh-CN" dirty="0"/>
              <a:t>）来解释执行其字节码文件。</a:t>
            </a:r>
            <a:r>
              <a:rPr lang="en-US" altLang="zh-CN" dirty="0"/>
              <a:t>Java</a:t>
            </a:r>
            <a:r>
              <a:rPr lang="zh-CN" altLang="zh-CN" dirty="0"/>
              <a:t>应用程序总是从主类的</a:t>
            </a:r>
            <a:r>
              <a:rPr lang="en-US" altLang="zh-CN" b="1" dirty="0">
                <a:solidFill>
                  <a:srgbClr val="C00000"/>
                </a:solidFill>
              </a:rPr>
              <a:t>main</a:t>
            </a:r>
            <a:r>
              <a:rPr lang="zh-CN" altLang="zh-CN" dirty="0"/>
              <a:t>方法开始执行。因此，需进入主类字节码所在目录，比如</a:t>
            </a:r>
            <a:r>
              <a:rPr lang="en-US" altLang="zh-CN" dirty="0"/>
              <a:t>C:\chapter1</a:t>
            </a:r>
            <a:r>
              <a:rPr lang="zh-CN" altLang="zh-CN" dirty="0"/>
              <a:t>，然后使用</a:t>
            </a:r>
            <a:r>
              <a:rPr lang="en-US" altLang="zh-CN" dirty="0"/>
              <a:t>Java</a:t>
            </a:r>
            <a:r>
              <a:rPr lang="zh-CN" altLang="zh-CN" dirty="0"/>
              <a:t>解释器（</a:t>
            </a:r>
            <a:r>
              <a:rPr lang="en-US" altLang="zh-CN" dirty="0"/>
              <a:t>java.exe</a:t>
            </a:r>
            <a:r>
              <a:rPr lang="zh-CN" altLang="zh-CN" dirty="0"/>
              <a:t>）运行主类的字节码，如下所示：</a:t>
            </a:r>
          </a:p>
          <a:p>
            <a:r>
              <a:rPr lang="en-US" altLang="zh-CN" dirty="0" smtClean="0"/>
              <a:t>                </a:t>
            </a:r>
            <a:r>
              <a:rPr lang="en-US" altLang="zh-CN" b="1" dirty="0" smtClean="0">
                <a:solidFill>
                  <a:srgbClr val="C00000"/>
                </a:solidFill>
              </a:rPr>
              <a:t>C</a:t>
            </a:r>
            <a:r>
              <a:rPr lang="en-US" altLang="zh-CN" b="1" dirty="0">
                <a:solidFill>
                  <a:srgbClr val="C00000"/>
                </a:solidFill>
              </a:rPr>
              <a:t>:\chapter1\&gt; java Hello</a:t>
            </a:r>
            <a:endParaRPr lang="zh-CN" altLang="zh-CN" b="1" dirty="0">
              <a:solidFill>
                <a:srgbClr val="C00000"/>
              </a:solidFill>
            </a:endParaRPr>
          </a:p>
          <a:p>
            <a:r>
              <a:rPr lang="zh-CN" altLang="zh-CN" dirty="0"/>
              <a:t>运行效果</a:t>
            </a:r>
            <a:r>
              <a:rPr lang="zh-CN" altLang="zh-CN" dirty="0" smtClean="0"/>
              <a:t>如</a:t>
            </a:r>
            <a:r>
              <a:rPr lang="zh-CN" altLang="en-US" dirty="0" smtClean="0"/>
              <a:t>下</a:t>
            </a:r>
            <a:r>
              <a:rPr lang="zh-CN" altLang="zh-CN" dirty="0" smtClean="0"/>
              <a:t>图所</a:t>
            </a:r>
            <a:r>
              <a:rPr lang="zh-CN" altLang="zh-CN" dirty="0"/>
              <a:t>示。</a:t>
            </a:r>
            <a:endParaRPr lang="zh-CN" alt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4474280"/>
            <a:ext cx="6453025"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30974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043"/>
            <a:ext cx="3322712" cy="1162050"/>
          </a:xfrm>
        </p:spPr>
        <p:txBody>
          <a:bodyPr>
            <a:normAutofit fontScale="90000"/>
          </a:bodyPr>
          <a:lstStyle/>
          <a:p>
            <a:pPr lvl="1" algn="l" rtl="0">
              <a:spcBef>
                <a:spcPct val="0"/>
              </a:spcBef>
            </a:pPr>
            <a:r>
              <a:rPr lang="en-US" altLang="zh-CN" sz="2400" b="1" dirty="0" smtClean="0"/>
              <a:t>1.5 </a:t>
            </a:r>
            <a:r>
              <a:rPr lang="zh-CN" altLang="zh-CN" sz="2400" dirty="0" smtClean="0"/>
              <a:t>简单</a:t>
            </a:r>
            <a:r>
              <a:rPr lang="zh-CN" altLang="zh-CN" sz="2400" dirty="0"/>
              <a:t>的</a:t>
            </a:r>
            <a:r>
              <a:rPr lang="en-US" altLang="zh-CN" sz="2400" dirty="0"/>
              <a:t>Java</a:t>
            </a:r>
            <a:r>
              <a:rPr lang="zh-CN" altLang="zh-CN" sz="2400" dirty="0"/>
              <a:t>应用程序</a:t>
            </a:r>
            <a:r>
              <a:rPr lang="zh-CN" altLang="zh-CN" sz="2400" b="1" dirty="0"/>
              <a:t/>
            </a:r>
            <a:br>
              <a:rPr lang="zh-CN" altLang="zh-CN" sz="2400" b="1" dirty="0"/>
            </a:br>
            <a:endParaRPr lang="zh-CN" altLang="en-US" sz="2400" b="1" dirty="0"/>
          </a:p>
        </p:txBody>
      </p:sp>
      <p:sp>
        <p:nvSpPr>
          <p:cNvPr id="4" name="文本占位符 3"/>
          <p:cNvSpPr>
            <a:spLocks noGrp="1"/>
          </p:cNvSpPr>
          <p:nvPr>
            <p:ph type="body" sz="half" idx="2"/>
          </p:nvPr>
        </p:nvSpPr>
        <p:spPr>
          <a:xfrm>
            <a:off x="175160" y="1497941"/>
            <a:ext cx="1872208" cy="1066963"/>
          </a:xfrm>
        </p:spPr>
        <p:style>
          <a:lnRef idx="1">
            <a:schemeClr val="accent5"/>
          </a:lnRef>
          <a:fillRef idx="2">
            <a:schemeClr val="accent5"/>
          </a:fillRef>
          <a:effectRef idx="1">
            <a:schemeClr val="accent5"/>
          </a:effectRef>
          <a:fontRef idx="minor">
            <a:schemeClr val="dk1"/>
          </a:fontRef>
        </p:style>
        <p:txBody>
          <a:bodyPr/>
          <a:lstStyle/>
          <a:p>
            <a:pPr marL="285750" indent="-285750">
              <a:buFont typeface="Wingdings" pitchFamily="2" charset="2"/>
              <a:buChar char="l"/>
            </a:pPr>
            <a:r>
              <a:rPr lang="zh-CN" altLang="en-US" sz="1800" b="1" dirty="0" smtClean="0">
                <a:solidFill>
                  <a:srgbClr val="C00000"/>
                </a:solidFill>
              </a:rPr>
              <a:t> 保存源文件</a:t>
            </a:r>
            <a:endParaRPr lang="en-US" altLang="zh-CN" sz="1800" b="1" dirty="0" smtClean="0">
              <a:solidFill>
                <a:srgbClr val="C00000"/>
              </a:solidFill>
            </a:endParaRPr>
          </a:p>
          <a:p>
            <a:pPr marL="285750" indent="-285750">
              <a:buFont typeface="Wingdings" pitchFamily="2" charset="2"/>
              <a:buChar char="l"/>
            </a:pPr>
            <a:r>
              <a:rPr lang="en-US" altLang="zh-CN" sz="1800" b="1" dirty="0" smtClean="0">
                <a:solidFill>
                  <a:srgbClr val="0070C0"/>
                </a:solidFill>
              </a:rPr>
              <a:t> </a:t>
            </a:r>
            <a:r>
              <a:rPr lang="zh-CN" altLang="en-US" sz="1800" b="1" dirty="0" smtClean="0">
                <a:solidFill>
                  <a:srgbClr val="0070C0"/>
                </a:solidFill>
              </a:rPr>
              <a:t>编译</a:t>
            </a:r>
            <a:endParaRPr lang="en-US" altLang="zh-CN" sz="1800" b="1" dirty="0" smtClean="0">
              <a:solidFill>
                <a:srgbClr val="0070C0"/>
              </a:solidFill>
            </a:endParaRPr>
          </a:p>
          <a:p>
            <a:pPr marL="285750" indent="-285750">
              <a:buFont typeface="Wingdings" pitchFamily="2" charset="2"/>
              <a:buChar char="l"/>
            </a:pPr>
            <a:r>
              <a:rPr lang="en-US" altLang="zh-CN" sz="1800" b="1" dirty="0">
                <a:solidFill>
                  <a:srgbClr val="0070C0"/>
                </a:solidFill>
              </a:rPr>
              <a:t> </a:t>
            </a:r>
            <a:r>
              <a:rPr lang="zh-CN" altLang="en-US" sz="1800" b="1" dirty="0" smtClean="0">
                <a:solidFill>
                  <a:srgbClr val="0070C0"/>
                </a:solidFill>
              </a:rPr>
              <a:t>运行</a:t>
            </a:r>
            <a:endParaRPr lang="zh-CN" altLang="en-US" dirty="0">
              <a:solidFill>
                <a:srgbClr val="0070C0"/>
              </a:solidFill>
            </a:endParaRPr>
          </a:p>
        </p:txBody>
      </p:sp>
      <p:sp>
        <p:nvSpPr>
          <p:cNvPr id="5" name="左箭头 4"/>
          <p:cNvSpPr/>
          <p:nvPr/>
        </p:nvSpPr>
        <p:spPr>
          <a:xfrm>
            <a:off x="2039884" y="1556792"/>
            <a:ext cx="643075" cy="242316"/>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716686" y="1475942"/>
            <a:ext cx="6103786" cy="646331"/>
          </a:xfrm>
          <a:prstGeom prst="rect">
            <a:avLst/>
          </a:prstGeom>
        </p:spPr>
        <p:txBody>
          <a:bodyPr wrap="square">
            <a:spAutoFit/>
          </a:bodyPr>
          <a:lstStyle/>
          <a:p>
            <a:r>
              <a:rPr lang="zh-CN" altLang="zh-CN" dirty="0"/>
              <a:t>必须把</a:t>
            </a:r>
            <a:r>
              <a:rPr lang="zh-CN" altLang="zh-CN" dirty="0">
                <a:hlinkClick r:id="rId2" action="ppaction://hlinkfile"/>
              </a:rPr>
              <a:t>例子</a:t>
            </a:r>
            <a:r>
              <a:rPr lang="en-US" altLang="zh-CN" dirty="0">
                <a:hlinkClick r:id="rId2" action="ppaction://hlinkfile"/>
              </a:rPr>
              <a:t>2</a:t>
            </a:r>
            <a:r>
              <a:rPr lang="zh-CN" altLang="zh-CN" dirty="0"/>
              <a:t>中的</a:t>
            </a:r>
            <a:r>
              <a:rPr lang="en-US" altLang="zh-CN" dirty="0"/>
              <a:t>Java</a:t>
            </a:r>
            <a:r>
              <a:rPr lang="zh-CN" altLang="zh-CN" dirty="0"/>
              <a:t>源文件命名保存为</a:t>
            </a:r>
            <a:r>
              <a:rPr lang="en-US" altLang="zh-CN" b="1" dirty="0">
                <a:solidFill>
                  <a:srgbClr val="C00000"/>
                </a:solidFill>
              </a:rPr>
              <a:t>Rect.java</a:t>
            </a:r>
            <a:r>
              <a:rPr lang="zh-CN" altLang="zh-CN" dirty="0"/>
              <a:t>（回忆一下源文件命名的规定）。假设保存</a:t>
            </a:r>
            <a:r>
              <a:rPr lang="en-US" altLang="zh-CN" dirty="0"/>
              <a:t>Rect.java</a:t>
            </a:r>
            <a:r>
              <a:rPr lang="zh-CN" altLang="zh-CN" dirty="0"/>
              <a:t>在</a:t>
            </a:r>
            <a:r>
              <a:rPr lang="en-US" altLang="zh-CN" dirty="0"/>
              <a:t>C:\chapter1</a:t>
            </a:r>
            <a:r>
              <a:rPr lang="zh-CN" altLang="zh-CN" dirty="0"/>
              <a:t>下</a:t>
            </a:r>
            <a:r>
              <a:rPr lang="zh-CN" altLang="zh-CN" dirty="0" smtClean="0"/>
              <a:t>。</a:t>
            </a:r>
            <a:endParaRPr lang="zh-CN" altLang="zh-CN" dirty="0"/>
          </a:p>
        </p:txBody>
      </p:sp>
      <p:sp>
        <p:nvSpPr>
          <p:cNvPr id="8" name="矩形 7"/>
          <p:cNvSpPr/>
          <p:nvPr/>
        </p:nvSpPr>
        <p:spPr>
          <a:xfrm>
            <a:off x="467544" y="980728"/>
            <a:ext cx="1080120"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zh-CN" altLang="en-US" b="1" dirty="0" smtClean="0">
                <a:solidFill>
                  <a:srgbClr val="0070C0"/>
                </a:solidFill>
                <a:hlinkClick r:id="rId2" action="ppaction://hlinkfile"/>
              </a:rPr>
              <a:t>例子</a:t>
            </a:r>
            <a:r>
              <a:rPr lang="en-US" altLang="zh-CN" b="1" dirty="0" smtClean="0">
                <a:solidFill>
                  <a:srgbClr val="0070C0"/>
                </a:solidFill>
              </a:rPr>
              <a:t>2</a:t>
            </a:r>
            <a:endParaRPr lang="zh-CN" altLang="en-US" b="1" dirty="0">
              <a:solidFill>
                <a:srgbClr val="0070C0"/>
              </a:solidFill>
            </a:endParaRPr>
          </a:p>
        </p:txBody>
      </p:sp>
      <p:sp>
        <p:nvSpPr>
          <p:cNvPr id="10" name="文本占位符 3"/>
          <p:cNvSpPr txBox="1">
            <a:spLocks/>
          </p:cNvSpPr>
          <p:nvPr/>
        </p:nvSpPr>
        <p:spPr>
          <a:xfrm>
            <a:off x="167676" y="3068960"/>
            <a:ext cx="1872208" cy="10669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1400" kern="1200">
                <a:solidFill>
                  <a:schemeClr val="dk1"/>
                </a:solidFill>
                <a:latin typeface="+mn-lt"/>
                <a:ea typeface="+mn-ea"/>
                <a:cs typeface="+mn-cs"/>
              </a:defRPr>
            </a:lvl1pPr>
            <a:lvl2pPr marL="457200" indent="0" algn="l" defTabSz="914400" rtl="0" eaLnBrk="1" latinLnBrk="0" hangingPunct="1">
              <a:spcBef>
                <a:spcPct val="20000"/>
              </a:spcBef>
              <a:buFont typeface="Arial" pitchFamily="34" charset="0"/>
              <a:buNone/>
              <a:defRPr sz="1200" kern="1200">
                <a:solidFill>
                  <a:schemeClr val="dk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dk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dk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dk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dk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dk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dk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dk1"/>
                </a:solidFill>
                <a:latin typeface="+mn-lt"/>
                <a:ea typeface="+mn-ea"/>
                <a:cs typeface="+mn-cs"/>
              </a:defRPr>
            </a:lvl9pPr>
          </a:lstStyle>
          <a:p>
            <a:pPr marL="285750" indent="-285750">
              <a:buFont typeface="Wingdings" pitchFamily="2" charset="2"/>
              <a:buChar char="l"/>
            </a:pPr>
            <a:r>
              <a:rPr lang="zh-CN" altLang="en-US" sz="1800" b="1" dirty="0" smtClean="0">
                <a:solidFill>
                  <a:srgbClr val="0070C0"/>
                </a:solidFill>
              </a:rPr>
              <a:t> 保存源文件</a:t>
            </a:r>
            <a:endParaRPr lang="en-US" altLang="zh-CN" sz="1800" b="1" dirty="0" smtClean="0">
              <a:solidFill>
                <a:srgbClr val="0070C0"/>
              </a:solidFill>
            </a:endParaRPr>
          </a:p>
          <a:p>
            <a:pPr marL="285750" indent="-285750">
              <a:buFont typeface="Wingdings" pitchFamily="2" charset="2"/>
              <a:buChar char="l"/>
            </a:pPr>
            <a:r>
              <a:rPr lang="en-US" altLang="zh-CN" sz="1800" b="1" dirty="0" smtClean="0">
                <a:solidFill>
                  <a:srgbClr val="C00000"/>
                </a:solidFill>
              </a:rPr>
              <a:t> </a:t>
            </a:r>
            <a:r>
              <a:rPr lang="zh-CN" altLang="en-US" sz="1800" b="1" dirty="0" smtClean="0">
                <a:solidFill>
                  <a:srgbClr val="C00000"/>
                </a:solidFill>
              </a:rPr>
              <a:t>编译</a:t>
            </a:r>
            <a:endParaRPr lang="en-US" altLang="zh-CN" sz="1800" b="1" dirty="0" smtClean="0">
              <a:solidFill>
                <a:srgbClr val="C00000"/>
              </a:solidFill>
            </a:endParaRPr>
          </a:p>
          <a:p>
            <a:pPr marL="285750" indent="-285750">
              <a:buFont typeface="Wingdings" pitchFamily="2" charset="2"/>
              <a:buChar char="l"/>
            </a:pPr>
            <a:r>
              <a:rPr lang="en-US" altLang="zh-CN" sz="1800" b="1" dirty="0" smtClean="0">
                <a:solidFill>
                  <a:srgbClr val="0070C0"/>
                </a:solidFill>
              </a:rPr>
              <a:t> </a:t>
            </a:r>
            <a:r>
              <a:rPr lang="zh-CN" altLang="en-US" sz="1800" b="1" dirty="0" smtClean="0">
                <a:solidFill>
                  <a:srgbClr val="0070C0"/>
                </a:solidFill>
              </a:rPr>
              <a:t>运行</a:t>
            </a:r>
            <a:endParaRPr lang="zh-CN" altLang="en-US" dirty="0">
              <a:solidFill>
                <a:srgbClr val="0070C0"/>
              </a:solidFill>
            </a:endParaRPr>
          </a:p>
        </p:txBody>
      </p:sp>
      <p:sp>
        <p:nvSpPr>
          <p:cNvPr id="11" name="文本占位符 3"/>
          <p:cNvSpPr txBox="1">
            <a:spLocks/>
          </p:cNvSpPr>
          <p:nvPr/>
        </p:nvSpPr>
        <p:spPr>
          <a:xfrm>
            <a:off x="167676" y="4653136"/>
            <a:ext cx="1872208" cy="10669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1400" kern="1200">
                <a:solidFill>
                  <a:schemeClr val="dk1"/>
                </a:solidFill>
                <a:latin typeface="+mn-lt"/>
                <a:ea typeface="+mn-ea"/>
                <a:cs typeface="+mn-cs"/>
              </a:defRPr>
            </a:lvl1pPr>
            <a:lvl2pPr marL="457200" indent="0" algn="l" defTabSz="914400" rtl="0" eaLnBrk="1" latinLnBrk="0" hangingPunct="1">
              <a:spcBef>
                <a:spcPct val="20000"/>
              </a:spcBef>
              <a:buFont typeface="Arial" pitchFamily="34" charset="0"/>
              <a:buNone/>
              <a:defRPr sz="1200" kern="1200">
                <a:solidFill>
                  <a:schemeClr val="dk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dk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dk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dk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dk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dk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dk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dk1"/>
                </a:solidFill>
                <a:latin typeface="+mn-lt"/>
                <a:ea typeface="+mn-ea"/>
                <a:cs typeface="+mn-cs"/>
              </a:defRPr>
            </a:lvl9pPr>
          </a:lstStyle>
          <a:p>
            <a:pPr marL="285750" indent="-285750">
              <a:buFont typeface="Wingdings" pitchFamily="2" charset="2"/>
              <a:buChar char="l"/>
            </a:pPr>
            <a:r>
              <a:rPr lang="zh-CN" altLang="en-US" sz="1800" b="1" dirty="0" smtClean="0">
                <a:solidFill>
                  <a:srgbClr val="0070C0"/>
                </a:solidFill>
              </a:rPr>
              <a:t> 保存源文件</a:t>
            </a:r>
            <a:endParaRPr lang="en-US" altLang="zh-CN" sz="1800" b="1" dirty="0" smtClean="0">
              <a:solidFill>
                <a:srgbClr val="0070C0"/>
              </a:solidFill>
            </a:endParaRPr>
          </a:p>
          <a:p>
            <a:pPr marL="285750" indent="-285750">
              <a:buFont typeface="Wingdings" pitchFamily="2" charset="2"/>
              <a:buChar char="l"/>
            </a:pPr>
            <a:r>
              <a:rPr lang="en-US" altLang="zh-CN" sz="1800" b="1" dirty="0" smtClean="0">
                <a:solidFill>
                  <a:srgbClr val="0070C0"/>
                </a:solidFill>
              </a:rPr>
              <a:t> </a:t>
            </a:r>
            <a:r>
              <a:rPr lang="zh-CN" altLang="en-US" sz="1800" b="1" dirty="0" smtClean="0">
                <a:solidFill>
                  <a:srgbClr val="0070C0"/>
                </a:solidFill>
              </a:rPr>
              <a:t>编译</a:t>
            </a:r>
            <a:endParaRPr lang="en-US" altLang="zh-CN" sz="1800" b="1" dirty="0" smtClean="0">
              <a:solidFill>
                <a:srgbClr val="0070C0"/>
              </a:solidFill>
            </a:endParaRPr>
          </a:p>
          <a:p>
            <a:pPr marL="285750" indent="-285750">
              <a:buFont typeface="Wingdings" pitchFamily="2" charset="2"/>
              <a:buChar char="l"/>
            </a:pPr>
            <a:r>
              <a:rPr lang="en-US" altLang="zh-CN" sz="1800" b="1" dirty="0" smtClean="0">
                <a:solidFill>
                  <a:srgbClr val="C00000"/>
                </a:solidFill>
              </a:rPr>
              <a:t> </a:t>
            </a:r>
            <a:r>
              <a:rPr lang="zh-CN" altLang="en-US" sz="1800" b="1" dirty="0" smtClean="0">
                <a:solidFill>
                  <a:srgbClr val="C00000"/>
                </a:solidFill>
              </a:rPr>
              <a:t>运行</a:t>
            </a:r>
            <a:endParaRPr lang="zh-CN" altLang="en-US" dirty="0">
              <a:solidFill>
                <a:srgbClr val="C00000"/>
              </a:solidFill>
            </a:endParaRPr>
          </a:p>
        </p:txBody>
      </p:sp>
      <p:sp>
        <p:nvSpPr>
          <p:cNvPr id="12" name="左箭头 11"/>
          <p:cNvSpPr/>
          <p:nvPr/>
        </p:nvSpPr>
        <p:spPr>
          <a:xfrm>
            <a:off x="2073611" y="3481283"/>
            <a:ext cx="643075" cy="242316"/>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左箭头 12"/>
          <p:cNvSpPr/>
          <p:nvPr/>
        </p:nvSpPr>
        <p:spPr>
          <a:xfrm>
            <a:off x="2073611" y="5443900"/>
            <a:ext cx="643075" cy="242316"/>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716686" y="3279275"/>
            <a:ext cx="6103786" cy="923330"/>
          </a:xfrm>
          <a:prstGeom prst="rect">
            <a:avLst/>
          </a:prstGeom>
        </p:spPr>
        <p:txBody>
          <a:bodyPr wrap="square">
            <a:spAutoFit/>
          </a:bodyPr>
          <a:lstStyle/>
          <a:p>
            <a:r>
              <a:rPr lang="en-US" altLang="zh-CN" dirty="0"/>
              <a:t>C:\chapter1\&gt;</a:t>
            </a:r>
            <a:r>
              <a:rPr lang="en-US" altLang="zh-CN" b="1" dirty="0">
                <a:solidFill>
                  <a:srgbClr val="C00000"/>
                </a:solidFill>
              </a:rPr>
              <a:t>javac  Rect.java</a:t>
            </a:r>
            <a:endParaRPr lang="zh-CN" altLang="zh-CN" b="1" dirty="0">
              <a:solidFill>
                <a:srgbClr val="C00000"/>
              </a:solidFill>
            </a:endParaRPr>
          </a:p>
          <a:p>
            <a:r>
              <a:rPr lang="zh-CN" altLang="zh-CN" dirty="0"/>
              <a:t>如果编译成功，</a:t>
            </a:r>
            <a:r>
              <a:rPr lang="en-US" altLang="zh-CN" dirty="0"/>
              <a:t>chapter1</a:t>
            </a:r>
            <a:r>
              <a:rPr lang="zh-CN" altLang="zh-CN" dirty="0"/>
              <a:t>目录下就会有</a:t>
            </a:r>
            <a:r>
              <a:rPr lang="en-US" altLang="zh-CN" b="1" dirty="0" err="1">
                <a:solidFill>
                  <a:srgbClr val="C00000"/>
                </a:solidFill>
              </a:rPr>
              <a:t>Rect.class</a:t>
            </a:r>
            <a:r>
              <a:rPr lang="zh-CN" altLang="zh-CN" dirty="0"/>
              <a:t>和</a:t>
            </a:r>
            <a:r>
              <a:rPr lang="en-US" altLang="zh-CN" b="1" dirty="0">
                <a:solidFill>
                  <a:srgbClr val="C00000"/>
                </a:solidFill>
              </a:rPr>
              <a:t>Example1_2.class</a:t>
            </a:r>
            <a:r>
              <a:rPr lang="zh-CN" altLang="zh-CN" dirty="0"/>
              <a:t>两个字节码文件</a:t>
            </a:r>
            <a:r>
              <a:rPr lang="zh-CN" altLang="zh-CN" dirty="0" smtClean="0"/>
              <a:t>。</a:t>
            </a:r>
            <a:endParaRPr lang="zh-CN" altLang="zh-CN" dirty="0"/>
          </a:p>
        </p:txBody>
      </p:sp>
      <p:sp>
        <p:nvSpPr>
          <p:cNvPr id="15" name="矩形 14"/>
          <p:cNvSpPr/>
          <p:nvPr/>
        </p:nvSpPr>
        <p:spPr>
          <a:xfrm>
            <a:off x="2840511" y="5241891"/>
            <a:ext cx="6103786" cy="646331"/>
          </a:xfrm>
          <a:prstGeom prst="rect">
            <a:avLst/>
          </a:prstGeom>
        </p:spPr>
        <p:txBody>
          <a:bodyPr wrap="square">
            <a:spAutoFit/>
          </a:bodyPr>
          <a:lstStyle/>
          <a:p>
            <a:r>
              <a:rPr lang="en-US" altLang="zh-CN" dirty="0"/>
              <a:t>C:\chapter1</a:t>
            </a:r>
            <a:r>
              <a:rPr lang="en-US" altLang="zh-CN" b="1" dirty="0">
                <a:solidFill>
                  <a:srgbClr val="C00000"/>
                </a:solidFill>
              </a:rPr>
              <a:t>\&gt;java  Example1_2</a:t>
            </a:r>
            <a:endParaRPr lang="zh-CN" altLang="zh-CN" b="1" dirty="0">
              <a:solidFill>
                <a:srgbClr val="C00000"/>
              </a:solidFill>
            </a:endParaRPr>
          </a:p>
          <a:p>
            <a:r>
              <a:rPr lang="en-US" altLang="zh-CN" dirty="0"/>
              <a:t>java </a:t>
            </a:r>
            <a:r>
              <a:rPr lang="zh-CN" altLang="zh-CN" dirty="0"/>
              <a:t>命令后的名字必须是</a:t>
            </a:r>
            <a:r>
              <a:rPr lang="zh-CN" altLang="zh-CN" b="1" dirty="0"/>
              <a:t>主类的名字</a:t>
            </a:r>
            <a:r>
              <a:rPr lang="zh-CN" altLang="zh-CN" dirty="0"/>
              <a:t>（</a:t>
            </a:r>
            <a:r>
              <a:rPr lang="zh-CN" altLang="zh-CN" b="1" dirty="0"/>
              <a:t>不包括扩展名</a:t>
            </a:r>
            <a:r>
              <a:rPr lang="zh-CN" altLang="zh-CN" dirty="0"/>
              <a:t>）</a:t>
            </a:r>
            <a:r>
              <a:rPr lang="zh-CN" altLang="zh-CN" dirty="0" smtClean="0"/>
              <a:t>。</a:t>
            </a:r>
            <a:endParaRPr lang="zh-CN" altLang="zh-CN" dirty="0"/>
          </a:p>
        </p:txBody>
      </p:sp>
    </p:spTree>
    <p:extLst>
      <p:ext uri="{BB962C8B-B14F-4D97-AF65-F5344CB8AC3E}">
        <p14:creationId xmlns:p14="http://schemas.microsoft.com/office/powerpoint/2010/main" val="10134509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5096606" cy="1162050"/>
          </a:xfrm>
        </p:spPr>
        <p:txBody>
          <a:bodyPr>
            <a:normAutofit/>
          </a:bodyPr>
          <a:lstStyle/>
          <a:p>
            <a:pPr lvl="1" algn="l" rtl="0">
              <a:spcBef>
                <a:spcPct val="0"/>
              </a:spcBef>
            </a:pPr>
            <a:r>
              <a:rPr lang="en-US" altLang="zh-CN" sz="2400" b="1" dirty="0" smtClean="0"/>
              <a:t>1.6 </a:t>
            </a:r>
            <a:r>
              <a:rPr lang="en-US" altLang="zh-CN" sz="2400" dirty="0"/>
              <a:t>Java</a:t>
            </a:r>
            <a:r>
              <a:rPr lang="zh-CN" altLang="zh-CN" sz="2400" b="1" dirty="0"/>
              <a:t>应用程序的基本结构</a:t>
            </a:r>
            <a:br>
              <a:rPr lang="zh-CN" altLang="zh-CN" sz="2400" b="1" dirty="0"/>
            </a:br>
            <a:endParaRPr lang="zh-CN" altLang="en-US" sz="2400" b="1" dirty="0"/>
          </a:p>
        </p:txBody>
      </p:sp>
      <p:sp>
        <p:nvSpPr>
          <p:cNvPr id="3" name="内容占位符 2"/>
          <p:cNvSpPr>
            <a:spLocks noGrp="1"/>
          </p:cNvSpPr>
          <p:nvPr>
            <p:ph idx="1"/>
          </p:nvPr>
        </p:nvSpPr>
        <p:spPr>
          <a:xfrm>
            <a:off x="2457462" y="921866"/>
            <a:ext cx="6192688" cy="2277964"/>
          </a:xfrm>
        </p:spPr>
        <p:txBody>
          <a:bodyPr>
            <a:normAutofit/>
          </a:bodyPr>
          <a:lstStyle/>
          <a:p>
            <a:pPr marL="0" indent="0">
              <a:buNone/>
            </a:pPr>
            <a:r>
              <a:rPr lang="zh-CN" altLang="zh-CN" sz="1800" dirty="0"/>
              <a:t>一个</a:t>
            </a:r>
            <a:r>
              <a:rPr lang="en-US" altLang="zh-CN" sz="1800" dirty="0"/>
              <a:t>Java</a:t>
            </a:r>
            <a:r>
              <a:rPr lang="zh-CN" altLang="zh-CN" sz="1800" dirty="0"/>
              <a:t>应用程序（也称为一个工程）是由若干个类所构成，这些类可以在一个源文件中，也可以分布在若干个源文件中，</a:t>
            </a:r>
            <a:r>
              <a:rPr lang="zh-CN" altLang="zh-CN" sz="1800" dirty="0" smtClean="0"/>
              <a:t>如</a:t>
            </a:r>
            <a:r>
              <a:rPr lang="zh-CN" altLang="en-US" sz="1800" dirty="0" smtClean="0"/>
              <a:t>下图</a:t>
            </a:r>
            <a:r>
              <a:rPr lang="zh-CN" altLang="zh-CN" sz="1800" dirty="0" smtClean="0"/>
              <a:t>所</a:t>
            </a:r>
            <a:r>
              <a:rPr lang="zh-CN" altLang="zh-CN" sz="1800" dirty="0"/>
              <a:t>示</a:t>
            </a:r>
            <a:r>
              <a:rPr lang="zh-CN" altLang="zh-CN" sz="1800" dirty="0" smtClean="0"/>
              <a:t>。</a:t>
            </a:r>
            <a:endParaRPr lang="en-US" altLang="zh-CN" sz="1800" dirty="0" smtClean="0"/>
          </a:p>
          <a:p>
            <a:pPr lvl="0"/>
            <a:r>
              <a:rPr lang="zh-CN" altLang="zh-CN" sz="1800" dirty="0"/>
              <a:t>将应用程序涉及的</a:t>
            </a:r>
            <a:r>
              <a:rPr lang="en-US" altLang="zh-CN" sz="1800" dirty="0"/>
              <a:t>Java</a:t>
            </a:r>
            <a:r>
              <a:rPr lang="zh-CN" altLang="zh-CN" sz="1800" dirty="0"/>
              <a:t>源文件保存在相同的目录中，分别编译通过，得到</a:t>
            </a:r>
            <a:r>
              <a:rPr lang="en-US" altLang="zh-CN" sz="1800" dirty="0"/>
              <a:t>Java</a:t>
            </a:r>
            <a:r>
              <a:rPr lang="zh-CN" altLang="zh-CN" sz="1800" dirty="0"/>
              <a:t>应用程序所需要的字节码文件。</a:t>
            </a:r>
          </a:p>
          <a:p>
            <a:pPr lvl="0"/>
            <a:r>
              <a:rPr lang="zh-CN" altLang="zh-CN" sz="1800" dirty="0"/>
              <a:t>运行主类</a:t>
            </a:r>
          </a:p>
          <a:p>
            <a:pPr marL="0" indent="0">
              <a:buNone/>
            </a:pPr>
            <a:endParaRPr lang="zh-CN" altLang="zh-CN" sz="1800" dirty="0"/>
          </a:p>
          <a:p>
            <a:pPr marL="0" indent="0">
              <a:buNone/>
            </a:pPr>
            <a:endParaRPr lang="en-US" altLang="zh-CN" sz="1800" dirty="0" smtClean="0"/>
          </a:p>
        </p:txBody>
      </p:sp>
      <p:sp>
        <p:nvSpPr>
          <p:cNvPr id="6" name="文本占位符 5"/>
          <p:cNvSpPr>
            <a:spLocks noGrp="1"/>
          </p:cNvSpPr>
          <p:nvPr>
            <p:ph type="body" sz="half" idx="2"/>
          </p:nvPr>
        </p:nvSpPr>
        <p:spPr>
          <a:xfrm>
            <a:off x="457201" y="1435101"/>
            <a:ext cx="1306488" cy="409723"/>
          </a:xfrm>
        </p:spPr>
        <p:style>
          <a:lnRef idx="1">
            <a:schemeClr val="accent3"/>
          </a:lnRef>
          <a:fillRef idx="3">
            <a:schemeClr val="accent3"/>
          </a:fillRef>
          <a:effectRef idx="2">
            <a:schemeClr val="accent3"/>
          </a:effectRef>
          <a:fontRef idx="minor">
            <a:schemeClr val="lt1"/>
          </a:fontRef>
        </p:style>
        <p:txBody>
          <a:bodyPr>
            <a:noAutofit/>
          </a:bodyPr>
          <a:lstStyle/>
          <a:p>
            <a:r>
              <a:rPr lang="zh-CN" altLang="en-US" sz="1800" b="1" dirty="0" smtClean="0"/>
              <a:t>例子</a:t>
            </a:r>
            <a:r>
              <a:rPr lang="en-US" altLang="zh-CN" sz="1800" b="1" dirty="0" smtClean="0"/>
              <a:t>3</a:t>
            </a:r>
            <a:endParaRPr lang="zh-CN" altLang="en-US" sz="1800" b="1" dirty="0"/>
          </a:p>
        </p:txBody>
      </p:sp>
      <p:sp>
        <p:nvSpPr>
          <p:cNvPr id="10" name="文本占位符 3"/>
          <p:cNvSpPr txBox="1">
            <a:spLocks/>
          </p:cNvSpPr>
          <p:nvPr/>
        </p:nvSpPr>
        <p:spPr>
          <a:xfrm>
            <a:off x="371004" y="2348880"/>
            <a:ext cx="1872208" cy="108012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1400" kern="1200">
                <a:solidFill>
                  <a:schemeClr val="dk1"/>
                </a:solidFill>
                <a:latin typeface="+mn-lt"/>
                <a:ea typeface="+mn-ea"/>
                <a:cs typeface="+mn-cs"/>
              </a:defRPr>
            </a:lvl1pPr>
            <a:lvl2pPr marL="457200" indent="0" algn="l" defTabSz="914400" rtl="0" eaLnBrk="1" latinLnBrk="0" hangingPunct="1">
              <a:spcBef>
                <a:spcPct val="20000"/>
              </a:spcBef>
              <a:buFont typeface="Arial" pitchFamily="34" charset="0"/>
              <a:buNone/>
              <a:defRPr sz="1200" kern="1200">
                <a:solidFill>
                  <a:schemeClr val="dk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dk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dk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dk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dk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dk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dk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dk1"/>
                </a:solidFill>
                <a:latin typeface="+mn-lt"/>
                <a:ea typeface="+mn-ea"/>
                <a:cs typeface="+mn-cs"/>
              </a:defRPr>
            </a:lvl9pPr>
          </a:lstStyle>
          <a:p>
            <a:r>
              <a:rPr lang="en-US" altLang="zh-CN" sz="1800" b="1" dirty="0" smtClean="0">
                <a:solidFill>
                  <a:srgbClr val="C00000"/>
                </a:solidFill>
                <a:hlinkClick r:id="rId2" action="ppaction://hlinkfile"/>
              </a:rPr>
              <a:t>Circle.java</a:t>
            </a:r>
            <a:endParaRPr lang="en-US" altLang="zh-CN" sz="1800" b="1" dirty="0" smtClean="0">
              <a:solidFill>
                <a:srgbClr val="C00000"/>
              </a:solidFill>
            </a:endParaRPr>
          </a:p>
          <a:p>
            <a:r>
              <a:rPr lang="en-US" altLang="zh-CN" sz="1800" b="1" dirty="0" smtClean="0">
                <a:solidFill>
                  <a:srgbClr val="C00000"/>
                </a:solidFill>
                <a:hlinkClick r:id="rId3" action="ppaction://hlinkfile"/>
              </a:rPr>
              <a:t>Rectangle.java</a:t>
            </a:r>
            <a:endParaRPr lang="en-US" altLang="zh-CN" sz="1800" b="1" dirty="0" smtClean="0">
              <a:solidFill>
                <a:srgbClr val="C00000"/>
              </a:solidFill>
            </a:endParaRPr>
          </a:p>
          <a:p>
            <a:r>
              <a:rPr lang="en-US" altLang="zh-CN" sz="1800" b="1" dirty="0" smtClean="0">
                <a:solidFill>
                  <a:srgbClr val="C00000"/>
                </a:solidFill>
                <a:hlinkClick r:id="rId4" action="ppaction://hlinkfile"/>
              </a:rPr>
              <a:t>MainClass.java</a:t>
            </a:r>
            <a:endParaRPr lang="zh-CN" altLang="en-US" sz="1800" b="1" dirty="0">
              <a:solidFill>
                <a:srgbClr val="C00000"/>
              </a:solidFill>
            </a:endParaRPr>
          </a:p>
        </p:txBody>
      </p:sp>
      <p:pic>
        <p:nvPicPr>
          <p:cNvPr id="1229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3768" y="2636912"/>
            <a:ext cx="5400600" cy="3242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下箭头 6"/>
          <p:cNvSpPr/>
          <p:nvPr/>
        </p:nvSpPr>
        <p:spPr>
          <a:xfrm>
            <a:off x="899592" y="1916832"/>
            <a:ext cx="288032"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04057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5096606" cy="1162050"/>
          </a:xfrm>
        </p:spPr>
        <p:txBody>
          <a:bodyPr>
            <a:normAutofit/>
          </a:bodyPr>
          <a:lstStyle/>
          <a:p>
            <a:pPr lvl="1" algn="l" rtl="0">
              <a:spcBef>
                <a:spcPct val="0"/>
              </a:spcBef>
            </a:pPr>
            <a:r>
              <a:rPr lang="en-US" altLang="zh-CN" sz="2400" b="1" dirty="0" smtClean="0"/>
              <a:t>1.6 </a:t>
            </a:r>
            <a:r>
              <a:rPr lang="en-US" altLang="zh-CN" sz="2400" dirty="0"/>
              <a:t>Java</a:t>
            </a:r>
            <a:r>
              <a:rPr lang="zh-CN" altLang="zh-CN" sz="2400" b="1" dirty="0"/>
              <a:t>应用程序的基本结构</a:t>
            </a:r>
            <a:br>
              <a:rPr lang="zh-CN" altLang="zh-CN" sz="2400" b="1" dirty="0"/>
            </a:br>
            <a:endParaRPr lang="zh-CN" altLang="en-US" sz="2400" b="1" dirty="0"/>
          </a:p>
        </p:txBody>
      </p:sp>
      <p:sp>
        <p:nvSpPr>
          <p:cNvPr id="3" name="内容占位符 2"/>
          <p:cNvSpPr>
            <a:spLocks noGrp="1"/>
          </p:cNvSpPr>
          <p:nvPr>
            <p:ph idx="1"/>
          </p:nvPr>
        </p:nvSpPr>
        <p:spPr>
          <a:xfrm>
            <a:off x="2457462" y="921866"/>
            <a:ext cx="6507026" cy="2507134"/>
          </a:xfrm>
        </p:spPr>
        <p:txBody>
          <a:bodyPr>
            <a:normAutofit lnSpcReduction="10000"/>
          </a:bodyPr>
          <a:lstStyle/>
          <a:p>
            <a:pPr marL="0" indent="0">
              <a:buNone/>
            </a:pPr>
            <a:r>
              <a:rPr lang="zh-CN" altLang="zh-CN" sz="1800" dirty="0" smtClean="0"/>
              <a:t>假设</a:t>
            </a:r>
            <a:r>
              <a:rPr lang="zh-CN" altLang="en-US" sz="1800" dirty="0" smtClean="0"/>
              <a:t>例子</a:t>
            </a:r>
            <a:r>
              <a:rPr lang="en-US" altLang="zh-CN" sz="1800" dirty="0" smtClean="0"/>
              <a:t>3</a:t>
            </a:r>
            <a:r>
              <a:rPr lang="zh-CN" altLang="en-US" sz="1800" dirty="0" smtClean="0"/>
              <a:t>中的</a:t>
            </a:r>
            <a:r>
              <a:rPr lang="zh-CN" altLang="zh-CN" sz="1800" dirty="0" smtClean="0"/>
              <a:t>三</a:t>
            </a:r>
            <a:r>
              <a:rPr lang="zh-CN" altLang="zh-CN" sz="1800" dirty="0"/>
              <a:t>个源文件都保存在</a:t>
            </a:r>
            <a:r>
              <a:rPr lang="zh-CN" altLang="zh-CN" sz="1800" dirty="0" smtClean="0"/>
              <a:t>：</a:t>
            </a:r>
            <a:r>
              <a:rPr lang="en-US" altLang="zh-CN" sz="1800" b="1" dirty="0" smtClean="0">
                <a:solidFill>
                  <a:srgbClr val="C00000"/>
                </a:solidFill>
              </a:rPr>
              <a:t>C</a:t>
            </a:r>
            <a:r>
              <a:rPr lang="en-US" altLang="zh-CN" sz="1800" b="1" dirty="0">
                <a:solidFill>
                  <a:srgbClr val="C00000"/>
                </a:solidFill>
              </a:rPr>
              <a:t>:\chapter1</a:t>
            </a:r>
            <a:endParaRPr lang="zh-CN" altLang="zh-CN" sz="1800" b="1" dirty="0">
              <a:solidFill>
                <a:srgbClr val="C00000"/>
              </a:solidFill>
            </a:endParaRPr>
          </a:p>
          <a:p>
            <a:pPr marL="0" indent="0">
              <a:buNone/>
            </a:pPr>
            <a:r>
              <a:rPr lang="zh-CN" altLang="zh-CN" sz="1800" dirty="0"/>
              <a:t>在命令行窗口进入上述目录，并编译</a:t>
            </a:r>
            <a:r>
              <a:rPr lang="en-US" altLang="zh-CN" sz="1800" dirty="0"/>
              <a:t>MainClass.java</a:t>
            </a:r>
            <a:r>
              <a:rPr lang="zh-CN" altLang="zh-CN" sz="1800" dirty="0"/>
              <a:t>：</a:t>
            </a:r>
          </a:p>
          <a:p>
            <a:pPr marL="0" indent="0">
              <a:buNone/>
            </a:pPr>
            <a:r>
              <a:rPr lang="en-US" altLang="zh-CN" sz="1800" b="1" dirty="0" smtClean="0">
                <a:solidFill>
                  <a:srgbClr val="C00000"/>
                </a:solidFill>
              </a:rPr>
              <a:t>         </a:t>
            </a:r>
            <a:r>
              <a:rPr lang="en-US" altLang="zh-CN" sz="1800" b="1" dirty="0" err="1" smtClean="0">
                <a:solidFill>
                  <a:srgbClr val="C00000"/>
                </a:solidFill>
              </a:rPr>
              <a:t>javac</a:t>
            </a:r>
            <a:r>
              <a:rPr lang="en-US" altLang="zh-CN" sz="1800" b="1" dirty="0" smtClean="0">
                <a:solidFill>
                  <a:srgbClr val="C00000"/>
                </a:solidFill>
              </a:rPr>
              <a:t>  MainClass.java</a:t>
            </a:r>
            <a:endParaRPr lang="zh-CN" altLang="zh-CN" sz="1800" b="1" dirty="0">
              <a:solidFill>
                <a:srgbClr val="C00000"/>
              </a:solidFill>
            </a:endParaRPr>
          </a:p>
          <a:p>
            <a:pPr marL="0" indent="0">
              <a:buNone/>
            </a:pPr>
            <a:r>
              <a:rPr lang="zh-CN" altLang="zh-CN" sz="1800" dirty="0"/>
              <a:t>编译</a:t>
            </a:r>
            <a:r>
              <a:rPr lang="en-US" altLang="zh-CN" sz="1800" dirty="0"/>
              <a:t>MainClass.java</a:t>
            </a:r>
            <a:r>
              <a:rPr lang="zh-CN" altLang="zh-CN" sz="1800" dirty="0"/>
              <a:t>的过程中，</a:t>
            </a:r>
            <a:r>
              <a:rPr lang="en-US" altLang="zh-CN" sz="1800" dirty="0"/>
              <a:t>Java</a:t>
            </a:r>
            <a:r>
              <a:rPr lang="zh-CN" altLang="zh-CN" sz="1800" dirty="0"/>
              <a:t>系统会自动地编译</a:t>
            </a:r>
            <a:r>
              <a:rPr lang="en-US" altLang="zh-CN" sz="1800" dirty="0"/>
              <a:t>Circle.java</a:t>
            </a:r>
            <a:r>
              <a:rPr lang="zh-CN" altLang="zh-CN" sz="1800" dirty="0"/>
              <a:t>和</a:t>
            </a:r>
            <a:r>
              <a:rPr lang="en-US" altLang="zh-CN" sz="1800" dirty="0"/>
              <a:t>Rectangle.java</a:t>
            </a:r>
            <a:r>
              <a:rPr lang="zh-CN" altLang="zh-CN" sz="1800" dirty="0"/>
              <a:t>，这是因为应用程序要使用</a:t>
            </a:r>
            <a:r>
              <a:rPr lang="en-US" altLang="zh-CN" sz="1800" dirty="0"/>
              <a:t>Circle.java</a:t>
            </a:r>
            <a:r>
              <a:rPr lang="zh-CN" altLang="zh-CN" sz="1800" dirty="0"/>
              <a:t>和</a:t>
            </a:r>
            <a:r>
              <a:rPr lang="en-US" altLang="zh-CN" sz="1800" dirty="0"/>
              <a:t>Rectangle.java</a:t>
            </a:r>
            <a:r>
              <a:rPr lang="zh-CN" altLang="zh-CN" sz="1800" dirty="0"/>
              <a:t>源文件产生的字节码文件。编译通过后，</a:t>
            </a:r>
            <a:r>
              <a:rPr lang="en-US" altLang="zh-CN" sz="1800" dirty="0"/>
              <a:t>C:\chapter1</a:t>
            </a:r>
            <a:r>
              <a:rPr lang="zh-CN" altLang="zh-CN" sz="1800" dirty="0"/>
              <a:t>目录中将会有</a:t>
            </a:r>
            <a:r>
              <a:rPr lang="en-US" altLang="zh-CN" sz="1800" b="1" dirty="0" err="1"/>
              <a:t>Cirlce.class</a:t>
            </a:r>
            <a:r>
              <a:rPr lang="en-US" altLang="zh-CN" sz="1800" b="1" dirty="0"/>
              <a:t> </a:t>
            </a:r>
            <a:r>
              <a:rPr lang="zh-CN" altLang="zh-CN" sz="1800" b="1" dirty="0"/>
              <a:t>、</a:t>
            </a:r>
            <a:r>
              <a:rPr lang="en-US" altLang="zh-CN" sz="1800" b="1" dirty="0" err="1"/>
              <a:t>Rectangle.class</a:t>
            </a:r>
            <a:r>
              <a:rPr lang="zh-CN" altLang="zh-CN" sz="1800" b="1" dirty="0"/>
              <a:t>和</a:t>
            </a:r>
            <a:r>
              <a:rPr lang="en-US" altLang="zh-CN" sz="1800" b="1" dirty="0" err="1"/>
              <a:t>MainClass.class</a:t>
            </a:r>
            <a:r>
              <a:rPr lang="zh-CN" altLang="zh-CN" sz="1800" dirty="0"/>
              <a:t>三个字节码文件</a:t>
            </a:r>
            <a:r>
              <a:rPr lang="zh-CN" altLang="zh-CN" sz="1800" dirty="0" smtClean="0"/>
              <a:t>。使用</a:t>
            </a:r>
            <a:r>
              <a:rPr lang="en-US" altLang="zh-CN" sz="1800" dirty="0" smtClean="0"/>
              <a:t>Java</a:t>
            </a:r>
            <a:r>
              <a:rPr lang="zh-CN" altLang="zh-CN" sz="1800" dirty="0" smtClean="0"/>
              <a:t>编译器和解释器编译、运行主类的效果如</a:t>
            </a:r>
            <a:r>
              <a:rPr lang="zh-CN" altLang="en-US" sz="1800" dirty="0" smtClean="0"/>
              <a:t>下图。</a:t>
            </a:r>
            <a:endParaRPr lang="en-US" altLang="zh-CN" sz="1800" dirty="0" smtClean="0"/>
          </a:p>
        </p:txBody>
      </p:sp>
      <p:sp>
        <p:nvSpPr>
          <p:cNvPr id="6" name="文本占位符 5"/>
          <p:cNvSpPr>
            <a:spLocks noGrp="1"/>
          </p:cNvSpPr>
          <p:nvPr>
            <p:ph type="body" sz="half" idx="2"/>
          </p:nvPr>
        </p:nvSpPr>
        <p:spPr>
          <a:xfrm>
            <a:off x="457201" y="1435101"/>
            <a:ext cx="1306488" cy="409723"/>
          </a:xfrm>
        </p:spPr>
        <p:style>
          <a:lnRef idx="1">
            <a:schemeClr val="accent3"/>
          </a:lnRef>
          <a:fillRef idx="3">
            <a:schemeClr val="accent3"/>
          </a:fillRef>
          <a:effectRef idx="2">
            <a:schemeClr val="accent3"/>
          </a:effectRef>
          <a:fontRef idx="minor">
            <a:schemeClr val="lt1"/>
          </a:fontRef>
        </p:style>
        <p:txBody>
          <a:bodyPr>
            <a:noAutofit/>
          </a:bodyPr>
          <a:lstStyle/>
          <a:p>
            <a:r>
              <a:rPr lang="zh-CN" altLang="en-US" sz="1800" b="1" dirty="0" smtClean="0"/>
              <a:t>例子</a:t>
            </a:r>
            <a:r>
              <a:rPr lang="en-US" altLang="zh-CN" sz="1800" b="1" dirty="0" smtClean="0"/>
              <a:t>3</a:t>
            </a:r>
            <a:endParaRPr lang="zh-CN" altLang="en-US" sz="1800" b="1" dirty="0"/>
          </a:p>
        </p:txBody>
      </p:sp>
      <p:sp>
        <p:nvSpPr>
          <p:cNvPr id="10" name="文本占位符 3"/>
          <p:cNvSpPr txBox="1">
            <a:spLocks/>
          </p:cNvSpPr>
          <p:nvPr/>
        </p:nvSpPr>
        <p:spPr>
          <a:xfrm>
            <a:off x="346472" y="2276872"/>
            <a:ext cx="1872208" cy="108012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1400" kern="1200">
                <a:solidFill>
                  <a:schemeClr val="dk1"/>
                </a:solidFill>
                <a:latin typeface="+mn-lt"/>
                <a:ea typeface="+mn-ea"/>
                <a:cs typeface="+mn-cs"/>
              </a:defRPr>
            </a:lvl1pPr>
            <a:lvl2pPr marL="457200" indent="0" algn="l" defTabSz="914400" rtl="0" eaLnBrk="1" latinLnBrk="0" hangingPunct="1">
              <a:spcBef>
                <a:spcPct val="20000"/>
              </a:spcBef>
              <a:buFont typeface="Arial" pitchFamily="34" charset="0"/>
              <a:buNone/>
              <a:defRPr sz="1200" kern="1200">
                <a:solidFill>
                  <a:schemeClr val="dk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dk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dk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dk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dk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dk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dk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dk1"/>
                </a:solidFill>
                <a:latin typeface="+mn-lt"/>
                <a:ea typeface="+mn-ea"/>
                <a:cs typeface="+mn-cs"/>
              </a:defRPr>
            </a:lvl9pPr>
          </a:lstStyle>
          <a:p>
            <a:r>
              <a:rPr lang="en-US" altLang="zh-CN" sz="1800" b="1" dirty="0" smtClean="0">
                <a:solidFill>
                  <a:srgbClr val="C00000"/>
                </a:solidFill>
                <a:hlinkClick r:id="rId2" action="ppaction://hlinkfile"/>
              </a:rPr>
              <a:t>Circle.java</a:t>
            </a:r>
            <a:endParaRPr lang="en-US" altLang="zh-CN" sz="1800" b="1" dirty="0" smtClean="0">
              <a:solidFill>
                <a:srgbClr val="C00000"/>
              </a:solidFill>
            </a:endParaRPr>
          </a:p>
          <a:p>
            <a:r>
              <a:rPr lang="en-US" altLang="zh-CN" sz="1800" b="1" dirty="0" smtClean="0">
                <a:solidFill>
                  <a:srgbClr val="C00000"/>
                </a:solidFill>
                <a:hlinkClick r:id="rId3" action="ppaction://hlinkfile"/>
              </a:rPr>
              <a:t>Rectangle.java</a:t>
            </a:r>
            <a:endParaRPr lang="en-US" altLang="zh-CN" sz="1800" b="1" dirty="0" smtClean="0">
              <a:solidFill>
                <a:srgbClr val="C00000"/>
              </a:solidFill>
            </a:endParaRPr>
          </a:p>
          <a:p>
            <a:r>
              <a:rPr lang="en-US" altLang="zh-CN" sz="1800" b="1" dirty="0" smtClean="0">
                <a:solidFill>
                  <a:srgbClr val="C00000"/>
                </a:solidFill>
                <a:hlinkClick r:id="rId4" action="ppaction://hlinkfile"/>
              </a:rPr>
              <a:t>MainClass.java</a:t>
            </a:r>
            <a:endParaRPr lang="zh-CN" altLang="en-US" sz="1800" b="1" dirty="0">
              <a:solidFill>
                <a:srgbClr val="C00000"/>
              </a:solidFill>
            </a:endParaRPr>
          </a:p>
        </p:txBody>
      </p:sp>
      <p:pic>
        <p:nvPicPr>
          <p:cNvPr id="1331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5616" y="3429000"/>
            <a:ext cx="6509097" cy="2709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下箭头 3"/>
          <p:cNvSpPr/>
          <p:nvPr/>
        </p:nvSpPr>
        <p:spPr>
          <a:xfrm>
            <a:off x="971600" y="1844824"/>
            <a:ext cx="144016"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297023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2818655" cy="1162050"/>
          </a:xfrm>
        </p:spPr>
        <p:txBody>
          <a:bodyPr>
            <a:normAutofit/>
          </a:bodyPr>
          <a:lstStyle/>
          <a:p>
            <a:pPr lvl="1" algn="l" rtl="0">
              <a:spcBef>
                <a:spcPct val="0"/>
              </a:spcBef>
            </a:pPr>
            <a:r>
              <a:rPr lang="en-US" altLang="zh-CN" sz="2400" b="1" dirty="0" smtClean="0"/>
              <a:t>1.7 </a:t>
            </a:r>
            <a:r>
              <a:rPr lang="zh-CN" altLang="zh-CN" sz="2400" b="1" dirty="0" smtClean="0"/>
              <a:t>注释</a:t>
            </a:r>
            <a:r>
              <a:rPr lang="zh-CN" altLang="zh-CN" sz="2400" b="1" dirty="0"/>
              <a:t/>
            </a:r>
            <a:br>
              <a:rPr lang="zh-CN" altLang="zh-CN" sz="2400" b="1" dirty="0"/>
            </a:br>
            <a:endParaRPr lang="zh-CN" altLang="en-US" sz="2400" b="1" dirty="0"/>
          </a:p>
        </p:txBody>
      </p:sp>
      <p:sp>
        <p:nvSpPr>
          <p:cNvPr id="3" name="内容占位符 2"/>
          <p:cNvSpPr>
            <a:spLocks noGrp="1"/>
          </p:cNvSpPr>
          <p:nvPr>
            <p:ph idx="1"/>
          </p:nvPr>
        </p:nvSpPr>
        <p:spPr>
          <a:xfrm>
            <a:off x="2432781" y="548680"/>
            <a:ext cx="5811627" cy="864096"/>
          </a:xfrm>
        </p:spPr>
        <p:style>
          <a:lnRef idx="1">
            <a:schemeClr val="accent3"/>
          </a:lnRef>
          <a:fillRef idx="2">
            <a:schemeClr val="accent3"/>
          </a:fillRef>
          <a:effectRef idx="1">
            <a:schemeClr val="accent3"/>
          </a:effectRef>
          <a:fontRef idx="minor">
            <a:schemeClr val="dk1"/>
          </a:fontRef>
        </p:style>
        <p:txBody>
          <a:bodyPr>
            <a:normAutofit/>
          </a:bodyPr>
          <a:lstStyle/>
          <a:p>
            <a:pPr marL="0" lvl="0" indent="0">
              <a:buNone/>
            </a:pPr>
            <a:r>
              <a:rPr lang="zh-CN" altLang="zh-CN" sz="1800" dirty="0"/>
              <a:t>编译器忽略注释内容，注释的目的是有利于代码的维护和阅读，因此给代码增加注释是一个良好的编程习惯。</a:t>
            </a:r>
          </a:p>
        </p:txBody>
      </p:sp>
      <p:sp>
        <p:nvSpPr>
          <p:cNvPr id="4" name="文本占位符 3"/>
          <p:cNvSpPr>
            <a:spLocks noGrp="1"/>
          </p:cNvSpPr>
          <p:nvPr>
            <p:ph type="body" sz="half" idx="2"/>
          </p:nvPr>
        </p:nvSpPr>
        <p:spPr>
          <a:xfrm>
            <a:off x="130261" y="1860348"/>
            <a:ext cx="1417403" cy="848572"/>
          </a:xfrm>
        </p:spPr>
        <p:style>
          <a:lnRef idx="1">
            <a:schemeClr val="accent5"/>
          </a:lnRef>
          <a:fillRef idx="2">
            <a:schemeClr val="accent5"/>
          </a:fillRef>
          <a:effectRef idx="1">
            <a:schemeClr val="accent5"/>
          </a:effectRef>
          <a:fontRef idx="minor">
            <a:schemeClr val="dk1"/>
          </a:fontRef>
        </p:style>
        <p:txBody>
          <a:bodyPr/>
          <a:lstStyle/>
          <a:p>
            <a:pPr marL="285750" indent="-285750">
              <a:buFont typeface="Arial" pitchFamily="34" charset="0"/>
              <a:buChar char="•"/>
            </a:pPr>
            <a:r>
              <a:rPr lang="zh-CN" altLang="en-US" sz="1800" b="1" dirty="0" smtClean="0">
                <a:solidFill>
                  <a:srgbClr val="C00000"/>
                </a:solidFill>
              </a:rPr>
              <a:t>单行注释</a:t>
            </a:r>
          </a:p>
          <a:p>
            <a:pPr marL="285750" indent="-285750">
              <a:buFont typeface="Arial" pitchFamily="34" charset="0"/>
              <a:buChar char="•"/>
            </a:pPr>
            <a:r>
              <a:rPr lang="zh-CN" altLang="en-US" sz="1800" b="1" dirty="0" smtClean="0">
                <a:solidFill>
                  <a:srgbClr val="0070C0"/>
                </a:solidFill>
              </a:rPr>
              <a:t>多行注释</a:t>
            </a:r>
            <a:endParaRPr lang="zh-CN" altLang="en-US" sz="1800" b="1" dirty="0">
              <a:solidFill>
                <a:srgbClr val="0070C0"/>
              </a:solidFill>
            </a:endParaRPr>
          </a:p>
        </p:txBody>
      </p:sp>
      <p:sp>
        <p:nvSpPr>
          <p:cNvPr id="5" name="左箭头 4"/>
          <p:cNvSpPr/>
          <p:nvPr/>
        </p:nvSpPr>
        <p:spPr>
          <a:xfrm>
            <a:off x="1547664" y="1916832"/>
            <a:ext cx="773230" cy="242316"/>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411760" y="1916832"/>
            <a:ext cx="6480720" cy="3693319"/>
          </a:xfrm>
          <a:prstGeom prst="rect">
            <a:avLst/>
          </a:prstGeom>
        </p:spPr>
        <p:txBody>
          <a:bodyPr wrap="square">
            <a:spAutoFit/>
          </a:bodyPr>
          <a:lstStyle/>
          <a:p>
            <a:r>
              <a:rPr lang="zh-CN" altLang="zh-CN" dirty="0"/>
              <a:t>单行注释使用“</a:t>
            </a:r>
            <a:r>
              <a:rPr lang="en-US" altLang="zh-CN" dirty="0"/>
              <a:t>//</a:t>
            </a:r>
            <a:r>
              <a:rPr lang="zh-CN" altLang="zh-CN" dirty="0"/>
              <a:t>”表示单行注释的开始，即该行中从“</a:t>
            </a:r>
            <a:r>
              <a:rPr lang="en-US" altLang="zh-CN" dirty="0"/>
              <a:t>//</a:t>
            </a:r>
            <a:r>
              <a:rPr lang="zh-CN" altLang="zh-CN" dirty="0"/>
              <a:t>”开始的后续内容为注释，例如：</a:t>
            </a:r>
          </a:p>
          <a:p>
            <a:r>
              <a:rPr lang="en-US" altLang="zh-CN" dirty="0"/>
              <a:t>class Hello </a:t>
            </a:r>
            <a:r>
              <a:rPr lang="en-US" altLang="zh-CN" dirty="0" smtClean="0"/>
              <a:t>   </a:t>
            </a:r>
            <a:r>
              <a:rPr lang="en-US" altLang="zh-CN" b="1" dirty="0" smtClean="0">
                <a:solidFill>
                  <a:srgbClr val="C00000"/>
                </a:solidFill>
              </a:rPr>
              <a:t>// </a:t>
            </a:r>
            <a:r>
              <a:rPr lang="zh-CN" altLang="zh-CN" b="1" dirty="0">
                <a:solidFill>
                  <a:srgbClr val="C00000"/>
                </a:solidFill>
              </a:rPr>
              <a:t>类声明</a:t>
            </a:r>
          </a:p>
          <a:p>
            <a:r>
              <a:rPr lang="en-US" altLang="zh-CN" dirty="0"/>
              <a:t>{   </a:t>
            </a:r>
            <a:r>
              <a:rPr lang="en-US" altLang="zh-CN" b="1" dirty="0">
                <a:solidFill>
                  <a:srgbClr val="C00000"/>
                </a:solidFill>
              </a:rPr>
              <a:t>//</a:t>
            </a:r>
            <a:r>
              <a:rPr lang="zh-CN" altLang="zh-CN" b="1" dirty="0">
                <a:solidFill>
                  <a:srgbClr val="C00000"/>
                </a:solidFill>
              </a:rPr>
              <a:t>类体的左大括号</a:t>
            </a:r>
          </a:p>
          <a:p>
            <a:r>
              <a:rPr lang="en-US" altLang="zh-CN" dirty="0"/>
              <a:t>    public static void main(String </a:t>
            </a:r>
            <a:r>
              <a:rPr lang="en-US" altLang="zh-CN" dirty="0" err="1"/>
              <a:t>args</a:t>
            </a:r>
            <a:r>
              <a:rPr lang="en-US" altLang="zh-CN" dirty="0"/>
              <a:t>[]) {</a:t>
            </a:r>
            <a:endParaRPr lang="zh-CN" altLang="zh-CN" dirty="0"/>
          </a:p>
          <a:p>
            <a:r>
              <a:rPr lang="en-US" altLang="zh-CN" dirty="0"/>
              <a:t>        </a:t>
            </a:r>
            <a:r>
              <a:rPr lang="en-US" altLang="zh-CN" dirty="0" err="1"/>
              <a:t>int</a:t>
            </a:r>
            <a:r>
              <a:rPr lang="en-US" altLang="zh-CN" dirty="0"/>
              <a:t> sum=0,i=0,j=0;</a:t>
            </a:r>
            <a:endParaRPr lang="zh-CN" altLang="zh-CN" dirty="0"/>
          </a:p>
          <a:p>
            <a:r>
              <a:rPr lang="en-US" altLang="zh-CN" dirty="0"/>
              <a:t>        for(i=1;i&lt;=100;i++)  </a:t>
            </a:r>
            <a:r>
              <a:rPr lang="en-US" altLang="zh-CN" b="1" dirty="0">
                <a:solidFill>
                  <a:srgbClr val="C00000"/>
                </a:solidFill>
              </a:rPr>
              <a:t>//</a:t>
            </a:r>
            <a:r>
              <a:rPr lang="zh-CN" altLang="zh-CN" b="1" dirty="0">
                <a:solidFill>
                  <a:srgbClr val="C00000"/>
                </a:solidFill>
              </a:rPr>
              <a:t>循环语句</a:t>
            </a:r>
            <a:r>
              <a:rPr lang="en-US" altLang="zh-CN" b="1" dirty="0">
                <a:solidFill>
                  <a:srgbClr val="C00000"/>
                </a:solidFill>
              </a:rPr>
              <a:t> </a:t>
            </a:r>
            <a:endParaRPr lang="zh-CN" altLang="zh-CN" b="1" dirty="0">
              <a:solidFill>
                <a:srgbClr val="C00000"/>
              </a:solidFill>
            </a:endParaRPr>
          </a:p>
          <a:p>
            <a:r>
              <a:rPr lang="en-US" altLang="zh-CN" dirty="0"/>
              <a:t>        {</a:t>
            </a:r>
            <a:endParaRPr lang="zh-CN" altLang="zh-CN" dirty="0"/>
          </a:p>
          <a:p>
            <a:r>
              <a:rPr lang="en-US" altLang="zh-CN" dirty="0"/>
              <a:t>            sum=</a:t>
            </a:r>
            <a:r>
              <a:rPr lang="en-US" altLang="zh-CN" dirty="0" err="1"/>
              <a:t>sum+i</a:t>
            </a:r>
            <a:r>
              <a:rPr lang="en-US" altLang="zh-CN" dirty="0"/>
              <a:t>;</a:t>
            </a:r>
            <a:endParaRPr lang="zh-CN" altLang="zh-CN" dirty="0"/>
          </a:p>
          <a:p>
            <a:r>
              <a:rPr lang="en-US" altLang="zh-CN" dirty="0"/>
              <a:t>        }</a:t>
            </a:r>
            <a:endParaRPr lang="zh-CN" altLang="zh-CN" dirty="0"/>
          </a:p>
          <a:p>
            <a:r>
              <a:rPr lang="en-US" altLang="zh-CN" dirty="0"/>
              <a:t>        </a:t>
            </a:r>
            <a:r>
              <a:rPr lang="en-US" altLang="zh-CN" dirty="0" err="1"/>
              <a:t>System.out.println</a:t>
            </a:r>
            <a:r>
              <a:rPr lang="en-US" altLang="zh-CN" dirty="0"/>
              <a:t>(sum); </a:t>
            </a:r>
            <a:r>
              <a:rPr lang="en-US" altLang="zh-CN" b="1" dirty="0">
                <a:solidFill>
                  <a:srgbClr val="C00000"/>
                </a:solidFill>
              </a:rPr>
              <a:t>//</a:t>
            </a:r>
            <a:r>
              <a:rPr lang="zh-CN" altLang="zh-CN" b="1" dirty="0">
                <a:solidFill>
                  <a:srgbClr val="C00000"/>
                </a:solidFill>
              </a:rPr>
              <a:t>输出</a:t>
            </a:r>
            <a:r>
              <a:rPr lang="en-US" altLang="zh-CN" b="1" dirty="0">
                <a:solidFill>
                  <a:srgbClr val="C00000"/>
                </a:solidFill>
              </a:rPr>
              <a:t>sum</a:t>
            </a:r>
            <a:endParaRPr lang="zh-CN" altLang="zh-CN" b="1" dirty="0">
              <a:solidFill>
                <a:srgbClr val="C00000"/>
              </a:solidFill>
            </a:endParaRPr>
          </a:p>
          <a:p>
            <a:r>
              <a:rPr lang="en-US" altLang="zh-CN" dirty="0"/>
              <a:t>    }</a:t>
            </a:r>
            <a:endParaRPr lang="zh-CN" altLang="zh-CN" dirty="0"/>
          </a:p>
          <a:p>
            <a:r>
              <a:rPr lang="en-US" altLang="zh-CN" dirty="0"/>
              <a:t>}   </a:t>
            </a:r>
            <a:r>
              <a:rPr lang="en-US" altLang="zh-CN" b="1" dirty="0">
                <a:solidFill>
                  <a:srgbClr val="C00000"/>
                </a:solidFill>
              </a:rPr>
              <a:t>//</a:t>
            </a:r>
            <a:r>
              <a:rPr lang="zh-CN" altLang="zh-CN" b="1" dirty="0">
                <a:solidFill>
                  <a:srgbClr val="C00000"/>
                </a:solidFill>
              </a:rPr>
              <a:t>类体的右大括号</a:t>
            </a:r>
          </a:p>
        </p:txBody>
      </p:sp>
    </p:spTree>
    <p:extLst>
      <p:ext uri="{BB962C8B-B14F-4D97-AF65-F5344CB8AC3E}">
        <p14:creationId xmlns:p14="http://schemas.microsoft.com/office/powerpoint/2010/main" val="20216116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2818655" cy="1162050"/>
          </a:xfrm>
        </p:spPr>
        <p:txBody>
          <a:bodyPr>
            <a:normAutofit/>
          </a:bodyPr>
          <a:lstStyle/>
          <a:p>
            <a:pPr lvl="1" algn="l" rtl="0">
              <a:spcBef>
                <a:spcPct val="0"/>
              </a:spcBef>
            </a:pPr>
            <a:r>
              <a:rPr lang="en-US" altLang="zh-CN" sz="2400" b="1" dirty="0" smtClean="0"/>
              <a:t>1.7 </a:t>
            </a:r>
            <a:r>
              <a:rPr lang="zh-CN" altLang="zh-CN" sz="2400" b="1" dirty="0" smtClean="0"/>
              <a:t>注释</a:t>
            </a:r>
            <a:r>
              <a:rPr lang="zh-CN" altLang="zh-CN" sz="2400" b="1" dirty="0"/>
              <a:t/>
            </a:r>
            <a:br>
              <a:rPr lang="zh-CN" altLang="zh-CN" sz="2400" b="1" dirty="0"/>
            </a:br>
            <a:endParaRPr lang="zh-CN" altLang="en-US" sz="2400" b="1" dirty="0"/>
          </a:p>
        </p:txBody>
      </p:sp>
      <p:sp>
        <p:nvSpPr>
          <p:cNvPr id="4" name="文本占位符 3"/>
          <p:cNvSpPr>
            <a:spLocks noGrp="1"/>
          </p:cNvSpPr>
          <p:nvPr>
            <p:ph type="body" sz="half" idx="2"/>
          </p:nvPr>
        </p:nvSpPr>
        <p:spPr>
          <a:xfrm>
            <a:off x="144598" y="1355174"/>
            <a:ext cx="1417403" cy="848572"/>
          </a:xfrm>
        </p:spPr>
        <p:style>
          <a:lnRef idx="1">
            <a:schemeClr val="accent5"/>
          </a:lnRef>
          <a:fillRef idx="2">
            <a:schemeClr val="accent5"/>
          </a:fillRef>
          <a:effectRef idx="1">
            <a:schemeClr val="accent5"/>
          </a:effectRef>
          <a:fontRef idx="minor">
            <a:schemeClr val="dk1"/>
          </a:fontRef>
        </p:style>
        <p:txBody>
          <a:bodyPr/>
          <a:lstStyle/>
          <a:p>
            <a:pPr marL="285750" indent="-285750">
              <a:buFont typeface="Arial" pitchFamily="34" charset="0"/>
              <a:buChar char="•"/>
            </a:pPr>
            <a:r>
              <a:rPr lang="zh-CN" altLang="en-US" sz="1800" b="1" dirty="0" smtClean="0">
                <a:solidFill>
                  <a:srgbClr val="0070C0"/>
                </a:solidFill>
              </a:rPr>
              <a:t>单行注释</a:t>
            </a:r>
          </a:p>
          <a:p>
            <a:pPr marL="285750" indent="-285750">
              <a:buFont typeface="Arial" pitchFamily="34" charset="0"/>
              <a:buChar char="•"/>
            </a:pPr>
            <a:r>
              <a:rPr lang="zh-CN" altLang="en-US" sz="1800" b="1" dirty="0" smtClean="0">
                <a:solidFill>
                  <a:srgbClr val="C00000"/>
                </a:solidFill>
              </a:rPr>
              <a:t>多行注释</a:t>
            </a:r>
            <a:endParaRPr lang="zh-CN" altLang="en-US" sz="1800" b="1" dirty="0">
              <a:solidFill>
                <a:srgbClr val="C00000"/>
              </a:solidFill>
            </a:endParaRPr>
          </a:p>
        </p:txBody>
      </p:sp>
      <p:sp>
        <p:nvSpPr>
          <p:cNvPr id="5" name="左箭头 4"/>
          <p:cNvSpPr/>
          <p:nvPr/>
        </p:nvSpPr>
        <p:spPr>
          <a:xfrm>
            <a:off x="1547664" y="1795674"/>
            <a:ext cx="773230" cy="242316"/>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320894" y="1340768"/>
            <a:ext cx="6480720" cy="2862322"/>
          </a:xfrm>
          <a:prstGeom prst="rect">
            <a:avLst/>
          </a:prstGeom>
          <a:ln>
            <a:solidFill>
              <a:schemeClr val="bg2">
                <a:lumMod val="90000"/>
              </a:schemeClr>
            </a:solidFill>
          </a:ln>
        </p:spPr>
        <p:txBody>
          <a:bodyPr wrap="square">
            <a:spAutoFit/>
          </a:bodyPr>
          <a:lstStyle/>
          <a:p>
            <a:r>
              <a:rPr lang="zh-CN" altLang="zh-CN" dirty="0"/>
              <a:t>多行注释的使用“</a:t>
            </a:r>
            <a:r>
              <a:rPr lang="en-US" altLang="zh-CN" dirty="0"/>
              <a:t>/*</a:t>
            </a:r>
            <a:r>
              <a:rPr lang="zh-CN" altLang="zh-CN" dirty="0"/>
              <a:t>”表示注释的开始，以“</a:t>
            </a:r>
            <a:r>
              <a:rPr lang="en-US" altLang="zh-CN" dirty="0"/>
              <a:t>*/</a:t>
            </a:r>
            <a:r>
              <a:rPr lang="zh-CN" altLang="zh-CN" dirty="0"/>
              <a:t>”表示注释结束，例如：</a:t>
            </a:r>
          </a:p>
          <a:p>
            <a:r>
              <a:rPr lang="en-US" altLang="zh-CN" dirty="0"/>
              <a:t>class Hello </a:t>
            </a:r>
            <a:r>
              <a:rPr lang="en-US" altLang="zh-CN" dirty="0" smtClean="0"/>
              <a:t> {</a:t>
            </a:r>
            <a:endParaRPr lang="zh-CN" altLang="zh-CN" dirty="0"/>
          </a:p>
          <a:p>
            <a:r>
              <a:rPr lang="en-US" altLang="zh-CN" b="1" dirty="0">
                <a:solidFill>
                  <a:srgbClr val="C00000"/>
                </a:solidFill>
              </a:rPr>
              <a:t>   /* </a:t>
            </a:r>
            <a:r>
              <a:rPr lang="zh-CN" altLang="zh-CN" b="1" dirty="0">
                <a:solidFill>
                  <a:srgbClr val="C00000"/>
                </a:solidFill>
              </a:rPr>
              <a:t>以下是一个</a:t>
            </a:r>
            <a:r>
              <a:rPr lang="en-US" altLang="zh-CN" b="1" dirty="0">
                <a:solidFill>
                  <a:srgbClr val="C00000"/>
                </a:solidFill>
              </a:rPr>
              <a:t>main</a:t>
            </a:r>
            <a:r>
              <a:rPr lang="zh-CN" altLang="zh-CN" b="1" dirty="0">
                <a:solidFill>
                  <a:srgbClr val="C00000"/>
                </a:solidFill>
              </a:rPr>
              <a:t>方法，</a:t>
            </a:r>
          </a:p>
          <a:p>
            <a:r>
              <a:rPr lang="en-US" altLang="zh-CN" b="1" dirty="0">
                <a:solidFill>
                  <a:srgbClr val="C00000"/>
                </a:solidFill>
              </a:rPr>
              <a:t>       Java</a:t>
            </a:r>
            <a:r>
              <a:rPr lang="zh-CN" altLang="zh-CN" b="1" dirty="0">
                <a:solidFill>
                  <a:srgbClr val="C00000"/>
                </a:solidFill>
              </a:rPr>
              <a:t>虚拟机首先执行该方法</a:t>
            </a:r>
            <a:r>
              <a:rPr lang="en-US" altLang="zh-CN" b="1" dirty="0">
                <a:solidFill>
                  <a:srgbClr val="C00000"/>
                </a:solidFill>
              </a:rPr>
              <a:t> </a:t>
            </a:r>
            <a:endParaRPr lang="zh-CN" altLang="zh-CN" b="1" dirty="0">
              <a:solidFill>
                <a:srgbClr val="C00000"/>
              </a:solidFill>
            </a:endParaRPr>
          </a:p>
          <a:p>
            <a:r>
              <a:rPr lang="en-US" altLang="zh-CN" b="1" dirty="0">
                <a:solidFill>
                  <a:srgbClr val="C00000"/>
                </a:solidFill>
              </a:rPr>
              <a:t>    */</a:t>
            </a:r>
            <a:endParaRPr lang="zh-CN" altLang="zh-CN" b="1" dirty="0">
              <a:solidFill>
                <a:srgbClr val="C00000"/>
              </a:solidFill>
            </a:endParaRPr>
          </a:p>
          <a:p>
            <a:r>
              <a:rPr lang="en-US" altLang="zh-CN" dirty="0"/>
              <a:t>   </a:t>
            </a:r>
            <a:r>
              <a:rPr lang="en-US" altLang="zh-CN" dirty="0" smtClean="0"/>
              <a:t>   </a:t>
            </a:r>
            <a:r>
              <a:rPr lang="en-US" altLang="zh-CN" dirty="0"/>
              <a:t>public static void main(String </a:t>
            </a:r>
            <a:r>
              <a:rPr lang="en-US" altLang="zh-CN" dirty="0" err="1"/>
              <a:t>args</a:t>
            </a:r>
            <a:r>
              <a:rPr lang="en-US" altLang="zh-CN" dirty="0"/>
              <a:t>[]) {</a:t>
            </a:r>
            <a:endParaRPr lang="zh-CN" altLang="zh-CN" dirty="0"/>
          </a:p>
          <a:p>
            <a:r>
              <a:rPr lang="en-US" altLang="zh-CN" dirty="0"/>
              <a:t>        </a:t>
            </a:r>
            <a:r>
              <a:rPr lang="en-US" altLang="zh-CN" dirty="0" smtClean="0"/>
              <a:t>     </a:t>
            </a:r>
            <a:r>
              <a:rPr lang="en-US" altLang="zh-CN" dirty="0" err="1" smtClean="0"/>
              <a:t>System.out.println</a:t>
            </a:r>
            <a:r>
              <a:rPr lang="en-US" altLang="zh-CN" dirty="0"/>
              <a:t>("</a:t>
            </a:r>
            <a:r>
              <a:rPr lang="zh-CN" altLang="zh-CN" dirty="0"/>
              <a:t>你好</a:t>
            </a:r>
            <a:r>
              <a:rPr lang="en-US" altLang="zh-CN" dirty="0"/>
              <a:t>"); </a:t>
            </a:r>
            <a:endParaRPr lang="zh-CN" altLang="zh-CN" dirty="0"/>
          </a:p>
          <a:p>
            <a:r>
              <a:rPr lang="en-US" altLang="zh-CN" dirty="0"/>
              <a:t>   </a:t>
            </a:r>
            <a:r>
              <a:rPr lang="en-US" altLang="zh-CN" dirty="0" smtClean="0"/>
              <a:t>   </a:t>
            </a:r>
            <a:r>
              <a:rPr lang="en-US" altLang="zh-CN" dirty="0"/>
              <a:t>}</a:t>
            </a:r>
            <a:endParaRPr lang="zh-CN" altLang="zh-CN" dirty="0"/>
          </a:p>
          <a:p>
            <a:r>
              <a:rPr lang="en-US" altLang="zh-CN" dirty="0"/>
              <a:t>}</a:t>
            </a:r>
            <a:endParaRPr lang="zh-CN" altLang="zh-CN" dirty="0"/>
          </a:p>
        </p:txBody>
      </p:sp>
    </p:spTree>
    <p:extLst>
      <p:ext uri="{BB962C8B-B14F-4D97-AF65-F5344CB8AC3E}">
        <p14:creationId xmlns:p14="http://schemas.microsoft.com/office/powerpoint/2010/main" val="5992238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2818655" cy="1162050"/>
          </a:xfrm>
        </p:spPr>
        <p:txBody>
          <a:bodyPr>
            <a:normAutofit/>
          </a:bodyPr>
          <a:lstStyle/>
          <a:p>
            <a:pPr lvl="1" algn="l" rtl="0">
              <a:spcBef>
                <a:spcPct val="0"/>
              </a:spcBef>
            </a:pPr>
            <a:r>
              <a:rPr lang="en-US" altLang="zh-CN" sz="2400" b="1" dirty="0" smtClean="0"/>
              <a:t>1.8 </a:t>
            </a:r>
            <a:r>
              <a:rPr lang="zh-CN" altLang="zh-CN" sz="2400" b="1" dirty="0" smtClean="0"/>
              <a:t>编程</a:t>
            </a:r>
            <a:r>
              <a:rPr lang="zh-CN" altLang="zh-CN" sz="2400" b="1" dirty="0"/>
              <a:t>风格</a:t>
            </a:r>
            <a:br>
              <a:rPr lang="zh-CN" altLang="zh-CN" sz="2400" b="1" dirty="0"/>
            </a:br>
            <a:endParaRPr lang="zh-CN" altLang="en-US" sz="2400" b="1" dirty="0"/>
          </a:p>
        </p:txBody>
      </p:sp>
      <p:sp>
        <p:nvSpPr>
          <p:cNvPr id="3" name="内容占位符 2"/>
          <p:cNvSpPr>
            <a:spLocks noGrp="1"/>
          </p:cNvSpPr>
          <p:nvPr>
            <p:ph idx="1"/>
          </p:nvPr>
        </p:nvSpPr>
        <p:spPr>
          <a:xfrm>
            <a:off x="2432781" y="548680"/>
            <a:ext cx="5811627" cy="864096"/>
          </a:xfrm>
        </p:spPr>
        <p:style>
          <a:lnRef idx="1">
            <a:schemeClr val="accent3"/>
          </a:lnRef>
          <a:fillRef idx="2">
            <a:schemeClr val="accent3"/>
          </a:fillRef>
          <a:effectRef idx="1">
            <a:schemeClr val="accent3"/>
          </a:effectRef>
          <a:fontRef idx="minor">
            <a:schemeClr val="dk1"/>
          </a:fontRef>
        </p:style>
        <p:txBody>
          <a:bodyPr>
            <a:normAutofit fontScale="85000" lnSpcReduction="20000"/>
          </a:bodyPr>
          <a:lstStyle/>
          <a:p>
            <a:pPr marL="0" lvl="0" indent="0">
              <a:buNone/>
            </a:pPr>
            <a:r>
              <a:rPr lang="zh-CN" altLang="zh-CN" sz="1800" dirty="0"/>
              <a:t>遵守一门语言的编程风格是非常重要的，否则编写的代码将难以阅读，给后期的维护带来诸多不便，比如，一个程序员将许多代码都写在一行，尽管程序可以正确编译和运行，但是这样的代码几乎无法阅读，其他程序员无法容忍这样的代码</a:t>
            </a:r>
            <a:r>
              <a:rPr lang="zh-CN" altLang="zh-CN" sz="1800" dirty="0" smtClean="0"/>
              <a:t>。</a:t>
            </a:r>
            <a:endParaRPr lang="zh-CN" altLang="zh-CN" sz="1800" dirty="0"/>
          </a:p>
        </p:txBody>
      </p:sp>
      <p:sp>
        <p:nvSpPr>
          <p:cNvPr id="4" name="文本占位符 3"/>
          <p:cNvSpPr>
            <a:spLocks noGrp="1"/>
          </p:cNvSpPr>
          <p:nvPr>
            <p:ph type="body" sz="half" idx="2"/>
          </p:nvPr>
        </p:nvSpPr>
        <p:spPr>
          <a:xfrm>
            <a:off x="130259" y="1860348"/>
            <a:ext cx="2056583" cy="920580"/>
          </a:xfrm>
        </p:spPr>
        <p:style>
          <a:lnRef idx="1">
            <a:schemeClr val="accent5"/>
          </a:lnRef>
          <a:fillRef idx="2">
            <a:schemeClr val="accent5"/>
          </a:fillRef>
          <a:effectRef idx="1">
            <a:schemeClr val="accent5"/>
          </a:effectRef>
          <a:fontRef idx="minor">
            <a:schemeClr val="dk1"/>
          </a:fontRef>
        </p:style>
        <p:txBody>
          <a:bodyPr>
            <a:normAutofit/>
          </a:bodyPr>
          <a:lstStyle/>
          <a:p>
            <a:pPr marL="285750" indent="-285750">
              <a:buFont typeface="Arial" pitchFamily="34" charset="0"/>
              <a:buChar char="•"/>
            </a:pPr>
            <a:r>
              <a:rPr lang="en-US" altLang="zh-CN" sz="1800" b="1" dirty="0">
                <a:solidFill>
                  <a:srgbClr val="C00000"/>
                </a:solidFill>
              </a:rPr>
              <a:t>Allmans</a:t>
            </a:r>
            <a:r>
              <a:rPr lang="zh-CN" altLang="zh-CN" sz="1800" b="1" dirty="0" smtClean="0">
                <a:solidFill>
                  <a:srgbClr val="C00000"/>
                </a:solidFill>
              </a:rPr>
              <a:t>风格</a:t>
            </a:r>
            <a:endParaRPr lang="en-US" altLang="zh-CN" sz="1800" b="1" dirty="0" smtClean="0">
              <a:solidFill>
                <a:srgbClr val="C00000"/>
              </a:solidFill>
            </a:endParaRPr>
          </a:p>
          <a:p>
            <a:pPr marL="285750" indent="-285750">
              <a:buFont typeface="Arial" pitchFamily="34" charset="0"/>
              <a:buChar char="•"/>
            </a:pPr>
            <a:r>
              <a:rPr lang="en-US" altLang="zh-CN" sz="1800" dirty="0" smtClean="0"/>
              <a:t>Kernighan</a:t>
            </a:r>
            <a:r>
              <a:rPr lang="zh-CN" altLang="en-US" sz="1800" dirty="0" smtClean="0"/>
              <a:t>风格</a:t>
            </a:r>
            <a:endParaRPr lang="en-US" altLang="zh-CN" sz="1800" dirty="0" smtClean="0"/>
          </a:p>
          <a:p>
            <a:pPr marL="285750" indent="-285750">
              <a:buFont typeface="Arial" pitchFamily="34" charset="0"/>
              <a:buChar char="•"/>
            </a:pPr>
            <a:endParaRPr lang="zh-CN" altLang="en-US" sz="1800" b="1" dirty="0">
              <a:solidFill>
                <a:srgbClr val="0070C0"/>
              </a:solidFill>
            </a:endParaRPr>
          </a:p>
        </p:txBody>
      </p:sp>
      <p:sp>
        <p:nvSpPr>
          <p:cNvPr id="5" name="左箭头 4"/>
          <p:cNvSpPr/>
          <p:nvPr/>
        </p:nvSpPr>
        <p:spPr>
          <a:xfrm>
            <a:off x="2186843" y="1897422"/>
            <a:ext cx="386615" cy="242316"/>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562618" y="1816572"/>
            <a:ext cx="6480720" cy="646331"/>
          </a:xfrm>
          <a:prstGeom prst="rect">
            <a:avLst/>
          </a:prstGeom>
        </p:spPr>
        <p:txBody>
          <a:bodyPr wrap="square">
            <a:spAutoFit/>
          </a:bodyPr>
          <a:lstStyle/>
          <a:p>
            <a:r>
              <a:rPr lang="en-US" altLang="zh-CN" dirty="0"/>
              <a:t>Allmans</a:t>
            </a:r>
            <a:r>
              <a:rPr lang="zh-CN" altLang="zh-CN" dirty="0"/>
              <a:t>风格也称“</a:t>
            </a:r>
            <a:r>
              <a:rPr lang="zh-CN" altLang="zh-CN" b="1" dirty="0">
                <a:solidFill>
                  <a:srgbClr val="C00000"/>
                </a:solidFill>
              </a:rPr>
              <a:t>独行</a:t>
            </a:r>
            <a:r>
              <a:rPr lang="zh-CN" altLang="zh-CN" dirty="0"/>
              <a:t>”风格，即左、右大括号各自独占一行，如下列代码所</a:t>
            </a:r>
            <a:r>
              <a:rPr lang="zh-CN" altLang="zh-CN" dirty="0" smtClean="0"/>
              <a:t>示意</a:t>
            </a:r>
            <a:r>
              <a:rPr lang="zh-CN" altLang="en-US" dirty="0" smtClean="0"/>
              <a:t>。</a:t>
            </a:r>
            <a:endParaRPr lang="zh-CN" altLang="zh-CN" b="1" dirty="0">
              <a:solidFill>
                <a:srgbClr val="C00000"/>
              </a:solidFill>
            </a:endParaRPr>
          </a:p>
        </p:txBody>
      </p:sp>
      <p:sp>
        <p:nvSpPr>
          <p:cNvPr id="7" name="矩形 6"/>
          <p:cNvSpPr/>
          <p:nvPr/>
        </p:nvSpPr>
        <p:spPr>
          <a:xfrm>
            <a:off x="1052761" y="2996952"/>
            <a:ext cx="6912768" cy="3416320"/>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altLang="zh-CN" dirty="0" smtClean="0"/>
              <a:t>class Allmans</a:t>
            </a:r>
          </a:p>
          <a:p>
            <a:r>
              <a:rPr lang="en-US" altLang="zh-CN" dirty="0" smtClean="0"/>
              <a:t>{</a:t>
            </a:r>
          </a:p>
          <a:p>
            <a:r>
              <a:rPr lang="en-US" altLang="zh-CN" dirty="0" smtClean="0"/>
              <a:t>    public static void main(String </a:t>
            </a:r>
            <a:r>
              <a:rPr lang="en-US" altLang="zh-CN" dirty="0" err="1" smtClean="0"/>
              <a:t>args</a:t>
            </a:r>
            <a:r>
              <a:rPr lang="en-US" altLang="zh-CN" dirty="0" smtClean="0"/>
              <a:t>[])</a:t>
            </a:r>
          </a:p>
          <a:p>
            <a:r>
              <a:rPr lang="en-US" altLang="zh-CN" dirty="0" smtClean="0"/>
              <a:t>    {</a:t>
            </a:r>
          </a:p>
          <a:p>
            <a:r>
              <a:rPr lang="en-US" altLang="zh-CN" dirty="0" smtClean="0"/>
              <a:t>        </a:t>
            </a:r>
            <a:r>
              <a:rPr lang="en-US" altLang="zh-CN" dirty="0" err="1" smtClean="0"/>
              <a:t>int</a:t>
            </a:r>
            <a:r>
              <a:rPr lang="en-US" altLang="zh-CN" dirty="0" smtClean="0"/>
              <a:t> sum=0,i=0,j=0;</a:t>
            </a:r>
          </a:p>
          <a:p>
            <a:r>
              <a:rPr lang="en-US" altLang="zh-CN" dirty="0" smtClean="0"/>
              <a:t>        for(i=1;i&lt;=100;i++)</a:t>
            </a:r>
          </a:p>
          <a:p>
            <a:r>
              <a:rPr lang="en-US" altLang="zh-CN" dirty="0" smtClean="0"/>
              <a:t>        {</a:t>
            </a:r>
          </a:p>
          <a:p>
            <a:r>
              <a:rPr lang="en-US" altLang="zh-CN" dirty="0" smtClean="0"/>
              <a:t>            sum=</a:t>
            </a:r>
            <a:r>
              <a:rPr lang="en-US" altLang="zh-CN" dirty="0" err="1" smtClean="0"/>
              <a:t>sum+i</a:t>
            </a:r>
            <a:r>
              <a:rPr lang="en-US" altLang="zh-CN" dirty="0" smtClean="0"/>
              <a:t>;</a:t>
            </a:r>
          </a:p>
          <a:p>
            <a:r>
              <a:rPr lang="en-US" altLang="zh-CN" dirty="0" smtClean="0"/>
              <a:t>        }</a:t>
            </a:r>
          </a:p>
          <a:p>
            <a:r>
              <a:rPr lang="en-US" altLang="zh-CN" dirty="0" smtClean="0"/>
              <a:t>        </a:t>
            </a:r>
            <a:r>
              <a:rPr lang="en-US" altLang="zh-CN" dirty="0" err="1" smtClean="0"/>
              <a:t>System.out.println</a:t>
            </a:r>
            <a:r>
              <a:rPr lang="en-US" altLang="zh-CN" dirty="0" smtClean="0"/>
              <a:t>(sum);</a:t>
            </a:r>
          </a:p>
          <a:p>
            <a:r>
              <a:rPr lang="en-US" altLang="zh-CN" dirty="0" smtClean="0"/>
              <a:t>    }</a:t>
            </a:r>
          </a:p>
          <a:p>
            <a:r>
              <a:rPr lang="en-US" altLang="zh-CN" dirty="0" smtClean="0"/>
              <a:t>}</a:t>
            </a:r>
            <a:endParaRPr lang="en-US" altLang="zh-CN" dirty="0"/>
          </a:p>
        </p:txBody>
      </p:sp>
    </p:spTree>
    <p:extLst>
      <p:ext uri="{BB962C8B-B14F-4D97-AF65-F5344CB8AC3E}">
        <p14:creationId xmlns:p14="http://schemas.microsoft.com/office/powerpoint/2010/main" val="17612090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2818655" cy="1162050"/>
          </a:xfrm>
        </p:spPr>
        <p:txBody>
          <a:bodyPr>
            <a:normAutofit/>
          </a:bodyPr>
          <a:lstStyle/>
          <a:p>
            <a:pPr lvl="1" algn="l" rtl="0">
              <a:spcBef>
                <a:spcPct val="0"/>
              </a:spcBef>
            </a:pPr>
            <a:r>
              <a:rPr lang="en-US" altLang="zh-CN" sz="2400" b="1" dirty="0" smtClean="0"/>
              <a:t>1.8 </a:t>
            </a:r>
            <a:r>
              <a:rPr lang="zh-CN" altLang="zh-CN" sz="2400" b="1" dirty="0" smtClean="0"/>
              <a:t>编程</a:t>
            </a:r>
            <a:r>
              <a:rPr lang="zh-CN" altLang="zh-CN" sz="2400" b="1" dirty="0"/>
              <a:t>风格</a:t>
            </a:r>
            <a:br>
              <a:rPr lang="zh-CN" altLang="zh-CN" sz="2400" b="1" dirty="0"/>
            </a:br>
            <a:endParaRPr lang="zh-CN" altLang="en-US" sz="2400" b="1" dirty="0"/>
          </a:p>
        </p:txBody>
      </p:sp>
      <p:sp>
        <p:nvSpPr>
          <p:cNvPr id="4" name="文本占位符 3"/>
          <p:cNvSpPr>
            <a:spLocks noGrp="1"/>
          </p:cNvSpPr>
          <p:nvPr>
            <p:ph type="body" sz="half" idx="2"/>
          </p:nvPr>
        </p:nvSpPr>
        <p:spPr>
          <a:xfrm>
            <a:off x="130260" y="1356282"/>
            <a:ext cx="2056583" cy="920580"/>
          </a:xfrm>
        </p:spPr>
        <p:style>
          <a:lnRef idx="1">
            <a:schemeClr val="accent5"/>
          </a:lnRef>
          <a:fillRef idx="2">
            <a:schemeClr val="accent5"/>
          </a:fillRef>
          <a:effectRef idx="1">
            <a:schemeClr val="accent5"/>
          </a:effectRef>
          <a:fontRef idx="minor">
            <a:schemeClr val="dk1"/>
          </a:fontRef>
        </p:style>
        <p:txBody>
          <a:bodyPr>
            <a:normAutofit/>
          </a:bodyPr>
          <a:lstStyle/>
          <a:p>
            <a:pPr marL="285750" indent="-285750">
              <a:buFont typeface="Arial" pitchFamily="34" charset="0"/>
              <a:buChar char="•"/>
            </a:pPr>
            <a:r>
              <a:rPr lang="en-US" altLang="zh-CN" sz="1800" b="1" dirty="0">
                <a:solidFill>
                  <a:srgbClr val="0070C0"/>
                </a:solidFill>
              </a:rPr>
              <a:t>Allmans</a:t>
            </a:r>
            <a:r>
              <a:rPr lang="zh-CN" altLang="zh-CN" sz="1800" b="1" dirty="0" smtClean="0">
                <a:solidFill>
                  <a:srgbClr val="0070C0"/>
                </a:solidFill>
              </a:rPr>
              <a:t>风格</a:t>
            </a:r>
            <a:endParaRPr lang="en-US" altLang="zh-CN" sz="1800" b="1" dirty="0" smtClean="0">
              <a:solidFill>
                <a:srgbClr val="0070C0"/>
              </a:solidFill>
            </a:endParaRPr>
          </a:p>
          <a:p>
            <a:pPr marL="285750" indent="-285750">
              <a:buFont typeface="Arial" pitchFamily="34" charset="0"/>
              <a:buChar char="•"/>
            </a:pPr>
            <a:r>
              <a:rPr lang="en-US" altLang="zh-CN" sz="1800" b="1" dirty="0" smtClean="0">
                <a:solidFill>
                  <a:srgbClr val="C00000"/>
                </a:solidFill>
              </a:rPr>
              <a:t>Kernighan</a:t>
            </a:r>
            <a:r>
              <a:rPr lang="zh-CN" altLang="en-US" sz="1800" b="1" dirty="0" smtClean="0">
                <a:solidFill>
                  <a:srgbClr val="C00000"/>
                </a:solidFill>
              </a:rPr>
              <a:t>风格</a:t>
            </a:r>
            <a:endParaRPr lang="en-US" altLang="zh-CN" sz="1800" b="1" dirty="0" smtClean="0">
              <a:solidFill>
                <a:srgbClr val="C00000"/>
              </a:solidFill>
            </a:endParaRPr>
          </a:p>
          <a:p>
            <a:pPr marL="285750" indent="-285750">
              <a:buFont typeface="Arial" pitchFamily="34" charset="0"/>
              <a:buChar char="•"/>
            </a:pPr>
            <a:endParaRPr lang="zh-CN" altLang="en-US" sz="1800" b="1" dirty="0">
              <a:solidFill>
                <a:srgbClr val="0070C0"/>
              </a:solidFill>
            </a:endParaRPr>
          </a:p>
        </p:txBody>
      </p:sp>
      <p:sp>
        <p:nvSpPr>
          <p:cNvPr id="5" name="左箭头 4"/>
          <p:cNvSpPr/>
          <p:nvPr/>
        </p:nvSpPr>
        <p:spPr>
          <a:xfrm>
            <a:off x="2195268" y="1777752"/>
            <a:ext cx="386615" cy="242316"/>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581883" y="1696902"/>
            <a:ext cx="6480720" cy="646331"/>
          </a:xfrm>
          <a:prstGeom prst="rect">
            <a:avLst/>
          </a:prstGeom>
        </p:spPr>
        <p:txBody>
          <a:bodyPr wrap="square">
            <a:spAutoFit/>
          </a:bodyPr>
          <a:lstStyle/>
          <a:p>
            <a:r>
              <a:rPr lang="en-US" altLang="zh-CN" dirty="0"/>
              <a:t>Kernighan</a:t>
            </a:r>
            <a:r>
              <a:rPr lang="zh-CN" altLang="zh-CN" dirty="0"/>
              <a:t>风格也称“</a:t>
            </a:r>
            <a:r>
              <a:rPr lang="zh-CN" altLang="zh-CN" b="1" dirty="0">
                <a:solidFill>
                  <a:srgbClr val="C00000"/>
                </a:solidFill>
              </a:rPr>
              <a:t>行尾</a:t>
            </a:r>
            <a:r>
              <a:rPr lang="zh-CN" altLang="zh-CN" dirty="0"/>
              <a:t>”风格，即</a:t>
            </a:r>
            <a:r>
              <a:rPr lang="zh-CN" altLang="zh-CN" b="1" dirty="0"/>
              <a:t>左大括号在上一行的行尾</a:t>
            </a:r>
            <a:r>
              <a:rPr lang="zh-CN" altLang="zh-CN" dirty="0"/>
              <a:t>，而右大括号独占一行</a:t>
            </a:r>
            <a:r>
              <a:rPr lang="zh-CN" altLang="en-US" dirty="0" smtClean="0"/>
              <a:t>。</a:t>
            </a:r>
            <a:r>
              <a:rPr lang="zh-CN" altLang="en-US" b="1" dirty="0" smtClean="0"/>
              <a:t>代码</a:t>
            </a:r>
            <a:r>
              <a:rPr lang="zh-CN" altLang="zh-CN" b="1" dirty="0" smtClean="0"/>
              <a:t>量</a:t>
            </a:r>
            <a:r>
              <a:rPr lang="zh-CN" altLang="zh-CN" b="1" dirty="0"/>
              <a:t>较大</a:t>
            </a:r>
            <a:r>
              <a:rPr lang="zh-CN" altLang="zh-CN" dirty="0" smtClean="0"/>
              <a:t>时应当</a:t>
            </a:r>
            <a:r>
              <a:rPr lang="zh-CN" altLang="zh-CN" dirty="0"/>
              <a:t>使用“</a:t>
            </a:r>
            <a:r>
              <a:rPr lang="zh-CN" altLang="zh-CN" b="1" dirty="0">
                <a:solidFill>
                  <a:srgbClr val="C00000"/>
                </a:solidFill>
              </a:rPr>
              <a:t>行尾</a:t>
            </a:r>
            <a:r>
              <a:rPr lang="zh-CN" altLang="zh-CN" dirty="0"/>
              <a:t>”风格</a:t>
            </a:r>
            <a:endParaRPr lang="zh-CN" altLang="zh-CN" b="1" dirty="0">
              <a:solidFill>
                <a:srgbClr val="C00000"/>
              </a:solidFill>
            </a:endParaRPr>
          </a:p>
        </p:txBody>
      </p:sp>
      <p:sp>
        <p:nvSpPr>
          <p:cNvPr id="7" name="矩形 6"/>
          <p:cNvSpPr/>
          <p:nvPr/>
        </p:nvSpPr>
        <p:spPr>
          <a:xfrm>
            <a:off x="1023045" y="2588344"/>
            <a:ext cx="6912768" cy="2862322"/>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altLang="zh-CN" sz="2000" dirty="0" smtClean="0"/>
              <a:t>class Kernighan {</a:t>
            </a:r>
          </a:p>
          <a:p>
            <a:r>
              <a:rPr lang="en-US" altLang="zh-CN" sz="2000" dirty="0" smtClean="0"/>
              <a:t>    public static void main(String </a:t>
            </a:r>
            <a:r>
              <a:rPr lang="en-US" altLang="zh-CN" sz="2000" dirty="0" err="1" smtClean="0"/>
              <a:t>args</a:t>
            </a:r>
            <a:r>
              <a:rPr lang="en-US" altLang="zh-CN" sz="2000" dirty="0" smtClean="0"/>
              <a:t>[]) {</a:t>
            </a:r>
          </a:p>
          <a:p>
            <a:r>
              <a:rPr lang="en-US" altLang="zh-CN" sz="2000" dirty="0" smtClean="0"/>
              <a:t>        </a:t>
            </a:r>
            <a:r>
              <a:rPr lang="en-US" altLang="zh-CN" sz="2000" dirty="0" err="1" smtClean="0"/>
              <a:t>int</a:t>
            </a:r>
            <a:r>
              <a:rPr lang="en-US" altLang="zh-CN" sz="2000" dirty="0" smtClean="0"/>
              <a:t> sum=0,i=0,j=0;</a:t>
            </a:r>
          </a:p>
          <a:p>
            <a:r>
              <a:rPr lang="en-US" altLang="zh-CN" sz="2000" dirty="0" smtClean="0"/>
              <a:t>        for(i=1;i&lt;=100;i++) {</a:t>
            </a:r>
          </a:p>
          <a:p>
            <a:r>
              <a:rPr lang="en-US" altLang="zh-CN" sz="2000" dirty="0" smtClean="0"/>
              <a:t>            sum=</a:t>
            </a:r>
            <a:r>
              <a:rPr lang="en-US" altLang="zh-CN" sz="2000" dirty="0" err="1" smtClean="0"/>
              <a:t>sum+i</a:t>
            </a:r>
            <a:r>
              <a:rPr lang="en-US" altLang="zh-CN" sz="2000" dirty="0" smtClean="0"/>
              <a:t>;</a:t>
            </a:r>
          </a:p>
          <a:p>
            <a:r>
              <a:rPr lang="en-US" altLang="zh-CN" sz="2000" dirty="0" smtClean="0"/>
              <a:t>        }</a:t>
            </a:r>
          </a:p>
          <a:p>
            <a:r>
              <a:rPr lang="en-US" altLang="zh-CN" sz="2000" dirty="0" smtClean="0"/>
              <a:t>        </a:t>
            </a:r>
            <a:r>
              <a:rPr lang="en-US" altLang="zh-CN" sz="2000" dirty="0" err="1" smtClean="0"/>
              <a:t>System.out.println</a:t>
            </a:r>
            <a:r>
              <a:rPr lang="en-US" altLang="zh-CN" sz="2000" dirty="0" smtClean="0"/>
              <a:t>(sum);</a:t>
            </a:r>
          </a:p>
          <a:p>
            <a:r>
              <a:rPr lang="en-US" altLang="zh-CN" sz="2000" dirty="0" smtClean="0"/>
              <a:t>    }</a:t>
            </a:r>
          </a:p>
          <a:p>
            <a:r>
              <a:rPr lang="en-US" altLang="zh-CN" sz="2000" dirty="0" smtClean="0"/>
              <a:t>}</a:t>
            </a:r>
          </a:p>
        </p:txBody>
      </p:sp>
    </p:spTree>
    <p:extLst>
      <p:ext uri="{BB962C8B-B14F-4D97-AF65-F5344CB8AC3E}">
        <p14:creationId xmlns:p14="http://schemas.microsoft.com/office/powerpoint/2010/main" val="23923553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2818655" cy="1162050"/>
          </a:xfrm>
        </p:spPr>
        <p:txBody>
          <a:bodyPr>
            <a:normAutofit/>
          </a:bodyPr>
          <a:lstStyle/>
          <a:p>
            <a:pPr lvl="1" algn="l" rtl="0">
              <a:spcBef>
                <a:spcPct val="0"/>
              </a:spcBef>
            </a:pPr>
            <a:r>
              <a:rPr lang="en-US" altLang="zh-CN" sz="2400" b="1" dirty="0"/>
              <a:t>1.1  Java</a:t>
            </a:r>
            <a:r>
              <a:rPr lang="zh-CN" altLang="zh-CN" sz="2400" b="1" dirty="0"/>
              <a:t>的地位</a:t>
            </a:r>
            <a:br>
              <a:rPr lang="zh-CN" altLang="zh-CN" sz="2400" b="1" dirty="0"/>
            </a:br>
            <a:endParaRPr lang="zh-CN" altLang="en-US" sz="2400" dirty="0"/>
          </a:p>
        </p:txBody>
      </p:sp>
      <p:sp>
        <p:nvSpPr>
          <p:cNvPr id="3" name="内容占位符 2"/>
          <p:cNvSpPr>
            <a:spLocks noGrp="1"/>
          </p:cNvSpPr>
          <p:nvPr>
            <p:ph idx="1"/>
          </p:nvPr>
        </p:nvSpPr>
        <p:spPr>
          <a:xfrm>
            <a:off x="1115616" y="2924944"/>
            <a:ext cx="7056784" cy="2520279"/>
          </a:xfrm>
        </p:spPr>
        <p:txBody>
          <a:bodyPr>
            <a:normAutofit/>
          </a:bodyPr>
          <a:lstStyle/>
          <a:p>
            <a:pPr marL="0" indent="0">
              <a:buNone/>
            </a:pPr>
            <a:r>
              <a:rPr lang="en-US" altLang="zh-CN" sz="2400" dirty="0" smtClean="0"/>
              <a:t>       Java</a:t>
            </a:r>
            <a:r>
              <a:rPr lang="zh-CN" altLang="en-US" sz="2400" dirty="0" smtClean="0"/>
              <a:t>属于面向对象程序语言</a:t>
            </a:r>
            <a:r>
              <a:rPr lang="zh-CN" altLang="zh-CN" sz="2400" dirty="0" smtClean="0"/>
              <a:t>，而且</a:t>
            </a:r>
            <a:r>
              <a:rPr lang="zh-CN" altLang="zh-CN" sz="2400" dirty="0"/>
              <a:t>特别适合于</a:t>
            </a:r>
            <a:r>
              <a:rPr lang="en-US" altLang="zh-CN" sz="2400" dirty="0"/>
              <a:t>Internet</a:t>
            </a:r>
            <a:r>
              <a:rPr lang="zh-CN" altLang="zh-CN" sz="2400" dirty="0"/>
              <a:t>的应用开发</a:t>
            </a:r>
            <a:r>
              <a:rPr lang="zh-CN" altLang="zh-CN" sz="2400" dirty="0" smtClean="0"/>
              <a:t>。</a:t>
            </a:r>
            <a:r>
              <a:rPr lang="en-US" altLang="zh-CN" sz="2400" dirty="0" smtClean="0"/>
              <a:t>Java</a:t>
            </a:r>
            <a:r>
              <a:rPr lang="zh-CN" altLang="en-US" sz="2400" dirty="0"/>
              <a:t>程序</a:t>
            </a:r>
            <a:r>
              <a:rPr lang="zh-CN" altLang="en-US" sz="2400" dirty="0" smtClean="0"/>
              <a:t>具有</a:t>
            </a:r>
            <a:r>
              <a:rPr lang="zh-CN" altLang="zh-CN" sz="2400" dirty="0" smtClean="0"/>
              <a:t>“</a:t>
            </a:r>
            <a:r>
              <a:rPr lang="zh-CN" altLang="zh-CN" sz="2400" dirty="0"/>
              <a:t>一旦写成处处可用”的</a:t>
            </a:r>
            <a:r>
              <a:rPr lang="zh-CN" altLang="zh-CN" sz="2400" dirty="0" smtClean="0"/>
              <a:t>特点</a:t>
            </a:r>
            <a:r>
              <a:rPr lang="zh-CN" altLang="en-US" sz="2400" dirty="0" smtClean="0"/>
              <a:t>（平台无关性）</a:t>
            </a:r>
            <a:r>
              <a:rPr lang="zh-CN" altLang="zh-CN" sz="2400" dirty="0" smtClean="0"/>
              <a:t>，许多</a:t>
            </a:r>
            <a:r>
              <a:rPr lang="zh-CN" altLang="zh-CN" sz="2400" dirty="0"/>
              <a:t>新的技术领域都涉及到了</a:t>
            </a:r>
            <a:r>
              <a:rPr lang="en-US" altLang="zh-CN" sz="2400" dirty="0"/>
              <a:t>Java</a:t>
            </a:r>
            <a:r>
              <a:rPr lang="zh-CN" altLang="zh-CN" sz="2400" dirty="0"/>
              <a:t>语言，</a:t>
            </a:r>
            <a:r>
              <a:rPr lang="en-US" altLang="zh-CN" sz="2400" dirty="0"/>
              <a:t>Java</a:t>
            </a:r>
            <a:r>
              <a:rPr lang="zh-CN" altLang="zh-CN" sz="2400" dirty="0"/>
              <a:t>已</a:t>
            </a:r>
            <a:r>
              <a:rPr lang="zh-CN" altLang="zh-CN" sz="2400" b="1" dirty="0"/>
              <a:t>成为网络时代最重要的语言</a:t>
            </a:r>
            <a:r>
              <a:rPr lang="zh-CN" altLang="zh-CN" sz="2400" b="1" dirty="0" smtClean="0"/>
              <a:t>之一</a:t>
            </a:r>
            <a:r>
              <a:rPr lang="zh-CN" altLang="en-US" sz="2400" dirty="0" smtClean="0"/>
              <a:t>。</a:t>
            </a:r>
            <a:endParaRPr lang="zh-CN" altLang="en-US" sz="2400" dirty="0"/>
          </a:p>
        </p:txBody>
      </p:sp>
      <p:sp>
        <p:nvSpPr>
          <p:cNvPr id="4" name="文本占位符 3"/>
          <p:cNvSpPr>
            <a:spLocks noGrp="1"/>
          </p:cNvSpPr>
          <p:nvPr>
            <p:ph type="body" sz="half" idx="2"/>
          </p:nvPr>
        </p:nvSpPr>
        <p:spPr>
          <a:xfrm>
            <a:off x="539552" y="1268760"/>
            <a:ext cx="1872208" cy="1152128"/>
          </a:xfrm>
        </p:spPr>
        <p:style>
          <a:lnRef idx="1">
            <a:schemeClr val="accent5"/>
          </a:lnRef>
          <a:fillRef idx="2">
            <a:schemeClr val="accent5"/>
          </a:fillRef>
          <a:effectRef idx="1">
            <a:schemeClr val="accent5"/>
          </a:effectRef>
          <a:fontRef idx="minor">
            <a:schemeClr val="dk1"/>
          </a:fontRef>
        </p:style>
        <p:txBody>
          <a:bodyPr/>
          <a:lstStyle/>
          <a:p>
            <a:r>
              <a:rPr lang="en-US" altLang="zh-CN" sz="1800" b="1" dirty="0">
                <a:solidFill>
                  <a:srgbClr val="0070C0"/>
                </a:solidFill>
              </a:rPr>
              <a:t>1.1.1 </a:t>
            </a:r>
            <a:r>
              <a:rPr lang="zh-CN" altLang="zh-CN" sz="1800" b="1" dirty="0">
                <a:solidFill>
                  <a:srgbClr val="0070C0"/>
                </a:solidFill>
              </a:rPr>
              <a:t>网络地位</a:t>
            </a:r>
          </a:p>
          <a:p>
            <a:r>
              <a:rPr lang="en-US" altLang="zh-CN" sz="1800" b="1" dirty="0">
                <a:solidFill>
                  <a:srgbClr val="0070C0"/>
                </a:solidFill>
              </a:rPr>
              <a:t>1.1.2 </a:t>
            </a:r>
            <a:r>
              <a:rPr lang="zh-CN" altLang="zh-CN" sz="1800" b="1" dirty="0" smtClean="0">
                <a:solidFill>
                  <a:srgbClr val="0070C0"/>
                </a:solidFill>
              </a:rPr>
              <a:t>语言</a:t>
            </a:r>
            <a:r>
              <a:rPr lang="zh-CN" altLang="zh-CN" sz="1800" b="1" dirty="0">
                <a:solidFill>
                  <a:srgbClr val="0070C0"/>
                </a:solidFill>
              </a:rPr>
              <a:t>地位</a:t>
            </a:r>
          </a:p>
          <a:p>
            <a:r>
              <a:rPr lang="en-US" altLang="zh-CN" sz="1800" b="1" dirty="0">
                <a:solidFill>
                  <a:srgbClr val="0070C0"/>
                </a:solidFill>
              </a:rPr>
              <a:t>1.1.3 </a:t>
            </a:r>
            <a:r>
              <a:rPr lang="zh-CN" altLang="zh-CN" sz="1800" b="1" dirty="0">
                <a:solidFill>
                  <a:srgbClr val="0070C0"/>
                </a:solidFill>
              </a:rPr>
              <a:t>需求地位</a:t>
            </a:r>
          </a:p>
          <a:p>
            <a:endParaRPr lang="zh-CN" altLang="en-US" dirty="0"/>
          </a:p>
        </p:txBody>
      </p:sp>
    </p:spTree>
    <p:extLst>
      <p:ext uri="{BB962C8B-B14F-4D97-AF65-F5344CB8AC3E}">
        <p14:creationId xmlns:p14="http://schemas.microsoft.com/office/powerpoint/2010/main" val="34957806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9793" y="18331"/>
            <a:ext cx="4834880" cy="1162050"/>
          </a:xfrm>
        </p:spPr>
        <p:txBody>
          <a:bodyPr>
            <a:normAutofit/>
          </a:bodyPr>
          <a:lstStyle/>
          <a:p>
            <a:pPr lvl="1" algn="l" rtl="0">
              <a:spcBef>
                <a:spcPct val="0"/>
              </a:spcBef>
            </a:pPr>
            <a:r>
              <a:rPr lang="en-US" altLang="zh-CN" sz="2400" b="1" dirty="0" smtClean="0"/>
              <a:t>1.9  </a:t>
            </a:r>
            <a:r>
              <a:rPr lang="en-US" altLang="zh-CN" sz="2400" dirty="0"/>
              <a:t>Java</a:t>
            </a:r>
            <a:r>
              <a:rPr lang="zh-CN" altLang="zh-CN" sz="2400" b="1" dirty="0"/>
              <a:t>之父</a:t>
            </a:r>
            <a:r>
              <a:rPr lang="en-US" altLang="zh-CN" sz="2400" b="1" dirty="0"/>
              <a:t>-James Gosling</a:t>
            </a:r>
            <a:r>
              <a:rPr lang="zh-CN" altLang="zh-CN" sz="2400" b="1" dirty="0"/>
              <a:t/>
            </a:r>
            <a:br>
              <a:rPr lang="zh-CN" altLang="zh-CN" sz="2400" b="1" dirty="0"/>
            </a:br>
            <a:endParaRPr lang="zh-CN" altLang="en-US" sz="2400" dirty="0"/>
          </a:p>
        </p:txBody>
      </p:sp>
      <p:sp>
        <p:nvSpPr>
          <p:cNvPr id="3" name="内容占位符 2"/>
          <p:cNvSpPr>
            <a:spLocks noGrp="1"/>
          </p:cNvSpPr>
          <p:nvPr>
            <p:ph idx="1"/>
          </p:nvPr>
        </p:nvSpPr>
        <p:spPr>
          <a:xfrm>
            <a:off x="2915816" y="1268760"/>
            <a:ext cx="5976664" cy="4142098"/>
          </a:xfrm>
        </p:spPr>
        <p:txBody>
          <a:bodyPr>
            <a:normAutofit lnSpcReduction="10000"/>
          </a:bodyPr>
          <a:lstStyle/>
          <a:p>
            <a:r>
              <a:rPr lang="en-US" altLang="zh-CN" sz="2400" dirty="0" smtClean="0"/>
              <a:t> 1990</a:t>
            </a:r>
            <a:r>
              <a:rPr lang="zh-CN" altLang="zh-CN" sz="2400" dirty="0"/>
              <a:t>年</a:t>
            </a:r>
            <a:r>
              <a:rPr lang="en-US" altLang="zh-CN" sz="2400" dirty="0"/>
              <a:t>Sun</a:t>
            </a:r>
            <a:r>
              <a:rPr lang="zh-CN" altLang="zh-CN" sz="2400" dirty="0"/>
              <a:t>公司成立了由</a:t>
            </a:r>
            <a:r>
              <a:rPr lang="en-US" altLang="zh-CN" sz="2400" b="1" dirty="0">
                <a:solidFill>
                  <a:srgbClr val="C00000"/>
                </a:solidFill>
              </a:rPr>
              <a:t>James Gosling</a:t>
            </a:r>
            <a:r>
              <a:rPr lang="zh-CN" altLang="zh-CN" sz="2400" dirty="0"/>
              <a:t>领导的开发小组，开始致力于开发一种可移植的、跨平台的语言，该语言能生成正确运行于各种操作系统、各种</a:t>
            </a:r>
            <a:r>
              <a:rPr lang="en-US" altLang="zh-CN" sz="2400" dirty="0"/>
              <a:t>CPU</a:t>
            </a:r>
            <a:r>
              <a:rPr lang="zh-CN" altLang="zh-CN" sz="2400" dirty="0"/>
              <a:t>芯片上的代码。他们的精心研究和努力促成了</a:t>
            </a:r>
            <a:r>
              <a:rPr lang="en-US" altLang="zh-CN" sz="2400" dirty="0"/>
              <a:t>Java</a:t>
            </a:r>
            <a:r>
              <a:rPr lang="zh-CN" altLang="zh-CN" sz="2400" dirty="0"/>
              <a:t>语言的诞生</a:t>
            </a:r>
            <a:r>
              <a:rPr lang="zh-CN" altLang="zh-CN" sz="2400" dirty="0" smtClean="0"/>
              <a:t>。</a:t>
            </a:r>
            <a:endParaRPr lang="en-US" altLang="zh-CN" sz="2400" dirty="0" smtClean="0"/>
          </a:p>
          <a:p>
            <a:r>
              <a:rPr lang="en-US" altLang="zh-CN" sz="2400" dirty="0" smtClean="0"/>
              <a:t> 1995</a:t>
            </a:r>
            <a:r>
              <a:rPr lang="zh-CN" altLang="zh-CN" sz="2400" dirty="0"/>
              <a:t>年</a:t>
            </a:r>
            <a:r>
              <a:rPr lang="en-US" altLang="zh-CN" sz="2400" dirty="0"/>
              <a:t>5</a:t>
            </a:r>
            <a:r>
              <a:rPr lang="zh-CN" altLang="zh-CN" sz="2400" dirty="0"/>
              <a:t>月</a:t>
            </a:r>
            <a:r>
              <a:rPr lang="en-US" altLang="zh-CN" sz="2400" dirty="0"/>
              <a:t>Sun</a:t>
            </a:r>
            <a:r>
              <a:rPr lang="zh-CN" altLang="zh-CN" sz="2400" dirty="0"/>
              <a:t>公司</a:t>
            </a:r>
            <a:r>
              <a:rPr lang="zh-CN" altLang="zh-CN" sz="2400" dirty="0" smtClean="0"/>
              <a:t>推出</a:t>
            </a:r>
            <a:endParaRPr lang="en-US" altLang="zh-CN" sz="2400" dirty="0" smtClean="0"/>
          </a:p>
          <a:p>
            <a:pPr marL="0" indent="0">
              <a:buNone/>
            </a:pPr>
            <a:r>
              <a:rPr lang="en-US" altLang="zh-CN" sz="2400" dirty="0" smtClean="0"/>
              <a:t>       Java </a:t>
            </a:r>
            <a:r>
              <a:rPr lang="en-US" altLang="zh-CN" sz="2400" dirty="0"/>
              <a:t>Development Kit(JDK)1.0a2</a:t>
            </a:r>
            <a:r>
              <a:rPr lang="zh-CN" altLang="zh-CN" sz="2400" dirty="0"/>
              <a:t>版本，</a:t>
            </a:r>
            <a:r>
              <a:rPr lang="zh-CN" altLang="zh-CN" sz="2400" dirty="0" smtClean="0"/>
              <a:t>标</a:t>
            </a:r>
            <a:endParaRPr lang="en-US" altLang="zh-CN" sz="2400" dirty="0" smtClean="0"/>
          </a:p>
          <a:p>
            <a:pPr marL="0" indent="0">
              <a:buNone/>
            </a:pPr>
            <a:r>
              <a:rPr lang="en-US" altLang="zh-CN" sz="2400" dirty="0"/>
              <a:t> </a:t>
            </a:r>
            <a:r>
              <a:rPr lang="en-US" altLang="zh-CN" sz="2400" dirty="0" smtClean="0"/>
              <a:t>      </a:t>
            </a:r>
            <a:r>
              <a:rPr lang="zh-CN" altLang="zh-CN" sz="2400" dirty="0" smtClean="0"/>
              <a:t>志</a:t>
            </a:r>
            <a:r>
              <a:rPr lang="zh-CN" altLang="zh-CN" sz="2400" dirty="0"/>
              <a:t>着</a:t>
            </a:r>
            <a:r>
              <a:rPr lang="en-US" altLang="zh-CN" sz="2400" dirty="0"/>
              <a:t>Java</a:t>
            </a:r>
            <a:r>
              <a:rPr lang="zh-CN" altLang="zh-CN" sz="2400" dirty="0"/>
              <a:t>的诞生</a:t>
            </a:r>
            <a:r>
              <a:rPr lang="zh-CN" altLang="zh-CN" sz="2400" dirty="0" smtClean="0"/>
              <a:t>。</a:t>
            </a:r>
            <a:endParaRPr lang="en-US" altLang="zh-CN" sz="2400" dirty="0" smtClean="0"/>
          </a:p>
          <a:p>
            <a:r>
              <a:rPr lang="en-US" altLang="zh-CN" sz="2400" dirty="0" smtClean="0"/>
              <a:t>  </a:t>
            </a:r>
            <a:r>
              <a:rPr lang="zh-CN" altLang="zh-CN" sz="2400" dirty="0" smtClean="0"/>
              <a:t>美国</a:t>
            </a:r>
            <a:r>
              <a:rPr lang="zh-CN" altLang="zh-CN" sz="2400" dirty="0"/>
              <a:t>的著名杂志《</a:t>
            </a:r>
            <a:r>
              <a:rPr lang="en-US" altLang="zh-CN" sz="2400" dirty="0"/>
              <a:t>PC Magazine</a:t>
            </a:r>
            <a:r>
              <a:rPr lang="zh-CN" altLang="zh-CN" sz="2400" dirty="0"/>
              <a:t>》将</a:t>
            </a:r>
            <a:r>
              <a:rPr lang="en-US" altLang="zh-CN" sz="2400" dirty="0" smtClean="0"/>
              <a:t>Java</a:t>
            </a:r>
          </a:p>
          <a:p>
            <a:pPr marL="0" indent="0">
              <a:buNone/>
            </a:pPr>
            <a:r>
              <a:rPr lang="en-US" altLang="zh-CN" sz="2400" dirty="0"/>
              <a:t> </a:t>
            </a:r>
            <a:r>
              <a:rPr lang="en-US" altLang="zh-CN" sz="2400" dirty="0" smtClean="0"/>
              <a:t>      </a:t>
            </a:r>
            <a:r>
              <a:rPr lang="zh-CN" altLang="zh-CN" sz="2400" dirty="0" smtClean="0"/>
              <a:t>语言</a:t>
            </a:r>
            <a:r>
              <a:rPr lang="zh-CN" altLang="zh-CN" sz="2400" dirty="0"/>
              <a:t>评为</a:t>
            </a:r>
            <a:r>
              <a:rPr lang="en-US" altLang="zh-CN" sz="2400" dirty="0"/>
              <a:t>1995</a:t>
            </a:r>
            <a:r>
              <a:rPr lang="zh-CN" altLang="zh-CN" sz="2400" dirty="0"/>
              <a:t>年十大优秀科技产品之一。</a:t>
            </a:r>
            <a:endParaRPr lang="zh-CN" altLang="en-US" sz="2400" dirty="0"/>
          </a:p>
        </p:txBody>
      </p:sp>
      <p:sp>
        <p:nvSpPr>
          <p:cNvPr id="4" name="文本占位符 3"/>
          <p:cNvSpPr>
            <a:spLocks noGrp="1"/>
          </p:cNvSpPr>
          <p:nvPr>
            <p:ph type="body" sz="half" idx="2"/>
          </p:nvPr>
        </p:nvSpPr>
        <p:spPr>
          <a:xfrm>
            <a:off x="539552" y="1268760"/>
            <a:ext cx="2088232" cy="3384376"/>
          </a:xfrm>
        </p:spPr>
        <p:style>
          <a:lnRef idx="1">
            <a:schemeClr val="accent5"/>
          </a:lnRef>
          <a:fillRef idx="2">
            <a:schemeClr val="accent5"/>
          </a:fillRef>
          <a:effectRef idx="1">
            <a:schemeClr val="accent5"/>
          </a:effectRef>
          <a:fontRef idx="minor">
            <a:schemeClr val="dk1"/>
          </a:fontRef>
        </p:style>
        <p:txBody>
          <a:bodyPr>
            <a:noAutofit/>
          </a:bodyPr>
          <a:lstStyle/>
          <a:p>
            <a:r>
              <a:rPr lang="zh-CN" altLang="en-US" sz="2000" dirty="0" smtClean="0"/>
              <a:t>印度尼西亚有一个重要的盛产咖啡的岛屿叫</a:t>
            </a:r>
            <a:r>
              <a:rPr lang="en-US" altLang="zh-CN" sz="2000" b="1" dirty="0" smtClean="0">
                <a:solidFill>
                  <a:srgbClr val="C00000"/>
                </a:solidFill>
              </a:rPr>
              <a:t>Java</a:t>
            </a:r>
            <a:r>
              <a:rPr lang="zh-CN" altLang="en-US" sz="2000" dirty="0" smtClean="0"/>
              <a:t>，中文译名为爪哇，开发人员为这种新的语言起名为</a:t>
            </a:r>
            <a:r>
              <a:rPr lang="en-US" altLang="zh-CN" sz="2000" dirty="0" smtClean="0"/>
              <a:t>Java</a:t>
            </a:r>
            <a:r>
              <a:rPr lang="zh-CN" altLang="en-US" sz="2000" dirty="0" smtClean="0"/>
              <a:t>，其寓意是为世人端上一杯热咖啡</a:t>
            </a:r>
            <a:endParaRPr lang="zh-CN" altLang="en-US" sz="2000" dirty="0"/>
          </a:p>
        </p:txBody>
      </p:sp>
    </p:spTree>
    <p:extLst>
      <p:ext uri="{BB962C8B-B14F-4D97-AF65-F5344CB8AC3E}">
        <p14:creationId xmlns:p14="http://schemas.microsoft.com/office/powerpoint/2010/main" val="2176695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2818655" cy="1162050"/>
          </a:xfrm>
        </p:spPr>
        <p:txBody>
          <a:bodyPr>
            <a:normAutofit/>
          </a:bodyPr>
          <a:lstStyle/>
          <a:p>
            <a:pPr lvl="1" algn="l" rtl="0">
              <a:spcBef>
                <a:spcPct val="0"/>
              </a:spcBef>
            </a:pPr>
            <a:r>
              <a:rPr lang="en-US" altLang="zh-CN" sz="2400" b="1" dirty="0" smtClean="0"/>
              <a:t>1.10  </a:t>
            </a:r>
            <a:r>
              <a:rPr lang="zh-CN" altLang="en-US" sz="2400" b="1" dirty="0" smtClean="0"/>
              <a:t>小节</a:t>
            </a:r>
            <a:r>
              <a:rPr lang="zh-CN" altLang="zh-CN" sz="2400" b="1" dirty="0"/>
              <a:t/>
            </a:r>
            <a:br>
              <a:rPr lang="zh-CN" altLang="zh-CN" sz="2400" b="1" dirty="0"/>
            </a:br>
            <a:endParaRPr lang="zh-CN" altLang="en-US" sz="2400" dirty="0"/>
          </a:p>
        </p:txBody>
      </p:sp>
      <p:sp>
        <p:nvSpPr>
          <p:cNvPr id="4" name="文本占位符 3"/>
          <p:cNvSpPr>
            <a:spLocks noGrp="1"/>
          </p:cNvSpPr>
          <p:nvPr>
            <p:ph type="body" sz="half" idx="2"/>
          </p:nvPr>
        </p:nvSpPr>
        <p:spPr>
          <a:xfrm>
            <a:off x="755576" y="1556792"/>
            <a:ext cx="7920880" cy="4248472"/>
          </a:xfrm>
        </p:spPr>
        <p:style>
          <a:lnRef idx="1">
            <a:schemeClr val="accent5"/>
          </a:lnRef>
          <a:fillRef idx="2">
            <a:schemeClr val="accent5"/>
          </a:fillRef>
          <a:effectRef idx="1">
            <a:schemeClr val="accent5"/>
          </a:effectRef>
          <a:fontRef idx="minor">
            <a:schemeClr val="dk1"/>
          </a:fontRef>
        </p:style>
        <p:txBody>
          <a:bodyPr>
            <a:normAutofit/>
          </a:bodyPr>
          <a:lstStyle/>
          <a:p>
            <a:r>
              <a:rPr lang="en-US" altLang="zh-CN" sz="2400" b="1" dirty="0" smtClean="0">
                <a:solidFill>
                  <a:srgbClr val="0070C0"/>
                </a:solidFill>
              </a:rPr>
              <a:t>1. Java</a:t>
            </a:r>
            <a:r>
              <a:rPr lang="zh-CN" altLang="en-US" sz="2400" b="1" dirty="0" smtClean="0">
                <a:solidFill>
                  <a:srgbClr val="0070C0"/>
                </a:solidFill>
              </a:rPr>
              <a:t>语言是</a:t>
            </a:r>
            <a:r>
              <a:rPr lang="zh-CN" altLang="en-US" sz="2400" b="1" dirty="0" smtClean="0">
                <a:solidFill>
                  <a:srgbClr val="C00000"/>
                </a:solidFill>
              </a:rPr>
              <a:t>面向对象编程</a:t>
            </a:r>
            <a:r>
              <a:rPr lang="zh-CN" altLang="en-US" sz="2400" b="1" dirty="0" smtClean="0">
                <a:solidFill>
                  <a:srgbClr val="0070C0"/>
                </a:solidFill>
              </a:rPr>
              <a:t>，编写的软件与平台无关。</a:t>
            </a:r>
            <a:r>
              <a:rPr lang="en-US" altLang="zh-CN" sz="2400" b="1" dirty="0" smtClean="0">
                <a:solidFill>
                  <a:srgbClr val="0070C0"/>
                </a:solidFill>
              </a:rPr>
              <a:t>Java</a:t>
            </a:r>
            <a:r>
              <a:rPr lang="zh-CN" altLang="en-US" sz="2400" b="1" dirty="0" smtClean="0">
                <a:solidFill>
                  <a:srgbClr val="0070C0"/>
                </a:solidFill>
              </a:rPr>
              <a:t>语言涉及到网络、多线程等重要的基础知识，特别适合于</a:t>
            </a:r>
            <a:r>
              <a:rPr lang="en-US" altLang="zh-CN" sz="2400" b="1" dirty="0" smtClean="0">
                <a:solidFill>
                  <a:srgbClr val="0070C0"/>
                </a:solidFill>
              </a:rPr>
              <a:t>Internet</a:t>
            </a:r>
            <a:r>
              <a:rPr lang="zh-CN" altLang="en-US" sz="2400" b="1" dirty="0" smtClean="0">
                <a:solidFill>
                  <a:srgbClr val="0070C0"/>
                </a:solidFill>
              </a:rPr>
              <a:t>的应用开发。很多新的技术领域都涉及到了</a:t>
            </a:r>
            <a:r>
              <a:rPr lang="en-US" altLang="zh-CN" sz="2400" b="1" dirty="0" smtClean="0">
                <a:solidFill>
                  <a:srgbClr val="0070C0"/>
                </a:solidFill>
              </a:rPr>
              <a:t>Java</a:t>
            </a:r>
            <a:r>
              <a:rPr lang="zh-CN" altLang="en-US" sz="2400" b="1" dirty="0" smtClean="0">
                <a:solidFill>
                  <a:srgbClr val="0070C0"/>
                </a:solidFill>
              </a:rPr>
              <a:t>语言，学习和</a:t>
            </a:r>
            <a:r>
              <a:rPr lang="zh-CN" altLang="en-US" sz="2400" b="1" dirty="0" smtClean="0">
                <a:solidFill>
                  <a:srgbClr val="C00000"/>
                </a:solidFill>
              </a:rPr>
              <a:t>掌握</a:t>
            </a:r>
            <a:r>
              <a:rPr lang="en-US" altLang="zh-CN" sz="2400" b="1" dirty="0" smtClean="0">
                <a:solidFill>
                  <a:srgbClr val="C00000"/>
                </a:solidFill>
              </a:rPr>
              <a:t>Java</a:t>
            </a:r>
            <a:r>
              <a:rPr lang="zh-CN" altLang="en-US" sz="2400" b="1" dirty="0" smtClean="0">
                <a:solidFill>
                  <a:srgbClr val="C00000"/>
                </a:solidFill>
              </a:rPr>
              <a:t>已成为共识</a:t>
            </a:r>
            <a:r>
              <a:rPr lang="zh-CN" altLang="en-US" sz="2400" b="1" dirty="0" smtClean="0">
                <a:solidFill>
                  <a:srgbClr val="0070C0"/>
                </a:solidFill>
              </a:rPr>
              <a:t>。</a:t>
            </a:r>
          </a:p>
          <a:p>
            <a:r>
              <a:rPr lang="en-US" altLang="zh-CN" sz="2400" b="1" dirty="0" smtClean="0">
                <a:solidFill>
                  <a:srgbClr val="0070C0"/>
                </a:solidFill>
              </a:rPr>
              <a:t>2. Java</a:t>
            </a:r>
            <a:r>
              <a:rPr lang="zh-CN" altLang="en-US" sz="2400" b="1" dirty="0" smtClean="0">
                <a:solidFill>
                  <a:srgbClr val="0070C0"/>
                </a:solidFill>
              </a:rPr>
              <a:t>源文件是由若干个书写形式互相独立的类组成。开发一个</a:t>
            </a:r>
            <a:r>
              <a:rPr lang="en-US" altLang="zh-CN" sz="2400" b="1" dirty="0" smtClean="0">
                <a:solidFill>
                  <a:srgbClr val="0070C0"/>
                </a:solidFill>
              </a:rPr>
              <a:t>Java</a:t>
            </a:r>
            <a:r>
              <a:rPr lang="zh-CN" altLang="en-US" sz="2400" b="1" dirty="0" smtClean="0">
                <a:solidFill>
                  <a:srgbClr val="0070C0"/>
                </a:solidFill>
              </a:rPr>
              <a:t>程序需经过三个步骤：</a:t>
            </a:r>
            <a:r>
              <a:rPr lang="zh-CN" altLang="en-US" sz="2400" b="1" dirty="0" smtClean="0">
                <a:solidFill>
                  <a:srgbClr val="C00000"/>
                </a:solidFill>
              </a:rPr>
              <a:t>编写源文件、编译源文件生成字节码、加载运行字节码</a:t>
            </a:r>
            <a:r>
              <a:rPr lang="zh-CN" altLang="en-US" sz="2400" b="1" dirty="0" smtClean="0">
                <a:solidFill>
                  <a:srgbClr val="0070C0"/>
                </a:solidFill>
              </a:rPr>
              <a:t>。</a:t>
            </a:r>
          </a:p>
          <a:p>
            <a:r>
              <a:rPr lang="en-US" altLang="zh-CN" sz="2400" b="1" dirty="0" smtClean="0">
                <a:solidFill>
                  <a:srgbClr val="0070C0"/>
                </a:solidFill>
              </a:rPr>
              <a:t>3. </a:t>
            </a:r>
            <a:r>
              <a:rPr lang="zh-CN" altLang="en-US" sz="2400" b="1" dirty="0" smtClean="0">
                <a:solidFill>
                  <a:srgbClr val="0070C0"/>
                </a:solidFill>
              </a:rPr>
              <a:t>编写代码务必</a:t>
            </a:r>
            <a:r>
              <a:rPr lang="zh-CN" altLang="en-US" sz="2400" b="1" dirty="0" smtClean="0">
                <a:solidFill>
                  <a:srgbClr val="C00000"/>
                </a:solidFill>
              </a:rPr>
              <a:t>遵守行业的习惯</a:t>
            </a:r>
            <a:r>
              <a:rPr lang="zh-CN" altLang="en-US" sz="2400" b="1" dirty="0" smtClean="0">
                <a:solidFill>
                  <a:srgbClr val="0070C0"/>
                </a:solidFill>
              </a:rPr>
              <a:t>风格。</a:t>
            </a:r>
            <a:endParaRPr lang="zh-CN" altLang="en-US" sz="2400" dirty="0"/>
          </a:p>
        </p:txBody>
      </p:sp>
    </p:spTree>
    <p:extLst>
      <p:ext uri="{BB962C8B-B14F-4D97-AF65-F5344CB8AC3E}">
        <p14:creationId xmlns:p14="http://schemas.microsoft.com/office/powerpoint/2010/main" val="42223635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2818655" cy="1162050"/>
          </a:xfrm>
        </p:spPr>
        <p:txBody>
          <a:bodyPr>
            <a:normAutofit/>
          </a:bodyPr>
          <a:lstStyle/>
          <a:p>
            <a:pPr lvl="1" algn="l" rtl="0">
              <a:spcBef>
                <a:spcPct val="0"/>
              </a:spcBef>
            </a:pPr>
            <a:r>
              <a:rPr lang="en-US" altLang="zh-CN" sz="2400" b="1" dirty="0"/>
              <a:t>1.1  Java</a:t>
            </a:r>
            <a:r>
              <a:rPr lang="zh-CN" altLang="zh-CN" sz="2400" b="1" dirty="0"/>
              <a:t>的地位</a:t>
            </a:r>
            <a:br>
              <a:rPr lang="zh-CN" altLang="zh-CN" sz="2400" b="1" dirty="0"/>
            </a:br>
            <a:endParaRPr lang="zh-CN" altLang="en-US" sz="2400" dirty="0"/>
          </a:p>
        </p:txBody>
      </p:sp>
      <p:sp>
        <p:nvSpPr>
          <p:cNvPr id="3" name="内容占位符 2"/>
          <p:cNvSpPr>
            <a:spLocks noGrp="1"/>
          </p:cNvSpPr>
          <p:nvPr>
            <p:ph idx="1"/>
          </p:nvPr>
        </p:nvSpPr>
        <p:spPr>
          <a:xfrm>
            <a:off x="3203848" y="1303126"/>
            <a:ext cx="4896544" cy="3494026"/>
          </a:xfrm>
        </p:spPr>
        <p:txBody>
          <a:bodyPr>
            <a:normAutofit/>
          </a:bodyPr>
          <a:lstStyle/>
          <a:p>
            <a:pPr marL="0" indent="0">
              <a:buNone/>
            </a:pPr>
            <a:r>
              <a:rPr lang="en-US" altLang="zh-CN" sz="2400" dirty="0" smtClean="0"/>
              <a:t>       </a:t>
            </a:r>
            <a:r>
              <a:rPr lang="zh-CN" altLang="zh-CN" sz="2400" dirty="0" smtClean="0"/>
              <a:t>基于</a:t>
            </a:r>
            <a:r>
              <a:rPr lang="zh-CN" altLang="zh-CN" sz="2400" dirty="0"/>
              <a:t>网络的软件设计就成为软件设计领域的核心。</a:t>
            </a:r>
            <a:r>
              <a:rPr lang="en-US" altLang="zh-CN" sz="2400" dirty="0"/>
              <a:t>Java</a:t>
            </a:r>
            <a:r>
              <a:rPr lang="zh-CN" altLang="zh-CN" sz="2400" dirty="0"/>
              <a:t>的平台无关性让</a:t>
            </a:r>
            <a:r>
              <a:rPr lang="en-US" altLang="zh-CN" sz="2400" b="1" dirty="0">
                <a:solidFill>
                  <a:srgbClr val="C00000"/>
                </a:solidFill>
              </a:rPr>
              <a:t>Java</a:t>
            </a:r>
            <a:r>
              <a:rPr lang="zh-CN" altLang="zh-CN" sz="2400" b="1" dirty="0">
                <a:solidFill>
                  <a:srgbClr val="C00000"/>
                </a:solidFill>
              </a:rPr>
              <a:t>成为编写网络应用程序的佼佼者</a:t>
            </a:r>
            <a:r>
              <a:rPr lang="zh-CN" altLang="zh-CN" sz="2400" dirty="0"/>
              <a:t>，而且</a:t>
            </a:r>
            <a:r>
              <a:rPr lang="en-US" altLang="zh-CN" sz="2400" dirty="0"/>
              <a:t>Java</a:t>
            </a:r>
            <a:r>
              <a:rPr lang="zh-CN" altLang="zh-CN" sz="2400" dirty="0"/>
              <a:t>也提供了许多以网络应用为核心的技术，使得</a:t>
            </a:r>
            <a:r>
              <a:rPr lang="en-US" altLang="zh-CN" sz="2400" dirty="0"/>
              <a:t>Java</a:t>
            </a:r>
            <a:r>
              <a:rPr lang="zh-CN" altLang="zh-CN" sz="2400" dirty="0"/>
              <a:t>特别适合于网络应用软件的设计与</a:t>
            </a:r>
            <a:r>
              <a:rPr lang="zh-CN" altLang="zh-CN" sz="2400" dirty="0" smtClean="0"/>
              <a:t>开发</a:t>
            </a:r>
            <a:r>
              <a:rPr lang="zh-CN" altLang="en-US" sz="2400" dirty="0" smtClean="0"/>
              <a:t>。</a:t>
            </a:r>
            <a:endParaRPr lang="zh-CN" altLang="en-US" sz="2400" dirty="0"/>
          </a:p>
        </p:txBody>
      </p:sp>
      <p:sp>
        <p:nvSpPr>
          <p:cNvPr id="4" name="文本占位符 3"/>
          <p:cNvSpPr>
            <a:spLocks noGrp="1"/>
          </p:cNvSpPr>
          <p:nvPr>
            <p:ph type="body" sz="half" idx="2"/>
          </p:nvPr>
        </p:nvSpPr>
        <p:spPr>
          <a:xfrm>
            <a:off x="539552" y="1268760"/>
            <a:ext cx="1872208" cy="1152128"/>
          </a:xfrm>
        </p:spPr>
        <p:style>
          <a:lnRef idx="1">
            <a:schemeClr val="accent5"/>
          </a:lnRef>
          <a:fillRef idx="2">
            <a:schemeClr val="accent5"/>
          </a:fillRef>
          <a:effectRef idx="1">
            <a:schemeClr val="accent5"/>
          </a:effectRef>
          <a:fontRef idx="minor">
            <a:schemeClr val="dk1"/>
          </a:fontRef>
        </p:style>
        <p:txBody>
          <a:bodyPr/>
          <a:lstStyle/>
          <a:p>
            <a:r>
              <a:rPr lang="en-US" altLang="zh-CN" sz="1800" b="1" dirty="0">
                <a:solidFill>
                  <a:srgbClr val="C00000"/>
                </a:solidFill>
              </a:rPr>
              <a:t>1.1.1 </a:t>
            </a:r>
            <a:r>
              <a:rPr lang="zh-CN" altLang="zh-CN" sz="1800" b="1" dirty="0">
                <a:solidFill>
                  <a:srgbClr val="C00000"/>
                </a:solidFill>
              </a:rPr>
              <a:t>网络地位</a:t>
            </a:r>
          </a:p>
          <a:p>
            <a:r>
              <a:rPr lang="en-US" altLang="zh-CN" sz="1800" b="1" dirty="0">
                <a:solidFill>
                  <a:srgbClr val="0070C0"/>
                </a:solidFill>
              </a:rPr>
              <a:t>1.1.2 </a:t>
            </a:r>
            <a:r>
              <a:rPr lang="zh-CN" altLang="zh-CN" sz="1800" b="1" dirty="0" smtClean="0">
                <a:solidFill>
                  <a:srgbClr val="0070C0"/>
                </a:solidFill>
              </a:rPr>
              <a:t>语言</a:t>
            </a:r>
            <a:r>
              <a:rPr lang="zh-CN" altLang="zh-CN" sz="1800" b="1" dirty="0">
                <a:solidFill>
                  <a:srgbClr val="0070C0"/>
                </a:solidFill>
              </a:rPr>
              <a:t>地位</a:t>
            </a:r>
          </a:p>
          <a:p>
            <a:r>
              <a:rPr lang="en-US" altLang="zh-CN" sz="1800" b="1" dirty="0">
                <a:solidFill>
                  <a:srgbClr val="0070C0"/>
                </a:solidFill>
              </a:rPr>
              <a:t>1.1.3 </a:t>
            </a:r>
            <a:r>
              <a:rPr lang="zh-CN" altLang="zh-CN" sz="1800" b="1" dirty="0">
                <a:solidFill>
                  <a:srgbClr val="0070C0"/>
                </a:solidFill>
              </a:rPr>
              <a:t>需求地位</a:t>
            </a:r>
          </a:p>
          <a:p>
            <a:endParaRPr lang="zh-CN" altLang="en-US" dirty="0"/>
          </a:p>
        </p:txBody>
      </p:sp>
      <p:sp>
        <p:nvSpPr>
          <p:cNvPr id="5" name="左箭头 4"/>
          <p:cNvSpPr/>
          <p:nvPr/>
        </p:nvSpPr>
        <p:spPr>
          <a:xfrm>
            <a:off x="2430618" y="1333413"/>
            <a:ext cx="773230" cy="242316"/>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264727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2818655" cy="1162050"/>
          </a:xfrm>
        </p:spPr>
        <p:txBody>
          <a:bodyPr>
            <a:normAutofit/>
          </a:bodyPr>
          <a:lstStyle/>
          <a:p>
            <a:pPr lvl="1" algn="l" rtl="0">
              <a:spcBef>
                <a:spcPct val="0"/>
              </a:spcBef>
            </a:pPr>
            <a:r>
              <a:rPr lang="en-US" altLang="zh-CN" sz="2400" b="1" dirty="0"/>
              <a:t>1.1  Java</a:t>
            </a:r>
            <a:r>
              <a:rPr lang="zh-CN" altLang="zh-CN" sz="2400" b="1" dirty="0"/>
              <a:t>的地位</a:t>
            </a:r>
            <a:br>
              <a:rPr lang="zh-CN" altLang="zh-CN" sz="2400" b="1" dirty="0"/>
            </a:br>
            <a:endParaRPr lang="zh-CN" altLang="en-US" sz="2400" dirty="0"/>
          </a:p>
        </p:txBody>
      </p:sp>
      <p:sp>
        <p:nvSpPr>
          <p:cNvPr id="3" name="内容占位符 2"/>
          <p:cNvSpPr>
            <a:spLocks noGrp="1"/>
          </p:cNvSpPr>
          <p:nvPr>
            <p:ph idx="1"/>
          </p:nvPr>
        </p:nvSpPr>
        <p:spPr>
          <a:xfrm>
            <a:off x="899592" y="2924944"/>
            <a:ext cx="7344816" cy="2520279"/>
          </a:xfrm>
        </p:spPr>
        <p:txBody>
          <a:bodyPr>
            <a:normAutofit fontScale="92500"/>
          </a:bodyPr>
          <a:lstStyle/>
          <a:p>
            <a:pPr marL="0" indent="0">
              <a:buNone/>
            </a:pPr>
            <a:r>
              <a:rPr lang="en-US" altLang="zh-CN" sz="2400" dirty="0" smtClean="0"/>
              <a:t>         </a:t>
            </a:r>
            <a:r>
              <a:rPr lang="zh-CN" altLang="zh-CN" sz="2400" dirty="0" smtClean="0"/>
              <a:t>学习</a:t>
            </a:r>
            <a:r>
              <a:rPr lang="en-US" altLang="zh-CN" sz="2400" dirty="0"/>
              <a:t>Java</a:t>
            </a:r>
            <a:r>
              <a:rPr lang="zh-CN" altLang="zh-CN" sz="2400" dirty="0"/>
              <a:t>语言不仅可以学习怎样使用对象来完成某些任务、掌握面向对象编程的基本思想，而且也为今后进一步学习设计模式奠定较好的语言基础。</a:t>
            </a:r>
            <a:r>
              <a:rPr lang="en-US" altLang="zh-CN" sz="2400" dirty="0"/>
              <a:t>C</a:t>
            </a:r>
            <a:r>
              <a:rPr lang="zh-CN" altLang="zh-CN" sz="2400" dirty="0"/>
              <a:t>语言无疑是最基础和非常实用的语言之一，目前，</a:t>
            </a:r>
            <a:r>
              <a:rPr lang="en-US" altLang="zh-CN" sz="2400" dirty="0"/>
              <a:t>Java</a:t>
            </a:r>
            <a:r>
              <a:rPr lang="zh-CN" altLang="zh-CN" sz="2400" dirty="0"/>
              <a:t>语言已经获得了和</a:t>
            </a:r>
            <a:r>
              <a:rPr lang="en-US" altLang="zh-CN" sz="2400" dirty="0"/>
              <a:t>C</a:t>
            </a:r>
            <a:r>
              <a:rPr lang="zh-CN" altLang="zh-CN" sz="2400" dirty="0"/>
              <a:t>语言同样重要的语言地位，即不仅是一门正在被广泛使用的编程语言，而且已</a:t>
            </a:r>
            <a:r>
              <a:rPr lang="zh-CN" altLang="zh-CN" sz="2400" b="1" dirty="0">
                <a:solidFill>
                  <a:srgbClr val="C00000"/>
                </a:solidFill>
              </a:rPr>
              <a:t>成为软件设计开发者应当掌握的一门基础语言</a:t>
            </a:r>
            <a:r>
              <a:rPr lang="zh-CN" altLang="zh-CN" sz="2400" dirty="0"/>
              <a:t>（</a:t>
            </a:r>
            <a:r>
              <a:rPr lang="en-US" altLang="zh-CN" sz="2400" dirty="0"/>
              <a:t>Java</a:t>
            </a:r>
            <a:r>
              <a:rPr lang="zh-CN" altLang="zh-CN" sz="2400" dirty="0"/>
              <a:t>在</a:t>
            </a:r>
            <a:r>
              <a:rPr lang="en-US" altLang="zh-CN" sz="2400" dirty="0"/>
              <a:t>TIOBE</a:t>
            </a:r>
            <a:r>
              <a:rPr lang="zh-CN" altLang="zh-CN" sz="2400" dirty="0"/>
              <a:t>排行榜上经常处于第一位）</a:t>
            </a:r>
            <a:r>
              <a:rPr lang="zh-CN" altLang="en-US" sz="2400" dirty="0" smtClean="0"/>
              <a:t>。</a:t>
            </a:r>
            <a:endParaRPr lang="zh-CN" altLang="en-US" sz="2400" dirty="0"/>
          </a:p>
        </p:txBody>
      </p:sp>
      <p:sp>
        <p:nvSpPr>
          <p:cNvPr id="4" name="文本占位符 3"/>
          <p:cNvSpPr>
            <a:spLocks noGrp="1"/>
          </p:cNvSpPr>
          <p:nvPr>
            <p:ph type="body" sz="half" idx="2"/>
          </p:nvPr>
        </p:nvSpPr>
        <p:spPr>
          <a:xfrm>
            <a:off x="539552" y="1268760"/>
            <a:ext cx="1872208" cy="1152128"/>
          </a:xfrm>
        </p:spPr>
        <p:style>
          <a:lnRef idx="1">
            <a:schemeClr val="accent5"/>
          </a:lnRef>
          <a:fillRef idx="2">
            <a:schemeClr val="accent5"/>
          </a:fillRef>
          <a:effectRef idx="1">
            <a:schemeClr val="accent5"/>
          </a:effectRef>
          <a:fontRef idx="minor">
            <a:schemeClr val="dk1"/>
          </a:fontRef>
        </p:style>
        <p:txBody>
          <a:bodyPr/>
          <a:lstStyle/>
          <a:p>
            <a:r>
              <a:rPr lang="en-US" altLang="zh-CN" sz="1800" b="1" dirty="0">
                <a:solidFill>
                  <a:srgbClr val="0070C0"/>
                </a:solidFill>
              </a:rPr>
              <a:t>1.1.1 </a:t>
            </a:r>
            <a:r>
              <a:rPr lang="zh-CN" altLang="zh-CN" sz="1800" b="1" dirty="0">
                <a:solidFill>
                  <a:srgbClr val="0070C0"/>
                </a:solidFill>
              </a:rPr>
              <a:t>网络地位</a:t>
            </a:r>
          </a:p>
          <a:p>
            <a:r>
              <a:rPr lang="en-US" altLang="zh-CN" sz="1800" b="1" dirty="0">
                <a:solidFill>
                  <a:srgbClr val="C00000"/>
                </a:solidFill>
              </a:rPr>
              <a:t>1.1.2 </a:t>
            </a:r>
            <a:r>
              <a:rPr lang="zh-CN" altLang="zh-CN" sz="1800" b="1" dirty="0" smtClean="0">
                <a:solidFill>
                  <a:srgbClr val="C00000"/>
                </a:solidFill>
              </a:rPr>
              <a:t>语言</a:t>
            </a:r>
            <a:r>
              <a:rPr lang="zh-CN" altLang="zh-CN" sz="1800" b="1" dirty="0">
                <a:solidFill>
                  <a:srgbClr val="C00000"/>
                </a:solidFill>
              </a:rPr>
              <a:t>地位</a:t>
            </a:r>
          </a:p>
          <a:p>
            <a:r>
              <a:rPr lang="en-US" altLang="zh-CN" sz="1800" b="1" dirty="0">
                <a:solidFill>
                  <a:srgbClr val="0070C0"/>
                </a:solidFill>
              </a:rPr>
              <a:t>1.1.3 </a:t>
            </a:r>
            <a:r>
              <a:rPr lang="zh-CN" altLang="zh-CN" sz="1800" b="1" dirty="0">
                <a:solidFill>
                  <a:srgbClr val="0070C0"/>
                </a:solidFill>
              </a:rPr>
              <a:t>需求地位</a:t>
            </a:r>
          </a:p>
          <a:p>
            <a:endParaRPr lang="zh-CN" altLang="en-US" dirty="0"/>
          </a:p>
        </p:txBody>
      </p:sp>
      <p:sp>
        <p:nvSpPr>
          <p:cNvPr id="5" name="左箭头 4"/>
          <p:cNvSpPr/>
          <p:nvPr/>
        </p:nvSpPr>
        <p:spPr>
          <a:xfrm>
            <a:off x="2430618" y="1700808"/>
            <a:ext cx="773230" cy="242316"/>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846181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2818655" cy="1162050"/>
          </a:xfrm>
        </p:spPr>
        <p:txBody>
          <a:bodyPr>
            <a:normAutofit/>
          </a:bodyPr>
          <a:lstStyle/>
          <a:p>
            <a:pPr lvl="1" algn="l" rtl="0">
              <a:spcBef>
                <a:spcPct val="0"/>
              </a:spcBef>
            </a:pPr>
            <a:r>
              <a:rPr lang="en-US" altLang="zh-CN" sz="2400" b="1" dirty="0"/>
              <a:t>1.1  Java</a:t>
            </a:r>
            <a:r>
              <a:rPr lang="zh-CN" altLang="zh-CN" sz="2400" b="1" dirty="0"/>
              <a:t>的地位</a:t>
            </a:r>
            <a:br>
              <a:rPr lang="zh-CN" altLang="zh-CN" sz="2400" b="1" dirty="0"/>
            </a:br>
            <a:endParaRPr lang="zh-CN" altLang="en-US" sz="2400" dirty="0"/>
          </a:p>
        </p:txBody>
      </p:sp>
      <p:sp>
        <p:nvSpPr>
          <p:cNvPr id="3" name="内容占位符 2"/>
          <p:cNvSpPr>
            <a:spLocks noGrp="1"/>
          </p:cNvSpPr>
          <p:nvPr>
            <p:ph idx="1"/>
          </p:nvPr>
        </p:nvSpPr>
        <p:spPr>
          <a:xfrm>
            <a:off x="899592" y="2924944"/>
            <a:ext cx="7344816" cy="2520279"/>
          </a:xfrm>
        </p:spPr>
        <p:txBody>
          <a:bodyPr>
            <a:normAutofit/>
          </a:bodyPr>
          <a:lstStyle/>
          <a:p>
            <a:pPr marL="0" indent="0">
              <a:buNone/>
            </a:pPr>
            <a:r>
              <a:rPr lang="en-US" altLang="zh-CN" sz="2400" dirty="0" smtClean="0"/>
              <a:t>         </a:t>
            </a:r>
            <a:r>
              <a:rPr lang="zh-CN" altLang="zh-CN" sz="2400" dirty="0" smtClean="0"/>
              <a:t>很多</a:t>
            </a:r>
            <a:r>
              <a:rPr lang="zh-CN" altLang="zh-CN" sz="2400" dirty="0"/>
              <a:t>新的技术领域都涉及到了</a:t>
            </a:r>
            <a:r>
              <a:rPr lang="en-US" altLang="zh-CN" sz="2400" dirty="0"/>
              <a:t>Java</a:t>
            </a:r>
            <a:r>
              <a:rPr lang="zh-CN" altLang="zh-CN" sz="2400" dirty="0"/>
              <a:t>语言，例如，用于设计</a:t>
            </a:r>
            <a:r>
              <a:rPr lang="en-US" altLang="zh-CN" sz="2400" dirty="0"/>
              <a:t>Web</a:t>
            </a:r>
            <a:r>
              <a:rPr lang="zh-CN" altLang="zh-CN" sz="2400" dirty="0"/>
              <a:t>应用的</a:t>
            </a:r>
            <a:r>
              <a:rPr lang="en-US" altLang="zh-CN" sz="2400" dirty="0"/>
              <a:t>JSP</a:t>
            </a:r>
            <a:r>
              <a:rPr lang="zh-CN" altLang="zh-CN" sz="2400" dirty="0"/>
              <a:t>、设计手机应用程序的</a:t>
            </a:r>
            <a:r>
              <a:rPr lang="en-US" altLang="zh-CN" sz="2400" dirty="0"/>
              <a:t>Android</a:t>
            </a:r>
            <a:r>
              <a:rPr lang="zh-CN" altLang="zh-CN" sz="2400" dirty="0"/>
              <a:t>，嵌入式开发的</a:t>
            </a:r>
            <a:r>
              <a:rPr lang="en-US" altLang="zh-CN" sz="2400" dirty="0"/>
              <a:t>Java ME</a:t>
            </a:r>
            <a:r>
              <a:rPr lang="zh-CN" altLang="zh-CN" sz="2400" dirty="0"/>
              <a:t>等，导致</a:t>
            </a:r>
            <a:r>
              <a:rPr lang="en-US" altLang="zh-CN" sz="2400" dirty="0"/>
              <a:t>IT</a:t>
            </a:r>
            <a:r>
              <a:rPr lang="zh-CN" altLang="zh-CN" sz="2400" b="1" dirty="0">
                <a:solidFill>
                  <a:srgbClr val="C00000"/>
                </a:solidFill>
              </a:rPr>
              <a:t>行业对</a:t>
            </a:r>
            <a:r>
              <a:rPr lang="en-US" altLang="zh-CN" sz="2400" b="1" dirty="0">
                <a:solidFill>
                  <a:srgbClr val="C00000"/>
                </a:solidFill>
              </a:rPr>
              <a:t>Java</a:t>
            </a:r>
            <a:r>
              <a:rPr lang="zh-CN" altLang="zh-CN" sz="2400" b="1" dirty="0">
                <a:solidFill>
                  <a:srgbClr val="C00000"/>
                </a:solidFill>
              </a:rPr>
              <a:t>人才的需求正在不断的增长</a:t>
            </a:r>
            <a:r>
              <a:rPr lang="zh-CN" altLang="zh-CN" sz="2400" dirty="0"/>
              <a:t>，可以经常看到许多培训或招聘</a:t>
            </a:r>
            <a:r>
              <a:rPr lang="en-US" altLang="zh-CN" sz="2400" dirty="0"/>
              <a:t>Java</a:t>
            </a:r>
            <a:r>
              <a:rPr lang="zh-CN" altLang="zh-CN" sz="2400" dirty="0"/>
              <a:t>软件工程师的广告，因此掌握</a:t>
            </a:r>
            <a:r>
              <a:rPr lang="en-US" altLang="zh-CN" sz="2400" dirty="0"/>
              <a:t>Java</a:t>
            </a:r>
            <a:r>
              <a:rPr lang="zh-CN" altLang="zh-CN" sz="2400" dirty="0"/>
              <a:t>语言及其相关技术意味着较好的就业前景和工作酬金</a:t>
            </a:r>
            <a:r>
              <a:rPr lang="zh-CN" altLang="en-US" sz="2400" dirty="0" smtClean="0"/>
              <a:t>。</a:t>
            </a:r>
            <a:endParaRPr lang="zh-CN" altLang="en-US" sz="2400" dirty="0"/>
          </a:p>
        </p:txBody>
      </p:sp>
      <p:sp>
        <p:nvSpPr>
          <p:cNvPr id="4" name="文本占位符 3"/>
          <p:cNvSpPr>
            <a:spLocks noGrp="1"/>
          </p:cNvSpPr>
          <p:nvPr>
            <p:ph type="body" sz="half" idx="2"/>
          </p:nvPr>
        </p:nvSpPr>
        <p:spPr>
          <a:xfrm>
            <a:off x="539552" y="1268760"/>
            <a:ext cx="1872208" cy="1152128"/>
          </a:xfrm>
        </p:spPr>
        <p:style>
          <a:lnRef idx="1">
            <a:schemeClr val="accent5"/>
          </a:lnRef>
          <a:fillRef idx="2">
            <a:schemeClr val="accent5"/>
          </a:fillRef>
          <a:effectRef idx="1">
            <a:schemeClr val="accent5"/>
          </a:effectRef>
          <a:fontRef idx="minor">
            <a:schemeClr val="dk1"/>
          </a:fontRef>
        </p:style>
        <p:txBody>
          <a:bodyPr/>
          <a:lstStyle/>
          <a:p>
            <a:r>
              <a:rPr lang="en-US" altLang="zh-CN" sz="1800" b="1" dirty="0">
                <a:solidFill>
                  <a:srgbClr val="0070C0"/>
                </a:solidFill>
              </a:rPr>
              <a:t>1.1.1 </a:t>
            </a:r>
            <a:r>
              <a:rPr lang="zh-CN" altLang="zh-CN" sz="1800" b="1" dirty="0">
                <a:solidFill>
                  <a:srgbClr val="0070C0"/>
                </a:solidFill>
              </a:rPr>
              <a:t>网络地位</a:t>
            </a:r>
          </a:p>
          <a:p>
            <a:r>
              <a:rPr lang="en-US" altLang="zh-CN" sz="1800" b="1" dirty="0">
                <a:solidFill>
                  <a:srgbClr val="0070C0"/>
                </a:solidFill>
              </a:rPr>
              <a:t>1.1.2 </a:t>
            </a:r>
            <a:r>
              <a:rPr lang="zh-CN" altLang="zh-CN" sz="1800" b="1" dirty="0" smtClean="0">
                <a:solidFill>
                  <a:srgbClr val="0070C0"/>
                </a:solidFill>
              </a:rPr>
              <a:t>语言</a:t>
            </a:r>
            <a:r>
              <a:rPr lang="zh-CN" altLang="zh-CN" sz="1800" b="1" dirty="0">
                <a:solidFill>
                  <a:srgbClr val="0070C0"/>
                </a:solidFill>
              </a:rPr>
              <a:t>地位</a:t>
            </a:r>
          </a:p>
          <a:p>
            <a:r>
              <a:rPr lang="en-US" altLang="zh-CN" sz="1800" b="1" dirty="0">
                <a:solidFill>
                  <a:srgbClr val="C00000"/>
                </a:solidFill>
              </a:rPr>
              <a:t>1.1.3 </a:t>
            </a:r>
            <a:r>
              <a:rPr lang="zh-CN" altLang="zh-CN" sz="1800" b="1" dirty="0">
                <a:solidFill>
                  <a:srgbClr val="C00000"/>
                </a:solidFill>
              </a:rPr>
              <a:t>需求地位</a:t>
            </a:r>
          </a:p>
          <a:p>
            <a:endParaRPr lang="zh-CN" altLang="en-US" dirty="0"/>
          </a:p>
        </p:txBody>
      </p:sp>
      <p:sp>
        <p:nvSpPr>
          <p:cNvPr id="5" name="左箭头 4"/>
          <p:cNvSpPr/>
          <p:nvPr/>
        </p:nvSpPr>
        <p:spPr>
          <a:xfrm>
            <a:off x="2417496" y="1971723"/>
            <a:ext cx="773230" cy="2423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608337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2818655" cy="1162050"/>
          </a:xfrm>
        </p:spPr>
        <p:txBody>
          <a:bodyPr>
            <a:normAutofit/>
          </a:bodyPr>
          <a:lstStyle/>
          <a:p>
            <a:pPr lvl="1" algn="l" rtl="0">
              <a:spcBef>
                <a:spcPct val="0"/>
              </a:spcBef>
            </a:pPr>
            <a:r>
              <a:rPr lang="en-US" altLang="zh-CN" sz="2400" b="1" dirty="0" smtClean="0"/>
              <a:t>1.2 Java </a:t>
            </a:r>
            <a:r>
              <a:rPr lang="zh-CN" altLang="zh-CN" sz="2400" b="1" dirty="0"/>
              <a:t>的特点</a:t>
            </a:r>
            <a:br>
              <a:rPr lang="zh-CN" altLang="zh-CN" sz="2400" b="1" dirty="0"/>
            </a:br>
            <a:endParaRPr lang="zh-CN" altLang="en-US" sz="2400" dirty="0"/>
          </a:p>
        </p:txBody>
      </p:sp>
      <p:sp>
        <p:nvSpPr>
          <p:cNvPr id="3" name="内容占位符 2"/>
          <p:cNvSpPr>
            <a:spLocks noGrp="1"/>
          </p:cNvSpPr>
          <p:nvPr>
            <p:ph idx="1"/>
          </p:nvPr>
        </p:nvSpPr>
        <p:spPr>
          <a:xfrm>
            <a:off x="3491880" y="980728"/>
            <a:ext cx="4752528" cy="5328592"/>
          </a:xfrm>
        </p:spPr>
        <p:txBody>
          <a:bodyPr>
            <a:normAutofit/>
          </a:bodyPr>
          <a:lstStyle/>
          <a:p>
            <a:pPr marL="0" indent="0">
              <a:buNone/>
            </a:pPr>
            <a:r>
              <a:rPr lang="en-US" altLang="zh-CN" sz="2400" dirty="0" smtClean="0"/>
              <a:t>         </a:t>
            </a:r>
            <a:r>
              <a:rPr lang="en-US" altLang="zh-CN" sz="2400" dirty="0"/>
              <a:t>Java</a:t>
            </a:r>
            <a:r>
              <a:rPr lang="zh-CN" altLang="zh-CN" sz="2400" dirty="0"/>
              <a:t>语言和</a:t>
            </a:r>
            <a:r>
              <a:rPr lang="en-US" altLang="zh-CN" sz="2400" dirty="0"/>
              <a:t>C++</a:t>
            </a:r>
            <a:r>
              <a:rPr lang="zh-CN" altLang="zh-CN" sz="2400" dirty="0"/>
              <a:t>语言已成为软件开发者应当掌握的基础语言。如果从语言的简单性方面看，</a:t>
            </a:r>
            <a:r>
              <a:rPr lang="en-US" altLang="zh-CN" sz="2400" dirty="0"/>
              <a:t>Java</a:t>
            </a:r>
            <a:r>
              <a:rPr lang="zh-CN" altLang="zh-CN" sz="2400" dirty="0"/>
              <a:t>要比</a:t>
            </a:r>
            <a:r>
              <a:rPr lang="en-US" altLang="zh-CN" sz="2400" dirty="0"/>
              <a:t>C++</a:t>
            </a:r>
            <a:r>
              <a:rPr lang="zh-CN" altLang="zh-CN" sz="2400" dirty="0"/>
              <a:t>简单，</a:t>
            </a:r>
            <a:r>
              <a:rPr lang="en-US" altLang="zh-CN" sz="2400" dirty="0"/>
              <a:t>C++</a:t>
            </a:r>
            <a:r>
              <a:rPr lang="zh-CN" altLang="zh-CN" sz="2400" dirty="0"/>
              <a:t>中许多容易混淆的概念，或者被</a:t>
            </a:r>
            <a:r>
              <a:rPr lang="en-US" altLang="zh-CN" sz="2400" dirty="0"/>
              <a:t>Java</a:t>
            </a:r>
            <a:r>
              <a:rPr lang="zh-CN" altLang="zh-CN" sz="2400" dirty="0"/>
              <a:t>弃之不用了，或者</a:t>
            </a:r>
            <a:r>
              <a:rPr lang="zh-CN" altLang="zh-CN" sz="2400" b="1" dirty="0">
                <a:solidFill>
                  <a:srgbClr val="C00000"/>
                </a:solidFill>
              </a:rPr>
              <a:t>以一种更清楚更容易理解的方式实现，例如，</a:t>
            </a:r>
            <a:r>
              <a:rPr lang="en-US" altLang="zh-CN" sz="2400" b="1" dirty="0">
                <a:solidFill>
                  <a:srgbClr val="C00000"/>
                </a:solidFill>
              </a:rPr>
              <a:t>Java</a:t>
            </a:r>
            <a:r>
              <a:rPr lang="zh-CN" altLang="zh-CN" sz="2400" b="1" dirty="0">
                <a:solidFill>
                  <a:srgbClr val="C00000"/>
                </a:solidFill>
              </a:rPr>
              <a:t>不再有指针的概念。</a:t>
            </a:r>
            <a:endParaRPr lang="zh-CN" altLang="en-US" sz="2400" b="1" dirty="0">
              <a:solidFill>
                <a:srgbClr val="C00000"/>
              </a:solidFill>
            </a:endParaRPr>
          </a:p>
        </p:txBody>
      </p:sp>
      <p:sp>
        <p:nvSpPr>
          <p:cNvPr id="4" name="文本占位符 3"/>
          <p:cNvSpPr>
            <a:spLocks noGrp="1"/>
          </p:cNvSpPr>
          <p:nvPr>
            <p:ph type="body" sz="half" idx="2"/>
          </p:nvPr>
        </p:nvSpPr>
        <p:spPr>
          <a:xfrm>
            <a:off x="539552" y="1268760"/>
            <a:ext cx="1872208" cy="2304256"/>
          </a:xfrm>
        </p:spPr>
        <p:style>
          <a:lnRef idx="1">
            <a:schemeClr val="accent5"/>
          </a:lnRef>
          <a:fillRef idx="2">
            <a:schemeClr val="accent5"/>
          </a:fillRef>
          <a:effectRef idx="1">
            <a:schemeClr val="accent5"/>
          </a:effectRef>
          <a:fontRef idx="minor">
            <a:schemeClr val="dk1"/>
          </a:fontRef>
        </p:style>
        <p:txBody>
          <a:bodyPr/>
          <a:lstStyle/>
          <a:p>
            <a:r>
              <a:rPr lang="en-US" altLang="zh-CN" sz="1800" b="1" dirty="0">
                <a:solidFill>
                  <a:srgbClr val="C00000"/>
                </a:solidFill>
              </a:rPr>
              <a:t>1.2.1 </a:t>
            </a:r>
            <a:r>
              <a:rPr lang="zh-CN" altLang="zh-CN" sz="1800" b="1" dirty="0" smtClean="0">
                <a:solidFill>
                  <a:srgbClr val="C00000"/>
                </a:solidFill>
              </a:rPr>
              <a:t>简单</a:t>
            </a:r>
            <a:endParaRPr lang="en-US" altLang="zh-CN" sz="1800" b="1" dirty="0" smtClean="0">
              <a:solidFill>
                <a:srgbClr val="C00000"/>
              </a:solidFill>
            </a:endParaRPr>
          </a:p>
          <a:p>
            <a:r>
              <a:rPr lang="en-US" altLang="zh-CN" sz="1800" b="1" dirty="0" smtClean="0">
                <a:solidFill>
                  <a:srgbClr val="0070C0"/>
                </a:solidFill>
              </a:rPr>
              <a:t>1.2.2 </a:t>
            </a:r>
            <a:r>
              <a:rPr lang="zh-CN" altLang="en-US" sz="1800" b="1" dirty="0" smtClean="0">
                <a:solidFill>
                  <a:srgbClr val="0070C0"/>
                </a:solidFill>
              </a:rPr>
              <a:t>面向对象</a:t>
            </a:r>
            <a:r>
              <a:rPr lang="en-US" altLang="zh-CN" sz="1800" b="1" dirty="0" smtClean="0">
                <a:solidFill>
                  <a:srgbClr val="0070C0"/>
                </a:solidFill>
              </a:rPr>
              <a:t>1.2.3 </a:t>
            </a:r>
            <a:r>
              <a:rPr lang="zh-CN" altLang="en-US" sz="1800" b="1" dirty="0" smtClean="0">
                <a:solidFill>
                  <a:srgbClr val="0070C0"/>
                </a:solidFill>
              </a:rPr>
              <a:t>平台无关</a:t>
            </a:r>
            <a:endParaRPr lang="en-US" altLang="zh-CN" sz="1800" b="1" dirty="0" smtClean="0">
              <a:solidFill>
                <a:srgbClr val="0070C0"/>
              </a:solidFill>
            </a:endParaRPr>
          </a:p>
          <a:p>
            <a:r>
              <a:rPr lang="en-US" altLang="zh-CN" sz="1800" b="1" dirty="0" smtClean="0">
                <a:solidFill>
                  <a:srgbClr val="0070C0"/>
                </a:solidFill>
              </a:rPr>
              <a:t>1.2.4 </a:t>
            </a:r>
            <a:r>
              <a:rPr lang="zh-CN" altLang="en-US" sz="1800" b="1" dirty="0" smtClean="0">
                <a:solidFill>
                  <a:srgbClr val="0070C0"/>
                </a:solidFill>
              </a:rPr>
              <a:t>多线程</a:t>
            </a:r>
            <a:endParaRPr lang="en-US" altLang="zh-CN" sz="1800" b="1" dirty="0" smtClean="0">
              <a:solidFill>
                <a:srgbClr val="0070C0"/>
              </a:solidFill>
            </a:endParaRPr>
          </a:p>
          <a:p>
            <a:r>
              <a:rPr lang="en-US" altLang="zh-CN" sz="1800" b="1" dirty="0" smtClean="0">
                <a:solidFill>
                  <a:srgbClr val="0070C0"/>
                </a:solidFill>
              </a:rPr>
              <a:t>1.2.5 </a:t>
            </a:r>
            <a:r>
              <a:rPr lang="zh-CN" altLang="en-US" sz="1800" b="1" dirty="0" smtClean="0">
                <a:solidFill>
                  <a:srgbClr val="0070C0"/>
                </a:solidFill>
              </a:rPr>
              <a:t>动态</a:t>
            </a:r>
            <a:endParaRPr lang="zh-CN" altLang="zh-CN" sz="1800" b="1" dirty="0">
              <a:solidFill>
                <a:srgbClr val="0070C0"/>
              </a:solidFill>
            </a:endParaRPr>
          </a:p>
          <a:p>
            <a:endParaRPr lang="zh-CN" altLang="en-US" dirty="0"/>
          </a:p>
        </p:txBody>
      </p:sp>
      <p:sp>
        <p:nvSpPr>
          <p:cNvPr id="5" name="左箭头 4"/>
          <p:cNvSpPr/>
          <p:nvPr/>
        </p:nvSpPr>
        <p:spPr>
          <a:xfrm>
            <a:off x="2417496" y="1340768"/>
            <a:ext cx="773230" cy="2423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81322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2818655" cy="1162050"/>
          </a:xfrm>
        </p:spPr>
        <p:txBody>
          <a:bodyPr>
            <a:normAutofit/>
          </a:bodyPr>
          <a:lstStyle/>
          <a:p>
            <a:pPr lvl="1" algn="l" rtl="0">
              <a:spcBef>
                <a:spcPct val="0"/>
              </a:spcBef>
            </a:pPr>
            <a:r>
              <a:rPr lang="en-US" altLang="zh-CN" sz="2400" b="1" dirty="0" smtClean="0"/>
              <a:t>1.2 Java </a:t>
            </a:r>
            <a:r>
              <a:rPr lang="zh-CN" altLang="zh-CN" sz="2400" b="1" dirty="0"/>
              <a:t>的特点</a:t>
            </a:r>
            <a:br>
              <a:rPr lang="zh-CN" altLang="zh-CN" sz="2400" b="1" dirty="0"/>
            </a:br>
            <a:endParaRPr lang="zh-CN" altLang="en-US" sz="2400" dirty="0"/>
          </a:p>
        </p:txBody>
      </p:sp>
      <p:sp>
        <p:nvSpPr>
          <p:cNvPr id="3" name="内容占位符 2"/>
          <p:cNvSpPr>
            <a:spLocks noGrp="1"/>
          </p:cNvSpPr>
          <p:nvPr>
            <p:ph idx="1"/>
          </p:nvPr>
        </p:nvSpPr>
        <p:spPr>
          <a:xfrm>
            <a:off x="3275856" y="1529408"/>
            <a:ext cx="4752528" cy="5328592"/>
          </a:xfrm>
        </p:spPr>
        <p:txBody>
          <a:bodyPr>
            <a:normAutofit/>
          </a:bodyPr>
          <a:lstStyle/>
          <a:p>
            <a:pPr marL="0" indent="0">
              <a:buNone/>
            </a:pPr>
            <a:r>
              <a:rPr lang="en-US" altLang="zh-CN" sz="2400" dirty="0" smtClean="0"/>
              <a:t>         </a:t>
            </a:r>
            <a:r>
              <a:rPr lang="en-US" altLang="zh-CN" sz="2400" b="1" dirty="0">
                <a:solidFill>
                  <a:srgbClr val="C00000"/>
                </a:solidFill>
              </a:rPr>
              <a:t>Java</a:t>
            </a:r>
            <a:r>
              <a:rPr lang="zh-CN" altLang="zh-CN" sz="2400" b="1" dirty="0">
                <a:solidFill>
                  <a:srgbClr val="C00000"/>
                </a:solidFill>
              </a:rPr>
              <a:t>是面向对象的编程语言</a:t>
            </a:r>
            <a:r>
              <a:rPr lang="zh-CN" altLang="zh-CN" sz="2400" dirty="0"/>
              <a:t>，本书将在第</a:t>
            </a:r>
            <a:r>
              <a:rPr lang="en-US" altLang="zh-CN" sz="2400" dirty="0"/>
              <a:t>4</a:t>
            </a:r>
            <a:r>
              <a:rPr lang="zh-CN" altLang="zh-CN" sz="2400" dirty="0"/>
              <a:t>章、第</a:t>
            </a:r>
            <a:r>
              <a:rPr lang="en-US" altLang="zh-CN" sz="2400" dirty="0"/>
              <a:t>5</a:t>
            </a:r>
            <a:r>
              <a:rPr lang="zh-CN" altLang="zh-CN" sz="2400" dirty="0"/>
              <a:t>章和第</a:t>
            </a:r>
            <a:r>
              <a:rPr lang="en-US" altLang="zh-CN" sz="2400" dirty="0"/>
              <a:t>6</a:t>
            </a:r>
            <a:r>
              <a:rPr lang="zh-CN" altLang="zh-CN" sz="2400" dirty="0"/>
              <a:t>章详细、准确地讨论类、对象、继承、多态、接口等重要概念，在第</a:t>
            </a:r>
            <a:r>
              <a:rPr lang="en-US" altLang="zh-CN" sz="2400" dirty="0"/>
              <a:t>7</a:t>
            </a:r>
            <a:r>
              <a:rPr lang="zh-CN" altLang="zh-CN" sz="2400" dirty="0"/>
              <a:t>章，第</a:t>
            </a:r>
            <a:r>
              <a:rPr lang="en-US" altLang="zh-CN" sz="2400" dirty="0"/>
              <a:t>8</a:t>
            </a:r>
            <a:r>
              <a:rPr lang="zh-CN" altLang="zh-CN" sz="2400" dirty="0"/>
              <a:t>章进一步讲解面向对象的核心理念和重要的设计模式。</a:t>
            </a:r>
            <a:endParaRPr lang="zh-CN" altLang="en-US" sz="2400" b="1" dirty="0">
              <a:solidFill>
                <a:srgbClr val="C00000"/>
              </a:solidFill>
            </a:endParaRPr>
          </a:p>
        </p:txBody>
      </p:sp>
      <p:sp>
        <p:nvSpPr>
          <p:cNvPr id="4" name="文本占位符 3"/>
          <p:cNvSpPr>
            <a:spLocks noGrp="1"/>
          </p:cNvSpPr>
          <p:nvPr>
            <p:ph type="body" sz="half" idx="2"/>
          </p:nvPr>
        </p:nvSpPr>
        <p:spPr>
          <a:xfrm>
            <a:off x="539552" y="1268760"/>
            <a:ext cx="1872208" cy="2304256"/>
          </a:xfrm>
        </p:spPr>
        <p:style>
          <a:lnRef idx="1">
            <a:schemeClr val="accent5"/>
          </a:lnRef>
          <a:fillRef idx="2">
            <a:schemeClr val="accent5"/>
          </a:fillRef>
          <a:effectRef idx="1">
            <a:schemeClr val="accent5"/>
          </a:effectRef>
          <a:fontRef idx="minor">
            <a:schemeClr val="dk1"/>
          </a:fontRef>
        </p:style>
        <p:txBody>
          <a:bodyPr/>
          <a:lstStyle/>
          <a:p>
            <a:r>
              <a:rPr lang="en-US" altLang="zh-CN" sz="1800" b="1" dirty="0">
                <a:solidFill>
                  <a:srgbClr val="0070C0"/>
                </a:solidFill>
              </a:rPr>
              <a:t>1.2.1 </a:t>
            </a:r>
            <a:r>
              <a:rPr lang="zh-CN" altLang="zh-CN" sz="1800" b="1" dirty="0" smtClean="0">
                <a:solidFill>
                  <a:srgbClr val="0070C0"/>
                </a:solidFill>
              </a:rPr>
              <a:t>简单</a:t>
            </a:r>
            <a:endParaRPr lang="en-US" altLang="zh-CN" sz="1800" b="1" dirty="0" smtClean="0">
              <a:solidFill>
                <a:srgbClr val="0070C0"/>
              </a:solidFill>
            </a:endParaRPr>
          </a:p>
          <a:p>
            <a:r>
              <a:rPr lang="en-US" altLang="zh-CN" sz="1800" b="1" dirty="0" smtClean="0">
                <a:solidFill>
                  <a:srgbClr val="C00000"/>
                </a:solidFill>
              </a:rPr>
              <a:t>1.2.2 </a:t>
            </a:r>
            <a:r>
              <a:rPr lang="zh-CN" altLang="en-US" sz="1800" b="1" dirty="0" smtClean="0">
                <a:solidFill>
                  <a:srgbClr val="C00000"/>
                </a:solidFill>
              </a:rPr>
              <a:t>面向对象</a:t>
            </a:r>
            <a:r>
              <a:rPr lang="en-US" altLang="zh-CN" sz="1800" b="1" dirty="0" smtClean="0">
                <a:solidFill>
                  <a:srgbClr val="0070C0"/>
                </a:solidFill>
              </a:rPr>
              <a:t>1.2.3 </a:t>
            </a:r>
            <a:r>
              <a:rPr lang="zh-CN" altLang="en-US" sz="1800" b="1" dirty="0" smtClean="0">
                <a:solidFill>
                  <a:srgbClr val="0070C0"/>
                </a:solidFill>
              </a:rPr>
              <a:t>平台无关</a:t>
            </a:r>
            <a:endParaRPr lang="en-US" altLang="zh-CN" sz="1800" b="1" dirty="0" smtClean="0">
              <a:solidFill>
                <a:srgbClr val="0070C0"/>
              </a:solidFill>
            </a:endParaRPr>
          </a:p>
          <a:p>
            <a:r>
              <a:rPr lang="en-US" altLang="zh-CN" sz="1800" b="1" dirty="0" smtClean="0">
                <a:solidFill>
                  <a:srgbClr val="0070C0"/>
                </a:solidFill>
              </a:rPr>
              <a:t>1.2.4 </a:t>
            </a:r>
            <a:r>
              <a:rPr lang="zh-CN" altLang="en-US" sz="1800" b="1" dirty="0" smtClean="0">
                <a:solidFill>
                  <a:srgbClr val="0070C0"/>
                </a:solidFill>
              </a:rPr>
              <a:t>多线程</a:t>
            </a:r>
            <a:endParaRPr lang="en-US" altLang="zh-CN" sz="1800" b="1" dirty="0" smtClean="0">
              <a:solidFill>
                <a:srgbClr val="0070C0"/>
              </a:solidFill>
            </a:endParaRPr>
          </a:p>
          <a:p>
            <a:r>
              <a:rPr lang="en-US" altLang="zh-CN" sz="1800" b="1" dirty="0" smtClean="0">
                <a:solidFill>
                  <a:srgbClr val="0070C0"/>
                </a:solidFill>
              </a:rPr>
              <a:t>1.2.5 </a:t>
            </a:r>
            <a:r>
              <a:rPr lang="zh-CN" altLang="en-US" sz="1800" b="1" dirty="0" smtClean="0">
                <a:solidFill>
                  <a:srgbClr val="0070C0"/>
                </a:solidFill>
              </a:rPr>
              <a:t>动态</a:t>
            </a:r>
            <a:endParaRPr lang="zh-CN" altLang="zh-CN" sz="1800" b="1" dirty="0">
              <a:solidFill>
                <a:srgbClr val="0070C0"/>
              </a:solidFill>
            </a:endParaRPr>
          </a:p>
          <a:p>
            <a:endParaRPr lang="zh-CN" altLang="en-US" dirty="0"/>
          </a:p>
        </p:txBody>
      </p:sp>
      <p:sp>
        <p:nvSpPr>
          <p:cNvPr id="5" name="左箭头 4"/>
          <p:cNvSpPr/>
          <p:nvPr/>
        </p:nvSpPr>
        <p:spPr>
          <a:xfrm>
            <a:off x="2428778" y="1638015"/>
            <a:ext cx="773230" cy="242316"/>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012158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2818655" cy="1162050"/>
          </a:xfrm>
        </p:spPr>
        <p:txBody>
          <a:bodyPr>
            <a:normAutofit/>
          </a:bodyPr>
          <a:lstStyle/>
          <a:p>
            <a:pPr lvl="1" algn="l" rtl="0">
              <a:spcBef>
                <a:spcPct val="0"/>
              </a:spcBef>
            </a:pPr>
            <a:r>
              <a:rPr lang="en-US" altLang="zh-CN" sz="2400" b="1" dirty="0" smtClean="0"/>
              <a:t>1.2 Java </a:t>
            </a:r>
            <a:r>
              <a:rPr lang="zh-CN" altLang="zh-CN" sz="2400" b="1" dirty="0"/>
              <a:t>的特点</a:t>
            </a:r>
            <a:br>
              <a:rPr lang="zh-CN" altLang="zh-CN" sz="2400" b="1" dirty="0"/>
            </a:br>
            <a:endParaRPr lang="zh-CN" altLang="en-US" sz="2400" dirty="0"/>
          </a:p>
        </p:txBody>
      </p:sp>
      <p:sp>
        <p:nvSpPr>
          <p:cNvPr id="3" name="内容占位符 2"/>
          <p:cNvSpPr>
            <a:spLocks noGrp="1"/>
          </p:cNvSpPr>
          <p:nvPr>
            <p:ph idx="1"/>
          </p:nvPr>
        </p:nvSpPr>
        <p:spPr>
          <a:xfrm>
            <a:off x="3347864" y="1124744"/>
            <a:ext cx="4752528" cy="5328592"/>
          </a:xfrm>
        </p:spPr>
        <p:txBody>
          <a:bodyPr>
            <a:normAutofit/>
          </a:bodyPr>
          <a:lstStyle/>
          <a:p>
            <a:pPr marL="0" indent="0">
              <a:buNone/>
            </a:pPr>
            <a:r>
              <a:rPr lang="en-US" altLang="zh-CN" sz="1800" b="1" dirty="0" smtClean="0"/>
              <a:t>1</a:t>
            </a:r>
            <a:r>
              <a:rPr lang="zh-CN" altLang="zh-CN" sz="1800" b="1" dirty="0"/>
              <a:t>．平台与</a:t>
            </a:r>
            <a:r>
              <a:rPr lang="zh-CN" altLang="zh-CN" sz="1800" b="1" dirty="0" smtClean="0"/>
              <a:t>机器指令</a:t>
            </a:r>
            <a:endParaRPr lang="en-US" altLang="zh-CN" sz="1800" b="1" dirty="0" smtClean="0"/>
          </a:p>
          <a:p>
            <a:pPr marL="0" indent="0">
              <a:buNone/>
            </a:pPr>
            <a:r>
              <a:rPr lang="en-US" altLang="zh-CN" sz="1800" dirty="0" smtClean="0"/>
              <a:t>      </a:t>
            </a:r>
            <a:r>
              <a:rPr lang="zh-CN" altLang="zh-CN" sz="1800" dirty="0" smtClean="0"/>
              <a:t>平台</a:t>
            </a:r>
            <a:r>
              <a:rPr lang="zh-CN" altLang="zh-CN" sz="1800" dirty="0"/>
              <a:t>是由</a:t>
            </a:r>
            <a:r>
              <a:rPr lang="zh-CN" altLang="zh-CN" sz="1800" b="1" dirty="0"/>
              <a:t>操作系统（</a:t>
            </a:r>
            <a:r>
              <a:rPr lang="en-US" altLang="zh-CN" sz="1800" b="1" dirty="0"/>
              <a:t>OS</a:t>
            </a:r>
            <a:r>
              <a:rPr lang="zh-CN" altLang="zh-CN" sz="1800" b="1" dirty="0"/>
              <a:t>）和处理器（</a:t>
            </a:r>
            <a:r>
              <a:rPr lang="en-US" altLang="zh-CN" sz="1800" b="1" dirty="0"/>
              <a:t>CPU</a:t>
            </a:r>
            <a:r>
              <a:rPr lang="zh-CN" altLang="zh-CN" sz="1800" b="1" dirty="0"/>
              <a:t>）所构成</a:t>
            </a:r>
            <a:r>
              <a:rPr lang="zh-CN" altLang="zh-CN" sz="1800" dirty="0"/>
              <a:t>。与平台无关是指软件的运行不因操作系统、处理器的变化和发生无法运行或出现运行</a:t>
            </a:r>
            <a:r>
              <a:rPr lang="zh-CN" altLang="zh-CN" sz="1800" dirty="0" smtClean="0"/>
              <a:t>错误</a:t>
            </a:r>
            <a:r>
              <a:rPr lang="zh-CN" altLang="en-US" sz="1800" dirty="0" smtClean="0"/>
              <a:t>。</a:t>
            </a:r>
            <a:endParaRPr lang="en-US" altLang="zh-CN" sz="1800" dirty="0" smtClean="0"/>
          </a:p>
          <a:p>
            <a:pPr marL="0" indent="0">
              <a:buNone/>
            </a:pPr>
            <a:r>
              <a:rPr lang="en-US" altLang="zh-CN" sz="1800" dirty="0"/>
              <a:t> </a:t>
            </a:r>
            <a:r>
              <a:rPr lang="en-US" altLang="zh-CN" sz="1800" dirty="0" smtClean="0"/>
              <a:t>      </a:t>
            </a:r>
            <a:r>
              <a:rPr lang="zh-CN" altLang="zh-CN" sz="1800" dirty="0" smtClean="0"/>
              <a:t>每个</a:t>
            </a:r>
            <a:r>
              <a:rPr lang="zh-CN" altLang="zh-CN" sz="1800" dirty="0"/>
              <a:t>平台都会形成自己独特的机器指令，所谓平台的机器指令就是可以被该平台直接识别、执行的一种由</a:t>
            </a:r>
            <a:r>
              <a:rPr lang="en-US" altLang="zh-CN" sz="1800" dirty="0"/>
              <a:t>0,1</a:t>
            </a:r>
            <a:r>
              <a:rPr lang="zh-CN" altLang="zh-CN" sz="1800" dirty="0"/>
              <a:t>组成的序列代码。相同的</a:t>
            </a:r>
            <a:r>
              <a:rPr lang="en-US" altLang="zh-CN" sz="1800" dirty="0"/>
              <a:t>CPU</a:t>
            </a:r>
            <a:r>
              <a:rPr lang="zh-CN" altLang="zh-CN" sz="1800" dirty="0"/>
              <a:t>和不同的操作系统所形成的平台的机器指令可能是不同</a:t>
            </a:r>
            <a:r>
              <a:rPr lang="zh-CN" altLang="zh-CN" sz="1800" dirty="0" smtClean="0"/>
              <a:t>的</a:t>
            </a:r>
            <a:r>
              <a:rPr lang="zh-CN" altLang="en-US" sz="1800" dirty="0" smtClean="0"/>
              <a:t>。</a:t>
            </a:r>
            <a:endParaRPr lang="en-US" altLang="zh-CN" sz="1800" dirty="0" smtClean="0"/>
          </a:p>
          <a:p>
            <a:pPr marL="0" indent="0">
              <a:buNone/>
            </a:pPr>
            <a:r>
              <a:rPr lang="en-US" altLang="zh-CN" sz="1800" dirty="0" smtClean="0"/>
              <a:t>       </a:t>
            </a:r>
            <a:r>
              <a:rPr lang="zh-CN" altLang="zh-CN" sz="1800" dirty="0" smtClean="0"/>
              <a:t>比如</a:t>
            </a:r>
            <a:r>
              <a:rPr lang="zh-CN" altLang="zh-CN" sz="1800" dirty="0"/>
              <a:t>，某个平台可能用</a:t>
            </a:r>
            <a:r>
              <a:rPr lang="en-US" altLang="zh-CN" sz="1800" dirty="0"/>
              <a:t>8</a:t>
            </a:r>
            <a:r>
              <a:rPr lang="zh-CN" altLang="zh-CN" sz="1800" dirty="0"/>
              <a:t>位序列代码</a:t>
            </a:r>
            <a:r>
              <a:rPr lang="en-US" altLang="zh-CN" sz="1800" dirty="0"/>
              <a:t>0000 1111</a:t>
            </a:r>
            <a:r>
              <a:rPr lang="zh-CN" altLang="zh-CN" sz="1800" dirty="0"/>
              <a:t>表示加法指令，以</a:t>
            </a:r>
            <a:r>
              <a:rPr lang="en-US" altLang="zh-CN" sz="1800" dirty="0"/>
              <a:t>1000 0001</a:t>
            </a:r>
            <a:r>
              <a:rPr lang="zh-CN" altLang="zh-CN" sz="1800" dirty="0"/>
              <a:t>表示减法指令，而另一种平台可能用</a:t>
            </a:r>
            <a:r>
              <a:rPr lang="en-US" altLang="zh-CN" sz="1800" dirty="0"/>
              <a:t>8</a:t>
            </a:r>
            <a:r>
              <a:rPr lang="zh-CN" altLang="zh-CN" sz="1800" dirty="0"/>
              <a:t>位序列代码</a:t>
            </a:r>
            <a:r>
              <a:rPr lang="en-US" altLang="zh-CN" sz="1800" dirty="0"/>
              <a:t>10101010</a:t>
            </a:r>
            <a:r>
              <a:rPr lang="zh-CN" altLang="zh-CN" sz="1800" dirty="0"/>
              <a:t>表示加法指令，以</a:t>
            </a:r>
            <a:r>
              <a:rPr lang="en-US" altLang="zh-CN" sz="1800" dirty="0"/>
              <a:t>10010011</a:t>
            </a:r>
            <a:r>
              <a:rPr lang="zh-CN" altLang="zh-CN" sz="1800" dirty="0"/>
              <a:t>表示减法</a:t>
            </a:r>
            <a:r>
              <a:rPr lang="zh-CN" altLang="zh-CN" sz="1800" dirty="0" smtClean="0"/>
              <a:t>指令</a:t>
            </a:r>
            <a:r>
              <a:rPr lang="zh-CN" altLang="en-US" sz="1800" dirty="0" smtClean="0"/>
              <a:t>。</a:t>
            </a:r>
            <a:endParaRPr lang="zh-CN" altLang="zh-CN" sz="1800" dirty="0"/>
          </a:p>
        </p:txBody>
      </p:sp>
      <p:sp>
        <p:nvSpPr>
          <p:cNvPr id="4" name="文本占位符 3"/>
          <p:cNvSpPr>
            <a:spLocks noGrp="1"/>
          </p:cNvSpPr>
          <p:nvPr>
            <p:ph type="body" sz="half" idx="2"/>
          </p:nvPr>
        </p:nvSpPr>
        <p:spPr>
          <a:xfrm>
            <a:off x="539552" y="1268760"/>
            <a:ext cx="1872208" cy="2304256"/>
          </a:xfrm>
        </p:spPr>
        <p:style>
          <a:lnRef idx="1">
            <a:schemeClr val="accent5"/>
          </a:lnRef>
          <a:fillRef idx="2">
            <a:schemeClr val="accent5"/>
          </a:fillRef>
          <a:effectRef idx="1">
            <a:schemeClr val="accent5"/>
          </a:effectRef>
          <a:fontRef idx="minor">
            <a:schemeClr val="dk1"/>
          </a:fontRef>
        </p:style>
        <p:txBody>
          <a:bodyPr/>
          <a:lstStyle/>
          <a:p>
            <a:r>
              <a:rPr lang="en-US" altLang="zh-CN" sz="1800" b="1" dirty="0">
                <a:solidFill>
                  <a:srgbClr val="0070C0"/>
                </a:solidFill>
              </a:rPr>
              <a:t>1.2.1 </a:t>
            </a:r>
            <a:r>
              <a:rPr lang="zh-CN" altLang="zh-CN" sz="1800" b="1" dirty="0" smtClean="0">
                <a:solidFill>
                  <a:srgbClr val="0070C0"/>
                </a:solidFill>
              </a:rPr>
              <a:t>简单</a:t>
            </a:r>
            <a:endParaRPr lang="en-US" altLang="zh-CN" sz="1800" b="1" dirty="0" smtClean="0">
              <a:solidFill>
                <a:srgbClr val="0070C0"/>
              </a:solidFill>
            </a:endParaRPr>
          </a:p>
          <a:p>
            <a:r>
              <a:rPr lang="en-US" altLang="zh-CN" sz="1800" b="1" dirty="0" smtClean="0">
                <a:solidFill>
                  <a:srgbClr val="0070C0"/>
                </a:solidFill>
              </a:rPr>
              <a:t>1.2.2 </a:t>
            </a:r>
            <a:r>
              <a:rPr lang="zh-CN" altLang="en-US" sz="1800" b="1" dirty="0" smtClean="0">
                <a:solidFill>
                  <a:srgbClr val="0070C0"/>
                </a:solidFill>
              </a:rPr>
              <a:t>面向对象</a:t>
            </a:r>
            <a:r>
              <a:rPr lang="en-US" altLang="zh-CN" sz="1800" b="1" dirty="0" smtClean="0">
                <a:solidFill>
                  <a:srgbClr val="C00000"/>
                </a:solidFill>
              </a:rPr>
              <a:t>1.2.3 </a:t>
            </a:r>
            <a:r>
              <a:rPr lang="zh-CN" altLang="en-US" sz="1800" b="1" dirty="0" smtClean="0">
                <a:solidFill>
                  <a:srgbClr val="C00000"/>
                </a:solidFill>
              </a:rPr>
              <a:t>平台无关</a:t>
            </a:r>
            <a:endParaRPr lang="en-US" altLang="zh-CN" sz="1800" b="1" dirty="0" smtClean="0">
              <a:solidFill>
                <a:srgbClr val="C00000"/>
              </a:solidFill>
            </a:endParaRPr>
          </a:p>
          <a:p>
            <a:r>
              <a:rPr lang="en-US" altLang="zh-CN" sz="1800" b="1" dirty="0" smtClean="0">
                <a:solidFill>
                  <a:srgbClr val="0070C0"/>
                </a:solidFill>
              </a:rPr>
              <a:t>1.2.4 </a:t>
            </a:r>
            <a:r>
              <a:rPr lang="zh-CN" altLang="en-US" sz="1800" b="1" dirty="0" smtClean="0">
                <a:solidFill>
                  <a:srgbClr val="0070C0"/>
                </a:solidFill>
              </a:rPr>
              <a:t>多线程</a:t>
            </a:r>
            <a:endParaRPr lang="en-US" altLang="zh-CN" sz="1800" b="1" dirty="0" smtClean="0">
              <a:solidFill>
                <a:srgbClr val="0070C0"/>
              </a:solidFill>
            </a:endParaRPr>
          </a:p>
          <a:p>
            <a:r>
              <a:rPr lang="en-US" altLang="zh-CN" sz="1800" b="1" dirty="0" smtClean="0">
                <a:solidFill>
                  <a:srgbClr val="0070C0"/>
                </a:solidFill>
              </a:rPr>
              <a:t>1.2.5 </a:t>
            </a:r>
            <a:r>
              <a:rPr lang="zh-CN" altLang="en-US" sz="1800" b="1" dirty="0" smtClean="0">
                <a:solidFill>
                  <a:srgbClr val="0070C0"/>
                </a:solidFill>
              </a:rPr>
              <a:t>动态</a:t>
            </a:r>
            <a:endParaRPr lang="zh-CN" altLang="zh-CN" sz="1800" b="1" dirty="0">
              <a:solidFill>
                <a:srgbClr val="0070C0"/>
              </a:solidFill>
            </a:endParaRPr>
          </a:p>
          <a:p>
            <a:endParaRPr lang="zh-CN" altLang="en-US" dirty="0"/>
          </a:p>
        </p:txBody>
      </p:sp>
      <p:sp>
        <p:nvSpPr>
          <p:cNvPr id="5" name="左箭头 4"/>
          <p:cNvSpPr/>
          <p:nvPr/>
        </p:nvSpPr>
        <p:spPr>
          <a:xfrm>
            <a:off x="2428778" y="1953007"/>
            <a:ext cx="773230" cy="242316"/>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449372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3685</TotalTime>
  <Words>3609</Words>
  <Application>Microsoft Office PowerPoint</Application>
  <PresentationFormat>全屏显示(4:3)</PresentationFormat>
  <Paragraphs>284</Paragraphs>
  <Slides>31</Slides>
  <Notes>0</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Office 主题​​</vt:lpstr>
      <vt:lpstr>PowerPoint 演示文稿</vt:lpstr>
      <vt:lpstr>第1章 Java入门</vt:lpstr>
      <vt:lpstr>1.1  Java的地位 </vt:lpstr>
      <vt:lpstr>1.1  Java的地位 </vt:lpstr>
      <vt:lpstr>1.1  Java的地位 </vt:lpstr>
      <vt:lpstr>1.1  Java的地位 </vt:lpstr>
      <vt:lpstr>1.2 Java 的特点 </vt:lpstr>
      <vt:lpstr>1.2 Java 的特点 </vt:lpstr>
      <vt:lpstr>1.2 Java 的特点 </vt:lpstr>
      <vt:lpstr>1.2 Java 的特点 </vt:lpstr>
      <vt:lpstr>1.2 Java 的特点 </vt:lpstr>
      <vt:lpstr>1.2 Java 的特点 </vt:lpstr>
      <vt:lpstr>1.3 安装JDK </vt:lpstr>
      <vt:lpstr>1.3 安装JDK </vt:lpstr>
      <vt:lpstr>1.3 安装JDK </vt:lpstr>
      <vt:lpstr>1.3 安装JDK </vt:lpstr>
      <vt:lpstr>1.3 安装JDK </vt:lpstr>
      <vt:lpstr>1.4 Java程序的开发步骤 </vt:lpstr>
      <vt:lpstr>1.5简单的Java应用程序 </vt:lpstr>
      <vt:lpstr>1.5 简单的Java应用程序 </vt:lpstr>
      <vt:lpstr>1.5 简单的Java应用程序 </vt:lpstr>
      <vt:lpstr>1.5 简单的Java应用程序 </vt:lpstr>
      <vt:lpstr>1.5 简单的Java应用程序 </vt:lpstr>
      <vt:lpstr>1.6 Java应用程序的基本结构 </vt:lpstr>
      <vt:lpstr>1.6 Java应用程序的基本结构 </vt:lpstr>
      <vt:lpstr>1.7 注释 </vt:lpstr>
      <vt:lpstr>1.7 注释 </vt:lpstr>
      <vt:lpstr>1.8 编程风格 </vt:lpstr>
      <vt:lpstr>1.8 编程风格 </vt:lpstr>
      <vt:lpstr>1.9  Java之父-James Gosling </vt:lpstr>
      <vt:lpstr>1.10  小节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38</cp:revision>
  <dcterms:created xsi:type="dcterms:W3CDTF">2019-09-15T12:42:56Z</dcterms:created>
  <dcterms:modified xsi:type="dcterms:W3CDTF">2019-11-15T23:28:54Z</dcterms:modified>
</cp:coreProperties>
</file>