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96" r:id="rId2"/>
    <p:sldId id="256" r:id="rId3"/>
    <p:sldId id="257" r:id="rId4"/>
    <p:sldId id="349" r:id="rId5"/>
    <p:sldId id="350" r:id="rId6"/>
    <p:sldId id="375" r:id="rId7"/>
    <p:sldId id="376" r:id="rId8"/>
    <p:sldId id="377" r:id="rId9"/>
    <p:sldId id="351"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53" r:id="rId26"/>
    <p:sldId id="355" r:id="rId27"/>
    <p:sldId id="393" r:id="rId28"/>
    <p:sldId id="394" r:id="rId29"/>
    <p:sldId id="356" r:id="rId30"/>
    <p:sldId id="357" r:id="rId31"/>
    <p:sldId id="395" r:id="rId32"/>
    <p:sldId id="358" r:id="rId33"/>
    <p:sldId id="26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93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22D7F-A84D-4B18-B507-031F1FC58B8F}"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FBAAA1-CA91-482E-8C14-C3E786F14220}" type="slidenum">
              <a:rPr lang="zh-CN" altLang="en-US" smtClean="0"/>
              <a:t>‹#›</a:t>
            </a:fld>
            <a:endParaRPr lang="zh-CN" altLang="en-US"/>
          </a:p>
        </p:txBody>
      </p:sp>
    </p:spTree>
    <p:extLst>
      <p:ext uri="{BB962C8B-B14F-4D97-AF65-F5344CB8AC3E}">
        <p14:creationId xmlns:p14="http://schemas.microsoft.com/office/powerpoint/2010/main" val="285244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39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92777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437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64356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648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9417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8958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81761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036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5858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5735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21997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6/WindowNumber.java" TargetMode="External"/><Relationship Id="rId2" Type="http://schemas.openxmlformats.org/officeDocument/2006/relationships/hyperlink" Target="Java&#38754;&#21521;&#23545;&#35937;&#31532;3&#29256;&#20195;&#30721;/chapter10/&#20363;&#23376;6/Example10_6.java" TargetMode="Externa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Java&#38754;&#21521;&#23545;&#35937;&#31532;3&#29256;&#20195;&#30721;/chapter10/&#20363;&#23376;6/PoliceListen.java"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7/WindowNumber.java" TargetMode="External"/><Relationship Id="rId2" Type="http://schemas.openxmlformats.org/officeDocument/2006/relationships/hyperlink" Target="Java&#38754;&#21521;&#23545;&#35937;&#31532;3&#29256;&#20195;&#30721;/chapter10/&#20363;&#23376;7/Example10_7.java"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Java&#38754;&#21521;&#23545;&#35937;&#31532;3&#29256;&#20195;&#30721;/chapter10/&#20363;&#23376;7/PoliceListen.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8/WindowView.java" TargetMode="External"/><Relationship Id="rId2" Type="http://schemas.openxmlformats.org/officeDocument/2006/relationships/hyperlink" Target="Java&#38754;&#21521;&#23545;&#35937;&#31532;3&#29256;&#20195;&#30721;/chapter10/&#20363;&#23376;8/Example10_8.java" TargetMode="Externa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hyperlink" Target="Java&#38754;&#21521;&#23545;&#35937;&#31532;3&#29256;&#20195;&#30721;/chapter10/&#20363;&#23376;8/ComputerListener.java" TargetMode="External"/><Relationship Id="rId4" Type="http://schemas.openxmlformats.org/officeDocument/2006/relationships/hyperlink" Target="Java&#38754;&#21521;&#23545;&#35937;&#31532;3&#29256;&#20195;&#30721;/chapter10/&#20363;&#23376;8/OperatorListener.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9/WindowTextView.java" TargetMode="External"/><Relationship Id="rId2" Type="http://schemas.openxmlformats.org/officeDocument/2006/relationships/hyperlink" Target="Java&#38754;&#21521;&#23545;&#35937;&#31532;3&#29256;&#20195;&#30721;/chapter10/&#20363;&#23376;9/Example10_9.java" TargetMode="Externa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hyperlink" Target="Java&#38754;&#21521;&#23545;&#35937;&#31532;3&#29256;&#20195;&#30721;/chapter10/&#20363;&#23376;9/HandleWord.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10/WindowMouse.java" TargetMode="External"/><Relationship Id="rId7" Type="http://schemas.openxmlformats.org/officeDocument/2006/relationships/hyperlink" Target="Java&#38754;&#21521;&#23545;&#35937;&#31532;3&#29256;&#20195;&#30721;/chapter10/&#20363;&#23376;11/LP.java" TargetMode="External"/><Relationship Id="rId2" Type="http://schemas.openxmlformats.org/officeDocument/2006/relationships/hyperlink" Target="Java&#38754;&#21521;&#23545;&#35937;&#31532;3&#29256;&#20195;&#30721;/chapter10/&#20363;&#23376;10/Example10_10.java" TargetMode="External"/><Relationship Id="rId1" Type="http://schemas.openxmlformats.org/officeDocument/2006/relationships/slideLayout" Target="../slideLayouts/slideLayout8.xml"/><Relationship Id="rId6" Type="http://schemas.openxmlformats.org/officeDocument/2006/relationships/hyperlink" Target="Java&#38754;&#21521;&#23545;&#35937;&#31532;3&#29256;&#20195;&#30721;/chapter10/&#20363;&#23376;11/WindowMove.java" TargetMode="External"/><Relationship Id="rId5" Type="http://schemas.openxmlformats.org/officeDocument/2006/relationships/hyperlink" Target="Java&#38754;&#21521;&#23545;&#35937;&#31532;3&#29256;&#20195;&#30721;/chapter10/&#20363;&#23376;11/Example10_11.java" TargetMode="External"/><Relationship Id="rId4" Type="http://schemas.openxmlformats.org/officeDocument/2006/relationships/hyperlink" Target="Java&#38754;&#21521;&#23545;&#35937;&#31532;3&#29256;&#20195;&#30721;/chapter10/&#20363;&#23376;10/MousePolice.jav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12/Win.java" TargetMode="External"/><Relationship Id="rId2" Type="http://schemas.openxmlformats.org/officeDocument/2006/relationships/hyperlink" Target="Java&#38754;&#21521;&#23545;&#35937;&#31532;3&#29256;&#20195;&#30721;/chapter10/&#20363;&#23376;12/Example10_12.java" TargetMode="External"/><Relationship Id="rId1" Type="http://schemas.openxmlformats.org/officeDocument/2006/relationships/slideLayout" Target="../slideLayouts/slideLayout8.xml"/><Relationship Id="rId5" Type="http://schemas.openxmlformats.org/officeDocument/2006/relationships/image" Target="../media/image14.emf"/><Relationship Id="rId4" Type="http://schemas.openxmlformats.org/officeDocument/2006/relationships/hyperlink" Target="Java&#38754;&#21521;&#23545;&#35937;&#31532;3&#29256;&#20195;&#30721;/chapter10/&#20363;&#23376;12/Police.java"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Java&#38754;&#21521;&#23545;&#35937;&#31532;3&#29256;&#20195;&#30721;/chapter10/&#20363;&#23376;13/Example10_13.java"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14/WindowGuessNumber.java" TargetMode="External"/><Relationship Id="rId2" Type="http://schemas.openxmlformats.org/officeDocument/2006/relationships/hyperlink" Target="Java&#38754;&#21521;&#23545;&#35937;&#31532;3&#29256;&#20195;&#30721;/chapter10/&#20363;&#23376;14/Example10_14.java"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15/TriangeModel.java" TargetMode="External"/><Relationship Id="rId2" Type="http://schemas.openxmlformats.org/officeDocument/2006/relationships/hyperlink" Target="Java&#38754;&#21521;&#23545;&#35937;&#31532;3&#29256;&#20195;&#30721;/chapter10/&#20363;&#23376;15/Example10_15.java" TargetMode="Externa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hyperlink" Target="Java&#38754;&#21521;&#23545;&#35937;&#31532;3&#29256;&#20195;&#30721;/chapter10/&#20363;&#23376;15/Controller.java" TargetMode="External"/><Relationship Id="rId4" Type="http://schemas.openxmlformats.org/officeDocument/2006/relationships/hyperlink" Target="Java&#38754;&#21521;&#23545;&#35937;&#31532;3&#29256;&#20195;&#30721;/chapter10/&#20363;&#23376;15/MVCWindow.jav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16/TreeWin.java" TargetMode="External"/><Relationship Id="rId2" Type="http://schemas.openxmlformats.org/officeDocument/2006/relationships/hyperlink" Target="Java&#38754;&#21521;&#23545;&#35937;&#31532;3&#29256;&#20195;&#30721;/chapter10/&#20363;&#23376;16/Example10_16.java" TargetMode="Externa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hyperlink" Target="Java&#38754;&#21521;&#23545;&#35937;&#31532;3&#29256;&#20195;&#30721;/chapter10/&#20363;&#23376;16/Goods.java"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Java&#38754;&#21521;&#23545;&#35937;&#31532;3&#29256;&#20195;&#30721;/chapter10/&#20363;&#23376;17/Example10_17.java" TargetMode="Externa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18/BindButtonWindow.java" TargetMode="External"/><Relationship Id="rId2" Type="http://schemas.openxmlformats.org/officeDocument/2006/relationships/hyperlink" Target="Java&#38754;&#21521;&#23545;&#35937;&#31532;3&#29256;&#20195;&#30721;/chapter10/&#20363;&#23376;18/Example10_18.java"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Java&#38754;&#21521;&#23545;&#35937;&#31532;3&#29256;&#20195;&#30721;/chapter10/10.8&#20351;&#29992;&#20013;&#20171;&#32773;&#27169;&#24335;&#20195;&#30721;/Application.java" TargetMode="External"/><Relationship Id="rId2" Type="http://schemas.openxmlformats.org/officeDocument/2006/relationships/hyperlink" Target="Java&#38754;&#21521;&#23545;&#35937;&#31532;3&#29256;&#20195;&#30721;/chapter10/10.8&#20351;&#29992;&#20013;&#20171;&#32773;&#27169;&#24335;&#20195;&#30721;/ConcreteMediator.java" TargetMode="Externa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2/Example10_2.java" TargetMode="Externa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hyperlink" Target="Java&#38754;&#21521;&#23545;&#35937;&#31532;3&#29256;&#20195;&#30721;/chapter10/&#20363;&#23376;1/Example10_1.java" TargetMode="External"/><Relationship Id="rId4" Type="http://schemas.openxmlformats.org/officeDocument/2006/relationships/hyperlink" Target="Java&#38754;&#21521;&#23545;&#35937;&#31532;3&#29256;&#20195;&#30721;/chapter10/&#20363;&#23376;2/WindowMenu.jav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Java&#38754;&#21521;&#23545;&#35937;&#31532;3&#29256;&#20195;&#30721;/chapter10/&#20363;&#23376;3/ComponentInWindow.java" TargetMode="External"/><Relationship Id="rId2" Type="http://schemas.openxmlformats.org/officeDocument/2006/relationships/hyperlink" Target="Java&#38754;&#21521;&#23545;&#35937;&#31532;3&#29256;&#20195;&#30721;/chapter10/&#20363;&#23376;3/Example10_3.java" TargetMode="Externa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hyperlink" Target="Java&#38754;&#21521;&#23545;&#35937;&#31532;3&#29256;&#20195;&#30721;/chapter10/&#20363;&#23376;4/PanelNullLayout.java" TargetMode="External"/><Relationship Id="rId3" Type="http://schemas.openxmlformats.org/officeDocument/2006/relationships/hyperlink" Target="Java&#38754;&#21521;&#23545;&#35937;&#31532;3&#29256;&#20195;&#30721;/chapter10/&#20363;&#23376;5/WindowBoxLayout.java" TargetMode="External"/><Relationship Id="rId7" Type="http://schemas.openxmlformats.org/officeDocument/2006/relationships/hyperlink" Target="Java&#38754;&#21521;&#23545;&#35937;&#31532;3&#29256;&#20195;&#30721;/chapter10/&#20363;&#23376;4/PanelGridLayout.java" TargetMode="External"/><Relationship Id="rId2" Type="http://schemas.openxmlformats.org/officeDocument/2006/relationships/hyperlink" Target="Java&#38754;&#21521;&#23545;&#35937;&#31532;3&#29256;&#20195;&#30721;/chapter10/&#20363;&#23376;5/Example10_5.java" TargetMode="External"/><Relationship Id="rId1" Type="http://schemas.openxmlformats.org/officeDocument/2006/relationships/slideLayout" Target="../slideLayouts/slideLayout8.xml"/><Relationship Id="rId6" Type="http://schemas.openxmlformats.org/officeDocument/2006/relationships/hyperlink" Target="Java&#38754;&#21521;&#23545;&#35937;&#31532;3&#29256;&#20195;&#30721;/chapter10/&#20363;&#23376;4/ShowLayout.java" TargetMode="External"/><Relationship Id="rId5" Type="http://schemas.openxmlformats.org/officeDocument/2006/relationships/hyperlink" Target="Java&#38754;&#21521;&#23545;&#35937;&#31532;3&#29256;&#20195;&#30721;/chapter10/&#20363;&#23376;4/Example10_4.java" TargetMode="External"/><Relationship Id="rId4" Type="http://schemas.openxmlformats.org/officeDocument/2006/relationships/image" Target="../media/image6.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07190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C00000"/>
                </a:solidFill>
              </a:rPr>
              <a:t>10.4.2 </a:t>
            </a:r>
            <a:r>
              <a:rPr lang="en-US" altLang="zh-CN" sz="1800" b="1" dirty="0" err="1">
                <a:solidFill>
                  <a:srgbClr val="C00000"/>
                </a:solidFill>
              </a:rPr>
              <a:t>ActionEvent</a:t>
            </a:r>
            <a:r>
              <a:rPr lang="zh-CN" altLang="en-US" sz="1800" b="1" dirty="0">
                <a:solidFill>
                  <a:srgbClr val="C0000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1</a:t>
            </a:r>
            <a:r>
              <a:rPr lang="zh-CN" altLang="zh-CN" dirty="0"/>
              <a:t>．</a:t>
            </a:r>
            <a:r>
              <a:rPr lang="en-US" altLang="zh-CN" dirty="0" err="1"/>
              <a:t>ActionEvent</a:t>
            </a:r>
            <a:r>
              <a:rPr lang="zh-CN" altLang="zh-CN" dirty="0"/>
              <a:t>事件源</a:t>
            </a:r>
            <a:endParaRPr lang="zh-CN" altLang="en-US" dirty="0"/>
          </a:p>
        </p:txBody>
      </p:sp>
      <p:sp>
        <p:nvSpPr>
          <p:cNvPr id="3" name="左箭头 2"/>
          <p:cNvSpPr/>
          <p:nvPr/>
        </p:nvSpPr>
        <p:spPr>
          <a:xfrm>
            <a:off x="2520366" y="909408"/>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19652" y="2135769"/>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6" name="矩形 15"/>
          <p:cNvSpPr/>
          <p:nvPr/>
        </p:nvSpPr>
        <p:spPr>
          <a:xfrm>
            <a:off x="2639813" y="2780928"/>
            <a:ext cx="6402424" cy="923330"/>
          </a:xfrm>
          <a:prstGeom prst="rect">
            <a:avLst/>
          </a:prstGeom>
        </p:spPr>
        <p:txBody>
          <a:bodyPr wrap="square">
            <a:spAutoFit/>
          </a:bodyPr>
          <a:lstStyle/>
          <a:p>
            <a:r>
              <a:rPr lang="zh-CN" altLang="zh-CN" dirty="0"/>
              <a:t>能触发</a:t>
            </a:r>
            <a:r>
              <a:rPr lang="en-US" altLang="zh-CN" dirty="0" err="1"/>
              <a:t>ActionEvent</a:t>
            </a:r>
            <a:r>
              <a:rPr lang="zh-CN" altLang="zh-CN" dirty="0"/>
              <a:t>事件的组件使用方法：</a:t>
            </a:r>
          </a:p>
          <a:p>
            <a:r>
              <a:rPr lang="en-US" altLang="zh-CN" dirty="0" smtClean="0"/>
              <a:t>       </a:t>
            </a:r>
            <a:r>
              <a:rPr lang="en-US" altLang="zh-CN" b="1" dirty="0" err="1" smtClean="0">
                <a:solidFill>
                  <a:srgbClr val="C00000"/>
                </a:solidFill>
              </a:rPr>
              <a:t>addActionListener</a:t>
            </a:r>
            <a:r>
              <a:rPr lang="en-US" altLang="zh-CN" b="1" dirty="0" smtClean="0">
                <a:solidFill>
                  <a:srgbClr val="C00000"/>
                </a:solidFill>
              </a:rPr>
              <a:t>(</a:t>
            </a:r>
            <a:r>
              <a:rPr lang="en-US" altLang="zh-CN" b="1" dirty="0" err="1" smtClean="0">
                <a:solidFill>
                  <a:srgbClr val="C00000"/>
                </a:solidFill>
              </a:rPr>
              <a:t>ActionListener</a:t>
            </a:r>
            <a:r>
              <a:rPr lang="en-US" altLang="zh-CN" b="1" dirty="0" smtClean="0">
                <a:solidFill>
                  <a:srgbClr val="C00000"/>
                </a:solidFill>
              </a:rPr>
              <a:t> </a:t>
            </a:r>
            <a:r>
              <a:rPr lang="en-US" altLang="zh-CN" b="1" dirty="0">
                <a:solidFill>
                  <a:srgbClr val="C00000"/>
                </a:solidFill>
              </a:rPr>
              <a:t>listen)</a:t>
            </a:r>
            <a:endParaRPr lang="zh-CN" altLang="zh-CN" b="1" dirty="0">
              <a:solidFill>
                <a:srgbClr val="C00000"/>
              </a:solidFill>
            </a:endParaRPr>
          </a:p>
          <a:p>
            <a:r>
              <a:rPr lang="zh-CN" altLang="zh-CN" dirty="0"/>
              <a:t>将实现</a:t>
            </a:r>
            <a:r>
              <a:rPr lang="en-US" altLang="zh-CN" b="1" dirty="0" err="1"/>
              <a:t>ActionListener</a:t>
            </a:r>
            <a:r>
              <a:rPr lang="zh-CN" altLang="zh-CN" dirty="0"/>
              <a:t>接口的类的实例</a:t>
            </a:r>
            <a:r>
              <a:rPr lang="zh-CN" altLang="zh-CN" b="1" dirty="0"/>
              <a:t>注册为事件源的监视器</a:t>
            </a:r>
            <a:endParaRPr lang="zh-CN" altLang="en-US" b="1" dirty="0"/>
          </a:p>
        </p:txBody>
      </p:sp>
      <p:sp>
        <p:nvSpPr>
          <p:cNvPr id="17" name="矩形 16"/>
          <p:cNvSpPr/>
          <p:nvPr/>
        </p:nvSpPr>
        <p:spPr>
          <a:xfrm>
            <a:off x="2811070" y="3824764"/>
            <a:ext cx="349781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a:t>ActionListener</a:t>
            </a:r>
            <a:r>
              <a:rPr lang="zh-CN" altLang="zh-CN" dirty="0" smtClean="0"/>
              <a:t>接口</a:t>
            </a:r>
            <a:endParaRPr lang="zh-CN" altLang="en-US" dirty="0"/>
          </a:p>
        </p:txBody>
      </p:sp>
      <p:sp>
        <p:nvSpPr>
          <p:cNvPr id="18" name="矩形 17"/>
          <p:cNvSpPr/>
          <p:nvPr/>
        </p:nvSpPr>
        <p:spPr>
          <a:xfrm>
            <a:off x="2669518" y="4483168"/>
            <a:ext cx="6334882" cy="1200329"/>
          </a:xfrm>
          <a:prstGeom prst="rect">
            <a:avLst/>
          </a:prstGeom>
        </p:spPr>
        <p:txBody>
          <a:bodyPr wrap="square">
            <a:spAutoFit/>
          </a:bodyPr>
          <a:lstStyle/>
          <a:p>
            <a:r>
              <a:rPr lang="zh-CN" altLang="zh-CN" dirty="0" smtClean="0"/>
              <a:t>该</a:t>
            </a:r>
            <a:r>
              <a:rPr lang="zh-CN" altLang="zh-CN" dirty="0"/>
              <a:t>接口中只有一个方法：</a:t>
            </a:r>
          </a:p>
          <a:p>
            <a:r>
              <a:rPr lang="en-US" altLang="zh-CN" b="1" dirty="0">
                <a:solidFill>
                  <a:srgbClr val="C00000"/>
                </a:solidFill>
              </a:rPr>
              <a:t>public void </a:t>
            </a:r>
            <a:r>
              <a:rPr lang="en-US" altLang="zh-CN" b="1" dirty="0" err="1">
                <a:solidFill>
                  <a:srgbClr val="C00000"/>
                </a:solidFill>
              </a:rPr>
              <a:t>actionPerformed</a:t>
            </a:r>
            <a:r>
              <a:rPr lang="en-US" altLang="zh-CN" b="1" dirty="0">
                <a:solidFill>
                  <a:srgbClr val="C00000"/>
                </a:solidFill>
              </a:rPr>
              <a:t>(</a:t>
            </a:r>
            <a:r>
              <a:rPr lang="en-US" altLang="zh-CN" b="1" dirty="0" err="1">
                <a:solidFill>
                  <a:srgbClr val="C00000"/>
                </a:solidFill>
              </a:rPr>
              <a:t>ActinEvent</a:t>
            </a:r>
            <a:r>
              <a:rPr lang="en-US" altLang="zh-CN" b="1" dirty="0">
                <a:solidFill>
                  <a:srgbClr val="C00000"/>
                </a:solidFill>
              </a:rPr>
              <a:t> e)</a:t>
            </a:r>
            <a:endParaRPr lang="zh-CN" altLang="zh-CN" b="1" dirty="0">
              <a:solidFill>
                <a:srgbClr val="C00000"/>
              </a:solidFill>
            </a:endParaRPr>
          </a:p>
          <a:p>
            <a:r>
              <a:rPr lang="zh-CN" altLang="zh-CN" dirty="0"/>
              <a:t>事件源触发</a:t>
            </a:r>
            <a:r>
              <a:rPr lang="en-US" altLang="zh-CN" dirty="0" err="1"/>
              <a:t>ActionEvent</a:t>
            </a:r>
            <a:r>
              <a:rPr lang="zh-CN" altLang="zh-CN" dirty="0"/>
              <a:t>事件后</a:t>
            </a:r>
            <a:r>
              <a:rPr lang="zh-CN" altLang="zh-CN" dirty="0" smtClean="0"/>
              <a:t>，监视器调用</a:t>
            </a:r>
            <a:r>
              <a:rPr lang="zh-CN" altLang="en-US" dirty="0" smtClean="0"/>
              <a:t>该</a:t>
            </a:r>
            <a:r>
              <a:rPr lang="zh-CN" altLang="zh-CN" dirty="0" smtClean="0"/>
              <a:t>方法，</a:t>
            </a:r>
            <a:r>
              <a:rPr lang="en-US" altLang="zh-CN" dirty="0" err="1"/>
              <a:t>ActionEvent</a:t>
            </a:r>
            <a:r>
              <a:rPr lang="zh-CN" altLang="zh-CN" dirty="0"/>
              <a:t>类事先创建的事件</a:t>
            </a:r>
            <a:r>
              <a:rPr lang="zh-CN" altLang="zh-CN" dirty="0" smtClean="0"/>
              <a:t>对象会</a:t>
            </a:r>
            <a:r>
              <a:rPr lang="zh-CN" altLang="zh-CN" dirty="0"/>
              <a:t>传递给该方法的参数</a:t>
            </a:r>
            <a:r>
              <a:rPr lang="en-US" altLang="zh-CN" dirty="0" smtClean="0"/>
              <a:t>e </a:t>
            </a:r>
            <a:r>
              <a:rPr lang="zh-CN" altLang="en-US" dirty="0" smtClean="0"/>
              <a:t>。</a:t>
            </a:r>
            <a:endParaRPr lang="zh-CN" altLang="en-US" dirty="0"/>
          </a:p>
        </p:txBody>
      </p:sp>
      <p:sp>
        <p:nvSpPr>
          <p:cNvPr id="5" name="矩形 4"/>
          <p:cNvSpPr/>
          <p:nvPr/>
        </p:nvSpPr>
        <p:spPr>
          <a:xfrm>
            <a:off x="2811070" y="620688"/>
            <a:ext cx="6301172" cy="1477328"/>
          </a:xfrm>
          <a:prstGeom prst="rect">
            <a:avLst/>
          </a:prstGeom>
        </p:spPr>
        <p:txBody>
          <a:bodyPr wrap="square">
            <a:spAutoFit/>
          </a:bodyPr>
          <a:lstStyle/>
          <a:p>
            <a:r>
              <a:rPr lang="zh-CN" altLang="en-US" dirty="0"/>
              <a:t>文本框和密码框，按纽和单选按纽和菜单项等都可以触发</a:t>
            </a:r>
            <a:r>
              <a:rPr lang="en-US" altLang="zh-CN" b="1" dirty="0" err="1"/>
              <a:t>ActionEvent</a:t>
            </a:r>
            <a:r>
              <a:rPr lang="zh-CN" altLang="en-US" b="1" dirty="0"/>
              <a:t>事件</a:t>
            </a:r>
            <a:r>
              <a:rPr lang="zh-CN" altLang="en-US" dirty="0"/>
              <a:t>。比如，对于注册了监视器的文本框或密码框，在文本框或密码框获得输入焦点后，用户按回车键，</a:t>
            </a:r>
            <a:r>
              <a:rPr lang="en-US" altLang="zh-CN" b="1" dirty="0"/>
              <a:t>Java</a:t>
            </a:r>
            <a:r>
              <a:rPr lang="zh-CN" altLang="en-US" b="1" dirty="0"/>
              <a:t>运行环境就自动用</a:t>
            </a:r>
            <a:r>
              <a:rPr lang="en-US" altLang="zh-CN" b="1" dirty="0" err="1"/>
              <a:t>ActionEvent</a:t>
            </a:r>
            <a:r>
              <a:rPr lang="zh-CN" altLang="en-US" b="1" dirty="0"/>
              <a:t>类创建一个对象，即触发</a:t>
            </a:r>
            <a:r>
              <a:rPr lang="en-US" altLang="zh-CN" b="1" dirty="0" err="1"/>
              <a:t>ActionEvent</a:t>
            </a:r>
            <a:r>
              <a:rPr lang="zh-CN" altLang="en-US" b="1" dirty="0"/>
              <a:t>事件。</a:t>
            </a:r>
          </a:p>
        </p:txBody>
      </p:sp>
    </p:spTree>
    <p:extLst>
      <p:ext uri="{BB962C8B-B14F-4D97-AF65-F5344CB8AC3E}">
        <p14:creationId xmlns:p14="http://schemas.microsoft.com/office/powerpoint/2010/main" val="880329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C00000"/>
                </a:solidFill>
              </a:rPr>
              <a:t>10.4.2 </a:t>
            </a:r>
            <a:r>
              <a:rPr lang="en-US" altLang="zh-CN" sz="1800" b="1" dirty="0" err="1">
                <a:solidFill>
                  <a:srgbClr val="C00000"/>
                </a:solidFill>
              </a:rPr>
              <a:t>ActionEvent</a:t>
            </a:r>
            <a:r>
              <a:rPr lang="zh-CN" altLang="en-US" sz="1800" b="1" dirty="0">
                <a:solidFill>
                  <a:srgbClr val="C0000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233699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1</a:t>
            </a:r>
            <a:r>
              <a:rPr lang="zh-CN" altLang="zh-CN" dirty="0"/>
              <a:t>．</a:t>
            </a:r>
            <a:r>
              <a:rPr lang="en-US" altLang="zh-CN" dirty="0" err="1"/>
              <a:t>ActionEvent</a:t>
            </a:r>
            <a:r>
              <a:rPr lang="zh-CN" altLang="zh-CN" dirty="0"/>
              <a:t>事件源</a:t>
            </a:r>
            <a:endParaRPr lang="zh-CN" altLang="en-US" dirty="0"/>
          </a:p>
        </p:txBody>
      </p:sp>
      <p:sp>
        <p:nvSpPr>
          <p:cNvPr id="3" name="左箭头 2"/>
          <p:cNvSpPr/>
          <p:nvPr/>
        </p:nvSpPr>
        <p:spPr>
          <a:xfrm>
            <a:off x="2520366" y="909408"/>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19652" y="549038"/>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7" name="矩形 16"/>
          <p:cNvSpPr/>
          <p:nvPr/>
        </p:nvSpPr>
        <p:spPr>
          <a:xfrm>
            <a:off x="2819652" y="918370"/>
            <a:ext cx="349781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a:t>ActionListener</a:t>
            </a:r>
            <a:r>
              <a:rPr lang="zh-CN" altLang="zh-CN" dirty="0" smtClean="0"/>
              <a:t>接口</a:t>
            </a:r>
            <a:endParaRPr lang="zh-CN" altLang="en-US" dirty="0"/>
          </a:p>
        </p:txBody>
      </p:sp>
      <p:sp>
        <p:nvSpPr>
          <p:cNvPr id="4" name="矩形 3"/>
          <p:cNvSpPr/>
          <p:nvPr/>
        </p:nvSpPr>
        <p:spPr>
          <a:xfrm>
            <a:off x="2736390" y="1287702"/>
            <a:ext cx="6144836" cy="1477328"/>
          </a:xfrm>
          <a:prstGeom prst="rect">
            <a:avLst/>
          </a:prstGeom>
        </p:spPr>
        <p:txBody>
          <a:bodyPr wrap="square">
            <a:spAutoFit/>
          </a:bodyPr>
          <a:lstStyle/>
          <a:p>
            <a:r>
              <a:rPr lang="zh-CN" altLang="en-US" dirty="0"/>
              <a:t>例子</a:t>
            </a:r>
            <a:r>
              <a:rPr lang="en-US" altLang="zh-CN" dirty="0"/>
              <a:t>6</a:t>
            </a:r>
            <a:r>
              <a:rPr lang="zh-CN" altLang="en-US" dirty="0"/>
              <a:t>中，文本框</a:t>
            </a:r>
            <a:r>
              <a:rPr lang="en-US" altLang="zh-CN" dirty="0"/>
              <a:t>text</a:t>
            </a:r>
            <a:r>
              <a:rPr lang="zh-CN" altLang="en-US" dirty="0"/>
              <a:t>是</a:t>
            </a:r>
            <a:r>
              <a:rPr lang="en-US" altLang="zh-CN" dirty="0" err="1"/>
              <a:t>JTextField</a:t>
            </a:r>
            <a:r>
              <a:rPr lang="zh-CN" altLang="en-US" dirty="0"/>
              <a:t>的实例</a:t>
            </a:r>
            <a:r>
              <a:rPr lang="zh-CN" altLang="en-US" dirty="0" smtClean="0"/>
              <a:t>，</a:t>
            </a:r>
            <a:r>
              <a:rPr lang="en-US" altLang="zh-CN" dirty="0" smtClean="0"/>
              <a:t>text</a:t>
            </a:r>
            <a:r>
              <a:rPr lang="zh-CN" altLang="en-US" dirty="0"/>
              <a:t>的监视器</a:t>
            </a:r>
            <a:r>
              <a:rPr lang="en-US" altLang="zh-CN" dirty="0"/>
              <a:t>listener</a:t>
            </a:r>
            <a:r>
              <a:rPr lang="zh-CN" altLang="en-US" dirty="0"/>
              <a:t>是实现</a:t>
            </a:r>
            <a:r>
              <a:rPr lang="en-US" altLang="zh-CN" dirty="0" err="1"/>
              <a:t>ActionLiener</a:t>
            </a:r>
            <a:r>
              <a:rPr lang="zh-CN" altLang="en-US" dirty="0"/>
              <a:t>接口的</a:t>
            </a:r>
            <a:r>
              <a:rPr lang="en-US" altLang="zh-CN" dirty="0" err="1"/>
              <a:t>PoliceListen</a:t>
            </a:r>
            <a:r>
              <a:rPr lang="zh-CN" altLang="en-US" dirty="0"/>
              <a:t>类创建的对象。在</a:t>
            </a:r>
            <a:r>
              <a:rPr lang="en-US" altLang="zh-CN" dirty="0"/>
              <a:t>text</a:t>
            </a:r>
            <a:r>
              <a:rPr lang="zh-CN" altLang="en-US" dirty="0"/>
              <a:t>中输入数字字符串并回车，监视器负责将</a:t>
            </a:r>
            <a:r>
              <a:rPr lang="en-US" altLang="zh-CN" dirty="0"/>
              <a:t>text</a:t>
            </a:r>
            <a:r>
              <a:rPr lang="zh-CN" altLang="en-US" dirty="0"/>
              <a:t>中的字符串转化为数，然后计算这个数的平方，并在命令行窗口输出平方。</a:t>
            </a:r>
          </a:p>
        </p:txBody>
      </p:sp>
      <p:sp>
        <p:nvSpPr>
          <p:cNvPr id="6" name="矩形 5"/>
          <p:cNvSpPr/>
          <p:nvPr/>
        </p:nvSpPr>
        <p:spPr>
          <a:xfrm>
            <a:off x="2811070" y="2765030"/>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6</a:t>
            </a:r>
            <a:endParaRPr lang="zh-CN" altLang="en-US" dirty="0"/>
          </a:p>
        </p:txBody>
      </p:sp>
      <p:sp>
        <p:nvSpPr>
          <p:cNvPr id="8" name="矩形 7"/>
          <p:cNvSpPr/>
          <p:nvPr/>
        </p:nvSpPr>
        <p:spPr>
          <a:xfrm>
            <a:off x="2628378" y="3429000"/>
            <a:ext cx="2282560" cy="646331"/>
          </a:xfrm>
          <a:prstGeom prst="rect">
            <a:avLst/>
          </a:prstGeom>
        </p:spPr>
        <p:txBody>
          <a:bodyPr wrap="square">
            <a:spAutoFit/>
          </a:bodyPr>
          <a:lstStyle/>
          <a:p>
            <a:r>
              <a:rPr lang="en-US" altLang="zh-CN" dirty="0">
                <a:hlinkClick r:id="rId2" action="ppaction://hlinkfile"/>
              </a:rPr>
              <a:t>Example10_6.java</a:t>
            </a:r>
            <a:endParaRPr lang="en-US" altLang="zh-CN" dirty="0"/>
          </a:p>
          <a:p>
            <a:r>
              <a:rPr lang="en-US" altLang="zh-CN" dirty="0">
                <a:hlinkClick r:id="rId3" action="ppaction://hlinkfile"/>
              </a:rPr>
              <a:t>WindowNumber.java</a:t>
            </a:r>
            <a:endParaRPr lang="zh-CN" altLang="en-US" dirty="0"/>
          </a:p>
        </p:txBody>
      </p:sp>
      <p:sp>
        <p:nvSpPr>
          <p:cNvPr id="9" name="下箭头 8"/>
          <p:cNvSpPr/>
          <p:nvPr/>
        </p:nvSpPr>
        <p:spPr>
          <a:xfrm>
            <a:off x="2987824" y="3134362"/>
            <a:ext cx="360040" cy="294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64952" y="4018181"/>
            <a:ext cx="1719445" cy="369332"/>
          </a:xfrm>
          <a:prstGeom prst="rect">
            <a:avLst/>
          </a:prstGeom>
        </p:spPr>
        <p:txBody>
          <a:bodyPr wrap="none">
            <a:spAutoFit/>
          </a:bodyPr>
          <a:lstStyle/>
          <a:p>
            <a:r>
              <a:rPr lang="en-US" altLang="zh-CN" dirty="0">
                <a:hlinkClick r:id="rId4" action="ppaction://hlinkfile"/>
              </a:rPr>
              <a:t>PoliceListen.java</a:t>
            </a:r>
            <a:endParaRPr lang="zh-CN" altLang="en-US" dirty="0"/>
          </a:p>
        </p:txBody>
      </p:sp>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4653" y="2864486"/>
            <a:ext cx="2931846" cy="1417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右箭头 10"/>
          <p:cNvSpPr/>
          <p:nvPr/>
        </p:nvSpPr>
        <p:spPr>
          <a:xfrm>
            <a:off x="4788024" y="3573016"/>
            <a:ext cx="360040" cy="4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5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926" y="4446240"/>
            <a:ext cx="41213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96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C00000"/>
                </a:solidFill>
              </a:rPr>
              <a:t>10.4.2 </a:t>
            </a:r>
            <a:r>
              <a:rPr lang="en-US" altLang="zh-CN" sz="1800" b="1" dirty="0" err="1">
                <a:solidFill>
                  <a:srgbClr val="C00000"/>
                </a:solidFill>
              </a:rPr>
              <a:t>ActionEvent</a:t>
            </a:r>
            <a:r>
              <a:rPr lang="zh-CN" altLang="en-US" sz="1800" b="1" dirty="0">
                <a:solidFill>
                  <a:srgbClr val="C0000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233699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1</a:t>
            </a:r>
            <a:r>
              <a:rPr lang="zh-CN" altLang="zh-CN" dirty="0"/>
              <a:t>．</a:t>
            </a:r>
            <a:r>
              <a:rPr lang="en-US" altLang="zh-CN" dirty="0" err="1"/>
              <a:t>ActionEvent</a:t>
            </a:r>
            <a:r>
              <a:rPr lang="zh-CN" altLang="zh-CN" dirty="0"/>
              <a:t>事件源</a:t>
            </a:r>
            <a:endParaRPr lang="zh-CN" altLang="en-US" dirty="0"/>
          </a:p>
        </p:txBody>
      </p:sp>
      <p:sp>
        <p:nvSpPr>
          <p:cNvPr id="3" name="左箭头 2"/>
          <p:cNvSpPr/>
          <p:nvPr/>
        </p:nvSpPr>
        <p:spPr>
          <a:xfrm>
            <a:off x="2520366" y="909408"/>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19652" y="549038"/>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7" name="矩形 16"/>
          <p:cNvSpPr/>
          <p:nvPr/>
        </p:nvSpPr>
        <p:spPr>
          <a:xfrm>
            <a:off x="2819652" y="918370"/>
            <a:ext cx="349781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a:t>ActionListener</a:t>
            </a:r>
            <a:r>
              <a:rPr lang="zh-CN" altLang="zh-CN" dirty="0" smtClean="0"/>
              <a:t>接口</a:t>
            </a:r>
            <a:endParaRPr lang="zh-CN" altLang="en-US" dirty="0"/>
          </a:p>
        </p:txBody>
      </p:sp>
      <p:sp>
        <p:nvSpPr>
          <p:cNvPr id="4" name="矩形 3"/>
          <p:cNvSpPr/>
          <p:nvPr/>
        </p:nvSpPr>
        <p:spPr>
          <a:xfrm>
            <a:off x="2736390" y="1287702"/>
            <a:ext cx="6300106" cy="1754326"/>
          </a:xfrm>
          <a:prstGeom prst="rect">
            <a:avLst/>
          </a:prstGeom>
        </p:spPr>
        <p:txBody>
          <a:bodyPr wrap="square">
            <a:spAutoFit/>
          </a:bodyPr>
          <a:lstStyle/>
          <a:p>
            <a:r>
              <a:rPr lang="zh-CN" altLang="zh-CN" dirty="0" smtClean="0"/>
              <a:t>例子</a:t>
            </a:r>
            <a:r>
              <a:rPr lang="en-US" altLang="zh-CN" dirty="0" smtClean="0"/>
              <a:t>7</a:t>
            </a:r>
            <a:r>
              <a:rPr lang="zh-CN" altLang="zh-CN" dirty="0"/>
              <a:t>改进了</a:t>
            </a:r>
            <a:r>
              <a:rPr lang="zh-CN" altLang="zh-CN" dirty="0" smtClean="0"/>
              <a:t>例子</a:t>
            </a:r>
            <a:r>
              <a:rPr lang="en-US" altLang="zh-CN" dirty="0" smtClean="0"/>
              <a:t>6</a:t>
            </a:r>
            <a:r>
              <a:rPr lang="zh-CN" altLang="zh-CN" dirty="0"/>
              <a:t>中的</a:t>
            </a:r>
            <a:r>
              <a:rPr lang="en-US" altLang="zh-CN" dirty="0" err="1"/>
              <a:t>PoliceListen</a:t>
            </a:r>
            <a:r>
              <a:rPr lang="zh-CN" altLang="zh-CN" dirty="0"/>
              <a:t>类，在</a:t>
            </a:r>
            <a:r>
              <a:rPr lang="en-US" altLang="zh-CN" dirty="0" err="1"/>
              <a:t>PoliceListen</a:t>
            </a:r>
            <a:r>
              <a:rPr lang="zh-CN" altLang="zh-CN" dirty="0"/>
              <a:t>类中增加</a:t>
            </a:r>
            <a:r>
              <a:rPr lang="en-US" altLang="zh-CN" dirty="0" err="1"/>
              <a:t>WindowNumber</a:t>
            </a:r>
            <a:r>
              <a:rPr lang="zh-CN" altLang="zh-CN" dirty="0"/>
              <a:t>类型的成员（即组合窗口），以便</a:t>
            </a:r>
            <a:r>
              <a:rPr lang="en-US" altLang="zh-CN" dirty="0" err="1"/>
              <a:t>PoliceListen</a:t>
            </a:r>
            <a:r>
              <a:rPr lang="zh-CN" altLang="zh-CN" dirty="0"/>
              <a:t>类操作</a:t>
            </a:r>
            <a:r>
              <a:rPr lang="en-US" altLang="zh-CN" dirty="0" err="1"/>
              <a:t>WindowNumber</a:t>
            </a:r>
            <a:r>
              <a:rPr lang="zh-CN" altLang="zh-CN" dirty="0"/>
              <a:t>（窗口）中的文本框。</a:t>
            </a:r>
          </a:p>
          <a:p>
            <a:r>
              <a:rPr lang="en-US" altLang="zh-CN" dirty="0" err="1" smtClean="0"/>
              <a:t>WindowNumber</a:t>
            </a:r>
            <a:r>
              <a:rPr lang="zh-CN" altLang="zh-CN" dirty="0"/>
              <a:t>创建的窗口中有</a:t>
            </a:r>
            <a:r>
              <a:rPr lang="en-US" altLang="zh-CN" dirty="0"/>
              <a:t>2</a:t>
            </a:r>
            <a:r>
              <a:rPr lang="zh-CN" altLang="zh-CN" dirty="0"/>
              <a:t>个文本框和</a:t>
            </a:r>
            <a:r>
              <a:rPr lang="en-US" altLang="zh-CN" dirty="0"/>
              <a:t>1</a:t>
            </a:r>
            <a:r>
              <a:rPr lang="zh-CN" altLang="zh-CN" dirty="0"/>
              <a:t>个按钮，用户在可编辑的文本框中输入数字、回车确认或单击确定按钮，另一个不可编辑的文本框显示这个数的平方。</a:t>
            </a:r>
            <a:endParaRPr lang="zh-CN" altLang="en-US" dirty="0"/>
          </a:p>
        </p:txBody>
      </p:sp>
      <p:sp>
        <p:nvSpPr>
          <p:cNvPr id="5" name="矩形 4"/>
          <p:cNvSpPr/>
          <p:nvPr/>
        </p:nvSpPr>
        <p:spPr>
          <a:xfrm>
            <a:off x="5076819" y="3103602"/>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a:t>例子</a:t>
            </a:r>
            <a:r>
              <a:rPr lang="en-US" altLang="zh-CN" dirty="0"/>
              <a:t>7</a:t>
            </a:r>
            <a:endParaRPr lang="zh-CN" altLang="en-US" dirty="0"/>
          </a:p>
        </p:txBody>
      </p:sp>
      <p:sp>
        <p:nvSpPr>
          <p:cNvPr id="12" name="下箭头 11"/>
          <p:cNvSpPr/>
          <p:nvPr/>
        </p:nvSpPr>
        <p:spPr>
          <a:xfrm>
            <a:off x="5278474" y="3498115"/>
            <a:ext cx="360040" cy="172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95514" y="3681739"/>
            <a:ext cx="2286000" cy="923330"/>
          </a:xfrm>
          <a:prstGeom prst="rect">
            <a:avLst/>
          </a:prstGeom>
        </p:spPr>
        <p:txBody>
          <a:bodyPr wrap="square">
            <a:spAutoFit/>
          </a:bodyPr>
          <a:lstStyle/>
          <a:p>
            <a:r>
              <a:rPr lang="en-US" altLang="zh-CN" dirty="0">
                <a:hlinkClick r:id="rId2" action="ppaction://hlinkfile"/>
              </a:rPr>
              <a:t>Example10_7.java</a:t>
            </a:r>
            <a:endParaRPr lang="en-US" altLang="zh-CN" dirty="0"/>
          </a:p>
          <a:p>
            <a:r>
              <a:rPr lang="en-US" altLang="zh-CN" dirty="0">
                <a:hlinkClick r:id="rId3" action="ppaction://hlinkfile"/>
              </a:rPr>
              <a:t>WindowNumber.java</a:t>
            </a:r>
            <a:endParaRPr lang="en-US" altLang="zh-CN" dirty="0"/>
          </a:p>
          <a:p>
            <a:r>
              <a:rPr lang="en-US" altLang="zh-CN" dirty="0">
                <a:hlinkClick r:id="rId4" action="ppaction://hlinkfile"/>
              </a:rPr>
              <a:t>PoliceListen.java</a:t>
            </a:r>
            <a:endParaRPr lang="zh-CN" altLang="en-US" dirty="0"/>
          </a:p>
        </p:txBody>
      </p:sp>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334" y="4717690"/>
            <a:ext cx="4976359" cy="1591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416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C00000"/>
                </a:solidFill>
              </a:rPr>
              <a:t>10.4.3 </a:t>
            </a:r>
            <a:r>
              <a:rPr lang="en-US" altLang="zh-CN" sz="1800" b="1" dirty="0" err="1">
                <a:solidFill>
                  <a:srgbClr val="C00000"/>
                </a:solidFill>
              </a:rPr>
              <a:t>ItemEvent</a:t>
            </a:r>
            <a:r>
              <a:rPr lang="zh-CN" altLang="en-US" sz="1800" b="1" dirty="0">
                <a:solidFill>
                  <a:srgbClr val="C0000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1</a:t>
            </a:r>
            <a:r>
              <a:rPr lang="zh-CN" altLang="zh-CN" dirty="0"/>
              <a:t>．</a:t>
            </a:r>
            <a:r>
              <a:rPr lang="en-US" altLang="zh-CN" dirty="0" err="1"/>
              <a:t>ItemEvent</a:t>
            </a:r>
            <a:r>
              <a:rPr lang="zh-CN" altLang="zh-CN" dirty="0"/>
              <a:t>事件源</a:t>
            </a:r>
            <a:endParaRPr lang="zh-CN" altLang="en-US" dirty="0"/>
          </a:p>
        </p:txBody>
      </p:sp>
      <p:sp>
        <p:nvSpPr>
          <p:cNvPr id="3" name="左箭头 2"/>
          <p:cNvSpPr/>
          <p:nvPr/>
        </p:nvSpPr>
        <p:spPr>
          <a:xfrm>
            <a:off x="2617574" y="1494650"/>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11070" y="2418527"/>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6" name="矩形 15"/>
          <p:cNvSpPr/>
          <p:nvPr/>
        </p:nvSpPr>
        <p:spPr>
          <a:xfrm>
            <a:off x="2709818" y="2780928"/>
            <a:ext cx="6402424" cy="923330"/>
          </a:xfrm>
          <a:prstGeom prst="rect">
            <a:avLst/>
          </a:prstGeom>
        </p:spPr>
        <p:txBody>
          <a:bodyPr wrap="square">
            <a:spAutoFit/>
          </a:bodyPr>
          <a:lstStyle/>
          <a:p>
            <a:r>
              <a:rPr lang="zh-CN" altLang="zh-CN" dirty="0"/>
              <a:t>能</a:t>
            </a:r>
            <a:r>
              <a:rPr lang="zh-CN" altLang="zh-CN" dirty="0" smtClean="0"/>
              <a:t>触发</a:t>
            </a:r>
            <a:r>
              <a:rPr lang="en-US" altLang="zh-CN" dirty="0" err="1" smtClean="0"/>
              <a:t>ItemEvent</a:t>
            </a:r>
            <a:r>
              <a:rPr lang="zh-CN" altLang="zh-CN" dirty="0"/>
              <a:t>事件的组件使用方法：</a:t>
            </a:r>
          </a:p>
          <a:p>
            <a:r>
              <a:rPr lang="en-US" altLang="zh-CN" dirty="0" smtClean="0"/>
              <a:t>       </a:t>
            </a:r>
            <a:r>
              <a:rPr lang="en-US" altLang="zh-CN" dirty="0" err="1"/>
              <a:t>addItemListener</a:t>
            </a:r>
            <a:r>
              <a:rPr lang="en-US" altLang="zh-CN" dirty="0"/>
              <a:t>(</a:t>
            </a:r>
            <a:r>
              <a:rPr lang="en-US" altLang="zh-CN" dirty="0" err="1"/>
              <a:t>ItemListener</a:t>
            </a:r>
            <a:r>
              <a:rPr lang="en-US" altLang="zh-CN" dirty="0"/>
              <a:t> listen</a:t>
            </a:r>
            <a:r>
              <a:rPr lang="en-US" altLang="zh-CN" dirty="0" smtClean="0"/>
              <a:t>)</a:t>
            </a:r>
          </a:p>
          <a:p>
            <a:r>
              <a:rPr lang="zh-CN" altLang="zh-CN" dirty="0" smtClean="0"/>
              <a:t>将实现</a:t>
            </a:r>
            <a:r>
              <a:rPr lang="en-US" altLang="zh-CN" b="1" dirty="0" err="1" smtClean="0"/>
              <a:t>ItemListener</a:t>
            </a:r>
            <a:r>
              <a:rPr lang="zh-CN" altLang="zh-CN" dirty="0"/>
              <a:t>接口的类的实例</a:t>
            </a:r>
            <a:r>
              <a:rPr lang="zh-CN" altLang="zh-CN" b="1" dirty="0"/>
              <a:t>注册为事件源的监视器</a:t>
            </a:r>
            <a:endParaRPr lang="zh-CN" altLang="en-US" b="1" dirty="0"/>
          </a:p>
        </p:txBody>
      </p:sp>
      <p:sp>
        <p:nvSpPr>
          <p:cNvPr id="17" name="矩形 16"/>
          <p:cNvSpPr/>
          <p:nvPr/>
        </p:nvSpPr>
        <p:spPr>
          <a:xfrm>
            <a:off x="2811070" y="3824764"/>
            <a:ext cx="33253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smtClean="0"/>
              <a:t>ItemListener</a:t>
            </a:r>
            <a:r>
              <a:rPr lang="zh-CN" altLang="zh-CN" dirty="0" smtClean="0"/>
              <a:t>接口</a:t>
            </a:r>
            <a:endParaRPr lang="zh-CN" altLang="en-US" dirty="0"/>
          </a:p>
        </p:txBody>
      </p:sp>
      <p:sp>
        <p:nvSpPr>
          <p:cNvPr id="18" name="矩形 17"/>
          <p:cNvSpPr/>
          <p:nvPr/>
        </p:nvSpPr>
        <p:spPr>
          <a:xfrm>
            <a:off x="2736390" y="4194096"/>
            <a:ext cx="6334882" cy="2308324"/>
          </a:xfrm>
          <a:prstGeom prst="rect">
            <a:avLst/>
          </a:prstGeom>
        </p:spPr>
        <p:txBody>
          <a:bodyPr wrap="square">
            <a:spAutoFit/>
          </a:bodyPr>
          <a:lstStyle/>
          <a:p>
            <a:r>
              <a:rPr lang="zh-CN" altLang="zh-CN" dirty="0"/>
              <a:t>该接口中只有一个</a:t>
            </a:r>
            <a:r>
              <a:rPr lang="zh-CN" altLang="zh-CN" dirty="0" smtClean="0"/>
              <a:t>方法</a:t>
            </a:r>
            <a:r>
              <a:rPr lang="en-US" altLang="zh-CN" dirty="0" smtClean="0"/>
              <a:t>:</a:t>
            </a:r>
          </a:p>
          <a:p>
            <a:r>
              <a:rPr lang="en-US" altLang="zh-CN" b="1" dirty="0" smtClean="0">
                <a:solidFill>
                  <a:srgbClr val="C00000"/>
                </a:solidFill>
              </a:rPr>
              <a:t>public </a:t>
            </a:r>
            <a:r>
              <a:rPr lang="en-US" altLang="zh-CN" b="1" dirty="0">
                <a:solidFill>
                  <a:srgbClr val="C00000"/>
                </a:solidFill>
              </a:rPr>
              <a:t>void </a:t>
            </a:r>
            <a:r>
              <a:rPr lang="en-US" altLang="zh-CN" b="1" dirty="0" err="1">
                <a:solidFill>
                  <a:srgbClr val="C00000"/>
                </a:solidFill>
              </a:rPr>
              <a:t>itemStateChanged</a:t>
            </a:r>
            <a:r>
              <a:rPr lang="en-US" altLang="zh-CN" b="1" dirty="0">
                <a:solidFill>
                  <a:srgbClr val="C00000"/>
                </a:solidFill>
              </a:rPr>
              <a:t>(</a:t>
            </a:r>
            <a:r>
              <a:rPr lang="en-US" altLang="zh-CN" b="1" dirty="0" err="1">
                <a:solidFill>
                  <a:srgbClr val="C00000"/>
                </a:solidFill>
              </a:rPr>
              <a:t>ItemEvent</a:t>
            </a:r>
            <a:r>
              <a:rPr lang="en-US" altLang="zh-CN" b="1" dirty="0">
                <a:solidFill>
                  <a:srgbClr val="C00000"/>
                </a:solidFill>
              </a:rPr>
              <a:t> e)</a:t>
            </a:r>
            <a:endParaRPr lang="zh-CN" altLang="zh-CN" b="1" dirty="0">
              <a:solidFill>
                <a:srgbClr val="C00000"/>
              </a:solidFill>
            </a:endParaRPr>
          </a:p>
          <a:p>
            <a:r>
              <a:rPr lang="zh-CN" altLang="zh-CN" dirty="0"/>
              <a:t>事件源触发</a:t>
            </a:r>
            <a:r>
              <a:rPr lang="en-US" altLang="zh-CN" dirty="0" err="1"/>
              <a:t>ItemEvent</a:t>
            </a:r>
            <a:r>
              <a:rPr lang="zh-CN" altLang="zh-CN" dirty="0"/>
              <a:t>事件后，监视器将发现触发的</a:t>
            </a:r>
            <a:r>
              <a:rPr lang="en-US" altLang="zh-CN" dirty="0" err="1"/>
              <a:t>ItemEvent</a:t>
            </a:r>
            <a:r>
              <a:rPr lang="zh-CN" altLang="zh-CN" dirty="0"/>
              <a:t>事件，然后调用接口中的</a:t>
            </a:r>
            <a:r>
              <a:rPr lang="en-US" altLang="zh-CN" dirty="0" err="1"/>
              <a:t>itemStateChanged</a:t>
            </a:r>
            <a:r>
              <a:rPr lang="en-US" altLang="zh-CN" dirty="0"/>
              <a:t>(</a:t>
            </a:r>
            <a:r>
              <a:rPr lang="en-US" altLang="zh-CN" dirty="0" err="1"/>
              <a:t>ItemEvent</a:t>
            </a:r>
            <a:r>
              <a:rPr lang="en-US" altLang="zh-CN" dirty="0"/>
              <a:t> e)</a:t>
            </a:r>
            <a:r>
              <a:rPr lang="zh-CN" altLang="zh-CN" dirty="0"/>
              <a:t>方法对发生的事件作出处理。当监视器调用</a:t>
            </a:r>
            <a:r>
              <a:rPr lang="en-US" altLang="zh-CN" dirty="0" err="1"/>
              <a:t>itemStateChanged</a:t>
            </a:r>
            <a:r>
              <a:rPr lang="en-US" altLang="zh-CN" dirty="0"/>
              <a:t>(</a:t>
            </a:r>
            <a:r>
              <a:rPr lang="en-US" altLang="zh-CN" dirty="0" err="1"/>
              <a:t>ItemEvent</a:t>
            </a:r>
            <a:r>
              <a:rPr lang="en-US" altLang="zh-CN" dirty="0"/>
              <a:t> e)</a:t>
            </a:r>
            <a:r>
              <a:rPr lang="zh-CN" altLang="zh-CN" dirty="0"/>
              <a:t>方法时，</a:t>
            </a:r>
            <a:r>
              <a:rPr lang="en-US" altLang="zh-CN" dirty="0" err="1"/>
              <a:t>ItemEvent</a:t>
            </a:r>
            <a:r>
              <a:rPr lang="zh-CN" altLang="zh-CN" dirty="0"/>
              <a:t>类事先创建的事件对象就会传递给该方法的参数</a:t>
            </a:r>
            <a:r>
              <a:rPr lang="en-US" altLang="zh-CN" dirty="0"/>
              <a:t>e</a:t>
            </a:r>
            <a:r>
              <a:rPr lang="zh-CN" altLang="zh-CN" dirty="0"/>
              <a:t>。</a:t>
            </a:r>
          </a:p>
          <a:p>
            <a:endParaRPr lang="zh-CN" altLang="en-US" dirty="0"/>
          </a:p>
        </p:txBody>
      </p:sp>
      <p:sp>
        <p:nvSpPr>
          <p:cNvPr id="5" name="矩形 4"/>
          <p:cNvSpPr/>
          <p:nvPr/>
        </p:nvSpPr>
        <p:spPr>
          <a:xfrm>
            <a:off x="2811070" y="664201"/>
            <a:ext cx="6301172" cy="1754326"/>
          </a:xfrm>
          <a:prstGeom prst="rect">
            <a:avLst/>
          </a:prstGeom>
        </p:spPr>
        <p:txBody>
          <a:bodyPr wrap="square">
            <a:spAutoFit/>
          </a:bodyPr>
          <a:lstStyle/>
          <a:p>
            <a:r>
              <a:rPr lang="zh-CN" altLang="zh-CN" dirty="0"/>
              <a:t>选择框、下拉列表都可以触发</a:t>
            </a:r>
            <a:r>
              <a:rPr lang="en-US" altLang="zh-CN" dirty="0" err="1"/>
              <a:t>ItemEvent</a:t>
            </a:r>
            <a:r>
              <a:rPr lang="zh-CN" altLang="zh-CN" dirty="0"/>
              <a:t>事件。选择框提供两种状态，一种是选中，另一种是未选中，对于注册了监视器的选择框，当用户的操作使得选择框从未选中状态变成选中状态或从选中状态变成未选中状态时就触发</a:t>
            </a:r>
            <a:r>
              <a:rPr lang="en-US" altLang="zh-CN" dirty="0" err="1"/>
              <a:t>ItemEvent</a:t>
            </a:r>
            <a:r>
              <a:rPr lang="zh-CN" altLang="zh-CN" dirty="0"/>
              <a:t>事件；同样，对于注册了监视器的下拉列表，如果用户按选中下拉列表中的某个选项，就会触发</a:t>
            </a:r>
            <a:r>
              <a:rPr lang="en-US" altLang="zh-CN" dirty="0" err="1"/>
              <a:t>ItemEvent</a:t>
            </a:r>
            <a:r>
              <a:rPr lang="zh-CN" altLang="zh-CN" dirty="0" smtClean="0"/>
              <a:t>事件</a:t>
            </a:r>
            <a:r>
              <a:rPr lang="zh-CN" altLang="en-US" dirty="0" smtClean="0"/>
              <a:t>。</a:t>
            </a:r>
            <a:endParaRPr lang="zh-CN" altLang="en-US" b="1" dirty="0"/>
          </a:p>
        </p:txBody>
      </p:sp>
    </p:spTree>
    <p:extLst>
      <p:ext uri="{BB962C8B-B14F-4D97-AF65-F5344CB8AC3E}">
        <p14:creationId xmlns:p14="http://schemas.microsoft.com/office/powerpoint/2010/main" val="680058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4509448"/>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C00000"/>
                </a:solidFill>
              </a:rPr>
              <a:t>10.4.3 </a:t>
            </a:r>
            <a:r>
              <a:rPr lang="en-US" altLang="zh-CN" sz="1800" b="1" dirty="0" err="1">
                <a:solidFill>
                  <a:srgbClr val="C00000"/>
                </a:solidFill>
              </a:rPr>
              <a:t>ItemEvent</a:t>
            </a:r>
            <a:r>
              <a:rPr lang="zh-CN" altLang="en-US" sz="1800" b="1" dirty="0">
                <a:solidFill>
                  <a:srgbClr val="C0000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1</a:t>
            </a:r>
            <a:r>
              <a:rPr lang="zh-CN" altLang="zh-CN" dirty="0"/>
              <a:t>．</a:t>
            </a:r>
            <a:r>
              <a:rPr lang="en-US" altLang="zh-CN" dirty="0" err="1"/>
              <a:t>ItemEvent</a:t>
            </a:r>
            <a:r>
              <a:rPr lang="zh-CN" altLang="zh-CN" dirty="0"/>
              <a:t>事件源</a:t>
            </a:r>
            <a:endParaRPr lang="zh-CN" altLang="en-US" dirty="0"/>
          </a:p>
        </p:txBody>
      </p:sp>
      <p:sp>
        <p:nvSpPr>
          <p:cNvPr id="3" name="左箭头 2"/>
          <p:cNvSpPr/>
          <p:nvPr/>
        </p:nvSpPr>
        <p:spPr>
          <a:xfrm>
            <a:off x="2617574" y="1494650"/>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87089" y="549038"/>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7" name="矩形 16"/>
          <p:cNvSpPr/>
          <p:nvPr/>
        </p:nvSpPr>
        <p:spPr>
          <a:xfrm>
            <a:off x="2791648" y="918370"/>
            <a:ext cx="33253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smtClean="0"/>
              <a:t>ItemListener</a:t>
            </a:r>
            <a:r>
              <a:rPr lang="zh-CN" altLang="zh-CN" dirty="0" smtClean="0"/>
              <a:t>接口</a:t>
            </a:r>
            <a:endParaRPr lang="zh-CN" altLang="en-US" dirty="0"/>
          </a:p>
        </p:txBody>
      </p:sp>
      <p:sp>
        <p:nvSpPr>
          <p:cNvPr id="4" name="矩形 3"/>
          <p:cNvSpPr/>
          <p:nvPr/>
        </p:nvSpPr>
        <p:spPr>
          <a:xfrm>
            <a:off x="2833598" y="1312705"/>
            <a:ext cx="6130890" cy="2031325"/>
          </a:xfrm>
          <a:prstGeom prst="rect">
            <a:avLst/>
          </a:prstGeom>
        </p:spPr>
        <p:txBody>
          <a:bodyPr wrap="square">
            <a:spAutoFit/>
          </a:bodyPr>
          <a:lstStyle/>
          <a:p>
            <a:r>
              <a:rPr lang="zh-CN" altLang="en-US" dirty="0"/>
              <a:t>例子</a:t>
            </a:r>
            <a:r>
              <a:rPr lang="en-US" altLang="zh-CN" dirty="0"/>
              <a:t>8</a:t>
            </a:r>
            <a:r>
              <a:rPr lang="zh-CN" altLang="en-US" dirty="0"/>
              <a:t>是简单的</a:t>
            </a:r>
            <a:r>
              <a:rPr lang="zh-CN" altLang="en-US" dirty="0" smtClean="0"/>
              <a:t>计算器，</a:t>
            </a:r>
            <a:r>
              <a:rPr lang="zh-CN" altLang="en-US" dirty="0"/>
              <a:t>实现如下功能：</a:t>
            </a:r>
          </a:p>
          <a:p>
            <a:pPr marL="285750" indent="-285750">
              <a:buFont typeface="Wingdings" pitchFamily="2" charset="2"/>
              <a:buChar char="u"/>
            </a:pPr>
            <a:r>
              <a:rPr lang="zh-CN" altLang="en-US" dirty="0" smtClean="0"/>
              <a:t>用户两</a:t>
            </a:r>
            <a:r>
              <a:rPr lang="zh-CN" altLang="en-US" dirty="0"/>
              <a:t>个文本框中输入参与运算的两个操作数。</a:t>
            </a:r>
          </a:p>
          <a:p>
            <a:pPr marL="285750" indent="-285750">
              <a:buFont typeface="Wingdings" pitchFamily="2" charset="2"/>
              <a:buChar char="u"/>
            </a:pPr>
            <a:r>
              <a:rPr lang="zh-CN" altLang="en-US" dirty="0" smtClean="0"/>
              <a:t>用户</a:t>
            </a:r>
            <a:r>
              <a:rPr lang="zh-CN" altLang="en-US" dirty="0"/>
              <a:t>在下拉列选择运算符触发</a:t>
            </a:r>
            <a:r>
              <a:rPr lang="en-US" altLang="zh-CN" dirty="0" err="1"/>
              <a:t>ItemEvent</a:t>
            </a:r>
            <a:r>
              <a:rPr lang="zh-CN" altLang="en-US" dirty="0"/>
              <a:t>事件，</a:t>
            </a:r>
            <a:r>
              <a:rPr lang="en-US" altLang="zh-CN" dirty="0" err="1"/>
              <a:t>ItemEvent</a:t>
            </a:r>
            <a:r>
              <a:rPr lang="zh-CN" altLang="en-US" dirty="0"/>
              <a:t>事件的监视器</a:t>
            </a:r>
            <a:r>
              <a:rPr lang="en-US" altLang="zh-CN" dirty="0" smtClean="0"/>
              <a:t>operator</a:t>
            </a:r>
            <a:r>
              <a:rPr lang="zh-CN" altLang="en-US" dirty="0" smtClean="0"/>
              <a:t>获得</a:t>
            </a:r>
            <a:r>
              <a:rPr lang="zh-CN" altLang="en-US" dirty="0"/>
              <a:t>运算符，并将运算符传递给</a:t>
            </a:r>
            <a:r>
              <a:rPr lang="en-US" altLang="zh-CN" dirty="0" err="1"/>
              <a:t>ActionEvent</a:t>
            </a:r>
            <a:r>
              <a:rPr lang="zh-CN" altLang="en-US" dirty="0"/>
              <a:t>事件的监视器</a:t>
            </a:r>
            <a:r>
              <a:rPr lang="en-US" altLang="zh-CN" dirty="0" smtClean="0"/>
              <a:t>computer.</a:t>
            </a:r>
            <a:endParaRPr lang="en-US" altLang="zh-CN" dirty="0"/>
          </a:p>
          <a:p>
            <a:pPr marL="285750" indent="-285750">
              <a:buFont typeface="Wingdings" pitchFamily="2" charset="2"/>
              <a:buChar char="u"/>
            </a:pPr>
            <a:r>
              <a:rPr lang="zh-CN" altLang="en-US" dirty="0" smtClean="0"/>
              <a:t>用户</a:t>
            </a:r>
            <a:r>
              <a:rPr lang="zh-CN" altLang="en-US" dirty="0"/>
              <a:t>单击按钮触发</a:t>
            </a:r>
            <a:r>
              <a:rPr lang="en-US" altLang="zh-CN" dirty="0" err="1"/>
              <a:t>ActionEvent</a:t>
            </a:r>
            <a:r>
              <a:rPr lang="zh-CN" altLang="en-US" dirty="0"/>
              <a:t>事件，监视器</a:t>
            </a:r>
            <a:r>
              <a:rPr lang="en-US" altLang="zh-CN" dirty="0" smtClean="0"/>
              <a:t>computer</a:t>
            </a:r>
          </a:p>
          <a:p>
            <a:r>
              <a:rPr lang="zh-CN" altLang="en-US" dirty="0" smtClean="0"/>
              <a:t>给</a:t>
            </a:r>
            <a:r>
              <a:rPr lang="zh-CN" altLang="en-US" dirty="0"/>
              <a:t>出运算结果。</a:t>
            </a:r>
          </a:p>
        </p:txBody>
      </p:sp>
      <p:sp>
        <p:nvSpPr>
          <p:cNvPr id="6" name="矩形 5"/>
          <p:cNvSpPr/>
          <p:nvPr/>
        </p:nvSpPr>
        <p:spPr>
          <a:xfrm>
            <a:off x="2897364" y="3621029"/>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8</a:t>
            </a:r>
            <a:endParaRPr lang="zh-CN" altLang="en-US" dirty="0"/>
          </a:p>
        </p:txBody>
      </p:sp>
      <p:sp>
        <p:nvSpPr>
          <p:cNvPr id="8" name="下箭头 7"/>
          <p:cNvSpPr/>
          <p:nvPr/>
        </p:nvSpPr>
        <p:spPr>
          <a:xfrm>
            <a:off x="2987824" y="3990361"/>
            <a:ext cx="504056" cy="230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17574" y="4365104"/>
            <a:ext cx="2458482" cy="1200329"/>
          </a:xfrm>
          <a:prstGeom prst="rect">
            <a:avLst/>
          </a:prstGeom>
        </p:spPr>
        <p:txBody>
          <a:bodyPr wrap="square">
            <a:spAutoFit/>
          </a:bodyPr>
          <a:lstStyle/>
          <a:p>
            <a:r>
              <a:rPr lang="en-US" altLang="zh-CN" dirty="0">
                <a:hlinkClick r:id="rId2" action="ppaction://hlinkfile"/>
              </a:rPr>
              <a:t>Example10_8.java</a:t>
            </a:r>
            <a:endParaRPr lang="en-US" altLang="zh-CN" dirty="0"/>
          </a:p>
          <a:p>
            <a:r>
              <a:rPr lang="en-US" altLang="zh-CN" dirty="0">
                <a:hlinkClick r:id="rId3" action="ppaction://hlinkfile"/>
              </a:rPr>
              <a:t>WindowView.java</a:t>
            </a:r>
            <a:endParaRPr lang="en-US" altLang="zh-CN" dirty="0"/>
          </a:p>
          <a:p>
            <a:r>
              <a:rPr lang="en-US" altLang="zh-CN" dirty="0">
                <a:hlinkClick r:id="rId4" action="ppaction://hlinkfile"/>
              </a:rPr>
              <a:t>OperatorListener.java</a:t>
            </a:r>
            <a:endParaRPr lang="en-US" altLang="zh-CN" dirty="0"/>
          </a:p>
          <a:p>
            <a:r>
              <a:rPr lang="en-US" altLang="zh-CN" dirty="0">
                <a:hlinkClick r:id="rId5" action="ppaction://hlinkfile"/>
              </a:rPr>
              <a:t>ComputerListener.java</a:t>
            </a:r>
            <a:endParaRPr lang="zh-CN" altLang="en-US" dirty="0"/>
          </a:p>
        </p:txBody>
      </p:sp>
      <p:pic>
        <p:nvPicPr>
          <p:cNvPr id="2560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3749701"/>
            <a:ext cx="3988208" cy="178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171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C00000"/>
                </a:solidFill>
              </a:rPr>
              <a:t>10.4.4 </a:t>
            </a:r>
            <a:r>
              <a:rPr lang="en-US" altLang="zh-CN" sz="1800" b="1" dirty="0" err="1">
                <a:solidFill>
                  <a:srgbClr val="C00000"/>
                </a:solidFill>
              </a:rPr>
              <a:t>DocumentEvent</a:t>
            </a:r>
            <a:r>
              <a:rPr lang="zh-CN" altLang="en-US" sz="1800" b="1" dirty="0">
                <a:solidFill>
                  <a:srgbClr val="C0000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1. </a:t>
            </a:r>
            <a:r>
              <a:rPr lang="en-US" altLang="zh-CN" dirty="0" err="1" smtClean="0"/>
              <a:t>DocumentEvent</a:t>
            </a:r>
            <a:r>
              <a:rPr lang="zh-CN" altLang="zh-CN" dirty="0"/>
              <a:t>事件源</a:t>
            </a:r>
            <a:endParaRPr lang="zh-CN" altLang="en-US" dirty="0"/>
          </a:p>
        </p:txBody>
      </p:sp>
      <p:sp>
        <p:nvSpPr>
          <p:cNvPr id="3" name="左箭头 2"/>
          <p:cNvSpPr/>
          <p:nvPr/>
        </p:nvSpPr>
        <p:spPr>
          <a:xfrm>
            <a:off x="2628378" y="1997513"/>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01453" y="2233861"/>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6" name="矩形 15"/>
          <p:cNvSpPr/>
          <p:nvPr/>
        </p:nvSpPr>
        <p:spPr>
          <a:xfrm>
            <a:off x="2760444" y="2648923"/>
            <a:ext cx="6402424" cy="1200329"/>
          </a:xfrm>
          <a:prstGeom prst="rect">
            <a:avLst/>
          </a:prstGeom>
        </p:spPr>
        <p:txBody>
          <a:bodyPr wrap="square">
            <a:spAutoFit/>
          </a:bodyPr>
          <a:lstStyle/>
          <a:p>
            <a:r>
              <a:rPr lang="zh-CN" altLang="zh-CN" dirty="0"/>
              <a:t>触发</a:t>
            </a:r>
            <a:r>
              <a:rPr lang="en-US" altLang="zh-CN" dirty="0" err="1"/>
              <a:t>DocumentEven</a:t>
            </a:r>
            <a:r>
              <a:rPr lang="zh-CN" altLang="zh-CN" dirty="0"/>
              <a:t>事件的事件源使用</a:t>
            </a:r>
            <a:r>
              <a:rPr lang="en-US" altLang="zh-CN" b="1" dirty="0" err="1">
                <a:solidFill>
                  <a:srgbClr val="C00000"/>
                </a:solidFill>
              </a:rPr>
              <a:t>addDucumentListener</a:t>
            </a:r>
            <a:r>
              <a:rPr lang="en-US" altLang="zh-CN" b="1" dirty="0">
                <a:solidFill>
                  <a:srgbClr val="C00000"/>
                </a:solidFill>
              </a:rPr>
              <a:t>(</a:t>
            </a:r>
            <a:r>
              <a:rPr lang="en-US" altLang="zh-CN" b="1" dirty="0" err="1">
                <a:solidFill>
                  <a:srgbClr val="C00000"/>
                </a:solidFill>
              </a:rPr>
              <a:t>DocumentListener</a:t>
            </a:r>
            <a:r>
              <a:rPr lang="en-US" altLang="zh-CN" b="1" dirty="0">
                <a:solidFill>
                  <a:srgbClr val="C00000"/>
                </a:solidFill>
              </a:rPr>
              <a:t> listen</a:t>
            </a:r>
            <a:r>
              <a:rPr lang="en-US" altLang="zh-CN" b="1" dirty="0" smtClean="0">
                <a:solidFill>
                  <a:srgbClr val="C00000"/>
                </a:solidFill>
              </a:rPr>
              <a:t>)</a:t>
            </a:r>
          </a:p>
          <a:p>
            <a:r>
              <a:rPr lang="zh-CN" altLang="zh-CN" dirty="0" smtClean="0"/>
              <a:t>将</a:t>
            </a:r>
            <a:r>
              <a:rPr lang="zh-CN" altLang="zh-CN" dirty="0"/>
              <a:t>实现</a:t>
            </a:r>
            <a:r>
              <a:rPr lang="en-US" altLang="zh-CN" b="1" dirty="0" err="1"/>
              <a:t>DocumentListener</a:t>
            </a:r>
            <a:r>
              <a:rPr lang="zh-CN" altLang="zh-CN" dirty="0"/>
              <a:t>接口的类的实例注册为事件源的</a:t>
            </a:r>
            <a:r>
              <a:rPr lang="zh-CN" altLang="zh-CN" dirty="0" smtClean="0"/>
              <a:t>监视器</a:t>
            </a:r>
            <a:r>
              <a:rPr lang="en-US" altLang="zh-CN" dirty="0" smtClean="0"/>
              <a:t>.</a:t>
            </a:r>
            <a:endParaRPr lang="zh-CN" altLang="en-US" b="1" dirty="0"/>
          </a:p>
        </p:txBody>
      </p:sp>
      <p:sp>
        <p:nvSpPr>
          <p:cNvPr id="17" name="矩形 16"/>
          <p:cNvSpPr/>
          <p:nvPr/>
        </p:nvSpPr>
        <p:spPr>
          <a:xfrm>
            <a:off x="2811070" y="3981257"/>
            <a:ext cx="387400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a:t>DocumentListener</a:t>
            </a:r>
            <a:r>
              <a:rPr lang="zh-CN" altLang="zh-CN" dirty="0" smtClean="0"/>
              <a:t>接口</a:t>
            </a:r>
            <a:endParaRPr lang="zh-CN" altLang="en-US" dirty="0"/>
          </a:p>
        </p:txBody>
      </p:sp>
      <p:sp>
        <p:nvSpPr>
          <p:cNvPr id="18" name="矩形 17"/>
          <p:cNvSpPr/>
          <p:nvPr/>
        </p:nvSpPr>
        <p:spPr>
          <a:xfrm>
            <a:off x="2736390" y="4365104"/>
            <a:ext cx="6334882" cy="1477328"/>
          </a:xfrm>
          <a:prstGeom prst="rect">
            <a:avLst/>
          </a:prstGeom>
        </p:spPr>
        <p:txBody>
          <a:bodyPr wrap="square">
            <a:spAutoFit/>
          </a:bodyPr>
          <a:lstStyle/>
          <a:p>
            <a:r>
              <a:rPr lang="zh-CN" altLang="zh-CN" dirty="0"/>
              <a:t>该接口中</a:t>
            </a:r>
            <a:r>
              <a:rPr lang="zh-CN" altLang="zh-CN" dirty="0" smtClean="0"/>
              <a:t>只有</a:t>
            </a:r>
            <a:r>
              <a:rPr lang="en-US" altLang="zh-CN" dirty="0" smtClean="0"/>
              <a:t>3</a:t>
            </a:r>
            <a:r>
              <a:rPr lang="zh-CN" altLang="zh-CN" dirty="0" smtClean="0"/>
              <a:t>个方法</a:t>
            </a:r>
            <a:r>
              <a:rPr lang="en-US" altLang="zh-CN" dirty="0" smtClean="0"/>
              <a:t>:</a:t>
            </a:r>
          </a:p>
          <a:p>
            <a:r>
              <a:rPr lang="en-US" altLang="zh-CN" b="1" dirty="0" smtClean="0">
                <a:solidFill>
                  <a:srgbClr val="C00000"/>
                </a:solidFill>
              </a:rPr>
              <a:t>     public </a:t>
            </a:r>
            <a:r>
              <a:rPr lang="en-US" altLang="zh-CN" b="1" dirty="0">
                <a:solidFill>
                  <a:srgbClr val="C00000"/>
                </a:solidFill>
              </a:rPr>
              <a:t>void </a:t>
            </a:r>
            <a:r>
              <a:rPr lang="en-US" altLang="zh-CN" b="1" dirty="0" err="1">
                <a:solidFill>
                  <a:srgbClr val="C00000"/>
                </a:solidFill>
              </a:rPr>
              <a:t>changedUpdate</a:t>
            </a:r>
            <a:r>
              <a:rPr lang="en-US" altLang="zh-CN" b="1" dirty="0">
                <a:solidFill>
                  <a:srgbClr val="C00000"/>
                </a:solidFill>
              </a:rPr>
              <a:t>(</a:t>
            </a:r>
            <a:r>
              <a:rPr lang="en-US" altLang="zh-CN" b="1" dirty="0" err="1">
                <a:solidFill>
                  <a:srgbClr val="C00000"/>
                </a:solidFill>
              </a:rPr>
              <a:t>DocumentEvent</a:t>
            </a:r>
            <a:r>
              <a:rPr lang="en-US" altLang="zh-CN" b="1" dirty="0">
                <a:solidFill>
                  <a:srgbClr val="C00000"/>
                </a:solidFill>
              </a:rPr>
              <a:t> e)    </a:t>
            </a:r>
            <a:endParaRPr lang="zh-CN" altLang="zh-CN" b="1" dirty="0">
              <a:solidFill>
                <a:srgbClr val="C00000"/>
              </a:solidFill>
            </a:endParaRPr>
          </a:p>
          <a:p>
            <a:r>
              <a:rPr lang="en-US" altLang="zh-CN" b="1" dirty="0">
                <a:solidFill>
                  <a:srgbClr val="C00000"/>
                </a:solidFill>
              </a:rPr>
              <a:t>     public void </a:t>
            </a:r>
            <a:r>
              <a:rPr lang="en-US" altLang="zh-CN" b="1" dirty="0" err="1">
                <a:solidFill>
                  <a:srgbClr val="C00000"/>
                </a:solidFill>
              </a:rPr>
              <a:t>removeUpdate</a:t>
            </a:r>
            <a:r>
              <a:rPr lang="en-US" altLang="zh-CN" b="1" dirty="0">
                <a:solidFill>
                  <a:srgbClr val="C00000"/>
                </a:solidFill>
              </a:rPr>
              <a:t>(</a:t>
            </a:r>
            <a:r>
              <a:rPr lang="en-US" altLang="zh-CN" b="1" dirty="0" err="1">
                <a:solidFill>
                  <a:srgbClr val="C00000"/>
                </a:solidFill>
              </a:rPr>
              <a:t>DocumentEvent</a:t>
            </a:r>
            <a:r>
              <a:rPr lang="en-US" altLang="zh-CN" b="1" dirty="0">
                <a:solidFill>
                  <a:srgbClr val="C00000"/>
                </a:solidFill>
              </a:rPr>
              <a:t> e)</a:t>
            </a:r>
            <a:endParaRPr lang="zh-CN" altLang="zh-CN" b="1" dirty="0">
              <a:solidFill>
                <a:srgbClr val="C00000"/>
              </a:solidFill>
            </a:endParaRPr>
          </a:p>
          <a:p>
            <a:r>
              <a:rPr lang="en-US" altLang="zh-CN" b="1" dirty="0">
                <a:solidFill>
                  <a:srgbClr val="C00000"/>
                </a:solidFill>
              </a:rPr>
              <a:t>     public void </a:t>
            </a:r>
            <a:r>
              <a:rPr lang="en-US" altLang="zh-CN" b="1" dirty="0" err="1">
                <a:solidFill>
                  <a:srgbClr val="C00000"/>
                </a:solidFill>
              </a:rPr>
              <a:t>insertUpdate</a:t>
            </a:r>
            <a:r>
              <a:rPr lang="en-US" altLang="zh-CN" b="1" dirty="0">
                <a:solidFill>
                  <a:srgbClr val="C00000"/>
                </a:solidFill>
              </a:rPr>
              <a:t>(</a:t>
            </a:r>
            <a:r>
              <a:rPr lang="en-US" altLang="zh-CN" b="1" dirty="0" err="1">
                <a:solidFill>
                  <a:srgbClr val="C00000"/>
                </a:solidFill>
              </a:rPr>
              <a:t>DocumentEvent</a:t>
            </a:r>
            <a:r>
              <a:rPr lang="en-US" altLang="zh-CN" b="1" dirty="0">
                <a:solidFill>
                  <a:srgbClr val="C00000"/>
                </a:solidFill>
              </a:rPr>
              <a:t> e)</a:t>
            </a:r>
            <a:endParaRPr lang="zh-CN" altLang="zh-CN" b="1" dirty="0">
              <a:solidFill>
                <a:srgbClr val="C00000"/>
              </a:solidFill>
            </a:endParaRPr>
          </a:p>
          <a:p>
            <a:endParaRPr lang="zh-CN" altLang="en-US" dirty="0"/>
          </a:p>
        </p:txBody>
      </p:sp>
      <p:sp>
        <p:nvSpPr>
          <p:cNvPr id="5" name="矩形 4"/>
          <p:cNvSpPr/>
          <p:nvPr/>
        </p:nvSpPr>
        <p:spPr>
          <a:xfrm>
            <a:off x="2811070" y="664201"/>
            <a:ext cx="6301172" cy="1477328"/>
          </a:xfrm>
          <a:prstGeom prst="rect">
            <a:avLst/>
          </a:prstGeom>
        </p:spPr>
        <p:txBody>
          <a:bodyPr wrap="square">
            <a:spAutoFit/>
          </a:bodyPr>
          <a:lstStyle/>
          <a:p>
            <a:r>
              <a:rPr lang="zh-CN" altLang="zh-CN" dirty="0"/>
              <a:t>文本区含有一个实现</a:t>
            </a:r>
            <a:r>
              <a:rPr lang="en-US" altLang="zh-CN" dirty="0"/>
              <a:t>Document</a:t>
            </a:r>
            <a:r>
              <a:rPr lang="zh-CN" altLang="zh-CN" dirty="0"/>
              <a:t>接口的实例，该实例被称做文本区所维护的文档</a:t>
            </a:r>
            <a:r>
              <a:rPr lang="zh-CN" altLang="en-US" dirty="0" smtClean="0"/>
              <a:t>。</a:t>
            </a:r>
            <a:r>
              <a:rPr lang="zh-CN" altLang="zh-CN" dirty="0"/>
              <a:t>用户在文本区中进行文本编辑操作，使得文本区中的文本内容发生变化，将导致文本区所维护的文档模型中的数据发生变化，从而导致文本区所维护的文档触发</a:t>
            </a:r>
            <a:r>
              <a:rPr lang="en-US" altLang="zh-CN" dirty="0" err="1"/>
              <a:t>DocumentEvent</a:t>
            </a:r>
            <a:r>
              <a:rPr lang="zh-CN" altLang="zh-CN" dirty="0"/>
              <a:t>事件</a:t>
            </a:r>
            <a:endParaRPr lang="zh-CN" altLang="en-US" b="1" dirty="0"/>
          </a:p>
        </p:txBody>
      </p:sp>
    </p:spTree>
    <p:extLst>
      <p:ext uri="{BB962C8B-B14F-4D97-AF65-F5344CB8AC3E}">
        <p14:creationId xmlns:p14="http://schemas.microsoft.com/office/powerpoint/2010/main" val="2617780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C00000"/>
                </a:solidFill>
              </a:rPr>
              <a:t>10.4.4 </a:t>
            </a:r>
            <a:r>
              <a:rPr lang="en-US" altLang="zh-CN" sz="1800" b="1" dirty="0" err="1">
                <a:solidFill>
                  <a:srgbClr val="C00000"/>
                </a:solidFill>
              </a:rPr>
              <a:t>DocumentEvent</a:t>
            </a:r>
            <a:r>
              <a:rPr lang="zh-CN" altLang="en-US" sz="1800" b="1" dirty="0">
                <a:solidFill>
                  <a:srgbClr val="C0000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1. </a:t>
            </a:r>
            <a:r>
              <a:rPr lang="en-US" altLang="zh-CN" dirty="0" err="1" smtClean="0"/>
              <a:t>DocumentEvent</a:t>
            </a:r>
            <a:r>
              <a:rPr lang="zh-CN" altLang="zh-CN" dirty="0"/>
              <a:t>事件源</a:t>
            </a:r>
            <a:endParaRPr lang="zh-CN" altLang="en-US" dirty="0"/>
          </a:p>
        </p:txBody>
      </p:sp>
      <p:sp>
        <p:nvSpPr>
          <p:cNvPr id="3" name="左箭头 2"/>
          <p:cNvSpPr/>
          <p:nvPr/>
        </p:nvSpPr>
        <p:spPr>
          <a:xfrm>
            <a:off x="2587334" y="2060848"/>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33598" y="549038"/>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7" name="矩形 16"/>
          <p:cNvSpPr/>
          <p:nvPr/>
        </p:nvSpPr>
        <p:spPr>
          <a:xfrm>
            <a:off x="2811070" y="918370"/>
            <a:ext cx="387400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a:t>DocumentListener</a:t>
            </a:r>
            <a:r>
              <a:rPr lang="zh-CN" altLang="zh-CN" dirty="0" smtClean="0"/>
              <a:t>接口</a:t>
            </a:r>
            <a:endParaRPr lang="zh-CN" altLang="en-US" dirty="0"/>
          </a:p>
        </p:txBody>
      </p:sp>
      <p:sp>
        <p:nvSpPr>
          <p:cNvPr id="4" name="矩形 3"/>
          <p:cNvSpPr/>
          <p:nvPr/>
        </p:nvSpPr>
        <p:spPr>
          <a:xfrm>
            <a:off x="2840989" y="1298191"/>
            <a:ext cx="6156176" cy="1200329"/>
          </a:xfrm>
          <a:prstGeom prst="rect">
            <a:avLst/>
          </a:prstGeom>
        </p:spPr>
        <p:txBody>
          <a:bodyPr wrap="square">
            <a:spAutoFit/>
          </a:bodyPr>
          <a:lstStyle/>
          <a:p>
            <a:r>
              <a:rPr lang="zh-CN" altLang="en-US" dirty="0"/>
              <a:t>例子</a:t>
            </a:r>
            <a:r>
              <a:rPr lang="en-US" altLang="zh-CN" dirty="0"/>
              <a:t>9</a:t>
            </a:r>
            <a:r>
              <a:rPr lang="zh-CN" altLang="en-US" dirty="0"/>
              <a:t>中，有两个文本区。当用户在一个文本区中输入若干英文单词时（用空格、逗号或回车做为单词之间的分隔符），另一个文本区同时对用户输入的英文单词按字典序排序，也就是说随着用户输入的变化，另一个文本区不断地更新</a:t>
            </a:r>
            <a:r>
              <a:rPr lang="zh-CN" altLang="en-US" dirty="0" smtClean="0"/>
              <a:t>排序</a:t>
            </a:r>
            <a:r>
              <a:rPr lang="en-US" altLang="zh-CN" dirty="0" smtClean="0"/>
              <a:t>.</a:t>
            </a:r>
            <a:endParaRPr lang="zh-CN" altLang="en-US" dirty="0"/>
          </a:p>
        </p:txBody>
      </p:sp>
      <p:sp>
        <p:nvSpPr>
          <p:cNvPr id="6" name="矩形 5"/>
          <p:cNvSpPr/>
          <p:nvPr/>
        </p:nvSpPr>
        <p:spPr>
          <a:xfrm>
            <a:off x="2918211" y="2499591"/>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9</a:t>
            </a:r>
            <a:endParaRPr lang="zh-CN" altLang="en-US" dirty="0"/>
          </a:p>
        </p:txBody>
      </p:sp>
      <p:sp>
        <p:nvSpPr>
          <p:cNvPr id="8" name="下箭头 7"/>
          <p:cNvSpPr/>
          <p:nvPr/>
        </p:nvSpPr>
        <p:spPr>
          <a:xfrm>
            <a:off x="3131840" y="2868923"/>
            <a:ext cx="432048" cy="200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27248" y="3068960"/>
            <a:ext cx="2286000" cy="923330"/>
          </a:xfrm>
          <a:prstGeom prst="rect">
            <a:avLst/>
          </a:prstGeom>
        </p:spPr>
        <p:txBody>
          <a:bodyPr wrap="square">
            <a:spAutoFit/>
          </a:bodyPr>
          <a:lstStyle/>
          <a:p>
            <a:r>
              <a:rPr lang="en-US" altLang="zh-CN" dirty="0">
                <a:hlinkClick r:id="rId2" action="ppaction://hlinkfile"/>
              </a:rPr>
              <a:t>Example10_9.java</a:t>
            </a:r>
            <a:endParaRPr lang="en-US" altLang="zh-CN" dirty="0"/>
          </a:p>
          <a:p>
            <a:r>
              <a:rPr lang="en-US" altLang="zh-CN" dirty="0">
                <a:hlinkClick r:id="rId3" action="ppaction://hlinkfile"/>
              </a:rPr>
              <a:t>WindowTextView.java</a:t>
            </a:r>
            <a:endParaRPr lang="en-US" altLang="zh-CN" dirty="0"/>
          </a:p>
          <a:p>
            <a:r>
              <a:rPr lang="en-US" altLang="zh-CN" dirty="0">
                <a:hlinkClick r:id="rId4" action="ppaction://hlinkfile"/>
              </a:rPr>
              <a:t>HandleWord.java</a:t>
            </a:r>
            <a:endParaRPr lang="zh-CN" altLang="en-US" dirty="0"/>
          </a:p>
        </p:txBody>
      </p:sp>
      <p:pic>
        <p:nvPicPr>
          <p:cNvPr id="266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06" y="2684257"/>
            <a:ext cx="3571514" cy="304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946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C00000"/>
                </a:solidFill>
              </a:rPr>
              <a:t>10.4.5 </a:t>
            </a:r>
            <a:r>
              <a:rPr lang="en-US" altLang="zh-CN" sz="1800" b="1" dirty="0" err="1">
                <a:solidFill>
                  <a:srgbClr val="C00000"/>
                </a:solidFill>
              </a:rPr>
              <a:t>MouseEvent</a:t>
            </a:r>
            <a:r>
              <a:rPr lang="zh-CN" altLang="en-US" sz="1800" b="1" dirty="0">
                <a:solidFill>
                  <a:srgbClr val="C0000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1. </a:t>
            </a:r>
            <a:r>
              <a:rPr lang="en-US" altLang="zh-CN" dirty="0" err="1"/>
              <a:t>MouseEvent</a:t>
            </a:r>
            <a:r>
              <a:rPr lang="zh-CN" altLang="zh-CN" dirty="0" smtClean="0"/>
              <a:t>事件</a:t>
            </a:r>
            <a:r>
              <a:rPr lang="zh-CN" altLang="zh-CN" dirty="0"/>
              <a:t>源</a:t>
            </a:r>
            <a:endParaRPr lang="zh-CN" altLang="en-US" dirty="0"/>
          </a:p>
        </p:txBody>
      </p:sp>
      <p:sp>
        <p:nvSpPr>
          <p:cNvPr id="3" name="左箭头 2"/>
          <p:cNvSpPr/>
          <p:nvPr/>
        </p:nvSpPr>
        <p:spPr>
          <a:xfrm>
            <a:off x="2569298" y="2360890"/>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21446" y="1615102"/>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6" name="矩形 15"/>
          <p:cNvSpPr/>
          <p:nvPr/>
        </p:nvSpPr>
        <p:spPr>
          <a:xfrm>
            <a:off x="2808788" y="2048758"/>
            <a:ext cx="6402424" cy="1200329"/>
          </a:xfrm>
          <a:prstGeom prst="rect">
            <a:avLst/>
          </a:prstGeom>
        </p:spPr>
        <p:txBody>
          <a:bodyPr wrap="square">
            <a:spAutoFit/>
          </a:bodyPr>
          <a:lstStyle/>
          <a:p>
            <a:r>
              <a:rPr lang="zh-CN" altLang="zh-CN" dirty="0"/>
              <a:t>事件源注册监视器的</a:t>
            </a:r>
            <a:r>
              <a:rPr lang="zh-CN" altLang="zh-CN" dirty="0" smtClean="0"/>
              <a:t>方法</a:t>
            </a:r>
            <a:endParaRPr lang="en-US" altLang="zh-CN" dirty="0" smtClean="0"/>
          </a:p>
          <a:p>
            <a:r>
              <a:rPr lang="en-US" altLang="zh-CN" b="1" dirty="0" err="1" smtClean="0"/>
              <a:t>addMouseListener</a:t>
            </a:r>
            <a:r>
              <a:rPr lang="en-US" altLang="zh-CN" b="1" dirty="0" smtClean="0"/>
              <a:t>(</a:t>
            </a:r>
            <a:r>
              <a:rPr lang="en-US" altLang="zh-CN" b="1" dirty="0" err="1" smtClean="0"/>
              <a:t>MouseListener</a:t>
            </a:r>
            <a:r>
              <a:rPr lang="en-US" altLang="zh-CN" b="1" dirty="0" smtClean="0"/>
              <a:t> </a:t>
            </a:r>
            <a:r>
              <a:rPr lang="en-US" altLang="zh-CN" b="1" dirty="0"/>
              <a:t>listener</a:t>
            </a:r>
            <a:r>
              <a:rPr lang="en-US" altLang="zh-CN" b="1" dirty="0" smtClean="0"/>
              <a:t>)</a:t>
            </a:r>
          </a:p>
          <a:p>
            <a:r>
              <a:rPr lang="zh-CN" altLang="en-US" dirty="0" smtClean="0"/>
              <a:t>和</a:t>
            </a:r>
            <a:endParaRPr lang="en-US" altLang="zh-CN" dirty="0" smtClean="0"/>
          </a:p>
          <a:p>
            <a:r>
              <a:rPr lang="en-US" altLang="zh-CN" b="1" dirty="0" err="1" smtClean="0"/>
              <a:t>addMouseMotionListener</a:t>
            </a:r>
            <a:r>
              <a:rPr lang="en-US" altLang="zh-CN" b="1" dirty="0" smtClean="0"/>
              <a:t>(</a:t>
            </a:r>
            <a:r>
              <a:rPr lang="en-US" altLang="zh-CN" b="1" dirty="0" err="1" smtClean="0"/>
              <a:t>MouseMotionListener</a:t>
            </a:r>
            <a:r>
              <a:rPr lang="en-US" altLang="zh-CN" b="1" dirty="0" smtClean="0"/>
              <a:t> </a:t>
            </a:r>
            <a:r>
              <a:rPr lang="en-US" altLang="zh-CN" b="1" dirty="0"/>
              <a:t>listener)</a:t>
            </a:r>
            <a:endParaRPr lang="zh-CN" altLang="en-US" b="1" dirty="0"/>
          </a:p>
        </p:txBody>
      </p:sp>
      <p:sp>
        <p:nvSpPr>
          <p:cNvPr id="17" name="矩形 16"/>
          <p:cNvSpPr/>
          <p:nvPr/>
        </p:nvSpPr>
        <p:spPr>
          <a:xfrm>
            <a:off x="2833598" y="3316342"/>
            <a:ext cx="353949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a:t>MouseListener</a:t>
            </a:r>
            <a:r>
              <a:rPr lang="zh-CN" altLang="zh-CN" dirty="0" smtClean="0"/>
              <a:t>接口</a:t>
            </a:r>
            <a:endParaRPr lang="zh-CN" altLang="en-US" dirty="0"/>
          </a:p>
        </p:txBody>
      </p:sp>
      <p:sp>
        <p:nvSpPr>
          <p:cNvPr id="18" name="矩形 17"/>
          <p:cNvSpPr/>
          <p:nvPr/>
        </p:nvSpPr>
        <p:spPr>
          <a:xfrm>
            <a:off x="2811070" y="3685674"/>
            <a:ext cx="3198930" cy="1200329"/>
          </a:xfrm>
          <a:prstGeom prst="rect">
            <a:avLst/>
          </a:prstGeom>
        </p:spPr>
        <p:txBody>
          <a:bodyPr wrap="square">
            <a:spAutoFit/>
          </a:bodyPr>
          <a:lstStyle/>
          <a:p>
            <a:r>
              <a:rPr lang="zh-CN" altLang="zh-CN" dirty="0"/>
              <a:t>该接口中</a:t>
            </a:r>
            <a:r>
              <a:rPr lang="zh-CN" altLang="zh-CN" dirty="0" smtClean="0"/>
              <a:t>只有</a:t>
            </a:r>
            <a:r>
              <a:rPr lang="en-US" altLang="zh-CN" dirty="0" smtClean="0"/>
              <a:t>5</a:t>
            </a:r>
            <a:r>
              <a:rPr lang="zh-CN" altLang="zh-CN" dirty="0" smtClean="0"/>
              <a:t>个方法</a:t>
            </a:r>
            <a:r>
              <a:rPr lang="en-US" altLang="zh-CN" dirty="0" smtClean="0"/>
              <a:t>:</a:t>
            </a:r>
          </a:p>
          <a:p>
            <a:pPr lvl="0"/>
            <a:r>
              <a:rPr lang="en-US" altLang="zh-CN" b="1" dirty="0" smtClean="0">
                <a:solidFill>
                  <a:srgbClr val="C00000"/>
                </a:solidFill>
              </a:rPr>
              <a:t>     </a:t>
            </a:r>
            <a:r>
              <a:rPr lang="en-US" altLang="zh-CN" dirty="0" err="1"/>
              <a:t>mousePressed</a:t>
            </a:r>
            <a:r>
              <a:rPr lang="en-US" altLang="zh-CN" dirty="0"/>
              <a:t>(</a:t>
            </a:r>
            <a:r>
              <a:rPr lang="en-US" altLang="zh-CN" dirty="0" err="1"/>
              <a:t>MouseEvent</a:t>
            </a:r>
            <a:r>
              <a:rPr lang="en-US" altLang="zh-CN" dirty="0"/>
              <a:t>) </a:t>
            </a:r>
            <a:endParaRPr lang="en-US" altLang="zh-CN" dirty="0" smtClean="0"/>
          </a:p>
          <a:p>
            <a:pPr lvl="0"/>
            <a:r>
              <a:rPr lang="en-US" altLang="zh-CN" dirty="0"/>
              <a:t> </a:t>
            </a:r>
            <a:r>
              <a:rPr lang="en-US" altLang="zh-CN" dirty="0" smtClean="0"/>
              <a:t>    </a:t>
            </a:r>
            <a:r>
              <a:rPr lang="en-US" altLang="zh-CN" dirty="0" err="1" smtClean="0"/>
              <a:t>mouseReleased</a:t>
            </a:r>
            <a:r>
              <a:rPr lang="en-US" altLang="zh-CN" dirty="0" smtClean="0"/>
              <a:t>(</a:t>
            </a:r>
            <a:r>
              <a:rPr lang="en-US" altLang="zh-CN" dirty="0" err="1" smtClean="0"/>
              <a:t>MouseEvent</a:t>
            </a:r>
            <a:r>
              <a:rPr lang="en-US" altLang="zh-CN" dirty="0"/>
              <a:t>) </a:t>
            </a:r>
            <a:endParaRPr lang="en-US" altLang="zh-CN" dirty="0" smtClean="0"/>
          </a:p>
          <a:p>
            <a:pPr lvl="0"/>
            <a:r>
              <a:rPr lang="en-US" altLang="zh-CN" dirty="0"/>
              <a:t> </a:t>
            </a:r>
            <a:r>
              <a:rPr lang="en-US" altLang="zh-CN" dirty="0" smtClean="0"/>
              <a:t>    </a:t>
            </a:r>
            <a:r>
              <a:rPr lang="en-US" altLang="zh-CN" dirty="0" err="1" smtClean="0"/>
              <a:t>mouseEntered</a:t>
            </a:r>
            <a:r>
              <a:rPr lang="en-US" altLang="zh-CN" dirty="0" smtClean="0"/>
              <a:t>(</a:t>
            </a:r>
            <a:r>
              <a:rPr lang="en-US" altLang="zh-CN" dirty="0" err="1" smtClean="0"/>
              <a:t>MouseEvent</a:t>
            </a:r>
            <a:r>
              <a:rPr lang="en-US" altLang="zh-CN" dirty="0"/>
              <a:t>) </a:t>
            </a:r>
            <a:endParaRPr lang="en-US" altLang="zh-CN" dirty="0" smtClean="0"/>
          </a:p>
        </p:txBody>
      </p:sp>
      <p:sp>
        <p:nvSpPr>
          <p:cNvPr id="5" name="矩形 4"/>
          <p:cNvSpPr/>
          <p:nvPr/>
        </p:nvSpPr>
        <p:spPr>
          <a:xfrm>
            <a:off x="2811070" y="664201"/>
            <a:ext cx="6301172" cy="923330"/>
          </a:xfrm>
          <a:prstGeom prst="rect">
            <a:avLst/>
          </a:prstGeom>
        </p:spPr>
        <p:txBody>
          <a:bodyPr wrap="square">
            <a:spAutoFit/>
          </a:bodyPr>
          <a:lstStyle/>
          <a:p>
            <a:r>
              <a:rPr lang="zh-CN" altLang="zh-CN" dirty="0"/>
              <a:t>任何组件上都可以发生鼠标事件，如：鼠标进入组件、退出组件、在组件上方单击鼠标、拖动鼠标等都触发鼠标事件，即导致</a:t>
            </a:r>
            <a:r>
              <a:rPr lang="en-US" altLang="zh-CN" dirty="0" err="1"/>
              <a:t>MouseEvent</a:t>
            </a:r>
            <a:r>
              <a:rPr lang="zh-CN" altLang="zh-CN" dirty="0"/>
              <a:t>类自动创建一个事件</a:t>
            </a:r>
            <a:r>
              <a:rPr lang="zh-CN" altLang="zh-CN" dirty="0" smtClean="0"/>
              <a:t>对象</a:t>
            </a:r>
            <a:r>
              <a:rPr lang="en-US" altLang="zh-CN" dirty="0" smtClean="0"/>
              <a:t>.</a:t>
            </a:r>
            <a:endParaRPr lang="zh-CN" altLang="en-US" b="1" dirty="0"/>
          </a:p>
        </p:txBody>
      </p:sp>
      <p:sp>
        <p:nvSpPr>
          <p:cNvPr id="4" name="矩形 3"/>
          <p:cNvSpPr/>
          <p:nvPr/>
        </p:nvSpPr>
        <p:spPr>
          <a:xfrm>
            <a:off x="5983905" y="3962673"/>
            <a:ext cx="3128337" cy="646331"/>
          </a:xfrm>
          <a:prstGeom prst="rect">
            <a:avLst/>
          </a:prstGeom>
        </p:spPr>
        <p:txBody>
          <a:bodyPr wrap="square">
            <a:spAutoFit/>
          </a:bodyPr>
          <a:lstStyle/>
          <a:p>
            <a:r>
              <a:rPr lang="en-US" altLang="zh-CN" dirty="0"/>
              <a:t> </a:t>
            </a:r>
            <a:r>
              <a:rPr lang="en-US" altLang="zh-CN" dirty="0" err="1"/>
              <a:t>mouseExited</a:t>
            </a:r>
            <a:r>
              <a:rPr lang="en-US" altLang="zh-CN" dirty="0"/>
              <a:t>(</a:t>
            </a:r>
            <a:r>
              <a:rPr lang="en-US" altLang="zh-CN" dirty="0" err="1"/>
              <a:t>MouseEvent</a:t>
            </a:r>
            <a:r>
              <a:rPr lang="en-US" altLang="zh-CN" dirty="0"/>
              <a:t>)</a:t>
            </a:r>
          </a:p>
          <a:p>
            <a:r>
              <a:rPr lang="en-US" altLang="zh-CN" dirty="0"/>
              <a:t> </a:t>
            </a:r>
            <a:r>
              <a:rPr lang="en-US" altLang="zh-CN" dirty="0" err="1" smtClean="0"/>
              <a:t>mouseClicked</a:t>
            </a:r>
            <a:r>
              <a:rPr lang="en-US" altLang="zh-CN" dirty="0" smtClean="0"/>
              <a:t>(</a:t>
            </a:r>
            <a:r>
              <a:rPr lang="en-US" altLang="zh-CN" dirty="0" err="1" smtClean="0"/>
              <a:t>MouseEvent</a:t>
            </a:r>
            <a:r>
              <a:rPr lang="en-US" altLang="zh-CN" dirty="0"/>
              <a:t>)</a:t>
            </a:r>
            <a:endParaRPr lang="zh-CN" altLang="en-US" dirty="0"/>
          </a:p>
        </p:txBody>
      </p:sp>
      <p:sp>
        <p:nvSpPr>
          <p:cNvPr id="12" name="矩形 11"/>
          <p:cNvSpPr/>
          <p:nvPr/>
        </p:nvSpPr>
        <p:spPr>
          <a:xfrm>
            <a:off x="2785322" y="4872286"/>
            <a:ext cx="4231992"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smtClean="0"/>
              <a:t>4</a:t>
            </a:r>
            <a:r>
              <a:rPr lang="zh-CN" altLang="en-US" dirty="0" smtClean="0"/>
              <a:t>．</a:t>
            </a:r>
            <a:r>
              <a:rPr lang="zh-CN" altLang="en-US" dirty="0"/>
              <a:t>处理事件</a:t>
            </a:r>
            <a:r>
              <a:rPr lang="zh-CN" altLang="en-US" dirty="0" smtClean="0"/>
              <a:t>的</a:t>
            </a:r>
            <a:r>
              <a:rPr lang="en-US" altLang="zh-CN" dirty="0" err="1"/>
              <a:t>MouseMotionListener</a:t>
            </a:r>
            <a:r>
              <a:rPr lang="zh-CN" altLang="zh-CN" dirty="0" smtClean="0"/>
              <a:t>接口</a:t>
            </a:r>
            <a:endParaRPr lang="zh-CN" altLang="en-US" dirty="0"/>
          </a:p>
        </p:txBody>
      </p:sp>
      <p:sp>
        <p:nvSpPr>
          <p:cNvPr id="6" name="矩形 5"/>
          <p:cNvSpPr/>
          <p:nvPr/>
        </p:nvSpPr>
        <p:spPr>
          <a:xfrm>
            <a:off x="3033223" y="5328414"/>
            <a:ext cx="2441694" cy="369332"/>
          </a:xfrm>
          <a:prstGeom prst="rect">
            <a:avLst/>
          </a:prstGeom>
        </p:spPr>
        <p:txBody>
          <a:bodyPr wrap="none">
            <a:spAutoFit/>
          </a:bodyPr>
          <a:lstStyle/>
          <a:p>
            <a:r>
              <a:rPr lang="zh-CN" altLang="en-US" dirty="0"/>
              <a:t>该接口中</a:t>
            </a:r>
            <a:r>
              <a:rPr lang="zh-CN" altLang="en-US" dirty="0" smtClean="0"/>
              <a:t>只有</a:t>
            </a:r>
            <a:r>
              <a:rPr lang="en-US" altLang="zh-CN" dirty="0" smtClean="0"/>
              <a:t>2</a:t>
            </a:r>
            <a:r>
              <a:rPr lang="zh-CN" altLang="en-US" dirty="0" smtClean="0"/>
              <a:t>个</a:t>
            </a:r>
            <a:r>
              <a:rPr lang="zh-CN" altLang="en-US" dirty="0"/>
              <a:t>方法</a:t>
            </a:r>
            <a:r>
              <a:rPr lang="en-US" altLang="zh-CN" dirty="0"/>
              <a:t>:</a:t>
            </a:r>
          </a:p>
        </p:txBody>
      </p:sp>
      <p:sp>
        <p:nvSpPr>
          <p:cNvPr id="8" name="矩形 7"/>
          <p:cNvSpPr/>
          <p:nvPr/>
        </p:nvSpPr>
        <p:spPr>
          <a:xfrm>
            <a:off x="2976073" y="5640596"/>
            <a:ext cx="4572000" cy="646331"/>
          </a:xfrm>
          <a:prstGeom prst="rect">
            <a:avLst/>
          </a:prstGeom>
        </p:spPr>
        <p:txBody>
          <a:bodyPr>
            <a:spAutoFit/>
          </a:bodyPr>
          <a:lstStyle/>
          <a:p>
            <a:r>
              <a:rPr lang="en-US" altLang="zh-CN" dirty="0" err="1" smtClean="0"/>
              <a:t>mouseDragged</a:t>
            </a:r>
            <a:r>
              <a:rPr lang="en-US" altLang="zh-CN" dirty="0" smtClean="0"/>
              <a:t>(</a:t>
            </a:r>
            <a:r>
              <a:rPr lang="en-US" altLang="zh-CN" dirty="0" err="1" smtClean="0"/>
              <a:t>MouseEvent</a:t>
            </a:r>
            <a:r>
              <a:rPr lang="en-US" altLang="zh-CN" dirty="0"/>
              <a:t>)</a:t>
            </a:r>
          </a:p>
          <a:p>
            <a:r>
              <a:rPr lang="en-US" altLang="zh-CN" dirty="0" err="1" smtClean="0"/>
              <a:t>mouseMoved</a:t>
            </a:r>
            <a:r>
              <a:rPr lang="en-US" altLang="zh-CN" dirty="0" smtClean="0"/>
              <a:t>(</a:t>
            </a:r>
            <a:r>
              <a:rPr lang="en-US" altLang="zh-CN" dirty="0" err="1" smtClean="0"/>
              <a:t>MouseEvent</a:t>
            </a:r>
            <a:r>
              <a:rPr lang="en-US" altLang="zh-CN" dirty="0"/>
              <a:t>)</a:t>
            </a:r>
            <a:endParaRPr lang="zh-CN" altLang="en-US" dirty="0"/>
          </a:p>
        </p:txBody>
      </p:sp>
    </p:spTree>
    <p:extLst>
      <p:ext uri="{BB962C8B-B14F-4D97-AF65-F5344CB8AC3E}">
        <p14:creationId xmlns:p14="http://schemas.microsoft.com/office/powerpoint/2010/main" val="2678166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C00000"/>
                </a:solidFill>
              </a:rPr>
              <a:t>10.4.5 </a:t>
            </a:r>
            <a:r>
              <a:rPr lang="en-US" altLang="zh-CN" sz="1800" b="1" dirty="0" err="1">
                <a:solidFill>
                  <a:srgbClr val="C00000"/>
                </a:solidFill>
              </a:rPr>
              <a:t>MouseEvent</a:t>
            </a:r>
            <a:r>
              <a:rPr lang="zh-CN" altLang="en-US" sz="1800" b="1" dirty="0">
                <a:solidFill>
                  <a:srgbClr val="C0000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3" name="左箭头 2"/>
          <p:cNvSpPr/>
          <p:nvPr/>
        </p:nvSpPr>
        <p:spPr>
          <a:xfrm>
            <a:off x="2569298" y="2360890"/>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40165" y="476672"/>
            <a:ext cx="6359186" cy="923330"/>
          </a:xfrm>
          <a:prstGeom prst="rect">
            <a:avLst/>
          </a:prstGeom>
        </p:spPr>
        <p:txBody>
          <a:bodyPr wrap="square">
            <a:spAutoFit/>
          </a:bodyPr>
          <a:lstStyle/>
          <a:p>
            <a:r>
              <a:rPr lang="zh-CN" altLang="en-US" b="1" dirty="0"/>
              <a:t>例子</a:t>
            </a:r>
            <a:r>
              <a:rPr lang="en-US" altLang="zh-CN" b="1" dirty="0" smtClean="0"/>
              <a:t>10</a:t>
            </a:r>
            <a:r>
              <a:rPr lang="zh-CN" altLang="en-US" dirty="0" smtClean="0"/>
              <a:t>分别</a:t>
            </a:r>
            <a:r>
              <a:rPr lang="zh-CN" altLang="en-US" dirty="0"/>
              <a:t>监视按钮、文本框和窗口上的鼠标事件，当发生鼠标事件时，获取鼠标指针的坐标值，注意，事件源的坐标系的左上角是</a:t>
            </a:r>
            <a:r>
              <a:rPr lang="zh-CN" altLang="en-US" dirty="0" smtClean="0"/>
              <a:t>原点</a:t>
            </a:r>
            <a:r>
              <a:rPr lang="en-US" altLang="zh-CN" dirty="0" smtClean="0"/>
              <a:t>.</a:t>
            </a:r>
            <a:endParaRPr lang="zh-CN" altLang="en-US" dirty="0"/>
          </a:p>
        </p:txBody>
      </p:sp>
      <p:sp>
        <p:nvSpPr>
          <p:cNvPr id="10" name="矩形 9"/>
          <p:cNvSpPr/>
          <p:nvPr/>
        </p:nvSpPr>
        <p:spPr>
          <a:xfrm>
            <a:off x="4604431" y="1374607"/>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10</a:t>
            </a:r>
            <a:endParaRPr lang="zh-CN" altLang="en-US" dirty="0"/>
          </a:p>
        </p:txBody>
      </p:sp>
      <p:sp>
        <p:nvSpPr>
          <p:cNvPr id="11" name="下箭头 10"/>
          <p:cNvSpPr/>
          <p:nvPr/>
        </p:nvSpPr>
        <p:spPr>
          <a:xfrm>
            <a:off x="4788024" y="1779390"/>
            <a:ext cx="504056" cy="290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81899" y="3134716"/>
            <a:ext cx="1368152" cy="1200329"/>
          </a:xfrm>
          <a:prstGeom prst="rect">
            <a:avLst/>
          </a:prstGeom>
        </p:spPr>
        <p:txBody>
          <a:bodyPr wrap="square">
            <a:spAutoFit/>
          </a:bodyPr>
          <a:lstStyle/>
          <a:p>
            <a:r>
              <a:rPr lang="zh-CN" altLang="en-US" b="1" dirty="0"/>
              <a:t>例子</a:t>
            </a:r>
            <a:r>
              <a:rPr lang="en-US" altLang="zh-CN" b="1" dirty="0"/>
              <a:t>11</a:t>
            </a:r>
            <a:r>
              <a:rPr lang="zh-CN" altLang="en-US" dirty="0"/>
              <a:t>使用坐标变换来实现组件的</a:t>
            </a:r>
            <a:r>
              <a:rPr lang="zh-CN" altLang="en-US" dirty="0" smtClean="0"/>
              <a:t>拖动</a:t>
            </a:r>
            <a:r>
              <a:rPr lang="en-US" altLang="zh-CN" dirty="0" smtClean="0"/>
              <a:t>.</a:t>
            </a:r>
            <a:endParaRPr lang="zh-CN" altLang="en-US" dirty="0"/>
          </a:p>
        </p:txBody>
      </p:sp>
      <p:sp>
        <p:nvSpPr>
          <p:cNvPr id="19" name="矩形 18"/>
          <p:cNvSpPr/>
          <p:nvPr/>
        </p:nvSpPr>
        <p:spPr>
          <a:xfrm>
            <a:off x="4599867" y="3130036"/>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11</a:t>
            </a:r>
            <a:endParaRPr lang="zh-CN" altLang="en-US" dirty="0"/>
          </a:p>
        </p:txBody>
      </p:sp>
      <p:sp>
        <p:nvSpPr>
          <p:cNvPr id="20" name="矩形 19"/>
          <p:cNvSpPr/>
          <p:nvPr/>
        </p:nvSpPr>
        <p:spPr>
          <a:xfrm>
            <a:off x="2776714" y="4797152"/>
            <a:ext cx="6033783"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zh-CN" dirty="0"/>
              <a:t>用鼠标拖动组件时，可以先获取鼠标指针在组件坐标系中的坐标</a:t>
            </a:r>
            <a:r>
              <a:rPr lang="en-US" altLang="zh-CN" b="1" dirty="0" err="1"/>
              <a:t>x,y</a:t>
            </a:r>
            <a:r>
              <a:rPr lang="zh-CN" altLang="zh-CN" dirty="0"/>
              <a:t>，以及组件的左上角在容器坐标系中的坐标</a:t>
            </a:r>
            <a:r>
              <a:rPr lang="en-US" altLang="zh-CN" b="1" dirty="0" err="1"/>
              <a:t>a,b</a:t>
            </a:r>
            <a:r>
              <a:rPr lang="zh-CN" altLang="zh-CN" dirty="0"/>
              <a:t>；如果在拖动组件时，想让鼠标指针的位置相对于拖动的组件保持静止，那么，组件左上角在容器坐标系中的位置应当是</a:t>
            </a:r>
            <a:r>
              <a:rPr lang="en-US" altLang="zh-CN" b="1" dirty="0"/>
              <a:t>a+x-x0</a:t>
            </a:r>
            <a:r>
              <a:rPr lang="zh-CN" altLang="zh-CN" b="1" dirty="0"/>
              <a:t>，</a:t>
            </a:r>
            <a:r>
              <a:rPr lang="en-US" altLang="zh-CN" b="1" dirty="0"/>
              <a:t>a+y-y0</a:t>
            </a:r>
            <a:r>
              <a:rPr lang="zh-CN" altLang="zh-CN" dirty="0"/>
              <a:t>，其中</a:t>
            </a:r>
            <a:r>
              <a:rPr lang="en-US" altLang="zh-CN" b="1" dirty="0"/>
              <a:t>x0</a:t>
            </a:r>
            <a:r>
              <a:rPr lang="zh-CN" altLang="zh-CN" b="1" dirty="0"/>
              <a:t>，</a:t>
            </a:r>
            <a:r>
              <a:rPr lang="en-US" altLang="zh-CN" b="1" dirty="0"/>
              <a:t>y0</a:t>
            </a:r>
            <a:r>
              <a:rPr lang="zh-CN" altLang="zh-CN" b="1" dirty="0"/>
              <a:t>是最初在组件上按下鼠标时，鼠标指针在组件坐标系中的位置坐标</a:t>
            </a:r>
            <a:r>
              <a:rPr lang="zh-CN" altLang="zh-CN" dirty="0"/>
              <a:t>。</a:t>
            </a:r>
            <a:endParaRPr lang="zh-CN" altLang="en-US" dirty="0"/>
          </a:p>
        </p:txBody>
      </p:sp>
      <p:sp>
        <p:nvSpPr>
          <p:cNvPr id="21" name="下箭头 20"/>
          <p:cNvSpPr/>
          <p:nvPr/>
        </p:nvSpPr>
        <p:spPr>
          <a:xfrm>
            <a:off x="4792588" y="3551299"/>
            <a:ext cx="50405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64496" y="2057122"/>
            <a:ext cx="2664296" cy="923330"/>
          </a:xfrm>
          <a:prstGeom prst="rect">
            <a:avLst/>
          </a:prstGeom>
        </p:spPr>
        <p:txBody>
          <a:bodyPr wrap="square">
            <a:spAutoFit/>
          </a:bodyPr>
          <a:lstStyle/>
          <a:p>
            <a:r>
              <a:rPr lang="en-US" altLang="zh-CN" dirty="0">
                <a:hlinkClick r:id="rId2" action="ppaction://hlinkfile"/>
              </a:rPr>
              <a:t>Example10_10.java</a:t>
            </a:r>
            <a:endParaRPr lang="en-US" altLang="zh-CN" dirty="0"/>
          </a:p>
          <a:p>
            <a:r>
              <a:rPr lang="en-US" altLang="zh-CN" dirty="0">
                <a:hlinkClick r:id="rId3" action="ppaction://hlinkfile"/>
              </a:rPr>
              <a:t>WindowMouse.java</a:t>
            </a:r>
            <a:endParaRPr lang="en-US" altLang="zh-CN" dirty="0"/>
          </a:p>
          <a:p>
            <a:r>
              <a:rPr lang="en-US" altLang="zh-CN" dirty="0">
                <a:hlinkClick r:id="rId4" action="ppaction://hlinkfile"/>
              </a:rPr>
              <a:t>MousePolice.java</a:t>
            </a:r>
            <a:endParaRPr lang="zh-CN" altLang="en-US" dirty="0"/>
          </a:p>
        </p:txBody>
      </p:sp>
      <p:sp>
        <p:nvSpPr>
          <p:cNvPr id="23" name="矩形 22"/>
          <p:cNvSpPr/>
          <p:nvPr/>
        </p:nvSpPr>
        <p:spPr>
          <a:xfrm>
            <a:off x="4300540" y="3714304"/>
            <a:ext cx="3006080" cy="923330"/>
          </a:xfrm>
          <a:prstGeom prst="rect">
            <a:avLst/>
          </a:prstGeom>
        </p:spPr>
        <p:txBody>
          <a:bodyPr wrap="square">
            <a:spAutoFit/>
          </a:bodyPr>
          <a:lstStyle/>
          <a:p>
            <a:r>
              <a:rPr lang="en-US" altLang="zh-CN" dirty="0">
                <a:hlinkClick r:id="rId5" action="ppaction://hlinkfile"/>
              </a:rPr>
              <a:t>Example10_11.java</a:t>
            </a:r>
            <a:endParaRPr lang="en-US" altLang="zh-CN" dirty="0"/>
          </a:p>
          <a:p>
            <a:r>
              <a:rPr lang="en-US" altLang="zh-CN" dirty="0">
                <a:hlinkClick r:id="rId6" action="ppaction://hlinkfile"/>
              </a:rPr>
              <a:t>WindowMove.java</a:t>
            </a:r>
            <a:endParaRPr lang="en-US" altLang="zh-CN" dirty="0"/>
          </a:p>
          <a:p>
            <a:r>
              <a:rPr lang="en-US" altLang="zh-CN" dirty="0">
                <a:hlinkClick r:id="rId7" action="ppaction://hlinkfile"/>
              </a:rPr>
              <a:t>LP.java</a:t>
            </a:r>
            <a:endParaRPr lang="zh-CN" altLang="en-US" dirty="0"/>
          </a:p>
        </p:txBody>
      </p:sp>
    </p:spTree>
    <p:extLst>
      <p:ext uri="{BB962C8B-B14F-4D97-AF65-F5344CB8AC3E}">
        <p14:creationId xmlns:p14="http://schemas.microsoft.com/office/powerpoint/2010/main" val="4132352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C00000"/>
                </a:solidFill>
              </a:rPr>
              <a:t>10.4.6 </a:t>
            </a:r>
            <a:r>
              <a:rPr lang="zh-CN" altLang="en-US" sz="1800" b="1" dirty="0">
                <a:solidFill>
                  <a:srgbClr val="C0000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1. </a:t>
            </a:r>
            <a:r>
              <a:rPr lang="en-US" altLang="zh-CN" dirty="0" err="1" smtClean="0"/>
              <a:t>FocusEvent</a:t>
            </a:r>
            <a:r>
              <a:rPr lang="zh-CN" altLang="zh-CN" dirty="0" smtClean="0"/>
              <a:t>事件</a:t>
            </a:r>
            <a:r>
              <a:rPr lang="zh-CN" altLang="zh-CN" dirty="0"/>
              <a:t>源</a:t>
            </a:r>
            <a:endParaRPr lang="zh-CN" altLang="en-US" dirty="0"/>
          </a:p>
        </p:txBody>
      </p:sp>
      <p:sp>
        <p:nvSpPr>
          <p:cNvPr id="3" name="左箭头 2"/>
          <p:cNvSpPr/>
          <p:nvPr/>
        </p:nvSpPr>
        <p:spPr>
          <a:xfrm>
            <a:off x="2560558" y="2937073"/>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21446" y="1430436"/>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6" name="矩形 15"/>
          <p:cNvSpPr/>
          <p:nvPr/>
        </p:nvSpPr>
        <p:spPr>
          <a:xfrm>
            <a:off x="2808788" y="2048758"/>
            <a:ext cx="6402424" cy="923330"/>
          </a:xfrm>
          <a:prstGeom prst="rect">
            <a:avLst/>
          </a:prstGeom>
        </p:spPr>
        <p:txBody>
          <a:bodyPr wrap="square">
            <a:spAutoFit/>
          </a:bodyPr>
          <a:lstStyle/>
          <a:p>
            <a:r>
              <a:rPr lang="zh-CN" altLang="zh-CN" dirty="0" smtClean="0"/>
              <a:t>使用</a:t>
            </a:r>
            <a:endParaRPr lang="en-US" altLang="zh-CN" dirty="0" smtClean="0"/>
          </a:p>
          <a:p>
            <a:r>
              <a:rPr lang="en-US" altLang="zh-CN" b="1" dirty="0" err="1" smtClean="0">
                <a:solidFill>
                  <a:srgbClr val="C00000"/>
                </a:solidFill>
              </a:rPr>
              <a:t>addFocusListener</a:t>
            </a:r>
            <a:r>
              <a:rPr lang="en-US" altLang="zh-CN" b="1" dirty="0" smtClean="0">
                <a:solidFill>
                  <a:srgbClr val="C00000"/>
                </a:solidFill>
              </a:rPr>
              <a:t>(</a:t>
            </a:r>
            <a:r>
              <a:rPr lang="en-US" altLang="zh-CN" b="1" dirty="0" err="1" smtClean="0">
                <a:solidFill>
                  <a:srgbClr val="C00000"/>
                </a:solidFill>
              </a:rPr>
              <a:t>FocusListener</a:t>
            </a:r>
            <a:r>
              <a:rPr lang="en-US" altLang="zh-CN" b="1" dirty="0" smtClean="0">
                <a:solidFill>
                  <a:srgbClr val="C00000"/>
                </a:solidFill>
              </a:rPr>
              <a:t> </a:t>
            </a:r>
            <a:r>
              <a:rPr lang="en-US" altLang="zh-CN" b="1" dirty="0">
                <a:solidFill>
                  <a:srgbClr val="C00000"/>
                </a:solidFill>
              </a:rPr>
              <a:t>listener</a:t>
            </a:r>
            <a:r>
              <a:rPr lang="en-US" altLang="zh-CN" b="1" dirty="0" smtClean="0">
                <a:solidFill>
                  <a:srgbClr val="C00000"/>
                </a:solidFill>
              </a:rPr>
              <a:t>)</a:t>
            </a:r>
          </a:p>
          <a:p>
            <a:r>
              <a:rPr lang="zh-CN" altLang="zh-CN" dirty="0" smtClean="0"/>
              <a:t>注册</a:t>
            </a:r>
            <a:r>
              <a:rPr lang="zh-CN" altLang="zh-CN" dirty="0"/>
              <a:t>焦点事件监视器。</a:t>
            </a:r>
            <a:endParaRPr lang="zh-CN" altLang="en-US" b="1" dirty="0"/>
          </a:p>
        </p:txBody>
      </p:sp>
      <p:sp>
        <p:nvSpPr>
          <p:cNvPr id="17" name="矩形 16"/>
          <p:cNvSpPr/>
          <p:nvPr/>
        </p:nvSpPr>
        <p:spPr>
          <a:xfrm>
            <a:off x="2921446" y="3133318"/>
            <a:ext cx="342734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a:t>FocusListener</a:t>
            </a:r>
            <a:r>
              <a:rPr lang="zh-CN" altLang="zh-CN" dirty="0" smtClean="0"/>
              <a:t>接口</a:t>
            </a:r>
            <a:endParaRPr lang="zh-CN" altLang="en-US" dirty="0"/>
          </a:p>
        </p:txBody>
      </p:sp>
      <p:sp>
        <p:nvSpPr>
          <p:cNvPr id="5" name="矩形 4"/>
          <p:cNvSpPr/>
          <p:nvPr/>
        </p:nvSpPr>
        <p:spPr>
          <a:xfrm>
            <a:off x="2811070" y="664201"/>
            <a:ext cx="6301172" cy="646331"/>
          </a:xfrm>
          <a:prstGeom prst="rect">
            <a:avLst/>
          </a:prstGeom>
        </p:spPr>
        <p:txBody>
          <a:bodyPr wrap="square">
            <a:spAutoFit/>
          </a:bodyPr>
          <a:lstStyle/>
          <a:p>
            <a:r>
              <a:rPr lang="zh-CN" altLang="zh-CN" dirty="0"/>
              <a:t>组件可以触发焦点事件</a:t>
            </a:r>
            <a:r>
              <a:rPr lang="zh-CN" altLang="zh-CN" dirty="0" smtClean="0"/>
              <a:t>。</a:t>
            </a:r>
            <a:r>
              <a:rPr lang="zh-CN" altLang="zh-CN" dirty="0"/>
              <a:t>组件从无输入焦点变成有输入焦点或从有输入焦点变成无输入焦点都会触发</a:t>
            </a:r>
            <a:r>
              <a:rPr lang="en-US" altLang="zh-CN" dirty="0" err="1"/>
              <a:t>FocusEvent</a:t>
            </a:r>
            <a:r>
              <a:rPr lang="zh-CN" altLang="zh-CN" dirty="0" smtClean="0"/>
              <a:t>事件</a:t>
            </a:r>
            <a:r>
              <a:rPr lang="en-US" altLang="zh-CN" dirty="0" smtClean="0"/>
              <a:t>.</a:t>
            </a:r>
            <a:endParaRPr lang="zh-CN" altLang="en-US" b="1" dirty="0"/>
          </a:p>
        </p:txBody>
      </p:sp>
      <p:sp>
        <p:nvSpPr>
          <p:cNvPr id="6" name="矩形 5"/>
          <p:cNvSpPr/>
          <p:nvPr/>
        </p:nvSpPr>
        <p:spPr>
          <a:xfrm>
            <a:off x="3033223" y="3645024"/>
            <a:ext cx="2441694" cy="369332"/>
          </a:xfrm>
          <a:prstGeom prst="rect">
            <a:avLst/>
          </a:prstGeom>
        </p:spPr>
        <p:txBody>
          <a:bodyPr wrap="none">
            <a:spAutoFit/>
          </a:bodyPr>
          <a:lstStyle/>
          <a:p>
            <a:r>
              <a:rPr lang="zh-CN" altLang="en-US" dirty="0"/>
              <a:t>该接口中</a:t>
            </a:r>
            <a:r>
              <a:rPr lang="zh-CN" altLang="en-US" dirty="0" smtClean="0"/>
              <a:t>只有</a:t>
            </a:r>
            <a:r>
              <a:rPr lang="en-US" altLang="zh-CN" dirty="0" smtClean="0"/>
              <a:t>2</a:t>
            </a:r>
            <a:r>
              <a:rPr lang="zh-CN" altLang="en-US" dirty="0" smtClean="0"/>
              <a:t>个</a:t>
            </a:r>
            <a:r>
              <a:rPr lang="zh-CN" altLang="en-US" dirty="0"/>
              <a:t>方法</a:t>
            </a:r>
            <a:r>
              <a:rPr lang="en-US" altLang="zh-CN" dirty="0"/>
              <a:t>:</a:t>
            </a:r>
          </a:p>
        </p:txBody>
      </p:sp>
      <p:sp>
        <p:nvSpPr>
          <p:cNvPr id="8" name="矩形 7"/>
          <p:cNvSpPr/>
          <p:nvPr/>
        </p:nvSpPr>
        <p:spPr>
          <a:xfrm>
            <a:off x="2921446" y="4039964"/>
            <a:ext cx="4572000" cy="646331"/>
          </a:xfrm>
          <a:prstGeom prst="rect">
            <a:avLst/>
          </a:prstGeom>
        </p:spPr>
        <p:txBody>
          <a:bodyPr>
            <a:spAutoFit/>
          </a:bodyPr>
          <a:lstStyle/>
          <a:p>
            <a:r>
              <a:rPr lang="en-US" altLang="zh-CN" dirty="0"/>
              <a:t>public void </a:t>
            </a:r>
            <a:r>
              <a:rPr lang="en-US" altLang="zh-CN" dirty="0" err="1"/>
              <a:t>focusGained</a:t>
            </a:r>
            <a:r>
              <a:rPr lang="en-US" altLang="zh-CN" dirty="0"/>
              <a:t>(</a:t>
            </a:r>
            <a:r>
              <a:rPr lang="en-US" altLang="zh-CN" dirty="0" err="1"/>
              <a:t>FocusEvent</a:t>
            </a:r>
            <a:r>
              <a:rPr lang="en-US" altLang="zh-CN" dirty="0"/>
              <a:t> e)</a:t>
            </a:r>
            <a:endParaRPr lang="zh-CN" altLang="zh-CN" dirty="0"/>
          </a:p>
          <a:p>
            <a:r>
              <a:rPr lang="en-US" altLang="zh-CN" dirty="0"/>
              <a:t>public void </a:t>
            </a:r>
            <a:r>
              <a:rPr lang="en-US" altLang="zh-CN" dirty="0" err="1"/>
              <a:t>focusLost</a:t>
            </a:r>
            <a:r>
              <a:rPr lang="en-US" altLang="zh-CN" dirty="0"/>
              <a:t>(</a:t>
            </a:r>
            <a:r>
              <a:rPr lang="en-US" altLang="zh-CN" dirty="0" err="1"/>
              <a:t>FocusEvent</a:t>
            </a:r>
            <a:r>
              <a:rPr lang="en-US" altLang="zh-CN" dirty="0"/>
              <a:t> e)</a:t>
            </a:r>
            <a:endParaRPr lang="zh-CN" altLang="zh-CN" dirty="0"/>
          </a:p>
        </p:txBody>
      </p:sp>
    </p:spTree>
    <p:extLst>
      <p:ext uri="{BB962C8B-B14F-4D97-AF65-F5344CB8AC3E}">
        <p14:creationId xmlns:p14="http://schemas.microsoft.com/office/powerpoint/2010/main" val="2619274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6632"/>
            <a:ext cx="8136904" cy="1470025"/>
          </a:xfrm>
        </p:spPr>
        <p:txBody>
          <a:bodyPr>
            <a:normAutofit/>
          </a:bodyPr>
          <a:lstStyle/>
          <a:p>
            <a:r>
              <a:rPr lang="zh-CN" altLang="en-US" sz="4000" b="1" dirty="0" smtClean="0">
                <a:solidFill>
                  <a:srgbClr val="C00000"/>
                </a:solidFill>
              </a:rPr>
              <a:t>第</a:t>
            </a:r>
            <a:r>
              <a:rPr lang="en-US" altLang="zh-CN" sz="4000" b="1" dirty="0" smtClean="0">
                <a:solidFill>
                  <a:srgbClr val="C00000"/>
                </a:solidFill>
              </a:rPr>
              <a:t>10</a:t>
            </a:r>
            <a:r>
              <a:rPr lang="zh-CN" altLang="en-US" sz="4000" b="1" dirty="0" smtClean="0">
                <a:solidFill>
                  <a:srgbClr val="C00000"/>
                </a:solidFill>
              </a:rPr>
              <a:t>章 </a:t>
            </a:r>
            <a:r>
              <a:rPr lang="en-US" altLang="zh-CN" sz="4000" b="1" dirty="0">
                <a:solidFill>
                  <a:srgbClr val="C00000"/>
                </a:solidFill>
              </a:rPr>
              <a:t>Java Swing</a:t>
            </a:r>
            <a:r>
              <a:rPr lang="zh-CN" altLang="en-US" sz="4000" b="1" dirty="0">
                <a:solidFill>
                  <a:srgbClr val="C00000"/>
                </a:solidFill>
              </a:rPr>
              <a:t>概述</a:t>
            </a:r>
          </a:p>
        </p:txBody>
      </p:sp>
      <p:sp>
        <p:nvSpPr>
          <p:cNvPr id="4" name="矩形 3"/>
          <p:cNvSpPr/>
          <p:nvPr/>
        </p:nvSpPr>
        <p:spPr>
          <a:xfrm>
            <a:off x="428700" y="1471717"/>
            <a:ext cx="3567236"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t>主要内容</a:t>
            </a:r>
          </a:p>
          <a:p>
            <a:pPr marL="285750" lvl="0" indent="-285750">
              <a:buFont typeface="Wingdings" panose="05000000000000000000" pitchFamily="2" charset="2"/>
              <a:buChar char="l"/>
            </a:pPr>
            <a:r>
              <a:rPr lang="en-US" altLang="zh-CN" dirty="0"/>
              <a:t>Java Swing</a:t>
            </a:r>
            <a:r>
              <a:rPr lang="zh-CN" altLang="en-US" dirty="0"/>
              <a:t>概述</a:t>
            </a:r>
          </a:p>
          <a:p>
            <a:pPr marL="285750" lvl="0" indent="-285750">
              <a:buFont typeface="Wingdings" panose="05000000000000000000" pitchFamily="2" charset="2"/>
              <a:buChar char="l"/>
            </a:pPr>
            <a:r>
              <a:rPr lang="zh-CN" altLang="en-US" dirty="0"/>
              <a:t>窗口</a:t>
            </a:r>
          </a:p>
          <a:p>
            <a:pPr marL="285750" lvl="0" indent="-285750">
              <a:buFont typeface="Wingdings" panose="05000000000000000000" pitchFamily="2" charset="2"/>
              <a:buChar char="l"/>
            </a:pPr>
            <a:r>
              <a:rPr lang="zh-CN" altLang="en-US" dirty="0"/>
              <a:t>常用组件与布局</a:t>
            </a:r>
          </a:p>
          <a:p>
            <a:pPr marL="285750" lvl="0" indent="-285750">
              <a:buFont typeface="Wingdings" panose="05000000000000000000" pitchFamily="2" charset="2"/>
              <a:buChar char="l"/>
            </a:pPr>
            <a:r>
              <a:rPr lang="zh-CN" altLang="en-US" dirty="0"/>
              <a:t>处理</a:t>
            </a:r>
            <a:r>
              <a:rPr lang="zh-CN" altLang="en-US" dirty="0" smtClean="0"/>
              <a:t>事件（重点）</a:t>
            </a:r>
            <a:endParaRPr lang="zh-CN" altLang="en-US" dirty="0"/>
          </a:p>
          <a:p>
            <a:pPr marL="285750" lvl="0" indent="-285750">
              <a:buFont typeface="Wingdings" panose="05000000000000000000" pitchFamily="2" charset="2"/>
              <a:buChar char="l"/>
            </a:pPr>
            <a:r>
              <a:rPr lang="zh-CN" altLang="en-US" dirty="0"/>
              <a:t>使用</a:t>
            </a:r>
            <a:r>
              <a:rPr lang="en-US" altLang="zh-CN" dirty="0"/>
              <a:t>MVC</a:t>
            </a:r>
            <a:r>
              <a:rPr lang="zh-CN" altLang="en-US" dirty="0"/>
              <a:t>结构</a:t>
            </a:r>
            <a:endParaRPr lang="zh-CN" altLang="zh-CN" b="1" dirty="0">
              <a:solidFill>
                <a:srgbClr val="00206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077072"/>
            <a:ext cx="2457450" cy="2457450"/>
          </a:xfrm>
          <a:prstGeom prst="rect">
            <a:avLst/>
          </a:prstGeom>
        </p:spPr>
      </p:pic>
      <p:sp>
        <p:nvSpPr>
          <p:cNvPr id="7" name="矩形 6"/>
          <p:cNvSpPr/>
          <p:nvPr/>
        </p:nvSpPr>
        <p:spPr>
          <a:xfrm>
            <a:off x="611560" y="5449813"/>
            <a:ext cx="481202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r>
              <a:rPr lang="zh-CN" altLang="en-US" b="1" dirty="0"/>
              <a:t>耿祥义老师</a:t>
            </a:r>
            <a:r>
              <a:rPr lang="en-US" altLang="zh-CN" b="1" dirty="0"/>
              <a:t>java</a:t>
            </a:r>
            <a:r>
              <a:rPr lang="zh-CN" altLang="en-US" b="1" dirty="0"/>
              <a:t>教学辅助公众号（</a:t>
            </a:r>
            <a:r>
              <a:rPr lang="en-US" altLang="zh-CN" b="1" dirty="0"/>
              <a:t>java-violin</a:t>
            </a:r>
            <a:r>
              <a:rPr lang="zh-CN" altLang="en-US" b="1" dirty="0"/>
              <a:t>）</a:t>
            </a:r>
          </a:p>
        </p:txBody>
      </p:sp>
      <p:sp>
        <p:nvSpPr>
          <p:cNvPr id="8" name="右箭头 7"/>
          <p:cNvSpPr/>
          <p:nvPr/>
        </p:nvSpPr>
        <p:spPr>
          <a:xfrm>
            <a:off x="5450954" y="5542146"/>
            <a:ext cx="360040" cy="18466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160937" y="1471717"/>
            <a:ext cx="3567236"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lvl="0" indent="-285750">
              <a:buFont typeface="Wingdings" panose="05000000000000000000" pitchFamily="2" charset="2"/>
              <a:buChar char="l"/>
            </a:pPr>
            <a:r>
              <a:rPr lang="zh-CN" altLang="en-US" dirty="0"/>
              <a:t>树组件与表格组件</a:t>
            </a:r>
          </a:p>
          <a:p>
            <a:pPr marL="285750" lvl="0" indent="-285750">
              <a:buFont typeface="Wingdings" panose="05000000000000000000" pitchFamily="2" charset="2"/>
              <a:buChar char="l"/>
            </a:pPr>
            <a:r>
              <a:rPr lang="zh-CN" altLang="en-US" dirty="0"/>
              <a:t>按钮绑定到</a:t>
            </a:r>
            <a:r>
              <a:rPr lang="zh-CN" altLang="en-US" dirty="0" smtClean="0"/>
              <a:t>键盘（难点）</a:t>
            </a:r>
            <a:endParaRPr lang="zh-CN" altLang="en-US" dirty="0"/>
          </a:p>
          <a:p>
            <a:pPr marL="285750" lvl="0" indent="-285750">
              <a:buFont typeface="Wingdings" panose="05000000000000000000" pitchFamily="2" charset="2"/>
              <a:buChar char="l"/>
            </a:pPr>
            <a:r>
              <a:rPr lang="zh-CN" altLang="en-US" dirty="0"/>
              <a:t>发布</a:t>
            </a:r>
            <a:r>
              <a:rPr lang="en-US" altLang="zh-CN" dirty="0"/>
              <a:t>GUI</a:t>
            </a:r>
            <a:r>
              <a:rPr lang="zh-CN" altLang="en-US" dirty="0"/>
              <a:t>程序</a:t>
            </a:r>
            <a:endParaRPr lang="en-US" altLang="zh-CN" b="1" dirty="0">
              <a:solidFill>
                <a:srgbClr val="002060"/>
              </a:solidFill>
            </a:endParaRPr>
          </a:p>
          <a:p>
            <a:pPr marL="285750" lvl="0" indent="-285750">
              <a:buFont typeface="Wingdings" panose="05000000000000000000" pitchFamily="2" charset="2"/>
              <a:buChar char="l"/>
            </a:pPr>
            <a:endParaRPr lang="en-US" altLang="zh-CN" b="1" dirty="0" smtClean="0">
              <a:solidFill>
                <a:srgbClr val="002060"/>
              </a:solidFill>
            </a:endParaRPr>
          </a:p>
          <a:p>
            <a:pPr marL="285750" lvl="0" indent="-285750">
              <a:buFont typeface="Wingdings" panose="05000000000000000000" pitchFamily="2" charset="2"/>
              <a:buChar char="l"/>
            </a:pPr>
            <a:endParaRPr lang="zh-CN" altLang="zh-CN" b="1" dirty="0">
              <a:solidFill>
                <a:srgbClr val="002060"/>
              </a:solidFill>
            </a:endParaRPr>
          </a:p>
        </p:txBody>
      </p:sp>
      <p:sp>
        <p:nvSpPr>
          <p:cNvPr id="3" name="矩形 2"/>
          <p:cNvSpPr/>
          <p:nvPr/>
        </p:nvSpPr>
        <p:spPr>
          <a:xfrm>
            <a:off x="428700" y="3326155"/>
            <a:ext cx="5727476" cy="1569660"/>
          </a:xfrm>
          <a:prstGeom prst="rect">
            <a:avLst/>
          </a:prstGeom>
        </p:spPr>
        <p:txBody>
          <a:bodyPr wrap="square">
            <a:spAutoFit/>
          </a:bodyPr>
          <a:lstStyle/>
          <a:p>
            <a:r>
              <a:rPr lang="en-US" altLang="zh-CN" sz="2400" dirty="0"/>
              <a:t>Swing</a:t>
            </a:r>
            <a:r>
              <a:rPr lang="zh-CN" altLang="en-US" sz="2400" dirty="0"/>
              <a:t>中</a:t>
            </a:r>
            <a:r>
              <a:rPr lang="zh-CN" altLang="en-US" sz="2400" dirty="0" smtClean="0"/>
              <a:t>的事件处理</a:t>
            </a:r>
            <a:r>
              <a:rPr lang="zh-CN" altLang="en-US" sz="2400" dirty="0"/>
              <a:t>设计</a:t>
            </a:r>
            <a:r>
              <a:rPr lang="zh-CN" altLang="en-US" sz="2400" dirty="0" smtClean="0"/>
              <a:t>思想，是非常</a:t>
            </a:r>
            <a:r>
              <a:rPr lang="zh-CN" altLang="en-US" sz="2400" dirty="0"/>
              <a:t>有意义的。如果读者将来想学习</a:t>
            </a:r>
            <a:r>
              <a:rPr lang="en-US" altLang="zh-CN" sz="2400" dirty="0" err="1"/>
              <a:t>Andoid</a:t>
            </a:r>
            <a:r>
              <a:rPr lang="zh-CN" altLang="en-US" sz="2400" dirty="0"/>
              <a:t>手机程序设计，本章的知识对于掌握</a:t>
            </a:r>
            <a:r>
              <a:rPr lang="en-US" altLang="zh-CN" sz="2400" dirty="0" err="1"/>
              <a:t>Andoid</a:t>
            </a:r>
            <a:r>
              <a:rPr lang="zh-CN" altLang="en-US" sz="2400" dirty="0"/>
              <a:t>手机程序设计中的界面设计是非常有用的</a:t>
            </a:r>
          </a:p>
        </p:txBody>
      </p:sp>
    </p:spTree>
    <p:extLst>
      <p:ext uri="{BB962C8B-B14F-4D97-AF65-F5344CB8AC3E}">
        <p14:creationId xmlns:p14="http://schemas.microsoft.com/office/powerpoint/2010/main" val="1106076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C00000"/>
                </a:solidFill>
              </a:rPr>
              <a:t>10.4.7 </a:t>
            </a:r>
            <a:r>
              <a:rPr lang="zh-CN" altLang="en-US" sz="1800" b="1" dirty="0">
                <a:solidFill>
                  <a:srgbClr val="C0000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1. </a:t>
            </a:r>
            <a:r>
              <a:rPr lang="en-US" altLang="zh-CN" dirty="0" err="1" smtClean="0"/>
              <a:t>KeyEvent</a:t>
            </a:r>
            <a:r>
              <a:rPr lang="zh-CN" altLang="zh-CN" dirty="0" smtClean="0"/>
              <a:t>事件</a:t>
            </a:r>
            <a:r>
              <a:rPr lang="zh-CN" altLang="zh-CN" dirty="0"/>
              <a:t>源</a:t>
            </a:r>
            <a:endParaRPr lang="zh-CN" altLang="en-US" dirty="0"/>
          </a:p>
        </p:txBody>
      </p:sp>
      <p:sp>
        <p:nvSpPr>
          <p:cNvPr id="3" name="左箭头 2"/>
          <p:cNvSpPr/>
          <p:nvPr/>
        </p:nvSpPr>
        <p:spPr>
          <a:xfrm>
            <a:off x="2560558" y="3229460"/>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21446" y="1430436"/>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6" name="矩形 15"/>
          <p:cNvSpPr/>
          <p:nvPr/>
        </p:nvSpPr>
        <p:spPr>
          <a:xfrm>
            <a:off x="2808788" y="2048758"/>
            <a:ext cx="6402424" cy="923330"/>
          </a:xfrm>
          <a:prstGeom prst="rect">
            <a:avLst/>
          </a:prstGeom>
        </p:spPr>
        <p:txBody>
          <a:bodyPr wrap="square">
            <a:spAutoFit/>
          </a:bodyPr>
          <a:lstStyle/>
          <a:p>
            <a:r>
              <a:rPr lang="zh-CN" altLang="zh-CN" dirty="0" smtClean="0"/>
              <a:t>使用</a:t>
            </a:r>
            <a:endParaRPr lang="en-US" altLang="zh-CN" dirty="0" smtClean="0"/>
          </a:p>
          <a:p>
            <a:r>
              <a:rPr lang="en-US" altLang="zh-CN" b="1" dirty="0" err="1" smtClean="0">
                <a:solidFill>
                  <a:srgbClr val="C00000"/>
                </a:solidFill>
              </a:rPr>
              <a:t>addKeyListener</a:t>
            </a:r>
            <a:r>
              <a:rPr lang="en-US" altLang="zh-CN" b="1" dirty="0" smtClean="0">
                <a:solidFill>
                  <a:srgbClr val="C00000"/>
                </a:solidFill>
              </a:rPr>
              <a:t>(</a:t>
            </a:r>
            <a:r>
              <a:rPr lang="en-US" altLang="zh-CN" b="1" dirty="0" err="1" smtClean="0">
                <a:solidFill>
                  <a:srgbClr val="C00000"/>
                </a:solidFill>
              </a:rPr>
              <a:t>FocusListener</a:t>
            </a:r>
            <a:r>
              <a:rPr lang="en-US" altLang="zh-CN" b="1" dirty="0" smtClean="0">
                <a:solidFill>
                  <a:srgbClr val="C00000"/>
                </a:solidFill>
              </a:rPr>
              <a:t> </a:t>
            </a:r>
            <a:r>
              <a:rPr lang="en-US" altLang="zh-CN" b="1" dirty="0">
                <a:solidFill>
                  <a:srgbClr val="C00000"/>
                </a:solidFill>
              </a:rPr>
              <a:t>listener</a:t>
            </a:r>
            <a:r>
              <a:rPr lang="en-US" altLang="zh-CN" b="1" dirty="0" smtClean="0">
                <a:solidFill>
                  <a:srgbClr val="C00000"/>
                </a:solidFill>
              </a:rPr>
              <a:t>)</a:t>
            </a:r>
          </a:p>
          <a:p>
            <a:r>
              <a:rPr lang="zh-CN" altLang="zh-CN" dirty="0" smtClean="0"/>
              <a:t>注册事件</a:t>
            </a:r>
            <a:r>
              <a:rPr lang="zh-CN" altLang="zh-CN" dirty="0"/>
              <a:t>监视器。</a:t>
            </a:r>
            <a:endParaRPr lang="zh-CN" altLang="en-US" b="1" dirty="0"/>
          </a:p>
        </p:txBody>
      </p:sp>
      <p:sp>
        <p:nvSpPr>
          <p:cNvPr id="17" name="矩形 16"/>
          <p:cNvSpPr/>
          <p:nvPr/>
        </p:nvSpPr>
        <p:spPr>
          <a:xfrm>
            <a:off x="2921446" y="3133318"/>
            <a:ext cx="322767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smtClean="0"/>
              <a:t>KeyListener</a:t>
            </a:r>
            <a:r>
              <a:rPr lang="zh-CN" altLang="zh-CN" dirty="0" smtClean="0"/>
              <a:t>接口</a:t>
            </a:r>
            <a:endParaRPr lang="zh-CN" altLang="en-US" dirty="0"/>
          </a:p>
        </p:txBody>
      </p:sp>
      <p:sp>
        <p:nvSpPr>
          <p:cNvPr id="5" name="矩形 4"/>
          <p:cNvSpPr/>
          <p:nvPr/>
        </p:nvSpPr>
        <p:spPr>
          <a:xfrm>
            <a:off x="2811070" y="664201"/>
            <a:ext cx="6301172" cy="646331"/>
          </a:xfrm>
          <a:prstGeom prst="rect">
            <a:avLst/>
          </a:prstGeom>
        </p:spPr>
        <p:txBody>
          <a:bodyPr wrap="square">
            <a:spAutoFit/>
          </a:bodyPr>
          <a:lstStyle/>
          <a:p>
            <a:r>
              <a:rPr lang="zh-CN" altLang="zh-CN" dirty="0"/>
              <a:t>当一个组件处于激活状态时，敲击键盘上一个键就导致这个组件触发键盘事件</a:t>
            </a:r>
            <a:r>
              <a:rPr lang="zh-CN" altLang="zh-CN" dirty="0" smtClean="0"/>
              <a:t>。</a:t>
            </a:r>
            <a:endParaRPr lang="zh-CN" altLang="en-US" b="1" dirty="0"/>
          </a:p>
        </p:txBody>
      </p:sp>
      <p:sp>
        <p:nvSpPr>
          <p:cNvPr id="6" name="矩形 5"/>
          <p:cNvSpPr/>
          <p:nvPr/>
        </p:nvSpPr>
        <p:spPr>
          <a:xfrm>
            <a:off x="3033223" y="3645024"/>
            <a:ext cx="2441694" cy="369332"/>
          </a:xfrm>
          <a:prstGeom prst="rect">
            <a:avLst/>
          </a:prstGeom>
        </p:spPr>
        <p:txBody>
          <a:bodyPr wrap="none">
            <a:spAutoFit/>
          </a:bodyPr>
          <a:lstStyle/>
          <a:p>
            <a:r>
              <a:rPr lang="zh-CN" altLang="en-US" dirty="0"/>
              <a:t>该接口中</a:t>
            </a:r>
            <a:r>
              <a:rPr lang="zh-CN" altLang="en-US" dirty="0" smtClean="0"/>
              <a:t>只有</a:t>
            </a:r>
            <a:r>
              <a:rPr lang="en-US" altLang="zh-CN" dirty="0" smtClean="0"/>
              <a:t>3</a:t>
            </a:r>
            <a:r>
              <a:rPr lang="zh-CN" altLang="en-US" dirty="0" smtClean="0"/>
              <a:t>个</a:t>
            </a:r>
            <a:r>
              <a:rPr lang="zh-CN" altLang="en-US" dirty="0"/>
              <a:t>方法</a:t>
            </a:r>
            <a:r>
              <a:rPr lang="en-US" altLang="zh-CN" dirty="0"/>
              <a:t>:</a:t>
            </a:r>
          </a:p>
        </p:txBody>
      </p:sp>
      <p:sp>
        <p:nvSpPr>
          <p:cNvPr id="8" name="矩形 7"/>
          <p:cNvSpPr/>
          <p:nvPr/>
        </p:nvSpPr>
        <p:spPr>
          <a:xfrm>
            <a:off x="2921446" y="4039964"/>
            <a:ext cx="4572000" cy="923330"/>
          </a:xfrm>
          <a:prstGeom prst="rect">
            <a:avLst/>
          </a:prstGeom>
        </p:spPr>
        <p:txBody>
          <a:bodyPr>
            <a:spAutoFit/>
          </a:bodyPr>
          <a:lstStyle/>
          <a:p>
            <a:pPr lvl="0"/>
            <a:r>
              <a:rPr lang="en-US" altLang="zh-CN" dirty="0"/>
              <a:t>public void </a:t>
            </a:r>
            <a:r>
              <a:rPr lang="en-US" altLang="zh-CN" dirty="0" err="1"/>
              <a:t>keyPressed</a:t>
            </a:r>
            <a:r>
              <a:rPr lang="en-US" altLang="zh-CN" dirty="0"/>
              <a:t>(</a:t>
            </a:r>
            <a:r>
              <a:rPr lang="en-US" altLang="zh-CN" dirty="0" err="1"/>
              <a:t>KeyEvent</a:t>
            </a:r>
            <a:r>
              <a:rPr lang="en-US" altLang="zh-CN" dirty="0"/>
              <a:t> e)</a:t>
            </a:r>
            <a:endParaRPr lang="zh-CN" altLang="zh-CN" dirty="0"/>
          </a:p>
          <a:p>
            <a:pPr lvl="0"/>
            <a:r>
              <a:rPr lang="en-US" altLang="zh-CN" dirty="0"/>
              <a:t>public void </a:t>
            </a:r>
            <a:r>
              <a:rPr lang="en-US" altLang="zh-CN" dirty="0" err="1"/>
              <a:t>keyTyped</a:t>
            </a:r>
            <a:r>
              <a:rPr lang="en-US" altLang="zh-CN" dirty="0"/>
              <a:t>(</a:t>
            </a:r>
            <a:r>
              <a:rPr lang="en-US" altLang="zh-CN" dirty="0" err="1"/>
              <a:t>KeyEvent</a:t>
            </a:r>
            <a:r>
              <a:rPr lang="en-US" altLang="zh-CN" dirty="0"/>
              <a:t> e)</a:t>
            </a:r>
            <a:endParaRPr lang="zh-CN" altLang="zh-CN" dirty="0"/>
          </a:p>
          <a:p>
            <a:r>
              <a:rPr lang="en-US" altLang="zh-CN" dirty="0"/>
              <a:t>public void </a:t>
            </a:r>
            <a:r>
              <a:rPr lang="en-US" altLang="zh-CN" dirty="0" err="1"/>
              <a:t>KeyReleased</a:t>
            </a:r>
            <a:r>
              <a:rPr lang="en-US" altLang="zh-CN" dirty="0"/>
              <a:t>(</a:t>
            </a:r>
            <a:r>
              <a:rPr lang="en-US" altLang="zh-CN" dirty="0" err="1"/>
              <a:t>KeyEvent</a:t>
            </a:r>
            <a:r>
              <a:rPr lang="en-US" altLang="zh-CN" dirty="0"/>
              <a:t> e)</a:t>
            </a:r>
            <a:endParaRPr lang="zh-CN" altLang="zh-CN" dirty="0"/>
          </a:p>
        </p:txBody>
      </p:sp>
    </p:spTree>
    <p:extLst>
      <p:ext uri="{BB962C8B-B14F-4D97-AF65-F5344CB8AC3E}">
        <p14:creationId xmlns:p14="http://schemas.microsoft.com/office/powerpoint/2010/main" val="1423525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C00000"/>
                </a:solidFill>
              </a:rPr>
              <a:t>10.4.7 </a:t>
            </a:r>
            <a:r>
              <a:rPr lang="zh-CN" altLang="en-US" sz="1800" b="1" dirty="0">
                <a:solidFill>
                  <a:srgbClr val="C0000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1. </a:t>
            </a:r>
            <a:r>
              <a:rPr lang="en-US" altLang="zh-CN" dirty="0" err="1" smtClean="0"/>
              <a:t>KeyEvent</a:t>
            </a:r>
            <a:r>
              <a:rPr lang="zh-CN" altLang="zh-CN" dirty="0" smtClean="0"/>
              <a:t>事件</a:t>
            </a:r>
            <a:r>
              <a:rPr lang="zh-CN" altLang="zh-CN" dirty="0"/>
              <a:t>源</a:t>
            </a:r>
            <a:endParaRPr lang="zh-CN" altLang="en-US" dirty="0"/>
          </a:p>
        </p:txBody>
      </p:sp>
      <p:sp>
        <p:nvSpPr>
          <p:cNvPr id="3" name="左箭头 2"/>
          <p:cNvSpPr/>
          <p:nvPr/>
        </p:nvSpPr>
        <p:spPr>
          <a:xfrm>
            <a:off x="2560558" y="3229460"/>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08788" y="549038"/>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7" name="矩形 16"/>
          <p:cNvSpPr/>
          <p:nvPr/>
        </p:nvSpPr>
        <p:spPr>
          <a:xfrm>
            <a:off x="2808788" y="918370"/>
            <a:ext cx="322767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smtClean="0"/>
              <a:t>KeyListener</a:t>
            </a:r>
            <a:r>
              <a:rPr lang="zh-CN" altLang="zh-CN" dirty="0" smtClean="0"/>
              <a:t>接口</a:t>
            </a:r>
            <a:endParaRPr lang="zh-CN" altLang="en-US" dirty="0"/>
          </a:p>
        </p:txBody>
      </p:sp>
      <p:sp>
        <p:nvSpPr>
          <p:cNvPr id="4" name="矩形 3"/>
          <p:cNvSpPr/>
          <p:nvPr/>
        </p:nvSpPr>
        <p:spPr>
          <a:xfrm>
            <a:off x="2668570" y="1335428"/>
            <a:ext cx="6332930" cy="1200329"/>
          </a:xfrm>
          <a:prstGeom prst="rect">
            <a:avLst/>
          </a:prstGeom>
        </p:spPr>
        <p:txBody>
          <a:bodyPr wrap="square">
            <a:spAutoFit/>
          </a:bodyPr>
          <a:lstStyle/>
          <a:p>
            <a:r>
              <a:rPr lang="en-US" altLang="zh-CN" dirty="0" err="1"/>
              <a:t>KeyEvent</a:t>
            </a:r>
            <a:r>
              <a:rPr lang="zh-CN" altLang="en-US" dirty="0"/>
              <a:t>类的</a:t>
            </a:r>
            <a:r>
              <a:rPr lang="en-US" altLang="zh-CN" b="1" dirty="0"/>
              <a:t>public </a:t>
            </a:r>
            <a:r>
              <a:rPr lang="en-US" altLang="zh-CN" b="1" dirty="0" err="1"/>
              <a:t>int</a:t>
            </a:r>
            <a:r>
              <a:rPr lang="en-US" altLang="zh-CN" b="1" dirty="0"/>
              <a:t> </a:t>
            </a:r>
            <a:r>
              <a:rPr lang="en-US" altLang="zh-CN" b="1" dirty="0" err="1"/>
              <a:t>getKeyCode</a:t>
            </a:r>
            <a:r>
              <a:rPr lang="en-US" altLang="zh-CN" b="1" dirty="0"/>
              <a:t>()</a:t>
            </a:r>
            <a:r>
              <a:rPr lang="zh-CN" altLang="en-US" dirty="0"/>
              <a:t>方法，可以判断哪个键被按下、敲击或释放，</a:t>
            </a:r>
            <a:r>
              <a:rPr lang="en-US" altLang="zh-CN" dirty="0" err="1"/>
              <a:t>getKeyCode</a:t>
            </a:r>
            <a:r>
              <a:rPr lang="zh-CN" altLang="en-US" dirty="0"/>
              <a:t>方法返回一个键码值</a:t>
            </a:r>
            <a:r>
              <a:rPr lang="en-US" altLang="zh-CN" dirty="0" smtClean="0"/>
              <a:t>(</a:t>
            </a:r>
            <a:r>
              <a:rPr lang="zh-CN" altLang="en-US" dirty="0" smtClean="0"/>
              <a:t>见教材表</a:t>
            </a:r>
            <a:r>
              <a:rPr lang="en-US" altLang="zh-CN" dirty="0" smtClean="0"/>
              <a:t>10.1)</a:t>
            </a:r>
            <a:r>
              <a:rPr lang="zh-CN" altLang="en-US" dirty="0" smtClean="0"/>
              <a:t>。</a:t>
            </a:r>
            <a:r>
              <a:rPr lang="en-US" altLang="zh-CN" b="1" dirty="0" smtClean="0"/>
              <a:t>public </a:t>
            </a:r>
            <a:r>
              <a:rPr lang="en-US" altLang="zh-CN" b="1" dirty="0"/>
              <a:t>char </a:t>
            </a:r>
            <a:r>
              <a:rPr lang="en-US" altLang="zh-CN" b="1" dirty="0" err="1"/>
              <a:t>getKeyChar</a:t>
            </a:r>
            <a:r>
              <a:rPr lang="en-US" altLang="zh-CN" b="1" dirty="0"/>
              <a:t>()</a:t>
            </a:r>
            <a:r>
              <a:rPr lang="zh-CN" altLang="en-US" dirty="0"/>
              <a:t>判断哪个键被按下、敲击或释放，</a:t>
            </a:r>
            <a:r>
              <a:rPr lang="en-US" altLang="zh-CN" dirty="0" err="1"/>
              <a:t>getKeyChar</a:t>
            </a:r>
            <a:r>
              <a:rPr lang="en-US" altLang="zh-CN" dirty="0"/>
              <a:t>()</a:t>
            </a:r>
            <a:r>
              <a:rPr lang="zh-CN" altLang="en-US" dirty="0"/>
              <a:t>方法返回键上的</a:t>
            </a:r>
            <a:r>
              <a:rPr lang="zh-CN" altLang="en-US" dirty="0" smtClean="0"/>
              <a:t>字符。</a:t>
            </a:r>
            <a:endParaRPr lang="zh-CN" altLang="en-US" dirty="0"/>
          </a:p>
        </p:txBody>
      </p:sp>
      <p:sp>
        <p:nvSpPr>
          <p:cNvPr id="9" name="矩形 8"/>
          <p:cNvSpPr/>
          <p:nvPr/>
        </p:nvSpPr>
        <p:spPr>
          <a:xfrm>
            <a:off x="2915816" y="2515844"/>
            <a:ext cx="6085684" cy="1477328"/>
          </a:xfrm>
          <a:prstGeom prst="rect">
            <a:avLst/>
          </a:prstGeom>
        </p:spPr>
        <p:txBody>
          <a:bodyPr wrap="square">
            <a:spAutoFit/>
          </a:bodyPr>
          <a:lstStyle/>
          <a:p>
            <a:r>
              <a:rPr lang="zh-CN" altLang="en-US" dirty="0"/>
              <a:t>例子</a:t>
            </a:r>
            <a:r>
              <a:rPr lang="en-US" altLang="zh-CN" dirty="0"/>
              <a:t>12</a:t>
            </a:r>
            <a:r>
              <a:rPr lang="zh-CN" altLang="en-US" dirty="0"/>
              <a:t>通过处理键盘事件来实现软件序列号的输入。当文本框获得输入焦点后，用户敲击键盘将使得当前文本框触发</a:t>
            </a:r>
            <a:r>
              <a:rPr lang="en-US" altLang="zh-CN" dirty="0" err="1"/>
              <a:t>KeyEvent</a:t>
            </a:r>
            <a:r>
              <a:rPr lang="zh-CN" altLang="en-US" dirty="0"/>
              <a:t>事件，在处理事件时，程序检查文本框中光标的位置，如果光标已经到达指定位置，就将输入焦点转移到下一个文本框。</a:t>
            </a:r>
          </a:p>
        </p:txBody>
      </p:sp>
      <p:sp>
        <p:nvSpPr>
          <p:cNvPr id="10" name="矩形 9"/>
          <p:cNvSpPr/>
          <p:nvPr/>
        </p:nvSpPr>
        <p:spPr>
          <a:xfrm>
            <a:off x="2668570" y="3993172"/>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12</a:t>
            </a:r>
            <a:endParaRPr lang="zh-CN" altLang="en-US" dirty="0"/>
          </a:p>
        </p:txBody>
      </p:sp>
      <p:sp>
        <p:nvSpPr>
          <p:cNvPr id="11" name="下箭头 10"/>
          <p:cNvSpPr/>
          <p:nvPr/>
        </p:nvSpPr>
        <p:spPr>
          <a:xfrm>
            <a:off x="2915816" y="4362504"/>
            <a:ext cx="360040" cy="146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670852" y="4653136"/>
            <a:ext cx="2286000" cy="923330"/>
          </a:xfrm>
          <a:prstGeom prst="rect">
            <a:avLst/>
          </a:prstGeom>
        </p:spPr>
        <p:txBody>
          <a:bodyPr wrap="square">
            <a:spAutoFit/>
          </a:bodyPr>
          <a:lstStyle/>
          <a:p>
            <a:r>
              <a:rPr lang="en-US" altLang="zh-CN" dirty="0">
                <a:hlinkClick r:id="rId2" action="ppaction://hlinkfile"/>
              </a:rPr>
              <a:t>Example10_12.java</a:t>
            </a:r>
            <a:endParaRPr lang="en-US" altLang="zh-CN" dirty="0"/>
          </a:p>
          <a:p>
            <a:r>
              <a:rPr lang="en-US" altLang="zh-CN" dirty="0">
                <a:hlinkClick r:id="rId3" action="ppaction://hlinkfile"/>
              </a:rPr>
              <a:t>Win.java</a:t>
            </a:r>
            <a:endParaRPr lang="en-US" altLang="zh-CN" dirty="0"/>
          </a:p>
          <a:p>
            <a:r>
              <a:rPr lang="en-US" altLang="zh-CN" dirty="0">
                <a:hlinkClick r:id="rId4" action="ppaction://hlinkfile"/>
              </a:rPr>
              <a:t>Police.java</a:t>
            </a:r>
            <a:endParaRPr lang="zh-CN" altLang="en-US" dirty="0"/>
          </a:p>
        </p:txBody>
      </p:sp>
      <p:pic>
        <p:nvPicPr>
          <p:cNvPr id="27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4027635"/>
            <a:ext cx="3921260" cy="189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774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C00000"/>
                </a:solidFill>
              </a:rPr>
              <a:t>10.4.8 </a:t>
            </a:r>
            <a:r>
              <a:rPr lang="zh-CN" altLang="en-US" sz="1800" b="1" dirty="0">
                <a:solidFill>
                  <a:srgbClr val="C0000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事件总结</a:t>
            </a: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smtClean="0"/>
              <a:t>1. </a:t>
            </a:r>
            <a:r>
              <a:rPr lang="en-US" altLang="zh-CN" dirty="0" err="1"/>
              <a:t>WindowEvent</a:t>
            </a:r>
            <a:r>
              <a:rPr lang="zh-CN" altLang="zh-CN" dirty="0"/>
              <a:t>事件源</a:t>
            </a:r>
            <a:endParaRPr lang="zh-CN" altLang="en-US" dirty="0"/>
          </a:p>
        </p:txBody>
      </p:sp>
      <p:sp>
        <p:nvSpPr>
          <p:cNvPr id="3" name="左箭头 2"/>
          <p:cNvSpPr/>
          <p:nvPr/>
        </p:nvSpPr>
        <p:spPr>
          <a:xfrm>
            <a:off x="2560558" y="3525293"/>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45457" y="1310532"/>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a:t>
            </a:r>
            <a:r>
              <a:rPr lang="zh-CN" altLang="zh-CN" dirty="0"/>
              <a:t>注册监视器</a:t>
            </a:r>
            <a:endParaRPr lang="zh-CN" altLang="en-US" dirty="0"/>
          </a:p>
        </p:txBody>
      </p:sp>
      <p:sp>
        <p:nvSpPr>
          <p:cNvPr id="16" name="矩形 15"/>
          <p:cNvSpPr/>
          <p:nvPr/>
        </p:nvSpPr>
        <p:spPr>
          <a:xfrm>
            <a:off x="2845368" y="1679864"/>
            <a:ext cx="6402424" cy="923330"/>
          </a:xfrm>
          <a:prstGeom prst="rect">
            <a:avLst/>
          </a:prstGeom>
        </p:spPr>
        <p:txBody>
          <a:bodyPr wrap="square">
            <a:spAutoFit/>
          </a:bodyPr>
          <a:lstStyle/>
          <a:p>
            <a:r>
              <a:rPr lang="zh-CN" altLang="zh-CN" dirty="0" smtClean="0"/>
              <a:t>使用</a:t>
            </a:r>
            <a:endParaRPr lang="en-US" altLang="zh-CN" dirty="0" smtClean="0"/>
          </a:p>
          <a:p>
            <a:r>
              <a:rPr lang="en-US" altLang="zh-CN" b="1" dirty="0" err="1" smtClean="0">
                <a:solidFill>
                  <a:srgbClr val="C00000"/>
                </a:solidFill>
              </a:rPr>
              <a:t>addWindowlistener</a:t>
            </a:r>
            <a:r>
              <a:rPr lang="en-US" altLang="zh-CN" b="1" dirty="0" smtClean="0">
                <a:solidFill>
                  <a:srgbClr val="C00000"/>
                </a:solidFill>
              </a:rPr>
              <a:t>(</a:t>
            </a:r>
            <a:r>
              <a:rPr lang="en-US" altLang="zh-CN" b="1" dirty="0" err="1" smtClean="0">
                <a:solidFill>
                  <a:srgbClr val="C00000"/>
                </a:solidFill>
              </a:rPr>
              <a:t>WindowListener</a:t>
            </a:r>
            <a:r>
              <a:rPr lang="en-US" altLang="zh-CN" b="1" dirty="0" smtClean="0">
                <a:solidFill>
                  <a:srgbClr val="C00000"/>
                </a:solidFill>
              </a:rPr>
              <a:t> </a:t>
            </a:r>
            <a:r>
              <a:rPr lang="en-US" altLang="zh-CN" b="1" dirty="0">
                <a:solidFill>
                  <a:srgbClr val="C00000"/>
                </a:solidFill>
              </a:rPr>
              <a:t>listener</a:t>
            </a:r>
            <a:r>
              <a:rPr lang="en-US" altLang="zh-CN" b="1" dirty="0" smtClean="0">
                <a:solidFill>
                  <a:srgbClr val="C00000"/>
                </a:solidFill>
              </a:rPr>
              <a:t>)</a:t>
            </a:r>
          </a:p>
          <a:p>
            <a:r>
              <a:rPr lang="zh-CN" altLang="zh-CN" dirty="0" smtClean="0"/>
              <a:t>注册事件</a:t>
            </a:r>
            <a:r>
              <a:rPr lang="zh-CN" altLang="zh-CN" dirty="0"/>
              <a:t>监视器。</a:t>
            </a:r>
            <a:endParaRPr lang="zh-CN" altLang="en-US" b="1" dirty="0"/>
          </a:p>
        </p:txBody>
      </p:sp>
      <p:sp>
        <p:nvSpPr>
          <p:cNvPr id="17" name="矩形 16"/>
          <p:cNvSpPr/>
          <p:nvPr/>
        </p:nvSpPr>
        <p:spPr>
          <a:xfrm>
            <a:off x="2946416" y="2566830"/>
            <a:ext cx="322767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a:t>
            </a:r>
            <a:r>
              <a:rPr lang="zh-CN" altLang="en-US" dirty="0" smtClean="0"/>
              <a:t>的</a:t>
            </a:r>
            <a:r>
              <a:rPr lang="en-US" altLang="zh-CN" dirty="0" err="1" smtClean="0"/>
              <a:t>KeyListener</a:t>
            </a:r>
            <a:r>
              <a:rPr lang="zh-CN" altLang="zh-CN" dirty="0" smtClean="0"/>
              <a:t>接口</a:t>
            </a:r>
            <a:endParaRPr lang="zh-CN" altLang="en-US" dirty="0"/>
          </a:p>
        </p:txBody>
      </p:sp>
      <p:sp>
        <p:nvSpPr>
          <p:cNvPr id="5" name="矩形 4"/>
          <p:cNvSpPr/>
          <p:nvPr/>
        </p:nvSpPr>
        <p:spPr>
          <a:xfrm>
            <a:off x="2811070" y="664201"/>
            <a:ext cx="6301172" cy="923330"/>
          </a:xfrm>
          <a:prstGeom prst="rect">
            <a:avLst/>
          </a:prstGeom>
        </p:spPr>
        <p:txBody>
          <a:bodyPr wrap="square">
            <a:spAutoFit/>
          </a:bodyPr>
          <a:lstStyle/>
          <a:p>
            <a:r>
              <a:rPr lang="en-US" altLang="zh-CN" dirty="0"/>
              <a:t>Window</a:t>
            </a:r>
            <a:r>
              <a:rPr lang="zh-CN" altLang="zh-CN" dirty="0"/>
              <a:t>子类创建的对象都可以发生</a:t>
            </a:r>
            <a:r>
              <a:rPr lang="en-US" altLang="zh-CN" dirty="0" err="1"/>
              <a:t>WindowEvent</a:t>
            </a:r>
            <a:r>
              <a:rPr lang="zh-CN" altLang="zh-CN" dirty="0"/>
              <a:t>事件，即窗口事件。</a:t>
            </a:r>
          </a:p>
          <a:p>
            <a:r>
              <a:rPr lang="zh-CN" altLang="zh-CN" dirty="0" smtClean="0"/>
              <a:t>。</a:t>
            </a:r>
            <a:endParaRPr lang="zh-CN" altLang="en-US" b="1" dirty="0"/>
          </a:p>
        </p:txBody>
      </p:sp>
      <p:sp>
        <p:nvSpPr>
          <p:cNvPr id="4" name="矩形 3"/>
          <p:cNvSpPr/>
          <p:nvPr/>
        </p:nvSpPr>
        <p:spPr>
          <a:xfrm>
            <a:off x="2893380" y="2936162"/>
            <a:ext cx="5818203" cy="1754326"/>
          </a:xfrm>
          <a:prstGeom prst="rect">
            <a:avLst/>
          </a:prstGeom>
        </p:spPr>
        <p:txBody>
          <a:bodyPr wrap="square">
            <a:spAutoFit/>
          </a:bodyPr>
          <a:lstStyle/>
          <a:p>
            <a:r>
              <a:rPr lang="en-US" altLang="zh-CN" dirty="0"/>
              <a:t>void </a:t>
            </a:r>
            <a:r>
              <a:rPr lang="en-US" altLang="zh-CN" dirty="0" err="1"/>
              <a:t>windowActivated</a:t>
            </a:r>
            <a:r>
              <a:rPr lang="en-US" altLang="zh-CN" dirty="0"/>
              <a:t>(</a:t>
            </a:r>
            <a:r>
              <a:rPr lang="en-US" altLang="zh-CN" dirty="0" err="1"/>
              <a:t>WindowEvent</a:t>
            </a:r>
            <a:r>
              <a:rPr lang="en-US" altLang="zh-CN" dirty="0"/>
              <a:t> e)  </a:t>
            </a:r>
          </a:p>
          <a:p>
            <a:r>
              <a:rPr lang="en-US" altLang="zh-CN" dirty="0"/>
              <a:t>void </a:t>
            </a:r>
            <a:r>
              <a:rPr lang="en-US" altLang="zh-CN" dirty="0" err="1"/>
              <a:t>windowDeactivated</a:t>
            </a:r>
            <a:r>
              <a:rPr lang="en-US" altLang="zh-CN" dirty="0"/>
              <a:t>(</a:t>
            </a:r>
            <a:r>
              <a:rPr lang="en-US" altLang="zh-CN" dirty="0" err="1"/>
              <a:t>WindowEvent</a:t>
            </a:r>
            <a:r>
              <a:rPr lang="en-US" altLang="zh-CN" dirty="0"/>
              <a:t> e)  </a:t>
            </a:r>
          </a:p>
          <a:p>
            <a:r>
              <a:rPr lang="en-US" altLang="zh-CN" dirty="0"/>
              <a:t>void </a:t>
            </a:r>
            <a:r>
              <a:rPr lang="en-US" altLang="zh-CN" dirty="0" err="1"/>
              <a:t>windowClosing</a:t>
            </a:r>
            <a:r>
              <a:rPr lang="en-US" altLang="zh-CN" dirty="0"/>
              <a:t>(</a:t>
            </a:r>
            <a:r>
              <a:rPr lang="en-US" altLang="zh-CN" dirty="0" err="1"/>
              <a:t>WindowEvent</a:t>
            </a:r>
            <a:r>
              <a:rPr lang="en-US" altLang="zh-CN" dirty="0"/>
              <a:t> e)  </a:t>
            </a:r>
          </a:p>
          <a:p>
            <a:r>
              <a:rPr lang="en-US" altLang="zh-CN" dirty="0"/>
              <a:t>void </a:t>
            </a:r>
            <a:r>
              <a:rPr lang="en-US" altLang="zh-CN" dirty="0" err="1"/>
              <a:t>windowClosed</a:t>
            </a:r>
            <a:r>
              <a:rPr lang="en-US" altLang="zh-CN" dirty="0"/>
              <a:t>(</a:t>
            </a:r>
            <a:r>
              <a:rPr lang="en-US" altLang="zh-CN" dirty="0" err="1"/>
              <a:t>WindowEvent</a:t>
            </a:r>
            <a:r>
              <a:rPr lang="en-US" altLang="zh-CN" dirty="0"/>
              <a:t> e)  </a:t>
            </a:r>
          </a:p>
          <a:p>
            <a:r>
              <a:rPr lang="en-US" altLang="zh-CN" dirty="0"/>
              <a:t>void </a:t>
            </a:r>
            <a:r>
              <a:rPr lang="en-US" altLang="zh-CN" dirty="0" err="1"/>
              <a:t>windowIconified</a:t>
            </a:r>
            <a:r>
              <a:rPr lang="en-US" altLang="zh-CN" dirty="0"/>
              <a:t>(</a:t>
            </a:r>
            <a:r>
              <a:rPr lang="en-US" altLang="zh-CN" dirty="0" err="1"/>
              <a:t>WindowEvent</a:t>
            </a:r>
            <a:r>
              <a:rPr lang="en-US" altLang="zh-CN" dirty="0"/>
              <a:t> e)  </a:t>
            </a:r>
          </a:p>
          <a:p>
            <a:r>
              <a:rPr lang="en-US" altLang="zh-CN" dirty="0"/>
              <a:t>void </a:t>
            </a:r>
            <a:r>
              <a:rPr lang="en-US" altLang="zh-CN" dirty="0" err="1"/>
              <a:t>windowDeiconified</a:t>
            </a:r>
            <a:r>
              <a:rPr lang="en-US" altLang="zh-CN" dirty="0"/>
              <a:t>(</a:t>
            </a:r>
            <a:r>
              <a:rPr lang="en-US" altLang="zh-CN" dirty="0" err="1"/>
              <a:t>WindowEvent</a:t>
            </a:r>
            <a:r>
              <a:rPr lang="en-US" altLang="zh-CN" dirty="0"/>
              <a:t> e) </a:t>
            </a:r>
            <a:endParaRPr lang="zh-CN" altLang="en-US" dirty="0"/>
          </a:p>
        </p:txBody>
      </p:sp>
      <p:sp>
        <p:nvSpPr>
          <p:cNvPr id="14" name="矩形 13"/>
          <p:cNvSpPr/>
          <p:nvPr/>
        </p:nvSpPr>
        <p:spPr>
          <a:xfrm>
            <a:off x="2974154" y="4690488"/>
            <a:ext cx="264886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smtClean="0"/>
              <a:t>4. </a:t>
            </a:r>
            <a:r>
              <a:rPr lang="en-US" altLang="zh-CN" dirty="0" err="1" smtClean="0"/>
              <a:t>WindowAdapter</a:t>
            </a:r>
            <a:r>
              <a:rPr lang="zh-CN" altLang="zh-CN" dirty="0"/>
              <a:t>适配器</a:t>
            </a:r>
            <a:endParaRPr lang="zh-CN" altLang="en-US" dirty="0"/>
          </a:p>
        </p:txBody>
      </p:sp>
      <p:sp>
        <p:nvSpPr>
          <p:cNvPr id="9" name="矩形 8"/>
          <p:cNvSpPr/>
          <p:nvPr/>
        </p:nvSpPr>
        <p:spPr>
          <a:xfrm>
            <a:off x="2913943" y="5059820"/>
            <a:ext cx="6071107" cy="646331"/>
          </a:xfrm>
          <a:prstGeom prst="rect">
            <a:avLst/>
          </a:prstGeom>
        </p:spPr>
        <p:txBody>
          <a:bodyPr wrap="square">
            <a:spAutoFit/>
          </a:bodyPr>
          <a:lstStyle/>
          <a:p>
            <a:r>
              <a:rPr lang="en-US" altLang="zh-CN" dirty="0" err="1"/>
              <a:t>WindowAdapter</a:t>
            </a:r>
            <a:r>
              <a:rPr lang="zh-CN" altLang="en-US" dirty="0"/>
              <a:t>类实现了</a:t>
            </a:r>
            <a:r>
              <a:rPr lang="en-US" altLang="zh-CN" dirty="0" err="1"/>
              <a:t>WindowListener</a:t>
            </a:r>
            <a:r>
              <a:rPr lang="zh-CN" altLang="en-US" dirty="0" smtClean="0"/>
              <a:t>接口，将接口的方法都重写成不含任何语句。</a:t>
            </a:r>
            <a:endParaRPr lang="zh-CN" altLang="en-US" dirty="0"/>
          </a:p>
        </p:txBody>
      </p:sp>
      <p:sp>
        <p:nvSpPr>
          <p:cNvPr id="10" name="矩形 9"/>
          <p:cNvSpPr/>
          <p:nvPr/>
        </p:nvSpPr>
        <p:spPr>
          <a:xfrm>
            <a:off x="4053704" y="5706151"/>
            <a:ext cx="4702956" cy="369332"/>
          </a:xfrm>
          <a:prstGeom prst="rect">
            <a:avLst/>
          </a:prstGeom>
        </p:spPr>
        <p:txBody>
          <a:bodyPr wrap="square">
            <a:spAutoFit/>
          </a:bodyPr>
          <a:lstStyle/>
          <a:p>
            <a:r>
              <a:rPr lang="zh-CN" altLang="en-US" dirty="0" smtClean="0"/>
              <a:t>使用</a:t>
            </a:r>
            <a:r>
              <a:rPr lang="zh-CN" altLang="en-US" dirty="0"/>
              <a:t>适配器做监视器，只处理窗口关闭</a:t>
            </a:r>
            <a:r>
              <a:rPr lang="zh-CN" altLang="en-US" dirty="0" smtClean="0"/>
              <a:t>事件。</a:t>
            </a:r>
            <a:endParaRPr lang="zh-CN" altLang="en-US" dirty="0"/>
          </a:p>
        </p:txBody>
      </p:sp>
      <p:sp>
        <p:nvSpPr>
          <p:cNvPr id="11" name="矩形 10"/>
          <p:cNvSpPr/>
          <p:nvPr/>
        </p:nvSpPr>
        <p:spPr>
          <a:xfrm>
            <a:off x="2974154" y="5706636"/>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a:hlinkClick r:id="rId2" action="ppaction://hlinkfile"/>
              </a:rPr>
              <a:t>13</a:t>
            </a:r>
            <a:endParaRPr lang="zh-CN" altLang="en-US" dirty="0"/>
          </a:p>
        </p:txBody>
      </p:sp>
    </p:spTree>
    <p:extLst>
      <p:ext uri="{BB962C8B-B14F-4D97-AF65-F5344CB8AC3E}">
        <p14:creationId xmlns:p14="http://schemas.microsoft.com/office/powerpoint/2010/main" val="3543421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4701372"/>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C00000"/>
                </a:solidFill>
              </a:rPr>
              <a:t>10.4.9 </a:t>
            </a:r>
            <a:r>
              <a:rPr lang="zh-CN" altLang="en-US" sz="1800" b="1" dirty="0">
                <a:solidFill>
                  <a:srgbClr val="C0000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a:t>
            </a:r>
            <a:r>
              <a:rPr lang="zh-CN" altLang="en-US" sz="1800" b="1" dirty="0" smtClean="0">
                <a:solidFill>
                  <a:srgbClr val="0070C0"/>
                </a:solidFill>
              </a:rPr>
              <a:t>总结</a:t>
            </a:r>
            <a:endParaRPr lang="en-US" altLang="zh-CN" sz="1800" b="1" dirty="0" smtClean="0">
              <a:solidFill>
                <a:srgbClr val="0070C0"/>
              </a:solidFill>
            </a:endParaRPr>
          </a:p>
          <a:p>
            <a:pPr marL="285750" indent="-285750">
              <a:buFont typeface="Arial" pitchFamily="34" charset="0"/>
              <a:buChar char="•"/>
            </a:pPr>
            <a:endParaRPr lang="zh-CN" altLang="en-US" dirty="0">
              <a:solidFill>
                <a:srgbClr val="0070C0"/>
              </a:solidFill>
            </a:endParaRPr>
          </a:p>
        </p:txBody>
      </p:sp>
      <p:sp>
        <p:nvSpPr>
          <p:cNvPr id="7" name="矩形 6"/>
          <p:cNvSpPr/>
          <p:nvPr/>
        </p:nvSpPr>
        <p:spPr>
          <a:xfrm>
            <a:off x="2811070" y="179706"/>
            <a:ext cx="35941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1</a:t>
            </a:r>
            <a:r>
              <a:rPr lang="zh-CN" altLang="zh-CN" b="1" dirty="0"/>
              <a:t>．匿名类的实例做监视器</a:t>
            </a:r>
          </a:p>
        </p:txBody>
      </p:sp>
      <p:sp>
        <p:nvSpPr>
          <p:cNvPr id="3" name="左箭头 2"/>
          <p:cNvSpPr/>
          <p:nvPr/>
        </p:nvSpPr>
        <p:spPr>
          <a:xfrm>
            <a:off x="2557365" y="4077072"/>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91770" y="1871401"/>
            <a:ext cx="325615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smtClean="0"/>
              <a:t>2</a:t>
            </a:r>
            <a:r>
              <a:rPr lang="zh-CN" altLang="zh-CN" b="1" dirty="0"/>
              <a:t>．适配器的实例做</a:t>
            </a:r>
            <a:r>
              <a:rPr lang="zh-CN" altLang="zh-CN" b="1" dirty="0" smtClean="0"/>
              <a:t>监视器</a:t>
            </a:r>
            <a:endParaRPr lang="zh-CN" altLang="en-US" dirty="0"/>
          </a:p>
        </p:txBody>
      </p:sp>
      <p:sp>
        <p:nvSpPr>
          <p:cNvPr id="5" name="矩形 4"/>
          <p:cNvSpPr/>
          <p:nvPr/>
        </p:nvSpPr>
        <p:spPr>
          <a:xfrm>
            <a:off x="2811070" y="664201"/>
            <a:ext cx="6301172" cy="1200329"/>
          </a:xfrm>
          <a:prstGeom prst="rect">
            <a:avLst/>
          </a:prstGeom>
        </p:spPr>
        <p:txBody>
          <a:bodyPr wrap="square">
            <a:spAutoFit/>
          </a:bodyPr>
          <a:lstStyle/>
          <a:p>
            <a:r>
              <a:rPr lang="zh-CN" altLang="zh-CN" dirty="0"/>
              <a:t>内部类或匿名类的实例做监视器，将损失监视器的复用性，但是，如果事件的处理比较简单，系统也不复杂时，使用匿名类或内部类做监视器是一个不错的选择，而且还可以使用</a:t>
            </a:r>
            <a:r>
              <a:rPr lang="en-US" altLang="zh-CN" dirty="0"/>
              <a:t>Lambda</a:t>
            </a:r>
            <a:r>
              <a:rPr lang="zh-CN" altLang="zh-CN" dirty="0"/>
              <a:t>表达式（见</a:t>
            </a:r>
            <a:r>
              <a:rPr lang="en-US" altLang="zh-CN" dirty="0"/>
              <a:t>6.3</a:t>
            </a:r>
            <a:r>
              <a:rPr lang="zh-CN" altLang="zh-CN" dirty="0"/>
              <a:t>）简化</a:t>
            </a:r>
            <a:r>
              <a:rPr lang="zh-CN" altLang="zh-CN" dirty="0" smtClean="0"/>
              <a:t>代码</a:t>
            </a:r>
            <a:r>
              <a:rPr lang="zh-CN" altLang="en-US" dirty="0" smtClean="0"/>
              <a:t>。</a:t>
            </a:r>
            <a:endParaRPr lang="zh-CN" altLang="en-US" b="1" dirty="0"/>
          </a:p>
        </p:txBody>
      </p:sp>
      <p:sp>
        <p:nvSpPr>
          <p:cNvPr id="14" name="矩形 13"/>
          <p:cNvSpPr/>
          <p:nvPr/>
        </p:nvSpPr>
        <p:spPr>
          <a:xfrm>
            <a:off x="2961548" y="3800074"/>
            <a:ext cx="175400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smtClean="0"/>
              <a:t>3.</a:t>
            </a:r>
            <a:r>
              <a:rPr lang="zh-CN" altLang="zh-CN" b="1" dirty="0"/>
              <a:t>窗口做监视器</a:t>
            </a:r>
            <a:endParaRPr lang="zh-CN" altLang="en-US" dirty="0"/>
          </a:p>
        </p:txBody>
      </p:sp>
      <p:sp>
        <p:nvSpPr>
          <p:cNvPr id="9" name="矩形 8"/>
          <p:cNvSpPr/>
          <p:nvPr/>
        </p:nvSpPr>
        <p:spPr>
          <a:xfrm>
            <a:off x="2926102" y="4169406"/>
            <a:ext cx="6071107" cy="1477328"/>
          </a:xfrm>
          <a:prstGeom prst="rect">
            <a:avLst/>
          </a:prstGeom>
        </p:spPr>
        <p:txBody>
          <a:bodyPr wrap="square">
            <a:spAutoFit/>
          </a:bodyPr>
          <a:lstStyle/>
          <a:p>
            <a:r>
              <a:rPr lang="zh-CN" altLang="zh-CN" dirty="0"/>
              <a:t>组件所在的窗口做监视器，能让事件的处理比较方便，这是因为，监视器可以方便的操作窗口中的其他成员。使用窗口的实例做监视器，将损失监视器的复用性，但是，如果事件的处理比较简单，系统也不复杂时，让窗口做监视器是一个不错的选择</a:t>
            </a:r>
            <a:r>
              <a:rPr lang="zh-CN" altLang="zh-CN" dirty="0" smtClean="0"/>
              <a:t>。</a:t>
            </a:r>
            <a:endParaRPr lang="zh-CN" altLang="en-US" dirty="0"/>
          </a:p>
        </p:txBody>
      </p:sp>
      <p:sp>
        <p:nvSpPr>
          <p:cNvPr id="10" name="矩形 9"/>
          <p:cNvSpPr/>
          <p:nvPr/>
        </p:nvSpPr>
        <p:spPr>
          <a:xfrm>
            <a:off x="4053704" y="5706151"/>
            <a:ext cx="4702956" cy="369332"/>
          </a:xfrm>
          <a:prstGeom prst="rect">
            <a:avLst/>
          </a:prstGeom>
        </p:spPr>
        <p:txBody>
          <a:bodyPr wrap="square">
            <a:spAutoFit/>
          </a:bodyPr>
          <a:lstStyle/>
          <a:p>
            <a:r>
              <a:rPr lang="zh-CN" altLang="zh-CN" dirty="0"/>
              <a:t>猜数字小游戏</a:t>
            </a:r>
            <a:r>
              <a:rPr lang="zh-CN" altLang="en-US" dirty="0" smtClean="0"/>
              <a:t>。</a:t>
            </a:r>
            <a:endParaRPr lang="zh-CN" altLang="en-US" dirty="0"/>
          </a:p>
        </p:txBody>
      </p:sp>
      <p:sp>
        <p:nvSpPr>
          <p:cNvPr id="11" name="矩形 10"/>
          <p:cNvSpPr/>
          <p:nvPr/>
        </p:nvSpPr>
        <p:spPr>
          <a:xfrm>
            <a:off x="2974154" y="5706636"/>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smtClean="0"/>
              <a:t>14</a:t>
            </a:r>
            <a:endParaRPr lang="zh-CN" altLang="en-US" dirty="0"/>
          </a:p>
        </p:txBody>
      </p:sp>
      <p:sp>
        <p:nvSpPr>
          <p:cNvPr id="6" name="矩形 5"/>
          <p:cNvSpPr/>
          <p:nvPr/>
        </p:nvSpPr>
        <p:spPr>
          <a:xfrm>
            <a:off x="2866932" y="2322746"/>
            <a:ext cx="6118117" cy="1477328"/>
          </a:xfrm>
          <a:prstGeom prst="rect">
            <a:avLst/>
          </a:prstGeom>
        </p:spPr>
        <p:txBody>
          <a:bodyPr wrap="square">
            <a:spAutoFit/>
          </a:bodyPr>
          <a:lstStyle/>
          <a:p>
            <a:r>
              <a:rPr lang="zh-CN" altLang="en-US" dirty="0"/>
              <a:t>当接口中多于一个方法时，</a:t>
            </a:r>
            <a:r>
              <a:rPr lang="en-US" altLang="zh-CN" dirty="0"/>
              <a:t>Java</a:t>
            </a:r>
            <a:r>
              <a:rPr lang="zh-CN" altLang="en-US" dirty="0"/>
              <a:t>核心</a:t>
            </a:r>
            <a:r>
              <a:rPr lang="en-US" altLang="zh-CN" dirty="0"/>
              <a:t>API</a:t>
            </a:r>
            <a:r>
              <a:rPr lang="zh-CN" altLang="en-US" dirty="0"/>
              <a:t>就提供一个相应的适配器类，比如</a:t>
            </a:r>
            <a:r>
              <a:rPr lang="en-US" altLang="zh-CN" dirty="0" err="1"/>
              <a:t>MouseAdapter</a:t>
            </a:r>
            <a:r>
              <a:rPr lang="zh-CN" altLang="en-US" dirty="0"/>
              <a:t>，</a:t>
            </a:r>
            <a:r>
              <a:rPr lang="en-US" altLang="zh-CN" dirty="0" err="1"/>
              <a:t>WindowAdapter</a:t>
            </a:r>
            <a:r>
              <a:rPr lang="zh-CN" altLang="en-US" dirty="0"/>
              <a:t>，</a:t>
            </a:r>
            <a:r>
              <a:rPr lang="en-US" altLang="zh-CN" dirty="0" err="1"/>
              <a:t>FocusAdapter</a:t>
            </a:r>
            <a:r>
              <a:rPr lang="zh-CN" altLang="en-US" dirty="0"/>
              <a:t>等类。适配器已经实现了相应的接口，当用户定义适配器的子类时，只需在子类中重写所需要的接口方法即</a:t>
            </a:r>
            <a:r>
              <a:rPr lang="zh-CN" altLang="en-US" dirty="0" smtClean="0"/>
              <a:t>可。</a:t>
            </a:r>
            <a:endParaRPr lang="zh-CN" altLang="en-US" dirty="0"/>
          </a:p>
        </p:txBody>
      </p:sp>
      <p:sp>
        <p:nvSpPr>
          <p:cNvPr id="8" name="矩形 7"/>
          <p:cNvSpPr/>
          <p:nvPr/>
        </p:nvSpPr>
        <p:spPr>
          <a:xfrm>
            <a:off x="2957529" y="6081415"/>
            <a:ext cx="4572000" cy="646331"/>
          </a:xfrm>
          <a:prstGeom prst="rect">
            <a:avLst/>
          </a:prstGeom>
        </p:spPr>
        <p:txBody>
          <a:bodyPr>
            <a:spAutoFit/>
          </a:bodyPr>
          <a:lstStyle/>
          <a:p>
            <a:r>
              <a:rPr lang="en-US" altLang="zh-CN" dirty="0">
                <a:hlinkClick r:id="rId2" action="ppaction://hlinkfile"/>
              </a:rPr>
              <a:t>Example10_14.java</a:t>
            </a:r>
            <a:endParaRPr lang="en-US" altLang="zh-CN" dirty="0"/>
          </a:p>
          <a:p>
            <a:r>
              <a:rPr lang="en-US" altLang="zh-CN" dirty="0">
                <a:hlinkClick r:id="rId3" action="ppaction://hlinkfile"/>
              </a:rPr>
              <a:t>WindowGuessNumber.java</a:t>
            </a:r>
            <a:endParaRPr lang="zh-CN" altLang="en-US" dirty="0"/>
          </a:p>
        </p:txBody>
      </p:sp>
    </p:spTree>
    <p:extLst>
      <p:ext uri="{BB962C8B-B14F-4D97-AF65-F5344CB8AC3E}">
        <p14:creationId xmlns:p14="http://schemas.microsoft.com/office/powerpoint/2010/main" val="3238491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4701372"/>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0070C0"/>
                </a:solidFill>
              </a:rPr>
              <a:t>10.4.1 </a:t>
            </a:r>
            <a:r>
              <a:rPr lang="zh-CN" altLang="en-US" sz="1800" b="1" dirty="0">
                <a:solidFill>
                  <a:srgbClr val="0070C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C00000"/>
                </a:solidFill>
              </a:rPr>
              <a:t>10.4.10 </a:t>
            </a:r>
            <a:r>
              <a:rPr lang="zh-CN" altLang="en-US" sz="1800" b="1" dirty="0">
                <a:solidFill>
                  <a:srgbClr val="C00000"/>
                </a:solidFill>
              </a:rPr>
              <a:t>事件</a:t>
            </a:r>
            <a:r>
              <a:rPr lang="zh-CN" altLang="en-US" sz="1800" b="1" dirty="0" smtClean="0">
                <a:solidFill>
                  <a:srgbClr val="C00000"/>
                </a:solidFill>
              </a:rPr>
              <a:t>总结</a:t>
            </a:r>
            <a:endParaRPr lang="en-US" altLang="zh-CN" sz="1800" b="1" dirty="0" smtClean="0">
              <a:solidFill>
                <a:srgbClr val="C00000"/>
              </a:solidFill>
            </a:endParaRPr>
          </a:p>
          <a:p>
            <a:pPr marL="285750" indent="-285750">
              <a:buFont typeface="Arial" pitchFamily="34" charset="0"/>
              <a:buChar char="•"/>
            </a:pPr>
            <a:endParaRPr lang="zh-CN" altLang="en-US" dirty="0">
              <a:solidFill>
                <a:srgbClr val="0070C0"/>
              </a:solidFill>
            </a:endParaRPr>
          </a:p>
        </p:txBody>
      </p:sp>
      <p:sp>
        <p:nvSpPr>
          <p:cNvPr id="7" name="矩形 6"/>
          <p:cNvSpPr/>
          <p:nvPr/>
        </p:nvSpPr>
        <p:spPr>
          <a:xfrm>
            <a:off x="2811070" y="179706"/>
            <a:ext cx="1708779"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1</a:t>
            </a:r>
            <a:r>
              <a:rPr lang="zh-CN" altLang="zh-CN" b="1" dirty="0" smtClean="0"/>
              <a:t>．授权模式</a:t>
            </a:r>
            <a:endParaRPr lang="zh-CN" altLang="zh-CN" b="1" dirty="0"/>
          </a:p>
        </p:txBody>
      </p:sp>
      <p:sp>
        <p:nvSpPr>
          <p:cNvPr id="3" name="左箭头 2"/>
          <p:cNvSpPr/>
          <p:nvPr/>
        </p:nvSpPr>
        <p:spPr>
          <a:xfrm>
            <a:off x="2586919" y="4525201"/>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891770" y="1657898"/>
            <a:ext cx="325615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smtClean="0"/>
              <a:t>2</a:t>
            </a:r>
            <a:r>
              <a:rPr lang="zh-CN" altLang="zh-CN" b="1" dirty="0" smtClean="0"/>
              <a:t>．</a:t>
            </a:r>
            <a:r>
              <a:rPr lang="zh-CN" altLang="zh-CN" b="1" dirty="0"/>
              <a:t>接口回调</a:t>
            </a:r>
            <a:endParaRPr lang="zh-CN" altLang="en-US" b="1" dirty="0"/>
          </a:p>
        </p:txBody>
      </p:sp>
      <p:sp>
        <p:nvSpPr>
          <p:cNvPr id="5" name="矩形 4"/>
          <p:cNvSpPr/>
          <p:nvPr/>
        </p:nvSpPr>
        <p:spPr>
          <a:xfrm>
            <a:off x="2802943" y="671072"/>
            <a:ext cx="6301172" cy="923330"/>
          </a:xfrm>
          <a:prstGeom prst="rect">
            <a:avLst/>
          </a:prstGeom>
        </p:spPr>
        <p:txBody>
          <a:bodyPr wrap="square">
            <a:spAutoFit/>
          </a:bodyPr>
          <a:lstStyle/>
          <a:p>
            <a:r>
              <a:rPr lang="zh-CN" altLang="zh-CN" dirty="0"/>
              <a:t>事件源调用方法将某个对象注册为自己的监视器。领会</a:t>
            </a:r>
            <a:r>
              <a:rPr lang="zh-CN" altLang="zh-CN" dirty="0" smtClean="0"/>
              <a:t>了</a:t>
            </a:r>
            <a:r>
              <a:rPr lang="en-US" altLang="zh-CN" dirty="0" smtClean="0"/>
              <a:t>10.4.2</a:t>
            </a:r>
            <a:r>
              <a:rPr lang="zh-CN" altLang="zh-CN" dirty="0"/>
              <a:t>至</a:t>
            </a:r>
            <a:r>
              <a:rPr lang="en-US" altLang="zh-CN" dirty="0"/>
              <a:t>10.4.4</a:t>
            </a:r>
            <a:r>
              <a:rPr lang="zh-CN" altLang="zh-CN" dirty="0"/>
              <a:t>节的几个例子，对学习事件处理就不会有太大的困难了，其原因是，处理相应的事件使用相应的接口。</a:t>
            </a:r>
          </a:p>
        </p:txBody>
      </p:sp>
      <p:sp>
        <p:nvSpPr>
          <p:cNvPr id="14" name="矩形 13"/>
          <p:cNvSpPr/>
          <p:nvPr/>
        </p:nvSpPr>
        <p:spPr>
          <a:xfrm>
            <a:off x="2926102" y="3504558"/>
            <a:ext cx="128592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smtClean="0"/>
              <a:t>3.</a:t>
            </a:r>
            <a:r>
              <a:rPr lang="zh-CN" altLang="zh-CN" b="1" dirty="0"/>
              <a:t>方法绑定</a:t>
            </a:r>
            <a:endParaRPr lang="zh-CN" altLang="en-US" b="1" dirty="0"/>
          </a:p>
        </p:txBody>
      </p:sp>
      <p:sp>
        <p:nvSpPr>
          <p:cNvPr id="9" name="矩形 8"/>
          <p:cNvSpPr/>
          <p:nvPr/>
        </p:nvSpPr>
        <p:spPr>
          <a:xfrm>
            <a:off x="2891770" y="3973707"/>
            <a:ext cx="6071107" cy="646331"/>
          </a:xfrm>
          <a:prstGeom prst="rect">
            <a:avLst/>
          </a:prstGeom>
        </p:spPr>
        <p:txBody>
          <a:bodyPr wrap="square">
            <a:spAutoFit/>
          </a:bodyPr>
          <a:lstStyle/>
          <a:p>
            <a:r>
              <a:rPr lang="zh-CN" altLang="zh-CN" dirty="0"/>
              <a:t>要求监视器必须绑定某些方法来处理事件</a:t>
            </a:r>
            <a:r>
              <a:rPr lang="zh-CN" altLang="zh-CN" dirty="0" smtClean="0"/>
              <a:t>，即将</a:t>
            </a:r>
            <a:r>
              <a:rPr lang="zh-CN" altLang="zh-CN" dirty="0"/>
              <a:t>某种事件的处理绑定到对应的</a:t>
            </a:r>
            <a:r>
              <a:rPr lang="zh-CN" altLang="zh-CN" dirty="0" smtClean="0"/>
              <a:t>接口。</a:t>
            </a:r>
            <a:endParaRPr lang="zh-CN" altLang="en-US" dirty="0"/>
          </a:p>
        </p:txBody>
      </p:sp>
      <p:sp>
        <p:nvSpPr>
          <p:cNvPr id="6" name="矩形 5"/>
          <p:cNvSpPr/>
          <p:nvPr/>
        </p:nvSpPr>
        <p:spPr>
          <a:xfrm>
            <a:off x="2866932" y="2027230"/>
            <a:ext cx="6237183" cy="1477328"/>
          </a:xfrm>
          <a:prstGeom prst="rect">
            <a:avLst/>
          </a:prstGeom>
        </p:spPr>
        <p:txBody>
          <a:bodyPr wrap="square">
            <a:spAutoFit/>
          </a:bodyPr>
          <a:lstStyle/>
          <a:p>
            <a:r>
              <a:rPr lang="en-US" altLang="zh-CN" dirty="0" smtClean="0"/>
              <a:t>Java</a:t>
            </a:r>
            <a:r>
              <a:rPr lang="zh-CN" altLang="zh-CN" dirty="0"/>
              <a:t>中能触发事件的对象，都</a:t>
            </a:r>
            <a:r>
              <a:rPr lang="zh-CN" altLang="zh-CN" dirty="0" smtClean="0"/>
              <a:t>用</a:t>
            </a:r>
            <a:r>
              <a:rPr lang="zh-CN" altLang="en-US" dirty="0" smtClean="0"/>
              <a:t>形如如下的</a:t>
            </a:r>
            <a:r>
              <a:rPr lang="zh-CN" altLang="zh-CN" dirty="0" smtClean="0"/>
              <a:t>方法</a:t>
            </a:r>
            <a:r>
              <a:rPr lang="zh-CN" altLang="zh-CN" dirty="0"/>
              <a:t>：</a:t>
            </a:r>
          </a:p>
          <a:p>
            <a:r>
              <a:rPr lang="en-US" altLang="zh-CN" b="1" dirty="0" err="1" smtClean="0"/>
              <a:t>add</a:t>
            </a:r>
            <a:r>
              <a:rPr lang="en-US" altLang="zh-CN" b="1" dirty="0" err="1"/>
              <a:t>XXX</a:t>
            </a:r>
            <a:r>
              <a:rPr lang="en-US" altLang="zh-CN" b="1" dirty="0" err="1" smtClean="0"/>
              <a:t>Listener</a:t>
            </a:r>
            <a:r>
              <a:rPr lang="en-US" altLang="zh-CN" b="1" dirty="0" smtClean="0"/>
              <a:t>(</a:t>
            </a:r>
            <a:r>
              <a:rPr lang="en-US" altLang="zh-CN" b="1" dirty="0" err="1" smtClean="0"/>
              <a:t>XXXListener</a:t>
            </a:r>
            <a:r>
              <a:rPr lang="en-US" altLang="zh-CN" b="1" dirty="0" smtClean="0"/>
              <a:t> </a:t>
            </a:r>
            <a:r>
              <a:rPr lang="en-US" altLang="zh-CN" b="1" dirty="0"/>
              <a:t>listener)</a:t>
            </a:r>
            <a:endParaRPr lang="zh-CN" altLang="zh-CN" b="1" dirty="0"/>
          </a:p>
          <a:p>
            <a:r>
              <a:rPr lang="zh-CN" altLang="zh-CN" dirty="0" smtClean="0"/>
              <a:t>注册自己</a:t>
            </a:r>
            <a:r>
              <a:rPr lang="zh-CN" altLang="zh-CN" dirty="0"/>
              <a:t>的监视器，方法中的参数是一个接口，</a:t>
            </a:r>
            <a:r>
              <a:rPr lang="en-US" altLang="zh-CN" dirty="0"/>
              <a:t>listener</a:t>
            </a:r>
            <a:r>
              <a:rPr lang="zh-CN" altLang="zh-CN" dirty="0"/>
              <a:t>可以引用任何实现了该接口的类所创建的对象，当事件源发生事件时，接口</a:t>
            </a:r>
            <a:r>
              <a:rPr lang="en-US" altLang="zh-CN" dirty="0"/>
              <a:t>listener</a:t>
            </a:r>
            <a:r>
              <a:rPr lang="zh-CN" altLang="zh-CN" dirty="0"/>
              <a:t>立刻回调被类实现的接口中的某个方法</a:t>
            </a:r>
            <a:r>
              <a:rPr lang="zh-CN" altLang="zh-CN" dirty="0" smtClean="0"/>
              <a:t>。</a:t>
            </a:r>
            <a:endParaRPr lang="zh-CN" altLang="en-US" dirty="0"/>
          </a:p>
        </p:txBody>
      </p:sp>
      <p:sp>
        <p:nvSpPr>
          <p:cNvPr id="4" name="矩形 3"/>
          <p:cNvSpPr/>
          <p:nvPr/>
        </p:nvSpPr>
        <p:spPr>
          <a:xfrm>
            <a:off x="2926102" y="4764054"/>
            <a:ext cx="15664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smtClean="0"/>
              <a:t>4. </a:t>
            </a:r>
            <a:r>
              <a:rPr lang="zh-CN" altLang="zh-CN" b="1" dirty="0" smtClean="0"/>
              <a:t>保持</a:t>
            </a:r>
            <a:r>
              <a:rPr lang="zh-CN" altLang="zh-CN" b="1" dirty="0"/>
              <a:t>松耦合</a:t>
            </a:r>
            <a:endParaRPr lang="zh-CN" altLang="en-US" b="1" dirty="0"/>
          </a:p>
        </p:txBody>
      </p:sp>
      <p:sp>
        <p:nvSpPr>
          <p:cNvPr id="12" name="矩形 11"/>
          <p:cNvSpPr/>
          <p:nvPr/>
        </p:nvSpPr>
        <p:spPr>
          <a:xfrm>
            <a:off x="107504" y="5229200"/>
            <a:ext cx="9036496" cy="1200329"/>
          </a:xfrm>
          <a:prstGeom prst="rect">
            <a:avLst/>
          </a:prstGeom>
        </p:spPr>
        <p:txBody>
          <a:bodyPr wrap="square">
            <a:spAutoFit/>
          </a:bodyPr>
          <a:lstStyle/>
          <a:p>
            <a:r>
              <a:rPr lang="zh-CN" altLang="zh-CN" dirty="0"/>
              <a:t>监视器和事件源应当保持是一种松耦合关系，也就是说尽量</a:t>
            </a:r>
            <a:r>
              <a:rPr lang="zh-CN" altLang="zh-CN" b="1" dirty="0"/>
              <a:t>让事件源所在的类和监视器是组合关系（如例子</a:t>
            </a:r>
            <a:r>
              <a:rPr lang="en-US" altLang="zh-CN" b="1" dirty="0"/>
              <a:t>6</a:t>
            </a:r>
            <a:r>
              <a:rPr lang="zh-CN" altLang="zh-CN" b="1" dirty="0"/>
              <a:t>，例子</a:t>
            </a:r>
            <a:r>
              <a:rPr lang="en-US" altLang="zh-CN" b="1" dirty="0"/>
              <a:t>7</a:t>
            </a:r>
            <a:r>
              <a:rPr lang="zh-CN" altLang="zh-CN" b="1" dirty="0"/>
              <a:t>），</a:t>
            </a:r>
            <a:r>
              <a:rPr lang="zh-CN" altLang="zh-CN" dirty="0"/>
              <a:t>也就是说，当事件源触发事件发生后，系统知道某个方法会被执行，但无须关心到底是哪个对象去调用了这个方法，因为任何实现接口的类的实例</a:t>
            </a:r>
            <a:r>
              <a:rPr lang="en-US" altLang="zh-CN" dirty="0"/>
              <a:t>(</a:t>
            </a:r>
            <a:r>
              <a:rPr lang="zh-CN" altLang="zh-CN" dirty="0"/>
              <a:t>做为监视器</a:t>
            </a:r>
            <a:r>
              <a:rPr lang="en-US" altLang="zh-CN" dirty="0"/>
              <a:t>)</a:t>
            </a:r>
            <a:r>
              <a:rPr lang="zh-CN" altLang="zh-CN" dirty="0"/>
              <a:t>都可以调用这个方法来处理</a:t>
            </a:r>
            <a:r>
              <a:rPr lang="zh-CN" altLang="zh-CN" dirty="0" smtClean="0"/>
              <a:t>事件</a:t>
            </a:r>
            <a:r>
              <a:rPr lang="zh-CN" altLang="en-US" dirty="0" smtClean="0"/>
              <a:t>。</a:t>
            </a:r>
            <a:endParaRPr lang="zh-CN" altLang="en-US" dirty="0"/>
          </a:p>
        </p:txBody>
      </p:sp>
    </p:spTree>
    <p:extLst>
      <p:ext uri="{BB962C8B-B14F-4D97-AF65-F5344CB8AC3E}">
        <p14:creationId xmlns:p14="http://schemas.microsoft.com/office/powerpoint/2010/main" val="3123424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3024336" cy="699036"/>
          </a:xfrm>
        </p:spPr>
        <p:txBody>
          <a:bodyPr>
            <a:normAutofit/>
          </a:bodyPr>
          <a:lstStyle/>
          <a:p>
            <a:pPr lvl="1"/>
            <a:r>
              <a:rPr lang="en-US" altLang="zh-CN" sz="2400" b="1" dirty="0" smtClean="0"/>
              <a:t>10.5  </a:t>
            </a:r>
            <a:r>
              <a:rPr lang="zh-CN" altLang="zh-CN" sz="2400" b="1" dirty="0"/>
              <a:t>使用</a:t>
            </a:r>
            <a:r>
              <a:rPr lang="en-US" altLang="zh-CN" sz="2400" b="1" dirty="0"/>
              <a:t>MVC</a:t>
            </a:r>
            <a:r>
              <a:rPr lang="zh-CN" altLang="zh-CN" sz="2400" b="1" dirty="0"/>
              <a:t>结构</a:t>
            </a:r>
          </a:p>
        </p:txBody>
      </p:sp>
      <p:sp>
        <p:nvSpPr>
          <p:cNvPr id="7" name="矩形 6"/>
          <p:cNvSpPr/>
          <p:nvPr/>
        </p:nvSpPr>
        <p:spPr>
          <a:xfrm>
            <a:off x="467544" y="836712"/>
            <a:ext cx="8424936"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MVC</a:t>
            </a:r>
            <a:r>
              <a:rPr lang="zh-CN" altLang="zh-CN" dirty="0"/>
              <a:t>是一种通过三个不同部分构造一个软件或组件的理想办法：</a:t>
            </a:r>
          </a:p>
          <a:p>
            <a:pPr marL="285750" lvl="0" indent="-285750">
              <a:buFont typeface="Wingdings" pitchFamily="2" charset="2"/>
              <a:buChar char="Ø"/>
            </a:pPr>
            <a:r>
              <a:rPr lang="zh-CN" altLang="zh-CN" b="1" dirty="0"/>
              <a:t>模型</a:t>
            </a:r>
            <a:r>
              <a:rPr lang="en-US" altLang="zh-CN" b="1" dirty="0"/>
              <a:t>(model</a:t>
            </a:r>
            <a:r>
              <a:rPr lang="en-US" altLang="zh-CN" b="1" dirty="0" smtClean="0"/>
              <a:t>)  </a:t>
            </a:r>
            <a:r>
              <a:rPr lang="zh-CN" altLang="zh-CN" dirty="0"/>
              <a:t>用于存储数据的对象。</a:t>
            </a:r>
          </a:p>
          <a:p>
            <a:pPr marL="285750" lvl="0" indent="-285750">
              <a:buFont typeface="Wingdings" pitchFamily="2" charset="2"/>
              <a:buChar char="Ø"/>
            </a:pPr>
            <a:r>
              <a:rPr lang="zh-CN" altLang="zh-CN" b="1" dirty="0"/>
              <a:t>视图</a:t>
            </a:r>
            <a:r>
              <a:rPr lang="en-US" altLang="zh-CN" b="1" dirty="0"/>
              <a:t>(view) </a:t>
            </a:r>
            <a:r>
              <a:rPr lang="en-US" altLang="zh-CN" b="1" dirty="0" smtClean="0"/>
              <a:t> </a:t>
            </a:r>
            <a:r>
              <a:rPr lang="zh-CN" altLang="zh-CN" dirty="0" smtClean="0"/>
              <a:t>为</a:t>
            </a:r>
            <a:r>
              <a:rPr lang="zh-CN" altLang="zh-CN" dirty="0"/>
              <a:t>模型提供数据显示的对象。</a:t>
            </a:r>
          </a:p>
          <a:p>
            <a:pPr marL="285750" indent="-285750">
              <a:buFont typeface="Wingdings" pitchFamily="2" charset="2"/>
              <a:buChar char="Ø"/>
            </a:pPr>
            <a:r>
              <a:rPr lang="zh-CN" altLang="zh-CN" b="1" dirty="0"/>
              <a:t>控制器</a:t>
            </a:r>
            <a:r>
              <a:rPr lang="en-US" altLang="zh-CN" b="1" dirty="0"/>
              <a:t>(controller) </a:t>
            </a:r>
            <a:r>
              <a:rPr lang="en-US" altLang="zh-CN" b="1" dirty="0" smtClean="0"/>
              <a:t> </a:t>
            </a:r>
            <a:r>
              <a:rPr lang="zh-CN" altLang="zh-CN" dirty="0" smtClean="0"/>
              <a:t>处理</a:t>
            </a:r>
            <a:r>
              <a:rPr lang="zh-CN" altLang="zh-CN" dirty="0"/>
              <a:t>用户的交互操作，对于用户的操作作出响应，让模型和视图进行必要的交互，即通过视图修改、获取模型中的数据；当模型中的数据变化时，让视图更新显示。</a:t>
            </a:r>
            <a:endParaRPr lang="zh-CN" altLang="en-US" dirty="0"/>
          </a:p>
        </p:txBody>
      </p:sp>
      <p:sp>
        <p:nvSpPr>
          <p:cNvPr id="21" name="矩形 20"/>
          <p:cNvSpPr/>
          <p:nvPr/>
        </p:nvSpPr>
        <p:spPr>
          <a:xfrm>
            <a:off x="304165" y="4005064"/>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smtClean="0"/>
              <a:t>例子</a:t>
            </a:r>
            <a:r>
              <a:rPr lang="en-US" altLang="zh-CN" dirty="0" smtClean="0"/>
              <a:t>15</a:t>
            </a:r>
            <a:endParaRPr lang="zh-CN" altLang="en-US" dirty="0"/>
          </a:p>
        </p:txBody>
      </p:sp>
      <p:sp>
        <p:nvSpPr>
          <p:cNvPr id="23" name="矩形 22"/>
          <p:cNvSpPr/>
          <p:nvPr/>
        </p:nvSpPr>
        <p:spPr>
          <a:xfrm>
            <a:off x="268685" y="2595056"/>
            <a:ext cx="8390631" cy="1200329"/>
          </a:xfrm>
          <a:prstGeom prst="rect">
            <a:avLst/>
          </a:prstGeom>
        </p:spPr>
        <p:txBody>
          <a:bodyPr wrap="square">
            <a:spAutoFit/>
          </a:bodyPr>
          <a:lstStyle/>
          <a:p>
            <a:r>
              <a:rPr lang="zh-CN" altLang="en-US" dirty="0"/>
              <a:t>设计程序时，可以将某个对象看作“模型”，然后为“模型”提供恰当的显示组件，即“视图”。为了对用户的操作作出响应，可以选择某个组件做“控制器”，当触发事件时，通过“视图”修改或得到“模型”中维护着的数据，并让“视图”更新显示。</a:t>
            </a:r>
          </a:p>
        </p:txBody>
      </p:sp>
      <p:sp>
        <p:nvSpPr>
          <p:cNvPr id="24" name="矩形 23"/>
          <p:cNvSpPr/>
          <p:nvPr/>
        </p:nvSpPr>
        <p:spPr>
          <a:xfrm>
            <a:off x="1673981" y="3660279"/>
            <a:ext cx="7362514" cy="923330"/>
          </a:xfrm>
          <a:prstGeom prst="rect">
            <a:avLst/>
          </a:prstGeom>
        </p:spPr>
        <p:txBody>
          <a:bodyPr wrap="square">
            <a:spAutoFit/>
          </a:bodyPr>
          <a:lstStyle/>
          <a:p>
            <a:r>
              <a:rPr lang="zh-CN" altLang="en-US" dirty="0"/>
              <a:t>例子</a:t>
            </a:r>
            <a:r>
              <a:rPr lang="en-US" altLang="zh-CN" dirty="0"/>
              <a:t>15</a:t>
            </a:r>
            <a:r>
              <a:rPr lang="zh-CN" altLang="en-US" dirty="0" smtClean="0"/>
              <a:t>中 ，</a:t>
            </a:r>
            <a:r>
              <a:rPr lang="zh-CN" altLang="zh-CN" dirty="0"/>
              <a:t>窗口中有一个监视器担任控制器角色，用户单击该按钮后，控制器用</a:t>
            </a:r>
            <a:r>
              <a:rPr lang="en-US" altLang="zh-CN" dirty="0"/>
              <a:t>3</a:t>
            </a:r>
            <a:r>
              <a:rPr lang="zh-CN" altLang="zh-CN" dirty="0"/>
              <a:t>个文本框中的数据更新三角形的三个边，然后让三角形返回面积，并将返回的面积显示在文本区中</a:t>
            </a:r>
            <a:r>
              <a:rPr lang="zh-CN" altLang="en-US" dirty="0" smtClean="0"/>
              <a:t>。</a:t>
            </a:r>
            <a:endParaRPr lang="zh-CN" altLang="en-US" dirty="0"/>
          </a:p>
        </p:txBody>
      </p:sp>
      <p:sp>
        <p:nvSpPr>
          <p:cNvPr id="25" name="矩形 24"/>
          <p:cNvSpPr/>
          <p:nvPr/>
        </p:nvSpPr>
        <p:spPr>
          <a:xfrm>
            <a:off x="100097" y="4845059"/>
            <a:ext cx="2168873" cy="1200329"/>
          </a:xfrm>
          <a:prstGeom prst="rect">
            <a:avLst/>
          </a:prstGeom>
        </p:spPr>
        <p:txBody>
          <a:bodyPr wrap="square">
            <a:spAutoFit/>
          </a:bodyPr>
          <a:lstStyle/>
          <a:p>
            <a:r>
              <a:rPr lang="en-US" altLang="zh-CN" dirty="0">
                <a:hlinkClick r:id="rId2" action="ppaction://hlinkfile"/>
              </a:rPr>
              <a:t>Example10_15.java</a:t>
            </a:r>
            <a:endParaRPr lang="en-US" altLang="zh-CN" dirty="0"/>
          </a:p>
          <a:p>
            <a:r>
              <a:rPr lang="en-US" altLang="zh-CN" dirty="0">
                <a:hlinkClick r:id="rId3" action="ppaction://hlinkfile"/>
              </a:rPr>
              <a:t>TriangeModel.java</a:t>
            </a:r>
            <a:endParaRPr lang="en-US" altLang="zh-CN" dirty="0"/>
          </a:p>
          <a:p>
            <a:r>
              <a:rPr lang="en-US" altLang="zh-CN" dirty="0">
                <a:hlinkClick r:id="rId4" action="ppaction://hlinkfile"/>
              </a:rPr>
              <a:t>MVCWindow.java</a:t>
            </a:r>
            <a:endParaRPr lang="en-US" altLang="zh-CN" dirty="0"/>
          </a:p>
          <a:p>
            <a:r>
              <a:rPr lang="en-US" altLang="zh-CN" dirty="0">
                <a:hlinkClick r:id="rId5" action="ppaction://hlinkfile"/>
              </a:rPr>
              <a:t>Controller.java</a:t>
            </a:r>
            <a:endParaRPr lang="zh-CN" altLang="en-US" dirty="0"/>
          </a:p>
        </p:txBody>
      </p:sp>
      <p:pic>
        <p:nvPicPr>
          <p:cNvPr id="28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075" y="4725144"/>
            <a:ext cx="56483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下箭头 25"/>
          <p:cNvSpPr/>
          <p:nvPr/>
        </p:nvSpPr>
        <p:spPr>
          <a:xfrm>
            <a:off x="611560" y="4374396"/>
            <a:ext cx="360040" cy="3507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1616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1961960" cy="699036"/>
          </a:xfrm>
        </p:spPr>
        <p:txBody>
          <a:bodyPr>
            <a:normAutofit fontScale="90000"/>
          </a:bodyPr>
          <a:lstStyle/>
          <a:p>
            <a:pPr lvl="1"/>
            <a:r>
              <a:rPr lang="en-US" altLang="zh-CN" sz="2400" b="1" dirty="0"/>
              <a:t>10.6  </a:t>
            </a:r>
            <a:r>
              <a:rPr lang="zh-CN" altLang="zh-CN" sz="2400" b="1" dirty="0"/>
              <a:t>树组件与表格组件</a:t>
            </a:r>
          </a:p>
        </p:txBody>
      </p:sp>
      <p:sp>
        <p:nvSpPr>
          <p:cNvPr id="13" name="文本占位符 3"/>
          <p:cNvSpPr>
            <a:spLocks noGrp="1"/>
          </p:cNvSpPr>
          <p:nvPr>
            <p:ph type="body" sz="half" idx="2"/>
          </p:nvPr>
        </p:nvSpPr>
        <p:spPr>
          <a:xfrm>
            <a:off x="107504" y="836712"/>
            <a:ext cx="2160240" cy="864096"/>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10.6.1 </a:t>
            </a:r>
            <a:r>
              <a:rPr lang="zh-CN" altLang="en-US" sz="1800" b="1" dirty="0">
                <a:solidFill>
                  <a:srgbClr val="C00000"/>
                </a:solidFill>
              </a:rPr>
              <a:t>树组件</a:t>
            </a:r>
          </a:p>
          <a:p>
            <a:pPr marL="285750" indent="-285750">
              <a:buFont typeface="Arial" pitchFamily="34" charset="0"/>
              <a:buChar char="•"/>
            </a:pPr>
            <a:r>
              <a:rPr lang="en-US" altLang="zh-CN" sz="1800" b="1" dirty="0">
                <a:solidFill>
                  <a:srgbClr val="0070C0"/>
                </a:solidFill>
              </a:rPr>
              <a:t>10.6.2 </a:t>
            </a:r>
            <a:r>
              <a:rPr lang="zh-CN" altLang="en-US" sz="1800" b="1" dirty="0">
                <a:solidFill>
                  <a:srgbClr val="0070C0"/>
                </a:solidFill>
              </a:rPr>
              <a:t>表格组件</a:t>
            </a:r>
            <a:endParaRPr lang="zh-CN" altLang="en-US" dirty="0">
              <a:solidFill>
                <a:srgbClr val="0070C0"/>
              </a:solidFill>
            </a:endParaRPr>
          </a:p>
        </p:txBody>
      </p:sp>
      <p:sp>
        <p:nvSpPr>
          <p:cNvPr id="6" name="左箭头 5"/>
          <p:cNvSpPr/>
          <p:nvPr/>
        </p:nvSpPr>
        <p:spPr>
          <a:xfrm>
            <a:off x="2187227" y="836712"/>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85218" y="652046"/>
            <a:ext cx="344075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zh-CN" b="1" dirty="0"/>
              <a:t>．</a:t>
            </a:r>
            <a:r>
              <a:rPr lang="en-US" altLang="zh-CN" b="1" dirty="0" err="1"/>
              <a:t>DefaultMutableTreeNode</a:t>
            </a:r>
            <a:r>
              <a:rPr lang="zh-CN" altLang="zh-CN" b="1" dirty="0"/>
              <a:t>节点</a:t>
            </a:r>
          </a:p>
        </p:txBody>
      </p:sp>
      <p:sp>
        <p:nvSpPr>
          <p:cNvPr id="14" name="矩形 13"/>
          <p:cNvSpPr/>
          <p:nvPr/>
        </p:nvSpPr>
        <p:spPr>
          <a:xfrm>
            <a:off x="275772" y="3545149"/>
            <a:ext cx="8784382" cy="923330"/>
          </a:xfrm>
          <a:prstGeom prst="rect">
            <a:avLst/>
          </a:prstGeom>
        </p:spPr>
        <p:txBody>
          <a:bodyPr wrap="square">
            <a:spAutoFit/>
          </a:bodyPr>
          <a:lstStyle/>
          <a:p>
            <a:r>
              <a:rPr lang="zh-CN" altLang="zh-CN" dirty="0"/>
              <a:t>树组件可以触发</a:t>
            </a:r>
            <a:r>
              <a:rPr lang="en-US" altLang="zh-CN" dirty="0" err="1"/>
              <a:t>TreeSelectionEvent</a:t>
            </a:r>
            <a:r>
              <a:rPr lang="zh-CN" altLang="zh-CN" dirty="0"/>
              <a:t>事件，树使用</a:t>
            </a:r>
          </a:p>
          <a:p>
            <a:r>
              <a:rPr lang="en-US" altLang="zh-CN" b="1" dirty="0" err="1">
                <a:solidFill>
                  <a:srgbClr val="C00000"/>
                </a:solidFill>
              </a:rPr>
              <a:t>addTreeSelectionListener</a:t>
            </a:r>
            <a:r>
              <a:rPr lang="en-US" altLang="zh-CN" b="1" dirty="0">
                <a:solidFill>
                  <a:srgbClr val="C00000"/>
                </a:solidFill>
              </a:rPr>
              <a:t>(</a:t>
            </a:r>
            <a:r>
              <a:rPr lang="en-US" altLang="zh-CN" b="1" dirty="0" err="1">
                <a:solidFill>
                  <a:srgbClr val="C00000"/>
                </a:solidFill>
              </a:rPr>
              <a:t>TreeSelectionListener</a:t>
            </a:r>
            <a:r>
              <a:rPr lang="en-US" altLang="zh-CN" b="1" dirty="0">
                <a:solidFill>
                  <a:srgbClr val="C00000"/>
                </a:solidFill>
              </a:rPr>
              <a:t> listener)</a:t>
            </a:r>
            <a:endParaRPr lang="zh-CN" altLang="zh-CN" b="1" dirty="0">
              <a:solidFill>
                <a:srgbClr val="C00000"/>
              </a:solidFill>
            </a:endParaRPr>
          </a:p>
          <a:p>
            <a:r>
              <a:rPr lang="zh-CN" altLang="zh-CN" dirty="0"/>
              <a:t>方法获得一个监视器。</a:t>
            </a:r>
          </a:p>
        </p:txBody>
      </p:sp>
      <p:sp>
        <p:nvSpPr>
          <p:cNvPr id="15" name="矩形 14"/>
          <p:cNvSpPr/>
          <p:nvPr/>
        </p:nvSpPr>
        <p:spPr>
          <a:xfrm>
            <a:off x="231030" y="3151684"/>
            <a:ext cx="351352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zh-CN" b="1" dirty="0"/>
              <a:t>．树上的</a:t>
            </a:r>
            <a:r>
              <a:rPr lang="en-US" altLang="zh-CN" b="1" dirty="0" err="1"/>
              <a:t>TreeSelectionEvent</a:t>
            </a:r>
            <a:r>
              <a:rPr lang="zh-CN" altLang="zh-CN" b="1" dirty="0"/>
              <a:t>事件</a:t>
            </a:r>
          </a:p>
        </p:txBody>
      </p:sp>
      <p:sp>
        <p:nvSpPr>
          <p:cNvPr id="10" name="矩形 9"/>
          <p:cNvSpPr/>
          <p:nvPr/>
        </p:nvSpPr>
        <p:spPr>
          <a:xfrm>
            <a:off x="2660115" y="184588"/>
            <a:ext cx="2972609" cy="369332"/>
          </a:xfrm>
          <a:prstGeom prst="rect">
            <a:avLst/>
          </a:prstGeom>
        </p:spPr>
        <p:txBody>
          <a:bodyPr wrap="none">
            <a:spAutoFit/>
          </a:bodyPr>
          <a:lstStyle/>
          <a:p>
            <a:r>
              <a:rPr lang="en-US" altLang="zh-CN" dirty="0" err="1"/>
              <a:t>JTree</a:t>
            </a:r>
            <a:r>
              <a:rPr lang="zh-CN" altLang="en-US" dirty="0"/>
              <a:t>类的对象称为树</a:t>
            </a:r>
            <a:r>
              <a:rPr lang="zh-CN" altLang="en-US" dirty="0" smtClean="0"/>
              <a:t>组件。</a:t>
            </a:r>
            <a:endParaRPr lang="zh-CN" altLang="en-US" dirty="0"/>
          </a:p>
        </p:txBody>
      </p:sp>
      <p:sp>
        <p:nvSpPr>
          <p:cNvPr id="16" name="矩形 15"/>
          <p:cNvSpPr/>
          <p:nvPr/>
        </p:nvSpPr>
        <p:spPr>
          <a:xfrm>
            <a:off x="2688665" y="1196752"/>
            <a:ext cx="6249046" cy="646331"/>
          </a:xfrm>
          <a:prstGeom prst="rect">
            <a:avLst/>
          </a:prstGeom>
        </p:spPr>
        <p:txBody>
          <a:bodyPr wrap="square">
            <a:spAutoFit/>
          </a:bodyPr>
          <a:lstStyle/>
          <a:p>
            <a:r>
              <a:rPr lang="en-US" altLang="zh-CN" dirty="0" err="1"/>
              <a:t>DefaultMutableTreeNode</a:t>
            </a:r>
            <a:r>
              <a:rPr lang="zh-CN" altLang="en-US" dirty="0"/>
              <a:t>类是实现了</a:t>
            </a:r>
            <a:r>
              <a:rPr lang="en-US" altLang="zh-CN" dirty="0" err="1"/>
              <a:t>MutableTreeNode</a:t>
            </a:r>
            <a:r>
              <a:rPr lang="zh-CN" altLang="en-US" dirty="0"/>
              <a:t>接口的类，可以使用这个类创建树上的节点。</a:t>
            </a:r>
          </a:p>
        </p:txBody>
      </p:sp>
      <p:sp>
        <p:nvSpPr>
          <p:cNvPr id="17" name="矩形 16"/>
          <p:cNvSpPr/>
          <p:nvPr/>
        </p:nvSpPr>
        <p:spPr>
          <a:xfrm>
            <a:off x="1321594" y="1844824"/>
            <a:ext cx="7354862" cy="646331"/>
          </a:xfrm>
          <a:prstGeom prst="rect">
            <a:avLst/>
          </a:prstGeom>
        </p:spPr>
        <p:txBody>
          <a:bodyPr wrap="square">
            <a:spAutoFit/>
          </a:bodyPr>
          <a:lstStyle/>
          <a:p>
            <a:r>
              <a:rPr lang="en-US" altLang="zh-CN" b="1" dirty="0" err="1">
                <a:solidFill>
                  <a:srgbClr val="C00000"/>
                </a:solidFill>
              </a:rPr>
              <a:t>DefaultMutableTreeNode</a:t>
            </a:r>
            <a:r>
              <a:rPr lang="en-US" altLang="zh-CN" b="1" dirty="0">
                <a:solidFill>
                  <a:srgbClr val="C00000"/>
                </a:solidFill>
              </a:rPr>
              <a:t>(Object </a:t>
            </a:r>
            <a:r>
              <a:rPr lang="en-US" altLang="zh-CN" b="1" dirty="0" err="1">
                <a:solidFill>
                  <a:srgbClr val="C00000"/>
                </a:solidFill>
              </a:rPr>
              <a:t>userObject</a:t>
            </a:r>
            <a:r>
              <a:rPr lang="en-US" altLang="zh-CN" b="1" dirty="0">
                <a:solidFill>
                  <a:srgbClr val="C00000"/>
                </a:solidFill>
              </a:rPr>
              <a:t>)</a:t>
            </a:r>
          </a:p>
          <a:p>
            <a:r>
              <a:rPr lang="en-US" altLang="zh-CN" b="1" dirty="0" err="1">
                <a:solidFill>
                  <a:srgbClr val="C00000"/>
                </a:solidFill>
              </a:rPr>
              <a:t>DefaultMutableTreeNode</a:t>
            </a:r>
            <a:r>
              <a:rPr lang="en-US" altLang="zh-CN" b="1" dirty="0">
                <a:solidFill>
                  <a:srgbClr val="C00000"/>
                </a:solidFill>
              </a:rPr>
              <a:t>(Object </a:t>
            </a:r>
            <a:r>
              <a:rPr lang="en-US" altLang="zh-CN" b="1" dirty="0" err="1">
                <a:solidFill>
                  <a:srgbClr val="C00000"/>
                </a:solidFill>
              </a:rPr>
              <a:t>userObject,boolean</a:t>
            </a:r>
            <a:r>
              <a:rPr lang="en-US" altLang="zh-CN" b="1" dirty="0">
                <a:solidFill>
                  <a:srgbClr val="C00000"/>
                </a:solidFill>
              </a:rPr>
              <a:t> </a:t>
            </a:r>
            <a:r>
              <a:rPr lang="en-US" altLang="zh-CN" b="1" dirty="0" err="1">
                <a:solidFill>
                  <a:srgbClr val="C00000"/>
                </a:solidFill>
              </a:rPr>
              <a:t>allowChildren</a:t>
            </a:r>
            <a:r>
              <a:rPr lang="en-US" altLang="zh-CN" b="1" dirty="0">
                <a:solidFill>
                  <a:srgbClr val="C00000"/>
                </a:solidFill>
              </a:rPr>
              <a:t>)</a:t>
            </a:r>
          </a:p>
        </p:txBody>
      </p:sp>
      <p:sp>
        <p:nvSpPr>
          <p:cNvPr id="18" name="矩形 17"/>
          <p:cNvSpPr/>
          <p:nvPr/>
        </p:nvSpPr>
        <p:spPr>
          <a:xfrm>
            <a:off x="216644" y="2505353"/>
            <a:ext cx="8603828" cy="646331"/>
          </a:xfrm>
          <a:prstGeom prst="rect">
            <a:avLst/>
          </a:prstGeom>
        </p:spPr>
        <p:txBody>
          <a:bodyPr wrap="square">
            <a:spAutoFit/>
          </a:bodyPr>
          <a:lstStyle/>
          <a:p>
            <a:r>
              <a:rPr lang="zh-CN" altLang="en-US" dirty="0"/>
              <a:t>创建若干个节点，并规定好了它们之间的父子关系后，再使用</a:t>
            </a:r>
            <a:r>
              <a:rPr lang="en-US" altLang="zh-CN" dirty="0" err="1"/>
              <a:t>JTree</a:t>
            </a:r>
            <a:r>
              <a:rPr lang="zh-CN" altLang="en-US" dirty="0"/>
              <a:t>的构造方法</a:t>
            </a:r>
            <a:r>
              <a:rPr lang="en-US" altLang="zh-CN" dirty="0" err="1"/>
              <a:t>JTree</a:t>
            </a:r>
            <a:r>
              <a:rPr lang="en-US" altLang="zh-CN" dirty="0"/>
              <a:t>(</a:t>
            </a:r>
            <a:r>
              <a:rPr lang="en-US" altLang="zh-CN" dirty="0" err="1"/>
              <a:t>TreeNode</a:t>
            </a:r>
            <a:r>
              <a:rPr lang="en-US" altLang="zh-CN" dirty="0"/>
              <a:t> root)</a:t>
            </a:r>
            <a:r>
              <a:rPr lang="zh-CN" altLang="en-US" dirty="0"/>
              <a:t>创建根节点是</a:t>
            </a:r>
            <a:r>
              <a:rPr lang="en-US" altLang="zh-CN" dirty="0"/>
              <a:t>root</a:t>
            </a:r>
            <a:r>
              <a:rPr lang="zh-CN" altLang="en-US" dirty="0"/>
              <a:t>的树</a:t>
            </a:r>
            <a:r>
              <a:rPr lang="zh-CN" altLang="en-US" dirty="0" smtClean="0"/>
              <a:t>组件。</a:t>
            </a:r>
            <a:endParaRPr lang="zh-CN" altLang="en-US" dirty="0"/>
          </a:p>
        </p:txBody>
      </p:sp>
      <p:sp>
        <p:nvSpPr>
          <p:cNvPr id="19" name="矩形 18"/>
          <p:cNvSpPr/>
          <p:nvPr/>
        </p:nvSpPr>
        <p:spPr>
          <a:xfrm>
            <a:off x="275772" y="4468479"/>
            <a:ext cx="8302341" cy="646331"/>
          </a:xfrm>
          <a:prstGeom prst="rect">
            <a:avLst/>
          </a:prstGeom>
        </p:spPr>
        <p:txBody>
          <a:bodyPr wrap="square">
            <a:spAutoFit/>
          </a:bodyPr>
          <a:lstStyle/>
          <a:p>
            <a:r>
              <a:rPr lang="zh-CN" altLang="en-US" dirty="0"/>
              <a:t>创建监视器的类必须实现</a:t>
            </a:r>
            <a:r>
              <a:rPr lang="en-US" altLang="zh-CN" b="1" dirty="0" err="1"/>
              <a:t>TreeSelectionListener</a:t>
            </a:r>
            <a:r>
              <a:rPr lang="zh-CN" altLang="en-US" dirty="0"/>
              <a:t>接口，此接口中的方法是：</a:t>
            </a:r>
          </a:p>
          <a:p>
            <a:r>
              <a:rPr lang="en-US" altLang="zh-CN" b="1" dirty="0">
                <a:solidFill>
                  <a:srgbClr val="C00000"/>
                </a:solidFill>
              </a:rPr>
              <a:t>public void </a:t>
            </a:r>
            <a:r>
              <a:rPr lang="en-US" altLang="zh-CN" b="1" dirty="0" err="1">
                <a:solidFill>
                  <a:srgbClr val="C00000"/>
                </a:solidFill>
              </a:rPr>
              <a:t>valueChanged</a:t>
            </a:r>
            <a:r>
              <a:rPr lang="en-US" altLang="zh-CN" b="1" dirty="0">
                <a:solidFill>
                  <a:srgbClr val="C00000"/>
                </a:solidFill>
              </a:rPr>
              <a:t>(</a:t>
            </a:r>
            <a:r>
              <a:rPr lang="en-US" altLang="zh-CN" b="1" dirty="0" err="1">
                <a:solidFill>
                  <a:srgbClr val="C00000"/>
                </a:solidFill>
              </a:rPr>
              <a:t>TreeSelectionEvent</a:t>
            </a:r>
            <a:r>
              <a:rPr lang="en-US" altLang="zh-CN" b="1" dirty="0">
                <a:solidFill>
                  <a:srgbClr val="C00000"/>
                </a:solidFill>
              </a:rPr>
              <a:t> e)</a:t>
            </a:r>
          </a:p>
        </p:txBody>
      </p:sp>
      <p:sp>
        <p:nvSpPr>
          <p:cNvPr id="20" name="矩形 19"/>
          <p:cNvSpPr/>
          <p:nvPr/>
        </p:nvSpPr>
        <p:spPr>
          <a:xfrm>
            <a:off x="258649" y="5229200"/>
            <a:ext cx="8417807" cy="646331"/>
          </a:xfrm>
          <a:prstGeom prst="rect">
            <a:avLst/>
          </a:prstGeom>
        </p:spPr>
        <p:txBody>
          <a:bodyPr wrap="square">
            <a:spAutoFit/>
          </a:bodyPr>
          <a:lstStyle/>
          <a:p>
            <a:r>
              <a:rPr lang="zh-CN" altLang="en-US" dirty="0"/>
              <a:t>当用鼠标单击树上的节点时，系统将自动用</a:t>
            </a:r>
            <a:r>
              <a:rPr lang="en-US" altLang="zh-CN" dirty="0" err="1"/>
              <a:t>TreeSelectionEvent</a:t>
            </a:r>
            <a:r>
              <a:rPr lang="zh-CN" altLang="en-US" dirty="0"/>
              <a:t>创建一个事件对象，通知树的监视器</a:t>
            </a:r>
          </a:p>
        </p:txBody>
      </p:sp>
    </p:spTree>
    <p:extLst>
      <p:ext uri="{BB962C8B-B14F-4D97-AF65-F5344CB8AC3E}">
        <p14:creationId xmlns:p14="http://schemas.microsoft.com/office/powerpoint/2010/main" val="1572810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1961960" cy="699036"/>
          </a:xfrm>
        </p:spPr>
        <p:txBody>
          <a:bodyPr>
            <a:normAutofit fontScale="90000"/>
          </a:bodyPr>
          <a:lstStyle/>
          <a:p>
            <a:pPr lvl="1"/>
            <a:r>
              <a:rPr lang="en-US" altLang="zh-CN" sz="2400" b="1" dirty="0"/>
              <a:t>10.6  </a:t>
            </a:r>
            <a:r>
              <a:rPr lang="zh-CN" altLang="zh-CN" sz="2400" b="1" dirty="0"/>
              <a:t>树组件与表格组件</a:t>
            </a:r>
          </a:p>
        </p:txBody>
      </p:sp>
      <p:sp>
        <p:nvSpPr>
          <p:cNvPr id="13" name="文本占位符 3"/>
          <p:cNvSpPr>
            <a:spLocks noGrp="1"/>
          </p:cNvSpPr>
          <p:nvPr>
            <p:ph type="body" sz="half" idx="2"/>
          </p:nvPr>
        </p:nvSpPr>
        <p:spPr>
          <a:xfrm>
            <a:off x="107504" y="836712"/>
            <a:ext cx="2160240" cy="864096"/>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10.6.1 </a:t>
            </a:r>
            <a:r>
              <a:rPr lang="zh-CN" altLang="en-US" sz="1800" b="1" dirty="0">
                <a:solidFill>
                  <a:srgbClr val="C00000"/>
                </a:solidFill>
              </a:rPr>
              <a:t>树组件</a:t>
            </a:r>
          </a:p>
          <a:p>
            <a:pPr marL="285750" indent="-285750">
              <a:buFont typeface="Arial" pitchFamily="34" charset="0"/>
              <a:buChar char="•"/>
            </a:pPr>
            <a:r>
              <a:rPr lang="en-US" altLang="zh-CN" sz="1800" b="1" dirty="0">
                <a:solidFill>
                  <a:srgbClr val="0070C0"/>
                </a:solidFill>
              </a:rPr>
              <a:t>10.6.2 </a:t>
            </a:r>
            <a:r>
              <a:rPr lang="zh-CN" altLang="en-US" sz="1800" b="1" dirty="0">
                <a:solidFill>
                  <a:srgbClr val="0070C0"/>
                </a:solidFill>
              </a:rPr>
              <a:t>表格组件</a:t>
            </a:r>
            <a:endParaRPr lang="zh-CN" altLang="en-US" dirty="0">
              <a:solidFill>
                <a:srgbClr val="0070C0"/>
              </a:solidFill>
            </a:endParaRPr>
          </a:p>
        </p:txBody>
      </p:sp>
      <p:sp>
        <p:nvSpPr>
          <p:cNvPr id="6" name="左箭头 5"/>
          <p:cNvSpPr/>
          <p:nvPr/>
        </p:nvSpPr>
        <p:spPr>
          <a:xfrm>
            <a:off x="2187227" y="836712"/>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43808" y="836712"/>
            <a:ext cx="5544616" cy="923330"/>
          </a:xfrm>
          <a:prstGeom prst="rect">
            <a:avLst/>
          </a:prstGeom>
        </p:spPr>
        <p:txBody>
          <a:bodyPr wrap="square">
            <a:spAutoFit/>
          </a:bodyPr>
          <a:lstStyle/>
          <a:p>
            <a:r>
              <a:rPr lang="zh-CN" altLang="en-US" dirty="0" smtClean="0"/>
              <a:t>例子</a:t>
            </a:r>
            <a:r>
              <a:rPr lang="en-US" altLang="zh-CN" dirty="0" smtClean="0"/>
              <a:t>16</a:t>
            </a:r>
            <a:r>
              <a:rPr lang="zh-CN" altLang="en-US" dirty="0"/>
              <a:t>中，节点中存放的对象由</a:t>
            </a:r>
            <a:r>
              <a:rPr lang="en-US" altLang="zh-CN" dirty="0"/>
              <a:t>Goods</a:t>
            </a:r>
            <a:r>
              <a:rPr lang="zh-CN" altLang="en-US" dirty="0"/>
              <a:t>类（描述商品）创建，当用户选中节点时，窗口中的文本区显示节点中存放的对象的有关</a:t>
            </a:r>
            <a:r>
              <a:rPr lang="zh-CN" altLang="en-US" dirty="0" smtClean="0"/>
              <a:t>信息。</a:t>
            </a:r>
            <a:endParaRPr lang="zh-CN" altLang="en-US" dirty="0"/>
          </a:p>
        </p:txBody>
      </p:sp>
      <p:sp>
        <p:nvSpPr>
          <p:cNvPr id="4" name="矩形 3"/>
          <p:cNvSpPr/>
          <p:nvPr/>
        </p:nvSpPr>
        <p:spPr>
          <a:xfrm>
            <a:off x="189258" y="1916832"/>
            <a:ext cx="8703221" cy="369332"/>
          </a:xfrm>
          <a:prstGeom prst="rect">
            <a:avLst/>
          </a:prstGeom>
        </p:spPr>
        <p:txBody>
          <a:bodyPr wrap="square">
            <a:spAutoFit/>
          </a:bodyPr>
          <a:lstStyle/>
          <a:p>
            <a:r>
              <a:rPr lang="zh-CN" altLang="en-US" dirty="0"/>
              <a:t>树使用</a:t>
            </a:r>
            <a:r>
              <a:rPr lang="en-US" altLang="zh-CN" b="1" dirty="0" err="1">
                <a:solidFill>
                  <a:srgbClr val="C00000"/>
                </a:solidFill>
              </a:rPr>
              <a:t>getLastSelectedPathComponent</a:t>
            </a:r>
            <a:r>
              <a:rPr lang="en-US" altLang="zh-CN" b="1" dirty="0">
                <a:solidFill>
                  <a:srgbClr val="C00000"/>
                </a:solidFill>
              </a:rPr>
              <a:t>()</a:t>
            </a:r>
            <a:r>
              <a:rPr lang="zh-CN" altLang="en-US" dirty="0"/>
              <a:t>方法获取选中的节点。</a:t>
            </a:r>
          </a:p>
        </p:txBody>
      </p:sp>
      <p:sp>
        <p:nvSpPr>
          <p:cNvPr id="7" name="矩形 6"/>
          <p:cNvSpPr/>
          <p:nvPr/>
        </p:nvSpPr>
        <p:spPr>
          <a:xfrm>
            <a:off x="189258" y="2564904"/>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16</a:t>
            </a:r>
            <a:endParaRPr lang="zh-CN" altLang="en-US" dirty="0"/>
          </a:p>
        </p:txBody>
      </p:sp>
      <p:sp>
        <p:nvSpPr>
          <p:cNvPr id="8" name="下箭头 7"/>
          <p:cNvSpPr/>
          <p:nvPr/>
        </p:nvSpPr>
        <p:spPr>
          <a:xfrm>
            <a:off x="467544" y="2934236"/>
            <a:ext cx="360040" cy="206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9259" y="3284984"/>
            <a:ext cx="2510533" cy="923330"/>
          </a:xfrm>
          <a:prstGeom prst="rect">
            <a:avLst/>
          </a:prstGeom>
        </p:spPr>
        <p:txBody>
          <a:bodyPr wrap="square">
            <a:spAutoFit/>
          </a:bodyPr>
          <a:lstStyle/>
          <a:p>
            <a:r>
              <a:rPr lang="en-US" altLang="zh-CN" dirty="0">
                <a:hlinkClick r:id="rId2" action="ppaction://hlinkfile"/>
              </a:rPr>
              <a:t>Example10_16.java</a:t>
            </a:r>
            <a:endParaRPr lang="en-US" altLang="zh-CN" dirty="0"/>
          </a:p>
          <a:p>
            <a:r>
              <a:rPr lang="en-US" altLang="zh-CN" dirty="0" smtClean="0">
                <a:hlinkClick r:id="rId3" action="ppaction://hlinkfile"/>
              </a:rPr>
              <a:t>TreeWindow.java</a:t>
            </a:r>
            <a:endParaRPr lang="en-US" altLang="zh-CN" dirty="0"/>
          </a:p>
          <a:p>
            <a:r>
              <a:rPr lang="en-US" altLang="zh-CN" dirty="0">
                <a:hlinkClick r:id="rId4" action="ppaction://hlinkfile"/>
              </a:rPr>
              <a:t>Goods.java</a:t>
            </a:r>
            <a:endParaRPr lang="zh-CN" altLang="en-US" dirty="0"/>
          </a:p>
        </p:txBody>
      </p:sp>
      <p:pic>
        <p:nvPicPr>
          <p:cNvPr id="29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1243" y="2699861"/>
            <a:ext cx="6014650" cy="363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955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1961960" cy="699036"/>
          </a:xfrm>
        </p:spPr>
        <p:txBody>
          <a:bodyPr>
            <a:normAutofit fontScale="90000"/>
          </a:bodyPr>
          <a:lstStyle/>
          <a:p>
            <a:pPr lvl="1"/>
            <a:r>
              <a:rPr lang="en-US" altLang="zh-CN" sz="2400" b="1" dirty="0"/>
              <a:t>10.6  </a:t>
            </a:r>
            <a:r>
              <a:rPr lang="zh-CN" altLang="zh-CN" sz="2400" b="1" dirty="0"/>
              <a:t>树组件与表格组件</a:t>
            </a:r>
          </a:p>
        </p:txBody>
      </p:sp>
      <p:sp>
        <p:nvSpPr>
          <p:cNvPr id="13" name="文本占位符 3"/>
          <p:cNvSpPr>
            <a:spLocks noGrp="1"/>
          </p:cNvSpPr>
          <p:nvPr>
            <p:ph type="body" sz="half" idx="2"/>
          </p:nvPr>
        </p:nvSpPr>
        <p:spPr>
          <a:xfrm>
            <a:off x="107504" y="836712"/>
            <a:ext cx="2160240" cy="864096"/>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10.6.1 </a:t>
            </a:r>
            <a:r>
              <a:rPr lang="zh-CN" altLang="en-US" sz="1800" b="1" dirty="0">
                <a:solidFill>
                  <a:srgbClr val="0070C0"/>
                </a:solidFill>
              </a:rPr>
              <a:t>树组件</a:t>
            </a:r>
          </a:p>
          <a:p>
            <a:pPr marL="285750" indent="-285750">
              <a:buFont typeface="Arial" pitchFamily="34" charset="0"/>
              <a:buChar char="•"/>
            </a:pPr>
            <a:r>
              <a:rPr lang="en-US" altLang="zh-CN" sz="1800" b="1" dirty="0">
                <a:solidFill>
                  <a:srgbClr val="C00000"/>
                </a:solidFill>
              </a:rPr>
              <a:t>10.6.2 </a:t>
            </a:r>
            <a:r>
              <a:rPr lang="zh-CN" altLang="en-US" sz="1800" b="1" dirty="0">
                <a:solidFill>
                  <a:srgbClr val="C00000"/>
                </a:solidFill>
              </a:rPr>
              <a:t>表格组件</a:t>
            </a:r>
            <a:endParaRPr lang="zh-CN" altLang="en-US" dirty="0">
              <a:solidFill>
                <a:srgbClr val="C00000"/>
              </a:solidFill>
            </a:endParaRPr>
          </a:p>
        </p:txBody>
      </p:sp>
      <p:sp>
        <p:nvSpPr>
          <p:cNvPr id="6" name="左箭头 5"/>
          <p:cNvSpPr/>
          <p:nvPr/>
        </p:nvSpPr>
        <p:spPr>
          <a:xfrm>
            <a:off x="2187227" y="1189430"/>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771800" y="769285"/>
            <a:ext cx="6120680" cy="923330"/>
          </a:xfrm>
          <a:prstGeom prst="rect">
            <a:avLst/>
          </a:prstGeom>
        </p:spPr>
        <p:txBody>
          <a:bodyPr wrap="square">
            <a:spAutoFit/>
          </a:bodyPr>
          <a:lstStyle/>
          <a:p>
            <a:r>
              <a:rPr lang="en-US" altLang="zh-CN" dirty="0" err="1"/>
              <a:t>JTable</a:t>
            </a:r>
            <a:r>
              <a:rPr lang="en-US" altLang="zh-CN" dirty="0"/>
              <a:t> (Object data[][],Object  </a:t>
            </a:r>
            <a:r>
              <a:rPr lang="en-US" altLang="zh-CN" dirty="0" err="1"/>
              <a:t>columnName</a:t>
            </a:r>
            <a:r>
              <a:rPr lang="en-US" altLang="zh-CN" dirty="0"/>
              <a:t>[]) </a:t>
            </a:r>
            <a:r>
              <a:rPr lang="zh-CN" altLang="en-US" dirty="0"/>
              <a:t>创建默认表格模型对象，并且显示由</a:t>
            </a:r>
            <a:r>
              <a:rPr lang="en-US" altLang="zh-CN" b="1" dirty="0"/>
              <a:t>data</a:t>
            </a:r>
            <a:r>
              <a:rPr lang="zh-CN" altLang="en-US" b="1" dirty="0"/>
              <a:t>指定的二维数组的值</a:t>
            </a:r>
            <a:r>
              <a:rPr lang="zh-CN" altLang="en-US" dirty="0"/>
              <a:t>，其列名由数组</a:t>
            </a:r>
            <a:r>
              <a:rPr lang="en-US" altLang="zh-CN" dirty="0" err="1"/>
              <a:t>columnName</a:t>
            </a:r>
            <a:r>
              <a:rPr lang="zh-CN" altLang="en-US" dirty="0"/>
              <a:t>指定。</a:t>
            </a:r>
          </a:p>
        </p:txBody>
      </p:sp>
      <p:sp>
        <p:nvSpPr>
          <p:cNvPr id="4" name="矩形 3"/>
          <p:cNvSpPr/>
          <p:nvPr/>
        </p:nvSpPr>
        <p:spPr>
          <a:xfrm>
            <a:off x="189258" y="1844824"/>
            <a:ext cx="8703221" cy="923330"/>
          </a:xfrm>
          <a:prstGeom prst="rect">
            <a:avLst/>
          </a:prstGeom>
        </p:spPr>
        <p:txBody>
          <a:bodyPr wrap="square">
            <a:spAutoFit/>
          </a:bodyPr>
          <a:lstStyle/>
          <a:p>
            <a:r>
              <a:rPr lang="zh-CN" altLang="en-US" dirty="0"/>
              <a:t>对表格中的数据进行编辑，可以修改表格中二维数组</a:t>
            </a:r>
            <a:r>
              <a:rPr lang="en-US" altLang="zh-CN" dirty="0"/>
              <a:t>data</a:t>
            </a:r>
            <a:r>
              <a:rPr lang="zh-CN" altLang="en-US" dirty="0"/>
              <a:t>中对应的数据数据。在表格中输入或修改数据后，需</a:t>
            </a:r>
            <a:r>
              <a:rPr lang="zh-CN" altLang="en-US" b="1" dirty="0"/>
              <a:t>按回车或用鼠标单击表格的单元格确定所输入</a:t>
            </a:r>
            <a:r>
              <a:rPr lang="zh-CN" altLang="en-US" dirty="0"/>
              <a:t>或修改的结果。当表格需要刷新显示时，让表格调用</a:t>
            </a:r>
            <a:r>
              <a:rPr lang="en-US" altLang="zh-CN" dirty="0"/>
              <a:t>repaint</a:t>
            </a:r>
            <a:r>
              <a:rPr lang="zh-CN" altLang="en-US" dirty="0"/>
              <a:t>方法。</a:t>
            </a:r>
          </a:p>
        </p:txBody>
      </p:sp>
      <p:sp>
        <p:nvSpPr>
          <p:cNvPr id="7" name="矩形 6"/>
          <p:cNvSpPr/>
          <p:nvPr/>
        </p:nvSpPr>
        <p:spPr>
          <a:xfrm>
            <a:off x="323528" y="2890361"/>
            <a:ext cx="2151731"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dirty="0"/>
              <a:t>例子</a:t>
            </a:r>
            <a:r>
              <a:rPr lang="en-US" altLang="zh-CN" dirty="0"/>
              <a:t>17</a:t>
            </a:r>
            <a:r>
              <a:rPr lang="zh-CN" altLang="en-US" dirty="0"/>
              <a:t>是一个成绩单录入</a:t>
            </a:r>
            <a:r>
              <a:rPr lang="zh-CN" altLang="en-US" dirty="0" smtClean="0"/>
              <a:t>程序。</a:t>
            </a:r>
            <a:endParaRPr lang="zh-CN" altLang="en-US" dirty="0"/>
          </a:p>
        </p:txBody>
      </p:sp>
      <p:sp>
        <p:nvSpPr>
          <p:cNvPr id="8" name="矩形 7"/>
          <p:cNvSpPr/>
          <p:nvPr/>
        </p:nvSpPr>
        <p:spPr>
          <a:xfrm>
            <a:off x="755576" y="3600450"/>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a:hlinkClick r:id="rId2" action="ppaction://hlinkfile"/>
              </a:rPr>
              <a:t>17</a:t>
            </a:r>
            <a:endParaRPr lang="zh-CN" altLang="en-US" dirty="0"/>
          </a:p>
        </p:txBody>
      </p:sp>
      <p:sp>
        <p:nvSpPr>
          <p:cNvPr id="11" name="右箭头 10"/>
          <p:cNvSpPr/>
          <p:nvPr/>
        </p:nvSpPr>
        <p:spPr>
          <a:xfrm>
            <a:off x="2187227" y="3969782"/>
            <a:ext cx="512565" cy="323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341" y="3068960"/>
            <a:ext cx="5533598" cy="331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529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1961960" cy="699036"/>
          </a:xfrm>
        </p:spPr>
        <p:txBody>
          <a:bodyPr>
            <a:normAutofit fontScale="90000"/>
          </a:bodyPr>
          <a:lstStyle/>
          <a:p>
            <a:pPr lvl="1"/>
            <a:r>
              <a:rPr lang="en-US" altLang="zh-CN" sz="2400" b="1" dirty="0"/>
              <a:t>10.7  </a:t>
            </a:r>
            <a:r>
              <a:rPr lang="zh-CN" altLang="zh-CN" sz="2400" b="1" dirty="0"/>
              <a:t>按钮绑定到键盘</a:t>
            </a:r>
          </a:p>
        </p:txBody>
      </p:sp>
      <p:sp>
        <p:nvSpPr>
          <p:cNvPr id="4" name="矩形 3"/>
          <p:cNvSpPr/>
          <p:nvPr/>
        </p:nvSpPr>
        <p:spPr>
          <a:xfrm>
            <a:off x="2649202" y="332656"/>
            <a:ext cx="5976664"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希望敲击键盘上的某个键和用鼠标单击按钮程序做出同样的</a:t>
            </a:r>
            <a:r>
              <a:rPr lang="zh-CN" altLang="zh-CN" dirty="0" smtClean="0"/>
              <a:t>反应</a:t>
            </a:r>
            <a:r>
              <a:rPr lang="zh-CN" altLang="en-US" dirty="0" smtClean="0"/>
              <a:t>：</a:t>
            </a:r>
            <a:r>
              <a:rPr lang="zh-CN" altLang="zh-CN" dirty="0" smtClean="0"/>
              <a:t>按钮</a:t>
            </a:r>
            <a:r>
              <a:rPr lang="zh-CN" altLang="zh-CN" dirty="0"/>
              <a:t>绑定到键盘通常被理解为用户直接敲击某个键代替用鼠标单击该按钮所产生的</a:t>
            </a:r>
            <a:r>
              <a:rPr lang="zh-CN" altLang="zh-CN" dirty="0" smtClean="0"/>
              <a:t>效果。</a:t>
            </a:r>
            <a:endParaRPr lang="zh-CN" altLang="zh-CN" dirty="0"/>
          </a:p>
        </p:txBody>
      </p:sp>
      <p:sp>
        <p:nvSpPr>
          <p:cNvPr id="12" name="矩形 11"/>
          <p:cNvSpPr/>
          <p:nvPr/>
        </p:nvSpPr>
        <p:spPr>
          <a:xfrm>
            <a:off x="210986" y="1255986"/>
            <a:ext cx="376212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1</a:t>
            </a:r>
            <a:r>
              <a:rPr lang="zh-CN" altLang="en-US" dirty="0" smtClean="0"/>
              <a:t>．</a:t>
            </a:r>
            <a:r>
              <a:rPr lang="en-US" altLang="zh-CN" dirty="0" err="1" smtClean="0"/>
              <a:t>AbstractAction</a:t>
            </a:r>
            <a:r>
              <a:rPr lang="zh-CN" altLang="en-US" dirty="0"/>
              <a:t>类与特殊的监视器</a:t>
            </a:r>
          </a:p>
        </p:txBody>
      </p:sp>
      <p:sp>
        <p:nvSpPr>
          <p:cNvPr id="14" name="矩形 13"/>
          <p:cNvSpPr/>
          <p:nvPr/>
        </p:nvSpPr>
        <p:spPr>
          <a:xfrm>
            <a:off x="211011" y="1669346"/>
            <a:ext cx="8529278" cy="646331"/>
          </a:xfrm>
          <a:prstGeom prst="rect">
            <a:avLst/>
          </a:prstGeom>
        </p:spPr>
        <p:txBody>
          <a:bodyPr wrap="square">
            <a:spAutoFit/>
          </a:bodyPr>
          <a:lstStyle/>
          <a:p>
            <a:r>
              <a:rPr lang="zh-CN" altLang="en-US" dirty="0"/>
              <a:t>对监视按钮的键盘操作的监视器有着更加严格的特殊的要求：要求创建监视器的类必须实现</a:t>
            </a:r>
            <a:r>
              <a:rPr lang="en-US" altLang="zh-CN" dirty="0" err="1"/>
              <a:t>ActionListener</a:t>
            </a:r>
            <a:r>
              <a:rPr lang="zh-CN" altLang="en-US" dirty="0"/>
              <a:t>接口的子接口</a:t>
            </a:r>
            <a:r>
              <a:rPr lang="en-US" altLang="zh-CN" dirty="0" smtClean="0"/>
              <a:t>Action</a:t>
            </a:r>
            <a:r>
              <a:rPr lang="zh-CN" altLang="en-US" dirty="0" smtClean="0"/>
              <a:t>。</a:t>
            </a:r>
            <a:endParaRPr lang="zh-CN" altLang="en-US" dirty="0"/>
          </a:p>
        </p:txBody>
      </p:sp>
      <p:sp>
        <p:nvSpPr>
          <p:cNvPr id="15" name="矩形 14"/>
          <p:cNvSpPr/>
          <p:nvPr/>
        </p:nvSpPr>
        <p:spPr>
          <a:xfrm>
            <a:off x="283019" y="2281476"/>
            <a:ext cx="8457270" cy="1200329"/>
          </a:xfrm>
          <a:prstGeom prst="rect">
            <a:avLst/>
          </a:prstGeom>
        </p:spPr>
        <p:txBody>
          <a:bodyPr wrap="square">
            <a:spAutoFit/>
          </a:bodyPr>
          <a:lstStyle/>
          <a:p>
            <a:r>
              <a:rPr lang="en-US" altLang="zh-CN" dirty="0" err="1"/>
              <a:t>javax.swing.AbstractAction</a:t>
            </a:r>
            <a:r>
              <a:rPr lang="zh-CN" altLang="en-US" dirty="0"/>
              <a:t>类已经实现了</a:t>
            </a:r>
            <a:r>
              <a:rPr lang="en-US" altLang="zh-CN" dirty="0"/>
              <a:t>Action</a:t>
            </a:r>
            <a:r>
              <a:rPr lang="zh-CN" altLang="en-US" dirty="0"/>
              <a:t>接口，因为大部分应用不需要实现</a:t>
            </a:r>
            <a:r>
              <a:rPr lang="en-US" altLang="zh-CN" dirty="0"/>
              <a:t>Action</a:t>
            </a:r>
            <a:r>
              <a:rPr lang="zh-CN" altLang="en-US" dirty="0"/>
              <a:t>中的其他方法，因此编写</a:t>
            </a:r>
            <a:r>
              <a:rPr lang="en-US" altLang="zh-CN" dirty="0" err="1"/>
              <a:t>AbstractAction</a:t>
            </a:r>
            <a:r>
              <a:rPr lang="zh-CN" altLang="en-US" dirty="0"/>
              <a:t>类的子类时，只要重写</a:t>
            </a:r>
          </a:p>
          <a:p>
            <a:r>
              <a:rPr lang="en-US" altLang="zh-CN" b="1" dirty="0"/>
              <a:t>public void </a:t>
            </a:r>
            <a:r>
              <a:rPr lang="en-US" altLang="zh-CN" b="1" dirty="0" err="1"/>
              <a:t>actionPerform</a:t>
            </a:r>
            <a:r>
              <a:rPr lang="en-US" altLang="zh-CN" b="1" dirty="0"/>
              <a:t>(</a:t>
            </a:r>
            <a:r>
              <a:rPr lang="en-US" altLang="zh-CN" b="1" dirty="0" err="1"/>
              <a:t>ActionEvent</a:t>
            </a:r>
            <a:r>
              <a:rPr lang="en-US" altLang="zh-CN" b="1" dirty="0"/>
              <a:t> e)</a:t>
            </a:r>
          </a:p>
          <a:p>
            <a:r>
              <a:rPr lang="zh-CN" altLang="en-US" dirty="0"/>
              <a:t>方法即可</a:t>
            </a:r>
            <a:r>
              <a:rPr lang="zh-CN" altLang="en-US" dirty="0" smtClean="0"/>
              <a:t>。假设 </a:t>
            </a:r>
            <a:r>
              <a:rPr lang="en-US" altLang="zh-CN" dirty="0" smtClean="0"/>
              <a:t> </a:t>
            </a:r>
            <a:r>
              <a:rPr lang="en-US" altLang="zh-CN" b="1" dirty="0" smtClean="0">
                <a:solidFill>
                  <a:srgbClr val="C00000"/>
                </a:solidFill>
              </a:rPr>
              <a:t>listener</a:t>
            </a:r>
            <a:r>
              <a:rPr lang="en-US" altLang="zh-CN" dirty="0" smtClean="0">
                <a:solidFill>
                  <a:srgbClr val="C00000"/>
                </a:solidFill>
              </a:rPr>
              <a:t> </a:t>
            </a:r>
            <a:r>
              <a:rPr lang="zh-CN" altLang="zh-CN" dirty="0" smtClean="0"/>
              <a:t>是</a:t>
            </a:r>
            <a:r>
              <a:rPr lang="en-US" altLang="zh-CN" dirty="0" err="1"/>
              <a:t>AbstractAction</a:t>
            </a:r>
            <a:r>
              <a:rPr lang="zh-CN" altLang="zh-CN" dirty="0"/>
              <a:t>类的子类的</a:t>
            </a:r>
            <a:r>
              <a:rPr lang="zh-CN" altLang="zh-CN" dirty="0" smtClean="0"/>
              <a:t>实例</a:t>
            </a:r>
            <a:r>
              <a:rPr lang="en-US" altLang="zh-CN" dirty="0" smtClean="0"/>
              <a:t>.</a:t>
            </a:r>
            <a:endParaRPr lang="zh-CN" altLang="en-US" dirty="0"/>
          </a:p>
        </p:txBody>
      </p:sp>
      <p:sp>
        <p:nvSpPr>
          <p:cNvPr id="16" name="矩形 15"/>
          <p:cNvSpPr/>
          <p:nvPr/>
        </p:nvSpPr>
        <p:spPr>
          <a:xfrm>
            <a:off x="283019" y="3481805"/>
            <a:ext cx="237917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smtClean="0"/>
              <a:t>．指定</a:t>
            </a:r>
            <a:r>
              <a:rPr lang="zh-CN" altLang="en-US" dirty="0"/>
              <a:t>监视器的步骤</a:t>
            </a:r>
          </a:p>
        </p:txBody>
      </p:sp>
      <p:sp>
        <p:nvSpPr>
          <p:cNvPr id="18" name="矩形 17"/>
          <p:cNvSpPr/>
          <p:nvPr/>
        </p:nvSpPr>
        <p:spPr>
          <a:xfrm>
            <a:off x="380366" y="4005064"/>
            <a:ext cx="8673294" cy="646331"/>
          </a:xfrm>
          <a:prstGeom prst="rect">
            <a:avLst/>
          </a:prstGeom>
        </p:spPr>
        <p:txBody>
          <a:bodyPr wrap="square">
            <a:spAutoFit/>
          </a:bodyPr>
          <a:lstStyle/>
          <a:p>
            <a:r>
              <a:rPr lang="zh-CN" altLang="en-US" dirty="0" smtClean="0"/>
              <a:t>（</a:t>
            </a:r>
            <a:r>
              <a:rPr lang="en-US" altLang="zh-CN" dirty="0" smtClean="0"/>
              <a:t>1</a:t>
            </a:r>
            <a:r>
              <a:rPr lang="zh-CN" altLang="en-US" dirty="0" smtClean="0"/>
              <a:t>）得到输入映射对象：</a:t>
            </a:r>
            <a:endParaRPr lang="en-US" altLang="zh-CN" dirty="0" smtClean="0"/>
          </a:p>
          <a:p>
            <a:r>
              <a:rPr lang="en-US" altLang="zh-CN" dirty="0" err="1" smtClean="0"/>
              <a:t>InputMap</a:t>
            </a:r>
            <a:r>
              <a:rPr lang="en-US" altLang="zh-CN" dirty="0" smtClean="0"/>
              <a:t> </a:t>
            </a:r>
            <a:r>
              <a:rPr lang="en-US" altLang="zh-CN" b="1" dirty="0" err="1"/>
              <a:t>inputmap</a:t>
            </a:r>
            <a:r>
              <a:rPr lang="en-US" altLang="zh-CN" b="1" dirty="0"/>
              <a:t> = </a:t>
            </a:r>
            <a:r>
              <a:rPr lang="en-US" altLang="zh-CN" b="1" dirty="0" err="1"/>
              <a:t>button.getInputMap</a:t>
            </a:r>
            <a:r>
              <a:rPr lang="en-US" altLang="zh-CN" b="1" dirty="0"/>
              <a:t>(</a:t>
            </a:r>
            <a:r>
              <a:rPr lang="en-US" altLang="zh-CN" b="1" dirty="0" err="1"/>
              <a:t>JComponent.WHEN_IN_FOCUSED_WINDOW</a:t>
            </a:r>
            <a:r>
              <a:rPr lang="en-US" altLang="zh-CN" b="1" dirty="0"/>
              <a:t>)</a:t>
            </a:r>
          </a:p>
        </p:txBody>
      </p:sp>
      <p:sp>
        <p:nvSpPr>
          <p:cNvPr id="19" name="矩形 18"/>
          <p:cNvSpPr/>
          <p:nvPr/>
        </p:nvSpPr>
        <p:spPr>
          <a:xfrm>
            <a:off x="386380" y="4595546"/>
            <a:ext cx="7416824" cy="646331"/>
          </a:xfrm>
          <a:prstGeom prst="rect">
            <a:avLst/>
          </a:prstGeom>
        </p:spPr>
        <p:txBody>
          <a:bodyPr wrap="square">
            <a:spAutoFit/>
          </a:bodyPr>
          <a:lstStyle/>
          <a:p>
            <a:r>
              <a:rPr lang="zh-CN" altLang="en-US" dirty="0" smtClean="0"/>
              <a:t>（</a:t>
            </a:r>
            <a:r>
              <a:rPr lang="en-US" altLang="zh-CN" dirty="0" smtClean="0"/>
              <a:t>2</a:t>
            </a:r>
            <a:r>
              <a:rPr lang="zh-CN" altLang="en-US" dirty="0" smtClean="0"/>
              <a:t>） 输入映射设置键盘以及对应的关键字，例如：</a:t>
            </a:r>
            <a:endParaRPr lang="en-US" altLang="zh-CN" dirty="0" smtClean="0"/>
          </a:p>
          <a:p>
            <a:r>
              <a:rPr lang="en-US" altLang="zh-CN" b="1" dirty="0" err="1" smtClean="0"/>
              <a:t>inputmap.put</a:t>
            </a:r>
            <a:r>
              <a:rPr lang="en-US" altLang="zh-CN" b="1" dirty="0" smtClean="0"/>
              <a:t>(</a:t>
            </a:r>
            <a:r>
              <a:rPr lang="en-US" altLang="zh-CN" b="1" dirty="0" err="1" smtClean="0"/>
              <a:t>KeyStroke.getKeyStroke</a:t>
            </a:r>
            <a:r>
              <a:rPr lang="en-US" altLang="zh-CN" b="1" dirty="0"/>
              <a:t>("A"),"dog");</a:t>
            </a:r>
            <a:endParaRPr lang="zh-CN" altLang="en-US" b="1" dirty="0"/>
          </a:p>
        </p:txBody>
      </p:sp>
      <p:sp>
        <p:nvSpPr>
          <p:cNvPr id="20" name="矩形 19"/>
          <p:cNvSpPr/>
          <p:nvPr/>
        </p:nvSpPr>
        <p:spPr>
          <a:xfrm>
            <a:off x="409234" y="5257236"/>
            <a:ext cx="6827062" cy="923330"/>
          </a:xfrm>
          <a:prstGeom prst="rect">
            <a:avLst/>
          </a:prstGeom>
        </p:spPr>
        <p:txBody>
          <a:bodyPr wrap="square">
            <a:spAutoFit/>
          </a:bodyPr>
          <a:lstStyle/>
          <a:p>
            <a:r>
              <a:rPr lang="zh-CN" altLang="en-US" dirty="0" smtClean="0"/>
              <a:t>（</a:t>
            </a:r>
            <a:r>
              <a:rPr lang="en-US" altLang="zh-CN" dirty="0" smtClean="0"/>
              <a:t>3</a:t>
            </a:r>
            <a:r>
              <a:rPr lang="zh-CN" altLang="en-US" dirty="0" smtClean="0"/>
              <a:t>）按钮绑定到键盘</a:t>
            </a:r>
            <a:endParaRPr lang="en-US" altLang="zh-CN" dirty="0" smtClean="0"/>
          </a:p>
          <a:p>
            <a:r>
              <a:rPr lang="en-US" altLang="zh-CN" b="1" dirty="0" err="1" smtClean="0"/>
              <a:t>button.getActionMap</a:t>
            </a:r>
            <a:r>
              <a:rPr lang="en-US" altLang="zh-CN" b="1" dirty="0" smtClean="0"/>
              <a:t>().</a:t>
            </a:r>
            <a:r>
              <a:rPr lang="en-US" altLang="zh-CN" b="1" dirty="0"/>
              <a:t> put("</a:t>
            </a:r>
            <a:r>
              <a:rPr lang="en-US" altLang="zh-CN" b="1" dirty="0" err="1"/>
              <a:t>dog",</a:t>
            </a:r>
            <a:r>
              <a:rPr lang="en-US" altLang="zh-CN" b="1" dirty="0" err="1">
                <a:solidFill>
                  <a:srgbClr val="C00000"/>
                </a:solidFill>
              </a:rPr>
              <a:t>listener</a:t>
            </a:r>
            <a:r>
              <a:rPr lang="en-US" altLang="zh-CN" b="1" dirty="0" smtClean="0"/>
              <a:t>);</a:t>
            </a:r>
          </a:p>
          <a:p>
            <a:r>
              <a:rPr lang="zh-CN" altLang="zh-CN" dirty="0"/>
              <a:t>实现单击键盘上的键通知监视器的</a:t>
            </a:r>
            <a:r>
              <a:rPr lang="zh-CN" altLang="zh-CN" dirty="0" smtClean="0"/>
              <a:t>过程</a:t>
            </a:r>
            <a:r>
              <a:rPr lang="en-US" altLang="zh-CN" dirty="0" smtClean="0"/>
              <a:t>.</a:t>
            </a:r>
            <a:endParaRPr lang="zh-CN" altLang="en-US" dirty="0"/>
          </a:p>
        </p:txBody>
      </p:sp>
      <p:sp>
        <p:nvSpPr>
          <p:cNvPr id="21" name="矩形 20"/>
          <p:cNvSpPr/>
          <p:nvPr/>
        </p:nvSpPr>
        <p:spPr>
          <a:xfrm>
            <a:off x="5647232" y="5072570"/>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18</a:t>
            </a:r>
            <a:endParaRPr lang="zh-CN" altLang="en-US" dirty="0"/>
          </a:p>
        </p:txBody>
      </p:sp>
      <p:sp>
        <p:nvSpPr>
          <p:cNvPr id="22" name="矩形 21"/>
          <p:cNvSpPr/>
          <p:nvPr/>
        </p:nvSpPr>
        <p:spPr>
          <a:xfrm>
            <a:off x="5472470" y="5871631"/>
            <a:ext cx="2443287" cy="646331"/>
          </a:xfrm>
          <a:prstGeom prst="rect">
            <a:avLst/>
          </a:prstGeom>
        </p:spPr>
        <p:txBody>
          <a:bodyPr wrap="square">
            <a:spAutoFit/>
          </a:bodyPr>
          <a:lstStyle/>
          <a:p>
            <a:r>
              <a:rPr lang="en-US" altLang="zh-CN" dirty="0">
                <a:hlinkClick r:id="rId2" action="ppaction://hlinkfile"/>
              </a:rPr>
              <a:t>Example10_18.java</a:t>
            </a:r>
            <a:endParaRPr lang="en-US" altLang="zh-CN" dirty="0"/>
          </a:p>
          <a:p>
            <a:r>
              <a:rPr lang="en-US" altLang="zh-CN" dirty="0">
                <a:hlinkClick r:id="rId3" action="ppaction://hlinkfile"/>
              </a:rPr>
              <a:t>BindButtonWindow.java</a:t>
            </a:r>
            <a:endParaRPr lang="zh-CN" altLang="en-US" dirty="0"/>
          </a:p>
        </p:txBody>
      </p:sp>
      <p:sp>
        <p:nvSpPr>
          <p:cNvPr id="23" name="矩形 22"/>
          <p:cNvSpPr/>
          <p:nvPr/>
        </p:nvSpPr>
        <p:spPr>
          <a:xfrm>
            <a:off x="6605663" y="4948301"/>
            <a:ext cx="250400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zh-CN" dirty="0"/>
              <a:t>用鼠标单击按钮或敲击键盘的</a:t>
            </a:r>
            <a:r>
              <a:rPr lang="en-US" altLang="zh-CN" dirty="0"/>
              <a:t>’A’</a:t>
            </a:r>
            <a:r>
              <a:rPr lang="zh-CN" altLang="zh-CN" dirty="0"/>
              <a:t>键，程序将移动按钮</a:t>
            </a:r>
            <a:endParaRPr lang="zh-CN" altLang="en-US" dirty="0"/>
          </a:p>
        </p:txBody>
      </p:sp>
      <p:sp>
        <p:nvSpPr>
          <p:cNvPr id="24" name="下箭头 23"/>
          <p:cNvSpPr/>
          <p:nvPr/>
        </p:nvSpPr>
        <p:spPr>
          <a:xfrm>
            <a:off x="5940152" y="5441902"/>
            <a:ext cx="288032" cy="429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506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3240360" cy="699036"/>
          </a:xfrm>
        </p:spPr>
        <p:txBody>
          <a:bodyPr>
            <a:normAutofit/>
          </a:bodyPr>
          <a:lstStyle/>
          <a:p>
            <a:pPr lvl="1"/>
            <a:r>
              <a:rPr lang="en-US" altLang="zh-CN" sz="2400" b="1" dirty="0" smtClean="0"/>
              <a:t>10.1 Java Swing</a:t>
            </a:r>
            <a:r>
              <a:rPr lang="zh-CN" altLang="en-US" sz="2400" b="1" dirty="0" smtClean="0"/>
              <a:t>概述</a:t>
            </a:r>
            <a:endParaRPr lang="zh-CN" altLang="zh-CN" sz="2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28" y="820539"/>
            <a:ext cx="6408712" cy="4357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251520" y="5466446"/>
            <a:ext cx="8352928" cy="1200329"/>
          </a:xfrm>
          <a:prstGeom prst="rect">
            <a:avLst/>
          </a:prstGeom>
        </p:spPr>
        <p:txBody>
          <a:bodyPr wrap="square">
            <a:spAutoFit/>
          </a:bodyPr>
          <a:lstStyle/>
          <a:p>
            <a:r>
              <a:rPr lang="zh-CN" altLang="en-US" dirty="0"/>
              <a:t>学习</a:t>
            </a:r>
            <a:r>
              <a:rPr lang="en-US" altLang="zh-CN" dirty="0"/>
              <a:t>GUI</a:t>
            </a:r>
            <a:r>
              <a:rPr lang="zh-CN" altLang="en-US" dirty="0"/>
              <a:t>编程时，必须很好地理解掌握两个概念：容器类（</a:t>
            </a:r>
            <a:r>
              <a:rPr lang="en-US" altLang="zh-CN" dirty="0"/>
              <a:t>Container</a:t>
            </a:r>
            <a:r>
              <a:rPr lang="zh-CN" altLang="en-US" dirty="0"/>
              <a:t>）和组件类（</a:t>
            </a:r>
            <a:r>
              <a:rPr lang="en-US" altLang="zh-CN" dirty="0"/>
              <a:t>Component</a:t>
            </a:r>
            <a:r>
              <a:rPr lang="zh-CN" altLang="en-US" dirty="0"/>
              <a:t>）。</a:t>
            </a:r>
            <a:r>
              <a:rPr lang="en-US" altLang="zh-CN" dirty="0" err="1"/>
              <a:t>javax.swing</a:t>
            </a:r>
            <a:r>
              <a:rPr lang="zh-CN" altLang="en-US" dirty="0"/>
              <a:t>包中</a:t>
            </a:r>
            <a:r>
              <a:rPr lang="en-US" altLang="zh-CN" dirty="0" err="1"/>
              <a:t>JComponent</a:t>
            </a:r>
            <a:r>
              <a:rPr lang="zh-CN" altLang="en-US" dirty="0"/>
              <a:t>类是</a:t>
            </a:r>
            <a:r>
              <a:rPr lang="en-US" altLang="zh-CN" dirty="0" err="1"/>
              <a:t>java.awt</a:t>
            </a:r>
            <a:r>
              <a:rPr lang="zh-CN" altLang="en-US" dirty="0"/>
              <a:t>包中</a:t>
            </a:r>
            <a:r>
              <a:rPr lang="en-US" altLang="zh-CN" dirty="0"/>
              <a:t>Container</a:t>
            </a:r>
            <a:r>
              <a:rPr lang="zh-CN" altLang="en-US" dirty="0"/>
              <a:t>类的一个直接子类、是</a:t>
            </a:r>
            <a:r>
              <a:rPr lang="en-US" altLang="zh-CN" dirty="0" err="1"/>
              <a:t>java.awt</a:t>
            </a:r>
            <a:r>
              <a:rPr lang="zh-CN" altLang="en-US" dirty="0"/>
              <a:t>包中</a:t>
            </a:r>
            <a:r>
              <a:rPr lang="en-US" altLang="zh-CN" dirty="0"/>
              <a:t>Component</a:t>
            </a:r>
            <a:r>
              <a:rPr lang="zh-CN" altLang="en-US" dirty="0"/>
              <a:t>类的一个间接子类，学习</a:t>
            </a:r>
            <a:r>
              <a:rPr lang="en-US" altLang="zh-CN" dirty="0"/>
              <a:t>GUI</a:t>
            </a:r>
            <a:r>
              <a:rPr lang="zh-CN" altLang="en-US" dirty="0"/>
              <a:t>编程主要是学习掌握使用</a:t>
            </a:r>
            <a:r>
              <a:rPr lang="en-US" altLang="zh-CN" dirty="0"/>
              <a:t>Component</a:t>
            </a:r>
            <a:r>
              <a:rPr lang="zh-CN" altLang="en-US" dirty="0"/>
              <a:t>类的一些重要的子类。</a:t>
            </a:r>
          </a:p>
        </p:txBody>
      </p:sp>
    </p:spTree>
    <p:extLst>
      <p:ext uri="{BB962C8B-B14F-4D97-AF65-F5344CB8AC3E}">
        <p14:creationId xmlns:p14="http://schemas.microsoft.com/office/powerpoint/2010/main" val="3495780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1961960" cy="699036"/>
          </a:xfrm>
        </p:spPr>
        <p:txBody>
          <a:bodyPr>
            <a:normAutofit fontScale="90000"/>
          </a:bodyPr>
          <a:lstStyle/>
          <a:p>
            <a:pPr lvl="1"/>
            <a:r>
              <a:rPr lang="en-US" altLang="zh-CN" sz="2400" b="1" dirty="0"/>
              <a:t>10.8  </a:t>
            </a:r>
            <a:r>
              <a:rPr lang="zh-CN" altLang="zh-CN" sz="2400" b="1" dirty="0"/>
              <a:t>使用中介者模式</a:t>
            </a:r>
          </a:p>
        </p:txBody>
      </p:sp>
      <p:sp>
        <p:nvSpPr>
          <p:cNvPr id="14" name="矩形 13"/>
          <p:cNvSpPr/>
          <p:nvPr/>
        </p:nvSpPr>
        <p:spPr>
          <a:xfrm>
            <a:off x="251520" y="764704"/>
            <a:ext cx="8712968"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zh-CN" altLang="en-US" b="1" dirty="0"/>
              <a:t>用一个中介对象来封装一系列的对象交互。中介者使各对象不需要显示地相互引用，从而使其耦合松散，而且可以独立地改变它们之间的</a:t>
            </a:r>
            <a:r>
              <a:rPr lang="zh-CN" altLang="en-US" b="1" dirty="0" smtClean="0"/>
              <a:t>交互</a:t>
            </a:r>
            <a:r>
              <a:rPr lang="en-US" altLang="zh-CN" b="1" dirty="0" smtClean="0"/>
              <a:t>.</a:t>
            </a:r>
            <a:endParaRPr lang="zh-CN" altLang="en-US" b="1" dirty="0"/>
          </a:p>
        </p:txBody>
      </p:sp>
      <p:sp>
        <p:nvSpPr>
          <p:cNvPr id="15" name="矩形 14"/>
          <p:cNvSpPr/>
          <p:nvPr/>
        </p:nvSpPr>
        <p:spPr>
          <a:xfrm>
            <a:off x="251520" y="1457916"/>
            <a:ext cx="8712968" cy="1477328"/>
          </a:xfrm>
          <a:prstGeom prst="rect">
            <a:avLst/>
          </a:prstGeom>
        </p:spPr>
        <p:txBody>
          <a:bodyPr wrap="square">
            <a:spAutoFit/>
          </a:bodyPr>
          <a:lstStyle/>
          <a:p>
            <a:r>
              <a:rPr lang="zh-CN" altLang="en-US" dirty="0" smtClean="0"/>
              <a:t>结构</a:t>
            </a:r>
            <a:r>
              <a:rPr lang="zh-CN" altLang="en-US" dirty="0"/>
              <a:t>中包括四种角色：</a:t>
            </a:r>
          </a:p>
          <a:p>
            <a:pPr marL="285750" indent="-285750">
              <a:buFont typeface="Arial" pitchFamily="34" charset="0"/>
              <a:buChar char="•"/>
            </a:pPr>
            <a:r>
              <a:rPr lang="zh-CN" altLang="en-US" dirty="0" smtClean="0"/>
              <a:t>中介</a:t>
            </a:r>
            <a:r>
              <a:rPr lang="zh-CN" altLang="en-US" dirty="0"/>
              <a:t>者（</a:t>
            </a:r>
            <a:r>
              <a:rPr lang="en-US" altLang="zh-CN" dirty="0"/>
              <a:t>Mediator</a:t>
            </a:r>
            <a:r>
              <a:rPr lang="zh-CN" altLang="en-US" dirty="0"/>
              <a:t>）：中介者是一个</a:t>
            </a:r>
            <a:r>
              <a:rPr lang="zh-CN" altLang="en-US" dirty="0" smtClean="0"/>
              <a:t>接口。</a:t>
            </a:r>
            <a:endParaRPr lang="zh-CN" altLang="en-US" dirty="0"/>
          </a:p>
          <a:p>
            <a:pPr marL="285750" indent="-285750">
              <a:buFont typeface="Arial" pitchFamily="34" charset="0"/>
              <a:buChar char="•"/>
            </a:pPr>
            <a:r>
              <a:rPr lang="zh-CN" altLang="en-US" dirty="0" smtClean="0"/>
              <a:t>具体</a:t>
            </a:r>
            <a:r>
              <a:rPr lang="zh-CN" altLang="en-US" dirty="0"/>
              <a:t>中介者（</a:t>
            </a:r>
            <a:r>
              <a:rPr lang="en-US" altLang="zh-CN" dirty="0" err="1"/>
              <a:t>ConcreteMediator</a:t>
            </a:r>
            <a:r>
              <a:rPr lang="zh-CN" altLang="en-US" dirty="0"/>
              <a:t>）：具体中介者是实现中介者接口的类</a:t>
            </a:r>
            <a:r>
              <a:rPr lang="zh-CN" altLang="en-US" dirty="0" smtClean="0"/>
              <a:t>。</a:t>
            </a:r>
            <a:endParaRPr lang="zh-CN" altLang="en-US" dirty="0"/>
          </a:p>
          <a:p>
            <a:pPr marL="285750" indent="-285750">
              <a:buFont typeface="Arial" pitchFamily="34" charset="0"/>
              <a:buChar char="•"/>
            </a:pPr>
            <a:r>
              <a:rPr lang="zh-CN" altLang="en-US" dirty="0" smtClean="0"/>
              <a:t>同事</a:t>
            </a:r>
            <a:r>
              <a:rPr lang="zh-CN" altLang="en-US" dirty="0"/>
              <a:t>（</a:t>
            </a:r>
            <a:r>
              <a:rPr lang="en-US" altLang="zh-CN" dirty="0"/>
              <a:t>Colleague</a:t>
            </a:r>
            <a:r>
              <a:rPr lang="zh-CN" altLang="en-US" dirty="0"/>
              <a:t>）：一个</a:t>
            </a:r>
            <a:r>
              <a:rPr lang="zh-CN" altLang="en-US" dirty="0" smtClean="0"/>
              <a:t>接口。</a:t>
            </a:r>
            <a:endParaRPr lang="zh-CN" altLang="en-US" dirty="0"/>
          </a:p>
          <a:p>
            <a:pPr marL="285750" indent="-285750">
              <a:buFont typeface="Arial" pitchFamily="34" charset="0"/>
              <a:buChar char="•"/>
            </a:pPr>
            <a:r>
              <a:rPr lang="zh-CN" altLang="en-US" dirty="0" smtClean="0"/>
              <a:t>具体</a:t>
            </a:r>
            <a:r>
              <a:rPr lang="zh-CN" altLang="en-US" dirty="0"/>
              <a:t>同事（</a:t>
            </a:r>
            <a:r>
              <a:rPr lang="en-US" altLang="zh-CN" dirty="0" err="1"/>
              <a:t>ConcreteColleague</a:t>
            </a:r>
            <a:r>
              <a:rPr lang="zh-CN" altLang="en-US" dirty="0"/>
              <a:t>）实现同事接口的类</a:t>
            </a:r>
            <a:r>
              <a:rPr lang="zh-CN" altLang="en-US" dirty="0" smtClean="0"/>
              <a:t>。</a:t>
            </a:r>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935244"/>
            <a:ext cx="7575079"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275481" y="5690865"/>
            <a:ext cx="8208912"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t>具体中介者包含有所有具体同事（</a:t>
            </a:r>
            <a:r>
              <a:rPr lang="en-US" altLang="zh-CN" dirty="0" err="1"/>
              <a:t>ConcreteColleague</a:t>
            </a:r>
            <a:r>
              <a:rPr lang="zh-CN" altLang="en-US" dirty="0"/>
              <a:t>）的引用，比如允许具体中介者通过组合或方法的参数来调用任何一个同事，并通过实现中介者接口中的方法来满足具体同事之间的通信请求。</a:t>
            </a:r>
          </a:p>
        </p:txBody>
      </p:sp>
    </p:spTree>
    <p:extLst>
      <p:ext uri="{BB962C8B-B14F-4D97-AF65-F5344CB8AC3E}">
        <p14:creationId xmlns:p14="http://schemas.microsoft.com/office/powerpoint/2010/main" val="2656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1961960" cy="699036"/>
          </a:xfrm>
        </p:spPr>
        <p:txBody>
          <a:bodyPr>
            <a:normAutofit fontScale="90000"/>
          </a:bodyPr>
          <a:lstStyle/>
          <a:p>
            <a:pPr lvl="1"/>
            <a:r>
              <a:rPr lang="en-US" altLang="zh-CN" sz="2400" b="1" dirty="0"/>
              <a:t>10.8  </a:t>
            </a:r>
            <a:r>
              <a:rPr lang="zh-CN" altLang="zh-CN" sz="2400" b="1" dirty="0"/>
              <a:t>使用中介者模式</a:t>
            </a:r>
          </a:p>
        </p:txBody>
      </p:sp>
      <p:sp>
        <p:nvSpPr>
          <p:cNvPr id="3" name="矩形 2"/>
          <p:cNvSpPr/>
          <p:nvPr/>
        </p:nvSpPr>
        <p:spPr>
          <a:xfrm>
            <a:off x="179512" y="692696"/>
            <a:ext cx="8964488"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GUI</a:t>
            </a:r>
            <a:r>
              <a:rPr lang="zh-CN" altLang="en-US" dirty="0"/>
              <a:t>程序时，即使组件不是很多，但是之间的交互也可能非常复杂，这时经常需要使用中介者模式协调各个组件。</a:t>
            </a:r>
          </a:p>
          <a:p>
            <a:r>
              <a:rPr lang="zh-CN" altLang="en-US" dirty="0" smtClean="0"/>
              <a:t>比如</a:t>
            </a:r>
            <a:r>
              <a:rPr lang="zh-CN" altLang="en-US" dirty="0"/>
              <a:t>一个程序需要实现如下的功能：</a:t>
            </a:r>
          </a:p>
          <a:p>
            <a:pPr marL="285750" indent="-285750">
              <a:buFont typeface="Arial" pitchFamily="34" charset="0"/>
              <a:buChar char="•"/>
            </a:pPr>
            <a:r>
              <a:rPr lang="zh-CN" altLang="en-US" dirty="0" smtClean="0"/>
              <a:t>程序</a:t>
            </a:r>
            <a:r>
              <a:rPr lang="zh-CN" altLang="en-US" dirty="0"/>
              <a:t>中有一个文本区，当文本区中有文本被选中时，负责复制和剪贴的组件将处于可用状态；当文本区中未有文本被选中时，负责复制和剪贴的组件将处于非可用状态</a:t>
            </a:r>
          </a:p>
          <a:p>
            <a:pPr marL="285750" indent="-285750">
              <a:buFont typeface="Arial" pitchFamily="34" charset="0"/>
              <a:buChar char="•"/>
            </a:pPr>
            <a:r>
              <a:rPr lang="zh-CN" altLang="en-US" dirty="0" smtClean="0"/>
              <a:t>当</a:t>
            </a:r>
            <a:r>
              <a:rPr lang="zh-CN" altLang="en-US" dirty="0"/>
              <a:t>剪贴板上无内容时，负责粘贴的组件处于非可用状态；当粘贴板上有内容时负责粘贴的组件处于可用状态。</a:t>
            </a:r>
          </a:p>
        </p:txBody>
      </p:sp>
      <p:sp>
        <p:nvSpPr>
          <p:cNvPr id="4" name="矩形 3"/>
          <p:cNvSpPr/>
          <p:nvPr/>
        </p:nvSpPr>
        <p:spPr>
          <a:xfrm>
            <a:off x="183542" y="2852936"/>
            <a:ext cx="8960458" cy="1200329"/>
          </a:xfrm>
          <a:prstGeom prst="rect">
            <a:avLst/>
          </a:prstGeom>
        </p:spPr>
        <p:txBody>
          <a:bodyPr wrap="square">
            <a:spAutoFit/>
          </a:bodyPr>
          <a:lstStyle/>
          <a:p>
            <a:r>
              <a:rPr lang="en-US" altLang="zh-CN" b="1" dirty="0"/>
              <a:t>1</a:t>
            </a:r>
            <a:r>
              <a:rPr lang="zh-CN" altLang="en-US" b="1" dirty="0"/>
              <a:t>．具体同事</a:t>
            </a:r>
          </a:p>
          <a:p>
            <a:r>
              <a:rPr lang="zh-CN" altLang="en-US" dirty="0"/>
              <a:t>具体同事是</a:t>
            </a:r>
            <a:r>
              <a:rPr lang="en-US" altLang="zh-CN" dirty="0" err="1"/>
              <a:t>javax.swing</a:t>
            </a:r>
            <a:r>
              <a:rPr lang="zh-CN" altLang="en-US" dirty="0"/>
              <a:t>包中的</a:t>
            </a:r>
            <a:r>
              <a:rPr lang="en-US" altLang="zh-CN" dirty="0" err="1"/>
              <a:t>JMenu</a:t>
            </a:r>
            <a:r>
              <a:rPr lang="zh-CN" altLang="en-US" dirty="0"/>
              <a:t>、</a:t>
            </a:r>
            <a:r>
              <a:rPr lang="en-US" altLang="zh-CN" dirty="0" err="1"/>
              <a:t>JMenuItem</a:t>
            </a:r>
            <a:r>
              <a:rPr lang="zh-CN" altLang="en-US" dirty="0"/>
              <a:t>以及</a:t>
            </a:r>
            <a:r>
              <a:rPr lang="en-US" altLang="zh-CN" dirty="0" err="1"/>
              <a:t>JTextArea</a:t>
            </a:r>
            <a:r>
              <a:rPr lang="zh-CN" altLang="en-US" dirty="0"/>
              <a:t>类。</a:t>
            </a:r>
          </a:p>
          <a:p>
            <a:r>
              <a:rPr lang="en-US" altLang="zh-CN" b="1" dirty="0"/>
              <a:t>2</a:t>
            </a:r>
            <a:r>
              <a:rPr lang="zh-CN" altLang="en-US" b="1" dirty="0"/>
              <a:t>．具体中介者</a:t>
            </a:r>
          </a:p>
          <a:p>
            <a:r>
              <a:rPr lang="zh-CN" altLang="en-US" dirty="0"/>
              <a:t>具体中介者类是</a:t>
            </a:r>
            <a:r>
              <a:rPr lang="en-US" altLang="zh-CN" dirty="0" err="1"/>
              <a:t>ConcreteMediator</a:t>
            </a:r>
            <a:r>
              <a:rPr lang="zh-CN" altLang="en-US" dirty="0" smtClean="0"/>
              <a:t>类</a:t>
            </a:r>
            <a:r>
              <a:rPr lang="en-US" altLang="zh-CN" dirty="0" smtClean="0">
                <a:hlinkClick r:id="rId2" action="ppaction://hlinkfile"/>
              </a:rPr>
              <a:t>(</a:t>
            </a:r>
            <a:r>
              <a:rPr lang="en-US" altLang="zh-CN" b="1" dirty="0" smtClean="0">
                <a:hlinkClick r:id="rId2" action="ppaction://hlinkfile"/>
              </a:rPr>
              <a:t>ConcreteMediator.java</a:t>
            </a:r>
            <a:r>
              <a:rPr lang="en-US" altLang="zh-CN" dirty="0" smtClean="0"/>
              <a:t>).</a:t>
            </a:r>
            <a:endParaRPr lang="zh-CN" altLang="en-US" dirty="0"/>
          </a:p>
        </p:txBody>
      </p:sp>
      <p:sp>
        <p:nvSpPr>
          <p:cNvPr id="5" name="矩形 4"/>
          <p:cNvSpPr/>
          <p:nvPr/>
        </p:nvSpPr>
        <p:spPr>
          <a:xfrm>
            <a:off x="183542" y="4053265"/>
            <a:ext cx="2660266" cy="1200329"/>
          </a:xfrm>
          <a:prstGeom prst="rect">
            <a:avLst/>
          </a:prstGeom>
        </p:spPr>
        <p:txBody>
          <a:bodyPr wrap="square">
            <a:spAutoFit/>
          </a:bodyPr>
          <a:lstStyle/>
          <a:p>
            <a:r>
              <a:rPr lang="en-US" altLang="zh-CN" b="1" dirty="0"/>
              <a:t>3</a:t>
            </a:r>
            <a:r>
              <a:rPr lang="zh-CN" altLang="en-US" b="1" dirty="0"/>
              <a:t>．应用程序</a:t>
            </a:r>
          </a:p>
          <a:p>
            <a:r>
              <a:rPr lang="en-US" altLang="zh-CN" dirty="0" smtClean="0">
                <a:hlinkClick r:id="rId3" action="ppaction://hlinkfile"/>
              </a:rPr>
              <a:t>Appletcation.java</a:t>
            </a:r>
            <a:r>
              <a:rPr lang="zh-CN" altLang="en-US" dirty="0"/>
              <a:t>使用了中介者模式中所涉及的</a:t>
            </a:r>
            <a:r>
              <a:rPr lang="zh-CN" altLang="en-US" dirty="0" smtClean="0"/>
              <a:t>类</a:t>
            </a:r>
            <a:r>
              <a:rPr lang="en-US" altLang="zh-CN" dirty="0" smtClean="0"/>
              <a:t>.</a:t>
            </a:r>
            <a:endParaRPr lang="zh-CN" altLang="en-US" dirty="0"/>
          </a:p>
        </p:txBody>
      </p:sp>
      <p:pic>
        <p:nvPicPr>
          <p:cNvPr id="31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473" y="4221088"/>
            <a:ext cx="3384376" cy="235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a:xfrm>
            <a:off x="2699792" y="4653429"/>
            <a:ext cx="360040" cy="503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5411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1961960" cy="699036"/>
          </a:xfrm>
        </p:spPr>
        <p:txBody>
          <a:bodyPr>
            <a:normAutofit fontScale="90000"/>
          </a:bodyPr>
          <a:lstStyle/>
          <a:p>
            <a:pPr lvl="1"/>
            <a:r>
              <a:rPr lang="en-US" altLang="zh-CN" sz="2400" b="1" dirty="0"/>
              <a:t>10.9  </a:t>
            </a:r>
            <a:r>
              <a:rPr lang="zh-CN" altLang="zh-CN" sz="2400" b="1" dirty="0"/>
              <a:t>发布</a:t>
            </a:r>
            <a:r>
              <a:rPr lang="en-US" altLang="zh-CN" sz="2400" b="1" dirty="0"/>
              <a:t>GUI</a:t>
            </a:r>
            <a:r>
              <a:rPr lang="zh-CN" altLang="zh-CN" sz="2400" b="1" dirty="0"/>
              <a:t>程序</a:t>
            </a:r>
          </a:p>
        </p:txBody>
      </p:sp>
      <p:sp>
        <p:nvSpPr>
          <p:cNvPr id="15" name="矩形 14"/>
          <p:cNvSpPr/>
          <p:nvPr/>
        </p:nvSpPr>
        <p:spPr>
          <a:xfrm>
            <a:off x="251520" y="764704"/>
            <a:ext cx="2745623"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t>1</a:t>
            </a:r>
            <a:r>
              <a:rPr lang="zh-CN" altLang="en-US" dirty="0"/>
              <a:t>．清单文件</a:t>
            </a:r>
            <a:r>
              <a:rPr lang="en-US" altLang="zh-CN" dirty="0"/>
              <a:t>(</a:t>
            </a:r>
            <a:r>
              <a:rPr lang="en-US" altLang="zh-CN" dirty="0" err="1"/>
              <a:t>mymoon.mf</a:t>
            </a:r>
            <a:r>
              <a:rPr lang="en-US" altLang="zh-CN" dirty="0"/>
              <a:t>)</a:t>
            </a:r>
            <a:endParaRPr lang="zh-CN" altLang="en-US" dirty="0"/>
          </a:p>
        </p:txBody>
      </p:sp>
      <p:sp>
        <p:nvSpPr>
          <p:cNvPr id="16" name="矩形 15"/>
          <p:cNvSpPr/>
          <p:nvPr/>
        </p:nvSpPr>
        <p:spPr>
          <a:xfrm>
            <a:off x="251520" y="1134036"/>
            <a:ext cx="2745623"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Manifest-Version: 1.0</a:t>
            </a:r>
            <a:endParaRPr lang="zh-CN" altLang="zh-CN" dirty="0"/>
          </a:p>
          <a:p>
            <a:r>
              <a:rPr lang="en-US" altLang="zh-CN" dirty="0"/>
              <a:t>Main-Class: Example10_16</a:t>
            </a:r>
            <a:endParaRPr lang="zh-CN" altLang="zh-CN" dirty="0"/>
          </a:p>
          <a:p>
            <a:r>
              <a:rPr lang="en-US" altLang="zh-CN" dirty="0"/>
              <a:t>Created-By: 11</a:t>
            </a:r>
            <a:endParaRPr lang="zh-CN" altLang="en-US" dirty="0"/>
          </a:p>
        </p:txBody>
      </p:sp>
      <p:sp>
        <p:nvSpPr>
          <p:cNvPr id="17" name="矩形 16"/>
          <p:cNvSpPr/>
          <p:nvPr/>
        </p:nvSpPr>
        <p:spPr>
          <a:xfrm>
            <a:off x="251520" y="2058437"/>
            <a:ext cx="4536008"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dirty="0"/>
              <a:t>2</a:t>
            </a:r>
            <a:r>
              <a:rPr lang="zh-CN" altLang="en-US" dirty="0"/>
              <a:t>．生成</a:t>
            </a:r>
            <a:r>
              <a:rPr lang="en-US" altLang="zh-CN" dirty="0"/>
              <a:t>JAR</a:t>
            </a:r>
            <a:r>
              <a:rPr lang="zh-CN" altLang="en-US" dirty="0"/>
              <a:t>文件</a:t>
            </a:r>
            <a:r>
              <a:rPr lang="en-US" altLang="zh-CN" dirty="0"/>
              <a:t>(Tom.jar)</a:t>
            </a:r>
            <a:endParaRPr lang="zh-CN" altLang="en-US" dirty="0"/>
          </a:p>
        </p:txBody>
      </p:sp>
      <p:sp>
        <p:nvSpPr>
          <p:cNvPr id="18" name="矩形 17"/>
          <p:cNvSpPr/>
          <p:nvPr/>
        </p:nvSpPr>
        <p:spPr>
          <a:xfrm>
            <a:off x="3203848" y="857037"/>
            <a:ext cx="4134197" cy="1200329"/>
          </a:xfrm>
          <a:prstGeom prst="rect">
            <a:avLst/>
          </a:prstGeom>
        </p:spPr>
        <p:txBody>
          <a:bodyPr wrap="square">
            <a:spAutoFit/>
          </a:bodyPr>
          <a:lstStyle/>
          <a:p>
            <a:r>
              <a:rPr lang="zh-CN" altLang="en-US" dirty="0" smtClean="0"/>
              <a:t>在</a:t>
            </a:r>
            <a:r>
              <a:rPr lang="en-US" altLang="zh-CN" dirty="0" smtClean="0"/>
              <a:t>Manifest-Version</a:t>
            </a:r>
            <a:r>
              <a:rPr lang="zh-CN" altLang="en-US" dirty="0" smtClean="0"/>
              <a:t>：和 </a:t>
            </a:r>
            <a:r>
              <a:rPr lang="en-US" altLang="zh-CN" dirty="0" smtClean="0"/>
              <a:t>1.0</a:t>
            </a:r>
            <a:r>
              <a:rPr lang="zh-CN" altLang="en-US" dirty="0" smtClean="0"/>
              <a:t>之间、</a:t>
            </a:r>
            <a:r>
              <a:rPr lang="en-US" altLang="zh-CN" dirty="0" smtClean="0"/>
              <a:t>Main-Class</a:t>
            </a:r>
            <a:r>
              <a:rPr lang="zh-CN" altLang="en-US" dirty="0" smtClean="0"/>
              <a:t>：和</a:t>
            </a:r>
            <a:r>
              <a:rPr lang="zh-CN" altLang="en-US" dirty="0"/>
              <a:t>主</a:t>
            </a:r>
            <a:r>
              <a:rPr lang="zh-CN" altLang="en-US" dirty="0" smtClean="0"/>
              <a:t>类</a:t>
            </a:r>
            <a:r>
              <a:rPr lang="en-US" altLang="zh-CN" dirty="0" smtClean="0"/>
              <a:t>Example10_16</a:t>
            </a:r>
            <a:r>
              <a:rPr lang="zh-CN" altLang="en-US" dirty="0" smtClean="0"/>
              <a:t>之间</a:t>
            </a:r>
            <a:r>
              <a:rPr lang="zh-CN" altLang="en-US" dirty="0"/>
              <a:t>，</a:t>
            </a:r>
            <a:r>
              <a:rPr lang="zh-CN" altLang="en-US" dirty="0" smtClean="0"/>
              <a:t>以及</a:t>
            </a:r>
            <a:r>
              <a:rPr lang="en-US" altLang="zh-CN" dirty="0" smtClean="0"/>
              <a:t>Created-By</a:t>
            </a:r>
            <a:r>
              <a:rPr lang="zh-CN" altLang="en-US" dirty="0" smtClean="0"/>
              <a:t>：和</a:t>
            </a:r>
            <a:r>
              <a:rPr lang="en-US" altLang="zh-CN" dirty="0" smtClean="0"/>
              <a:t>11</a:t>
            </a:r>
            <a:r>
              <a:rPr lang="zh-CN" altLang="en-US" dirty="0" smtClean="0"/>
              <a:t>之间</a:t>
            </a:r>
            <a:r>
              <a:rPr lang="zh-CN" altLang="en-US" dirty="0"/>
              <a:t>必须</a:t>
            </a:r>
            <a:r>
              <a:rPr lang="zh-CN" altLang="en-US" b="1" dirty="0"/>
              <a:t>有且只有一个</a:t>
            </a:r>
            <a:r>
              <a:rPr lang="zh-CN" altLang="en-US" b="1" dirty="0" smtClean="0"/>
              <a:t>空格</a:t>
            </a:r>
            <a:r>
              <a:rPr lang="en-US" altLang="zh-CN" b="1" dirty="0" smtClean="0"/>
              <a:t>.</a:t>
            </a:r>
            <a:endParaRPr lang="zh-CN" altLang="en-US" b="1" dirty="0"/>
          </a:p>
        </p:txBody>
      </p:sp>
      <p:sp>
        <p:nvSpPr>
          <p:cNvPr id="19" name="矩形 18"/>
          <p:cNvSpPr/>
          <p:nvPr/>
        </p:nvSpPr>
        <p:spPr>
          <a:xfrm>
            <a:off x="251520" y="2465006"/>
            <a:ext cx="8640960"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CN" dirty="0"/>
              <a:t>D:\2019&gt; </a:t>
            </a:r>
            <a:r>
              <a:rPr lang="en-US" altLang="zh-CN" b="1" dirty="0"/>
              <a:t>jar </a:t>
            </a:r>
            <a:r>
              <a:rPr lang="en-US" altLang="zh-CN" b="1" dirty="0" err="1"/>
              <a:t>cfm</a:t>
            </a:r>
            <a:r>
              <a:rPr lang="en-US" altLang="zh-CN" b="1" dirty="0"/>
              <a:t> Tom.jar </a:t>
            </a:r>
            <a:r>
              <a:rPr lang="en-US" altLang="zh-CN" b="1" dirty="0" err="1"/>
              <a:t>mymoon.mf</a:t>
            </a:r>
            <a:r>
              <a:rPr lang="en-US" altLang="zh-CN" b="1" dirty="0"/>
              <a:t> Example10_16.class </a:t>
            </a:r>
            <a:r>
              <a:rPr lang="en-US" altLang="zh-CN" b="1" dirty="0" err="1"/>
              <a:t>TreeWin.class</a:t>
            </a:r>
            <a:endParaRPr lang="en-US" altLang="zh-CN" b="1" dirty="0"/>
          </a:p>
          <a:p>
            <a:r>
              <a:rPr lang="zh-CN" altLang="en-US" dirty="0"/>
              <a:t>如果</a:t>
            </a:r>
            <a:r>
              <a:rPr lang="en-US" altLang="zh-CN" dirty="0"/>
              <a:t>D:\2019</a:t>
            </a:r>
            <a:r>
              <a:rPr lang="zh-CN" altLang="en-US" dirty="0"/>
              <a:t>下的字节码文件刚好是应用程序需要的全部字节码文件，也可以如下生成</a:t>
            </a:r>
            <a:r>
              <a:rPr lang="en-US" altLang="zh-CN" dirty="0"/>
              <a:t>JAR</a:t>
            </a:r>
            <a:r>
              <a:rPr lang="zh-CN" altLang="en-US" dirty="0"/>
              <a:t>文件</a:t>
            </a:r>
            <a:r>
              <a:rPr lang="en-US" altLang="zh-CN" dirty="0"/>
              <a:t>Tom.jar</a:t>
            </a:r>
            <a:r>
              <a:rPr lang="zh-CN" altLang="en-US" dirty="0"/>
              <a:t>：</a:t>
            </a:r>
          </a:p>
          <a:p>
            <a:r>
              <a:rPr lang="en-US" altLang="zh-CN" dirty="0"/>
              <a:t>D:\2019&gt; </a:t>
            </a:r>
            <a:r>
              <a:rPr lang="en-US" altLang="zh-CN" b="1" dirty="0"/>
              <a:t>jar </a:t>
            </a:r>
            <a:r>
              <a:rPr lang="en-US" altLang="zh-CN" b="1" dirty="0" err="1"/>
              <a:t>cfm</a:t>
            </a:r>
            <a:r>
              <a:rPr lang="en-US" altLang="zh-CN" b="1" dirty="0"/>
              <a:t> Tom.jar </a:t>
            </a:r>
            <a:r>
              <a:rPr lang="en-US" altLang="zh-CN" b="1" dirty="0" err="1"/>
              <a:t>mymoon.mf</a:t>
            </a:r>
            <a:r>
              <a:rPr lang="en-US" altLang="zh-CN" b="1" dirty="0"/>
              <a:t>  *.class</a:t>
            </a:r>
          </a:p>
        </p:txBody>
      </p:sp>
      <p:sp>
        <p:nvSpPr>
          <p:cNvPr id="20" name="矩形 19"/>
          <p:cNvSpPr/>
          <p:nvPr/>
        </p:nvSpPr>
        <p:spPr>
          <a:xfrm>
            <a:off x="233239" y="3694981"/>
            <a:ext cx="45542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dirty="0"/>
              <a:t>3. </a:t>
            </a:r>
            <a:r>
              <a:rPr lang="zh-CN" altLang="en-US" dirty="0"/>
              <a:t>制作</a:t>
            </a:r>
            <a:r>
              <a:rPr lang="en-US" altLang="zh-CN" dirty="0"/>
              <a:t>bat</a:t>
            </a:r>
            <a:r>
              <a:rPr lang="zh-CN" altLang="en-US" dirty="0"/>
              <a:t>文件</a:t>
            </a:r>
            <a:r>
              <a:rPr lang="en-US" altLang="zh-CN" dirty="0"/>
              <a:t>(tree.bat)</a:t>
            </a:r>
            <a:endParaRPr lang="zh-CN" altLang="en-US" dirty="0"/>
          </a:p>
        </p:txBody>
      </p:sp>
      <p:sp>
        <p:nvSpPr>
          <p:cNvPr id="21" name="矩形 20"/>
          <p:cNvSpPr/>
          <p:nvPr/>
        </p:nvSpPr>
        <p:spPr>
          <a:xfrm>
            <a:off x="215528" y="4088423"/>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a:t>path ./bin</a:t>
            </a:r>
            <a:endParaRPr lang="zh-CN" altLang="zh-CN" dirty="0"/>
          </a:p>
          <a:p>
            <a:r>
              <a:rPr lang="en-US" altLang="zh-CN" dirty="0"/>
              <a:t>pause</a:t>
            </a:r>
            <a:endParaRPr lang="zh-CN" altLang="zh-CN" dirty="0"/>
          </a:p>
          <a:p>
            <a:r>
              <a:rPr lang="en-US" altLang="zh-CN" dirty="0"/>
              <a:t>start </a:t>
            </a:r>
            <a:r>
              <a:rPr lang="en-US" altLang="zh-CN" dirty="0" err="1"/>
              <a:t>javaw</a:t>
            </a:r>
            <a:r>
              <a:rPr lang="en-US" altLang="zh-CN" dirty="0"/>
              <a:t> -jar Tom.jar</a:t>
            </a:r>
            <a:endParaRPr lang="zh-CN" altLang="zh-CN" dirty="0"/>
          </a:p>
        </p:txBody>
      </p:sp>
      <p:sp>
        <p:nvSpPr>
          <p:cNvPr id="22" name="矩形 21"/>
          <p:cNvSpPr/>
          <p:nvPr/>
        </p:nvSpPr>
        <p:spPr>
          <a:xfrm>
            <a:off x="208657" y="5157192"/>
            <a:ext cx="8676952" cy="1477328"/>
          </a:xfrm>
          <a:prstGeom prst="rect">
            <a:avLst/>
          </a:prstGeom>
        </p:spPr>
        <p:txBody>
          <a:bodyPr wrap="square">
            <a:spAutoFit/>
          </a:bodyPr>
          <a:lstStyle/>
          <a:p>
            <a:r>
              <a:rPr lang="zh-CN" altLang="en-US" dirty="0"/>
              <a:t>将</a:t>
            </a:r>
            <a:r>
              <a:rPr lang="en-US" altLang="zh-CN" b="1" dirty="0"/>
              <a:t>tree.bat</a:t>
            </a:r>
            <a:r>
              <a:rPr lang="zh-CN" altLang="en-US" dirty="0"/>
              <a:t>保存到新的文件夹中，比如名字为“软件发布”的文件夹，然后将</a:t>
            </a:r>
            <a:r>
              <a:rPr lang="en-US" altLang="zh-CN" b="1" dirty="0"/>
              <a:t>Tom.jar</a:t>
            </a:r>
            <a:r>
              <a:rPr lang="zh-CN" altLang="en-US" dirty="0"/>
              <a:t>，以及</a:t>
            </a:r>
            <a:r>
              <a:rPr lang="en-US" altLang="zh-CN" dirty="0"/>
              <a:t>Java</a:t>
            </a:r>
            <a:r>
              <a:rPr lang="zh-CN" altLang="en-US" dirty="0"/>
              <a:t>运行环境，即</a:t>
            </a:r>
            <a:r>
              <a:rPr lang="en-US" altLang="zh-CN" dirty="0"/>
              <a:t>JDK</a:t>
            </a:r>
            <a:r>
              <a:rPr lang="zh-CN" altLang="en-US" dirty="0"/>
              <a:t>安装目录下</a:t>
            </a:r>
            <a:r>
              <a:rPr lang="en-US" altLang="zh-CN" b="1" dirty="0"/>
              <a:t>\bin</a:t>
            </a:r>
            <a:r>
              <a:rPr lang="zh-CN" altLang="en-US" dirty="0"/>
              <a:t>和</a:t>
            </a:r>
            <a:r>
              <a:rPr lang="en-US" altLang="zh-CN" b="1" dirty="0"/>
              <a:t>\lib</a:t>
            </a:r>
            <a:r>
              <a:rPr lang="zh-CN" altLang="en-US" dirty="0"/>
              <a:t>（</a:t>
            </a:r>
            <a:r>
              <a:rPr lang="en-US" altLang="zh-CN" dirty="0"/>
              <a:t>Java</a:t>
            </a:r>
            <a:r>
              <a:rPr lang="zh-CN" altLang="en-US" dirty="0"/>
              <a:t>运行环境，见第</a:t>
            </a:r>
            <a:r>
              <a:rPr lang="en-US" altLang="zh-CN" dirty="0"/>
              <a:t>1.3.2</a:t>
            </a:r>
            <a:r>
              <a:rPr lang="zh-CN" altLang="en-US" dirty="0"/>
              <a:t>）复制到“软件发布”中。可以将“软件发布”文件夹作为软件发布，也可以用压缩工具将该“软件发布”下的所有文件压缩成</a:t>
            </a:r>
            <a:r>
              <a:rPr lang="en-US" altLang="zh-CN" dirty="0"/>
              <a:t>.zip</a:t>
            </a:r>
            <a:r>
              <a:rPr lang="zh-CN" altLang="en-US" dirty="0"/>
              <a:t>或</a:t>
            </a:r>
            <a:r>
              <a:rPr lang="en-US" altLang="zh-CN" dirty="0"/>
              <a:t>.jar</a:t>
            </a:r>
            <a:r>
              <a:rPr lang="zh-CN" altLang="en-US" dirty="0"/>
              <a:t>文件发布。用户解压后，双击</a:t>
            </a:r>
            <a:r>
              <a:rPr lang="en-US" altLang="zh-CN" b="1" dirty="0"/>
              <a:t>tree.bat</a:t>
            </a:r>
            <a:r>
              <a:rPr lang="zh-CN" altLang="en-US" dirty="0"/>
              <a:t>即可运行程序</a:t>
            </a:r>
          </a:p>
        </p:txBody>
      </p:sp>
    </p:spTree>
    <p:extLst>
      <p:ext uri="{BB962C8B-B14F-4D97-AF65-F5344CB8AC3E}">
        <p14:creationId xmlns:p14="http://schemas.microsoft.com/office/powerpoint/2010/main" val="2813827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12" y="116632"/>
            <a:ext cx="2962672" cy="526380"/>
          </a:xfrm>
        </p:spPr>
        <p:txBody>
          <a:bodyPr>
            <a:normAutofit/>
          </a:bodyPr>
          <a:lstStyle/>
          <a:p>
            <a:pPr lvl="1" algn="l" rtl="0">
              <a:spcBef>
                <a:spcPct val="0"/>
              </a:spcBef>
            </a:pPr>
            <a:r>
              <a:rPr lang="en-US" altLang="zh-CN" sz="2400" b="1" dirty="0" smtClean="0"/>
              <a:t>10.10 </a:t>
            </a:r>
            <a:r>
              <a:rPr lang="zh-CN" altLang="zh-CN" sz="2400" b="1" dirty="0"/>
              <a:t>小结</a:t>
            </a:r>
            <a:endParaRPr lang="zh-CN" altLang="en-US" sz="2400" dirty="0"/>
          </a:p>
        </p:txBody>
      </p:sp>
      <p:sp>
        <p:nvSpPr>
          <p:cNvPr id="7" name="矩形 6"/>
          <p:cNvSpPr/>
          <p:nvPr/>
        </p:nvSpPr>
        <p:spPr>
          <a:xfrm>
            <a:off x="499567" y="764704"/>
            <a:ext cx="8064896" cy="1569660"/>
          </a:xfrm>
          <a:prstGeom prst="rect">
            <a:avLst/>
          </a:prstGeom>
        </p:spPr>
        <p:txBody>
          <a:bodyPr wrap="square">
            <a:spAutoFit/>
          </a:bodyPr>
          <a:lstStyle/>
          <a:p>
            <a:pPr marL="342900" indent="-342900">
              <a:buFont typeface="Wingdings" pitchFamily="2" charset="2"/>
              <a:buChar char="u"/>
            </a:pPr>
            <a:r>
              <a:rPr lang="zh-CN" altLang="zh-CN" sz="2400" dirty="0"/>
              <a:t>掌握怎样将其它组件嵌套到</a:t>
            </a:r>
            <a:r>
              <a:rPr lang="en-US" altLang="zh-CN" sz="2400" dirty="0" err="1"/>
              <a:t>JFrame</a:t>
            </a:r>
            <a:r>
              <a:rPr lang="zh-CN" altLang="zh-CN" sz="2400" dirty="0"/>
              <a:t>窗体中。</a:t>
            </a:r>
          </a:p>
          <a:p>
            <a:pPr marL="342900" indent="-342900">
              <a:buFont typeface="Wingdings" pitchFamily="2" charset="2"/>
              <a:buChar char="u"/>
            </a:pPr>
            <a:r>
              <a:rPr lang="zh-CN" altLang="zh-CN" sz="2400" dirty="0" smtClean="0"/>
              <a:t>掌握</a:t>
            </a:r>
            <a:r>
              <a:rPr lang="zh-CN" altLang="zh-CN" sz="2400" dirty="0"/>
              <a:t>各种组件的特点和使用方法。</a:t>
            </a:r>
          </a:p>
          <a:p>
            <a:pPr marL="342900" indent="-342900">
              <a:buFont typeface="Wingdings" pitchFamily="2" charset="2"/>
              <a:buChar char="u"/>
            </a:pPr>
            <a:r>
              <a:rPr lang="zh-CN" altLang="zh-CN" sz="2400" dirty="0" smtClean="0"/>
              <a:t>本章</a:t>
            </a:r>
            <a:r>
              <a:rPr lang="zh-CN" altLang="zh-CN" sz="2400" dirty="0"/>
              <a:t>重点掌握组件上的事件处理，</a:t>
            </a:r>
            <a:r>
              <a:rPr lang="en-US" altLang="zh-CN" sz="2400" dirty="0"/>
              <a:t>Java</a:t>
            </a:r>
            <a:r>
              <a:rPr lang="zh-CN" altLang="zh-CN" sz="2400" dirty="0"/>
              <a:t>处理事件的模式是：事件源、监视器、处理事件的</a:t>
            </a:r>
            <a:r>
              <a:rPr lang="zh-CN" altLang="zh-CN" sz="2400" dirty="0" smtClean="0"/>
              <a:t>接口</a:t>
            </a:r>
            <a:r>
              <a:rPr lang="zh-CN" altLang="en-US" sz="2400" dirty="0" smtClean="0"/>
              <a:t>。</a:t>
            </a:r>
            <a:endParaRPr lang="zh-CN" altLang="zh-CN" sz="2400" dirty="0"/>
          </a:p>
        </p:txBody>
      </p:sp>
    </p:spTree>
    <p:extLst>
      <p:ext uri="{BB962C8B-B14F-4D97-AF65-F5344CB8AC3E}">
        <p14:creationId xmlns:p14="http://schemas.microsoft.com/office/powerpoint/2010/main" val="2362021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7760"/>
            <a:ext cx="1961960" cy="699036"/>
          </a:xfrm>
        </p:spPr>
        <p:txBody>
          <a:bodyPr>
            <a:normAutofit/>
          </a:bodyPr>
          <a:lstStyle/>
          <a:p>
            <a:pPr lvl="1"/>
            <a:r>
              <a:rPr lang="en-US" altLang="zh-CN" sz="2400" b="1" dirty="0"/>
              <a:t>10.2  </a:t>
            </a:r>
            <a:r>
              <a:rPr lang="zh-CN" altLang="zh-CN" sz="2400" b="1" dirty="0"/>
              <a:t>窗口</a:t>
            </a:r>
          </a:p>
        </p:txBody>
      </p:sp>
      <p:sp>
        <p:nvSpPr>
          <p:cNvPr id="13" name="文本占位符 3"/>
          <p:cNvSpPr>
            <a:spLocks noGrp="1"/>
          </p:cNvSpPr>
          <p:nvPr>
            <p:ph type="body" sz="half" idx="2"/>
          </p:nvPr>
        </p:nvSpPr>
        <p:spPr>
          <a:xfrm>
            <a:off x="179512" y="1221089"/>
            <a:ext cx="2160240" cy="2387060"/>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285750" indent="-285750">
              <a:buFont typeface="Arial" pitchFamily="34" charset="0"/>
              <a:buChar char="•"/>
            </a:pPr>
            <a:r>
              <a:rPr lang="en-US" altLang="zh-CN" sz="1800" b="1" dirty="0">
                <a:solidFill>
                  <a:srgbClr val="C00000"/>
                </a:solidFill>
              </a:rPr>
              <a:t>10.2.1 </a:t>
            </a:r>
            <a:r>
              <a:rPr lang="en-US" altLang="zh-CN" sz="1800" b="1" dirty="0" err="1">
                <a:solidFill>
                  <a:srgbClr val="C00000"/>
                </a:solidFill>
              </a:rPr>
              <a:t>JFrame</a:t>
            </a:r>
            <a:r>
              <a:rPr lang="zh-CN" altLang="en-US" sz="1800" b="1" dirty="0">
                <a:solidFill>
                  <a:srgbClr val="C00000"/>
                </a:solidFill>
              </a:rPr>
              <a:t>常用方法</a:t>
            </a:r>
          </a:p>
          <a:p>
            <a:pPr marL="285750" indent="-285750">
              <a:buFont typeface="Arial" pitchFamily="34" charset="0"/>
              <a:buChar char="•"/>
            </a:pPr>
            <a:endParaRPr lang="en-US" altLang="zh-CN" sz="1800" b="1" dirty="0" smtClean="0">
              <a:solidFill>
                <a:srgbClr val="C00000"/>
              </a:solidFill>
            </a:endParaRPr>
          </a:p>
          <a:p>
            <a:pPr marL="285750" indent="-285750">
              <a:buFont typeface="Arial" pitchFamily="34" charset="0"/>
              <a:buChar char="•"/>
            </a:pPr>
            <a:endParaRPr lang="en-US" altLang="zh-CN" sz="1800" b="1" dirty="0">
              <a:solidFill>
                <a:srgbClr val="C00000"/>
              </a:solidFill>
            </a:endParaRPr>
          </a:p>
          <a:p>
            <a:pPr marL="285750" indent="-285750">
              <a:buFont typeface="Arial" pitchFamily="34" charset="0"/>
              <a:buChar char="•"/>
            </a:pPr>
            <a:endParaRPr lang="en-US" altLang="zh-CN" sz="1800" b="1" dirty="0" smtClean="0">
              <a:solidFill>
                <a:srgbClr val="C00000"/>
              </a:solidFill>
            </a:endParaRPr>
          </a:p>
          <a:p>
            <a:pPr marL="285750" indent="-285750">
              <a:buFont typeface="Arial" pitchFamily="34" charset="0"/>
              <a:buChar char="•"/>
            </a:pPr>
            <a:endParaRPr lang="en-US" altLang="zh-CN" sz="1800" b="1" dirty="0">
              <a:solidFill>
                <a:srgbClr val="C00000"/>
              </a:solidFill>
            </a:endParaRPr>
          </a:p>
          <a:p>
            <a:pPr marL="285750" indent="-285750">
              <a:buFont typeface="Arial" pitchFamily="34" charset="0"/>
              <a:buChar char="•"/>
            </a:pPr>
            <a:r>
              <a:rPr lang="en-US" altLang="zh-CN" sz="1800" b="1" dirty="0" smtClean="0">
                <a:solidFill>
                  <a:srgbClr val="C00000"/>
                </a:solidFill>
              </a:rPr>
              <a:t>10.2.2 </a:t>
            </a:r>
            <a:r>
              <a:rPr lang="zh-CN" altLang="en-US" sz="1800" b="1" dirty="0">
                <a:solidFill>
                  <a:srgbClr val="C00000"/>
                </a:solidFill>
              </a:rPr>
              <a:t>菜单条、菜单、菜单项</a:t>
            </a:r>
            <a:endParaRPr lang="zh-CN" altLang="en-US" dirty="0">
              <a:solidFill>
                <a:srgbClr val="0070C0"/>
              </a:solidFill>
            </a:endParaRPr>
          </a:p>
        </p:txBody>
      </p:sp>
      <p:sp>
        <p:nvSpPr>
          <p:cNvPr id="6" name="左箭头 5"/>
          <p:cNvSpPr/>
          <p:nvPr/>
        </p:nvSpPr>
        <p:spPr>
          <a:xfrm>
            <a:off x="2350244" y="3112393"/>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688927" y="173637"/>
            <a:ext cx="5832648"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err="1" smtClean="0"/>
              <a:t>JFrame</a:t>
            </a:r>
            <a:r>
              <a:rPr lang="zh-CN" altLang="zh-CN" dirty="0"/>
              <a:t>类的实例就是一个底层容器，即通常所称的窗口</a:t>
            </a:r>
            <a:r>
              <a:rPr lang="zh-CN" altLang="zh-CN" dirty="0" smtClean="0"/>
              <a:t>，（</a:t>
            </a:r>
            <a:r>
              <a:rPr lang="en-US" altLang="zh-CN" dirty="0" err="1"/>
              <a:t>JDialog</a:t>
            </a:r>
            <a:r>
              <a:rPr lang="zh-CN" altLang="zh-CN" dirty="0"/>
              <a:t>类的实例也是一个底层容器，通常所称的对话框，见后面的</a:t>
            </a:r>
            <a:r>
              <a:rPr lang="en-US" altLang="zh-CN" dirty="0" smtClean="0"/>
              <a:t>11.1</a:t>
            </a:r>
            <a:r>
              <a:rPr lang="zh-CN" altLang="zh-CN" dirty="0" smtClean="0"/>
              <a:t>）</a:t>
            </a:r>
            <a:r>
              <a:rPr lang="zh-CN" altLang="zh-CN" dirty="0"/>
              <a:t>。其他组件必须被添加到底层容器中，以便借助这个底层容器和操作系统进行信息</a:t>
            </a:r>
            <a:r>
              <a:rPr lang="zh-CN" altLang="zh-CN" dirty="0" smtClean="0"/>
              <a:t>交互</a:t>
            </a:r>
            <a:r>
              <a:rPr lang="en-US" altLang="zh-CN" dirty="0" smtClean="0"/>
              <a:t>.</a:t>
            </a:r>
            <a:endParaRPr lang="zh-CN" altLang="en-US" dirty="0"/>
          </a:p>
        </p:txBody>
      </p:sp>
      <p:sp>
        <p:nvSpPr>
          <p:cNvPr id="5" name="矩形 4"/>
          <p:cNvSpPr/>
          <p:nvPr/>
        </p:nvSpPr>
        <p:spPr>
          <a:xfrm>
            <a:off x="2673935" y="1373966"/>
            <a:ext cx="6123508" cy="1477328"/>
          </a:xfrm>
          <a:prstGeom prst="rect">
            <a:avLst/>
          </a:prstGeom>
        </p:spPr>
        <p:txBody>
          <a:bodyPr wrap="square">
            <a:spAutoFit/>
          </a:bodyPr>
          <a:lstStyle/>
          <a:p>
            <a:pPr lvl="0"/>
            <a:r>
              <a:rPr lang="en-US" altLang="zh-CN" dirty="0" err="1"/>
              <a:t>JFrame</a:t>
            </a:r>
            <a:r>
              <a:rPr lang="en-US" altLang="zh-CN" dirty="0"/>
              <a:t>() </a:t>
            </a:r>
            <a:r>
              <a:rPr lang="en-US" altLang="zh-CN" dirty="0" smtClean="0"/>
              <a:t>:</a:t>
            </a:r>
            <a:r>
              <a:rPr lang="zh-CN" altLang="zh-CN" dirty="0" smtClean="0"/>
              <a:t>创建</a:t>
            </a:r>
            <a:r>
              <a:rPr lang="zh-CN" altLang="zh-CN" dirty="0"/>
              <a:t>一个无标题的窗口。</a:t>
            </a:r>
          </a:p>
          <a:p>
            <a:pPr lvl="0"/>
            <a:r>
              <a:rPr lang="en-US" altLang="zh-CN" dirty="0" err="1"/>
              <a:t>JFrame</a:t>
            </a:r>
            <a:r>
              <a:rPr lang="en-US" altLang="zh-CN" dirty="0"/>
              <a:t>(String s) </a:t>
            </a:r>
            <a:r>
              <a:rPr lang="en-US" altLang="zh-CN" dirty="0" smtClean="0"/>
              <a:t>:</a:t>
            </a:r>
            <a:r>
              <a:rPr lang="zh-CN" altLang="zh-CN" dirty="0" smtClean="0"/>
              <a:t>创建</a:t>
            </a:r>
            <a:r>
              <a:rPr lang="zh-CN" altLang="zh-CN" dirty="0"/>
              <a:t>标题为</a:t>
            </a:r>
            <a:r>
              <a:rPr lang="en-US" altLang="zh-CN" dirty="0"/>
              <a:t>s</a:t>
            </a:r>
            <a:r>
              <a:rPr lang="zh-CN" altLang="zh-CN" dirty="0"/>
              <a:t>的窗口。</a:t>
            </a:r>
          </a:p>
          <a:p>
            <a:pPr lvl="0"/>
            <a:r>
              <a:rPr lang="en-US" altLang="zh-CN" dirty="0"/>
              <a:t>public void </a:t>
            </a:r>
            <a:r>
              <a:rPr lang="en-US" altLang="zh-CN" dirty="0" err="1"/>
              <a:t>setBounds</a:t>
            </a:r>
            <a:r>
              <a:rPr lang="en-US" altLang="zh-CN" dirty="0"/>
              <a:t>(</a:t>
            </a:r>
            <a:r>
              <a:rPr lang="en-US" altLang="zh-CN" dirty="0" err="1"/>
              <a:t>int</a:t>
            </a:r>
            <a:r>
              <a:rPr lang="en-US" altLang="zh-CN" dirty="0"/>
              <a:t> </a:t>
            </a:r>
            <a:r>
              <a:rPr lang="en-US" altLang="zh-CN" dirty="0" err="1"/>
              <a:t>a,int</a:t>
            </a:r>
            <a:r>
              <a:rPr lang="en-US" altLang="zh-CN" dirty="0"/>
              <a:t> </a:t>
            </a:r>
            <a:r>
              <a:rPr lang="en-US" altLang="zh-CN" dirty="0" err="1"/>
              <a:t>b,int</a:t>
            </a:r>
            <a:r>
              <a:rPr lang="en-US" altLang="zh-CN" dirty="0"/>
              <a:t> </a:t>
            </a:r>
            <a:r>
              <a:rPr lang="en-US" altLang="zh-CN" dirty="0" err="1"/>
              <a:t>width,int</a:t>
            </a:r>
            <a:r>
              <a:rPr lang="en-US" altLang="zh-CN" dirty="0"/>
              <a:t> </a:t>
            </a:r>
            <a:r>
              <a:rPr lang="en-US" altLang="zh-CN" dirty="0" smtClean="0"/>
              <a:t>height) : </a:t>
            </a:r>
            <a:r>
              <a:rPr lang="zh-CN" altLang="zh-CN" dirty="0"/>
              <a:t>设置窗口的初始位置是</a:t>
            </a:r>
            <a:r>
              <a:rPr lang="en-US" altLang="zh-CN" dirty="0"/>
              <a:t>(</a:t>
            </a:r>
            <a:r>
              <a:rPr lang="en-US" altLang="zh-CN" dirty="0" err="1"/>
              <a:t>a,b</a:t>
            </a:r>
            <a:r>
              <a:rPr lang="en-US" altLang="zh-CN" dirty="0"/>
              <a:t>)</a:t>
            </a:r>
            <a:r>
              <a:rPr lang="zh-CN" altLang="zh-CN" dirty="0"/>
              <a:t>，即距屏幕左面</a:t>
            </a:r>
            <a:r>
              <a:rPr lang="en-US" altLang="zh-CN" dirty="0"/>
              <a:t>a</a:t>
            </a:r>
            <a:r>
              <a:rPr lang="zh-CN" altLang="zh-CN" dirty="0"/>
              <a:t>个像素、距屏幕上方</a:t>
            </a:r>
            <a:r>
              <a:rPr lang="en-US" altLang="zh-CN" dirty="0"/>
              <a:t>b</a:t>
            </a:r>
            <a:r>
              <a:rPr lang="zh-CN" altLang="zh-CN" dirty="0"/>
              <a:t>个像素；窗口的宽是</a:t>
            </a:r>
            <a:r>
              <a:rPr lang="en-US" altLang="zh-CN" dirty="0"/>
              <a:t>width</a:t>
            </a:r>
            <a:r>
              <a:rPr lang="zh-CN" altLang="zh-CN" dirty="0"/>
              <a:t>，高是</a:t>
            </a:r>
            <a:r>
              <a:rPr lang="en-US" altLang="zh-CN" dirty="0"/>
              <a:t>height</a:t>
            </a:r>
            <a:r>
              <a:rPr lang="zh-CN" altLang="zh-CN" dirty="0"/>
              <a:t>。</a:t>
            </a:r>
          </a:p>
        </p:txBody>
      </p:sp>
      <p:sp>
        <p:nvSpPr>
          <p:cNvPr id="20" name="左箭头 19"/>
          <p:cNvSpPr/>
          <p:nvPr/>
        </p:nvSpPr>
        <p:spPr>
          <a:xfrm>
            <a:off x="2331839" y="1373966"/>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20950" y="2969247"/>
            <a:ext cx="6099522" cy="646331"/>
          </a:xfrm>
          <a:prstGeom prst="rect">
            <a:avLst/>
          </a:prstGeom>
        </p:spPr>
        <p:txBody>
          <a:bodyPr wrap="square">
            <a:spAutoFit/>
          </a:bodyPr>
          <a:lstStyle/>
          <a:p>
            <a:r>
              <a:rPr lang="zh-CN" altLang="en-US" dirty="0"/>
              <a:t>菜单条、菜单、菜单项是窗口常用的组件，菜单放在菜单条里，菜单项放在菜单</a:t>
            </a:r>
            <a:r>
              <a:rPr lang="zh-CN" altLang="en-US" dirty="0" smtClean="0"/>
              <a:t>里</a:t>
            </a:r>
            <a:r>
              <a:rPr lang="en-US" altLang="zh-CN" dirty="0" smtClean="0"/>
              <a:t>.</a:t>
            </a:r>
            <a:endParaRPr lang="zh-CN" altLang="en-US" dirty="0"/>
          </a:p>
        </p:txBody>
      </p:sp>
      <p:sp>
        <p:nvSpPr>
          <p:cNvPr id="8" name="矩形 7"/>
          <p:cNvSpPr/>
          <p:nvPr/>
        </p:nvSpPr>
        <p:spPr>
          <a:xfrm>
            <a:off x="357858" y="3676504"/>
            <a:ext cx="3733805" cy="369332"/>
          </a:xfrm>
          <a:prstGeom prst="rect">
            <a:avLst/>
          </a:prstGeom>
        </p:spPr>
        <p:txBody>
          <a:bodyPr wrap="square">
            <a:spAutoFit/>
          </a:bodyPr>
          <a:lstStyle/>
          <a:p>
            <a:r>
              <a:rPr lang="zh-CN" altLang="en-US" b="1" dirty="0"/>
              <a:t>例子</a:t>
            </a:r>
            <a:r>
              <a:rPr lang="en-US" altLang="zh-CN" b="1" dirty="0"/>
              <a:t>1</a:t>
            </a:r>
            <a:r>
              <a:rPr lang="zh-CN" altLang="en-US" dirty="0"/>
              <a:t>用</a:t>
            </a:r>
            <a:r>
              <a:rPr lang="en-US" altLang="zh-CN" dirty="0" err="1"/>
              <a:t>JFrame</a:t>
            </a:r>
            <a:r>
              <a:rPr lang="zh-CN" altLang="en-US" dirty="0"/>
              <a:t>创建了两个</a:t>
            </a:r>
            <a:r>
              <a:rPr lang="zh-CN" altLang="en-US" dirty="0" smtClean="0"/>
              <a:t>窗口</a:t>
            </a:r>
            <a:r>
              <a:rPr lang="en-US" altLang="zh-CN" dirty="0" smtClean="0"/>
              <a:t>.</a:t>
            </a:r>
            <a:endParaRPr lang="zh-CN" altLang="en-US" dirty="0"/>
          </a:p>
        </p:txBody>
      </p:sp>
      <p:sp>
        <p:nvSpPr>
          <p:cNvPr id="9" name="矩形 8"/>
          <p:cNvSpPr/>
          <p:nvPr/>
        </p:nvSpPr>
        <p:spPr>
          <a:xfrm>
            <a:off x="323528" y="4797152"/>
            <a:ext cx="3240360" cy="646331"/>
          </a:xfrm>
          <a:prstGeom prst="rect">
            <a:avLst/>
          </a:prstGeom>
        </p:spPr>
        <p:txBody>
          <a:bodyPr wrap="square">
            <a:spAutoFit/>
          </a:bodyPr>
          <a:lstStyle/>
          <a:p>
            <a:r>
              <a:rPr lang="en-US" altLang="zh-CN" dirty="0" smtClean="0"/>
              <a:t> </a:t>
            </a:r>
            <a:r>
              <a:rPr lang="zh-CN" altLang="en-US" b="1" dirty="0" smtClean="0"/>
              <a:t>例子</a:t>
            </a:r>
            <a:r>
              <a:rPr lang="en-US" altLang="zh-CN" b="1" dirty="0" smtClean="0"/>
              <a:t>2  </a:t>
            </a:r>
            <a:r>
              <a:rPr lang="zh-CN" altLang="zh-CN" dirty="0" smtClean="0"/>
              <a:t>在用</a:t>
            </a:r>
            <a:r>
              <a:rPr lang="en-US" altLang="zh-CN" dirty="0" err="1"/>
              <a:t>JFrame</a:t>
            </a:r>
            <a:r>
              <a:rPr lang="zh-CN" altLang="zh-CN" dirty="0"/>
              <a:t>的子类</a:t>
            </a:r>
            <a:r>
              <a:rPr lang="zh-CN" altLang="zh-CN" dirty="0" smtClean="0"/>
              <a:t>创建</a:t>
            </a:r>
            <a:endParaRPr lang="en-US" altLang="zh-CN" dirty="0" smtClean="0"/>
          </a:p>
          <a:p>
            <a:r>
              <a:rPr lang="zh-CN" altLang="zh-CN" dirty="0" smtClean="0"/>
              <a:t>一</a:t>
            </a:r>
            <a:r>
              <a:rPr lang="zh-CN" altLang="zh-CN" dirty="0"/>
              <a:t>个含有菜单的窗口</a:t>
            </a:r>
            <a:endParaRPr lang="zh-CN" altLang="en-US" dirty="0"/>
          </a:p>
        </p:txBody>
      </p:sp>
      <p:sp>
        <p:nvSpPr>
          <p:cNvPr id="10" name="右箭头 9"/>
          <p:cNvSpPr/>
          <p:nvPr/>
        </p:nvSpPr>
        <p:spPr>
          <a:xfrm>
            <a:off x="3563888" y="5589240"/>
            <a:ext cx="493445" cy="4303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776650"/>
            <a:ext cx="3668941" cy="29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755576" y="5565174"/>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a:t>例子</a:t>
            </a:r>
            <a:r>
              <a:rPr lang="en-US" altLang="zh-CN" dirty="0"/>
              <a:t>2 </a:t>
            </a:r>
            <a:endParaRPr lang="zh-CN" altLang="en-US" dirty="0"/>
          </a:p>
        </p:txBody>
      </p:sp>
      <p:sp>
        <p:nvSpPr>
          <p:cNvPr id="12" name="矩形 11"/>
          <p:cNvSpPr/>
          <p:nvPr/>
        </p:nvSpPr>
        <p:spPr>
          <a:xfrm>
            <a:off x="560294" y="6019547"/>
            <a:ext cx="1874039" cy="369332"/>
          </a:xfrm>
          <a:prstGeom prst="rect">
            <a:avLst/>
          </a:prstGeom>
        </p:spPr>
        <p:txBody>
          <a:bodyPr wrap="none">
            <a:spAutoFit/>
          </a:bodyPr>
          <a:lstStyle/>
          <a:p>
            <a:r>
              <a:rPr lang="en-US" altLang="zh-CN" dirty="0">
                <a:hlinkClick r:id="rId3" action="ppaction://hlinkfile"/>
              </a:rPr>
              <a:t>Example10_2.java</a:t>
            </a:r>
            <a:endParaRPr lang="zh-CN" altLang="en-US" dirty="0"/>
          </a:p>
        </p:txBody>
      </p:sp>
      <p:sp>
        <p:nvSpPr>
          <p:cNvPr id="21" name="矩形 20"/>
          <p:cNvSpPr/>
          <p:nvPr/>
        </p:nvSpPr>
        <p:spPr>
          <a:xfrm>
            <a:off x="503646" y="6388879"/>
            <a:ext cx="1959062" cy="369332"/>
          </a:xfrm>
          <a:prstGeom prst="rect">
            <a:avLst/>
          </a:prstGeom>
        </p:spPr>
        <p:txBody>
          <a:bodyPr wrap="none">
            <a:spAutoFit/>
          </a:bodyPr>
          <a:lstStyle/>
          <a:p>
            <a:r>
              <a:rPr lang="en-US" altLang="zh-CN" dirty="0">
                <a:hlinkClick r:id="rId4" action="ppaction://hlinkfile"/>
              </a:rPr>
              <a:t>WindowMenu.java</a:t>
            </a:r>
            <a:endParaRPr lang="zh-CN" altLang="en-US" dirty="0"/>
          </a:p>
        </p:txBody>
      </p:sp>
      <p:sp>
        <p:nvSpPr>
          <p:cNvPr id="22" name="矩形 21"/>
          <p:cNvSpPr/>
          <p:nvPr/>
        </p:nvSpPr>
        <p:spPr>
          <a:xfrm>
            <a:off x="782024" y="4216444"/>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5" action="ppaction://hlinkfile"/>
              </a:rPr>
              <a:t>例子</a:t>
            </a:r>
            <a:r>
              <a:rPr lang="en-US" altLang="zh-CN" dirty="0">
                <a:hlinkClick r:id="rId5" action="ppaction://hlinkfile"/>
              </a:rPr>
              <a:t>1</a:t>
            </a:r>
            <a:endParaRPr lang="zh-CN" altLang="en-US" dirty="0"/>
          </a:p>
        </p:txBody>
      </p:sp>
    </p:spTree>
    <p:extLst>
      <p:ext uri="{BB962C8B-B14F-4D97-AF65-F5344CB8AC3E}">
        <p14:creationId xmlns:p14="http://schemas.microsoft.com/office/powerpoint/2010/main" val="361977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68" y="116632"/>
            <a:ext cx="2120913" cy="699036"/>
          </a:xfrm>
        </p:spPr>
        <p:txBody>
          <a:bodyPr>
            <a:normAutofit fontScale="90000"/>
          </a:bodyPr>
          <a:lstStyle/>
          <a:p>
            <a:pPr lvl="1"/>
            <a:r>
              <a:rPr lang="en-US" altLang="zh-CN" sz="2400" b="1" dirty="0"/>
              <a:t>10.3  </a:t>
            </a:r>
            <a:r>
              <a:rPr lang="zh-CN" altLang="zh-CN" sz="2400" b="1" dirty="0"/>
              <a:t>常用组件与布局</a:t>
            </a:r>
          </a:p>
        </p:txBody>
      </p:sp>
      <p:sp>
        <p:nvSpPr>
          <p:cNvPr id="13" name="文本占位符 3"/>
          <p:cNvSpPr>
            <a:spLocks noGrp="1"/>
          </p:cNvSpPr>
          <p:nvPr>
            <p:ph type="body" sz="half" idx="2"/>
          </p:nvPr>
        </p:nvSpPr>
        <p:spPr>
          <a:xfrm>
            <a:off x="107504" y="836712"/>
            <a:ext cx="2160240" cy="3744416"/>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10.3.1 </a:t>
            </a:r>
            <a:r>
              <a:rPr lang="zh-CN" altLang="zh-CN" sz="1800" b="1" dirty="0">
                <a:solidFill>
                  <a:srgbClr val="C00000"/>
                </a:solidFill>
              </a:rPr>
              <a:t>常用</a:t>
            </a:r>
            <a:r>
              <a:rPr lang="zh-CN" altLang="zh-CN" sz="1800" b="1" dirty="0" smtClean="0">
                <a:solidFill>
                  <a:srgbClr val="C00000"/>
                </a:solidFill>
              </a:rPr>
              <a:t>组件</a:t>
            </a:r>
            <a:r>
              <a:rPr lang="en-US" altLang="zh-CN" sz="1800" b="1" dirty="0">
                <a:solidFill>
                  <a:srgbClr val="0070C0"/>
                </a:solidFill>
              </a:rPr>
              <a:t>10.3.2 </a:t>
            </a:r>
            <a:r>
              <a:rPr lang="zh-CN" altLang="en-US" sz="1800" b="1" dirty="0">
                <a:solidFill>
                  <a:srgbClr val="0070C0"/>
                </a:solidFill>
              </a:rPr>
              <a:t>常用容器</a:t>
            </a:r>
          </a:p>
          <a:p>
            <a:pPr marL="285750" indent="-285750">
              <a:buFont typeface="Arial" pitchFamily="34" charset="0"/>
              <a:buChar char="•"/>
            </a:pPr>
            <a:r>
              <a:rPr lang="en-US" altLang="zh-CN" sz="1800" b="1" dirty="0">
                <a:solidFill>
                  <a:srgbClr val="0070C0"/>
                </a:solidFill>
              </a:rPr>
              <a:t>10.3.3 </a:t>
            </a:r>
            <a:r>
              <a:rPr lang="zh-CN" altLang="en-US" sz="1800" b="1" dirty="0">
                <a:solidFill>
                  <a:srgbClr val="0070C0"/>
                </a:solidFill>
              </a:rPr>
              <a:t>常用布局</a:t>
            </a:r>
            <a:endParaRPr lang="zh-CN" altLang="en-US" dirty="0">
              <a:solidFill>
                <a:srgbClr val="0070C0"/>
              </a:solidFill>
            </a:endParaRPr>
          </a:p>
        </p:txBody>
      </p:sp>
      <p:sp>
        <p:nvSpPr>
          <p:cNvPr id="6" name="左箭头 5"/>
          <p:cNvSpPr/>
          <p:nvPr/>
        </p:nvSpPr>
        <p:spPr>
          <a:xfrm>
            <a:off x="2271556" y="867715"/>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01662" y="260648"/>
            <a:ext cx="6318809" cy="4247317"/>
          </a:xfrm>
          <a:prstGeom prst="rect">
            <a:avLst/>
          </a:prstGeom>
        </p:spPr>
        <p:txBody>
          <a:bodyPr wrap="square">
            <a:spAutoFit/>
          </a:bodyPr>
          <a:lstStyle/>
          <a:p>
            <a:r>
              <a:rPr lang="en-US" altLang="zh-CN" dirty="0"/>
              <a:t>1</a:t>
            </a:r>
            <a:r>
              <a:rPr lang="zh-CN" altLang="en-US" dirty="0"/>
              <a:t>．</a:t>
            </a:r>
            <a:r>
              <a:rPr lang="zh-CN" altLang="en-US" dirty="0" smtClean="0"/>
              <a:t>文本框 ：</a:t>
            </a:r>
            <a:r>
              <a:rPr lang="en-US" altLang="zh-CN" dirty="0"/>
              <a:t> </a:t>
            </a:r>
            <a:r>
              <a:rPr lang="en-US" altLang="zh-CN" dirty="0" err="1"/>
              <a:t>JTextField</a:t>
            </a:r>
            <a:r>
              <a:rPr lang="zh-CN" altLang="zh-CN" dirty="0"/>
              <a:t>类创建</a:t>
            </a:r>
            <a:r>
              <a:rPr lang="zh-CN" altLang="zh-CN" dirty="0" smtClean="0"/>
              <a:t>文本框</a:t>
            </a:r>
            <a:r>
              <a:rPr lang="zh-CN" altLang="en-US" dirty="0" smtClean="0"/>
              <a:t>。</a:t>
            </a:r>
            <a:endParaRPr lang="zh-CN" altLang="en-US" dirty="0"/>
          </a:p>
          <a:p>
            <a:r>
              <a:rPr lang="en-US" altLang="zh-CN" dirty="0"/>
              <a:t>2</a:t>
            </a:r>
            <a:r>
              <a:rPr lang="zh-CN" altLang="en-US" dirty="0"/>
              <a:t>．</a:t>
            </a:r>
            <a:r>
              <a:rPr lang="zh-CN" altLang="en-US" dirty="0" smtClean="0"/>
              <a:t>文本区：</a:t>
            </a:r>
            <a:r>
              <a:rPr lang="en-US" altLang="zh-CN" dirty="0"/>
              <a:t> </a:t>
            </a:r>
            <a:r>
              <a:rPr lang="en-US" altLang="zh-CN" dirty="0" err="1"/>
              <a:t>JTexArea</a:t>
            </a:r>
            <a:r>
              <a:rPr lang="zh-CN" altLang="zh-CN" dirty="0"/>
              <a:t>类创建</a:t>
            </a:r>
            <a:r>
              <a:rPr lang="zh-CN" altLang="zh-CN" dirty="0" smtClean="0"/>
              <a:t>文本区</a:t>
            </a:r>
            <a:r>
              <a:rPr lang="zh-CN" altLang="en-US" dirty="0" smtClean="0"/>
              <a:t>。</a:t>
            </a:r>
            <a:endParaRPr lang="zh-CN" altLang="en-US" dirty="0"/>
          </a:p>
          <a:p>
            <a:r>
              <a:rPr lang="en-US" altLang="zh-CN" dirty="0"/>
              <a:t>3</a:t>
            </a:r>
            <a:r>
              <a:rPr lang="zh-CN" altLang="en-US" dirty="0"/>
              <a:t>．</a:t>
            </a:r>
            <a:r>
              <a:rPr lang="zh-CN" altLang="en-US" dirty="0" smtClean="0"/>
              <a:t>按钮：</a:t>
            </a:r>
            <a:r>
              <a:rPr lang="en-US" altLang="zh-CN" dirty="0"/>
              <a:t> </a:t>
            </a:r>
            <a:r>
              <a:rPr lang="en-US" altLang="zh-CN" dirty="0" err="1"/>
              <a:t>JButton</a:t>
            </a:r>
            <a:r>
              <a:rPr lang="zh-CN" altLang="zh-CN" dirty="0" smtClean="0"/>
              <a:t>类创建按钮</a:t>
            </a:r>
            <a:r>
              <a:rPr lang="zh-CN" altLang="en-US" dirty="0" smtClean="0"/>
              <a:t>。</a:t>
            </a:r>
            <a:endParaRPr lang="zh-CN" altLang="en-US" dirty="0"/>
          </a:p>
          <a:p>
            <a:r>
              <a:rPr lang="en-US" altLang="zh-CN" dirty="0"/>
              <a:t>4</a:t>
            </a:r>
            <a:r>
              <a:rPr lang="zh-CN" altLang="en-US" dirty="0"/>
              <a:t>．</a:t>
            </a:r>
            <a:r>
              <a:rPr lang="zh-CN" altLang="en-US" dirty="0" smtClean="0"/>
              <a:t>标签：</a:t>
            </a:r>
            <a:r>
              <a:rPr lang="en-US" altLang="zh-CN" dirty="0"/>
              <a:t> </a:t>
            </a:r>
            <a:r>
              <a:rPr lang="en-US" altLang="zh-CN" dirty="0" err="1"/>
              <a:t>JLabel</a:t>
            </a:r>
            <a:r>
              <a:rPr lang="zh-CN" altLang="zh-CN" dirty="0" smtClean="0"/>
              <a:t>类创建标签</a:t>
            </a:r>
            <a:r>
              <a:rPr lang="zh-CN" altLang="en-US" dirty="0" smtClean="0"/>
              <a:t>。</a:t>
            </a:r>
            <a:endParaRPr lang="zh-CN" altLang="en-US" dirty="0"/>
          </a:p>
          <a:p>
            <a:r>
              <a:rPr lang="en-US" altLang="zh-CN" dirty="0"/>
              <a:t>5</a:t>
            </a:r>
            <a:r>
              <a:rPr lang="zh-CN" altLang="en-US" dirty="0"/>
              <a:t>．</a:t>
            </a:r>
            <a:r>
              <a:rPr lang="zh-CN" altLang="en-US" dirty="0" smtClean="0"/>
              <a:t>选择框：</a:t>
            </a:r>
            <a:r>
              <a:rPr lang="en-US" altLang="zh-CN" dirty="0"/>
              <a:t> </a:t>
            </a:r>
            <a:r>
              <a:rPr lang="en-US" altLang="zh-CN" dirty="0" err="1"/>
              <a:t>JCheckBox</a:t>
            </a:r>
            <a:r>
              <a:rPr lang="zh-CN" altLang="zh-CN" dirty="0" smtClean="0"/>
              <a:t>类创建选择框</a:t>
            </a:r>
            <a:r>
              <a:rPr lang="zh-CN" altLang="en-US" dirty="0" smtClean="0"/>
              <a:t>。</a:t>
            </a:r>
            <a:endParaRPr lang="zh-CN" altLang="en-US" dirty="0"/>
          </a:p>
          <a:p>
            <a:r>
              <a:rPr lang="en-US" altLang="zh-CN" dirty="0"/>
              <a:t>6</a:t>
            </a:r>
            <a:r>
              <a:rPr lang="zh-CN" altLang="en-US" dirty="0"/>
              <a:t>．单选</a:t>
            </a:r>
            <a:r>
              <a:rPr lang="zh-CN" altLang="en-US" dirty="0" smtClean="0"/>
              <a:t>按钮：</a:t>
            </a:r>
            <a:r>
              <a:rPr lang="en-US" altLang="zh-CN" dirty="0"/>
              <a:t> </a:t>
            </a:r>
            <a:r>
              <a:rPr lang="en-US" altLang="zh-CN" dirty="0" err="1" smtClean="0"/>
              <a:t>JRadioButton</a:t>
            </a:r>
            <a:r>
              <a:rPr lang="zh-CN" altLang="en-US" dirty="0" smtClean="0"/>
              <a:t>类创建</a:t>
            </a:r>
            <a:r>
              <a:rPr lang="zh-CN" altLang="en-US" dirty="0"/>
              <a:t>单选</a:t>
            </a:r>
            <a:r>
              <a:rPr lang="zh-CN" altLang="en-US" dirty="0" smtClean="0"/>
              <a:t>按钮。</a:t>
            </a:r>
            <a:r>
              <a:rPr lang="zh-CN" altLang="zh-CN" dirty="0"/>
              <a:t>创建了若干个单选按钮后，应使用</a:t>
            </a:r>
            <a:r>
              <a:rPr lang="en-US" altLang="zh-CN" dirty="0" err="1"/>
              <a:t>ButtonGroup</a:t>
            </a:r>
            <a:r>
              <a:rPr lang="zh-CN" altLang="zh-CN" dirty="0"/>
              <a:t>再创建一个对象，然后利用这个对象把这若干个单选按钮归</a:t>
            </a:r>
            <a:r>
              <a:rPr lang="zh-CN" altLang="zh-CN" dirty="0" smtClean="0"/>
              <a:t>组</a:t>
            </a:r>
            <a:r>
              <a:rPr lang="zh-CN" altLang="en-US" dirty="0" smtClean="0"/>
              <a:t>，</a:t>
            </a:r>
            <a:r>
              <a:rPr lang="zh-CN" altLang="zh-CN" dirty="0"/>
              <a:t>用户只能在一组单选按钮中选中一</a:t>
            </a:r>
            <a:r>
              <a:rPr lang="zh-CN" altLang="zh-CN" dirty="0" smtClean="0"/>
              <a:t>个</a:t>
            </a:r>
            <a:r>
              <a:rPr lang="zh-CN" altLang="en-US" dirty="0" smtClean="0"/>
              <a:t>。</a:t>
            </a:r>
            <a:endParaRPr lang="zh-CN" altLang="en-US" dirty="0"/>
          </a:p>
          <a:p>
            <a:r>
              <a:rPr lang="en-US" altLang="zh-CN" dirty="0"/>
              <a:t>7</a:t>
            </a:r>
            <a:r>
              <a:rPr lang="zh-CN" altLang="en-US" dirty="0"/>
              <a:t>．下拉</a:t>
            </a:r>
            <a:r>
              <a:rPr lang="zh-CN" altLang="en-US" dirty="0" smtClean="0"/>
              <a:t>列表：</a:t>
            </a:r>
            <a:r>
              <a:rPr lang="en-US" altLang="zh-CN" dirty="0"/>
              <a:t> </a:t>
            </a:r>
            <a:r>
              <a:rPr lang="en-US" altLang="zh-CN" dirty="0" err="1"/>
              <a:t>JComboBox</a:t>
            </a:r>
            <a:r>
              <a:rPr lang="zh-CN" altLang="zh-CN" dirty="0" smtClean="0"/>
              <a:t>类创建</a:t>
            </a:r>
            <a:r>
              <a:rPr lang="zh-CN" altLang="zh-CN" dirty="0"/>
              <a:t>下拉</a:t>
            </a:r>
            <a:r>
              <a:rPr lang="zh-CN" altLang="zh-CN" dirty="0" smtClean="0"/>
              <a:t>列表</a:t>
            </a:r>
            <a:r>
              <a:rPr lang="zh-CN" altLang="en-US" dirty="0" smtClean="0"/>
              <a:t>。</a:t>
            </a:r>
            <a:endParaRPr lang="zh-CN" altLang="en-US" dirty="0"/>
          </a:p>
          <a:p>
            <a:r>
              <a:rPr lang="en-US" altLang="zh-CN" dirty="0"/>
              <a:t>8</a:t>
            </a:r>
            <a:r>
              <a:rPr lang="zh-CN" altLang="en-US" dirty="0"/>
              <a:t>．密码</a:t>
            </a:r>
            <a:r>
              <a:rPr lang="zh-CN" altLang="en-US" dirty="0" smtClean="0"/>
              <a:t>框：      使用</a:t>
            </a:r>
            <a:r>
              <a:rPr lang="en-US" altLang="zh-CN" dirty="0" err="1"/>
              <a:t>JPasswordField</a:t>
            </a:r>
            <a:r>
              <a:rPr lang="zh-CN" altLang="en-US" dirty="0"/>
              <a:t>类创建密码框。允许用户在密码框中输入单行密码，密码框的默认回显字符是</a:t>
            </a:r>
            <a:r>
              <a:rPr lang="en-US" altLang="zh-CN" dirty="0"/>
              <a:t>'*'</a:t>
            </a:r>
            <a:r>
              <a:rPr lang="zh-CN" altLang="en-US" dirty="0"/>
              <a:t>。密码框可以使用</a:t>
            </a:r>
            <a:r>
              <a:rPr lang="en-US" altLang="zh-CN" dirty="0" err="1"/>
              <a:t>setEchoChar</a:t>
            </a:r>
            <a:r>
              <a:rPr lang="en-US" altLang="zh-CN" dirty="0"/>
              <a:t>(char c)</a:t>
            </a:r>
            <a:r>
              <a:rPr lang="zh-CN" altLang="en-US" dirty="0"/>
              <a:t>重新设置回显字符，用户输入密码时，密码框只显示回显字符。密码框调用</a:t>
            </a:r>
            <a:r>
              <a:rPr lang="en-US" altLang="zh-CN" dirty="0"/>
              <a:t>char[] </a:t>
            </a:r>
            <a:r>
              <a:rPr lang="en-US" altLang="zh-CN" dirty="0" err="1"/>
              <a:t>getPassword</a:t>
            </a:r>
            <a:r>
              <a:rPr lang="en-US" altLang="zh-CN" dirty="0"/>
              <a:t>()</a:t>
            </a:r>
            <a:r>
              <a:rPr lang="zh-CN" altLang="en-US" dirty="0"/>
              <a:t>方法可以返回用户在密码框中输入的密码。</a:t>
            </a:r>
          </a:p>
        </p:txBody>
      </p:sp>
      <p:sp>
        <p:nvSpPr>
          <p:cNvPr id="12" name="矩形 11"/>
          <p:cNvSpPr/>
          <p:nvPr/>
        </p:nvSpPr>
        <p:spPr>
          <a:xfrm>
            <a:off x="137588" y="4725144"/>
            <a:ext cx="2422000" cy="646331"/>
          </a:xfrm>
          <a:prstGeom prst="rect">
            <a:avLst/>
          </a:prstGeom>
        </p:spPr>
        <p:txBody>
          <a:bodyPr wrap="square">
            <a:spAutoFit/>
          </a:bodyPr>
          <a:lstStyle/>
          <a:p>
            <a:r>
              <a:rPr lang="zh-CN" altLang="zh-CN" dirty="0"/>
              <a:t>例子</a:t>
            </a:r>
            <a:r>
              <a:rPr lang="en-US" altLang="zh-CN" dirty="0"/>
              <a:t>3</a:t>
            </a:r>
            <a:r>
              <a:rPr lang="zh-CN" altLang="zh-CN" dirty="0"/>
              <a:t>包含有上面提到的常用</a:t>
            </a:r>
            <a:r>
              <a:rPr lang="zh-CN" altLang="zh-CN" dirty="0" smtClean="0"/>
              <a:t>组件</a:t>
            </a:r>
            <a:r>
              <a:rPr lang="zh-CN" altLang="en-US" dirty="0" smtClean="0"/>
              <a:t>。</a:t>
            </a:r>
            <a:endParaRPr lang="zh-CN" altLang="en-US" dirty="0"/>
          </a:p>
        </p:txBody>
      </p:sp>
      <p:sp>
        <p:nvSpPr>
          <p:cNvPr id="14" name="矩形 13"/>
          <p:cNvSpPr/>
          <p:nvPr/>
        </p:nvSpPr>
        <p:spPr>
          <a:xfrm>
            <a:off x="827584" y="5445224"/>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3</a:t>
            </a:r>
            <a:endParaRPr lang="zh-CN" altLang="en-US" dirty="0"/>
          </a:p>
        </p:txBody>
      </p:sp>
      <p:sp>
        <p:nvSpPr>
          <p:cNvPr id="15" name="右箭头 14"/>
          <p:cNvSpPr/>
          <p:nvPr/>
        </p:nvSpPr>
        <p:spPr>
          <a:xfrm>
            <a:off x="1979712" y="5445224"/>
            <a:ext cx="29184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1043608" y="5814556"/>
            <a:ext cx="304980" cy="134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97517" y="5949280"/>
            <a:ext cx="1874039" cy="369332"/>
          </a:xfrm>
          <a:prstGeom prst="rect">
            <a:avLst/>
          </a:prstGeom>
        </p:spPr>
        <p:txBody>
          <a:bodyPr wrap="none">
            <a:spAutoFit/>
          </a:bodyPr>
          <a:lstStyle/>
          <a:p>
            <a:r>
              <a:rPr lang="en-US" altLang="zh-CN" dirty="0">
                <a:hlinkClick r:id="rId2" action="ppaction://hlinkfile"/>
              </a:rPr>
              <a:t>Example10_3.java</a:t>
            </a:r>
            <a:endParaRPr lang="zh-CN" altLang="en-US" dirty="0"/>
          </a:p>
        </p:txBody>
      </p:sp>
      <p:sp>
        <p:nvSpPr>
          <p:cNvPr id="18" name="矩形 17"/>
          <p:cNvSpPr/>
          <p:nvPr/>
        </p:nvSpPr>
        <p:spPr>
          <a:xfrm>
            <a:off x="138729" y="6318612"/>
            <a:ext cx="2674771" cy="369332"/>
          </a:xfrm>
          <a:prstGeom prst="rect">
            <a:avLst/>
          </a:prstGeom>
        </p:spPr>
        <p:txBody>
          <a:bodyPr wrap="none">
            <a:spAutoFit/>
          </a:bodyPr>
          <a:lstStyle/>
          <a:p>
            <a:r>
              <a:rPr lang="en-US" altLang="zh-CN" dirty="0">
                <a:hlinkClick r:id="rId3" action="ppaction://hlinkfile"/>
              </a:rPr>
              <a:t>ComponentInWindow.java</a:t>
            </a:r>
            <a:endParaRPr lang="zh-CN" alt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687590"/>
            <a:ext cx="4752528" cy="18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60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68" y="116632"/>
            <a:ext cx="2120913" cy="699036"/>
          </a:xfrm>
        </p:spPr>
        <p:txBody>
          <a:bodyPr>
            <a:normAutofit fontScale="90000"/>
          </a:bodyPr>
          <a:lstStyle/>
          <a:p>
            <a:pPr lvl="1"/>
            <a:r>
              <a:rPr lang="en-US" altLang="zh-CN" sz="2400" b="1" dirty="0"/>
              <a:t>10.3  </a:t>
            </a:r>
            <a:r>
              <a:rPr lang="zh-CN" altLang="zh-CN" sz="2400" b="1" dirty="0"/>
              <a:t>常用组件与布局</a:t>
            </a:r>
          </a:p>
        </p:txBody>
      </p:sp>
      <p:sp>
        <p:nvSpPr>
          <p:cNvPr id="13" name="文本占位符 3"/>
          <p:cNvSpPr>
            <a:spLocks noGrp="1"/>
          </p:cNvSpPr>
          <p:nvPr>
            <p:ph type="body" sz="half" idx="2"/>
          </p:nvPr>
        </p:nvSpPr>
        <p:spPr>
          <a:xfrm>
            <a:off x="107504" y="836712"/>
            <a:ext cx="2160240" cy="180020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10.3.1 </a:t>
            </a:r>
            <a:r>
              <a:rPr lang="zh-CN" altLang="zh-CN" sz="1800" b="1" dirty="0">
                <a:solidFill>
                  <a:srgbClr val="0070C0"/>
                </a:solidFill>
              </a:rPr>
              <a:t>常用</a:t>
            </a:r>
            <a:r>
              <a:rPr lang="zh-CN" altLang="zh-CN" sz="1800" b="1" dirty="0" smtClean="0">
                <a:solidFill>
                  <a:srgbClr val="0070C0"/>
                </a:solidFill>
              </a:rPr>
              <a:t>组件</a:t>
            </a:r>
            <a:r>
              <a:rPr lang="en-US" altLang="zh-CN" sz="1800" b="1" dirty="0">
                <a:solidFill>
                  <a:srgbClr val="C00000"/>
                </a:solidFill>
              </a:rPr>
              <a:t>10.3.2 </a:t>
            </a:r>
            <a:r>
              <a:rPr lang="zh-CN" altLang="en-US" sz="1800" b="1" dirty="0">
                <a:solidFill>
                  <a:srgbClr val="C00000"/>
                </a:solidFill>
              </a:rPr>
              <a:t>常用容器</a:t>
            </a:r>
          </a:p>
          <a:p>
            <a:pPr marL="285750" indent="-285750">
              <a:buFont typeface="Arial" pitchFamily="34" charset="0"/>
              <a:buChar char="•"/>
            </a:pPr>
            <a:r>
              <a:rPr lang="en-US" altLang="zh-CN" sz="1800" b="1" dirty="0">
                <a:solidFill>
                  <a:srgbClr val="0070C0"/>
                </a:solidFill>
              </a:rPr>
              <a:t>10.3.3 </a:t>
            </a:r>
            <a:r>
              <a:rPr lang="zh-CN" altLang="en-US" sz="1800" b="1" dirty="0">
                <a:solidFill>
                  <a:srgbClr val="0070C0"/>
                </a:solidFill>
              </a:rPr>
              <a:t>常用布局</a:t>
            </a:r>
            <a:endParaRPr lang="zh-CN" altLang="en-US" dirty="0">
              <a:solidFill>
                <a:srgbClr val="0070C0"/>
              </a:solidFill>
            </a:endParaRPr>
          </a:p>
        </p:txBody>
      </p:sp>
      <p:sp>
        <p:nvSpPr>
          <p:cNvPr id="6" name="左箭头 5"/>
          <p:cNvSpPr/>
          <p:nvPr/>
        </p:nvSpPr>
        <p:spPr>
          <a:xfrm>
            <a:off x="2213630" y="1175352"/>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01662" y="260648"/>
            <a:ext cx="6318809" cy="4247317"/>
          </a:xfrm>
          <a:prstGeom prst="rect">
            <a:avLst/>
          </a:prstGeom>
        </p:spPr>
        <p:txBody>
          <a:bodyPr wrap="square">
            <a:spAutoFit/>
          </a:bodyPr>
          <a:lstStyle/>
          <a:p>
            <a:r>
              <a:rPr lang="en-US" altLang="zh-CN" b="1" dirty="0"/>
              <a:t>1</a:t>
            </a:r>
            <a:r>
              <a:rPr lang="zh-CN" altLang="en-US" b="1" dirty="0"/>
              <a:t>．面板</a:t>
            </a:r>
            <a:r>
              <a:rPr lang="en-US" altLang="zh-CN" b="1" dirty="0" err="1" smtClean="0"/>
              <a:t>Jpanel</a:t>
            </a:r>
            <a:endParaRPr lang="en-US" altLang="zh-CN" b="1" dirty="0" smtClean="0"/>
          </a:p>
          <a:p>
            <a:r>
              <a:rPr lang="en-US" altLang="zh-CN" dirty="0" smtClean="0"/>
              <a:t>     </a:t>
            </a:r>
            <a:r>
              <a:rPr lang="zh-CN" altLang="zh-CN" dirty="0" smtClean="0"/>
              <a:t>经常</a:t>
            </a:r>
            <a:r>
              <a:rPr lang="zh-CN" altLang="zh-CN" dirty="0"/>
              <a:t>使用</a:t>
            </a:r>
            <a:r>
              <a:rPr lang="en-US" altLang="zh-CN" dirty="0" err="1"/>
              <a:t>JPanel</a:t>
            </a:r>
            <a:r>
              <a:rPr lang="zh-CN" altLang="zh-CN" dirty="0"/>
              <a:t>创建一个面板，再向这个面板添加组件，然后把这个面板添加到其它容器中。</a:t>
            </a:r>
            <a:r>
              <a:rPr lang="en-US" altLang="zh-CN" dirty="0" err="1"/>
              <a:t>JPanel</a:t>
            </a:r>
            <a:r>
              <a:rPr lang="zh-CN" altLang="zh-CN" dirty="0"/>
              <a:t>面板的默认布局是</a:t>
            </a:r>
            <a:r>
              <a:rPr lang="en-US" altLang="zh-CN" dirty="0" err="1"/>
              <a:t>FlowLayout</a:t>
            </a:r>
            <a:r>
              <a:rPr lang="zh-CN" altLang="zh-CN" dirty="0" smtClean="0"/>
              <a:t>布局</a:t>
            </a:r>
            <a:r>
              <a:rPr lang="en-US" altLang="zh-CN" dirty="0" smtClean="0"/>
              <a:t>.</a:t>
            </a:r>
            <a:endParaRPr lang="en-US" altLang="zh-CN" dirty="0"/>
          </a:p>
          <a:p>
            <a:r>
              <a:rPr lang="en-US" altLang="zh-CN" b="1" dirty="0"/>
              <a:t>2</a:t>
            </a:r>
            <a:r>
              <a:rPr lang="zh-CN" altLang="en-US" b="1" dirty="0"/>
              <a:t>．滚动窗格</a:t>
            </a:r>
            <a:r>
              <a:rPr lang="en-US" altLang="zh-CN" b="1" dirty="0" err="1" smtClean="0"/>
              <a:t>JScrollPane</a:t>
            </a:r>
            <a:endParaRPr lang="en-US" altLang="zh-CN" b="1" dirty="0" smtClean="0"/>
          </a:p>
          <a:p>
            <a:r>
              <a:rPr lang="zh-CN" altLang="zh-CN" dirty="0"/>
              <a:t>滚动窗格只可以添加一个组件，可以把一个组件放到一个滚动窗格中，然后通过滚动条来观看该组件。</a:t>
            </a:r>
            <a:r>
              <a:rPr lang="en-US" altLang="zh-CN" dirty="0" err="1"/>
              <a:t>JTextArea</a:t>
            </a:r>
            <a:r>
              <a:rPr lang="zh-CN" altLang="zh-CN" dirty="0"/>
              <a:t>不自带滚动条，因此就需要把文本区放到一个滚动窗格中。例如，</a:t>
            </a:r>
            <a:r>
              <a:rPr lang="en-US" altLang="zh-CN" b="1" dirty="0" err="1"/>
              <a:t>JScorollPane</a:t>
            </a:r>
            <a:r>
              <a:rPr lang="en-US" altLang="zh-CN" b="1" dirty="0"/>
              <a:t> </a:t>
            </a:r>
            <a:r>
              <a:rPr lang="en-US" altLang="zh-CN" b="1" dirty="0" smtClean="0"/>
              <a:t>scroll = new </a:t>
            </a:r>
            <a:r>
              <a:rPr lang="en-US" altLang="zh-CN" b="1" dirty="0" err="1"/>
              <a:t>JScorollPane</a:t>
            </a:r>
            <a:r>
              <a:rPr lang="en-US" altLang="zh-CN" b="1" dirty="0"/>
              <a:t>(new </a:t>
            </a:r>
            <a:r>
              <a:rPr lang="en-US" altLang="zh-CN" b="1" dirty="0" err="1"/>
              <a:t>JTextArea</a:t>
            </a:r>
            <a:r>
              <a:rPr lang="en-US" altLang="zh-CN" b="1" dirty="0"/>
              <a:t>());</a:t>
            </a:r>
            <a:endParaRPr lang="zh-CN" altLang="zh-CN" b="1" dirty="0"/>
          </a:p>
          <a:p>
            <a:pPr marL="342900" indent="-342900">
              <a:buAutoNum type="arabicPeriod" startAt="4"/>
            </a:pPr>
            <a:endParaRPr lang="en-US" altLang="zh-CN" dirty="0" smtClean="0"/>
          </a:p>
          <a:p>
            <a:pPr marL="342900" indent="-342900">
              <a:buAutoNum type="arabicPeriod" startAt="4"/>
            </a:pPr>
            <a:endParaRPr lang="en-US" altLang="zh-CN" dirty="0"/>
          </a:p>
          <a:p>
            <a:pPr marL="342900" indent="-342900">
              <a:buAutoNum type="arabicPeriod" startAt="4"/>
            </a:pPr>
            <a:endParaRPr lang="en-US" altLang="zh-CN" dirty="0" smtClean="0"/>
          </a:p>
          <a:p>
            <a:pPr marL="342900" indent="-342900">
              <a:buAutoNum type="arabicPeriod" startAt="4"/>
            </a:pPr>
            <a:endParaRPr lang="en-US" altLang="zh-CN" dirty="0"/>
          </a:p>
          <a:p>
            <a:pPr marL="342900" indent="-342900">
              <a:buAutoNum type="arabicPeriod" startAt="4"/>
            </a:pPr>
            <a:endParaRPr lang="en-US" altLang="zh-CN" dirty="0" smtClean="0"/>
          </a:p>
          <a:p>
            <a:pPr marL="342900" indent="-342900">
              <a:buAutoNum type="arabicPeriod" startAt="4"/>
            </a:pPr>
            <a:endParaRPr lang="en-US" altLang="zh-CN" dirty="0"/>
          </a:p>
        </p:txBody>
      </p:sp>
      <p:sp>
        <p:nvSpPr>
          <p:cNvPr id="3" name="矩形 2"/>
          <p:cNvSpPr/>
          <p:nvPr/>
        </p:nvSpPr>
        <p:spPr>
          <a:xfrm>
            <a:off x="215528" y="5399444"/>
            <a:ext cx="8784976" cy="923330"/>
          </a:xfrm>
          <a:prstGeom prst="rect">
            <a:avLst/>
          </a:prstGeom>
        </p:spPr>
        <p:txBody>
          <a:bodyPr wrap="square">
            <a:spAutoFit/>
          </a:bodyPr>
          <a:lstStyle/>
          <a:p>
            <a:r>
              <a:rPr lang="zh-CN" altLang="en-US" dirty="0"/>
              <a:t>户向</a:t>
            </a:r>
            <a:r>
              <a:rPr lang="en-US" altLang="zh-CN" dirty="0" err="1"/>
              <a:t>JTabbedPane</a:t>
            </a:r>
            <a:r>
              <a:rPr lang="zh-CN" altLang="en-US" dirty="0"/>
              <a:t>容器添加一个组件时，</a:t>
            </a:r>
            <a:r>
              <a:rPr lang="en-US" altLang="zh-CN" dirty="0" err="1"/>
              <a:t>JTabbedPane</a:t>
            </a:r>
            <a:r>
              <a:rPr lang="zh-CN" altLang="en-US" dirty="0"/>
              <a:t>容器就会自动为该组件指定对应的一个选项卡，即让一个选项卡对应一个组件。各个选项卡对应的组件层叠式放入</a:t>
            </a:r>
            <a:r>
              <a:rPr lang="en-US" altLang="zh-CN" dirty="0" err="1"/>
              <a:t>JTabbedPane</a:t>
            </a:r>
            <a:r>
              <a:rPr lang="zh-CN" altLang="en-US" dirty="0"/>
              <a:t>容器，当用户单击选项卡时，</a:t>
            </a:r>
            <a:r>
              <a:rPr lang="en-US" altLang="zh-CN" dirty="0" err="1"/>
              <a:t>JTabbedPane</a:t>
            </a:r>
            <a:r>
              <a:rPr lang="zh-CN" altLang="en-US" dirty="0"/>
              <a:t>容器将显示该选项卡对应的组件。</a:t>
            </a:r>
          </a:p>
        </p:txBody>
      </p:sp>
      <p:sp>
        <p:nvSpPr>
          <p:cNvPr id="4" name="矩形 3"/>
          <p:cNvSpPr/>
          <p:nvPr/>
        </p:nvSpPr>
        <p:spPr>
          <a:xfrm>
            <a:off x="236141" y="5016976"/>
            <a:ext cx="2980816" cy="369332"/>
          </a:xfrm>
          <a:prstGeom prst="rect">
            <a:avLst/>
          </a:prstGeom>
        </p:spPr>
        <p:txBody>
          <a:bodyPr wrap="none">
            <a:spAutoFit/>
          </a:bodyPr>
          <a:lstStyle/>
          <a:p>
            <a:r>
              <a:rPr lang="en-US" altLang="zh-CN" b="1" dirty="0"/>
              <a:t>5.    </a:t>
            </a:r>
            <a:r>
              <a:rPr lang="zh-CN" altLang="en-US" b="1" dirty="0"/>
              <a:t>选项卡窗格</a:t>
            </a:r>
            <a:r>
              <a:rPr lang="en-US" altLang="zh-CN" b="1" dirty="0" err="1"/>
              <a:t>JTabbedPane</a:t>
            </a:r>
            <a:endParaRPr lang="zh-CN" altLang="en-US" b="1" dirty="0"/>
          </a:p>
        </p:txBody>
      </p:sp>
      <p:sp>
        <p:nvSpPr>
          <p:cNvPr id="5" name="矩形 4"/>
          <p:cNvSpPr/>
          <p:nvPr/>
        </p:nvSpPr>
        <p:spPr>
          <a:xfrm>
            <a:off x="237307" y="2780928"/>
            <a:ext cx="8907859" cy="1477328"/>
          </a:xfrm>
          <a:prstGeom prst="rect">
            <a:avLst/>
          </a:prstGeom>
        </p:spPr>
        <p:txBody>
          <a:bodyPr wrap="square">
            <a:spAutoFit/>
          </a:bodyPr>
          <a:lstStyle/>
          <a:p>
            <a:r>
              <a:rPr lang="en-US" altLang="zh-CN" b="1" dirty="0"/>
              <a:t>3</a:t>
            </a:r>
            <a:r>
              <a:rPr lang="zh-CN" altLang="en-US" b="1" dirty="0"/>
              <a:t>．拆分窗格</a:t>
            </a:r>
            <a:r>
              <a:rPr lang="en-US" altLang="zh-CN" b="1" dirty="0" err="1"/>
              <a:t>JSplitPane</a:t>
            </a:r>
            <a:endParaRPr lang="en-US" altLang="zh-CN" b="1" dirty="0"/>
          </a:p>
          <a:p>
            <a:r>
              <a:rPr lang="zh-CN" altLang="zh-CN" dirty="0"/>
              <a:t>拆分窗格就是被分成两部分的容器。拆分窗格有两种类型：水平拆分和垂直拆分。水平拆分窗格用一条拆分线把窗格分成左右两部分，左面放一个组件，右面放一个组件，拆分线可以水平移动。垂直拆分窗格用一条拆分线把窗格分成上下两部分，上面放一个组件，下面放一个组件，拆分线可以垂直移动</a:t>
            </a:r>
            <a:endParaRPr lang="en-US" altLang="zh-CN" dirty="0"/>
          </a:p>
        </p:txBody>
      </p:sp>
      <p:sp>
        <p:nvSpPr>
          <p:cNvPr id="8" name="矩形 7"/>
          <p:cNvSpPr/>
          <p:nvPr/>
        </p:nvSpPr>
        <p:spPr>
          <a:xfrm>
            <a:off x="237307" y="4258256"/>
            <a:ext cx="2756524" cy="369332"/>
          </a:xfrm>
          <a:prstGeom prst="rect">
            <a:avLst/>
          </a:prstGeom>
        </p:spPr>
        <p:txBody>
          <a:bodyPr wrap="none">
            <a:spAutoFit/>
          </a:bodyPr>
          <a:lstStyle/>
          <a:p>
            <a:pPr marL="342900" indent="-342900">
              <a:buAutoNum type="arabicPeriod" startAt="4"/>
            </a:pPr>
            <a:r>
              <a:rPr lang="zh-CN" altLang="en-US" b="1" dirty="0"/>
              <a:t>分层窗格</a:t>
            </a:r>
            <a:r>
              <a:rPr lang="en-US" altLang="zh-CN" b="1" dirty="0" err="1"/>
              <a:t>JLayeredPane</a:t>
            </a:r>
            <a:endParaRPr lang="en-US" altLang="zh-CN" b="1" dirty="0"/>
          </a:p>
        </p:txBody>
      </p:sp>
      <p:sp>
        <p:nvSpPr>
          <p:cNvPr id="9" name="矩形 8"/>
          <p:cNvSpPr/>
          <p:nvPr/>
        </p:nvSpPr>
        <p:spPr>
          <a:xfrm>
            <a:off x="395536" y="4627588"/>
            <a:ext cx="8928472" cy="369332"/>
          </a:xfrm>
          <a:prstGeom prst="rect">
            <a:avLst/>
          </a:prstGeom>
        </p:spPr>
        <p:txBody>
          <a:bodyPr wrap="square">
            <a:spAutoFit/>
          </a:bodyPr>
          <a:lstStyle/>
          <a:p>
            <a:r>
              <a:rPr lang="zh-CN" altLang="en-US" dirty="0"/>
              <a:t>如果添加到容器中的组件经常需要处理重叠问题，就可以考虑将组件添加到分层窗</a:t>
            </a:r>
            <a:r>
              <a:rPr lang="zh-CN" altLang="en-US" dirty="0" smtClean="0"/>
              <a:t>格</a:t>
            </a:r>
            <a:r>
              <a:rPr lang="en-US" altLang="zh-CN" dirty="0" smtClean="0"/>
              <a:t>.</a:t>
            </a:r>
            <a:endParaRPr lang="zh-CN" altLang="en-US" dirty="0"/>
          </a:p>
        </p:txBody>
      </p:sp>
    </p:spTree>
    <p:extLst>
      <p:ext uri="{BB962C8B-B14F-4D97-AF65-F5344CB8AC3E}">
        <p14:creationId xmlns:p14="http://schemas.microsoft.com/office/powerpoint/2010/main" val="3264497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68" y="116632"/>
            <a:ext cx="2120913" cy="699036"/>
          </a:xfrm>
        </p:spPr>
        <p:txBody>
          <a:bodyPr>
            <a:normAutofit fontScale="90000"/>
          </a:bodyPr>
          <a:lstStyle/>
          <a:p>
            <a:pPr lvl="1"/>
            <a:r>
              <a:rPr lang="en-US" altLang="zh-CN" sz="2400" b="1" dirty="0"/>
              <a:t>10.3  </a:t>
            </a:r>
            <a:r>
              <a:rPr lang="zh-CN" altLang="zh-CN" sz="2400" b="1" dirty="0"/>
              <a:t>常用组件与布局</a:t>
            </a:r>
          </a:p>
        </p:txBody>
      </p:sp>
      <p:sp>
        <p:nvSpPr>
          <p:cNvPr id="13" name="文本占位符 3"/>
          <p:cNvSpPr>
            <a:spLocks noGrp="1"/>
          </p:cNvSpPr>
          <p:nvPr>
            <p:ph type="body" sz="half" idx="2"/>
          </p:nvPr>
        </p:nvSpPr>
        <p:spPr>
          <a:xfrm>
            <a:off x="107504" y="836712"/>
            <a:ext cx="2160240" cy="180020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10.3.1 </a:t>
            </a:r>
            <a:r>
              <a:rPr lang="zh-CN" altLang="zh-CN" sz="1800" b="1" dirty="0">
                <a:solidFill>
                  <a:srgbClr val="0070C0"/>
                </a:solidFill>
              </a:rPr>
              <a:t>常用</a:t>
            </a:r>
            <a:r>
              <a:rPr lang="zh-CN" altLang="zh-CN" sz="1800" b="1" dirty="0" smtClean="0">
                <a:solidFill>
                  <a:srgbClr val="0070C0"/>
                </a:solidFill>
              </a:rPr>
              <a:t>组件</a:t>
            </a:r>
            <a:r>
              <a:rPr lang="en-US" altLang="zh-CN" sz="1800" b="1" dirty="0">
                <a:solidFill>
                  <a:srgbClr val="0070C0"/>
                </a:solidFill>
              </a:rPr>
              <a:t>10.3.2 </a:t>
            </a:r>
            <a:r>
              <a:rPr lang="zh-CN" altLang="en-US" sz="1800" b="1" dirty="0">
                <a:solidFill>
                  <a:srgbClr val="0070C0"/>
                </a:solidFill>
              </a:rPr>
              <a:t>常用容器</a:t>
            </a:r>
          </a:p>
          <a:p>
            <a:pPr marL="285750" indent="-285750">
              <a:buFont typeface="Arial" pitchFamily="34" charset="0"/>
              <a:buChar char="•"/>
            </a:pPr>
            <a:r>
              <a:rPr lang="en-US" altLang="zh-CN" sz="1800" b="1" dirty="0">
                <a:solidFill>
                  <a:srgbClr val="C00000"/>
                </a:solidFill>
              </a:rPr>
              <a:t>10.3.3 </a:t>
            </a:r>
            <a:r>
              <a:rPr lang="zh-CN" altLang="en-US" sz="1800" b="1" dirty="0">
                <a:solidFill>
                  <a:srgbClr val="C00000"/>
                </a:solidFill>
              </a:rPr>
              <a:t>常用布局</a:t>
            </a:r>
            <a:endParaRPr lang="zh-CN" altLang="en-US" dirty="0">
              <a:solidFill>
                <a:srgbClr val="C00000"/>
              </a:solidFill>
            </a:endParaRPr>
          </a:p>
        </p:txBody>
      </p:sp>
      <p:sp>
        <p:nvSpPr>
          <p:cNvPr id="6" name="左箭头 5"/>
          <p:cNvSpPr/>
          <p:nvPr/>
        </p:nvSpPr>
        <p:spPr>
          <a:xfrm>
            <a:off x="2213630" y="1504876"/>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01662" y="260648"/>
            <a:ext cx="6318809"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容器可以使用方法</a:t>
            </a:r>
            <a:r>
              <a:rPr lang="zh-CN" altLang="zh-CN" dirty="0" smtClean="0"/>
              <a:t>：</a:t>
            </a:r>
            <a:r>
              <a:rPr lang="en-US" altLang="zh-CN" b="1" dirty="0" err="1" smtClean="0">
                <a:solidFill>
                  <a:srgbClr val="C00000"/>
                </a:solidFill>
              </a:rPr>
              <a:t>setLayout</a:t>
            </a:r>
            <a:r>
              <a:rPr lang="en-US" altLang="zh-CN" b="1" dirty="0">
                <a:solidFill>
                  <a:srgbClr val="C00000"/>
                </a:solidFill>
              </a:rPr>
              <a:t>(</a:t>
            </a:r>
            <a:r>
              <a:rPr lang="zh-CN" altLang="zh-CN" b="1" dirty="0">
                <a:solidFill>
                  <a:srgbClr val="C00000"/>
                </a:solidFill>
              </a:rPr>
              <a:t>布局对象</a:t>
            </a:r>
            <a:r>
              <a:rPr lang="en-US" altLang="zh-CN" b="1" dirty="0" smtClean="0">
                <a:solidFill>
                  <a:srgbClr val="C00000"/>
                </a:solidFill>
              </a:rPr>
              <a:t>);</a:t>
            </a:r>
            <a:r>
              <a:rPr lang="zh-CN" altLang="zh-CN" dirty="0" smtClean="0"/>
              <a:t>设置</a:t>
            </a:r>
            <a:r>
              <a:rPr lang="zh-CN" altLang="zh-CN" dirty="0"/>
              <a:t>自己的布局</a:t>
            </a:r>
            <a:r>
              <a:rPr lang="zh-CN" altLang="zh-CN" dirty="0" smtClean="0"/>
              <a:t>。</a:t>
            </a:r>
            <a:endParaRPr lang="en-US" altLang="zh-CN" dirty="0"/>
          </a:p>
        </p:txBody>
      </p:sp>
      <p:sp>
        <p:nvSpPr>
          <p:cNvPr id="3" name="矩形 2"/>
          <p:cNvSpPr/>
          <p:nvPr/>
        </p:nvSpPr>
        <p:spPr>
          <a:xfrm>
            <a:off x="215045" y="4816247"/>
            <a:ext cx="8784976" cy="369332"/>
          </a:xfrm>
          <a:prstGeom prst="rect">
            <a:avLst/>
          </a:prstGeom>
        </p:spPr>
        <p:txBody>
          <a:bodyPr wrap="square">
            <a:spAutoFit/>
          </a:bodyPr>
          <a:lstStyle/>
          <a:p>
            <a:r>
              <a:rPr lang="zh-CN" altLang="zh-CN" dirty="0"/>
              <a:t>容器划分成若干行乘若干列的网格区域，组件就位于这些划分出来的小格中</a:t>
            </a:r>
            <a:r>
              <a:rPr lang="zh-CN" altLang="zh-CN" dirty="0" smtClean="0"/>
              <a:t>。</a:t>
            </a:r>
            <a:endParaRPr lang="zh-CN" altLang="en-US" dirty="0"/>
          </a:p>
        </p:txBody>
      </p:sp>
      <p:sp>
        <p:nvSpPr>
          <p:cNvPr id="4" name="矩形 3"/>
          <p:cNvSpPr/>
          <p:nvPr/>
        </p:nvSpPr>
        <p:spPr>
          <a:xfrm>
            <a:off x="268059" y="4421842"/>
            <a:ext cx="190090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smtClean="0"/>
              <a:t>4. </a:t>
            </a:r>
            <a:r>
              <a:rPr lang="en-US" altLang="zh-CN" dirty="0" err="1" smtClean="0"/>
              <a:t>GridLayout</a:t>
            </a:r>
            <a:r>
              <a:rPr lang="zh-CN" altLang="zh-CN" dirty="0"/>
              <a:t>布局</a:t>
            </a:r>
            <a:endParaRPr lang="zh-CN" altLang="en-US" b="1" dirty="0"/>
          </a:p>
        </p:txBody>
      </p:sp>
      <p:sp>
        <p:nvSpPr>
          <p:cNvPr id="5" name="矩形 4"/>
          <p:cNvSpPr/>
          <p:nvPr/>
        </p:nvSpPr>
        <p:spPr>
          <a:xfrm>
            <a:off x="237307" y="2780928"/>
            <a:ext cx="8907859" cy="646331"/>
          </a:xfrm>
          <a:prstGeom prst="rect">
            <a:avLst/>
          </a:prstGeom>
        </p:spPr>
        <p:txBody>
          <a:bodyPr wrap="square">
            <a:spAutoFit/>
          </a:bodyPr>
          <a:lstStyle/>
          <a:p>
            <a:r>
              <a:rPr lang="zh-CN" altLang="zh-CN" dirty="0"/>
              <a:t>容器空间简单地划分为东、西、南、北、中五个区域，中间的区域最大。每加入一个组件都应该指明把这个组件加在哪个区域</a:t>
            </a:r>
            <a:r>
              <a:rPr lang="zh-CN" altLang="zh-CN" dirty="0" smtClean="0"/>
              <a:t>中</a:t>
            </a:r>
            <a:r>
              <a:rPr lang="zh-CN" altLang="en-US" dirty="0" smtClean="0"/>
              <a:t>。</a:t>
            </a:r>
            <a:r>
              <a:rPr lang="en-US" altLang="zh-CN" dirty="0" err="1" smtClean="0"/>
              <a:t>Jframe</a:t>
            </a:r>
            <a:r>
              <a:rPr lang="zh-CN" altLang="en-US" dirty="0" smtClean="0"/>
              <a:t>窗口</a:t>
            </a:r>
            <a:r>
              <a:rPr lang="zh-CN" altLang="zh-CN" dirty="0" smtClean="0"/>
              <a:t>默认布局是</a:t>
            </a:r>
            <a:r>
              <a:rPr lang="en-US" altLang="zh-CN" dirty="0" err="1"/>
              <a:t>BorderLayout</a:t>
            </a:r>
            <a:r>
              <a:rPr lang="zh-CN" altLang="zh-CN" dirty="0" smtClean="0"/>
              <a:t>布局</a:t>
            </a:r>
            <a:r>
              <a:rPr lang="zh-CN" altLang="en-US" dirty="0" smtClean="0"/>
              <a:t>。</a:t>
            </a:r>
            <a:endParaRPr lang="en-US" altLang="zh-CN" dirty="0"/>
          </a:p>
        </p:txBody>
      </p:sp>
      <p:sp>
        <p:nvSpPr>
          <p:cNvPr id="10" name="矩形 9"/>
          <p:cNvSpPr/>
          <p:nvPr/>
        </p:nvSpPr>
        <p:spPr>
          <a:xfrm>
            <a:off x="2542416" y="764704"/>
            <a:ext cx="206511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1</a:t>
            </a:r>
            <a:r>
              <a:rPr lang="zh-CN" altLang="zh-CN" dirty="0"/>
              <a:t>．</a:t>
            </a:r>
            <a:r>
              <a:rPr lang="en-US" altLang="zh-CN" dirty="0" err="1"/>
              <a:t>FlowLayout</a:t>
            </a:r>
            <a:r>
              <a:rPr lang="zh-CN" altLang="zh-CN" dirty="0"/>
              <a:t>布局</a:t>
            </a:r>
          </a:p>
        </p:txBody>
      </p:sp>
      <p:sp>
        <p:nvSpPr>
          <p:cNvPr id="11" name="矩形 10"/>
          <p:cNvSpPr/>
          <p:nvPr/>
        </p:nvSpPr>
        <p:spPr>
          <a:xfrm>
            <a:off x="2573772" y="1223231"/>
            <a:ext cx="6426732" cy="923330"/>
          </a:xfrm>
          <a:prstGeom prst="rect">
            <a:avLst/>
          </a:prstGeom>
        </p:spPr>
        <p:txBody>
          <a:bodyPr wrap="square">
            <a:spAutoFit/>
          </a:bodyPr>
          <a:lstStyle/>
          <a:p>
            <a:r>
              <a:rPr lang="zh-CN" altLang="en-US" dirty="0"/>
              <a:t>组件按照加入的先后顺序从左向右排列，一行排满之后就转到下一行继续从左至右排列</a:t>
            </a:r>
            <a:r>
              <a:rPr lang="zh-CN" altLang="en-US" dirty="0" smtClean="0"/>
              <a:t>，默认情况下每</a:t>
            </a:r>
            <a:r>
              <a:rPr lang="zh-CN" altLang="en-US" dirty="0"/>
              <a:t>一行中的组件都居中</a:t>
            </a:r>
            <a:r>
              <a:rPr lang="zh-CN" altLang="en-US" dirty="0" smtClean="0"/>
              <a:t>排列</a:t>
            </a:r>
            <a:r>
              <a:rPr lang="en-US" altLang="zh-CN" dirty="0" smtClean="0"/>
              <a:t>.</a:t>
            </a:r>
            <a:r>
              <a:rPr lang="en-US" altLang="zh-CN" dirty="0" err="1" smtClean="0"/>
              <a:t>Jpanel</a:t>
            </a:r>
            <a:r>
              <a:rPr lang="zh-CN" altLang="en-US" dirty="0" smtClean="0"/>
              <a:t>容器的默认布局是</a:t>
            </a:r>
            <a:r>
              <a:rPr lang="en-US" altLang="zh-CN" dirty="0" err="1"/>
              <a:t>FlowLayout</a:t>
            </a:r>
            <a:r>
              <a:rPr lang="zh-CN" altLang="zh-CN" dirty="0" smtClean="0"/>
              <a:t>布局</a:t>
            </a:r>
            <a:r>
              <a:rPr lang="zh-CN" altLang="en-US" dirty="0" smtClean="0"/>
              <a:t>。</a:t>
            </a:r>
            <a:endParaRPr lang="zh-CN" altLang="en-US" dirty="0"/>
          </a:p>
        </p:txBody>
      </p:sp>
      <p:sp>
        <p:nvSpPr>
          <p:cNvPr id="12" name="矩形 11"/>
          <p:cNvSpPr/>
          <p:nvPr/>
        </p:nvSpPr>
        <p:spPr>
          <a:xfrm>
            <a:off x="2495386" y="2320375"/>
            <a:ext cx="226164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zh-CN" dirty="0"/>
              <a:t>．</a:t>
            </a:r>
            <a:r>
              <a:rPr lang="en-US" altLang="zh-CN" dirty="0" err="1"/>
              <a:t>BorderLayout</a:t>
            </a:r>
            <a:r>
              <a:rPr lang="zh-CN" altLang="zh-CN" dirty="0"/>
              <a:t>布局</a:t>
            </a:r>
          </a:p>
        </p:txBody>
      </p:sp>
      <p:sp>
        <p:nvSpPr>
          <p:cNvPr id="14" name="矩形 13"/>
          <p:cNvSpPr/>
          <p:nvPr/>
        </p:nvSpPr>
        <p:spPr>
          <a:xfrm>
            <a:off x="236141" y="3427259"/>
            <a:ext cx="21061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a:t>
            </a:r>
            <a:r>
              <a:rPr lang="en-US" altLang="zh-CN" dirty="0" err="1"/>
              <a:t>CardLayout</a:t>
            </a:r>
            <a:r>
              <a:rPr lang="en-US" altLang="zh-CN" dirty="0"/>
              <a:t> </a:t>
            </a:r>
            <a:r>
              <a:rPr lang="zh-CN" altLang="en-US" dirty="0"/>
              <a:t>布局</a:t>
            </a:r>
          </a:p>
        </p:txBody>
      </p:sp>
      <p:sp>
        <p:nvSpPr>
          <p:cNvPr id="15" name="矩形 14"/>
          <p:cNvSpPr/>
          <p:nvPr/>
        </p:nvSpPr>
        <p:spPr>
          <a:xfrm>
            <a:off x="237307" y="3800584"/>
            <a:ext cx="8930704" cy="646331"/>
          </a:xfrm>
          <a:prstGeom prst="rect">
            <a:avLst/>
          </a:prstGeom>
        </p:spPr>
        <p:txBody>
          <a:bodyPr wrap="square">
            <a:spAutoFit/>
          </a:bodyPr>
          <a:lstStyle/>
          <a:p>
            <a:r>
              <a:rPr lang="zh-CN" altLang="en-US" dirty="0"/>
              <a:t>组件被</a:t>
            </a:r>
            <a:r>
              <a:rPr lang="zh-CN" altLang="en-US" dirty="0" smtClean="0"/>
              <a:t>层叠在容器</a:t>
            </a:r>
            <a:r>
              <a:rPr lang="zh-CN" altLang="en-US" dirty="0"/>
              <a:t>中</a:t>
            </a:r>
            <a:r>
              <a:rPr lang="zh-CN" altLang="en-US" dirty="0" smtClean="0"/>
              <a:t>，同</a:t>
            </a:r>
            <a:r>
              <a:rPr lang="zh-CN" altLang="en-US" dirty="0"/>
              <a:t>一时刻</a:t>
            </a:r>
            <a:r>
              <a:rPr lang="zh-CN" altLang="en-US" dirty="0" smtClean="0"/>
              <a:t>容器中选出一个</a:t>
            </a:r>
            <a:r>
              <a:rPr lang="zh-CN" altLang="en-US" dirty="0"/>
              <a:t>组件</a:t>
            </a:r>
            <a:r>
              <a:rPr lang="zh-CN" altLang="en-US" dirty="0" smtClean="0"/>
              <a:t>来</a:t>
            </a:r>
            <a:r>
              <a:rPr lang="zh-CN" altLang="en-US" dirty="0"/>
              <a:t>显示，就像叠“扑克牌”，每次只能显示其中的一张，这个被显示的组件将占据所有的容器空间。</a:t>
            </a:r>
          </a:p>
        </p:txBody>
      </p:sp>
      <p:sp>
        <p:nvSpPr>
          <p:cNvPr id="16" name="矩形 15"/>
          <p:cNvSpPr/>
          <p:nvPr/>
        </p:nvSpPr>
        <p:spPr>
          <a:xfrm>
            <a:off x="268059" y="5172382"/>
            <a:ext cx="1223412"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smtClean="0"/>
              <a:t>5. null</a:t>
            </a:r>
            <a:r>
              <a:rPr lang="zh-CN" altLang="zh-CN" dirty="0"/>
              <a:t>布局</a:t>
            </a:r>
            <a:endParaRPr lang="zh-CN" altLang="en-US" dirty="0"/>
          </a:p>
        </p:txBody>
      </p:sp>
      <p:sp>
        <p:nvSpPr>
          <p:cNvPr id="17" name="矩形 16"/>
          <p:cNvSpPr/>
          <p:nvPr/>
        </p:nvSpPr>
        <p:spPr>
          <a:xfrm>
            <a:off x="287772" y="5559658"/>
            <a:ext cx="8712732" cy="923330"/>
          </a:xfrm>
          <a:prstGeom prst="rect">
            <a:avLst/>
          </a:prstGeom>
        </p:spPr>
        <p:txBody>
          <a:bodyPr wrap="square">
            <a:spAutoFit/>
          </a:bodyPr>
          <a:lstStyle/>
          <a:p>
            <a:r>
              <a:rPr lang="zh-CN" altLang="zh-CN" dirty="0"/>
              <a:t>向空布局的容器</a:t>
            </a:r>
            <a:r>
              <a:rPr lang="en-US" altLang="zh-CN" dirty="0"/>
              <a:t>p</a:t>
            </a:r>
            <a:r>
              <a:rPr lang="zh-CN" altLang="zh-CN" dirty="0"/>
              <a:t>添加一个组件</a:t>
            </a:r>
            <a:r>
              <a:rPr lang="en-US" altLang="zh-CN" dirty="0"/>
              <a:t>c</a:t>
            </a:r>
            <a:r>
              <a:rPr lang="zh-CN" altLang="zh-CN" dirty="0"/>
              <a:t>需要两个步骤。首先，容器</a:t>
            </a:r>
            <a:r>
              <a:rPr lang="en-US" altLang="zh-CN" dirty="0"/>
              <a:t>p</a:t>
            </a:r>
            <a:r>
              <a:rPr lang="zh-CN" altLang="zh-CN" dirty="0"/>
              <a:t>使用</a:t>
            </a:r>
            <a:r>
              <a:rPr lang="en-US" altLang="zh-CN" dirty="0"/>
              <a:t>add(c)</a:t>
            </a:r>
            <a:r>
              <a:rPr lang="zh-CN" altLang="zh-CN" dirty="0"/>
              <a:t>方法添加组件，然后组件</a:t>
            </a:r>
            <a:r>
              <a:rPr lang="en-US" altLang="zh-CN" dirty="0"/>
              <a:t>c</a:t>
            </a:r>
            <a:r>
              <a:rPr lang="zh-CN" altLang="zh-CN" dirty="0"/>
              <a:t>再调用</a:t>
            </a:r>
            <a:r>
              <a:rPr lang="en-US" altLang="zh-CN" dirty="0" err="1"/>
              <a:t>setBounds</a:t>
            </a:r>
            <a:r>
              <a:rPr lang="en-US" altLang="zh-CN" dirty="0"/>
              <a:t>(</a:t>
            </a:r>
            <a:r>
              <a:rPr lang="en-US" altLang="zh-CN" dirty="0" err="1"/>
              <a:t>int</a:t>
            </a:r>
            <a:r>
              <a:rPr lang="en-US" altLang="zh-CN" dirty="0"/>
              <a:t> </a:t>
            </a:r>
            <a:r>
              <a:rPr lang="en-US" altLang="zh-CN" dirty="0" err="1"/>
              <a:t>a,int</a:t>
            </a:r>
            <a:r>
              <a:rPr lang="en-US" altLang="zh-CN" dirty="0"/>
              <a:t> </a:t>
            </a:r>
            <a:r>
              <a:rPr lang="en-US" altLang="zh-CN" dirty="0" err="1"/>
              <a:t>b,int</a:t>
            </a:r>
            <a:r>
              <a:rPr lang="en-US" altLang="zh-CN" dirty="0"/>
              <a:t> </a:t>
            </a:r>
            <a:r>
              <a:rPr lang="en-US" altLang="zh-CN" dirty="0" err="1"/>
              <a:t>width,int</a:t>
            </a:r>
            <a:r>
              <a:rPr lang="en-US" altLang="zh-CN" dirty="0"/>
              <a:t> height)</a:t>
            </a:r>
            <a:r>
              <a:rPr lang="zh-CN" altLang="zh-CN" dirty="0"/>
              <a:t>方法设置该组件在容器</a:t>
            </a:r>
            <a:r>
              <a:rPr lang="en-US" altLang="zh-CN" dirty="0"/>
              <a:t>p</a:t>
            </a:r>
            <a:r>
              <a:rPr lang="zh-CN" altLang="zh-CN" dirty="0"/>
              <a:t>中的位置和本身的大小。</a:t>
            </a:r>
            <a:endParaRPr lang="zh-CN" altLang="en-US" dirty="0"/>
          </a:p>
        </p:txBody>
      </p:sp>
    </p:spTree>
    <p:extLst>
      <p:ext uri="{BB962C8B-B14F-4D97-AF65-F5344CB8AC3E}">
        <p14:creationId xmlns:p14="http://schemas.microsoft.com/office/powerpoint/2010/main" val="269293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68" y="116632"/>
            <a:ext cx="2120913" cy="699036"/>
          </a:xfrm>
        </p:spPr>
        <p:txBody>
          <a:bodyPr>
            <a:normAutofit fontScale="90000"/>
          </a:bodyPr>
          <a:lstStyle/>
          <a:p>
            <a:pPr lvl="1"/>
            <a:r>
              <a:rPr lang="en-US" altLang="zh-CN" sz="2400" b="1" dirty="0"/>
              <a:t>10.3  </a:t>
            </a:r>
            <a:r>
              <a:rPr lang="zh-CN" altLang="zh-CN" sz="2400" b="1" dirty="0"/>
              <a:t>常用组件与布局</a:t>
            </a:r>
          </a:p>
        </p:txBody>
      </p:sp>
      <p:sp>
        <p:nvSpPr>
          <p:cNvPr id="13" name="文本占位符 3"/>
          <p:cNvSpPr>
            <a:spLocks noGrp="1"/>
          </p:cNvSpPr>
          <p:nvPr>
            <p:ph type="body" sz="half" idx="2"/>
          </p:nvPr>
        </p:nvSpPr>
        <p:spPr>
          <a:xfrm>
            <a:off x="107504" y="836712"/>
            <a:ext cx="2160240" cy="180020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10.3.1 </a:t>
            </a:r>
            <a:r>
              <a:rPr lang="zh-CN" altLang="zh-CN" sz="1800" b="1" dirty="0">
                <a:solidFill>
                  <a:srgbClr val="0070C0"/>
                </a:solidFill>
              </a:rPr>
              <a:t>常用</a:t>
            </a:r>
            <a:r>
              <a:rPr lang="zh-CN" altLang="zh-CN" sz="1800" b="1" dirty="0" smtClean="0">
                <a:solidFill>
                  <a:srgbClr val="0070C0"/>
                </a:solidFill>
              </a:rPr>
              <a:t>组件</a:t>
            </a:r>
            <a:r>
              <a:rPr lang="en-US" altLang="zh-CN" sz="1800" b="1" dirty="0">
                <a:solidFill>
                  <a:srgbClr val="0070C0"/>
                </a:solidFill>
              </a:rPr>
              <a:t>10.3.2 </a:t>
            </a:r>
            <a:r>
              <a:rPr lang="zh-CN" altLang="en-US" sz="1800" b="1" dirty="0">
                <a:solidFill>
                  <a:srgbClr val="0070C0"/>
                </a:solidFill>
              </a:rPr>
              <a:t>常用容器</a:t>
            </a:r>
          </a:p>
          <a:p>
            <a:pPr marL="285750" indent="-285750">
              <a:buFont typeface="Arial" pitchFamily="34" charset="0"/>
              <a:buChar char="•"/>
            </a:pPr>
            <a:r>
              <a:rPr lang="en-US" altLang="zh-CN" sz="1800" b="1" dirty="0">
                <a:solidFill>
                  <a:srgbClr val="C00000"/>
                </a:solidFill>
              </a:rPr>
              <a:t>10.3.3 </a:t>
            </a:r>
            <a:r>
              <a:rPr lang="zh-CN" altLang="en-US" sz="1800" b="1" dirty="0">
                <a:solidFill>
                  <a:srgbClr val="C00000"/>
                </a:solidFill>
              </a:rPr>
              <a:t>常用布局</a:t>
            </a:r>
            <a:endParaRPr lang="zh-CN" altLang="en-US" dirty="0">
              <a:solidFill>
                <a:srgbClr val="C00000"/>
              </a:solidFill>
            </a:endParaRPr>
          </a:p>
        </p:txBody>
      </p:sp>
      <p:sp>
        <p:nvSpPr>
          <p:cNvPr id="6" name="左箭头 5"/>
          <p:cNvSpPr/>
          <p:nvPr/>
        </p:nvSpPr>
        <p:spPr>
          <a:xfrm>
            <a:off x="2213630" y="1504876"/>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01662" y="260648"/>
            <a:ext cx="6318809"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容器可以使用方法</a:t>
            </a:r>
            <a:r>
              <a:rPr lang="zh-CN" altLang="zh-CN" dirty="0" smtClean="0"/>
              <a:t>：</a:t>
            </a:r>
            <a:r>
              <a:rPr lang="en-US" altLang="zh-CN" b="1" dirty="0" err="1" smtClean="0">
                <a:solidFill>
                  <a:srgbClr val="C00000"/>
                </a:solidFill>
              </a:rPr>
              <a:t>setLayout</a:t>
            </a:r>
            <a:r>
              <a:rPr lang="en-US" altLang="zh-CN" b="1" dirty="0">
                <a:solidFill>
                  <a:srgbClr val="C00000"/>
                </a:solidFill>
              </a:rPr>
              <a:t>(</a:t>
            </a:r>
            <a:r>
              <a:rPr lang="zh-CN" altLang="zh-CN" b="1" dirty="0">
                <a:solidFill>
                  <a:srgbClr val="C00000"/>
                </a:solidFill>
              </a:rPr>
              <a:t>布局对象</a:t>
            </a:r>
            <a:r>
              <a:rPr lang="en-US" altLang="zh-CN" b="1" dirty="0" smtClean="0">
                <a:solidFill>
                  <a:srgbClr val="C00000"/>
                </a:solidFill>
              </a:rPr>
              <a:t>);</a:t>
            </a:r>
            <a:r>
              <a:rPr lang="zh-CN" altLang="zh-CN" dirty="0" smtClean="0"/>
              <a:t>设置</a:t>
            </a:r>
            <a:r>
              <a:rPr lang="zh-CN" altLang="zh-CN" dirty="0"/>
              <a:t>自己的布局</a:t>
            </a:r>
            <a:r>
              <a:rPr lang="zh-CN" altLang="zh-CN" dirty="0" smtClean="0"/>
              <a:t>。</a:t>
            </a:r>
            <a:endParaRPr lang="en-US" altLang="zh-CN" dirty="0"/>
          </a:p>
        </p:txBody>
      </p:sp>
      <p:sp>
        <p:nvSpPr>
          <p:cNvPr id="12" name="矩形 11"/>
          <p:cNvSpPr/>
          <p:nvPr/>
        </p:nvSpPr>
        <p:spPr>
          <a:xfrm>
            <a:off x="2771800" y="800319"/>
            <a:ext cx="196214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smtClean="0"/>
              <a:t>6</a:t>
            </a:r>
            <a:r>
              <a:rPr lang="zh-CN" altLang="zh-CN" dirty="0" smtClean="0"/>
              <a:t>．</a:t>
            </a:r>
            <a:r>
              <a:rPr lang="en-US" altLang="zh-CN" dirty="0" err="1" smtClean="0"/>
              <a:t>BoxLayout</a:t>
            </a:r>
            <a:r>
              <a:rPr lang="zh-CN" altLang="zh-CN" dirty="0"/>
              <a:t>布局</a:t>
            </a:r>
          </a:p>
        </p:txBody>
      </p:sp>
      <p:sp>
        <p:nvSpPr>
          <p:cNvPr id="8" name="矩形 7"/>
          <p:cNvSpPr/>
          <p:nvPr/>
        </p:nvSpPr>
        <p:spPr>
          <a:xfrm>
            <a:off x="2627783" y="1221661"/>
            <a:ext cx="6192687" cy="646331"/>
          </a:xfrm>
          <a:prstGeom prst="rect">
            <a:avLst/>
          </a:prstGeom>
        </p:spPr>
        <p:txBody>
          <a:bodyPr wrap="square">
            <a:spAutoFit/>
          </a:bodyPr>
          <a:lstStyle/>
          <a:p>
            <a:r>
              <a:rPr lang="zh-CN" altLang="zh-CN" dirty="0"/>
              <a:t>盒式布局的容器将组件排列在一行或一列，这取决于创建盒式布局对象时，是否指定了是行排列还是列排列。</a:t>
            </a:r>
            <a:endParaRPr lang="zh-CN" altLang="en-US" dirty="0"/>
          </a:p>
        </p:txBody>
      </p:sp>
      <p:sp>
        <p:nvSpPr>
          <p:cNvPr id="18" name="矩形 17"/>
          <p:cNvSpPr/>
          <p:nvPr/>
        </p:nvSpPr>
        <p:spPr>
          <a:xfrm>
            <a:off x="527628" y="5157192"/>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5</a:t>
            </a:r>
            <a:endParaRPr lang="zh-CN" altLang="en-US" dirty="0"/>
          </a:p>
        </p:txBody>
      </p:sp>
      <p:sp>
        <p:nvSpPr>
          <p:cNvPr id="19" name="矩形 18"/>
          <p:cNvSpPr/>
          <p:nvPr/>
        </p:nvSpPr>
        <p:spPr>
          <a:xfrm>
            <a:off x="107504" y="5707756"/>
            <a:ext cx="1874039" cy="369332"/>
          </a:xfrm>
          <a:prstGeom prst="rect">
            <a:avLst/>
          </a:prstGeom>
        </p:spPr>
        <p:txBody>
          <a:bodyPr wrap="none">
            <a:spAutoFit/>
          </a:bodyPr>
          <a:lstStyle/>
          <a:p>
            <a:r>
              <a:rPr lang="en-US" altLang="zh-CN" dirty="0">
                <a:hlinkClick r:id="rId2" action="ppaction://hlinkfile"/>
              </a:rPr>
              <a:t>Example10_5.java</a:t>
            </a:r>
            <a:endParaRPr lang="zh-CN" altLang="en-US" dirty="0"/>
          </a:p>
        </p:txBody>
      </p:sp>
      <p:sp>
        <p:nvSpPr>
          <p:cNvPr id="20" name="矩形 19"/>
          <p:cNvSpPr/>
          <p:nvPr/>
        </p:nvSpPr>
        <p:spPr>
          <a:xfrm>
            <a:off x="32618" y="6165304"/>
            <a:ext cx="2370777" cy="369332"/>
          </a:xfrm>
          <a:prstGeom prst="rect">
            <a:avLst/>
          </a:prstGeom>
        </p:spPr>
        <p:txBody>
          <a:bodyPr wrap="none">
            <a:spAutoFit/>
          </a:bodyPr>
          <a:lstStyle/>
          <a:p>
            <a:r>
              <a:rPr lang="en-US" altLang="zh-CN" dirty="0">
                <a:hlinkClick r:id="rId3" action="ppaction://hlinkfile"/>
              </a:rPr>
              <a:t>WindowBoxLayout.java</a:t>
            </a:r>
            <a:endParaRPr lang="zh-CN" altLang="en-US" dirty="0"/>
          </a:p>
        </p:txBody>
      </p:sp>
      <p:sp>
        <p:nvSpPr>
          <p:cNvPr id="21" name="右箭头 20"/>
          <p:cNvSpPr/>
          <p:nvPr/>
        </p:nvSpPr>
        <p:spPr>
          <a:xfrm>
            <a:off x="2501662" y="5972958"/>
            <a:ext cx="211500" cy="384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4845820"/>
            <a:ext cx="2692522" cy="172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a:off x="2552198" y="1760903"/>
            <a:ext cx="5868030" cy="646331"/>
          </a:xfrm>
          <a:prstGeom prst="rect">
            <a:avLst/>
          </a:prstGeom>
        </p:spPr>
        <p:txBody>
          <a:bodyPr wrap="square">
            <a:spAutoFit/>
          </a:bodyPr>
          <a:lstStyle/>
          <a:p>
            <a:r>
              <a:rPr lang="zh-CN" altLang="en-US" dirty="0" smtClean="0"/>
              <a:t>例子</a:t>
            </a:r>
            <a:r>
              <a:rPr lang="en-US" altLang="zh-CN" dirty="0" smtClean="0"/>
              <a:t>4</a:t>
            </a:r>
            <a:r>
              <a:rPr lang="zh-CN" altLang="en-US" dirty="0"/>
              <a:t>在窗口的中心位置添加了一个选项卡窗格，该选项卡窗格里添加了 一个网格布局面板和一个空布局的面</a:t>
            </a:r>
            <a:r>
              <a:rPr lang="zh-CN" altLang="en-US" dirty="0" smtClean="0"/>
              <a:t>板。</a:t>
            </a:r>
            <a:endParaRPr lang="zh-CN" altLang="en-US" dirty="0"/>
          </a:p>
        </p:txBody>
      </p:sp>
      <p:sp>
        <p:nvSpPr>
          <p:cNvPr id="23" name="下箭头 22"/>
          <p:cNvSpPr/>
          <p:nvPr/>
        </p:nvSpPr>
        <p:spPr>
          <a:xfrm>
            <a:off x="683568" y="5526524"/>
            <a:ext cx="360955" cy="18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3568" y="2827645"/>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4</a:t>
            </a:r>
            <a:endParaRPr lang="zh-CN" altLang="en-US" dirty="0"/>
          </a:p>
        </p:txBody>
      </p:sp>
      <p:sp>
        <p:nvSpPr>
          <p:cNvPr id="24" name="矩形 23"/>
          <p:cNvSpPr/>
          <p:nvPr/>
        </p:nvSpPr>
        <p:spPr>
          <a:xfrm>
            <a:off x="139960" y="3444359"/>
            <a:ext cx="1874039" cy="369332"/>
          </a:xfrm>
          <a:prstGeom prst="rect">
            <a:avLst/>
          </a:prstGeom>
        </p:spPr>
        <p:txBody>
          <a:bodyPr wrap="none">
            <a:spAutoFit/>
          </a:bodyPr>
          <a:lstStyle/>
          <a:p>
            <a:r>
              <a:rPr lang="en-US" altLang="zh-CN" dirty="0">
                <a:hlinkClick r:id="rId5" action="ppaction://hlinkfile"/>
              </a:rPr>
              <a:t>Example10_4.java</a:t>
            </a:r>
            <a:endParaRPr lang="zh-CN" altLang="en-US" dirty="0"/>
          </a:p>
        </p:txBody>
      </p:sp>
      <p:sp>
        <p:nvSpPr>
          <p:cNvPr id="26" name="下箭头 25"/>
          <p:cNvSpPr/>
          <p:nvPr/>
        </p:nvSpPr>
        <p:spPr>
          <a:xfrm>
            <a:off x="909303" y="3196977"/>
            <a:ext cx="308703" cy="232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40914" y="3742253"/>
            <a:ext cx="1754904" cy="369332"/>
          </a:xfrm>
          <a:prstGeom prst="rect">
            <a:avLst/>
          </a:prstGeom>
        </p:spPr>
        <p:txBody>
          <a:bodyPr wrap="none">
            <a:spAutoFit/>
          </a:bodyPr>
          <a:lstStyle/>
          <a:p>
            <a:r>
              <a:rPr lang="en-US" altLang="zh-CN" dirty="0">
                <a:hlinkClick r:id="rId6" action="ppaction://hlinkfile"/>
              </a:rPr>
              <a:t>ShowLayout.java</a:t>
            </a:r>
            <a:endParaRPr lang="zh-CN" altLang="en-US" dirty="0"/>
          </a:p>
        </p:txBody>
      </p:sp>
      <p:sp>
        <p:nvSpPr>
          <p:cNvPr id="28" name="矩形 27"/>
          <p:cNvSpPr/>
          <p:nvPr/>
        </p:nvSpPr>
        <p:spPr>
          <a:xfrm>
            <a:off x="61401" y="4006812"/>
            <a:ext cx="4572000" cy="646331"/>
          </a:xfrm>
          <a:prstGeom prst="rect">
            <a:avLst/>
          </a:prstGeom>
        </p:spPr>
        <p:txBody>
          <a:bodyPr>
            <a:spAutoFit/>
          </a:bodyPr>
          <a:lstStyle/>
          <a:p>
            <a:r>
              <a:rPr lang="en-US" altLang="zh-CN" dirty="0">
                <a:hlinkClick r:id="rId7" action="ppaction://hlinkfile"/>
              </a:rPr>
              <a:t>PanelGridLayout.java</a:t>
            </a:r>
            <a:endParaRPr lang="en-US" altLang="zh-CN" dirty="0"/>
          </a:p>
          <a:p>
            <a:r>
              <a:rPr lang="en-US" altLang="zh-CN" dirty="0">
                <a:hlinkClick r:id="rId8" action="ppaction://hlinkfile"/>
              </a:rPr>
              <a:t>PanelNullLayout.java</a:t>
            </a:r>
            <a:endParaRPr lang="zh-CN" altLang="en-US" dirty="0"/>
          </a:p>
        </p:txBody>
      </p:sp>
      <p:pic>
        <p:nvPicPr>
          <p:cNvPr id="2150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5463" y="2407234"/>
            <a:ext cx="43815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矩形 30"/>
          <p:cNvSpPr/>
          <p:nvPr/>
        </p:nvSpPr>
        <p:spPr>
          <a:xfrm>
            <a:off x="2699789" y="4333338"/>
            <a:ext cx="6048673" cy="369332"/>
          </a:xfrm>
          <a:prstGeom prst="rect">
            <a:avLst/>
          </a:prstGeom>
        </p:spPr>
        <p:txBody>
          <a:bodyPr wrap="square">
            <a:spAutoFit/>
          </a:bodyPr>
          <a:lstStyle/>
          <a:p>
            <a:r>
              <a:rPr lang="zh-CN" altLang="en-US" dirty="0"/>
              <a:t>例子</a:t>
            </a:r>
            <a:r>
              <a:rPr lang="en-US" altLang="zh-CN" dirty="0"/>
              <a:t>5</a:t>
            </a:r>
            <a:r>
              <a:rPr lang="zh-CN" altLang="en-US" dirty="0"/>
              <a:t>中，有两个列型盒式</a:t>
            </a:r>
            <a:r>
              <a:rPr lang="zh-CN" altLang="en-US" dirty="0" smtClean="0"/>
              <a:t>容器和</a:t>
            </a:r>
            <a:r>
              <a:rPr lang="zh-CN" altLang="en-US" dirty="0"/>
              <a:t>一个行型盒式</a:t>
            </a:r>
            <a:r>
              <a:rPr lang="zh-CN" altLang="en-US" dirty="0" smtClean="0"/>
              <a:t>容器。</a:t>
            </a:r>
            <a:endParaRPr lang="zh-CN" altLang="en-US" dirty="0"/>
          </a:p>
        </p:txBody>
      </p:sp>
    </p:spTree>
    <p:extLst>
      <p:ext uri="{BB962C8B-B14F-4D97-AF65-F5344CB8AC3E}">
        <p14:creationId xmlns:p14="http://schemas.microsoft.com/office/powerpoint/2010/main" val="2405543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542" y="-243408"/>
            <a:ext cx="2304256" cy="699036"/>
          </a:xfrm>
        </p:spPr>
        <p:txBody>
          <a:bodyPr>
            <a:normAutofit/>
          </a:bodyPr>
          <a:lstStyle/>
          <a:p>
            <a:pPr lvl="1"/>
            <a:r>
              <a:rPr lang="en-US" altLang="zh-CN" sz="2400" b="1" dirty="0"/>
              <a:t>10.4  </a:t>
            </a:r>
            <a:r>
              <a:rPr lang="zh-CN" altLang="zh-CN" sz="2400" b="1" dirty="0"/>
              <a:t>处理事件</a:t>
            </a:r>
          </a:p>
        </p:txBody>
      </p:sp>
      <p:sp>
        <p:nvSpPr>
          <p:cNvPr id="13" name="文本占位符 3"/>
          <p:cNvSpPr>
            <a:spLocks noGrp="1"/>
          </p:cNvSpPr>
          <p:nvPr>
            <p:ph type="body" sz="half" idx="2"/>
          </p:nvPr>
        </p:nvSpPr>
        <p:spPr>
          <a:xfrm>
            <a:off x="80714" y="455820"/>
            <a:ext cx="2553358" cy="621354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smtClean="0">
                <a:solidFill>
                  <a:srgbClr val="C00000"/>
                </a:solidFill>
              </a:rPr>
              <a:t>10.4.1 </a:t>
            </a:r>
            <a:r>
              <a:rPr lang="zh-CN" altLang="en-US" sz="1800" b="1" dirty="0">
                <a:solidFill>
                  <a:srgbClr val="C00000"/>
                </a:solidFill>
              </a:rPr>
              <a:t>事件处理模式</a:t>
            </a:r>
          </a:p>
          <a:p>
            <a:pPr marL="285750" indent="-285750">
              <a:buFont typeface="Arial" pitchFamily="34" charset="0"/>
              <a:buChar char="•"/>
            </a:pPr>
            <a:r>
              <a:rPr lang="en-US" altLang="zh-CN" sz="1800" b="1" dirty="0">
                <a:solidFill>
                  <a:srgbClr val="0070C0"/>
                </a:solidFill>
              </a:rPr>
              <a:t>10.4.2 </a:t>
            </a:r>
            <a:r>
              <a:rPr lang="en-US" altLang="zh-CN" sz="1800" b="1" dirty="0" err="1">
                <a:solidFill>
                  <a:srgbClr val="0070C0"/>
                </a:solidFill>
              </a:rPr>
              <a:t>ActionEvent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10.4.3 </a:t>
            </a:r>
            <a:r>
              <a:rPr lang="en-US" altLang="zh-CN" sz="1800" b="1" dirty="0" err="1">
                <a:solidFill>
                  <a:srgbClr val="0070C0"/>
                </a:solidFill>
              </a:rPr>
              <a:t>ItemEvent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10.4.4 </a:t>
            </a:r>
            <a:r>
              <a:rPr lang="en-US" altLang="zh-CN" sz="1800" b="1" dirty="0" err="1">
                <a:solidFill>
                  <a:srgbClr val="0070C0"/>
                </a:solidFill>
              </a:rPr>
              <a:t>DocumentEvent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10.4.5 </a:t>
            </a:r>
            <a:r>
              <a:rPr lang="en-US" altLang="zh-CN" sz="1800" b="1" dirty="0" err="1">
                <a:solidFill>
                  <a:srgbClr val="0070C0"/>
                </a:solidFill>
              </a:rPr>
              <a:t>MouseEvent</a:t>
            </a:r>
            <a:r>
              <a:rPr lang="zh-CN" altLang="en-US" sz="1800" b="1" dirty="0">
                <a:solidFill>
                  <a:srgbClr val="0070C0"/>
                </a:solidFill>
              </a:rPr>
              <a:t>事件</a:t>
            </a:r>
          </a:p>
          <a:p>
            <a:pPr marL="285750" indent="-285750">
              <a:buFont typeface="Arial" pitchFamily="34" charset="0"/>
              <a:buChar char="•"/>
            </a:pPr>
            <a:r>
              <a:rPr lang="en-US" altLang="zh-CN" sz="1800" b="1" dirty="0">
                <a:solidFill>
                  <a:srgbClr val="0070C0"/>
                </a:solidFill>
              </a:rPr>
              <a:t>10.4.6 </a:t>
            </a:r>
            <a:r>
              <a:rPr lang="zh-CN" altLang="en-US" sz="1800" b="1" dirty="0">
                <a:solidFill>
                  <a:srgbClr val="0070C0"/>
                </a:solidFill>
              </a:rPr>
              <a:t>焦点事件</a:t>
            </a:r>
          </a:p>
          <a:p>
            <a:pPr marL="285750" indent="-285750">
              <a:buFont typeface="Arial" pitchFamily="34" charset="0"/>
              <a:buChar char="•"/>
            </a:pPr>
            <a:r>
              <a:rPr lang="en-US" altLang="zh-CN" sz="1800" b="1" dirty="0">
                <a:solidFill>
                  <a:srgbClr val="0070C0"/>
                </a:solidFill>
              </a:rPr>
              <a:t>10.4.7 </a:t>
            </a:r>
            <a:r>
              <a:rPr lang="zh-CN" altLang="en-US" sz="1800" b="1" dirty="0">
                <a:solidFill>
                  <a:srgbClr val="0070C0"/>
                </a:solidFill>
              </a:rPr>
              <a:t>键盘事件</a:t>
            </a:r>
          </a:p>
          <a:p>
            <a:pPr marL="285750" indent="-285750">
              <a:buFont typeface="Arial" pitchFamily="34" charset="0"/>
              <a:buChar char="•"/>
            </a:pPr>
            <a:r>
              <a:rPr lang="en-US" altLang="zh-CN" sz="1800" b="1" dirty="0">
                <a:solidFill>
                  <a:srgbClr val="0070C0"/>
                </a:solidFill>
              </a:rPr>
              <a:t>10.4.8 </a:t>
            </a:r>
            <a:r>
              <a:rPr lang="zh-CN" altLang="en-US" sz="1800" b="1" dirty="0">
                <a:solidFill>
                  <a:srgbClr val="0070C0"/>
                </a:solidFill>
              </a:rPr>
              <a:t>窗口事件</a:t>
            </a:r>
          </a:p>
          <a:p>
            <a:pPr marL="285750" indent="-285750">
              <a:buFont typeface="Arial" pitchFamily="34" charset="0"/>
              <a:buChar char="•"/>
            </a:pPr>
            <a:r>
              <a:rPr lang="en-US" altLang="zh-CN" sz="1800" b="1" dirty="0">
                <a:solidFill>
                  <a:srgbClr val="0070C0"/>
                </a:solidFill>
              </a:rPr>
              <a:t>10.4.9 </a:t>
            </a:r>
            <a:r>
              <a:rPr lang="zh-CN" altLang="en-US" sz="1800" b="1" dirty="0">
                <a:solidFill>
                  <a:srgbClr val="0070C0"/>
                </a:solidFill>
              </a:rPr>
              <a:t>匿名类，适配器类或窗口做监视器</a:t>
            </a:r>
          </a:p>
          <a:p>
            <a:pPr marL="285750" indent="-285750">
              <a:buFont typeface="Arial" pitchFamily="34" charset="0"/>
              <a:buChar char="•"/>
            </a:pPr>
            <a:r>
              <a:rPr lang="en-US" altLang="zh-CN" sz="1800" b="1" dirty="0">
                <a:solidFill>
                  <a:srgbClr val="0070C0"/>
                </a:solidFill>
              </a:rPr>
              <a:t>10.4.10 </a:t>
            </a:r>
            <a:r>
              <a:rPr lang="zh-CN" altLang="en-US" sz="1800" b="1" dirty="0">
                <a:solidFill>
                  <a:srgbClr val="0070C0"/>
                </a:solidFill>
              </a:rPr>
              <a:t>事件</a:t>
            </a:r>
            <a:r>
              <a:rPr lang="zh-CN" altLang="en-US" sz="1800" b="1" dirty="0" smtClean="0">
                <a:solidFill>
                  <a:srgbClr val="0070C0"/>
                </a:solidFill>
              </a:rPr>
              <a:t>总结</a:t>
            </a:r>
            <a:endParaRPr lang="en-US" altLang="zh-CN" sz="1800" b="1" dirty="0" smtClean="0">
              <a:solidFill>
                <a:srgbClr val="0070C0"/>
              </a:solidFill>
            </a:endParaRPr>
          </a:p>
          <a:p>
            <a:pPr marL="285750" indent="-285750">
              <a:buFont typeface="Arial" pitchFamily="34" charset="0"/>
              <a:buChar char="•"/>
            </a:pPr>
            <a:endParaRPr lang="zh-CN" altLang="en-US" dirty="0">
              <a:solidFill>
                <a:srgbClr val="0070C0"/>
              </a:solidFill>
            </a:endParaRPr>
          </a:p>
        </p:txBody>
      </p:sp>
      <p:sp>
        <p:nvSpPr>
          <p:cNvPr id="7" name="矩形 6"/>
          <p:cNvSpPr/>
          <p:nvPr/>
        </p:nvSpPr>
        <p:spPr>
          <a:xfrm>
            <a:off x="2634072" y="90389"/>
            <a:ext cx="185431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1</a:t>
            </a:r>
            <a:r>
              <a:rPr lang="zh-CN" altLang="en-US" dirty="0"/>
              <a:t>．事件源</a:t>
            </a:r>
          </a:p>
        </p:txBody>
      </p:sp>
      <p:sp>
        <p:nvSpPr>
          <p:cNvPr id="3" name="左箭头 2"/>
          <p:cNvSpPr/>
          <p:nvPr/>
        </p:nvSpPr>
        <p:spPr>
          <a:xfrm>
            <a:off x="2555776" y="548680"/>
            <a:ext cx="216024" cy="288032"/>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15816" y="521176"/>
            <a:ext cx="4752528" cy="369332"/>
          </a:xfrm>
          <a:prstGeom prst="rect">
            <a:avLst/>
          </a:prstGeom>
        </p:spPr>
        <p:txBody>
          <a:bodyPr wrap="square">
            <a:spAutoFit/>
          </a:bodyPr>
          <a:lstStyle/>
          <a:p>
            <a:r>
              <a:rPr lang="zh-CN" altLang="en-US" dirty="0"/>
              <a:t>事件源是</a:t>
            </a:r>
            <a:r>
              <a:rPr lang="en-US" altLang="zh-CN" dirty="0"/>
              <a:t>Java</a:t>
            </a:r>
            <a:r>
              <a:rPr lang="zh-CN" altLang="en-US" dirty="0"/>
              <a:t>认为能够发生事件的组件对象。</a:t>
            </a:r>
          </a:p>
        </p:txBody>
      </p:sp>
      <p:sp>
        <p:nvSpPr>
          <p:cNvPr id="15" name="矩形 14"/>
          <p:cNvSpPr/>
          <p:nvPr/>
        </p:nvSpPr>
        <p:spPr>
          <a:xfrm>
            <a:off x="2635783" y="948729"/>
            <a:ext cx="122501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a:t>
            </a:r>
            <a:r>
              <a:rPr lang="zh-CN" altLang="en-US" dirty="0"/>
              <a:t>．</a:t>
            </a:r>
            <a:r>
              <a:rPr lang="zh-CN" altLang="en-US" dirty="0" smtClean="0"/>
              <a:t>监视器</a:t>
            </a:r>
            <a:endParaRPr lang="zh-CN" altLang="en-US" dirty="0"/>
          </a:p>
        </p:txBody>
      </p:sp>
      <p:sp>
        <p:nvSpPr>
          <p:cNvPr id="16" name="矩形 15"/>
          <p:cNvSpPr/>
          <p:nvPr/>
        </p:nvSpPr>
        <p:spPr>
          <a:xfrm>
            <a:off x="2555776" y="1517233"/>
            <a:ext cx="6402424" cy="369332"/>
          </a:xfrm>
          <a:prstGeom prst="rect">
            <a:avLst/>
          </a:prstGeom>
        </p:spPr>
        <p:txBody>
          <a:bodyPr wrap="square">
            <a:spAutoFit/>
          </a:bodyPr>
          <a:lstStyle/>
          <a:p>
            <a:r>
              <a:rPr lang="zh-CN" altLang="en-US" dirty="0"/>
              <a:t>事件源通过调用相应的方法将某个对象注册为自己的监视器。</a:t>
            </a:r>
          </a:p>
        </p:txBody>
      </p:sp>
      <p:sp>
        <p:nvSpPr>
          <p:cNvPr id="17" name="矩形 16"/>
          <p:cNvSpPr/>
          <p:nvPr/>
        </p:nvSpPr>
        <p:spPr>
          <a:xfrm>
            <a:off x="2634072" y="1901924"/>
            <a:ext cx="214834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3</a:t>
            </a:r>
            <a:r>
              <a:rPr lang="zh-CN" altLang="en-US" dirty="0"/>
              <a:t>．处理事件的接口</a:t>
            </a:r>
          </a:p>
        </p:txBody>
      </p:sp>
      <p:sp>
        <p:nvSpPr>
          <p:cNvPr id="18" name="矩形 17"/>
          <p:cNvSpPr/>
          <p:nvPr/>
        </p:nvSpPr>
        <p:spPr>
          <a:xfrm>
            <a:off x="2589547" y="2348880"/>
            <a:ext cx="6334882" cy="923330"/>
          </a:xfrm>
          <a:prstGeom prst="rect">
            <a:avLst/>
          </a:prstGeom>
        </p:spPr>
        <p:txBody>
          <a:bodyPr wrap="square">
            <a:spAutoFit/>
          </a:bodyPr>
          <a:lstStyle/>
          <a:p>
            <a:r>
              <a:rPr lang="zh-CN" altLang="en-US" dirty="0"/>
              <a:t>创建监视器类必须实现</a:t>
            </a:r>
            <a:r>
              <a:rPr lang="en-US" altLang="zh-CN" dirty="0"/>
              <a:t>Java</a:t>
            </a:r>
            <a:r>
              <a:rPr lang="zh-CN" altLang="en-US" dirty="0"/>
              <a:t>规定的接口，该接口中有专用于处理事件的方法。当事件源发生事件时，监视器就自动调用被类重写的接口方法。</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783" y="3286870"/>
            <a:ext cx="6148065" cy="325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784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11789</TotalTime>
  <Words>5348</Words>
  <Application>Microsoft Office PowerPoint</Application>
  <PresentationFormat>全屏显示(4:3)</PresentationFormat>
  <Paragraphs>543</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第10章 Java Swing概述</vt:lpstr>
      <vt:lpstr>10.1 Java Swing概述</vt:lpstr>
      <vt:lpstr>10.2  窗口</vt:lpstr>
      <vt:lpstr>10.3  常用组件与布局</vt:lpstr>
      <vt:lpstr>10.3  常用组件与布局</vt:lpstr>
      <vt:lpstr>10.3  常用组件与布局</vt:lpstr>
      <vt:lpstr>10.3  常用组件与布局</vt:lpstr>
      <vt:lpstr>10.4  处理事件</vt:lpstr>
      <vt:lpstr>10.4  处理事件</vt:lpstr>
      <vt:lpstr>10.4  处理事件</vt:lpstr>
      <vt:lpstr>10.4  处理事件</vt:lpstr>
      <vt:lpstr>10.4  处理事件</vt:lpstr>
      <vt:lpstr>10.4  处理事件</vt:lpstr>
      <vt:lpstr>10.4  处理事件</vt:lpstr>
      <vt:lpstr>10.4  处理事件</vt:lpstr>
      <vt:lpstr>10.4  处理事件</vt:lpstr>
      <vt:lpstr>10.4  处理事件</vt:lpstr>
      <vt:lpstr>10.4  处理事件</vt:lpstr>
      <vt:lpstr>10.4  处理事件</vt:lpstr>
      <vt:lpstr>10.4  处理事件</vt:lpstr>
      <vt:lpstr>10.4  处理事件</vt:lpstr>
      <vt:lpstr>10.4  处理事件</vt:lpstr>
      <vt:lpstr>10.4  处理事件</vt:lpstr>
      <vt:lpstr>10.5  使用MVC结构</vt:lpstr>
      <vt:lpstr>10.6  树组件与表格组件</vt:lpstr>
      <vt:lpstr>10.6  树组件与表格组件</vt:lpstr>
      <vt:lpstr>10.6  树组件与表格组件</vt:lpstr>
      <vt:lpstr>10.7  按钮绑定到键盘</vt:lpstr>
      <vt:lpstr>10.8  使用中介者模式</vt:lpstr>
      <vt:lpstr>10.8  使用中介者模式</vt:lpstr>
      <vt:lpstr>10.9  发布GUI程序</vt:lpstr>
      <vt:lpstr>10.10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297</cp:revision>
  <dcterms:created xsi:type="dcterms:W3CDTF">2019-09-15T12:42:56Z</dcterms:created>
  <dcterms:modified xsi:type="dcterms:W3CDTF">2019-11-15T23:35:13Z</dcterms:modified>
</cp:coreProperties>
</file>