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23" r:id="rId2"/>
    <p:sldId id="256" r:id="rId3"/>
    <p:sldId id="349" r:id="rId4"/>
    <p:sldId id="413" r:id="rId5"/>
    <p:sldId id="414" r:id="rId6"/>
    <p:sldId id="415" r:id="rId7"/>
    <p:sldId id="400" r:id="rId8"/>
    <p:sldId id="416" r:id="rId9"/>
    <p:sldId id="417" r:id="rId10"/>
    <p:sldId id="401" r:id="rId11"/>
    <p:sldId id="402" r:id="rId12"/>
    <p:sldId id="418" r:id="rId13"/>
    <p:sldId id="419" r:id="rId14"/>
    <p:sldId id="420" r:id="rId15"/>
    <p:sldId id="403" r:id="rId16"/>
    <p:sldId id="404" r:id="rId17"/>
    <p:sldId id="421" r:id="rId18"/>
    <p:sldId id="422" r:id="rId19"/>
    <p:sldId id="267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2D7F-A84D-4B18-B507-031F1FC58B8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BAAA1-CA91-482E-8C14-C3E786F1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4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13/&#20363;&#23376;6/Example13_6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3/&#20363;&#23376;7/Example13_7.java" TargetMode="External"/><Relationship Id="rId2" Type="http://schemas.openxmlformats.org/officeDocument/2006/relationships/hyperlink" Target="Java&#38754;&#21521;&#23545;&#35937;&#31532;3&#29256;&#20195;&#30721;/chapter13/&#20363;&#23376;7/word.txt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hyperlink" Target="Java&#38754;&#21521;&#23545;&#35937;&#31532;3&#29256;&#20195;&#30721;/chapter13/&#20363;&#23376;7/WordPolice.java" TargetMode="External"/><Relationship Id="rId4" Type="http://schemas.openxmlformats.org/officeDocument/2006/relationships/hyperlink" Target="Java&#38754;&#21521;&#23545;&#35937;&#31532;3&#29256;&#20195;&#30721;/chapter13/&#20363;&#23376;7/WindowWord.jav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Java&#38754;&#21521;&#23545;&#35937;&#31532;3&#29256;&#20195;&#30721;/chapter13/&#20363;&#23376;8/Example13_8.java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Java&#38754;&#21521;&#23545;&#35937;&#31532;3&#29256;&#20195;&#30721;/chapter13/&#20363;&#23376;9/Example13_9.java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13/&#20363;&#23376;10/Example13_10.java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13/&#20363;&#23376;11/Example13_11.java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Java&#38754;&#21521;&#23545;&#35937;&#31532;3&#29256;&#20195;&#30721;/chapter13/&#20363;&#23376;12/Example13_12.java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3/&#20363;&#23376;1/Computable.java" TargetMode="External"/><Relationship Id="rId2" Type="http://schemas.openxmlformats.org/officeDocument/2006/relationships/hyperlink" Target="Java&#38754;&#21521;&#23545;&#35937;&#31532;3&#29256;&#20195;&#30721;/chapter13/&#20363;&#23376;1/Cone.jav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Java&#38754;&#21521;&#23545;&#35937;&#31532;3&#29256;&#20195;&#30721;/chapter13/&#20363;&#23376;1/Example13_1.java" TargetMode="External"/><Relationship Id="rId5" Type="http://schemas.openxmlformats.org/officeDocument/2006/relationships/hyperlink" Target="Java&#38754;&#21521;&#23545;&#35937;&#31532;3&#29256;&#20195;&#30721;/chapter13/&#20363;&#23376;1/Circle.java" TargetMode="External"/><Relationship Id="rId4" Type="http://schemas.openxmlformats.org/officeDocument/2006/relationships/hyperlink" Target="Java&#38754;&#21521;&#23545;&#35937;&#31532;3&#29256;&#20195;&#30721;/chapter13/&#20363;&#23376;1/Rect.jav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Java&#38754;&#21521;&#23545;&#35937;&#31532;3&#29256;&#20195;&#30721;/chapter13/&#20363;&#23376;2/Example13_2.java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Java&#38754;&#21521;&#23545;&#35937;&#31532;3&#29256;&#20195;&#30721;/chapter13/&#20363;&#23376;3/Example13_3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Java&#38754;&#21521;&#23545;&#35937;&#31532;3&#29256;&#20195;&#30721;/chapter13/&#20363;&#23376;4/Example13_4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3/&#20363;&#23376;5/Goods.java" TargetMode="External"/><Relationship Id="rId7" Type="http://schemas.openxmlformats.org/officeDocument/2006/relationships/image" Target="../media/image4.png"/><Relationship Id="rId2" Type="http://schemas.openxmlformats.org/officeDocument/2006/relationships/hyperlink" Target="Java&#38754;&#21521;&#23545;&#35937;&#31532;3&#29256;&#20195;&#30721;/chapter13/&#20363;&#23376;5/Example13_5.java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Java&#38754;&#21521;&#23545;&#35937;&#31532;3&#29256;&#20195;&#30721;/chapter13/&#20363;&#23376;5/WindowGoods.java" TargetMode="External"/><Relationship Id="rId5" Type="http://schemas.openxmlformats.org/officeDocument/2006/relationships/hyperlink" Target="Java&#38754;&#21521;&#23545;&#35937;&#31532;3&#29256;&#20195;&#30721;/chapter13/&#20363;&#23376;5/ShowArea.java" TargetMode="External"/><Relationship Id="rId4" Type="http://schemas.openxmlformats.org/officeDocument/2006/relationships/hyperlink" Target="Java&#38754;&#21521;&#23545;&#35937;&#31532;3&#29256;&#20195;&#30721;/chapter13/&#20363;&#23376;5/InputArea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679" y="-99392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13.3 </a:t>
            </a:r>
            <a:r>
              <a:rPr lang="zh-CN" altLang="zh-CN" sz="2400" b="1" dirty="0"/>
              <a:t>堆栈</a:t>
            </a:r>
          </a:p>
        </p:txBody>
      </p:sp>
      <p:sp>
        <p:nvSpPr>
          <p:cNvPr id="5" name="矩形 4"/>
          <p:cNvSpPr/>
          <p:nvPr/>
        </p:nvSpPr>
        <p:spPr>
          <a:xfrm>
            <a:off x="179512" y="692696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java.util</a:t>
            </a:r>
            <a:r>
              <a:rPr lang="zh-CN" altLang="zh-CN" dirty="0"/>
              <a:t>包中的</a:t>
            </a:r>
            <a:r>
              <a:rPr lang="en-US" altLang="zh-CN" b="1" dirty="0"/>
              <a:t>Stack&lt;E&gt;</a:t>
            </a:r>
            <a:r>
              <a:rPr lang="zh-CN" altLang="zh-CN" dirty="0"/>
              <a:t>泛型类创建一个堆栈对象，堆栈对象可以使用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E push(E item);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实现压栈操作。使用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E pop();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实现弹栈操作。使用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</a:t>
            </a:r>
            <a:r>
              <a:rPr lang="en-US" altLang="zh-CN" b="1" dirty="0" err="1">
                <a:solidFill>
                  <a:srgbClr val="C00000"/>
                </a:solidFill>
              </a:rPr>
              <a:t>boolean</a:t>
            </a:r>
            <a:r>
              <a:rPr lang="en-US" altLang="zh-CN" b="1" dirty="0">
                <a:solidFill>
                  <a:srgbClr val="C00000"/>
                </a:solidFill>
              </a:rPr>
              <a:t> empty();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判断堆栈是否还有数据，有数据返回</a:t>
            </a:r>
            <a:r>
              <a:rPr lang="en-US" altLang="zh-CN" dirty="0"/>
              <a:t>false </a:t>
            </a:r>
            <a:r>
              <a:rPr lang="zh-CN" altLang="zh-CN" dirty="0"/>
              <a:t>，否则返回</a:t>
            </a:r>
            <a:r>
              <a:rPr lang="en-US" altLang="zh-CN" dirty="0"/>
              <a:t>true</a:t>
            </a:r>
            <a:r>
              <a:rPr lang="zh-CN" altLang="zh-CN" dirty="0"/>
              <a:t>。使用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E peek();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获取堆栈顶端的数据，但不删除该数据。使用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search(Object data);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获取数据在堆栈中的位置，最顶端的位置是１，向下依次增加，如果堆栈不含此数据，则返回</a:t>
            </a:r>
            <a:r>
              <a:rPr lang="en-US" altLang="zh-CN" dirty="0"/>
              <a:t>-1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23528" y="4094639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Fibonacci</a:t>
            </a:r>
            <a:r>
              <a:rPr lang="zh-CN" altLang="en-US" dirty="0"/>
              <a:t>整数序列是我们熟悉的一个递归序列，它的第</a:t>
            </a:r>
            <a:r>
              <a:rPr lang="en-US" altLang="zh-CN" dirty="0"/>
              <a:t>n</a:t>
            </a:r>
            <a:r>
              <a:rPr lang="zh-CN" altLang="en-US" dirty="0"/>
              <a:t>项是前两项的和，第一项和第二项是１。下面的例子</a:t>
            </a:r>
            <a:r>
              <a:rPr lang="en-US" altLang="zh-CN" dirty="0"/>
              <a:t>6</a:t>
            </a:r>
            <a:r>
              <a:rPr lang="zh-CN" altLang="en-US" dirty="0"/>
              <a:t>用堆栈输出该递归序列的若干项。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467544" y="5085184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33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679" y="-99392"/>
            <a:ext cx="3430217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13.4 </a:t>
            </a:r>
            <a:r>
              <a:rPr lang="zh-CN" altLang="zh-CN" sz="2400" b="1" dirty="0"/>
              <a:t>散列映射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0907" y="836713"/>
            <a:ext cx="3244949" cy="13681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13.4.1 </a:t>
            </a:r>
            <a:r>
              <a:rPr lang="en-US" altLang="zh-CN" sz="1800" b="1" dirty="0" err="1">
                <a:solidFill>
                  <a:srgbClr val="C00000"/>
                </a:solidFill>
              </a:rPr>
              <a:t>HashMap</a:t>
            </a:r>
            <a:r>
              <a:rPr lang="en-US" altLang="zh-CN" sz="1800" b="1" dirty="0">
                <a:solidFill>
                  <a:srgbClr val="C00000"/>
                </a:solidFill>
              </a:rPr>
              <a:t>&lt;K,V&gt;</a:t>
            </a:r>
            <a:r>
              <a:rPr lang="zh-CN" altLang="en-US" sz="1800" b="1" dirty="0">
                <a:solidFill>
                  <a:srgbClr val="C0000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13.4.2 </a:t>
            </a:r>
            <a:r>
              <a:rPr lang="zh-CN" altLang="en-US" sz="1800" b="1" dirty="0">
                <a:solidFill>
                  <a:srgbClr val="0070C0"/>
                </a:solidFill>
              </a:rPr>
              <a:t>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13.4.3 </a:t>
            </a:r>
            <a:r>
              <a:rPr lang="zh-CN" altLang="en-US" sz="1800" b="1" dirty="0">
                <a:solidFill>
                  <a:srgbClr val="0070C0"/>
                </a:solidFill>
              </a:rPr>
              <a:t>遍历散列映射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13.4.3 </a:t>
            </a:r>
            <a:r>
              <a:rPr lang="zh-CN" altLang="en-US" sz="1800" b="1" dirty="0">
                <a:solidFill>
                  <a:srgbClr val="0070C0"/>
                </a:solidFill>
              </a:rPr>
              <a:t>基于散列映射的查询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3275856" y="882464"/>
            <a:ext cx="216024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91879" y="882464"/>
            <a:ext cx="565211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 err="1"/>
              <a:t>HashMap</a:t>
            </a:r>
            <a:r>
              <a:rPr lang="en-US" altLang="zh-CN" b="1" dirty="0"/>
              <a:t>&lt;K,V&gt;</a:t>
            </a:r>
            <a:r>
              <a:rPr lang="zh-CN" altLang="en-US" dirty="0"/>
              <a:t>泛型类实现了泛型接口</a:t>
            </a:r>
            <a:r>
              <a:rPr lang="en-US" altLang="zh-CN" b="1" dirty="0"/>
              <a:t>Map&lt;K,V&gt;</a:t>
            </a:r>
            <a:r>
              <a:rPr lang="zh-CN" altLang="en-US" dirty="0"/>
              <a:t>，</a:t>
            </a:r>
            <a:r>
              <a:rPr lang="en-US" altLang="zh-CN" dirty="0" err="1"/>
              <a:t>HashMap</a:t>
            </a:r>
            <a:r>
              <a:rPr lang="en-US" altLang="zh-CN" dirty="0"/>
              <a:t>&lt;K,V&gt;</a:t>
            </a:r>
            <a:r>
              <a:rPr lang="zh-CN" altLang="en-US" dirty="0"/>
              <a:t>类中的绝大部分方法都是</a:t>
            </a:r>
            <a:r>
              <a:rPr lang="en-US" altLang="zh-CN" dirty="0"/>
              <a:t>Map&lt;K,V&gt;</a:t>
            </a:r>
            <a:r>
              <a:rPr lang="zh-CN" altLang="en-US" dirty="0"/>
              <a:t>接口方法的实现。</a:t>
            </a:r>
          </a:p>
        </p:txBody>
      </p:sp>
      <p:sp>
        <p:nvSpPr>
          <p:cNvPr id="14" name="矩形 13"/>
          <p:cNvSpPr/>
          <p:nvPr/>
        </p:nvSpPr>
        <p:spPr>
          <a:xfrm>
            <a:off x="378556" y="2276872"/>
            <a:ext cx="8297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HashMap</a:t>
            </a:r>
            <a:r>
              <a:rPr lang="en-US" altLang="zh-CN" b="1" dirty="0"/>
              <a:t>&lt;K,V&gt;</a:t>
            </a:r>
            <a:r>
              <a:rPr lang="zh-CN" altLang="en-US" dirty="0"/>
              <a:t>对象采用</a:t>
            </a:r>
            <a:r>
              <a:rPr lang="zh-CN" altLang="en-US" b="1" dirty="0"/>
              <a:t>散列表这种数据结构</a:t>
            </a:r>
            <a:r>
              <a:rPr lang="zh-CN" altLang="en-US" dirty="0"/>
              <a:t>存储数据，习惯上称</a:t>
            </a:r>
            <a:r>
              <a:rPr lang="en-US" altLang="zh-CN" dirty="0" err="1"/>
              <a:t>HashMap</a:t>
            </a:r>
            <a:r>
              <a:rPr lang="en-US" altLang="zh-CN" dirty="0"/>
              <a:t>&lt;K,V&gt;</a:t>
            </a:r>
            <a:r>
              <a:rPr lang="zh-CN" altLang="en-US" dirty="0"/>
              <a:t>对象为</a:t>
            </a:r>
            <a:r>
              <a:rPr lang="zh-CN" altLang="en-US" b="1" dirty="0"/>
              <a:t>散列映射</a:t>
            </a:r>
            <a:r>
              <a:rPr lang="zh-CN" altLang="en-US" dirty="0"/>
              <a:t>。散列映射用于</a:t>
            </a:r>
            <a:r>
              <a:rPr lang="zh-CN" altLang="en-US" b="1" dirty="0"/>
              <a:t>存储“键</a:t>
            </a:r>
            <a:r>
              <a:rPr lang="en-US" altLang="zh-CN" b="1" dirty="0"/>
              <a:t>/</a:t>
            </a:r>
            <a:r>
              <a:rPr lang="zh-CN" altLang="en-US" b="1" dirty="0"/>
              <a:t>值”对</a:t>
            </a:r>
            <a:r>
              <a:rPr lang="zh-CN" altLang="en-US" dirty="0"/>
              <a:t>，允许把任何数量的“键</a:t>
            </a:r>
            <a:r>
              <a:rPr lang="en-US" altLang="zh-CN" dirty="0"/>
              <a:t>/</a:t>
            </a:r>
            <a:r>
              <a:rPr lang="zh-CN" altLang="en-US" dirty="0"/>
              <a:t>值”对存储在一起。</a:t>
            </a:r>
            <a:r>
              <a:rPr lang="zh-CN" altLang="en-US" b="1" dirty="0"/>
              <a:t>键不可以发生逻辑冲突</a:t>
            </a:r>
            <a:r>
              <a:rPr lang="zh-CN" altLang="en-US" dirty="0"/>
              <a:t>，即不要两个数据项使用相同的键，如果出现两个数据项对应相同的键，那么，先前散列映射中的“键</a:t>
            </a:r>
            <a:r>
              <a:rPr lang="en-US" altLang="zh-CN" dirty="0"/>
              <a:t>/</a:t>
            </a:r>
            <a:r>
              <a:rPr lang="zh-CN" altLang="en-US" dirty="0"/>
              <a:t>值”对将被替换。</a:t>
            </a:r>
          </a:p>
        </p:txBody>
      </p:sp>
      <p:sp>
        <p:nvSpPr>
          <p:cNvPr id="15" name="矩形 14"/>
          <p:cNvSpPr/>
          <p:nvPr/>
        </p:nvSpPr>
        <p:spPr>
          <a:xfrm>
            <a:off x="467544" y="3789040"/>
            <a:ext cx="86764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例如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HashMap</a:t>
            </a:r>
            <a:r>
              <a:rPr lang="en-US" altLang="zh-CN" b="1" dirty="0">
                <a:solidFill>
                  <a:srgbClr val="C00000"/>
                </a:solidFill>
              </a:rPr>
              <a:t>&lt;</a:t>
            </a:r>
            <a:r>
              <a:rPr lang="en-US" altLang="zh-CN" b="1" dirty="0" err="1">
                <a:solidFill>
                  <a:srgbClr val="C00000"/>
                </a:solidFill>
              </a:rPr>
              <a:t>String,Student</a:t>
            </a:r>
            <a:r>
              <a:rPr lang="en-US" altLang="zh-CN" b="1" dirty="0">
                <a:solidFill>
                  <a:srgbClr val="C00000"/>
                </a:solidFill>
              </a:rPr>
              <a:t>&gt;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hashtable</a:t>
            </a:r>
            <a:r>
              <a:rPr lang="en-US" altLang="zh-CN" b="1" dirty="0" smtClean="0">
                <a:solidFill>
                  <a:srgbClr val="C00000"/>
                </a:solidFill>
              </a:rPr>
              <a:t> = new </a:t>
            </a:r>
            <a:r>
              <a:rPr lang="en-US" altLang="zh-CN" b="1" dirty="0" err="1" smtClean="0">
                <a:solidFill>
                  <a:srgbClr val="C00000"/>
                </a:solidFill>
              </a:rPr>
              <a:t>HashSet</a:t>
            </a:r>
            <a:r>
              <a:rPr lang="en-US" altLang="zh-CN" b="1" dirty="0" smtClean="0">
                <a:solidFill>
                  <a:srgbClr val="C00000"/>
                </a:solidFill>
              </a:rPr>
              <a:t>&lt;</a:t>
            </a:r>
            <a:r>
              <a:rPr lang="en-US" altLang="zh-CN" b="1" dirty="0" err="1" smtClean="0">
                <a:solidFill>
                  <a:srgbClr val="C00000"/>
                </a:solidFill>
              </a:rPr>
              <a:t>String,Student</a:t>
            </a:r>
            <a:r>
              <a:rPr lang="en-US" altLang="zh-CN" b="1" dirty="0">
                <a:solidFill>
                  <a:srgbClr val="C00000"/>
                </a:solidFill>
              </a:rPr>
              <a:t>&gt;();</a:t>
            </a:r>
          </a:p>
          <a:p>
            <a:r>
              <a:rPr lang="zh-CN" altLang="en-US" dirty="0"/>
              <a:t>那么，</a:t>
            </a:r>
            <a:r>
              <a:rPr lang="en-US" altLang="zh-CN" dirty="0" err="1"/>
              <a:t>hashtable</a:t>
            </a:r>
            <a:r>
              <a:rPr lang="zh-CN" altLang="en-US" dirty="0"/>
              <a:t>就可以存储“键</a:t>
            </a:r>
            <a:r>
              <a:rPr lang="en-US" altLang="zh-CN" dirty="0"/>
              <a:t>/</a:t>
            </a:r>
            <a:r>
              <a:rPr lang="zh-CN" altLang="en-US" dirty="0"/>
              <a:t>值”对数据，其中的</a:t>
            </a:r>
            <a:r>
              <a:rPr lang="zh-CN" altLang="en-US" b="1" dirty="0"/>
              <a:t>键必须是一个</a:t>
            </a:r>
            <a:r>
              <a:rPr lang="en-US" altLang="zh-CN" b="1" dirty="0"/>
              <a:t>String</a:t>
            </a:r>
            <a:r>
              <a:rPr lang="zh-CN" altLang="en-US" b="1" dirty="0"/>
              <a:t>对象</a:t>
            </a:r>
            <a:r>
              <a:rPr lang="zh-CN" altLang="en-US" dirty="0"/>
              <a:t>，键对应的</a:t>
            </a:r>
            <a:r>
              <a:rPr lang="zh-CN" altLang="en-US" b="1" dirty="0"/>
              <a:t>值必须是</a:t>
            </a:r>
            <a:r>
              <a:rPr lang="en-US" altLang="zh-CN" b="1" dirty="0"/>
              <a:t>Student</a:t>
            </a:r>
            <a:r>
              <a:rPr lang="zh-CN" altLang="en-US" b="1" dirty="0"/>
              <a:t>对象</a:t>
            </a:r>
            <a:r>
              <a:rPr lang="zh-CN" altLang="en-US" dirty="0"/>
              <a:t>。</a:t>
            </a:r>
            <a:r>
              <a:rPr lang="en-US" altLang="zh-CN" dirty="0" err="1"/>
              <a:t>hashtable</a:t>
            </a:r>
            <a:r>
              <a:rPr lang="zh-CN" altLang="en-US" dirty="0"/>
              <a:t>可以调用</a:t>
            </a:r>
            <a:r>
              <a:rPr lang="en-US" altLang="zh-CN" b="1" dirty="0">
                <a:solidFill>
                  <a:srgbClr val="C00000"/>
                </a:solidFill>
              </a:rPr>
              <a:t>public V put(K </a:t>
            </a:r>
            <a:r>
              <a:rPr lang="en-US" altLang="zh-CN" b="1" dirty="0" err="1">
                <a:solidFill>
                  <a:srgbClr val="C00000"/>
                </a:solidFill>
              </a:rPr>
              <a:t>key,V</a:t>
            </a:r>
            <a:r>
              <a:rPr lang="en-US" altLang="zh-CN" b="1" dirty="0">
                <a:solidFill>
                  <a:srgbClr val="C00000"/>
                </a:solidFill>
              </a:rPr>
              <a:t> value)</a:t>
            </a:r>
            <a:r>
              <a:rPr lang="zh-CN" altLang="en-US" dirty="0"/>
              <a:t>将键</a:t>
            </a:r>
            <a:r>
              <a:rPr lang="en-US" altLang="zh-CN" dirty="0"/>
              <a:t>/</a:t>
            </a:r>
            <a:r>
              <a:rPr lang="zh-CN" altLang="en-US" dirty="0"/>
              <a:t>值对数据存放到散列映射中，该方法同时返回键所对应的值。</a:t>
            </a:r>
          </a:p>
        </p:txBody>
      </p:sp>
    </p:spTree>
    <p:extLst>
      <p:ext uri="{BB962C8B-B14F-4D97-AF65-F5344CB8AC3E}">
        <p14:creationId xmlns:p14="http://schemas.microsoft.com/office/powerpoint/2010/main" val="7237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679" y="-99392"/>
            <a:ext cx="3430217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13.4 </a:t>
            </a:r>
            <a:r>
              <a:rPr lang="zh-CN" altLang="zh-CN" sz="2400" b="1" dirty="0"/>
              <a:t>散列映射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0907" y="836712"/>
            <a:ext cx="3244949" cy="33843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13.4.1 </a:t>
            </a:r>
            <a:r>
              <a:rPr lang="en-US" altLang="zh-CN" sz="1800" b="1" dirty="0" err="1">
                <a:solidFill>
                  <a:srgbClr val="0070C0"/>
                </a:solidFill>
              </a:rPr>
              <a:t>HashMap</a:t>
            </a:r>
            <a:r>
              <a:rPr lang="en-US" altLang="zh-CN" sz="1800" b="1" dirty="0">
                <a:solidFill>
                  <a:srgbClr val="0070C0"/>
                </a:solidFill>
              </a:rPr>
              <a:t>&lt;K,V&gt;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13.4.2 </a:t>
            </a:r>
            <a:r>
              <a:rPr lang="zh-CN" altLang="en-US" sz="1800" b="1" dirty="0">
                <a:solidFill>
                  <a:srgbClr val="C00000"/>
                </a:solidFill>
              </a:rPr>
              <a:t>常用方法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C00000"/>
                </a:solidFill>
              </a:rPr>
              <a:t>13.4.3 </a:t>
            </a:r>
            <a:r>
              <a:rPr lang="zh-CN" altLang="en-US" sz="1800" b="1" dirty="0">
                <a:solidFill>
                  <a:srgbClr val="C00000"/>
                </a:solidFill>
              </a:rPr>
              <a:t>遍历散列映射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b="1" dirty="0" smtClean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C00000"/>
                </a:solidFill>
              </a:rPr>
              <a:t>13.4.3 </a:t>
            </a:r>
            <a:r>
              <a:rPr lang="zh-CN" altLang="en-US" sz="1800" b="1" dirty="0">
                <a:solidFill>
                  <a:srgbClr val="C00000"/>
                </a:solidFill>
              </a:rPr>
              <a:t>基于散列映射的查询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3245010" y="1236117"/>
            <a:ext cx="216024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491881" y="420799"/>
            <a:ext cx="565211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containsKey</a:t>
            </a:r>
            <a:r>
              <a:rPr lang="en-US" altLang="zh-CN" b="1" dirty="0"/>
              <a:t>(Object key)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containsValue</a:t>
            </a:r>
            <a:r>
              <a:rPr lang="en-US" altLang="zh-CN" b="1" dirty="0"/>
              <a:t>(Object value)</a:t>
            </a:r>
          </a:p>
          <a:p>
            <a:r>
              <a:rPr lang="en-US" altLang="zh-CN" b="1" dirty="0"/>
              <a:t>public V get(Object key)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491880" y="1479466"/>
            <a:ext cx="5652119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散列</a:t>
            </a:r>
            <a:r>
              <a:rPr lang="zh-CN" altLang="en-US" dirty="0" smtClean="0"/>
              <a:t>映射调用</a:t>
            </a:r>
            <a:r>
              <a:rPr lang="en-US" altLang="zh-CN" dirty="0" smtClean="0"/>
              <a:t>public </a:t>
            </a:r>
            <a:r>
              <a:rPr lang="en-US" altLang="zh-CN" dirty="0"/>
              <a:t>Collection&lt;V&gt; </a:t>
            </a:r>
            <a:r>
              <a:rPr lang="en-US" altLang="zh-CN" b="1" dirty="0"/>
              <a:t>values()</a:t>
            </a:r>
            <a:r>
              <a:rPr lang="zh-CN" altLang="en-US" dirty="0"/>
              <a:t>方法返回一个实现</a:t>
            </a:r>
            <a:r>
              <a:rPr lang="en-US" altLang="zh-CN" dirty="0"/>
              <a:t>Collection&lt;V&gt;</a:t>
            </a:r>
            <a:r>
              <a:rPr lang="zh-CN" altLang="en-US" dirty="0"/>
              <a:t>接口</a:t>
            </a:r>
            <a:r>
              <a:rPr lang="zh-CN" altLang="en-US" dirty="0" smtClean="0"/>
              <a:t>类的对象</a:t>
            </a:r>
            <a:r>
              <a:rPr lang="en-US" altLang="zh-CN" dirty="0" smtClean="0"/>
              <a:t>,</a:t>
            </a:r>
            <a:r>
              <a:rPr lang="zh-CN" altLang="en-US" dirty="0" smtClean="0"/>
              <a:t>该对象调</a:t>
            </a:r>
            <a:r>
              <a:rPr lang="en-US" altLang="zh-CN" dirty="0"/>
              <a:t>iterator()</a:t>
            </a:r>
            <a:r>
              <a:rPr lang="zh-CN" altLang="en-US" dirty="0"/>
              <a:t>方法获取一个</a:t>
            </a:r>
            <a:r>
              <a:rPr lang="en-US" altLang="zh-CN" dirty="0"/>
              <a:t>Iterator</a:t>
            </a:r>
            <a:r>
              <a:rPr lang="zh-CN" altLang="en-US" dirty="0"/>
              <a:t>对象，这个</a:t>
            </a:r>
            <a:r>
              <a:rPr lang="en-US" altLang="zh-CN" dirty="0"/>
              <a:t>Iterator</a:t>
            </a:r>
            <a:r>
              <a:rPr lang="zh-CN" altLang="en-US" dirty="0"/>
              <a:t>对象存放</a:t>
            </a:r>
            <a:r>
              <a:rPr lang="zh-CN" altLang="en-US" dirty="0" smtClean="0"/>
              <a:t>着当前散</a:t>
            </a:r>
            <a:r>
              <a:rPr lang="zh-CN" altLang="en-US" dirty="0"/>
              <a:t>列映射中所有“键</a:t>
            </a:r>
            <a:r>
              <a:rPr lang="en-US" altLang="zh-CN" dirty="0"/>
              <a:t>/</a:t>
            </a:r>
            <a:r>
              <a:rPr lang="zh-CN" altLang="en-US" dirty="0"/>
              <a:t>值”对中的“值”。</a:t>
            </a:r>
          </a:p>
        </p:txBody>
      </p:sp>
      <p:sp>
        <p:nvSpPr>
          <p:cNvPr id="9" name="左箭头 8"/>
          <p:cNvSpPr/>
          <p:nvPr/>
        </p:nvSpPr>
        <p:spPr>
          <a:xfrm>
            <a:off x="3235707" y="2204864"/>
            <a:ext cx="216024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箭头 9"/>
          <p:cNvSpPr/>
          <p:nvPr/>
        </p:nvSpPr>
        <p:spPr>
          <a:xfrm>
            <a:off x="3235707" y="3501008"/>
            <a:ext cx="216024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9868" y="3039343"/>
            <a:ext cx="5472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7</a:t>
            </a:r>
            <a:r>
              <a:rPr lang="zh-CN" altLang="en-US" dirty="0"/>
              <a:t>是一个英语单词查询的</a:t>
            </a:r>
            <a:r>
              <a:rPr lang="en-US" altLang="zh-CN" dirty="0"/>
              <a:t>GUI</a:t>
            </a:r>
            <a:r>
              <a:rPr lang="zh-CN" altLang="en-US" dirty="0"/>
              <a:t>程序，用户在界面的的一个文本框中输入一个英文单词回车确认，另一个文本框显示英文单词的汉语</a:t>
            </a:r>
            <a:r>
              <a:rPr lang="zh-CN" altLang="en-US" dirty="0" smtClean="0"/>
              <a:t>翻译。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-1" y="4221088"/>
            <a:ext cx="4427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word.txt</a:t>
            </a:r>
            <a:r>
              <a:rPr lang="zh-CN" altLang="en-US" dirty="0"/>
              <a:t>来管理若干个英文单词及汉语</a:t>
            </a:r>
            <a:r>
              <a:rPr lang="zh-CN" altLang="en-US" dirty="0" smtClean="0"/>
              <a:t>翻译：</a:t>
            </a: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107504" y="4590420"/>
            <a:ext cx="4572000" cy="64633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/>
              <a:t>grandness </a:t>
            </a:r>
            <a:r>
              <a:rPr lang="zh-CN" altLang="en-US" dirty="0"/>
              <a:t>伟大  </a:t>
            </a:r>
            <a:r>
              <a:rPr lang="en-US" altLang="zh-CN" dirty="0"/>
              <a:t>swim  </a:t>
            </a:r>
            <a:r>
              <a:rPr lang="zh-CN" altLang="en-US" dirty="0"/>
              <a:t>游泳  </a:t>
            </a:r>
            <a:r>
              <a:rPr lang="en-US" altLang="zh-CN" dirty="0"/>
              <a:t>sparrow  </a:t>
            </a:r>
            <a:r>
              <a:rPr lang="zh-CN" altLang="en-US" dirty="0"/>
              <a:t>麻雀</a:t>
            </a:r>
          </a:p>
          <a:p>
            <a:r>
              <a:rPr lang="en-US" altLang="zh-CN" dirty="0"/>
              <a:t>boy </a:t>
            </a:r>
            <a:r>
              <a:rPr lang="zh-CN" altLang="en-US" dirty="0"/>
              <a:t>男孩 </a:t>
            </a:r>
            <a:r>
              <a:rPr lang="en-US" altLang="zh-CN" dirty="0"/>
              <a:t>sun </a:t>
            </a:r>
            <a:r>
              <a:rPr lang="zh-CN" altLang="en-US" dirty="0"/>
              <a:t>太阳 </a:t>
            </a:r>
            <a:r>
              <a:rPr lang="en-US" altLang="zh-CN" dirty="0"/>
              <a:t>moon </a:t>
            </a:r>
            <a:r>
              <a:rPr lang="zh-CN" altLang="en-US" dirty="0"/>
              <a:t>月亮  </a:t>
            </a:r>
            <a:r>
              <a:rPr lang="en-US" altLang="zh-CN" dirty="0"/>
              <a:t>student </a:t>
            </a:r>
            <a:r>
              <a:rPr lang="zh-CN" altLang="en-US" dirty="0"/>
              <a:t>学生</a:t>
            </a:r>
          </a:p>
        </p:txBody>
      </p:sp>
      <p:sp>
        <p:nvSpPr>
          <p:cNvPr id="11" name="矩形 10"/>
          <p:cNvSpPr/>
          <p:nvPr/>
        </p:nvSpPr>
        <p:spPr>
          <a:xfrm>
            <a:off x="1089299" y="5252110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6" name="下箭头 15"/>
          <p:cNvSpPr/>
          <p:nvPr/>
        </p:nvSpPr>
        <p:spPr>
          <a:xfrm>
            <a:off x="1269594" y="5621442"/>
            <a:ext cx="402760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67544" y="580610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Example13_7.java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WindowWord.java</a:t>
            </a:r>
            <a:endParaRPr lang="en-US" altLang="zh-CN" dirty="0"/>
          </a:p>
          <a:p>
            <a:r>
              <a:rPr lang="en-US" altLang="zh-CN" dirty="0">
                <a:hlinkClick r:id="rId5" action="ppaction://hlinkfile"/>
              </a:rPr>
              <a:t>WordPolice.java</a:t>
            </a:r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355" y="4364218"/>
            <a:ext cx="4174947" cy="201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41" y="-8533"/>
            <a:ext cx="3430217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13.5 </a:t>
            </a:r>
            <a:r>
              <a:rPr lang="zh-CN" altLang="zh-CN" sz="2400" b="1" dirty="0"/>
              <a:t>树集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0907" y="836713"/>
            <a:ext cx="3244949" cy="124291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13.5.1 </a:t>
            </a:r>
            <a:r>
              <a:rPr lang="en-US" altLang="zh-CN" sz="1800" b="1" dirty="0" err="1">
                <a:solidFill>
                  <a:srgbClr val="C00000"/>
                </a:solidFill>
              </a:rPr>
              <a:t>TreeSet</a:t>
            </a:r>
            <a:r>
              <a:rPr lang="en-US" altLang="zh-CN" sz="1800" b="1" dirty="0">
                <a:solidFill>
                  <a:srgbClr val="C00000"/>
                </a:solidFill>
              </a:rPr>
              <a:t>&lt;E&gt;</a:t>
            </a:r>
            <a:r>
              <a:rPr lang="zh-CN" altLang="en-US" sz="1800" b="1" dirty="0">
                <a:solidFill>
                  <a:srgbClr val="C0000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13.5.2 </a:t>
            </a:r>
            <a:r>
              <a:rPr lang="zh-CN" altLang="en-US" sz="1800" b="1" dirty="0">
                <a:solidFill>
                  <a:srgbClr val="0070C0"/>
                </a:solidFill>
              </a:rPr>
              <a:t>节点的大小关系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13.5.3 </a:t>
            </a:r>
            <a:r>
              <a:rPr lang="en-US" altLang="zh-CN" sz="1800" b="1" dirty="0" err="1">
                <a:solidFill>
                  <a:srgbClr val="0070C0"/>
                </a:solidFill>
              </a:rPr>
              <a:t>TreeSet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4046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TreeSet</a:t>
            </a:r>
            <a:r>
              <a:rPr lang="en-US" altLang="zh-CN" dirty="0"/>
              <a:t>&lt;E&gt;</a:t>
            </a:r>
            <a:r>
              <a:rPr lang="zh-CN" altLang="en-US" dirty="0"/>
              <a:t>类是实现</a:t>
            </a:r>
            <a:r>
              <a:rPr lang="en-US" altLang="zh-CN" dirty="0"/>
              <a:t>Set&lt;E&gt;</a:t>
            </a:r>
            <a:r>
              <a:rPr lang="zh-CN" altLang="en-US" dirty="0"/>
              <a:t>接口的类，它的大部分方法都是接口方法的实现。</a:t>
            </a:r>
            <a:r>
              <a:rPr lang="en-US" altLang="zh-CN" dirty="0" err="1"/>
              <a:t>TreeSet</a:t>
            </a:r>
            <a:r>
              <a:rPr lang="en-US" altLang="zh-CN" dirty="0"/>
              <a:t>&lt;E&gt;</a:t>
            </a:r>
            <a:r>
              <a:rPr lang="zh-CN" altLang="en-US" dirty="0"/>
              <a:t>类创建的对象称作树集。树集采用树结构存储数据，树节点中的数据会按存放的数据的“大小”顺序一层一层地依次排列，在同一层中的节点从左到右按字从小大递增排列，下一层的都比上一层的小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251520" y="2413338"/>
            <a:ext cx="8640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如：</a:t>
            </a:r>
          </a:p>
          <a:p>
            <a:r>
              <a:rPr lang="en-US" altLang="zh-CN" b="1" dirty="0" err="1"/>
              <a:t>TreeSet</a:t>
            </a:r>
            <a:r>
              <a:rPr lang="en-US" altLang="zh-CN" b="1" dirty="0"/>
              <a:t>&lt;String&gt; </a:t>
            </a:r>
            <a:r>
              <a:rPr lang="en-US" altLang="zh-CN" b="1" dirty="0" err="1"/>
              <a:t>mytree</a:t>
            </a:r>
            <a:r>
              <a:rPr lang="en-US" altLang="zh-CN" b="1" dirty="0"/>
              <a:t>=new </a:t>
            </a:r>
            <a:r>
              <a:rPr lang="en-US" altLang="zh-CN" b="1" dirty="0" err="1"/>
              <a:t>TreeSe</a:t>
            </a:r>
            <a:r>
              <a:rPr lang="en-US" altLang="zh-CN" b="1" dirty="0"/>
              <a:t>&lt;String&gt;();</a:t>
            </a:r>
          </a:p>
          <a:p>
            <a:r>
              <a:rPr lang="zh-CN" altLang="en-US" dirty="0"/>
              <a:t>然后使用</a:t>
            </a:r>
            <a:r>
              <a:rPr lang="en-US" altLang="zh-CN" dirty="0"/>
              <a:t>add</a:t>
            </a:r>
            <a:r>
              <a:rPr lang="zh-CN" altLang="en-US" dirty="0"/>
              <a:t>方法为树集添加节点：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mytree.add</a:t>
            </a:r>
            <a:r>
              <a:rPr lang="en-US" altLang="zh-CN" b="1" dirty="0">
                <a:solidFill>
                  <a:srgbClr val="C00000"/>
                </a:solidFill>
              </a:rPr>
              <a:t>("boy");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mytree.add</a:t>
            </a:r>
            <a:r>
              <a:rPr lang="en-US" altLang="zh-CN" b="1" dirty="0">
                <a:solidFill>
                  <a:srgbClr val="C00000"/>
                </a:solidFill>
              </a:rPr>
              <a:t>("zoo");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mytree.add</a:t>
            </a:r>
            <a:r>
              <a:rPr lang="en-US" altLang="zh-CN" b="1" dirty="0">
                <a:solidFill>
                  <a:srgbClr val="C00000"/>
                </a:solidFill>
              </a:rPr>
              <a:t>("apple");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mytree.add</a:t>
            </a:r>
            <a:r>
              <a:rPr lang="en-US" altLang="zh-CN" b="1" dirty="0">
                <a:solidFill>
                  <a:srgbClr val="C00000"/>
                </a:solidFill>
              </a:rPr>
              <a:t>("girl");</a:t>
            </a:r>
          </a:p>
        </p:txBody>
      </p:sp>
      <p:sp>
        <p:nvSpPr>
          <p:cNvPr id="15" name="矩形 14"/>
          <p:cNvSpPr/>
          <p:nvPr/>
        </p:nvSpPr>
        <p:spPr>
          <a:xfrm>
            <a:off x="5187930" y="2924944"/>
            <a:ext cx="2239972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/>
              <a:t>mytree</a:t>
            </a:r>
            <a:r>
              <a:rPr lang="zh-CN" altLang="en-US" dirty="0"/>
              <a:t>的示意图如图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294276"/>
            <a:ext cx="3548608" cy="2864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左箭头 17"/>
          <p:cNvSpPr/>
          <p:nvPr/>
        </p:nvSpPr>
        <p:spPr>
          <a:xfrm>
            <a:off x="3275856" y="980728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8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41" y="-8533"/>
            <a:ext cx="3430217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13.5 </a:t>
            </a:r>
            <a:r>
              <a:rPr lang="zh-CN" altLang="zh-CN" sz="2400" b="1" dirty="0"/>
              <a:t>树集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0907" y="836713"/>
            <a:ext cx="3244949" cy="124291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13.5.1 </a:t>
            </a:r>
            <a:r>
              <a:rPr lang="en-US" altLang="zh-CN" sz="1800" b="1" dirty="0" err="1">
                <a:solidFill>
                  <a:srgbClr val="0070C0"/>
                </a:solidFill>
              </a:rPr>
              <a:t>TreeSet</a:t>
            </a:r>
            <a:r>
              <a:rPr lang="en-US" altLang="zh-CN" sz="1800" b="1" dirty="0">
                <a:solidFill>
                  <a:srgbClr val="0070C0"/>
                </a:solidFill>
              </a:rPr>
              <a:t>&lt;E&gt;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13.5.2 </a:t>
            </a:r>
            <a:r>
              <a:rPr lang="zh-CN" altLang="en-US" sz="1800" b="1" dirty="0">
                <a:solidFill>
                  <a:srgbClr val="C00000"/>
                </a:solidFill>
              </a:rPr>
              <a:t>节点的大小关系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13.5.3 </a:t>
            </a:r>
            <a:r>
              <a:rPr lang="en-US" altLang="zh-CN" sz="1800" b="1" dirty="0" err="1">
                <a:solidFill>
                  <a:srgbClr val="0070C0"/>
                </a:solidFill>
              </a:rPr>
              <a:t>TreeSet</a:t>
            </a:r>
            <a:r>
              <a:rPr lang="zh-CN" altLang="en-US" sz="1800" b="1" dirty="0">
                <a:solidFill>
                  <a:srgbClr val="0070C0"/>
                </a:solidFill>
              </a:rPr>
              <a:t>类的常用方法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4046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dirty="0"/>
              <a:t>实现</a:t>
            </a:r>
            <a:r>
              <a:rPr lang="en-US" altLang="zh-CN" dirty="0"/>
              <a:t>Comparable</a:t>
            </a:r>
            <a:r>
              <a:rPr lang="zh-CN" altLang="zh-CN" dirty="0"/>
              <a:t>接口类创建的对象可以调用</a:t>
            </a:r>
            <a:r>
              <a:rPr lang="en-US" altLang="zh-CN" dirty="0" err="1"/>
              <a:t>compareTo</a:t>
            </a:r>
            <a:r>
              <a:rPr lang="en-US" altLang="zh-CN" dirty="0"/>
              <a:t>(Object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zh-CN" dirty="0"/>
              <a:t>方法和参数指定的对象比较大小关系。假如</a:t>
            </a:r>
            <a:r>
              <a:rPr lang="en-US" altLang="zh-CN" dirty="0"/>
              <a:t>a</a:t>
            </a:r>
            <a:r>
              <a:rPr lang="zh-CN" altLang="zh-CN" dirty="0"/>
              <a:t>和 是实现</a:t>
            </a:r>
            <a:r>
              <a:rPr lang="en-US" altLang="zh-CN" dirty="0"/>
              <a:t>Comparable</a:t>
            </a:r>
            <a:r>
              <a:rPr lang="zh-CN" altLang="zh-CN" dirty="0"/>
              <a:t>接口类创建的两个对象，当</a:t>
            </a:r>
          </a:p>
          <a:p>
            <a:r>
              <a:rPr lang="en-US" altLang="zh-CN" b="1" dirty="0" err="1"/>
              <a:t>a.compareTo</a:t>
            </a:r>
            <a:r>
              <a:rPr lang="en-US" altLang="zh-CN" b="1" dirty="0"/>
              <a:t>(b)&lt;0</a:t>
            </a:r>
            <a:endParaRPr lang="zh-CN" altLang="zh-CN" b="1" dirty="0"/>
          </a:p>
          <a:p>
            <a:r>
              <a:rPr lang="zh-CN" altLang="zh-CN" dirty="0"/>
              <a:t>称</a:t>
            </a:r>
            <a:r>
              <a:rPr lang="en-US" altLang="zh-CN" dirty="0"/>
              <a:t>a</a:t>
            </a:r>
            <a:r>
              <a:rPr lang="zh-CN" altLang="zh-CN" dirty="0"/>
              <a:t>小于</a:t>
            </a:r>
            <a:r>
              <a:rPr lang="en-US" altLang="zh-CN" dirty="0"/>
              <a:t>b</a:t>
            </a:r>
            <a:r>
              <a:rPr lang="zh-CN" altLang="zh-CN" dirty="0" smtClean="0"/>
              <a:t>，</a:t>
            </a:r>
            <a:endParaRPr lang="zh-CN" altLang="zh-CN" dirty="0"/>
          </a:p>
        </p:txBody>
      </p:sp>
      <p:sp>
        <p:nvSpPr>
          <p:cNvPr id="18" name="左箭头 17"/>
          <p:cNvSpPr/>
          <p:nvPr/>
        </p:nvSpPr>
        <p:spPr>
          <a:xfrm>
            <a:off x="3238153" y="1204302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7504" y="2158990"/>
            <a:ext cx="89289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a.compare</a:t>
            </a:r>
            <a:r>
              <a:rPr lang="en-US" altLang="zh-CN" b="1" dirty="0"/>
              <a:t>(b)&gt;0</a:t>
            </a:r>
          </a:p>
          <a:p>
            <a:r>
              <a:rPr lang="zh-CN" altLang="en-US" dirty="0"/>
              <a:t>时，称</a:t>
            </a:r>
            <a:r>
              <a:rPr lang="en-US" altLang="zh-CN" dirty="0"/>
              <a:t>a</a:t>
            </a:r>
            <a:r>
              <a:rPr lang="zh-CN" altLang="en-US" dirty="0"/>
              <a:t>大于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</a:p>
          <a:p>
            <a:r>
              <a:rPr lang="en-US" altLang="zh-CN" b="1" dirty="0" err="1" smtClean="0"/>
              <a:t>a.compare</a:t>
            </a:r>
            <a:r>
              <a:rPr lang="en-US" altLang="zh-CN" b="1" dirty="0" smtClean="0"/>
              <a:t>(b)==0</a:t>
            </a:r>
            <a:endParaRPr lang="zh-CN" altLang="en-US" dirty="0"/>
          </a:p>
          <a:p>
            <a:r>
              <a:rPr lang="zh-CN" altLang="en-US" dirty="0"/>
              <a:t>称</a:t>
            </a:r>
            <a:r>
              <a:rPr lang="en-US" altLang="zh-CN" dirty="0"/>
              <a:t>a</a:t>
            </a:r>
            <a:r>
              <a:rPr lang="zh-CN" altLang="en-US" dirty="0"/>
              <a:t>等于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当一个树集中的数据是实现</a:t>
            </a:r>
            <a:r>
              <a:rPr lang="en-US" altLang="zh-CN" dirty="0"/>
              <a:t>Comparable</a:t>
            </a:r>
            <a:r>
              <a:rPr lang="zh-CN" altLang="en-US" dirty="0"/>
              <a:t>接口类创建的对象时，节点就按对象的大小关系顺序排列。</a:t>
            </a:r>
          </a:p>
        </p:txBody>
      </p:sp>
      <p:sp>
        <p:nvSpPr>
          <p:cNvPr id="4" name="矩形 3"/>
          <p:cNvSpPr/>
          <p:nvPr/>
        </p:nvSpPr>
        <p:spPr>
          <a:xfrm>
            <a:off x="110977" y="3903592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例如，</a:t>
            </a:r>
            <a:r>
              <a:rPr lang="en-US" altLang="zh-CN" dirty="0" smtClean="0"/>
              <a:t>String</a:t>
            </a:r>
            <a:r>
              <a:rPr lang="zh-CN" altLang="en-US" dirty="0"/>
              <a:t>类实现了</a:t>
            </a:r>
            <a:r>
              <a:rPr lang="en-US" altLang="zh-CN" dirty="0"/>
              <a:t>Comparable</a:t>
            </a:r>
            <a:r>
              <a:rPr lang="zh-CN" altLang="en-US" dirty="0"/>
              <a:t>接口中的</a:t>
            </a:r>
            <a:r>
              <a:rPr lang="en-US" altLang="zh-CN" dirty="0" err="1"/>
              <a:t>compareTo</a:t>
            </a:r>
            <a:r>
              <a:rPr lang="en-US" altLang="zh-CN" dirty="0"/>
              <a:t>(Object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en-US" dirty="0"/>
              <a:t>方法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r>
              <a:rPr lang="zh-CN" altLang="en-US" dirty="0"/>
              <a:t>调用</a:t>
            </a:r>
            <a:r>
              <a:rPr lang="en-US" altLang="zh-CN" dirty="0" err="1"/>
              <a:t>compareTo</a:t>
            </a:r>
            <a:r>
              <a:rPr lang="zh-CN" altLang="en-US" dirty="0"/>
              <a:t>（</a:t>
            </a:r>
            <a:r>
              <a:rPr lang="en-US" altLang="zh-CN" dirty="0"/>
              <a:t>String s</a:t>
            </a:r>
            <a:r>
              <a:rPr lang="zh-CN" altLang="en-US" dirty="0"/>
              <a:t>）方法按字典序与参数</a:t>
            </a:r>
            <a:r>
              <a:rPr lang="en-US" altLang="zh-CN" dirty="0"/>
              <a:t>s</a:t>
            </a:r>
            <a:r>
              <a:rPr lang="zh-CN" altLang="en-US" dirty="0"/>
              <a:t>指定的</a:t>
            </a:r>
            <a:r>
              <a:rPr lang="zh-CN" altLang="en-US" dirty="0" smtClean="0"/>
              <a:t>字符序列比较</a:t>
            </a:r>
            <a:r>
              <a:rPr lang="zh-CN" altLang="en-US" dirty="0"/>
              <a:t>大小，也就是说两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对象</a:t>
            </a:r>
            <a:r>
              <a:rPr lang="zh-CN" altLang="en-US" dirty="0"/>
              <a:t>知道怎样比较大小。</a:t>
            </a:r>
          </a:p>
        </p:txBody>
      </p:sp>
      <p:sp>
        <p:nvSpPr>
          <p:cNvPr id="5" name="矩形 4"/>
          <p:cNvSpPr/>
          <p:nvPr/>
        </p:nvSpPr>
        <p:spPr>
          <a:xfrm>
            <a:off x="112118" y="5214260"/>
            <a:ext cx="39261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add(E o) </a:t>
            </a:r>
          </a:p>
          <a:p>
            <a:r>
              <a:rPr lang="en-US" altLang="zh-CN" dirty="0"/>
              <a:t>public void clear() </a:t>
            </a:r>
          </a:p>
          <a:p>
            <a:r>
              <a:rPr lang="en-US" altLang="zh-CN" dirty="0"/>
              <a:t>public void contains(Object o) </a:t>
            </a:r>
          </a:p>
          <a:p>
            <a:r>
              <a:rPr lang="en-US" altLang="zh-CN" dirty="0"/>
              <a:t>public E first() </a:t>
            </a:r>
          </a:p>
          <a:p>
            <a:r>
              <a:rPr lang="en-US" altLang="zh-CN" dirty="0"/>
              <a:t>public E last()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82936" y="4823300"/>
            <a:ext cx="3225563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</a:rPr>
              <a:t>13.5.3 </a:t>
            </a:r>
            <a:r>
              <a:rPr lang="en-US" altLang="zh-CN" b="1" dirty="0" err="1">
                <a:solidFill>
                  <a:srgbClr val="C00000"/>
                </a:solidFill>
              </a:rPr>
              <a:t>TreeSet</a:t>
            </a:r>
            <a:r>
              <a:rPr lang="zh-CN" altLang="en-US" b="1" dirty="0">
                <a:solidFill>
                  <a:srgbClr val="C00000"/>
                </a:solidFill>
              </a:rPr>
              <a:t>类的常用方法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3770187" y="4599635"/>
            <a:ext cx="48280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8</a:t>
            </a:r>
            <a:r>
              <a:rPr lang="zh-CN" altLang="en-US" dirty="0"/>
              <a:t>中的树集按着英语成绩从底到高存放四个</a:t>
            </a:r>
            <a:r>
              <a:rPr lang="en-US" altLang="zh-CN" dirty="0"/>
              <a:t>Student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219844"/>
            <a:ext cx="3338718" cy="1351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274902" y="5552327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8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4092500" y="5657721"/>
            <a:ext cx="266949" cy="237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679" y="-99392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13.6 </a:t>
            </a:r>
            <a:r>
              <a:rPr lang="zh-CN" altLang="zh-CN" sz="2400" b="1" dirty="0"/>
              <a:t>树映射</a:t>
            </a:r>
          </a:p>
        </p:txBody>
      </p:sp>
      <p:sp>
        <p:nvSpPr>
          <p:cNvPr id="10" name="矩形 9"/>
          <p:cNvSpPr/>
          <p:nvPr/>
        </p:nvSpPr>
        <p:spPr>
          <a:xfrm>
            <a:off x="323528" y="3284984"/>
            <a:ext cx="81624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9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3528" y="836712"/>
            <a:ext cx="84969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TreeMap</a:t>
            </a:r>
            <a:r>
              <a:rPr lang="en-US" altLang="zh-CN" dirty="0"/>
              <a:t>&lt;K,V&gt;</a:t>
            </a:r>
            <a:r>
              <a:rPr lang="zh-CN" altLang="en-US" dirty="0"/>
              <a:t>类实现了</a:t>
            </a:r>
            <a:r>
              <a:rPr lang="en-US" altLang="zh-CN" dirty="0"/>
              <a:t>Map&lt;K,V&gt;</a:t>
            </a:r>
            <a:r>
              <a:rPr lang="zh-CN" altLang="en-US" dirty="0"/>
              <a:t>接口，称</a:t>
            </a:r>
            <a:r>
              <a:rPr lang="en-US" altLang="zh-CN" dirty="0" err="1"/>
              <a:t>TreeMap</a:t>
            </a:r>
            <a:r>
              <a:rPr lang="en-US" altLang="zh-CN" dirty="0"/>
              <a:t>&lt;K,V&gt;</a:t>
            </a:r>
            <a:r>
              <a:rPr lang="zh-CN" altLang="en-US" dirty="0"/>
              <a:t>对象为树映射。树映射使用</a:t>
            </a:r>
          </a:p>
          <a:p>
            <a:r>
              <a:rPr lang="en-US" altLang="zh-CN" dirty="0"/>
              <a:t>public V put(K </a:t>
            </a:r>
            <a:r>
              <a:rPr lang="en-US" altLang="zh-CN" dirty="0" err="1"/>
              <a:t>key,V</a:t>
            </a:r>
            <a:r>
              <a:rPr lang="en-US" altLang="zh-CN" dirty="0"/>
              <a:t> value);</a:t>
            </a:r>
          </a:p>
          <a:p>
            <a:r>
              <a:rPr lang="zh-CN" altLang="en-US" dirty="0"/>
              <a:t>方法添加节点，该节点不仅存储着数据</a:t>
            </a:r>
            <a:r>
              <a:rPr lang="en-US" altLang="zh-CN" dirty="0"/>
              <a:t>value</a:t>
            </a:r>
            <a:r>
              <a:rPr lang="zh-CN" altLang="en-US" dirty="0"/>
              <a:t>，而且也存储着和其关联的关键字</a:t>
            </a:r>
            <a:r>
              <a:rPr lang="en-US" altLang="zh-CN" dirty="0"/>
              <a:t>key</a:t>
            </a:r>
            <a:r>
              <a:rPr lang="zh-CN" altLang="en-US" dirty="0"/>
              <a:t>，也就是说，树映射的节点存储“关键字</a:t>
            </a:r>
            <a:r>
              <a:rPr lang="en-US" altLang="zh-CN" dirty="0"/>
              <a:t>/</a:t>
            </a:r>
            <a:r>
              <a:rPr lang="zh-CN" altLang="en-US" dirty="0"/>
              <a:t>值”对。</a:t>
            </a:r>
            <a:r>
              <a:rPr lang="zh-CN" altLang="en-US" b="1" dirty="0"/>
              <a:t>和树集不同的是，树映射保证节点是按照节点中的关键字升序排列。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67544" y="2319487"/>
            <a:ext cx="8676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9</a:t>
            </a:r>
            <a:r>
              <a:rPr lang="zh-CN" altLang="en-US" dirty="0"/>
              <a:t>使用</a:t>
            </a:r>
            <a:r>
              <a:rPr lang="zh-CN" altLang="en-US" dirty="0" smtClean="0"/>
              <a:t>了</a:t>
            </a:r>
            <a:r>
              <a:rPr lang="en-US" altLang="zh-CN" dirty="0" err="1"/>
              <a:t>TreeMap</a:t>
            </a:r>
            <a:r>
              <a:rPr lang="en-US" altLang="zh-CN" dirty="0"/>
              <a:t>&lt;K,V&gt; </a:t>
            </a:r>
            <a:r>
              <a:rPr lang="zh-CN" altLang="en-US" dirty="0" smtClean="0"/>
              <a:t>，</a:t>
            </a:r>
            <a:r>
              <a:rPr lang="zh-CN" altLang="en-US" dirty="0"/>
              <a:t>分别按着学生的英语成绩和数学成绩排序</a:t>
            </a:r>
            <a:r>
              <a:rPr lang="zh-CN" altLang="en-US" dirty="0" smtClean="0"/>
              <a:t>节点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53" y="2852936"/>
            <a:ext cx="4651838" cy="339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右箭头 16"/>
          <p:cNvSpPr/>
          <p:nvPr/>
        </p:nvSpPr>
        <p:spPr>
          <a:xfrm>
            <a:off x="1547664" y="3284984"/>
            <a:ext cx="360040" cy="3913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66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5679" y="-99392"/>
            <a:ext cx="3214193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13.7 </a:t>
            </a:r>
            <a:r>
              <a:rPr lang="zh-CN" altLang="zh-CN" sz="2400" b="1" dirty="0"/>
              <a:t>自动装箱与拆箱</a:t>
            </a:r>
          </a:p>
        </p:txBody>
      </p:sp>
      <p:sp>
        <p:nvSpPr>
          <p:cNvPr id="11" name="矩形 10"/>
          <p:cNvSpPr/>
          <p:nvPr/>
        </p:nvSpPr>
        <p:spPr>
          <a:xfrm>
            <a:off x="416124" y="836712"/>
            <a:ext cx="85689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在没有自动装箱与拆箱功能之前，我们不能将基本数据类型数据添加到类似链表的数据结构中。</a:t>
            </a:r>
            <a:r>
              <a:rPr lang="en-US" altLang="zh-CN" dirty="0"/>
              <a:t>JDK1.5</a:t>
            </a:r>
            <a:r>
              <a:rPr lang="zh-CN" altLang="zh-CN" dirty="0"/>
              <a:t>后，程序</a:t>
            </a:r>
            <a:r>
              <a:rPr lang="zh-CN" altLang="zh-CN" b="1" dirty="0"/>
              <a:t>允许把一个基本数据类型添加到类似链表等数据结构中，</a:t>
            </a:r>
            <a:r>
              <a:rPr lang="zh-CN" altLang="zh-CN" dirty="0"/>
              <a:t>系统会自动完成基本类型到相应对象转换（</a:t>
            </a:r>
            <a:r>
              <a:rPr lang="zh-CN" altLang="zh-CN" b="1" dirty="0"/>
              <a:t>自动装箱</a:t>
            </a:r>
            <a:r>
              <a:rPr lang="zh-CN" altLang="zh-CN" dirty="0"/>
              <a:t>）。当从一个数据结构中获取的对象时，如果该对象是基本数据的封装对象，那么系统</a:t>
            </a:r>
            <a:r>
              <a:rPr lang="zh-CN" altLang="zh-CN" b="1" dirty="0"/>
              <a:t>自动完成对象到基本类型的转换（自动拆箱</a:t>
            </a:r>
            <a:r>
              <a:rPr lang="zh-CN" altLang="zh-CN" b="1" dirty="0" smtClean="0"/>
              <a:t>）</a:t>
            </a:r>
            <a:r>
              <a:rPr lang="en-US" altLang="zh-CN" b="1" dirty="0" smtClean="0"/>
              <a:t>.</a:t>
            </a:r>
            <a:endParaRPr lang="zh-CN" altLang="en-US" b="1" dirty="0"/>
          </a:p>
        </p:txBody>
      </p:sp>
      <p:sp>
        <p:nvSpPr>
          <p:cNvPr id="15" name="矩形 14"/>
          <p:cNvSpPr/>
          <p:nvPr/>
        </p:nvSpPr>
        <p:spPr>
          <a:xfrm>
            <a:off x="539552" y="2343686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中使用了自动装箱与拆</a:t>
            </a:r>
            <a:r>
              <a:rPr lang="zh-CN" altLang="en-US" dirty="0" smtClean="0"/>
              <a:t>箱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83568" y="2875002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7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41" y="-8533"/>
            <a:ext cx="3430217" cy="69903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sz="2400" dirty="0"/>
              <a:t>3.8 </a:t>
            </a:r>
            <a:r>
              <a:rPr lang="zh-CN" altLang="zh-CN" sz="2400" dirty="0"/>
              <a:t>集合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0907" y="836713"/>
            <a:ext cx="3244949" cy="4912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13.8.1  </a:t>
            </a:r>
            <a:r>
              <a:rPr lang="en-US" altLang="zh-CN" sz="1800" b="1" dirty="0" err="1">
                <a:solidFill>
                  <a:srgbClr val="C00000"/>
                </a:solidFill>
              </a:rPr>
              <a:t>HashSet</a:t>
            </a:r>
            <a:r>
              <a:rPr lang="en-US" altLang="zh-CN" sz="1800" b="1" dirty="0">
                <a:solidFill>
                  <a:srgbClr val="C00000"/>
                </a:solidFill>
              </a:rPr>
              <a:t>&lt;E&gt;</a:t>
            </a:r>
            <a:r>
              <a:rPr lang="zh-CN" altLang="en-US" sz="1800" b="1" dirty="0">
                <a:solidFill>
                  <a:srgbClr val="C00000"/>
                </a:solidFill>
              </a:rPr>
              <a:t>泛型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类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35896" y="40466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HashSet</a:t>
            </a:r>
            <a:r>
              <a:rPr lang="en-US" altLang="zh-CN" dirty="0"/>
              <a:t>&lt;E&gt;</a:t>
            </a:r>
            <a:r>
              <a:rPr lang="zh-CN" altLang="zh-CN" dirty="0"/>
              <a:t>泛型类在数据组织上类似数学上的集合，可以进行“交”、“并”、“差”等运算。</a:t>
            </a:r>
          </a:p>
        </p:txBody>
      </p:sp>
      <p:sp>
        <p:nvSpPr>
          <p:cNvPr id="18" name="左箭头 17"/>
          <p:cNvSpPr/>
          <p:nvPr/>
        </p:nvSpPr>
        <p:spPr>
          <a:xfrm>
            <a:off x="3271391" y="908720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35896" y="13129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如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HashSet</a:t>
            </a:r>
            <a:r>
              <a:rPr lang="en-US" altLang="zh-CN" b="1" dirty="0">
                <a:solidFill>
                  <a:srgbClr val="C00000"/>
                </a:solidFill>
              </a:rPr>
              <a:t>&lt;String&gt; set= </a:t>
            </a:r>
            <a:r>
              <a:rPr lang="en-US" altLang="zh-CN" b="1" dirty="0" err="1">
                <a:solidFill>
                  <a:srgbClr val="C00000"/>
                </a:solidFill>
              </a:rPr>
              <a:t>HashSet</a:t>
            </a:r>
            <a:r>
              <a:rPr lang="en-US" altLang="zh-CN" b="1" dirty="0">
                <a:solidFill>
                  <a:srgbClr val="C00000"/>
                </a:solidFill>
              </a:rPr>
              <a:t>&lt;String</a:t>
            </a:r>
            <a:r>
              <a:rPr lang="en-US" altLang="zh-CN" b="1" dirty="0" smtClean="0">
                <a:solidFill>
                  <a:srgbClr val="C00000"/>
                </a:solidFill>
              </a:rPr>
              <a:t>&gt;();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712" y="1965435"/>
            <a:ext cx="8707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那么</a:t>
            </a:r>
            <a:r>
              <a:rPr lang="en-US" altLang="zh-CN" b="1" dirty="0"/>
              <a:t>set</a:t>
            </a:r>
            <a:r>
              <a:rPr lang="zh-CN" altLang="en-US" dirty="0"/>
              <a:t>就是一个可以存储</a:t>
            </a:r>
            <a:r>
              <a:rPr lang="en-US" altLang="zh-CN" dirty="0"/>
              <a:t>String</a:t>
            </a:r>
            <a:r>
              <a:rPr lang="zh-CN" altLang="en-US" dirty="0"/>
              <a:t>类型数据的集合，</a:t>
            </a:r>
            <a:r>
              <a:rPr lang="en-US" altLang="zh-CN" dirty="0"/>
              <a:t>set</a:t>
            </a:r>
            <a:r>
              <a:rPr lang="zh-CN" altLang="en-US" dirty="0"/>
              <a:t>可以调用</a:t>
            </a:r>
            <a:r>
              <a:rPr lang="en-US" altLang="zh-CN" b="1" dirty="0"/>
              <a:t>add(String s)</a:t>
            </a:r>
            <a:r>
              <a:rPr lang="zh-CN" altLang="en-US" dirty="0"/>
              <a:t>方法将</a:t>
            </a:r>
            <a:r>
              <a:rPr lang="en-US" altLang="zh-CN" dirty="0"/>
              <a:t>String</a:t>
            </a:r>
            <a:r>
              <a:rPr lang="zh-CN" altLang="en-US" dirty="0"/>
              <a:t>类型的数据添加到集合中，添加到集合中的数据称做集合的元素。集合</a:t>
            </a:r>
            <a:r>
              <a:rPr lang="zh-CN" altLang="en-US" b="1" dirty="0"/>
              <a:t>不允许有相同的元素</a:t>
            </a:r>
            <a:r>
              <a:rPr lang="zh-CN" altLang="en-US" dirty="0"/>
              <a:t>，也就是说，如果</a:t>
            </a:r>
            <a:r>
              <a:rPr lang="en-US" altLang="zh-CN" dirty="0"/>
              <a:t>b</a:t>
            </a:r>
            <a:r>
              <a:rPr lang="zh-CN" altLang="en-US" dirty="0"/>
              <a:t>已经是集合中的元素，那么再执行</a:t>
            </a:r>
            <a:r>
              <a:rPr lang="en-US" altLang="zh-CN" dirty="0" err="1"/>
              <a:t>set.add</a:t>
            </a:r>
            <a:r>
              <a:rPr lang="en-US" altLang="zh-CN" dirty="0"/>
              <a:t>(b)</a:t>
            </a:r>
            <a:r>
              <a:rPr lang="zh-CN" altLang="en-US" dirty="0"/>
              <a:t>操作是无效</a:t>
            </a:r>
            <a:r>
              <a:rPr lang="zh-CN" altLang="en-US" dirty="0" smtClean="0"/>
              <a:t>的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38805" y="3142674"/>
            <a:ext cx="174438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13.8.2 </a:t>
            </a:r>
            <a:r>
              <a:rPr lang="zh-CN" altLang="en-US" b="1" dirty="0">
                <a:solidFill>
                  <a:srgbClr val="C00000"/>
                </a:solidFill>
              </a:rPr>
              <a:t>常用方法</a:t>
            </a:r>
          </a:p>
        </p:txBody>
      </p:sp>
      <p:sp>
        <p:nvSpPr>
          <p:cNvPr id="15" name="左箭头 14"/>
          <p:cNvSpPr/>
          <p:nvPr/>
        </p:nvSpPr>
        <p:spPr>
          <a:xfrm>
            <a:off x="1952957" y="3426249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8504" y="3617121"/>
            <a:ext cx="85988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add(E o) </a:t>
            </a:r>
            <a:r>
              <a:rPr lang="zh-CN" altLang="en-US" dirty="0"/>
              <a:t>向集合添加参数指定的元素。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public </a:t>
            </a:r>
            <a:r>
              <a:rPr lang="en-US" altLang="zh-CN" dirty="0"/>
              <a:t>void clear() </a:t>
            </a:r>
            <a:r>
              <a:rPr lang="zh-CN" altLang="en-US" dirty="0"/>
              <a:t>清空集合，使集合不含有任何元素。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contains(Object o) </a:t>
            </a:r>
            <a:r>
              <a:rPr lang="zh-CN" altLang="en-US" dirty="0"/>
              <a:t>判断参数指定的数据是否属于集合。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</a:t>
            </a:r>
            <a:r>
              <a:rPr lang="en-US" altLang="zh-CN" dirty="0" err="1"/>
              <a:t>isEmpty</a:t>
            </a:r>
            <a:r>
              <a:rPr lang="en-US" altLang="zh-CN" dirty="0"/>
              <a:t>() </a:t>
            </a:r>
            <a:r>
              <a:rPr lang="zh-CN" altLang="en-US" dirty="0"/>
              <a:t>判断集合是否为空。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public </a:t>
            </a:r>
            <a:r>
              <a:rPr lang="en-US" altLang="zh-CN" dirty="0" err="1"/>
              <a:t>boolean</a:t>
            </a:r>
            <a:r>
              <a:rPr lang="en-US" altLang="zh-CN" dirty="0"/>
              <a:t> remove(Object o) </a:t>
            </a:r>
            <a:r>
              <a:rPr lang="zh-CN" altLang="en-US" dirty="0"/>
              <a:t>集合删除参数指定的元素。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public </a:t>
            </a:r>
            <a:r>
              <a:rPr lang="en-US" altLang="zh-CN" dirty="0" err="1"/>
              <a:t>int</a:t>
            </a:r>
            <a:r>
              <a:rPr lang="en-US" altLang="zh-CN" dirty="0"/>
              <a:t> size() </a:t>
            </a:r>
            <a:r>
              <a:rPr lang="zh-CN" altLang="en-US" dirty="0"/>
              <a:t>返回集合中元素的个数。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smtClean="0"/>
              <a:t>Object</a:t>
            </a:r>
            <a:r>
              <a:rPr lang="en-US" altLang="zh-CN" dirty="0"/>
              <a:t>[] </a:t>
            </a:r>
            <a:r>
              <a:rPr lang="en-US" altLang="zh-CN" dirty="0" err="1"/>
              <a:t>toArray</a:t>
            </a:r>
            <a:r>
              <a:rPr lang="en-US" altLang="zh-CN" dirty="0"/>
              <a:t>() </a:t>
            </a:r>
            <a:r>
              <a:rPr lang="zh-CN" altLang="en-US" dirty="0"/>
              <a:t>将集合元素存放到数组中，并返回这个数组。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 smtClean="0"/>
              <a:t>boolean</a:t>
            </a:r>
            <a:r>
              <a:rPr lang="en-US" altLang="zh-CN" dirty="0" smtClean="0"/>
              <a:t> </a:t>
            </a:r>
            <a:r>
              <a:rPr lang="en-US" altLang="zh-CN" dirty="0" err="1"/>
              <a:t>containsAll</a:t>
            </a:r>
            <a:r>
              <a:rPr lang="en-US" altLang="zh-CN" dirty="0"/>
              <a:t>(</a:t>
            </a:r>
            <a:r>
              <a:rPr lang="en-US" altLang="zh-CN" dirty="0" err="1"/>
              <a:t>HanshSet</a:t>
            </a:r>
            <a:r>
              <a:rPr lang="en-US" altLang="zh-CN" dirty="0"/>
              <a:t>  set)  </a:t>
            </a:r>
            <a:r>
              <a:rPr lang="zh-CN" altLang="en-US" dirty="0" smtClean="0"/>
              <a:t>判断</a:t>
            </a:r>
            <a:r>
              <a:rPr lang="zh-CN" altLang="en-US" dirty="0"/>
              <a:t>当前集合是否包含参数指定的集合</a:t>
            </a:r>
          </a:p>
        </p:txBody>
      </p:sp>
      <p:sp>
        <p:nvSpPr>
          <p:cNvPr id="14" name="矩形 13"/>
          <p:cNvSpPr/>
          <p:nvPr/>
        </p:nvSpPr>
        <p:spPr>
          <a:xfrm>
            <a:off x="1851770" y="6129846"/>
            <a:ext cx="6356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把</a:t>
            </a:r>
            <a:r>
              <a:rPr lang="zh-CN" altLang="en-US" dirty="0"/>
              <a:t>学生的成绩存放在一个集合中，并实现了遍历</a:t>
            </a:r>
            <a:r>
              <a:rPr lang="zh-CN" altLang="en-US" dirty="0" smtClean="0"/>
              <a:t>集合。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43396" y="6130917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64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41" y="-8533"/>
            <a:ext cx="3430217" cy="699036"/>
          </a:xfrm>
        </p:spPr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en-US" altLang="zh-CN" sz="2400" dirty="0"/>
              <a:t>3.8 </a:t>
            </a:r>
            <a:r>
              <a:rPr lang="zh-CN" altLang="zh-CN" sz="2400" dirty="0"/>
              <a:t>集合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30907" y="836713"/>
            <a:ext cx="3244949" cy="4912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13.8.3 </a:t>
            </a:r>
            <a:r>
              <a:rPr lang="zh-CN" altLang="en-US" sz="1800" b="1" dirty="0">
                <a:solidFill>
                  <a:srgbClr val="C00000"/>
                </a:solidFill>
              </a:rPr>
              <a:t>集合的交、并与差</a:t>
            </a:r>
          </a:p>
        </p:txBody>
      </p:sp>
      <p:sp>
        <p:nvSpPr>
          <p:cNvPr id="18" name="左箭头 17"/>
          <p:cNvSpPr/>
          <p:nvPr/>
        </p:nvSpPr>
        <p:spPr>
          <a:xfrm>
            <a:off x="3271391" y="908720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3528" y="1484784"/>
            <a:ext cx="8496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集合对象调用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addAll</a:t>
            </a:r>
            <a:r>
              <a:rPr lang="en-US" altLang="zh-CN" b="1" dirty="0"/>
              <a:t>(</a:t>
            </a:r>
            <a:r>
              <a:rPr lang="en-US" altLang="zh-CN" b="1" dirty="0" err="1"/>
              <a:t>HashSet</a:t>
            </a:r>
            <a:r>
              <a:rPr lang="en-US" altLang="zh-CN" b="1" dirty="0"/>
              <a:t> set)</a:t>
            </a:r>
            <a:r>
              <a:rPr lang="zh-CN" altLang="en-US" dirty="0"/>
              <a:t>方法可以与参数指定的集合求并运算，使得当前集合成为两个集合的并。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集合对象调用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retainAll</a:t>
            </a:r>
            <a:r>
              <a:rPr lang="en-US" altLang="zh-CN" b="1" dirty="0"/>
              <a:t> (</a:t>
            </a:r>
            <a:r>
              <a:rPr lang="en-US" altLang="zh-CN" b="1" dirty="0" err="1"/>
              <a:t>HashSet</a:t>
            </a:r>
            <a:r>
              <a:rPr lang="en-US" altLang="zh-CN" b="1" dirty="0"/>
              <a:t> set)</a:t>
            </a:r>
            <a:r>
              <a:rPr lang="zh-CN" altLang="en-US" dirty="0"/>
              <a:t>方法可以与参数指定的集合求交运算，使得当前集合成为两个集合的交。</a:t>
            </a:r>
          </a:p>
          <a:p>
            <a:pPr marL="285750" indent="-285750">
              <a:buFont typeface="Wingdings" pitchFamily="2" charset="2"/>
              <a:buChar char="u"/>
            </a:pPr>
            <a:r>
              <a:rPr lang="zh-CN" altLang="en-US" dirty="0"/>
              <a:t>集合对象调用</a:t>
            </a:r>
            <a:r>
              <a:rPr lang="en-US" altLang="zh-CN" b="1" dirty="0" err="1"/>
              <a:t>boolean</a:t>
            </a:r>
            <a:r>
              <a:rPr lang="en-US" altLang="zh-CN" b="1" dirty="0"/>
              <a:t> </a:t>
            </a:r>
            <a:r>
              <a:rPr lang="en-US" altLang="zh-CN" b="1" dirty="0" err="1"/>
              <a:t>removeAll</a:t>
            </a:r>
            <a:r>
              <a:rPr lang="en-US" altLang="zh-CN" b="1" dirty="0"/>
              <a:t> (</a:t>
            </a:r>
            <a:r>
              <a:rPr lang="en-US" altLang="zh-CN" b="1" dirty="0" err="1"/>
              <a:t>HashSet</a:t>
            </a:r>
            <a:r>
              <a:rPr lang="en-US" altLang="zh-CN" b="1" dirty="0"/>
              <a:t> set)</a:t>
            </a:r>
            <a:r>
              <a:rPr lang="zh-CN" altLang="en-US" dirty="0"/>
              <a:t>方法可以与参数指定的集合求差运算，使得当前集合成为两个集合的差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644" y="3239110"/>
            <a:ext cx="85688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参数指定的集合必须与当前集合是同种类型的集合，否则上述方法返回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1331640" y="3834583"/>
            <a:ext cx="50090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求</a:t>
            </a:r>
            <a:r>
              <a:rPr lang="en-US" altLang="zh-CN" dirty="0"/>
              <a:t>2</a:t>
            </a:r>
            <a:r>
              <a:rPr lang="zh-CN" altLang="en-US" dirty="0"/>
              <a:t>个集合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的对称差集</a:t>
            </a:r>
            <a:r>
              <a:rPr lang="zh-CN" altLang="en-US" dirty="0" smtClean="0"/>
              <a:t>合。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1271" y="3844718"/>
            <a:ext cx="880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12</a:t>
            </a:r>
            <a:endParaRPr lang="zh-CN" alt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37112"/>
            <a:ext cx="477966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9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12" y="116632"/>
            <a:ext cx="2962672" cy="52638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dirty="0" smtClean="0"/>
              <a:t>13.9 </a:t>
            </a:r>
            <a:r>
              <a:rPr lang="zh-CN" altLang="zh-CN" sz="2400" b="1" dirty="0"/>
              <a:t>小结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9567" y="764704"/>
            <a:ext cx="806489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itchFamily="2" charset="2"/>
              <a:buChar char="u"/>
            </a:pPr>
            <a:r>
              <a:rPr lang="zh-CN" altLang="zh-CN" sz="2000" dirty="0"/>
              <a:t>使用“</a:t>
            </a:r>
            <a:r>
              <a:rPr lang="en-US" altLang="zh-CN" sz="2000" dirty="0"/>
              <a:t>class </a:t>
            </a:r>
            <a:r>
              <a:rPr lang="zh-CN" altLang="zh-CN" sz="2000" dirty="0"/>
              <a:t>名称</a:t>
            </a:r>
            <a:r>
              <a:rPr lang="en-US" altLang="zh-CN" sz="2000" dirty="0"/>
              <a:t>&lt;</a:t>
            </a:r>
            <a:r>
              <a:rPr lang="zh-CN" altLang="zh-CN" sz="2000" dirty="0"/>
              <a:t>泛型列表</a:t>
            </a:r>
            <a:r>
              <a:rPr lang="en-US" altLang="zh-CN" sz="2000" dirty="0"/>
              <a:t>&gt;</a:t>
            </a:r>
            <a:r>
              <a:rPr lang="zh-CN" altLang="zh-CN" sz="2000" dirty="0"/>
              <a:t>”声明一个泛型类，当使用泛型类声明对象时，必须要用具体的类型（不能是基本数据类型）替换泛型列表中的泛型。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/>
              <a:t>LinkedList</a:t>
            </a:r>
            <a:r>
              <a:rPr lang="en-US" altLang="zh-CN" sz="2000" dirty="0"/>
              <a:t>&lt;E&gt;</a:t>
            </a:r>
            <a:r>
              <a:rPr lang="zh-CN" altLang="zh-CN" sz="2000" dirty="0"/>
              <a:t>泛型类创建的对象以链表结构存储数据，链表是由若干个称作节点的对象组成的一种数据结构，每个节点含有一个数据以及上一个节点的引用和下一个节点的引用。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/>
              <a:t>Stack&lt;E&gt;</a:t>
            </a:r>
            <a:r>
              <a:rPr lang="zh-CN" altLang="zh-CN" sz="2000" dirty="0"/>
              <a:t>泛型类创建一个堆栈对象，堆栈把第一个放入该堆栈的数据放在最底下，而把后续放入的数据放在已有数据的顶上，堆栈总是在顶端进行数据的输入输出操作。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/>
              <a:t>HashMap</a:t>
            </a:r>
            <a:r>
              <a:rPr lang="en-US" altLang="zh-CN" sz="2000" dirty="0"/>
              <a:t>&lt;K,V&gt;</a:t>
            </a:r>
            <a:r>
              <a:rPr lang="zh-CN" altLang="zh-CN" sz="2000" dirty="0"/>
              <a:t>泛型类创建散列映射，散列映射采用散列表结构存储数据、用于存储键</a:t>
            </a:r>
            <a:r>
              <a:rPr lang="en-US" altLang="zh-CN" sz="2000" dirty="0"/>
              <a:t>/</a:t>
            </a:r>
            <a:r>
              <a:rPr lang="zh-CN" altLang="zh-CN" sz="2000" dirty="0"/>
              <a:t>值数据对，允许把任何数量的键</a:t>
            </a:r>
            <a:r>
              <a:rPr lang="en-US" altLang="zh-CN" sz="2000" dirty="0"/>
              <a:t>/</a:t>
            </a:r>
            <a:r>
              <a:rPr lang="zh-CN" altLang="zh-CN" sz="2000" dirty="0"/>
              <a:t>值数据对存储在一起。使用散列映射来存储经常需要检索的数据，可以减少检索的开销。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/>
              <a:t>TreeSet</a:t>
            </a:r>
            <a:r>
              <a:rPr lang="en-US" altLang="zh-CN" sz="2000" dirty="0"/>
              <a:t>&lt;E&gt;</a:t>
            </a:r>
            <a:r>
              <a:rPr lang="zh-CN" altLang="zh-CN" sz="2000" dirty="0"/>
              <a:t>类创建树集，树集节点的排列和链表不同，不按添加的先后顺序排列，当一个树集中的数据是实现</a:t>
            </a:r>
            <a:r>
              <a:rPr lang="en-US" altLang="zh-CN" sz="2000" dirty="0"/>
              <a:t>Comparable</a:t>
            </a:r>
            <a:r>
              <a:rPr lang="zh-CN" altLang="zh-CN" sz="2000" dirty="0"/>
              <a:t>接口类创建的对象时，节点就按对象的大小关系升序排列。</a:t>
            </a:r>
          </a:p>
          <a:p>
            <a:pPr marL="342900" lvl="0" indent="-342900">
              <a:buFont typeface="Wingdings" pitchFamily="2" charset="2"/>
              <a:buChar char="u"/>
            </a:pPr>
            <a:r>
              <a:rPr lang="en-US" altLang="zh-CN" sz="2000" dirty="0" err="1"/>
              <a:t>TreeMap</a:t>
            </a:r>
            <a:r>
              <a:rPr lang="en-US" altLang="zh-CN" sz="2000" dirty="0"/>
              <a:t>&lt;K,V&gt;</a:t>
            </a:r>
            <a:r>
              <a:rPr lang="zh-CN" altLang="zh-CN" sz="2000" dirty="0"/>
              <a:t>类创建树映射，树映射的节点存储“键</a:t>
            </a:r>
            <a:r>
              <a:rPr lang="en-US" altLang="zh-CN" sz="2000" dirty="0"/>
              <a:t>/</a:t>
            </a:r>
            <a:r>
              <a:rPr lang="zh-CN" altLang="zh-CN" sz="2000" dirty="0"/>
              <a:t>值”对，和树集不同的是，树映射保证节点是按照节点中的“键”升序排列。</a:t>
            </a:r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13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章 </a:t>
            </a:r>
            <a:r>
              <a:rPr lang="zh-CN" altLang="zh-CN" sz="4000" b="1" dirty="0" smtClean="0">
                <a:solidFill>
                  <a:srgbClr val="C00000"/>
                </a:solidFill>
              </a:rPr>
              <a:t>泛</a:t>
            </a:r>
            <a:r>
              <a:rPr lang="zh-CN" altLang="zh-CN" sz="4000" b="1" dirty="0">
                <a:solidFill>
                  <a:srgbClr val="C00000"/>
                </a:solidFill>
              </a:rPr>
              <a:t>型与集合框架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1268760"/>
            <a:ext cx="35672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泛型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链表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堆栈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散列映射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树集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77072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耿祥义老师</a:t>
            </a:r>
            <a:r>
              <a:rPr lang="en-US" altLang="zh-CN" b="1" dirty="0"/>
              <a:t>java</a:t>
            </a:r>
            <a:r>
              <a:rPr lang="zh-CN" altLang="en-US" b="1" dirty="0"/>
              <a:t>教学辅助公众号（</a:t>
            </a:r>
            <a:r>
              <a:rPr lang="en-US" altLang="zh-CN" b="1" dirty="0"/>
              <a:t>java-violin</a:t>
            </a:r>
            <a:r>
              <a:rPr lang="zh-CN" altLang="en-US" b="1" dirty="0"/>
              <a:t>）</a:t>
            </a:r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5030" y="3115548"/>
            <a:ext cx="5727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学习数据结构这门课程的时候，人们要用具体的算法去实现相应的</a:t>
            </a:r>
            <a:r>
              <a:rPr lang="zh-CN" altLang="zh-CN" sz="2400" dirty="0" smtClean="0"/>
              <a:t>数据结构</a:t>
            </a:r>
            <a:r>
              <a:rPr lang="en-US" altLang="zh-CN" sz="2400" dirty="0" smtClean="0"/>
              <a:t>,</a:t>
            </a:r>
            <a:r>
              <a:rPr lang="zh-CN" altLang="zh-CN" sz="2400" dirty="0" smtClean="0"/>
              <a:t>感觉</a:t>
            </a:r>
            <a:r>
              <a:rPr lang="zh-CN" altLang="zh-CN" sz="2400" dirty="0"/>
              <a:t>有些烦琐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Java</a:t>
            </a:r>
            <a:r>
              <a:rPr lang="zh-CN" altLang="zh-CN" sz="2400" dirty="0"/>
              <a:t>提供</a:t>
            </a:r>
            <a:r>
              <a:rPr lang="zh-CN" altLang="zh-CN" sz="2400" dirty="0" smtClean="0"/>
              <a:t>了常见</a:t>
            </a:r>
            <a:r>
              <a:rPr lang="zh-CN" altLang="zh-CN" sz="2400" dirty="0"/>
              <a:t>数据结构的类</a:t>
            </a:r>
            <a:r>
              <a:rPr lang="zh-CN" altLang="zh-CN" sz="2400" dirty="0" smtClean="0"/>
              <a:t>，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Java</a:t>
            </a:r>
            <a:r>
              <a:rPr lang="zh-CN" altLang="zh-CN" sz="2400" dirty="0"/>
              <a:t>集合框架</a:t>
            </a:r>
            <a:r>
              <a:rPr lang="zh-CN" altLang="zh-CN" sz="2400" dirty="0" smtClean="0"/>
              <a:t>。</a:t>
            </a:r>
            <a:r>
              <a:rPr lang="en-US" altLang="zh-CN" sz="2400" dirty="0" smtClean="0"/>
              <a:t>Java</a:t>
            </a:r>
            <a:r>
              <a:rPr lang="zh-CN" altLang="zh-CN" sz="2400" dirty="0"/>
              <a:t>集合</a:t>
            </a:r>
            <a:r>
              <a:rPr lang="zh-CN" altLang="zh-CN" sz="2400" dirty="0" smtClean="0"/>
              <a:t>框架支持</a:t>
            </a:r>
            <a:r>
              <a:rPr lang="zh-CN" altLang="zh-CN" sz="2400" dirty="0"/>
              <a:t>泛型，本章首先介绍泛型，然后讲解常见数据结构类的</a:t>
            </a:r>
            <a:r>
              <a:rPr lang="zh-CN" altLang="zh-CN" sz="2400" dirty="0" smtClean="0"/>
              <a:t>用法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4177506" y="1268760"/>
            <a:ext cx="35672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树映射</a:t>
            </a:r>
            <a:r>
              <a:rPr lang="en-US" altLang="zh-CN" dirty="0"/>
              <a:t>(</a:t>
            </a:r>
            <a:r>
              <a:rPr lang="zh-CN" altLang="en-US" dirty="0"/>
              <a:t>难点</a:t>
            </a:r>
            <a:r>
              <a:rPr lang="en-US" altLang="zh-CN" dirty="0"/>
              <a:t>)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 smtClean="0"/>
              <a:t>集合</a:t>
            </a:r>
            <a:endParaRPr lang="en-US" altLang="zh-CN" dirty="0" smtClean="0"/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00206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dirty="0" smtClean="0">
              <a:solidFill>
                <a:srgbClr val="00206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en-US" altLang="zh-CN" b="1" dirty="0">
              <a:solidFill>
                <a:srgbClr val="002060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l"/>
            </a:pPr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13.1 </a:t>
            </a:r>
            <a:r>
              <a:rPr lang="zh-CN" altLang="zh-CN" sz="2400" b="1" dirty="0"/>
              <a:t>泛型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1" y="764704"/>
            <a:ext cx="2448273" cy="13070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13.1.1 </a:t>
            </a:r>
            <a:r>
              <a:rPr lang="zh-CN" altLang="en-US" sz="1800" b="1" dirty="0">
                <a:solidFill>
                  <a:srgbClr val="C0000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13.1.2 </a:t>
            </a:r>
            <a:r>
              <a:rPr lang="zh-CN" altLang="en-US" sz="1800" b="1" dirty="0">
                <a:solidFill>
                  <a:srgbClr val="0070C0"/>
                </a:solidFill>
              </a:rPr>
              <a:t>使用泛型类声明对象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13.1.3 </a:t>
            </a:r>
            <a:r>
              <a:rPr lang="zh-CN" altLang="en-US" sz="1800" b="1" dirty="0">
                <a:solidFill>
                  <a:srgbClr val="0070C0"/>
                </a:solidFill>
              </a:rPr>
              <a:t>泛型接口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2641368" y="800708"/>
            <a:ext cx="306731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75508" y="332656"/>
            <a:ext cx="59766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可以使用“</a:t>
            </a:r>
            <a:r>
              <a:rPr lang="en-US" altLang="zh-CN" b="1" dirty="0"/>
              <a:t>class </a:t>
            </a:r>
            <a:r>
              <a:rPr lang="zh-CN" altLang="en-US" b="1" dirty="0"/>
              <a:t>名称</a:t>
            </a:r>
            <a:r>
              <a:rPr lang="en-US" altLang="zh-CN" b="1" dirty="0"/>
              <a:t>&lt;</a:t>
            </a:r>
            <a:r>
              <a:rPr lang="zh-CN" altLang="en-US" b="1" dirty="0"/>
              <a:t>泛型列表</a:t>
            </a:r>
            <a:r>
              <a:rPr lang="en-US" altLang="zh-CN" b="1" dirty="0"/>
              <a:t>&gt;”</a:t>
            </a:r>
            <a:r>
              <a:rPr lang="zh-CN" altLang="en-US" dirty="0"/>
              <a:t>声明一个类，为了和普通的类有所区别，这样声明的类称作泛型类，如：</a:t>
            </a:r>
          </a:p>
          <a:p>
            <a:r>
              <a:rPr lang="zh-CN" altLang="en-US" b="1" dirty="0"/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class People&lt;E&gt;</a:t>
            </a:r>
          </a:p>
          <a:p>
            <a:r>
              <a:rPr lang="zh-CN" altLang="en-US" dirty="0"/>
              <a:t>其中</a:t>
            </a:r>
            <a:r>
              <a:rPr lang="en-US" altLang="zh-CN" dirty="0"/>
              <a:t>People</a:t>
            </a:r>
            <a:r>
              <a:rPr lang="zh-CN" altLang="en-US" dirty="0"/>
              <a:t>是泛型类的名称，</a:t>
            </a:r>
            <a:r>
              <a:rPr lang="en-US" altLang="zh-CN" b="1" dirty="0"/>
              <a:t>E</a:t>
            </a:r>
            <a:r>
              <a:rPr lang="zh-CN" altLang="en-US" b="1" dirty="0"/>
              <a:t>是其中的泛型</a:t>
            </a:r>
            <a:r>
              <a:rPr lang="zh-CN" altLang="en-US" dirty="0"/>
              <a:t>，也就是说并没有指定</a:t>
            </a:r>
            <a:r>
              <a:rPr lang="en-US" altLang="zh-CN" dirty="0"/>
              <a:t>E</a:t>
            </a:r>
            <a:r>
              <a:rPr lang="zh-CN" altLang="en-US" dirty="0"/>
              <a:t>是何种类型的数据，它</a:t>
            </a:r>
            <a:r>
              <a:rPr lang="zh-CN" altLang="en-US" b="1" dirty="0"/>
              <a:t>可以是任何类或接口</a:t>
            </a:r>
            <a:r>
              <a:rPr lang="zh-CN" altLang="en-US" dirty="0"/>
              <a:t>，但不能是基本类型数据</a:t>
            </a:r>
          </a:p>
        </p:txBody>
      </p:sp>
      <p:sp>
        <p:nvSpPr>
          <p:cNvPr id="41" name="矩形 40"/>
          <p:cNvSpPr/>
          <p:nvPr/>
        </p:nvSpPr>
        <p:spPr>
          <a:xfrm>
            <a:off x="1835696" y="2708920"/>
            <a:ext cx="4572000" cy="310854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2800" dirty="0"/>
              <a:t>class Cone&lt;E&gt; { </a:t>
            </a:r>
          </a:p>
          <a:p>
            <a:r>
              <a:rPr lang="en-US" altLang="zh-CN" sz="2800" dirty="0"/>
              <a:t>  </a:t>
            </a:r>
            <a:r>
              <a:rPr lang="en-US" altLang="zh-CN" sz="2800" dirty="0" smtClean="0"/>
              <a:t>     double </a:t>
            </a:r>
            <a:r>
              <a:rPr lang="en-US" altLang="zh-CN" sz="2800" dirty="0"/>
              <a:t>height;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</a:t>
            </a:r>
            <a:r>
              <a:rPr lang="en-US" altLang="zh-CN" sz="2800" b="1" dirty="0" smtClean="0"/>
              <a:t>E </a:t>
            </a:r>
            <a:r>
              <a:rPr lang="en-US" altLang="zh-CN" sz="2800" b="1" dirty="0"/>
              <a:t>bottom;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smtClean="0"/>
              <a:t>   public </a:t>
            </a:r>
            <a:r>
              <a:rPr lang="en-US" altLang="zh-CN" sz="2800" dirty="0"/>
              <a:t>Cone (E b) {</a:t>
            </a:r>
          </a:p>
          <a:p>
            <a:r>
              <a:rPr lang="en-US" altLang="zh-CN" sz="2800" dirty="0"/>
              <a:t>       </a:t>
            </a:r>
            <a:r>
              <a:rPr lang="en-US" altLang="zh-CN" sz="2800" dirty="0" smtClean="0"/>
              <a:t>        bottom=b</a:t>
            </a:r>
            <a:r>
              <a:rPr lang="en-US" altLang="zh-CN" sz="2800" dirty="0"/>
              <a:t>;   </a:t>
            </a:r>
          </a:p>
          <a:p>
            <a:r>
              <a:rPr lang="en-US" altLang="zh-CN" sz="2800" dirty="0"/>
              <a:t>   </a:t>
            </a:r>
            <a:r>
              <a:rPr lang="en-US" altLang="zh-CN" sz="2800" dirty="0" smtClean="0"/>
              <a:t>    }</a:t>
            </a:r>
            <a:endParaRPr lang="en-US" altLang="zh-CN" sz="2800" dirty="0"/>
          </a:p>
          <a:p>
            <a:r>
              <a:rPr lang="en-US" altLang="zh-CN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7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13.1 </a:t>
            </a:r>
            <a:r>
              <a:rPr lang="zh-CN" altLang="zh-CN" sz="2400" b="1" dirty="0"/>
              <a:t>泛型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1" y="764704"/>
            <a:ext cx="2448273" cy="13070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13.1.1 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13.1.2 </a:t>
            </a:r>
            <a:r>
              <a:rPr lang="zh-CN" altLang="en-US" sz="1800" b="1" dirty="0">
                <a:solidFill>
                  <a:srgbClr val="C00000"/>
                </a:solidFill>
              </a:rPr>
              <a:t>使用泛型类声明对象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13.1.3 </a:t>
            </a:r>
            <a:r>
              <a:rPr lang="zh-CN" altLang="en-US" sz="1800" b="1" dirty="0">
                <a:solidFill>
                  <a:srgbClr val="0070C0"/>
                </a:solidFill>
              </a:rPr>
              <a:t>泛型接口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2621463" y="1209819"/>
            <a:ext cx="306731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928194" y="886653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泛型类声明和创建对象时，类名后多了一对“</a:t>
            </a:r>
            <a:r>
              <a:rPr lang="en-US" altLang="zh-CN" dirty="0"/>
              <a:t>&lt;&gt;</a:t>
            </a:r>
            <a:r>
              <a:rPr lang="zh-CN" altLang="zh-CN" dirty="0"/>
              <a:t>”，而且</a:t>
            </a:r>
            <a:r>
              <a:rPr lang="zh-CN" altLang="zh-CN" b="1" dirty="0"/>
              <a:t>要用具体的类型替换“</a:t>
            </a:r>
            <a:r>
              <a:rPr lang="en-US" altLang="zh-CN" b="1" dirty="0"/>
              <a:t>&lt;&gt;</a:t>
            </a:r>
            <a:r>
              <a:rPr lang="zh-CN" altLang="zh-CN" b="1" dirty="0"/>
              <a:t>”中的泛型</a:t>
            </a:r>
            <a:r>
              <a:rPr lang="en-US" altLang="zh-CN" dirty="0"/>
              <a:t>(</a:t>
            </a:r>
            <a:r>
              <a:rPr lang="zh-CN" altLang="zh-CN" dirty="0"/>
              <a:t>或</a:t>
            </a:r>
            <a:r>
              <a:rPr lang="zh-CN" altLang="zh-CN" b="1" dirty="0"/>
              <a:t>使用统配</a:t>
            </a:r>
            <a:r>
              <a:rPr lang="en-US" altLang="zh-CN" b="1" dirty="0"/>
              <a:t>?</a:t>
            </a:r>
            <a:r>
              <a:rPr lang="en-US" altLang="zh-CN" dirty="0"/>
              <a:t>)</a:t>
            </a:r>
            <a:r>
              <a:rPr lang="zh-CN" altLang="zh-CN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2928194" y="1700808"/>
            <a:ext cx="17443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zh-CN" altLang="en-US" dirty="0"/>
              <a:t>具体类型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100582" y="2204864"/>
            <a:ext cx="8804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用具体的类型替换“</a:t>
            </a:r>
            <a:r>
              <a:rPr lang="en-US" altLang="zh-CN" dirty="0"/>
              <a:t>&lt;&gt;”</a:t>
            </a:r>
            <a:r>
              <a:rPr lang="zh-CN" altLang="en-US" dirty="0"/>
              <a:t>中的泛型，例如，用具体类型</a:t>
            </a:r>
            <a:r>
              <a:rPr lang="en-US" altLang="zh-CN" dirty="0"/>
              <a:t>Circle</a:t>
            </a:r>
            <a:r>
              <a:rPr lang="zh-CN" altLang="en-US" dirty="0"/>
              <a:t>替换泛型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Circle </a:t>
            </a:r>
            <a:r>
              <a:rPr lang="en-US" altLang="zh-CN" dirty="0" err="1"/>
              <a:t>circle</a:t>
            </a:r>
            <a:r>
              <a:rPr lang="en-US" altLang="zh-CN" dirty="0"/>
              <a:t> = new Circle();</a:t>
            </a:r>
          </a:p>
          <a:p>
            <a:r>
              <a:rPr lang="en-US" altLang="zh-CN" b="1" dirty="0"/>
              <a:t>Cone&lt;Circle&gt; </a:t>
            </a:r>
            <a:r>
              <a:rPr lang="en-US" altLang="zh-CN" b="1" dirty="0" err="1"/>
              <a:t>coneOne</a:t>
            </a:r>
            <a:r>
              <a:rPr lang="en-US" altLang="zh-CN" b="1" dirty="0"/>
              <a:t>;  //</a:t>
            </a:r>
            <a:r>
              <a:rPr lang="zh-CN" altLang="en-US" b="1" dirty="0"/>
              <a:t>用具体类型</a:t>
            </a:r>
            <a:r>
              <a:rPr lang="en-US" altLang="zh-CN" b="1" dirty="0"/>
              <a:t>Circle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不可以用泛型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Cone&lt;E&gt; </a:t>
            </a:r>
            <a:r>
              <a:rPr lang="en-US" altLang="zh-CN" b="1" dirty="0" err="1">
                <a:solidFill>
                  <a:srgbClr val="FF0000"/>
                </a:solidFill>
              </a:rPr>
              <a:t>coneOne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b="1" dirty="0" err="1"/>
              <a:t>coneOne</a:t>
            </a:r>
            <a:r>
              <a:rPr lang="en-US" altLang="zh-CN" b="1" dirty="0"/>
              <a:t> </a:t>
            </a:r>
            <a:r>
              <a:rPr lang="en-US" altLang="zh-CN" b="1" dirty="0" smtClean="0"/>
              <a:t>= new </a:t>
            </a:r>
            <a:r>
              <a:rPr lang="en-US" altLang="zh-CN" b="1" dirty="0"/>
              <a:t>Cone&lt;Circle&gt;(circle);</a:t>
            </a:r>
          </a:p>
        </p:txBody>
      </p:sp>
      <p:sp>
        <p:nvSpPr>
          <p:cNvPr id="5" name="矩形 4"/>
          <p:cNvSpPr/>
          <p:nvPr/>
        </p:nvSpPr>
        <p:spPr>
          <a:xfrm>
            <a:off x="251520" y="3429000"/>
            <a:ext cx="14430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zh-CN" altLang="en-US" dirty="0"/>
              <a:t>统配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51520" y="3818067"/>
            <a:ext cx="8653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泛型类声明对象时，可以使用通配符</a:t>
            </a:r>
            <a:r>
              <a:rPr lang="en-US" altLang="zh-CN" dirty="0"/>
              <a:t>?</a:t>
            </a:r>
            <a:r>
              <a:rPr lang="zh-CN" altLang="en-US" dirty="0"/>
              <a:t>来限制泛型的</a:t>
            </a:r>
            <a:r>
              <a:rPr lang="zh-CN" altLang="en-US" dirty="0" smtClean="0"/>
              <a:t>范围。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1520" y="4217045"/>
            <a:ext cx="378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Cone&lt;? extends Geometry&gt; </a:t>
            </a:r>
            <a:r>
              <a:rPr lang="en-US" altLang="zh-CN" b="1" dirty="0" err="1">
                <a:solidFill>
                  <a:srgbClr val="C00000"/>
                </a:solidFill>
              </a:rPr>
              <a:t>coneOne</a:t>
            </a:r>
            <a:r>
              <a:rPr lang="en-US" altLang="zh-CN" b="1" dirty="0">
                <a:solidFill>
                  <a:srgbClr val="C00000"/>
                </a:solidFill>
              </a:rPr>
              <a:t>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4625221"/>
            <a:ext cx="8701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Geometry</a:t>
            </a:r>
            <a:r>
              <a:rPr lang="zh-CN" altLang="en-US" dirty="0"/>
              <a:t>是类，那么</a:t>
            </a:r>
            <a:r>
              <a:rPr lang="en-US" altLang="zh-CN" b="1" dirty="0"/>
              <a:t>&lt;? extends Geometry&gt;</a:t>
            </a:r>
            <a:r>
              <a:rPr lang="zh-CN" altLang="en-US" dirty="0"/>
              <a:t>中的：</a:t>
            </a:r>
            <a:r>
              <a:rPr lang="en-US" altLang="zh-CN" b="1" dirty="0">
                <a:solidFill>
                  <a:srgbClr val="C00000"/>
                </a:solidFill>
              </a:rPr>
              <a:t>? extends Geometry</a:t>
            </a:r>
            <a:r>
              <a:rPr lang="zh-CN" altLang="en-US" dirty="0"/>
              <a:t>表示任何</a:t>
            </a:r>
            <a:r>
              <a:rPr lang="en-US" altLang="zh-CN" dirty="0"/>
              <a:t>Geometry</a:t>
            </a:r>
            <a:r>
              <a:rPr lang="zh-CN" altLang="en-US" dirty="0"/>
              <a:t>类的子类或</a:t>
            </a:r>
            <a:r>
              <a:rPr lang="en-US" altLang="zh-CN" dirty="0"/>
              <a:t>Geometry</a:t>
            </a:r>
            <a:r>
              <a:rPr lang="zh-CN" altLang="en-US" dirty="0"/>
              <a:t>类本身（可理解为泛型</a:t>
            </a:r>
            <a:r>
              <a:rPr lang="en-US" altLang="zh-CN" dirty="0"/>
              <a:t>E</a:t>
            </a:r>
            <a:r>
              <a:rPr lang="zh-CN" altLang="en-US" dirty="0"/>
              <a:t>被限制了范围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15508" y="5252264"/>
            <a:ext cx="83409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Geometry</a:t>
            </a:r>
            <a:r>
              <a:rPr lang="zh-CN" altLang="en-US" dirty="0"/>
              <a:t>是接口，那么</a:t>
            </a:r>
            <a:r>
              <a:rPr lang="en-US" altLang="zh-CN" b="1" dirty="0"/>
              <a:t>&lt;? extends Geometry&gt;</a:t>
            </a:r>
            <a:r>
              <a:rPr lang="zh-CN" altLang="en-US" dirty="0"/>
              <a:t>中的：</a:t>
            </a:r>
            <a:r>
              <a:rPr lang="en-US" altLang="zh-CN" b="1" dirty="0">
                <a:solidFill>
                  <a:srgbClr val="C00000"/>
                </a:solidFill>
              </a:rPr>
              <a:t>? extends Geometry</a:t>
            </a:r>
            <a:r>
              <a:rPr lang="zh-CN" altLang="en-US" dirty="0"/>
              <a:t>表示任何实现</a:t>
            </a:r>
            <a:r>
              <a:rPr lang="en-US" altLang="zh-CN" dirty="0"/>
              <a:t>Geometry</a:t>
            </a:r>
            <a:r>
              <a:rPr lang="zh-CN" altLang="en-US" dirty="0"/>
              <a:t>接口的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13.1 </a:t>
            </a:r>
            <a:r>
              <a:rPr lang="zh-CN" altLang="zh-CN" sz="2400" b="1" dirty="0"/>
              <a:t>泛型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1" y="764704"/>
            <a:ext cx="2448273" cy="13070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13.1.1 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13.1.2 </a:t>
            </a:r>
            <a:r>
              <a:rPr lang="zh-CN" altLang="en-US" sz="1800" b="1" dirty="0">
                <a:solidFill>
                  <a:srgbClr val="C00000"/>
                </a:solidFill>
              </a:rPr>
              <a:t>使用泛型类声明对象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13.1.3 </a:t>
            </a:r>
            <a:r>
              <a:rPr lang="zh-CN" altLang="en-US" sz="1800" b="1" dirty="0">
                <a:solidFill>
                  <a:srgbClr val="0070C0"/>
                </a:solidFill>
              </a:rPr>
              <a:t>泛型接口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2621463" y="1209819"/>
            <a:ext cx="306731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08351" y="1025153"/>
            <a:ext cx="144302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使用</a:t>
            </a:r>
            <a:r>
              <a:rPr lang="zh-CN" altLang="en-US" dirty="0"/>
              <a:t>统配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774828" y="1487021"/>
            <a:ext cx="597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泛型类声明对象时，可以使用通配符</a:t>
            </a:r>
            <a:r>
              <a:rPr lang="en-US" altLang="zh-CN" dirty="0"/>
              <a:t>?</a:t>
            </a:r>
            <a:r>
              <a:rPr lang="zh-CN" altLang="en-US" dirty="0"/>
              <a:t>来限制泛型的</a:t>
            </a:r>
            <a:r>
              <a:rPr lang="zh-CN" altLang="en-US" dirty="0" smtClean="0"/>
              <a:t>范围。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28194" y="1856353"/>
            <a:ext cx="3789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Cone&lt;? extends Geometry&gt; </a:t>
            </a:r>
            <a:r>
              <a:rPr lang="en-US" altLang="zh-CN" b="1" dirty="0" err="1">
                <a:solidFill>
                  <a:srgbClr val="C00000"/>
                </a:solidFill>
              </a:rPr>
              <a:t>coneOne</a:t>
            </a:r>
            <a:r>
              <a:rPr lang="en-US" altLang="zh-CN" b="1" dirty="0">
                <a:solidFill>
                  <a:srgbClr val="C00000"/>
                </a:solidFill>
              </a:rPr>
              <a:t>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1999" y="1025153"/>
            <a:ext cx="877163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（续）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5462" y="2225685"/>
            <a:ext cx="8557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假设</a:t>
            </a:r>
            <a:r>
              <a:rPr lang="en-US" altLang="zh-CN" dirty="0"/>
              <a:t>Geometry</a:t>
            </a:r>
            <a:r>
              <a:rPr lang="zh-CN" altLang="en-US" dirty="0"/>
              <a:t>是接口，</a:t>
            </a:r>
            <a:r>
              <a:rPr lang="en-US" altLang="zh-CN" dirty="0"/>
              <a:t>Circle</a:t>
            </a:r>
            <a:r>
              <a:rPr lang="zh-CN" altLang="en-US" dirty="0"/>
              <a:t>是实现了</a:t>
            </a:r>
            <a:r>
              <a:rPr lang="en-US" altLang="zh-CN" dirty="0"/>
              <a:t>Geometry</a:t>
            </a:r>
            <a:r>
              <a:rPr lang="zh-CN" altLang="en-US" dirty="0"/>
              <a:t>接口的类，那么下列创建</a:t>
            </a:r>
            <a:r>
              <a:rPr lang="en-US" altLang="zh-CN" b="1" dirty="0" err="1"/>
              <a:t>coneOne</a:t>
            </a:r>
            <a:r>
              <a:rPr lang="zh-CN" altLang="en-US" dirty="0"/>
              <a:t>就是合法的：</a:t>
            </a:r>
          </a:p>
          <a:p>
            <a:r>
              <a:rPr lang="en-US" altLang="zh-CN" dirty="0"/>
              <a:t>Circle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circle</a:t>
            </a:r>
            <a:r>
              <a:rPr lang="en-US" altLang="zh-CN" dirty="0" smtClean="0"/>
              <a:t> </a:t>
            </a:r>
            <a:r>
              <a:rPr lang="en-US" altLang="zh-CN" dirty="0"/>
              <a:t>= new Circle();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coneOne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olidFill>
                  <a:srgbClr val="C00000"/>
                </a:solidFill>
              </a:rPr>
              <a:t>= new </a:t>
            </a:r>
            <a:r>
              <a:rPr lang="en-US" altLang="zh-CN" b="1" dirty="0">
                <a:solidFill>
                  <a:srgbClr val="C00000"/>
                </a:solidFill>
              </a:rPr>
              <a:t>Cone&lt;Circle&gt;(circle);</a:t>
            </a:r>
          </a:p>
        </p:txBody>
      </p:sp>
      <p:sp>
        <p:nvSpPr>
          <p:cNvPr id="12" name="矩形 11"/>
          <p:cNvSpPr/>
          <p:nvPr/>
        </p:nvSpPr>
        <p:spPr>
          <a:xfrm>
            <a:off x="252180" y="3426014"/>
            <a:ext cx="88918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比如：</a:t>
            </a:r>
          </a:p>
          <a:p>
            <a:r>
              <a:rPr lang="en-US" altLang="zh-CN" dirty="0"/>
              <a:t>Cone&lt;? super B&gt; </a:t>
            </a:r>
            <a:r>
              <a:rPr lang="en-US" altLang="zh-CN" dirty="0" err="1"/>
              <a:t>coneOne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这里</a:t>
            </a:r>
            <a:r>
              <a:rPr lang="en-US" altLang="zh-CN" dirty="0"/>
              <a:t>B</a:t>
            </a:r>
            <a:r>
              <a:rPr lang="zh-CN" altLang="en-US" dirty="0"/>
              <a:t>必须是一个类，不可以是接口，</a:t>
            </a:r>
            <a:r>
              <a:rPr lang="en-US" altLang="zh-CN" b="1" dirty="0"/>
              <a:t>&lt;? super B&gt;</a:t>
            </a:r>
            <a:r>
              <a:rPr lang="zh-CN" altLang="en-US" dirty="0"/>
              <a:t>中的：</a:t>
            </a:r>
            <a:r>
              <a:rPr lang="en-US" altLang="zh-CN" b="1" dirty="0">
                <a:solidFill>
                  <a:srgbClr val="C00000"/>
                </a:solidFill>
              </a:rPr>
              <a:t>? super B</a:t>
            </a:r>
            <a:r>
              <a:rPr lang="zh-CN" altLang="en-US" dirty="0"/>
              <a:t>表示</a:t>
            </a:r>
            <a:r>
              <a:rPr lang="en-US" altLang="zh-CN" dirty="0"/>
              <a:t>B</a:t>
            </a:r>
            <a:r>
              <a:rPr lang="zh-CN" altLang="en-US" dirty="0"/>
              <a:t>类的任何父类</a:t>
            </a:r>
            <a:r>
              <a:rPr lang="en-US" altLang="zh-CN" dirty="0"/>
              <a:t>(</a:t>
            </a:r>
            <a:r>
              <a:rPr lang="zh-CN" altLang="en-US" dirty="0"/>
              <a:t>包括</a:t>
            </a:r>
            <a:r>
              <a:rPr lang="en-US" altLang="zh-CN" dirty="0"/>
              <a:t>B</a:t>
            </a:r>
            <a:r>
              <a:rPr lang="zh-CN" altLang="en-US" dirty="0"/>
              <a:t>类本身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  <p:sp>
        <p:nvSpPr>
          <p:cNvPr id="14" name="矩形 13"/>
          <p:cNvSpPr/>
          <p:nvPr/>
        </p:nvSpPr>
        <p:spPr>
          <a:xfrm>
            <a:off x="252180" y="4560540"/>
            <a:ext cx="8557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泛型类声明对象时，也可以</a:t>
            </a:r>
            <a:r>
              <a:rPr lang="zh-CN" altLang="en-US" b="1" dirty="0"/>
              <a:t>仅仅使用通配符</a:t>
            </a:r>
            <a:r>
              <a:rPr lang="en-US" altLang="zh-CN" b="1" dirty="0"/>
              <a:t>?</a:t>
            </a:r>
            <a:r>
              <a:rPr lang="zh-CN" altLang="en-US" b="1" dirty="0"/>
              <a:t>代表泛型</a:t>
            </a:r>
            <a:r>
              <a:rPr lang="en-US" altLang="zh-CN" b="1" dirty="0"/>
              <a:t>E</a:t>
            </a:r>
            <a:r>
              <a:rPr lang="zh-CN" altLang="en-US" dirty="0"/>
              <a:t>，但不限制泛型</a:t>
            </a:r>
            <a:r>
              <a:rPr lang="en-US" altLang="zh-CN" dirty="0"/>
              <a:t>E</a:t>
            </a:r>
            <a:r>
              <a:rPr lang="zh-CN" altLang="en-US" dirty="0"/>
              <a:t>的范围（</a:t>
            </a:r>
            <a:r>
              <a:rPr lang="en-US" altLang="zh-CN" dirty="0"/>
              <a:t>?</a:t>
            </a:r>
            <a:r>
              <a:rPr lang="zh-CN" altLang="en-US" dirty="0"/>
              <a:t>代表任意类型），但是</a:t>
            </a:r>
            <a:r>
              <a:rPr lang="zh-CN" altLang="en-US" b="1" dirty="0"/>
              <a:t>创建对象时，必须用具体的类型</a:t>
            </a:r>
            <a:r>
              <a:rPr lang="zh-CN" altLang="en-US" dirty="0"/>
              <a:t>，例如：</a:t>
            </a:r>
          </a:p>
          <a:p>
            <a:r>
              <a:rPr lang="en-US" altLang="zh-CN" dirty="0"/>
              <a:t>Circle </a:t>
            </a:r>
            <a:r>
              <a:rPr lang="en-US" altLang="zh-CN" dirty="0" err="1"/>
              <a:t>circle</a:t>
            </a:r>
            <a:r>
              <a:rPr lang="en-US" altLang="zh-CN" dirty="0"/>
              <a:t> = new Circle();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Cone&lt;?&gt; </a:t>
            </a:r>
            <a:r>
              <a:rPr lang="en-US" altLang="zh-CN" b="1" dirty="0" err="1">
                <a:solidFill>
                  <a:srgbClr val="C00000"/>
                </a:solidFill>
              </a:rPr>
              <a:t>coneOne</a:t>
            </a:r>
            <a:r>
              <a:rPr lang="en-US" altLang="zh-CN" b="1" dirty="0">
                <a:solidFill>
                  <a:srgbClr val="C00000"/>
                </a:solidFill>
              </a:rPr>
              <a:t> =  new Cone&lt;Circle&gt;(circle); </a:t>
            </a:r>
          </a:p>
        </p:txBody>
      </p:sp>
      <p:sp>
        <p:nvSpPr>
          <p:cNvPr id="15" name="矩形 14"/>
          <p:cNvSpPr/>
          <p:nvPr/>
        </p:nvSpPr>
        <p:spPr>
          <a:xfrm>
            <a:off x="425003" y="5877272"/>
            <a:ext cx="4128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1</a:t>
            </a:r>
            <a:r>
              <a:rPr lang="zh-CN" altLang="en-US" dirty="0"/>
              <a:t>中，定义了一个</a:t>
            </a:r>
            <a:r>
              <a:rPr lang="en-US" altLang="zh-CN" dirty="0"/>
              <a:t>Cone&lt;E&gt;</a:t>
            </a:r>
            <a:r>
              <a:rPr lang="zh-CN" altLang="en-US" dirty="0"/>
              <a:t>泛型</a:t>
            </a:r>
            <a:r>
              <a:rPr lang="zh-CN" altLang="en-US" dirty="0" smtClean="0"/>
              <a:t>类。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06652" y="5883493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57825" y="5323274"/>
            <a:ext cx="2664296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zh-CN" dirty="0">
                <a:hlinkClick r:id="rId2" action="ppaction://hlinkfile"/>
              </a:rPr>
              <a:t>Cone.java</a:t>
            </a:r>
            <a:endParaRPr lang="pt-BR" altLang="zh-CN" dirty="0"/>
          </a:p>
          <a:p>
            <a:r>
              <a:rPr lang="pt-BR" altLang="zh-CN" dirty="0">
                <a:hlinkClick r:id="rId3" action="ppaction://hlinkfile"/>
              </a:rPr>
              <a:t>Computable.java</a:t>
            </a:r>
            <a:endParaRPr lang="pt-BR" altLang="zh-CN" dirty="0"/>
          </a:p>
          <a:p>
            <a:r>
              <a:rPr lang="pt-BR" altLang="zh-CN" dirty="0">
                <a:hlinkClick r:id="rId4" action="ppaction://hlinkfile"/>
              </a:rPr>
              <a:t>Rect.java</a:t>
            </a:r>
            <a:endParaRPr lang="pt-BR" altLang="zh-CN" dirty="0"/>
          </a:p>
          <a:p>
            <a:r>
              <a:rPr lang="pt-BR" altLang="zh-CN" dirty="0">
                <a:hlinkClick r:id="rId5" action="ppaction://hlinkfile"/>
              </a:rPr>
              <a:t>Circle.java</a:t>
            </a:r>
            <a:endParaRPr lang="pt-BR" altLang="zh-CN" dirty="0"/>
          </a:p>
          <a:p>
            <a:r>
              <a:rPr lang="pt-BR" altLang="zh-CN" dirty="0">
                <a:hlinkClick r:id="rId6" action="ppaction://hlinkfile"/>
              </a:rPr>
              <a:t>Example13_1.java</a:t>
            </a:r>
            <a:endParaRPr lang="zh-CN" altLang="en-US" dirty="0"/>
          </a:p>
        </p:txBody>
      </p:sp>
      <p:sp>
        <p:nvSpPr>
          <p:cNvPr id="18" name="右箭头 17"/>
          <p:cNvSpPr/>
          <p:nvPr/>
        </p:nvSpPr>
        <p:spPr>
          <a:xfrm>
            <a:off x="5270003" y="5975826"/>
            <a:ext cx="38211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13.1 </a:t>
            </a:r>
            <a:r>
              <a:rPr lang="zh-CN" altLang="zh-CN" sz="2400" b="1" dirty="0"/>
              <a:t>泛型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79511" y="764704"/>
            <a:ext cx="2448273" cy="13070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13.1.1 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13.1.2 </a:t>
            </a:r>
            <a:r>
              <a:rPr lang="zh-CN" altLang="en-US" sz="1800" b="1" dirty="0">
                <a:solidFill>
                  <a:srgbClr val="0070C0"/>
                </a:solidFill>
              </a:rPr>
              <a:t>使用泛型类声明对象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13.1.3 </a:t>
            </a:r>
            <a:r>
              <a:rPr lang="zh-CN" altLang="en-US" sz="1800" b="1" dirty="0">
                <a:solidFill>
                  <a:srgbClr val="C00000"/>
                </a:solidFill>
              </a:rPr>
              <a:t>泛型接口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左箭头 29"/>
          <p:cNvSpPr/>
          <p:nvPr/>
        </p:nvSpPr>
        <p:spPr>
          <a:xfrm>
            <a:off x="2581653" y="1772816"/>
            <a:ext cx="306731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3620" y="2348880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hlinkClick r:id="rId2" action="ppaction://hlinkfile"/>
              </a:rPr>
              <a:t>例子</a:t>
            </a:r>
            <a:r>
              <a:rPr lang="en-US" altLang="zh-CN" dirty="0" smtClean="0">
                <a:hlinkClick r:id="rId2" action="ppaction://hlinkfile"/>
              </a:rPr>
              <a:t>2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175061" y="692696"/>
            <a:ext cx="56341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可以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”</a:t>
            </a:r>
            <a:r>
              <a:rPr lang="en-US" altLang="zh-CN" b="1" dirty="0" smtClean="0"/>
              <a:t>interface </a:t>
            </a:r>
            <a:r>
              <a:rPr lang="zh-CN" altLang="en-US" b="1" dirty="0"/>
              <a:t>名称</a:t>
            </a:r>
            <a:r>
              <a:rPr lang="en-US" altLang="zh-CN" b="1" dirty="0"/>
              <a:t>&lt;</a:t>
            </a:r>
            <a:r>
              <a:rPr lang="zh-CN" altLang="en-US" b="1" dirty="0"/>
              <a:t>泛型列表</a:t>
            </a:r>
            <a:r>
              <a:rPr lang="en-US" altLang="zh-CN" b="1" dirty="0"/>
              <a:t>&gt;”</a:t>
            </a:r>
            <a:r>
              <a:rPr lang="zh-CN" altLang="en-US" dirty="0"/>
              <a:t>声明一个接口，这样声名的接口称作泛型接口如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    </a:t>
            </a:r>
            <a:r>
              <a:rPr lang="en-US" altLang="zh-CN" b="1" dirty="0">
                <a:solidFill>
                  <a:srgbClr val="C00000"/>
                </a:solidFill>
              </a:rPr>
              <a:t>interface Computer&lt;E&gt;</a:t>
            </a:r>
          </a:p>
          <a:p>
            <a:r>
              <a:rPr lang="zh-CN" altLang="en-US" dirty="0"/>
              <a:t>其中</a:t>
            </a:r>
            <a:r>
              <a:rPr lang="en-US" altLang="zh-CN" b="1" dirty="0"/>
              <a:t>Computer</a:t>
            </a:r>
            <a:r>
              <a:rPr lang="zh-CN" altLang="en-US" b="1" dirty="0"/>
              <a:t>是泛型接口的名称，</a:t>
            </a:r>
            <a:r>
              <a:rPr lang="en-US" altLang="zh-CN" b="1" dirty="0"/>
              <a:t>E</a:t>
            </a:r>
            <a:r>
              <a:rPr lang="zh-CN" altLang="en-US" b="1" dirty="0"/>
              <a:t>是其中的泛型</a:t>
            </a:r>
            <a:r>
              <a:rPr lang="zh-CN" altLang="en-US" dirty="0"/>
              <a:t>。泛型类可以使用泛型接口，</a:t>
            </a:r>
            <a:r>
              <a:rPr lang="zh-CN" altLang="en-US" dirty="0" smtClean="0"/>
              <a:t>如例子</a:t>
            </a:r>
            <a:r>
              <a:rPr lang="en-US" altLang="zh-CN" dirty="0" smtClean="0"/>
              <a:t>2.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83100" y="3140968"/>
            <a:ext cx="86688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泛型的主要目的是可以建立具有类型安全的数据结构，如链表、散列表等数据结构，最重要的一个优点就是：在使用这些泛型类建立的数据结构时，不必进行强制类型转换，即不要求进行运行时类型检查</a:t>
            </a:r>
            <a:r>
              <a:rPr lang="zh-CN" altLang="en-US" dirty="0" smtClean="0"/>
              <a:t>。将</a:t>
            </a:r>
            <a:r>
              <a:rPr lang="zh-CN" altLang="en-US" dirty="0"/>
              <a:t>运行时的类型检查提前到编译时执行，使代码更安全。</a:t>
            </a:r>
            <a:r>
              <a:rPr lang="en-US" altLang="zh-CN" dirty="0"/>
              <a:t>Java</a:t>
            </a:r>
            <a:r>
              <a:rPr lang="zh-CN" altLang="en-US" dirty="0"/>
              <a:t>推出泛型的主要目的是为了建立具有类型安全的数据结构，如链表、散列映射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13.2 </a:t>
            </a:r>
            <a:r>
              <a:rPr lang="zh-CN" altLang="zh-CN" sz="2400" b="1" dirty="0"/>
              <a:t>链表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240704" y="764704"/>
            <a:ext cx="2448273" cy="158417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13.2.1 </a:t>
            </a:r>
            <a:r>
              <a:rPr lang="en-US" altLang="zh-CN" sz="1800" b="1" dirty="0" err="1">
                <a:solidFill>
                  <a:srgbClr val="C00000"/>
                </a:solidFill>
              </a:rPr>
              <a:t>LinkedList</a:t>
            </a:r>
            <a:r>
              <a:rPr lang="en-US" altLang="zh-CN" sz="1800" b="1" dirty="0">
                <a:solidFill>
                  <a:srgbClr val="C00000"/>
                </a:solidFill>
              </a:rPr>
              <a:t>&lt;E&gt;</a:t>
            </a:r>
            <a:r>
              <a:rPr lang="zh-CN" altLang="en-US" sz="1800" b="1" dirty="0">
                <a:solidFill>
                  <a:srgbClr val="C0000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13.2.2 </a:t>
            </a:r>
            <a:r>
              <a:rPr lang="zh-CN" altLang="en-US" sz="1800" b="1" dirty="0">
                <a:solidFill>
                  <a:srgbClr val="0070C0"/>
                </a:solidFill>
              </a:rPr>
              <a:t>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13.2.3 </a:t>
            </a:r>
            <a:r>
              <a:rPr lang="zh-CN" altLang="en-US" sz="1800" b="1" dirty="0">
                <a:solidFill>
                  <a:srgbClr val="0070C0"/>
                </a:solidFill>
              </a:rPr>
              <a:t>遍历链表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2699792" y="908720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99258" y="585554"/>
            <a:ext cx="596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java.util</a:t>
            </a:r>
            <a:r>
              <a:rPr lang="en-US" altLang="zh-CN" dirty="0"/>
              <a:t> </a:t>
            </a:r>
            <a:r>
              <a:rPr lang="zh-CN" altLang="en-US" dirty="0"/>
              <a:t>包中的</a:t>
            </a:r>
            <a:r>
              <a:rPr lang="en-US" altLang="zh-CN" b="1" dirty="0" err="1"/>
              <a:t>LinkedList</a:t>
            </a:r>
            <a:r>
              <a:rPr lang="en-US" altLang="zh-CN" b="1" dirty="0"/>
              <a:t>&lt;E&gt;</a:t>
            </a:r>
            <a:r>
              <a:rPr lang="zh-CN" altLang="en-US" dirty="0"/>
              <a:t>泛型类创建的对象以链表结构存储数据，习惯上称</a:t>
            </a:r>
            <a:r>
              <a:rPr lang="en-US" altLang="zh-CN" dirty="0" err="1"/>
              <a:t>LinkedList</a:t>
            </a:r>
            <a:r>
              <a:rPr lang="zh-CN" altLang="en-US" dirty="0"/>
              <a:t>类创建的对象为链表对象。</a:t>
            </a:r>
          </a:p>
        </p:txBody>
      </p:sp>
      <p:sp>
        <p:nvSpPr>
          <p:cNvPr id="10" name="矩形 9"/>
          <p:cNvSpPr/>
          <p:nvPr/>
        </p:nvSpPr>
        <p:spPr>
          <a:xfrm>
            <a:off x="2999259" y="1231885"/>
            <a:ext cx="5965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LinkedList</a:t>
            </a:r>
            <a:r>
              <a:rPr lang="en-US" altLang="zh-CN" dirty="0"/>
              <a:t>&lt;E&gt;</a:t>
            </a:r>
            <a:r>
              <a:rPr lang="zh-CN" altLang="en-US" dirty="0"/>
              <a:t>泛型类声明创建链表时</a:t>
            </a:r>
            <a:r>
              <a:rPr lang="zh-CN" altLang="en-US" dirty="0" smtClean="0"/>
              <a:t>，要</a:t>
            </a:r>
            <a:r>
              <a:rPr lang="zh-CN" altLang="en-US" dirty="0"/>
              <a:t>指定</a:t>
            </a:r>
            <a:r>
              <a:rPr lang="en-US" altLang="zh-CN" dirty="0"/>
              <a:t>E</a:t>
            </a:r>
            <a:r>
              <a:rPr lang="zh-CN" altLang="en-US" dirty="0"/>
              <a:t>的具体类型，然后链表就可以使用</a:t>
            </a:r>
            <a:r>
              <a:rPr lang="en-US" altLang="zh-CN" dirty="0"/>
              <a:t>add(E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en-US" dirty="0"/>
              <a:t>方法向链表依次增加节点。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323528" y="2420888"/>
            <a:ext cx="8496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例如，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LinkedList</a:t>
            </a:r>
            <a:r>
              <a:rPr lang="en-US" altLang="zh-CN" b="1" dirty="0">
                <a:solidFill>
                  <a:srgbClr val="C00000"/>
                </a:solidFill>
              </a:rPr>
              <a:t>&lt;String&gt; </a:t>
            </a:r>
            <a:r>
              <a:rPr lang="en-US" altLang="zh-CN" b="1" dirty="0" err="1">
                <a:solidFill>
                  <a:srgbClr val="C00000"/>
                </a:solidFill>
              </a:rPr>
              <a:t>mylist</a:t>
            </a:r>
            <a:r>
              <a:rPr lang="en-US" altLang="zh-CN" b="1" dirty="0">
                <a:solidFill>
                  <a:srgbClr val="C00000"/>
                </a:solidFill>
              </a:rPr>
              <a:t>=new </a:t>
            </a:r>
            <a:r>
              <a:rPr lang="en-US" altLang="zh-CN" b="1" dirty="0" err="1">
                <a:solidFill>
                  <a:srgbClr val="C00000"/>
                </a:solidFill>
              </a:rPr>
              <a:t>LinkedList</a:t>
            </a:r>
            <a:r>
              <a:rPr lang="en-US" altLang="zh-CN" b="1" dirty="0">
                <a:solidFill>
                  <a:srgbClr val="C00000"/>
                </a:solidFill>
              </a:rPr>
              <a:t>&lt;String&gt;();</a:t>
            </a:r>
          </a:p>
          <a:p>
            <a:r>
              <a:rPr lang="zh-CN" altLang="en-US" dirty="0"/>
              <a:t>创建一个空双链表。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23527" y="3352880"/>
            <a:ext cx="8640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/>
              <a:t>mylist</a:t>
            </a:r>
            <a:r>
              <a:rPr lang="en-US" altLang="zh-CN" b="1" dirty="0" smtClean="0"/>
              <a:t> </a:t>
            </a:r>
            <a:r>
              <a:rPr lang="zh-CN" altLang="en-US" dirty="0" smtClean="0"/>
              <a:t>使用</a:t>
            </a:r>
            <a:r>
              <a:rPr lang="en-US" altLang="zh-CN" b="1" dirty="0"/>
              <a:t>add</a:t>
            </a:r>
            <a:r>
              <a:rPr lang="zh-CN" altLang="en-US" dirty="0"/>
              <a:t>方法添加节点，节点中的数据必须是</a:t>
            </a:r>
            <a:r>
              <a:rPr lang="en-US" altLang="zh-CN" dirty="0"/>
              <a:t>String</a:t>
            </a:r>
            <a:r>
              <a:rPr lang="zh-CN" altLang="en-US" dirty="0"/>
              <a:t>对象，如下列片代码所示意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470519" y="4077072"/>
            <a:ext cx="45720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/>
              <a:t>mylist.add</a:t>
            </a:r>
            <a:r>
              <a:rPr lang="en-US" altLang="zh-CN" dirty="0"/>
              <a:t>("How");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("Are");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("You");</a:t>
            </a:r>
          </a:p>
          <a:p>
            <a:r>
              <a:rPr lang="en-US" altLang="zh-CN" dirty="0" err="1"/>
              <a:t>mylist.add</a:t>
            </a:r>
            <a:r>
              <a:rPr lang="en-US" altLang="zh-CN" dirty="0"/>
              <a:t>("Java");</a:t>
            </a:r>
          </a:p>
        </p:txBody>
      </p:sp>
    </p:spTree>
    <p:extLst>
      <p:ext uri="{BB962C8B-B14F-4D97-AF65-F5344CB8AC3E}">
        <p14:creationId xmlns:p14="http://schemas.microsoft.com/office/powerpoint/2010/main" val="20181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13.2 </a:t>
            </a:r>
            <a:r>
              <a:rPr lang="zh-CN" altLang="zh-CN" sz="2400" b="1" dirty="0"/>
              <a:t>链表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240704" y="764704"/>
            <a:ext cx="2448273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13.2.1 </a:t>
            </a:r>
            <a:r>
              <a:rPr lang="en-US" altLang="zh-CN" sz="1800" b="1" dirty="0" err="1">
                <a:solidFill>
                  <a:srgbClr val="0070C0"/>
                </a:solidFill>
              </a:rPr>
              <a:t>LinkedList</a:t>
            </a:r>
            <a:r>
              <a:rPr lang="en-US" altLang="zh-CN" sz="1800" b="1" dirty="0">
                <a:solidFill>
                  <a:srgbClr val="0070C0"/>
                </a:solidFill>
              </a:rPr>
              <a:t>&lt;E&gt;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13.2.2 </a:t>
            </a:r>
            <a:r>
              <a:rPr lang="zh-CN" altLang="en-US" sz="1800" b="1" dirty="0">
                <a:solidFill>
                  <a:srgbClr val="C00000"/>
                </a:solidFill>
              </a:rPr>
              <a:t>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13.2.3 </a:t>
            </a:r>
            <a:r>
              <a:rPr lang="zh-CN" altLang="en-US" sz="1800" b="1" dirty="0">
                <a:solidFill>
                  <a:srgbClr val="C00000"/>
                </a:solidFill>
              </a:rPr>
              <a:t>遍历链表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2671812" y="1422463"/>
            <a:ext cx="288032" cy="21602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9259" y="816386"/>
            <a:ext cx="596522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add(E element) </a:t>
            </a:r>
          </a:p>
          <a:p>
            <a:r>
              <a:rPr lang="en-US" altLang="zh-CN" b="1" dirty="0"/>
              <a:t>public void clear()</a:t>
            </a:r>
          </a:p>
          <a:p>
            <a:r>
              <a:rPr lang="en-US" altLang="zh-CN" b="1" dirty="0"/>
              <a:t>public E remove(</a:t>
            </a:r>
            <a:r>
              <a:rPr lang="en-US" altLang="zh-CN" b="1" dirty="0" err="1"/>
              <a:t>int</a:t>
            </a:r>
            <a:r>
              <a:rPr lang="en-US" altLang="zh-CN" b="1" dirty="0"/>
              <a:t> index) 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int</a:t>
            </a:r>
            <a:r>
              <a:rPr lang="en-US" altLang="zh-CN" b="1" dirty="0"/>
              <a:t> size()</a:t>
            </a:r>
          </a:p>
          <a:p>
            <a:r>
              <a:rPr lang="en-US" altLang="zh-CN" b="1" dirty="0"/>
              <a:t>public </a:t>
            </a:r>
            <a:r>
              <a:rPr lang="en-US" altLang="zh-CN" b="1" dirty="0" err="1"/>
              <a:t>boolean</a:t>
            </a:r>
            <a:r>
              <a:rPr lang="en-US" altLang="zh-CN" b="1" dirty="0"/>
              <a:t> contains(Object element) 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179512" y="2603084"/>
            <a:ext cx="86409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无论何种集合，应当允许客户以某种方法遍历集合中的对象，而不需要知道这些对象在集合中是如何表示及存储的，</a:t>
            </a:r>
            <a:r>
              <a:rPr lang="en-US" altLang="zh-CN" dirty="0"/>
              <a:t>Java</a:t>
            </a:r>
            <a:r>
              <a:rPr lang="zh-CN" altLang="zh-CN" dirty="0"/>
              <a:t>集合框架为各种数据结构的集合，比如链表、散列表等不同存储结构的集合都提供了迭代器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4" name="上箭头 3"/>
          <p:cNvSpPr/>
          <p:nvPr/>
        </p:nvSpPr>
        <p:spPr>
          <a:xfrm>
            <a:off x="1187624" y="2293714"/>
            <a:ext cx="432048" cy="27119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2661" y="3526414"/>
            <a:ext cx="843465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链表对象可以使用</a:t>
            </a:r>
            <a:r>
              <a:rPr lang="en-US" altLang="zh-CN" b="1" dirty="0"/>
              <a:t>iterator()</a:t>
            </a:r>
            <a:r>
              <a:rPr lang="zh-CN" altLang="en-US" dirty="0"/>
              <a:t>方法获取一个</a:t>
            </a:r>
            <a:r>
              <a:rPr lang="en-US" altLang="zh-CN" b="1" dirty="0"/>
              <a:t>Iterator</a:t>
            </a:r>
            <a:r>
              <a:rPr lang="zh-CN" altLang="en-US" dirty="0"/>
              <a:t>对象，该对象就是针对当前链表的迭代器。</a:t>
            </a:r>
          </a:p>
        </p:txBody>
      </p:sp>
      <p:sp>
        <p:nvSpPr>
          <p:cNvPr id="6" name="矩形 5"/>
          <p:cNvSpPr/>
          <p:nvPr/>
        </p:nvSpPr>
        <p:spPr>
          <a:xfrm>
            <a:off x="250092" y="4182567"/>
            <a:ext cx="8467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由于迭代器遍历集合的方法在找到集合中的一个对象的同时，也得到待遍历的后继对象的引用，因此迭代器可以快速地遍历集合。</a:t>
            </a:r>
          </a:p>
        </p:txBody>
      </p:sp>
      <p:sp>
        <p:nvSpPr>
          <p:cNvPr id="7" name="矩形 6"/>
          <p:cNvSpPr/>
          <p:nvPr/>
        </p:nvSpPr>
        <p:spPr>
          <a:xfrm>
            <a:off x="1451049" y="4828898"/>
            <a:ext cx="6994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比较</a:t>
            </a:r>
            <a:r>
              <a:rPr lang="zh-CN" altLang="en-US" dirty="0"/>
              <a:t>了使用迭代器遍历链表和</a:t>
            </a:r>
            <a:r>
              <a:rPr lang="en-US" altLang="zh-CN" dirty="0"/>
              <a:t>get(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en-US" dirty="0"/>
              <a:t>方法遍历链表的所用</a:t>
            </a:r>
            <a:r>
              <a:rPr lang="zh-CN" altLang="en-US" dirty="0" smtClean="0"/>
              <a:t>时间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7414" y="482889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2" action="ppaction://hlinkfile"/>
              </a:rPr>
              <a:t>例子</a:t>
            </a:r>
            <a:r>
              <a:rPr lang="en-US" altLang="zh-CN" dirty="0">
                <a:hlinkClick r:id="rId2" action="ppaction://hlinkfile"/>
              </a:rPr>
              <a:t>3</a:t>
            </a:r>
            <a:endParaRPr lang="zh-CN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92" y="5448051"/>
            <a:ext cx="316635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下箭头 14"/>
          <p:cNvSpPr/>
          <p:nvPr/>
        </p:nvSpPr>
        <p:spPr>
          <a:xfrm>
            <a:off x="899592" y="5301208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037227" y="5897765"/>
            <a:ext cx="444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例子</a:t>
            </a:r>
            <a:r>
              <a:rPr lang="en-US" altLang="zh-CN" dirty="0">
                <a:hlinkClick r:id="rId4" action="ppaction://hlinkfile"/>
              </a:rPr>
              <a:t>4</a:t>
            </a:r>
            <a:r>
              <a:rPr lang="zh-CN" altLang="en-US" dirty="0"/>
              <a:t>是使用了</a:t>
            </a:r>
            <a:r>
              <a:rPr lang="en-US" altLang="zh-CN" dirty="0"/>
              <a:t>JDK1.5</a:t>
            </a:r>
            <a:r>
              <a:rPr lang="zh-CN" altLang="en-US" dirty="0"/>
              <a:t>版本之前的</a:t>
            </a:r>
            <a:r>
              <a:rPr lang="en-US" altLang="zh-CN" dirty="0" err="1" smtClean="0"/>
              <a:t>LinkedList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102030" y="5448051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hlinkClick r:id="rId4" action="ppaction://hlinkfile"/>
              </a:rPr>
              <a:t>例子</a:t>
            </a:r>
            <a:r>
              <a:rPr lang="en-US" altLang="zh-CN" dirty="0">
                <a:hlinkClick r:id="rId4" action="ppaction://hlinkfile"/>
              </a:rPr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8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13.2 </a:t>
            </a:r>
            <a:r>
              <a:rPr lang="zh-CN" altLang="zh-CN" sz="2400" b="1" dirty="0"/>
              <a:t>链表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240704" y="764704"/>
            <a:ext cx="2448273" cy="144016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0070C0"/>
                </a:solidFill>
              </a:rPr>
              <a:t>13.2.1 </a:t>
            </a:r>
            <a:r>
              <a:rPr lang="en-US" altLang="zh-CN" sz="1800" b="1" dirty="0" err="1">
                <a:solidFill>
                  <a:srgbClr val="0070C0"/>
                </a:solidFill>
              </a:rPr>
              <a:t>LinkedList</a:t>
            </a:r>
            <a:r>
              <a:rPr lang="en-US" altLang="zh-CN" sz="1800" b="1" dirty="0">
                <a:solidFill>
                  <a:srgbClr val="0070C0"/>
                </a:solidFill>
              </a:rPr>
              <a:t>&lt;E&gt;</a:t>
            </a:r>
            <a:r>
              <a:rPr lang="zh-CN" altLang="en-US" sz="1800" b="1" dirty="0">
                <a:solidFill>
                  <a:srgbClr val="0070C0"/>
                </a:solidFill>
              </a:rPr>
              <a:t>泛型类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13.2.2 </a:t>
            </a:r>
            <a:r>
              <a:rPr lang="zh-CN" altLang="en-US" sz="1800" b="1" dirty="0">
                <a:solidFill>
                  <a:srgbClr val="C00000"/>
                </a:solidFill>
              </a:rPr>
              <a:t>常用方法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13.2.3 </a:t>
            </a:r>
            <a:r>
              <a:rPr lang="zh-CN" altLang="en-US" sz="1800" b="1" dirty="0">
                <a:solidFill>
                  <a:srgbClr val="C00000"/>
                </a:solidFill>
              </a:rPr>
              <a:t>遍历链表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6137" y="1137518"/>
            <a:ext cx="5688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 smtClean="0"/>
              <a:t>5</a:t>
            </a:r>
            <a:r>
              <a:rPr lang="zh-CN" altLang="zh-CN" dirty="0" smtClean="0"/>
              <a:t>使用</a:t>
            </a:r>
            <a:r>
              <a:rPr lang="zh-CN" altLang="zh-CN" dirty="0"/>
              <a:t>对象流实现商品库存的录入与显示系统。</a:t>
            </a:r>
            <a:r>
              <a:rPr lang="zh-CN" altLang="zh-CN" dirty="0" smtClean="0"/>
              <a:t>例子</a:t>
            </a:r>
            <a:r>
              <a:rPr lang="en-US" altLang="zh-CN" dirty="0" smtClean="0"/>
              <a:t>5</a:t>
            </a:r>
            <a:r>
              <a:rPr lang="zh-CN" altLang="zh-CN" dirty="0" smtClean="0"/>
              <a:t>中</a:t>
            </a:r>
            <a:r>
              <a:rPr lang="zh-CN" altLang="zh-CN" dirty="0"/>
              <a:t>有一个实现接口</a:t>
            </a:r>
            <a:r>
              <a:rPr lang="en-US" altLang="zh-CN" dirty="0" err="1"/>
              <a:t>Serializable</a:t>
            </a:r>
            <a:r>
              <a:rPr lang="zh-CN" altLang="zh-CN" dirty="0"/>
              <a:t>的“商品”类，程序将该类的对象作为链表的节点，然后把链表写入到文件。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4203" y="2420888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995616" y="2790220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左箭头 10"/>
          <p:cNvSpPr/>
          <p:nvPr/>
        </p:nvSpPr>
        <p:spPr>
          <a:xfrm>
            <a:off x="2699792" y="1484784"/>
            <a:ext cx="360040" cy="576064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1520" y="3078252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Example13_5.java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Goods.java</a:t>
            </a:r>
            <a:endParaRPr lang="en-US" altLang="zh-CN" dirty="0"/>
          </a:p>
          <a:p>
            <a:r>
              <a:rPr lang="en-US" altLang="zh-CN" dirty="0" smtClean="0">
                <a:hlinkClick r:id="rId4" action="ppaction://hlinkfile"/>
              </a:rPr>
              <a:t>InputArea.java</a:t>
            </a:r>
            <a:endParaRPr lang="en-US" altLang="zh-CN" dirty="0" smtClean="0"/>
          </a:p>
          <a:p>
            <a:r>
              <a:rPr lang="en-US" altLang="zh-CN" dirty="0">
                <a:hlinkClick r:id="rId5" action="ppaction://hlinkfile"/>
              </a:rPr>
              <a:t>ShowArea.java</a:t>
            </a:r>
            <a:endParaRPr lang="en-US" altLang="zh-CN" dirty="0"/>
          </a:p>
          <a:p>
            <a:r>
              <a:rPr lang="en-US" altLang="zh-CN" dirty="0">
                <a:hlinkClick r:id="rId6" action="ppaction://hlinkfile"/>
              </a:rPr>
              <a:t>WindowGoods.java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773" y="2767945"/>
            <a:ext cx="6570860" cy="287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908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12434</TotalTime>
  <Words>2978</Words>
  <Application>Microsoft Office PowerPoint</Application>
  <PresentationFormat>全屏显示(4:3)</PresentationFormat>
  <Paragraphs>238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主题​​</vt:lpstr>
      <vt:lpstr>PowerPoint 演示文稿</vt:lpstr>
      <vt:lpstr>第13章 泛型与集合框架</vt:lpstr>
      <vt:lpstr>13.1 泛型</vt:lpstr>
      <vt:lpstr>13.1 泛型</vt:lpstr>
      <vt:lpstr>13.1 泛型</vt:lpstr>
      <vt:lpstr>13.1 泛型</vt:lpstr>
      <vt:lpstr>13.2 链表</vt:lpstr>
      <vt:lpstr>13.2 链表</vt:lpstr>
      <vt:lpstr>13.2 链表</vt:lpstr>
      <vt:lpstr>13.3 堆栈</vt:lpstr>
      <vt:lpstr>13.4 散列映射</vt:lpstr>
      <vt:lpstr>13.4 散列映射</vt:lpstr>
      <vt:lpstr>13.5 树集</vt:lpstr>
      <vt:lpstr>13.5 树集</vt:lpstr>
      <vt:lpstr>13.6 树映射</vt:lpstr>
      <vt:lpstr>13.7 自动装箱与拆箱</vt:lpstr>
      <vt:lpstr>13.8 集合</vt:lpstr>
      <vt:lpstr>13.8 集合</vt:lpstr>
      <vt:lpstr>13.9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338</cp:revision>
  <dcterms:created xsi:type="dcterms:W3CDTF">2019-09-15T12:42:56Z</dcterms:created>
  <dcterms:modified xsi:type="dcterms:W3CDTF">2019-11-15T23:35:58Z</dcterms:modified>
</cp:coreProperties>
</file>