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61" r:id="rId2"/>
    <p:sldId id="256" r:id="rId3"/>
    <p:sldId id="349" r:id="rId4"/>
    <p:sldId id="423" r:id="rId5"/>
    <p:sldId id="451" r:id="rId6"/>
    <p:sldId id="452" r:id="rId7"/>
    <p:sldId id="453" r:id="rId8"/>
    <p:sldId id="424" r:id="rId9"/>
    <p:sldId id="436" r:id="rId10"/>
    <p:sldId id="454" r:id="rId11"/>
    <p:sldId id="455" r:id="rId12"/>
    <p:sldId id="437" r:id="rId13"/>
    <p:sldId id="456" r:id="rId14"/>
    <p:sldId id="457" r:id="rId15"/>
    <p:sldId id="413" r:id="rId16"/>
    <p:sldId id="458" r:id="rId17"/>
    <p:sldId id="438" r:id="rId18"/>
    <p:sldId id="439" r:id="rId19"/>
    <p:sldId id="459" r:id="rId20"/>
    <p:sldId id="414" r:id="rId21"/>
    <p:sldId id="415" r:id="rId22"/>
    <p:sldId id="460" r:id="rId23"/>
    <p:sldId id="267"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0" y="935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322D7F-A84D-4B18-B507-031F1FC58B8F}" type="datetimeFigureOut">
              <a:rPr lang="zh-CN" altLang="en-US" smtClean="0"/>
              <a:t>2019/11/16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FBAAA1-CA91-482E-8C14-C3E786F14220}" type="slidenum">
              <a:rPr lang="zh-CN" altLang="en-US" smtClean="0"/>
              <a:t>‹#›</a:t>
            </a:fld>
            <a:endParaRPr lang="zh-CN" altLang="en-US"/>
          </a:p>
        </p:txBody>
      </p:sp>
    </p:spTree>
    <p:extLst>
      <p:ext uri="{BB962C8B-B14F-4D97-AF65-F5344CB8AC3E}">
        <p14:creationId xmlns:p14="http://schemas.microsoft.com/office/powerpoint/2010/main" val="2852443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FBAAA1-CA91-482E-8C14-C3E786F14220}" type="slidenum">
              <a:rPr lang="zh-CN" altLang="en-US" smtClean="0"/>
              <a:t>17</a:t>
            </a:fld>
            <a:endParaRPr lang="zh-CN" altLang="en-US"/>
          </a:p>
        </p:txBody>
      </p:sp>
    </p:spTree>
    <p:extLst>
      <p:ext uri="{BB962C8B-B14F-4D97-AF65-F5344CB8AC3E}">
        <p14:creationId xmlns:p14="http://schemas.microsoft.com/office/powerpoint/2010/main" val="436080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3968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92777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4379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64356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64805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94170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89588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81761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03697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58589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57354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21997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Java&#38754;&#21521;&#23545;&#35937;&#31532;3&#29256;&#20195;&#30721;/chapter15/&#20363;&#23376;4/Move.java" TargetMode="External"/><Relationship Id="rId2" Type="http://schemas.openxmlformats.org/officeDocument/2006/relationships/hyperlink" Target="Java&#38754;&#21521;&#23545;&#35937;&#31532;3&#29256;&#20195;&#30721;/chapter15/&#20363;&#23376;4/Example15_4.java" TargetMode="Externa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Java&#38754;&#21521;&#23545;&#35937;&#31532;3&#29256;&#20195;&#30721;/chapter15/&#20363;&#23376;5/ComputerSum.java" TargetMode="External"/><Relationship Id="rId2" Type="http://schemas.openxmlformats.org/officeDocument/2006/relationships/hyperlink" Target="Java&#38754;&#21521;&#23545;&#35937;&#31532;3&#29256;&#20195;&#30721;/chapter15/&#20363;&#23376;5/Example15_5.java" TargetMode="Externa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Java&#38754;&#21521;&#23545;&#35937;&#31532;3&#29256;&#20195;&#30721;/chapter15/&#20363;&#23376;6/Target.java" TargetMode="External"/><Relationship Id="rId2" Type="http://schemas.openxmlformats.org/officeDocument/2006/relationships/hyperlink" Target="Java&#38754;&#21521;&#23545;&#35937;&#31532;3&#29256;&#20195;&#30721;/chapter15/&#20363;&#23376;6/Example15_6.java" TargetMode="Externa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Java&#38754;&#21521;&#23545;&#35937;&#31532;3&#29256;&#20195;&#30721;/chapter15/&#20363;&#23376;7/ClassRoom.java" TargetMode="External"/><Relationship Id="rId2" Type="http://schemas.openxmlformats.org/officeDocument/2006/relationships/hyperlink" Target="Java&#38754;&#21521;&#23545;&#35937;&#31532;3&#29256;&#20195;&#30721;/chapter15/&#20363;&#23376;7/Example15_7.java" TargetMode="Externa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Java&#38754;&#21521;&#23545;&#35937;&#31532;3&#29256;&#20195;&#30721;/chapter15/&#20363;&#23376;8/Example15_8.java" TargetMode="External"/><Relationship Id="rId2" Type="http://schemas.openxmlformats.org/officeDocument/2006/relationships/hyperlink" Target="Java&#38754;&#21521;&#23545;&#35937;&#31532;3&#29256;&#20195;&#30721;/chapter15/&#20363;&#23376;8/word.txt" TargetMode="Externa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hyperlink" Target="Java&#38754;&#21521;&#23545;&#35937;&#31532;3&#29256;&#20195;&#30721;/chapter15/&#20363;&#23376;8/Police.java" TargetMode="External"/><Relationship Id="rId4" Type="http://schemas.openxmlformats.org/officeDocument/2006/relationships/hyperlink" Target="Java&#38754;&#21521;&#23545;&#35937;&#31532;3&#29256;&#20195;&#30721;/chapter15/&#20363;&#23376;8/WindowWord.java"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Java&#38754;&#21521;&#23545;&#35937;&#31532;3&#29256;&#20195;&#30721;/chapter15/&#20363;&#23376;9/Win.java" TargetMode="External"/><Relationship Id="rId2" Type="http://schemas.openxmlformats.org/officeDocument/2006/relationships/hyperlink" Target="Java&#38754;&#21521;&#23545;&#35937;&#31532;3&#29256;&#20195;&#30721;/chapter15/&#20363;&#23376;9/Example15_9.java" TargetMode="Externa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Java&#38754;&#21521;&#23545;&#35937;&#31532;3&#29256;&#20195;&#30721;/chapter15/&#20363;&#23376;10/Example15_10.java"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hyperlink" Target="Java&#38754;&#21521;&#23545;&#35937;&#31532;3&#29256;&#20195;&#30721;/chapter15/&#20363;&#23376;10/Bank.java" TargetMode="External"/><Relationship Id="rId4" Type="http://schemas.openxmlformats.org/officeDocument/2006/relationships/hyperlink" Target="Java&#38754;&#21521;&#23545;&#35937;&#31532;3&#29256;&#20195;&#30721;/chapter15/&#20363;&#23376;10/WindowMoney.jav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Java&#38754;&#21521;&#23545;&#35937;&#31532;3&#29256;&#20195;&#30721;/chapter15/&#20363;&#23376;11/Example15_11.java" TargetMode="External"/><Relationship Id="rId2" Type="http://schemas.openxmlformats.org/officeDocument/2006/relationships/image" Target="../media/image14.png"/><Relationship Id="rId1" Type="http://schemas.openxmlformats.org/officeDocument/2006/relationships/slideLayout" Target="../slideLayouts/slideLayout8.xml"/><Relationship Id="rId5" Type="http://schemas.openxmlformats.org/officeDocument/2006/relationships/hyperlink" Target="Java&#38754;&#21521;&#23545;&#35937;&#31532;3&#29256;&#20195;&#30721;/chapter15/&#20363;&#23376;11/SellTicket.java" TargetMode="External"/><Relationship Id="rId4" Type="http://schemas.openxmlformats.org/officeDocument/2006/relationships/hyperlink" Target="Java&#38754;&#21521;&#23545;&#35937;&#31532;3&#29256;&#20195;&#30721;/chapter15/&#20363;&#23376;11/WindowTicket.java"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Java&#38754;&#21521;&#23545;&#35937;&#31532;3&#29256;&#20195;&#30721;/chapter15/&#20363;&#23376;12/Number.java" TargetMode="External"/><Relationship Id="rId2" Type="http://schemas.openxmlformats.org/officeDocument/2006/relationships/hyperlink" Target="Java&#38754;&#21521;&#23545;&#35937;&#31532;3&#29256;&#20195;&#30721;/chapter15/&#20363;&#23376;12/Example15_12.java" TargetMode="Externa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Java&#38754;&#21521;&#23545;&#35937;&#31532;3&#29256;&#20195;&#30721;/chapter15/&#20363;&#23376;13/WindowTime.java" TargetMode="External"/><Relationship Id="rId2" Type="http://schemas.openxmlformats.org/officeDocument/2006/relationships/hyperlink" Target="Java&#38754;&#21521;&#23545;&#35937;&#31532;3&#29256;&#20195;&#30721;/chapter15/&#20363;&#23376;13/Example15_13.java" TargetMode="Externa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hyperlink" Target="Java&#38754;&#21521;&#23545;&#35937;&#31532;3&#29256;&#20195;&#30721;/chapter15/&#20363;&#23376;14/ThreadJoin.java" TargetMode="External"/><Relationship Id="rId2" Type="http://schemas.openxmlformats.org/officeDocument/2006/relationships/hyperlink" Target="Java&#38754;&#21521;&#23545;&#35937;&#31532;3&#29256;&#20195;&#30721;/chapter15/&#20363;&#23376;14/Example15_14.java" TargetMode="External"/><Relationship Id="rId1" Type="http://schemas.openxmlformats.org/officeDocument/2006/relationships/slideLayout" Target="../slideLayouts/slideLayout8.xml"/><Relationship Id="rId5" Type="http://schemas.openxmlformats.org/officeDocument/2006/relationships/image" Target="../media/image17.png"/><Relationship Id="rId4" Type="http://schemas.openxmlformats.org/officeDocument/2006/relationships/hyperlink" Target="Java&#38754;&#21521;&#23545;&#35937;&#31532;3&#29256;&#20195;&#30721;/chapter15/&#20363;&#23376;14/Car.java"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Java&#38754;&#21521;&#23545;&#35937;&#31532;3&#29256;&#20195;&#30721;/chapter15/&#20363;&#23376;15/Daemon.java" TargetMode="External"/><Relationship Id="rId2" Type="http://schemas.openxmlformats.org/officeDocument/2006/relationships/hyperlink" Target="Java&#38754;&#21521;&#23545;&#35937;&#31532;3&#29256;&#20195;&#30721;/chapter15/&#20363;&#23376;15/Example15_15.java"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Java&#38754;&#21521;&#23545;&#35937;&#31532;3&#29256;&#20195;&#30721;/chapter15/&#20363;&#23376;1/Cat.java" TargetMode="External"/><Relationship Id="rId2" Type="http://schemas.openxmlformats.org/officeDocument/2006/relationships/hyperlink" Target="Java&#38754;&#21521;&#23545;&#35937;&#31532;3&#29256;&#20195;&#30721;/chapter15/&#20363;&#23376;1/Example15_1.java" TargetMode="External"/><Relationship Id="rId1" Type="http://schemas.openxmlformats.org/officeDocument/2006/relationships/slideLayout" Target="../slideLayouts/slideLayout8.xml"/><Relationship Id="rId4" Type="http://schemas.openxmlformats.org/officeDocument/2006/relationships/hyperlink" Target="Java&#38754;&#21521;&#23545;&#35937;&#31532;3&#29256;&#20195;&#30721;/chapter15/&#20363;&#23376;1/Tiger.jav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Java&#38754;&#21521;&#23545;&#35937;&#31532;3&#29256;&#20195;&#30721;/chapter15/&#20363;&#23376;2/People.java" TargetMode="External"/><Relationship Id="rId2" Type="http://schemas.openxmlformats.org/officeDocument/2006/relationships/hyperlink" Target="Java&#38754;&#21521;&#23545;&#35937;&#31532;3&#29256;&#20195;&#30721;/chapter15/&#20363;&#23376;2/Example15_2.java" TargetMode="Externa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Java&#38754;&#21521;&#23545;&#35937;&#31532;3&#29256;&#20195;&#30721;/chapter15/&#20363;&#23376;3/Bank.java" TargetMode="External"/><Relationship Id="rId2" Type="http://schemas.openxmlformats.org/officeDocument/2006/relationships/hyperlink" Target="Java&#38754;&#21521;&#23545;&#35937;&#31532;3&#29256;&#20195;&#30721;/chapter15/&#20363;&#23376;3/Example15_3.java" TargetMode="Externa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1071906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7" y="-57150"/>
            <a:ext cx="3492946" cy="699036"/>
          </a:xfrm>
        </p:spPr>
        <p:txBody>
          <a:bodyPr>
            <a:noAutofit/>
          </a:bodyPr>
          <a:lstStyle/>
          <a:p>
            <a:pPr lvl="1"/>
            <a:r>
              <a:rPr lang="en-US" altLang="zh-CN" sz="2400" b="1" dirty="0"/>
              <a:t>15.3 </a:t>
            </a:r>
            <a:r>
              <a:rPr lang="zh-CN" altLang="zh-CN" sz="2400" b="1" dirty="0"/>
              <a:t>使用</a:t>
            </a:r>
            <a:r>
              <a:rPr lang="en-US" altLang="zh-CN" sz="2400" b="1" dirty="0"/>
              <a:t>Runnable</a:t>
            </a:r>
            <a:r>
              <a:rPr lang="zh-CN" altLang="zh-CN" sz="2400" b="1" dirty="0"/>
              <a:t>接口</a:t>
            </a:r>
          </a:p>
        </p:txBody>
      </p:sp>
      <p:sp>
        <p:nvSpPr>
          <p:cNvPr id="3" name="矩形 2"/>
          <p:cNvSpPr/>
          <p:nvPr/>
        </p:nvSpPr>
        <p:spPr>
          <a:xfrm>
            <a:off x="144116" y="715633"/>
            <a:ext cx="2051620"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15.3.1 Runnable</a:t>
            </a:r>
            <a:r>
              <a:rPr lang="zh-CN" altLang="en-US" b="1" dirty="0">
                <a:solidFill>
                  <a:srgbClr val="0070C0"/>
                </a:solidFill>
              </a:rPr>
              <a:t>接口与目标对象</a:t>
            </a:r>
          </a:p>
          <a:p>
            <a:r>
              <a:rPr lang="en-US" altLang="zh-CN" b="1" dirty="0">
                <a:solidFill>
                  <a:srgbClr val="C00000"/>
                </a:solidFill>
              </a:rPr>
              <a:t>15.3.2 </a:t>
            </a:r>
            <a:r>
              <a:rPr lang="zh-CN" altLang="en-US" b="1" dirty="0">
                <a:solidFill>
                  <a:srgbClr val="C00000"/>
                </a:solidFill>
              </a:rPr>
              <a:t>关于</a:t>
            </a:r>
            <a:r>
              <a:rPr lang="en-US" altLang="zh-CN" b="1" dirty="0">
                <a:solidFill>
                  <a:srgbClr val="C00000"/>
                </a:solidFill>
              </a:rPr>
              <a:t>run</a:t>
            </a:r>
            <a:r>
              <a:rPr lang="zh-CN" altLang="en-US" b="1" dirty="0">
                <a:solidFill>
                  <a:srgbClr val="C00000"/>
                </a:solidFill>
              </a:rPr>
              <a:t>方法中的局部变量</a:t>
            </a:r>
          </a:p>
          <a:p>
            <a:r>
              <a:rPr lang="en-US" altLang="zh-CN" b="1" dirty="0">
                <a:solidFill>
                  <a:srgbClr val="0070C0"/>
                </a:solidFill>
              </a:rPr>
              <a:t>15.3.3 </a:t>
            </a:r>
            <a:r>
              <a:rPr lang="zh-CN" altLang="en-US" b="1" dirty="0">
                <a:solidFill>
                  <a:srgbClr val="0070C0"/>
                </a:solidFill>
              </a:rPr>
              <a:t>在线程中启动其它线程</a:t>
            </a:r>
          </a:p>
        </p:txBody>
      </p:sp>
      <p:sp>
        <p:nvSpPr>
          <p:cNvPr id="4" name="左箭头 3"/>
          <p:cNvSpPr/>
          <p:nvPr/>
        </p:nvSpPr>
        <p:spPr>
          <a:xfrm>
            <a:off x="2195736" y="1484784"/>
            <a:ext cx="216024"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56325" y="4350606"/>
            <a:ext cx="3171775" cy="646331"/>
          </a:xfrm>
          <a:prstGeom prst="rect">
            <a:avLst/>
          </a:prstGeom>
        </p:spPr>
        <p:txBody>
          <a:bodyPr wrap="square">
            <a:spAutoFit/>
          </a:bodyPr>
          <a:lstStyle/>
          <a:p>
            <a:r>
              <a:rPr lang="en-US" altLang="zh-CN" dirty="0" smtClean="0">
                <a:hlinkClick r:id="rId2" action="ppaction://hlinkfile"/>
              </a:rPr>
              <a:t>Example15_4.java</a:t>
            </a:r>
            <a:endParaRPr lang="en-US" altLang="zh-CN" dirty="0"/>
          </a:p>
          <a:p>
            <a:r>
              <a:rPr lang="en-US" altLang="zh-CN" dirty="0">
                <a:hlinkClick r:id="rId3" action="ppaction://hlinkfile"/>
              </a:rPr>
              <a:t>Move.java</a:t>
            </a:r>
            <a:endParaRPr lang="zh-CN" altLang="en-US" dirty="0"/>
          </a:p>
        </p:txBody>
      </p:sp>
      <p:sp>
        <p:nvSpPr>
          <p:cNvPr id="24" name="矩形 23"/>
          <p:cNvSpPr/>
          <p:nvPr/>
        </p:nvSpPr>
        <p:spPr>
          <a:xfrm>
            <a:off x="827584" y="3715614"/>
            <a:ext cx="766557"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b="1" dirty="0" smtClean="0"/>
              <a:t>例子</a:t>
            </a:r>
            <a:r>
              <a:rPr lang="en-US" altLang="zh-CN" b="1" dirty="0" smtClean="0"/>
              <a:t>4</a:t>
            </a:r>
            <a:endParaRPr lang="zh-CN" altLang="en-US" dirty="0"/>
          </a:p>
        </p:txBody>
      </p:sp>
      <p:sp>
        <p:nvSpPr>
          <p:cNvPr id="25" name="下箭头 24"/>
          <p:cNvSpPr/>
          <p:nvPr/>
        </p:nvSpPr>
        <p:spPr>
          <a:xfrm>
            <a:off x="1039691" y="4084946"/>
            <a:ext cx="342342" cy="212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2555776" y="4359852"/>
            <a:ext cx="576064" cy="333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18630" y="668626"/>
            <a:ext cx="6617865" cy="1477328"/>
          </a:xfrm>
          <a:prstGeom prst="rect">
            <a:avLst/>
          </a:prstGeom>
        </p:spPr>
        <p:txBody>
          <a:bodyPr wrap="square">
            <a:spAutoFit/>
          </a:bodyPr>
          <a:lstStyle/>
          <a:p>
            <a:r>
              <a:rPr lang="zh-CN" altLang="en-US" dirty="0"/>
              <a:t>具有相同目标对象的线程，当其中一个线程享用</a:t>
            </a:r>
            <a:r>
              <a:rPr lang="en-US" altLang="zh-CN" dirty="0"/>
              <a:t>CPU</a:t>
            </a:r>
            <a:r>
              <a:rPr lang="zh-CN" altLang="en-US" dirty="0"/>
              <a:t>资源时，目标对象自动调用接口中的</a:t>
            </a:r>
            <a:r>
              <a:rPr lang="en-US" altLang="zh-CN" dirty="0"/>
              <a:t>run</a:t>
            </a:r>
            <a:r>
              <a:rPr lang="zh-CN" altLang="en-US" dirty="0"/>
              <a:t>方法，这时，</a:t>
            </a:r>
            <a:r>
              <a:rPr lang="en-US" altLang="zh-CN" dirty="0"/>
              <a:t>run</a:t>
            </a:r>
            <a:r>
              <a:rPr lang="zh-CN" altLang="en-US" dirty="0"/>
              <a:t>方法中的局部变量被分配内存空间，当轮到另一个线程享用</a:t>
            </a:r>
            <a:r>
              <a:rPr lang="en-US" altLang="zh-CN" dirty="0"/>
              <a:t>CPU</a:t>
            </a:r>
            <a:r>
              <a:rPr lang="zh-CN" altLang="en-US" dirty="0"/>
              <a:t>资源时，目标对象会再次调用接口中的</a:t>
            </a:r>
            <a:r>
              <a:rPr lang="en-US" altLang="zh-CN" dirty="0"/>
              <a:t>run</a:t>
            </a:r>
            <a:r>
              <a:rPr lang="zh-CN" altLang="en-US" dirty="0"/>
              <a:t>方法，那么，</a:t>
            </a:r>
            <a:r>
              <a:rPr lang="en-US" altLang="zh-CN" dirty="0"/>
              <a:t>run()</a:t>
            </a:r>
            <a:r>
              <a:rPr lang="zh-CN" altLang="en-US" dirty="0"/>
              <a:t>方法中的局部变量会再次分配内存空间</a:t>
            </a:r>
            <a:r>
              <a:rPr lang="zh-CN" altLang="en-US" dirty="0" smtClean="0"/>
              <a:t>。</a:t>
            </a:r>
            <a:endParaRPr lang="zh-CN" altLang="en-US" dirty="0"/>
          </a:p>
        </p:txBody>
      </p:sp>
      <p:sp>
        <p:nvSpPr>
          <p:cNvPr id="6" name="矩形 5"/>
          <p:cNvSpPr/>
          <p:nvPr/>
        </p:nvSpPr>
        <p:spPr>
          <a:xfrm>
            <a:off x="236116" y="2551837"/>
            <a:ext cx="8656364" cy="923330"/>
          </a:xfrm>
          <a:prstGeom prst="rect">
            <a:avLst/>
          </a:prstGeom>
        </p:spPr>
        <p:txBody>
          <a:bodyPr wrap="square">
            <a:spAutoFit/>
          </a:bodyPr>
          <a:lstStyle/>
          <a:p>
            <a:r>
              <a:rPr lang="zh-CN" altLang="en-US" dirty="0"/>
              <a:t>也就是说</a:t>
            </a:r>
            <a:r>
              <a:rPr lang="en-US" altLang="zh-CN" dirty="0"/>
              <a:t>run()</a:t>
            </a:r>
            <a:r>
              <a:rPr lang="zh-CN" altLang="en-US" dirty="0"/>
              <a:t>方法已经启动运行了两次，分别运行在不同的线程中，即运行在不同的时间片内。</a:t>
            </a:r>
            <a:r>
              <a:rPr lang="zh-CN" altLang="en-US" b="1" dirty="0"/>
              <a:t>不同线程的</a:t>
            </a:r>
            <a:r>
              <a:rPr lang="en-US" altLang="zh-CN" b="1" dirty="0"/>
              <a:t>run()</a:t>
            </a:r>
            <a:r>
              <a:rPr lang="zh-CN" altLang="en-US" b="1" dirty="0"/>
              <a:t>方法中的局部变量互不干扰</a:t>
            </a:r>
            <a:r>
              <a:rPr lang="zh-CN" altLang="en-US" dirty="0"/>
              <a:t>，一个线程改变了自己的</a:t>
            </a:r>
            <a:r>
              <a:rPr lang="en-US" altLang="zh-CN" dirty="0"/>
              <a:t>run()</a:t>
            </a:r>
            <a:r>
              <a:rPr lang="zh-CN" altLang="en-US" dirty="0"/>
              <a:t>方法中局部变量的值不会影响其他线程的</a:t>
            </a:r>
            <a:r>
              <a:rPr lang="en-US" altLang="zh-CN" dirty="0"/>
              <a:t>run()</a:t>
            </a:r>
            <a:r>
              <a:rPr lang="zh-CN" altLang="en-US" dirty="0"/>
              <a:t>方法中的</a:t>
            </a:r>
            <a:r>
              <a:rPr lang="zh-CN" altLang="en-US" dirty="0" smtClean="0"/>
              <a:t>局部变量。</a:t>
            </a:r>
            <a:endParaRPr lang="zh-CN" altLang="en-US" dirty="0"/>
          </a:p>
        </p:txBody>
      </p:sp>
      <p:pic>
        <p:nvPicPr>
          <p:cNvPr id="655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100" y="3760851"/>
            <a:ext cx="4984688" cy="1864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830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7" y="-57150"/>
            <a:ext cx="3492946" cy="699036"/>
          </a:xfrm>
        </p:spPr>
        <p:txBody>
          <a:bodyPr>
            <a:noAutofit/>
          </a:bodyPr>
          <a:lstStyle/>
          <a:p>
            <a:pPr lvl="1"/>
            <a:r>
              <a:rPr lang="en-US" altLang="zh-CN" sz="2400" b="1" dirty="0"/>
              <a:t>15.3 </a:t>
            </a:r>
            <a:r>
              <a:rPr lang="zh-CN" altLang="zh-CN" sz="2400" b="1" dirty="0"/>
              <a:t>使用</a:t>
            </a:r>
            <a:r>
              <a:rPr lang="en-US" altLang="zh-CN" sz="2400" b="1" dirty="0"/>
              <a:t>Runnable</a:t>
            </a:r>
            <a:r>
              <a:rPr lang="zh-CN" altLang="zh-CN" sz="2400" b="1" dirty="0"/>
              <a:t>接口</a:t>
            </a:r>
          </a:p>
        </p:txBody>
      </p:sp>
      <p:sp>
        <p:nvSpPr>
          <p:cNvPr id="3" name="矩形 2"/>
          <p:cNvSpPr/>
          <p:nvPr/>
        </p:nvSpPr>
        <p:spPr>
          <a:xfrm>
            <a:off x="144116" y="715633"/>
            <a:ext cx="2051620"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15.3.1 Runnable</a:t>
            </a:r>
            <a:r>
              <a:rPr lang="zh-CN" altLang="en-US" b="1" dirty="0">
                <a:solidFill>
                  <a:srgbClr val="0070C0"/>
                </a:solidFill>
              </a:rPr>
              <a:t>接口与目标对象</a:t>
            </a:r>
          </a:p>
          <a:p>
            <a:r>
              <a:rPr lang="en-US" altLang="zh-CN" b="1" dirty="0">
                <a:solidFill>
                  <a:srgbClr val="0070C0"/>
                </a:solidFill>
              </a:rPr>
              <a:t>15.3.2 </a:t>
            </a:r>
            <a:r>
              <a:rPr lang="zh-CN" altLang="en-US" b="1" dirty="0">
                <a:solidFill>
                  <a:srgbClr val="0070C0"/>
                </a:solidFill>
              </a:rPr>
              <a:t>关于</a:t>
            </a:r>
            <a:r>
              <a:rPr lang="en-US" altLang="zh-CN" b="1" dirty="0">
                <a:solidFill>
                  <a:srgbClr val="0070C0"/>
                </a:solidFill>
              </a:rPr>
              <a:t>run</a:t>
            </a:r>
            <a:r>
              <a:rPr lang="zh-CN" altLang="en-US" b="1" dirty="0">
                <a:solidFill>
                  <a:srgbClr val="0070C0"/>
                </a:solidFill>
              </a:rPr>
              <a:t>方法中的局部变量</a:t>
            </a:r>
          </a:p>
          <a:p>
            <a:r>
              <a:rPr lang="en-US" altLang="zh-CN" b="1" dirty="0">
                <a:solidFill>
                  <a:srgbClr val="C00000"/>
                </a:solidFill>
              </a:rPr>
              <a:t>15.3.3 </a:t>
            </a:r>
            <a:r>
              <a:rPr lang="zh-CN" altLang="en-US" b="1" dirty="0">
                <a:solidFill>
                  <a:srgbClr val="C00000"/>
                </a:solidFill>
              </a:rPr>
              <a:t>在线程中启动其它线程</a:t>
            </a:r>
          </a:p>
        </p:txBody>
      </p:sp>
      <p:sp>
        <p:nvSpPr>
          <p:cNvPr id="4" name="左箭头 3"/>
          <p:cNvSpPr/>
          <p:nvPr/>
        </p:nvSpPr>
        <p:spPr>
          <a:xfrm>
            <a:off x="2202606" y="2037942"/>
            <a:ext cx="216024"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56325" y="4350606"/>
            <a:ext cx="3171775" cy="646331"/>
          </a:xfrm>
          <a:prstGeom prst="rect">
            <a:avLst/>
          </a:prstGeom>
        </p:spPr>
        <p:txBody>
          <a:bodyPr wrap="square">
            <a:spAutoFit/>
          </a:bodyPr>
          <a:lstStyle/>
          <a:p>
            <a:r>
              <a:rPr lang="en-US" altLang="zh-CN" dirty="0" smtClean="0">
                <a:hlinkClick r:id="rId2" action="ppaction://hlinkfile"/>
              </a:rPr>
              <a:t>Example15_5.java</a:t>
            </a:r>
            <a:endParaRPr lang="en-US" altLang="zh-CN" dirty="0"/>
          </a:p>
          <a:p>
            <a:r>
              <a:rPr lang="en-US" altLang="zh-CN" dirty="0" smtClean="0">
                <a:hlinkClick r:id="rId3" action="ppaction://hlinkfile"/>
              </a:rPr>
              <a:t>ComputerSum.java</a:t>
            </a:r>
            <a:endParaRPr lang="zh-CN" altLang="en-US" dirty="0"/>
          </a:p>
        </p:txBody>
      </p:sp>
      <p:sp>
        <p:nvSpPr>
          <p:cNvPr id="24" name="矩形 23"/>
          <p:cNvSpPr/>
          <p:nvPr/>
        </p:nvSpPr>
        <p:spPr>
          <a:xfrm>
            <a:off x="827584" y="3715614"/>
            <a:ext cx="766557"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b="1" dirty="0" smtClean="0"/>
              <a:t>例子</a:t>
            </a:r>
            <a:r>
              <a:rPr lang="en-US" altLang="zh-CN" b="1" dirty="0" smtClean="0"/>
              <a:t>5</a:t>
            </a:r>
            <a:endParaRPr lang="zh-CN" altLang="en-US" dirty="0"/>
          </a:p>
        </p:txBody>
      </p:sp>
      <p:sp>
        <p:nvSpPr>
          <p:cNvPr id="25" name="下箭头 24"/>
          <p:cNvSpPr/>
          <p:nvPr/>
        </p:nvSpPr>
        <p:spPr>
          <a:xfrm>
            <a:off x="1039691" y="4084946"/>
            <a:ext cx="342342" cy="212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2555776" y="4359852"/>
            <a:ext cx="576064" cy="333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18630" y="1822788"/>
            <a:ext cx="5994158" cy="923330"/>
          </a:xfrm>
          <a:prstGeom prst="rect">
            <a:avLst/>
          </a:prstGeom>
        </p:spPr>
        <p:txBody>
          <a:bodyPr wrap="square">
            <a:spAutoFit/>
          </a:bodyPr>
          <a:lstStyle/>
          <a:p>
            <a:r>
              <a:rPr lang="zh-CN" altLang="en-US" dirty="0" smtClean="0"/>
              <a:t>可以在</a:t>
            </a:r>
            <a:r>
              <a:rPr lang="zh-CN" altLang="zh-CN" dirty="0" smtClean="0"/>
              <a:t>任何</a:t>
            </a:r>
            <a:r>
              <a:rPr lang="zh-CN" altLang="zh-CN" dirty="0"/>
              <a:t>一个线程中启动另外一个线程。</a:t>
            </a:r>
            <a:r>
              <a:rPr lang="zh-CN" altLang="zh-CN" dirty="0" smtClean="0"/>
              <a:t>在例子</a:t>
            </a:r>
            <a:r>
              <a:rPr lang="en-US" altLang="zh-CN" dirty="0"/>
              <a:t>5</a:t>
            </a:r>
            <a:r>
              <a:rPr lang="zh-CN" altLang="zh-CN" dirty="0"/>
              <a:t>中，二个线程共同完成</a:t>
            </a:r>
            <a:r>
              <a:rPr lang="en-US" altLang="zh-CN" dirty="0"/>
              <a:t>1+2+…+10</a:t>
            </a:r>
            <a:r>
              <a:rPr lang="zh-CN" altLang="zh-CN" dirty="0"/>
              <a:t>，一个线程计算完</a:t>
            </a:r>
            <a:r>
              <a:rPr lang="en-US" altLang="zh-CN" dirty="0"/>
              <a:t>1+2+…+5</a:t>
            </a:r>
            <a:r>
              <a:rPr lang="zh-CN" altLang="zh-CN" dirty="0"/>
              <a:t>后启动另一个</a:t>
            </a:r>
            <a:r>
              <a:rPr lang="zh-CN" altLang="zh-CN" dirty="0" smtClean="0"/>
              <a:t>线程</a:t>
            </a:r>
            <a:r>
              <a:rPr lang="zh-CN" altLang="en-US" dirty="0" smtClean="0"/>
              <a:t>。</a:t>
            </a:r>
            <a:endParaRPr lang="zh-CN" altLang="en-US" dirty="0"/>
          </a:p>
        </p:txBody>
      </p:sp>
      <p:pic>
        <p:nvPicPr>
          <p:cNvPr id="665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1376" y="3677975"/>
            <a:ext cx="5041110" cy="169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279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7" y="-57150"/>
            <a:ext cx="3492946" cy="699036"/>
          </a:xfrm>
        </p:spPr>
        <p:txBody>
          <a:bodyPr>
            <a:noAutofit/>
          </a:bodyPr>
          <a:lstStyle/>
          <a:p>
            <a:pPr lvl="1"/>
            <a:r>
              <a:rPr lang="en-US" altLang="zh-CN" sz="2400" b="1" dirty="0"/>
              <a:t>15.4 </a:t>
            </a:r>
            <a:r>
              <a:rPr lang="zh-CN" altLang="zh-CN" sz="2400" b="1" dirty="0"/>
              <a:t>线程的常用方法</a:t>
            </a:r>
          </a:p>
        </p:txBody>
      </p:sp>
      <p:sp>
        <p:nvSpPr>
          <p:cNvPr id="5" name="矩形 4"/>
          <p:cNvSpPr/>
          <p:nvPr/>
        </p:nvSpPr>
        <p:spPr>
          <a:xfrm>
            <a:off x="99828" y="645478"/>
            <a:ext cx="194421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b="1" dirty="0"/>
              <a:t>1</a:t>
            </a:r>
            <a:r>
              <a:rPr lang="zh-CN" altLang="zh-CN" b="1" dirty="0"/>
              <a:t>．</a:t>
            </a:r>
            <a:r>
              <a:rPr lang="en-US" altLang="zh-CN" b="1" dirty="0"/>
              <a:t>start()</a:t>
            </a:r>
            <a:endParaRPr lang="zh-CN" altLang="zh-CN" dirty="0"/>
          </a:p>
        </p:txBody>
      </p:sp>
      <p:sp>
        <p:nvSpPr>
          <p:cNvPr id="19" name="矩形 18"/>
          <p:cNvSpPr/>
          <p:nvPr/>
        </p:nvSpPr>
        <p:spPr>
          <a:xfrm>
            <a:off x="100969" y="1031638"/>
            <a:ext cx="9043031" cy="369332"/>
          </a:xfrm>
          <a:prstGeom prst="rect">
            <a:avLst/>
          </a:prstGeom>
        </p:spPr>
        <p:txBody>
          <a:bodyPr wrap="square">
            <a:spAutoFit/>
          </a:bodyPr>
          <a:lstStyle/>
          <a:p>
            <a:r>
              <a:rPr lang="zh-CN" altLang="en-US" dirty="0"/>
              <a:t>线程调用该方法将启动线程，使之</a:t>
            </a:r>
            <a:r>
              <a:rPr lang="zh-CN" altLang="en-US" b="1" dirty="0"/>
              <a:t>进入</a:t>
            </a:r>
            <a:r>
              <a:rPr lang="en-US" altLang="zh-CN" b="1" dirty="0"/>
              <a:t>RUNNABLE</a:t>
            </a:r>
            <a:r>
              <a:rPr lang="zh-CN" altLang="en-US" b="1" dirty="0"/>
              <a:t>状态</a:t>
            </a:r>
            <a:r>
              <a:rPr lang="zh-CN" altLang="en-US" dirty="0"/>
              <a:t>，并等待</a:t>
            </a:r>
            <a:r>
              <a:rPr lang="en-US" altLang="zh-CN" dirty="0"/>
              <a:t>JVM</a:t>
            </a:r>
            <a:r>
              <a:rPr lang="zh-CN" altLang="en-US" dirty="0"/>
              <a:t>提供</a:t>
            </a:r>
            <a:r>
              <a:rPr lang="en-US" altLang="zh-CN" dirty="0"/>
              <a:t>CPU</a:t>
            </a:r>
            <a:r>
              <a:rPr lang="zh-CN" altLang="en-US" dirty="0" smtClean="0"/>
              <a:t>资源</a:t>
            </a:r>
            <a:r>
              <a:rPr lang="en-US" altLang="zh-CN" dirty="0" smtClean="0"/>
              <a:t>.</a:t>
            </a:r>
            <a:endParaRPr lang="zh-CN" altLang="en-US" dirty="0"/>
          </a:p>
        </p:txBody>
      </p:sp>
      <p:sp>
        <p:nvSpPr>
          <p:cNvPr id="20" name="矩形 19"/>
          <p:cNvSpPr/>
          <p:nvPr/>
        </p:nvSpPr>
        <p:spPr>
          <a:xfrm>
            <a:off x="100969" y="1400970"/>
            <a:ext cx="99738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a:t>．</a:t>
            </a:r>
            <a:r>
              <a:rPr lang="en-US" altLang="zh-CN" b="1" dirty="0"/>
              <a:t>run()</a:t>
            </a:r>
            <a:endParaRPr lang="zh-CN" altLang="en-US" b="1" dirty="0"/>
          </a:p>
        </p:txBody>
      </p:sp>
      <p:sp>
        <p:nvSpPr>
          <p:cNvPr id="21" name="矩形 20"/>
          <p:cNvSpPr/>
          <p:nvPr/>
        </p:nvSpPr>
        <p:spPr>
          <a:xfrm>
            <a:off x="100968" y="1788875"/>
            <a:ext cx="8863519" cy="923330"/>
          </a:xfrm>
          <a:prstGeom prst="rect">
            <a:avLst/>
          </a:prstGeom>
        </p:spPr>
        <p:txBody>
          <a:bodyPr wrap="square">
            <a:spAutoFit/>
          </a:bodyPr>
          <a:lstStyle/>
          <a:p>
            <a:r>
              <a:rPr lang="zh-CN" altLang="en-US" dirty="0"/>
              <a:t>定义线程对象获得</a:t>
            </a:r>
            <a:r>
              <a:rPr lang="en-US" altLang="zh-CN" dirty="0"/>
              <a:t>CPU</a:t>
            </a:r>
            <a:r>
              <a:rPr lang="zh-CN" altLang="en-US" dirty="0"/>
              <a:t>资源后所执行的操作，都是系统自动调用而无需要用户调用的方法。用户程序需要重写</a:t>
            </a:r>
            <a:r>
              <a:rPr lang="en-US" altLang="zh-CN" dirty="0"/>
              <a:t>run()</a:t>
            </a:r>
            <a:r>
              <a:rPr lang="zh-CN" altLang="en-US" dirty="0"/>
              <a:t>方法，</a:t>
            </a:r>
            <a:r>
              <a:rPr lang="zh-CN" altLang="en-US" b="1" dirty="0"/>
              <a:t>定义线程需要完成的任务</a:t>
            </a:r>
            <a:r>
              <a:rPr lang="zh-CN" altLang="en-US" dirty="0"/>
              <a:t>。当</a:t>
            </a:r>
            <a:r>
              <a:rPr lang="en-US" altLang="zh-CN" dirty="0"/>
              <a:t>run</a:t>
            </a:r>
            <a:r>
              <a:rPr lang="zh-CN" altLang="en-US" dirty="0"/>
              <a:t>方法执行完毕，线程就变成死亡状态。 </a:t>
            </a:r>
          </a:p>
        </p:txBody>
      </p:sp>
      <p:sp>
        <p:nvSpPr>
          <p:cNvPr id="22" name="矩形 21"/>
          <p:cNvSpPr/>
          <p:nvPr/>
        </p:nvSpPr>
        <p:spPr>
          <a:xfrm>
            <a:off x="100969" y="2712205"/>
            <a:ext cx="2518575"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3</a:t>
            </a:r>
            <a:r>
              <a:rPr lang="zh-CN" altLang="en-US" b="1" dirty="0"/>
              <a:t>．</a:t>
            </a:r>
            <a:r>
              <a:rPr lang="en-US" altLang="zh-CN" b="1" dirty="0"/>
              <a:t>sleep(</a:t>
            </a:r>
            <a:r>
              <a:rPr lang="en-US" altLang="zh-CN" b="1" dirty="0" err="1"/>
              <a:t>int</a:t>
            </a:r>
            <a:r>
              <a:rPr lang="en-US" altLang="zh-CN" b="1" dirty="0"/>
              <a:t> </a:t>
            </a:r>
            <a:r>
              <a:rPr lang="en-US" altLang="zh-CN" b="1" dirty="0" err="1"/>
              <a:t>millsecond</a:t>
            </a:r>
            <a:r>
              <a:rPr lang="en-US" altLang="zh-CN" b="1" dirty="0"/>
              <a:t>)</a:t>
            </a:r>
            <a:endParaRPr lang="zh-CN" altLang="en-US" b="1" dirty="0"/>
          </a:p>
        </p:txBody>
      </p:sp>
      <p:sp>
        <p:nvSpPr>
          <p:cNvPr id="23" name="矩形 22"/>
          <p:cNvSpPr/>
          <p:nvPr/>
        </p:nvSpPr>
        <p:spPr>
          <a:xfrm>
            <a:off x="99827" y="3103227"/>
            <a:ext cx="9044173" cy="923330"/>
          </a:xfrm>
          <a:prstGeom prst="rect">
            <a:avLst/>
          </a:prstGeom>
        </p:spPr>
        <p:txBody>
          <a:bodyPr wrap="square">
            <a:spAutoFit/>
          </a:bodyPr>
          <a:lstStyle/>
          <a:p>
            <a:r>
              <a:rPr lang="zh-CN" altLang="en-US" dirty="0"/>
              <a:t>主线程在</a:t>
            </a:r>
            <a:r>
              <a:rPr lang="en-US" altLang="zh-CN" dirty="0"/>
              <a:t>main</a:t>
            </a:r>
            <a:r>
              <a:rPr lang="zh-CN" altLang="en-US" dirty="0"/>
              <a:t>方法或用户线程在它的</a:t>
            </a:r>
            <a:r>
              <a:rPr lang="en-US" altLang="zh-CN" dirty="0"/>
              <a:t>run()</a:t>
            </a:r>
            <a:r>
              <a:rPr lang="zh-CN" altLang="en-US" dirty="0"/>
              <a:t>方法中调用</a:t>
            </a:r>
            <a:r>
              <a:rPr lang="en-US" altLang="zh-CN" dirty="0"/>
              <a:t>sleep</a:t>
            </a:r>
            <a:r>
              <a:rPr lang="zh-CN" altLang="en-US" dirty="0" smtClean="0"/>
              <a:t>方法放弃</a:t>
            </a:r>
            <a:r>
              <a:rPr lang="en-US" altLang="zh-CN" dirty="0"/>
              <a:t>CPU</a:t>
            </a:r>
            <a:r>
              <a:rPr lang="zh-CN" altLang="en-US" dirty="0" smtClean="0"/>
              <a:t>资源。</a:t>
            </a:r>
            <a:r>
              <a:rPr lang="en-US" altLang="zh-CN" dirty="0" err="1" smtClean="0"/>
              <a:t>millsecond</a:t>
            </a:r>
            <a:r>
              <a:rPr lang="zh-CN" altLang="en-US" dirty="0"/>
              <a:t>是毫秒为单位的休眠时间。如果</a:t>
            </a:r>
            <a:r>
              <a:rPr lang="zh-CN" altLang="en-US" dirty="0" smtClean="0"/>
              <a:t>线程休眠</a:t>
            </a:r>
            <a:r>
              <a:rPr lang="zh-CN" altLang="en-US" dirty="0"/>
              <a:t>时被打断，</a:t>
            </a:r>
            <a:r>
              <a:rPr lang="en-US" altLang="zh-CN" dirty="0"/>
              <a:t>JVM</a:t>
            </a:r>
            <a:r>
              <a:rPr lang="zh-CN" altLang="en-US" dirty="0"/>
              <a:t>就抛出</a:t>
            </a:r>
            <a:r>
              <a:rPr lang="en-US" altLang="zh-CN" dirty="0" err="1"/>
              <a:t>InterruptedException</a:t>
            </a:r>
            <a:r>
              <a:rPr lang="zh-CN" altLang="en-US" dirty="0"/>
              <a:t>异常。因此，必须在</a:t>
            </a:r>
            <a:r>
              <a:rPr lang="en-US" altLang="zh-CN" dirty="0" err="1"/>
              <a:t>try~catch</a:t>
            </a:r>
            <a:r>
              <a:rPr lang="zh-CN" altLang="en-US" dirty="0"/>
              <a:t>语句块中调用</a:t>
            </a:r>
            <a:r>
              <a:rPr lang="en-US" altLang="zh-CN" dirty="0"/>
              <a:t>sleep</a:t>
            </a:r>
            <a:r>
              <a:rPr lang="zh-CN" altLang="en-US" dirty="0"/>
              <a:t>方法。</a:t>
            </a:r>
          </a:p>
        </p:txBody>
      </p:sp>
      <p:sp>
        <p:nvSpPr>
          <p:cNvPr id="24" name="矩形 23"/>
          <p:cNvSpPr/>
          <p:nvPr/>
        </p:nvSpPr>
        <p:spPr>
          <a:xfrm>
            <a:off x="100969" y="4084778"/>
            <a:ext cx="129984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4</a:t>
            </a:r>
            <a:r>
              <a:rPr lang="zh-CN" altLang="en-US" b="1" dirty="0"/>
              <a:t>．</a:t>
            </a:r>
            <a:r>
              <a:rPr lang="en-US" altLang="zh-CN" b="1" dirty="0" err="1"/>
              <a:t>isAlive</a:t>
            </a:r>
            <a:r>
              <a:rPr lang="en-US" altLang="zh-CN" b="1" dirty="0"/>
              <a:t>()</a:t>
            </a:r>
            <a:endParaRPr lang="zh-CN" altLang="en-US" b="1" dirty="0"/>
          </a:p>
        </p:txBody>
      </p:sp>
      <p:sp>
        <p:nvSpPr>
          <p:cNvPr id="25" name="矩形 24"/>
          <p:cNvSpPr/>
          <p:nvPr/>
        </p:nvSpPr>
        <p:spPr>
          <a:xfrm>
            <a:off x="100969" y="4581128"/>
            <a:ext cx="8863518" cy="923330"/>
          </a:xfrm>
          <a:prstGeom prst="rect">
            <a:avLst/>
          </a:prstGeom>
        </p:spPr>
        <p:txBody>
          <a:bodyPr wrap="square">
            <a:spAutoFit/>
          </a:bodyPr>
          <a:lstStyle/>
          <a:p>
            <a:r>
              <a:rPr lang="zh-CN" altLang="en-US" dirty="0"/>
              <a:t>线程处于</a:t>
            </a:r>
            <a:r>
              <a:rPr lang="en-US" altLang="zh-CN" b="1" dirty="0"/>
              <a:t>NEW</a:t>
            </a:r>
            <a:r>
              <a:rPr lang="zh-CN" altLang="en-US" b="1" dirty="0"/>
              <a:t>状态时，线程调用</a:t>
            </a:r>
            <a:r>
              <a:rPr lang="en-US" altLang="zh-CN" b="1" dirty="0" err="1"/>
              <a:t>isAlive</a:t>
            </a:r>
            <a:r>
              <a:rPr lang="en-US" altLang="zh-CN" b="1" dirty="0"/>
              <a:t>()</a:t>
            </a:r>
            <a:r>
              <a:rPr lang="zh-CN" altLang="en-US" b="1" dirty="0"/>
              <a:t>方法返回</a:t>
            </a:r>
            <a:r>
              <a:rPr lang="en-US" altLang="zh-CN" b="1" dirty="0"/>
              <a:t>false</a:t>
            </a:r>
            <a:r>
              <a:rPr lang="zh-CN" altLang="en-US" dirty="0"/>
              <a:t>。当一个线程调用</a:t>
            </a:r>
            <a:r>
              <a:rPr lang="en-US" altLang="zh-CN" dirty="0"/>
              <a:t>start()</a:t>
            </a:r>
            <a:r>
              <a:rPr lang="zh-CN" altLang="en-US" dirty="0"/>
              <a:t>方法后，没有进入</a:t>
            </a:r>
            <a:r>
              <a:rPr lang="en-US" altLang="zh-CN" dirty="0"/>
              <a:t>TERMINATED(</a:t>
            </a:r>
            <a:r>
              <a:rPr lang="zh-CN" altLang="en-US" dirty="0"/>
              <a:t>死亡</a:t>
            </a:r>
            <a:r>
              <a:rPr lang="en-US" altLang="zh-CN" dirty="0"/>
              <a:t>)</a:t>
            </a:r>
            <a:r>
              <a:rPr lang="zh-CN" altLang="en-US" dirty="0"/>
              <a:t>状态之前，线程调用</a:t>
            </a:r>
            <a:r>
              <a:rPr lang="en-US" altLang="zh-CN" dirty="0" err="1"/>
              <a:t>isAlive</a:t>
            </a:r>
            <a:r>
              <a:rPr lang="en-US" altLang="zh-CN" dirty="0"/>
              <a:t>()</a:t>
            </a:r>
            <a:r>
              <a:rPr lang="zh-CN" altLang="en-US" dirty="0"/>
              <a:t>方法返回</a:t>
            </a:r>
            <a:r>
              <a:rPr lang="en-US" altLang="zh-CN" dirty="0"/>
              <a:t>true</a:t>
            </a:r>
            <a:r>
              <a:rPr lang="zh-CN" altLang="en-US" dirty="0"/>
              <a:t>。当线程进入</a:t>
            </a:r>
            <a:r>
              <a:rPr lang="en-US" altLang="zh-CN" dirty="0"/>
              <a:t>TERMINATED</a:t>
            </a:r>
            <a:r>
              <a:rPr lang="zh-CN" altLang="en-US" dirty="0"/>
              <a:t>状态后，线程仍可以调用方法</a:t>
            </a:r>
            <a:r>
              <a:rPr lang="en-US" altLang="zh-CN" dirty="0" err="1"/>
              <a:t>isAlive</a:t>
            </a:r>
            <a:r>
              <a:rPr lang="zh-CN" altLang="en-US" dirty="0"/>
              <a:t>（），这时返回的值是</a:t>
            </a:r>
            <a:r>
              <a:rPr lang="en-US" altLang="zh-CN" dirty="0"/>
              <a:t>false</a:t>
            </a:r>
            <a:r>
              <a:rPr lang="zh-CN" altLang="en-US" dirty="0"/>
              <a:t>。</a:t>
            </a:r>
          </a:p>
        </p:txBody>
      </p:sp>
    </p:spTree>
    <p:extLst>
      <p:ext uri="{BB962C8B-B14F-4D97-AF65-F5344CB8AC3E}">
        <p14:creationId xmlns:p14="http://schemas.microsoft.com/office/powerpoint/2010/main" val="4119531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7" y="-57150"/>
            <a:ext cx="3492946" cy="699036"/>
          </a:xfrm>
        </p:spPr>
        <p:txBody>
          <a:bodyPr>
            <a:noAutofit/>
          </a:bodyPr>
          <a:lstStyle/>
          <a:p>
            <a:pPr lvl="1"/>
            <a:r>
              <a:rPr lang="en-US" altLang="zh-CN" sz="2400" b="1" dirty="0"/>
              <a:t>15.4 </a:t>
            </a:r>
            <a:r>
              <a:rPr lang="zh-CN" altLang="zh-CN" sz="2400" b="1" dirty="0"/>
              <a:t>线程的常用方法</a:t>
            </a:r>
          </a:p>
        </p:txBody>
      </p:sp>
      <p:sp>
        <p:nvSpPr>
          <p:cNvPr id="24" name="矩形 23"/>
          <p:cNvSpPr/>
          <p:nvPr/>
        </p:nvSpPr>
        <p:spPr>
          <a:xfrm>
            <a:off x="88314" y="637065"/>
            <a:ext cx="129984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4</a:t>
            </a:r>
            <a:r>
              <a:rPr lang="zh-CN" altLang="en-US" b="1" dirty="0"/>
              <a:t>．</a:t>
            </a:r>
            <a:r>
              <a:rPr lang="en-US" altLang="zh-CN" b="1" dirty="0" err="1"/>
              <a:t>isAlive</a:t>
            </a:r>
            <a:r>
              <a:rPr lang="en-US" altLang="zh-CN" b="1" dirty="0"/>
              <a:t>()</a:t>
            </a:r>
            <a:endParaRPr lang="zh-CN" altLang="en-US" b="1" dirty="0"/>
          </a:p>
        </p:txBody>
      </p:sp>
      <p:sp>
        <p:nvSpPr>
          <p:cNvPr id="3" name="矩形 2"/>
          <p:cNvSpPr/>
          <p:nvPr/>
        </p:nvSpPr>
        <p:spPr>
          <a:xfrm>
            <a:off x="1388157" y="637065"/>
            <a:ext cx="7576331" cy="369332"/>
          </a:xfrm>
          <a:prstGeom prst="rect">
            <a:avLst/>
          </a:prstGeom>
        </p:spPr>
        <p:txBody>
          <a:bodyPr wrap="square">
            <a:spAutoFit/>
          </a:bodyPr>
          <a:lstStyle/>
          <a:p>
            <a:r>
              <a:rPr lang="zh-CN" altLang="en-US" dirty="0"/>
              <a:t>已经运行的线程在没有进入</a:t>
            </a:r>
            <a:r>
              <a:rPr lang="en-US" altLang="zh-CN" dirty="0"/>
              <a:t>TERMINATED(</a:t>
            </a:r>
            <a:r>
              <a:rPr lang="zh-CN" altLang="en-US" dirty="0"/>
              <a:t>死亡</a:t>
            </a:r>
            <a:r>
              <a:rPr lang="en-US" altLang="zh-CN" dirty="0"/>
              <a:t>)</a:t>
            </a:r>
            <a:r>
              <a:rPr lang="zh-CN" altLang="en-US" dirty="0"/>
              <a:t>状态时，不要再给线程</a:t>
            </a:r>
            <a:r>
              <a:rPr lang="zh-CN" altLang="en-US" dirty="0" smtClean="0"/>
              <a:t>分配</a:t>
            </a:r>
            <a:endParaRPr lang="zh-CN" altLang="en-US" dirty="0"/>
          </a:p>
        </p:txBody>
      </p:sp>
      <p:sp>
        <p:nvSpPr>
          <p:cNvPr id="4" name="矩形 3"/>
          <p:cNvSpPr/>
          <p:nvPr/>
        </p:nvSpPr>
        <p:spPr>
          <a:xfrm>
            <a:off x="122644" y="3314721"/>
            <a:ext cx="3616806" cy="175432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zh-CN" altLang="en-US" b="1" dirty="0" smtClean="0"/>
              <a:t>例子</a:t>
            </a:r>
            <a:r>
              <a:rPr lang="en-US" altLang="zh-CN" b="1" dirty="0" smtClean="0"/>
              <a:t>6</a:t>
            </a:r>
            <a:r>
              <a:rPr lang="zh-CN" altLang="en-US" dirty="0"/>
              <a:t>中线程每隔</a:t>
            </a:r>
            <a:r>
              <a:rPr lang="en-US" altLang="zh-CN" dirty="0"/>
              <a:t>1</a:t>
            </a:r>
            <a:r>
              <a:rPr lang="zh-CN" altLang="en-US" dirty="0"/>
              <a:t>秒钟在命令行窗口输出本地机器的时间，该线程又被分配了实体，新实体又开始运行。因为垃圾实体仍然在工作，因此，在命令行每秒钟能看见两行同样的本地机器</a:t>
            </a:r>
            <a:r>
              <a:rPr lang="zh-CN" altLang="en-US" dirty="0" smtClean="0"/>
              <a:t>时间。</a:t>
            </a:r>
            <a:endParaRPr lang="zh-CN" altLang="en-US" dirty="0"/>
          </a:p>
        </p:txBody>
      </p:sp>
      <p:sp>
        <p:nvSpPr>
          <p:cNvPr id="6" name="矩形 5"/>
          <p:cNvSpPr/>
          <p:nvPr/>
        </p:nvSpPr>
        <p:spPr>
          <a:xfrm>
            <a:off x="88314" y="1006397"/>
            <a:ext cx="8876174" cy="2308324"/>
          </a:xfrm>
          <a:prstGeom prst="rect">
            <a:avLst/>
          </a:prstGeom>
        </p:spPr>
        <p:txBody>
          <a:bodyPr wrap="square">
            <a:spAutoFit/>
          </a:bodyPr>
          <a:lstStyle/>
          <a:p>
            <a:r>
              <a:rPr lang="zh-CN" altLang="en-US" dirty="0"/>
              <a:t>实体，由于线程只能引用最后分配的实体，先前的实体就会成为“垃圾”，并且不会被垃圾收集机收集掉。例如：</a:t>
            </a:r>
          </a:p>
          <a:p>
            <a:r>
              <a:rPr lang="en-US" altLang="zh-CN" b="1" dirty="0"/>
              <a:t>Thread thread=new Thread(target);</a:t>
            </a:r>
          </a:p>
          <a:p>
            <a:r>
              <a:rPr lang="en-US" altLang="zh-CN" b="1" dirty="0" err="1"/>
              <a:t>thread.start</a:t>
            </a:r>
            <a:r>
              <a:rPr lang="en-US" altLang="zh-CN" b="1" dirty="0"/>
              <a:t>();</a:t>
            </a:r>
          </a:p>
          <a:p>
            <a:r>
              <a:rPr lang="zh-CN" altLang="en-US" dirty="0"/>
              <a:t>如果线程</a:t>
            </a:r>
            <a:r>
              <a:rPr lang="en-US" altLang="zh-CN" dirty="0"/>
              <a:t>thread</a:t>
            </a:r>
            <a:r>
              <a:rPr lang="zh-CN" altLang="en-US" dirty="0"/>
              <a:t>占有</a:t>
            </a:r>
            <a:r>
              <a:rPr lang="en-US" altLang="zh-CN" dirty="0"/>
              <a:t>CPU</a:t>
            </a:r>
            <a:r>
              <a:rPr lang="zh-CN" altLang="en-US" dirty="0"/>
              <a:t>资源进入了运行状态，这时再执行：</a:t>
            </a:r>
          </a:p>
          <a:p>
            <a:r>
              <a:rPr lang="en-US" altLang="zh-CN" b="1" dirty="0"/>
              <a:t>thread = new Thread(target);</a:t>
            </a:r>
          </a:p>
          <a:p>
            <a:r>
              <a:rPr lang="zh-CN" altLang="en-US" dirty="0"/>
              <a:t>那么，先前的实体就会成为“垃圾”，并且不会被垃圾收集机收集掉，因为</a:t>
            </a:r>
            <a:r>
              <a:rPr lang="en-US" altLang="zh-CN" dirty="0"/>
              <a:t>JVM</a:t>
            </a:r>
            <a:r>
              <a:rPr lang="zh-CN" altLang="en-US" dirty="0"/>
              <a:t>认为那个“垃圾”实体正在运行状态，如果突然释放，可能引起错误甚至设备的毁坏</a:t>
            </a:r>
            <a:r>
              <a:rPr lang="en-US" altLang="zh-CN" dirty="0"/>
              <a:t>.</a:t>
            </a:r>
          </a:p>
        </p:txBody>
      </p:sp>
      <p:sp>
        <p:nvSpPr>
          <p:cNvPr id="7" name="矩形 6"/>
          <p:cNvSpPr/>
          <p:nvPr/>
        </p:nvSpPr>
        <p:spPr>
          <a:xfrm>
            <a:off x="230353" y="5694932"/>
            <a:ext cx="2001084" cy="646331"/>
          </a:xfrm>
          <a:prstGeom prst="rect">
            <a:avLst/>
          </a:prstGeom>
        </p:spPr>
        <p:txBody>
          <a:bodyPr wrap="square">
            <a:spAutoFit/>
          </a:bodyPr>
          <a:lstStyle/>
          <a:p>
            <a:r>
              <a:rPr lang="en-US" altLang="zh-CN" dirty="0">
                <a:hlinkClick r:id="rId2" action="ppaction://hlinkfile"/>
              </a:rPr>
              <a:t>Example15_6.java</a:t>
            </a:r>
            <a:endParaRPr lang="en-US" altLang="zh-CN" dirty="0"/>
          </a:p>
          <a:p>
            <a:r>
              <a:rPr lang="en-US" altLang="zh-CN" dirty="0">
                <a:hlinkClick r:id="rId3" action="ppaction://hlinkfile"/>
              </a:rPr>
              <a:t>Target.java</a:t>
            </a:r>
            <a:endParaRPr lang="zh-CN" altLang="en-US" dirty="0"/>
          </a:p>
        </p:txBody>
      </p:sp>
      <p:sp>
        <p:nvSpPr>
          <p:cNvPr id="8" name="矩形 7"/>
          <p:cNvSpPr/>
          <p:nvPr/>
        </p:nvSpPr>
        <p:spPr>
          <a:xfrm>
            <a:off x="467544" y="5084406"/>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6</a:t>
            </a:r>
            <a:endParaRPr lang="zh-CN" altLang="en-US" dirty="0"/>
          </a:p>
        </p:txBody>
      </p:sp>
      <p:sp>
        <p:nvSpPr>
          <p:cNvPr id="9" name="下箭头 8"/>
          <p:cNvSpPr/>
          <p:nvPr/>
        </p:nvSpPr>
        <p:spPr>
          <a:xfrm>
            <a:off x="738235" y="5453738"/>
            <a:ext cx="305373" cy="20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75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319285"/>
            <a:ext cx="2892487" cy="3104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1640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7" y="-57150"/>
            <a:ext cx="3492946" cy="699036"/>
          </a:xfrm>
        </p:spPr>
        <p:txBody>
          <a:bodyPr>
            <a:noAutofit/>
          </a:bodyPr>
          <a:lstStyle/>
          <a:p>
            <a:pPr lvl="1"/>
            <a:r>
              <a:rPr lang="en-US" altLang="zh-CN" sz="2400" b="1" dirty="0"/>
              <a:t>15.4 </a:t>
            </a:r>
            <a:r>
              <a:rPr lang="zh-CN" altLang="zh-CN" sz="2400" b="1" dirty="0"/>
              <a:t>线程的常用方法</a:t>
            </a:r>
          </a:p>
        </p:txBody>
      </p:sp>
      <p:sp>
        <p:nvSpPr>
          <p:cNvPr id="5" name="矩形 4"/>
          <p:cNvSpPr/>
          <p:nvPr/>
        </p:nvSpPr>
        <p:spPr>
          <a:xfrm>
            <a:off x="99828" y="645478"/>
            <a:ext cx="296000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b="1" dirty="0"/>
              <a:t> 5</a:t>
            </a:r>
            <a:r>
              <a:rPr lang="zh-CN" altLang="zh-CN" b="1" dirty="0"/>
              <a:t>．</a:t>
            </a:r>
            <a:r>
              <a:rPr lang="en-US" altLang="zh-CN" b="1" dirty="0" err="1"/>
              <a:t>currentThread</a:t>
            </a:r>
            <a:r>
              <a:rPr lang="en-US" altLang="zh-CN" b="1" dirty="0"/>
              <a:t>()</a:t>
            </a:r>
            <a:endParaRPr lang="zh-CN" altLang="zh-CN" dirty="0"/>
          </a:p>
        </p:txBody>
      </p:sp>
      <p:sp>
        <p:nvSpPr>
          <p:cNvPr id="19" name="矩形 18"/>
          <p:cNvSpPr/>
          <p:nvPr/>
        </p:nvSpPr>
        <p:spPr>
          <a:xfrm>
            <a:off x="100969" y="1031638"/>
            <a:ext cx="9043031" cy="646331"/>
          </a:xfrm>
          <a:prstGeom prst="rect">
            <a:avLst/>
          </a:prstGeom>
        </p:spPr>
        <p:txBody>
          <a:bodyPr wrap="square">
            <a:spAutoFit/>
          </a:bodyPr>
          <a:lstStyle/>
          <a:p>
            <a:r>
              <a:rPr lang="en-US" altLang="zh-CN" b="1" dirty="0" err="1"/>
              <a:t>currentThread</a:t>
            </a:r>
            <a:r>
              <a:rPr lang="en-US" altLang="zh-CN" b="1" dirty="0"/>
              <a:t>()</a:t>
            </a:r>
            <a:r>
              <a:rPr lang="zh-CN" altLang="en-US" dirty="0"/>
              <a:t>方法是</a:t>
            </a:r>
            <a:r>
              <a:rPr lang="en-US" altLang="zh-CN" dirty="0"/>
              <a:t>Thread</a:t>
            </a:r>
            <a:r>
              <a:rPr lang="zh-CN" altLang="en-US" dirty="0"/>
              <a:t>类中的</a:t>
            </a:r>
            <a:r>
              <a:rPr lang="en-US" altLang="zh-CN" b="1" dirty="0"/>
              <a:t>static</a:t>
            </a:r>
            <a:r>
              <a:rPr lang="zh-CN" altLang="en-US" b="1" dirty="0"/>
              <a:t>方法</a:t>
            </a:r>
            <a:r>
              <a:rPr lang="zh-CN" altLang="en-US" dirty="0"/>
              <a:t>，可以用类名调用，该方法返回当前正在使用</a:t>
            </a:r>
            <a:r>
              <a:rPr lang="en-US" altLang="zh-CN" dirty="0"/>
              <a:t>CPU</a:t>
            </a:r>
            <a:r>
              <a:rPr lang="zh-CN" altLang="en-US" dirty="0"/>
              <a:t>资源的线程的引用。</a:t>
            </a:r>
          </a:p>
        </p:txBody>
      </p:sp>
      <p:sp>
        <p:nvSpPr>
          <p:cNvPr id="20" name="矩形 19"/>
          <p:cNvSpPr/>
          <p:nvPr/>
        </p:nvSpPr>
        <p:spPr>
          <a:xfrm>
            <a:off x="101019" y="1677969"/>
            <a:ext cx="153817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6</a:t>
            </a:r>
            <a:r>
              <a:rPr lang="zh-CN" altLang="zh-CN" b="1" dirty="0"/>
              <a:t>．</a:t>
            </a:r>
            <a:r>
              <a:rPr lang="en-US" altLang="zh-CN" b="1" dirty="0"/>
              <a:t>interrupt()</a:t>
            </a:r>
            <a:endParaRPr lang="zh-CN" altLang="en-US" b="1" dirty="0"/>
          </a:p>
        </p:txBody>
      </p:sp>
      <p:sp>
        <p:nvSpPr>
          <p:cNvPr id="3" name="矩形 2"/>
          <p:cNvSpPr/>
          <p:nvPr/>
        </p:nvSpPr>
        <p:spPr>
          <a:xfrm>
            <a:off x="101019" y="2132856"/>
            <a:ext cx="8863470" cy="923330"/>
          </a:xfrm>
          <a:prstGeom prst="rect">
            <a:avLst/>
          </a:prstGeom>
        </p:spPr>
        <p:txBody>
          <a:bodyPr wrap="square">
            <a:spAutoFit/>
          </a:bodyPr>
          <a:lstStyle/>
          <a:p>
            <a:r>
              <a:rPr lang="zh-CN" altLang="en-US" dirty="0"/>
              <a:t>当一些线程调用</a:t>
            </a:r>
            <a:r>
              <a:rPr lang="en-US" altLang="zh-CN" dirty="0"/>
              <a:t>sleep</a:t>
            </a:r>
            <a:r>
              <a:rPr lang="zh-CN" altLang="en-US" dirty="0"/>
              <a:t>方法处于休眠状态时，一个占有</a:t>
            </a:r>
            <a:r>
              <a:rPr lang="en-US" altLang="zh-CN" dirty="0"/>
              <a:t>CPU</a:t>
            </a:r>
            <a:r>
              <a:rPr lang="zh-CN" altLang="en-US" dirty="0"/>
              <a:t>资源的线程可以让休眠的线程调用</a:t>
            </a:r>
            <a:r>
              <a:rPr lang="en-US" altLang="zh-CN" b="1" dirty="0"/>
              <a:t>interrupt()</a:t>
            </a:r>
            <a:r>
              <a:rPr lang="zh-CN" altLang="en-US" dirty="0"/>
              <a:t>方法</a:t>
            </a:r>
            <a:r>
              <a:rPr lang="zh-CN" altLang="en-US" dirty="0" smtClean="0"/>
              <a:t>“吵醒”这个休眠</a:t>
            </a:r>
            <a:r>
              <a:rPr lang="zh-CN" altLang="en-US" dirty="0"/>
              <a:t>的线程</a:t>
            </a:r>
            <a:r>
              <a:rPr lang="zh-CN" altLang="en-US" dirty="0" smtClean="0"/>
              <a:t>，</a:t>
            </a:r>
            <a:r>
              <a:rPr lang="zh-CN" altLang="en-US" dirty="0"/>
              <a:t>即导致休眠的线程发生</a:t>
            </a:r>
            <a:r>
              <a:rPr lang="en-US" altLang="zh-CN" dirty="0" err="1"/>
              <a:t>InterruptedException</a:t>
            </a:r>
            <a:r>
              <a:rPr lang="zh-CN" altLang="en-US" dirty="0"/>
              <a:t>异常，从而结束休眠，进入</a:t>
            </a:r>
            <a:r>
              <a:rPr lang="en-US" altLang="zh-CN" dirty="0"/>
              <a:t>RUNNABLE</a:t>
            </a:r>
            <a:r>
              <a:rPr lang="zh-CN" altLang="en-US" dirty="0"/>
              <a:t>状态，重新排队等待</a:t>
            </a:r>
            <a:r>
              <a:rPr lang="en-US" altLang="zh-CN" dirty="0"/>
              <a:t>CPU</a:t>
            </a:r>
            <a:r>
              <a:rPr lang="zh-CN" altLang="en-US" dirty="0"/>
              <a:t>资源。</a:t>
            </a:r>
          </a:p>
        </p:txBody>
      </p:sp>
      <p:sp>
        <p:nvSpPr>
          <p:cNvPr id="4" name="矩形 3"/>
          <p:cNvSpPr/>
          <p:nvPr/>
        </p:nvSpPr>
        <p:spPr>
          <a:xfrm>
            <a:off x="136465" y="3140968"/>
            <a:ext cx="2779351"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b="1" dirty="0" smtClean="0"/>
              <a:t>例子</a:t>
            </a:r>
            <a:r>
              <a:rPr lang="en-US" altLang="zh-CN" b="1" dirty="0" smtClean="0"/>
              <a:t>7</a:t>
            </a:r>
            <a:r>
              <a:rPr lang="zh-CN" altLang="en-US" dirty="0"/>
              <a:t>中，有</a:t>
            </a:r>
            <a:r>
              <a:rPr lang="en-US" altLang="zh-CN" dirty="0"/>
              <a:t>2</a:t>
            </a:r>
            <a:r>
              <a:rPr lang="zh-CN" altLang="en-US" dirty="0"/>
              <a:t>个线程：</a:t>
            </a:r>
            <a:r>
              <a:rPr lang="en-US" altLang="zh-CN" dirty="0"/>
              <a:t>student</a:t>
            </a:r>
            <a:r>
              <a:rPr lang="zh-CN" altLang="en-US" dirty="0"/>
              <a:t>和</a:t>
            </a:r>
            <a:r>
              <a:rPr lang="en-US" altLang="zh-CN" dirty="0"/>
              <a:t>teacher</a:t>
            </a:r>
            <a:r>
              <a:rPr lang="zh-CN" altLang="en-US" dirty="0"/>
              <a:t>，其中</a:t>
            </a:r>
            <a:r>
              <a:rPr lang="en-US" altLang="zh-CN" b="1" dirty="0"/>
              <a:t>student</a:t>
            </a:r>
            <a:r>
              <a:rPr lang="zh-CN" altLang="en-US" dirty="0"/>
              <a:t>准备睡一小时后再开始上课，</a:t>
            </a:r>
            <a:r>
              <a:rPr lang="en-US" altLang="zh-CN" b="1" dirty="0"/>
              <a:t>teacher</a:t>
            </a:r>
            <a:r>
              <a:rPr lang="zh-CN" altLang="en-US" dirty="0"/>
              <a:t>在输出</a:t>
            </a:r>
            <a:r>
              <a:rPr lang="en-US" altLang="zh-CN" dirty="0"/>
              <a:t>3</a:t>
            </a:r>
            <a:r>
              <a:rPr lang="zh-CN" altLang="en-US" dirty="0"/>
              <a:t>句“上课”后，吵醒休眠的线程</a:t>
            </a:r>
            <a:r>
              <a:rPr lang="en-US" altLang="zh-CN" dirty="0"/>
              <a:t>student</a:t>
            </a:r>
            <a:r>
              <a:rPr lang="zh-CN" altLang="en-US" dirty="0"/>
              <a:t>。</a:t>
            </a:r>
          </a:p>
        </p:txBody>
      </p:sp>
      <p:sp>
        <p:nvSpPr>
          <p:cNvPr id="6" name="矩形 5"/>
          <p:cNvSpPr/>
          <p:nvPr/>
        </p:nvSpPr>
        <p:spPr>
          <a:xfrm>
            <a:off x="806292" y="5013176"/>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7</a:t>
            </a:r>
            <a:endParaRPr lang="zh-CN" altLang="en-US" dirty="0"/>
          </a:p>
        </p:txBody>
      </p:sp>
      <p:sp>
        <p:nvSpPr>
          <p:cNvPr id="7" name="下箭头 6"/>
          <p:cNvSpPr/>
          <p:nvPr/>
        </p:nvSpPr>
        <p:spPr>
          <a:xfrm>
            <a:off x="971600" y="5382508"/>
            <a:ext cx="432048" cy="134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6465" y="5508392"/>
            <a:ext cx="2286000" cy="646331"/>
          </a:xfrm>
          <a:prstGeom prst="rect">
            <a:avLst/>
          </a:prstGeom>
        </p:spPr>
        <p:txBody>
          <a:bodyPr wrap="square">
            <a:spAutoFit/>
          </a:bodyPr>
          <a:lstStyle/>
          <a:p>
            <a:r>
              <a:rPr lang="en-US" altLang="zh-CN" dirty="0">
                <a:hlinkClick r:id="rId2" action="ppaction://hlinkfile"/>
              </a:rPr>
              <a:t>Example15_7.java</a:t>
            </a:r>
            <a:endParaRPr lang="en-US" altLang="zh-CN" dirty="0"/>
          </a:p>
          <a:p>
            <a:r>
              <a:rPr lang="en-US" altLang="zh-CN" dirty="0">
                <a:hlinkClick r:id="rId3" action="ppaction://hlinkfile"/>
              </a:rPr>
              <a:t>ClassRoom.java</a:t>
            </a:r>
            <a:endParaRPr lang="zh-CN" altLang="en-US" dirty="0"/>
          </a:p>
        </p:txBody>
      </p:sp>
      <p:pic>
        <p:nvPicPr>
          <p:cNvPr id="686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3367631"/>
            <a:ext cx="4151189" cy="2741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右箭头 8"/>
          <p:cNvSpPr/>
          <p:nvPr/>
        </p:nvSpPr>
        <p:spPr>
          <a:xfrm>
            <a:off x="3059832" y="4365104"/>
            <a:ext cx="360040" cy="3734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1859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4975" y="0"/>
            <a:ext cx="3335946" cy="699036"/>
          </a:xfrm>
        </p:spPr>
        <p:txBody>
          <a:bodyPr>
            <a:normAutofit/>
          </a:bodyPr>
          <a:lstStyle/>
          <a:p>
            <a:pPr lvl="1"/>
            <a:r>
              <a:rPr lang="en-US" altLang="zh-CN" sz="2400" b="1" dirty="0"/>
              <a:t>15.5 GUI</a:t>
            </a:r>
            <a:r>
              <a:rPr lang="zh-CN" altLang="zh-CN" sz="2400" b="1" dirty="0"/>
              <a:t>线程</a:t>
            </a:r>
          </a:p>
        </p:txBody>
      </p:sp>
      <p:sp>
        <p:nvSpPr>
          <p:cNvPr id="23" name="矩形 22"/>
          <p:cNvSpPr/>
          <p:nvPr/>
        </p:nvSpPr>
        <p:spPr>
          <a:xfrm>
            <a:off x="251520" y="794922"/>
            <a:ext cx="8568952" cy="923330"/>
          </a:xfrm>
          <a:prstGeom prst="rect">
            <a:avLst/>
          </a:prstGeom>
        </p:spPr>
        <p:txBody>
          <a:bodyPr wrap="square">
            <a:spAutoFit/>
          </a:bodyPr>
          <a:lstStyle/>
          <a:p>
            <a:r>
              <a:rPr lang="zh-CN" altLang="en-US" dirty="0" smtClean="0"/>
              <a:t>包含</a:t>
            </a:r>
            <a:r>
              <a:rPr lang="zh-CN" altLang="en-US" dirty="0"/>
              <a:t>图形用户界面（</a:t>
            </a:r>
            <a:r>
              <a:rPr lang="en-US" altLang="zh-CN" dirty="0"/>
              <a:t>GUI</a:t>
            </a:r>
            <a:r>
              <a:rPr lang="zh-CN" altLang="en-US" dirty="0"/>
              <a:t>）时，</a:t>
            </a:r>
            <a:r>
              <a:rPr lang="en-US" altLang="zh-CN" dirty="0"/>
              <a:t>Java</a:t>
            </a:r>
            <a:r>
              <a:rPr lang="zh-CN" altLang="en-US" dirty="0"/>
              <a:t>虚拟机在运行应用程序时会</a:t>
            </a:r>
            <a:r>
              <a:rPr lang="zh-CN" altLang="en-US" dirty="0" smtClean="0"/>
              <a:t>自动启动两</a:t>
            </a:r>
            <a:r>
              <a:rPr lang="zh-CN" altLang="en-US" dirty="0"/>
              <a:t>个重要的线程：</a:t>
            </a:r>
            <a:r>
              <a:rPr lang="en-US" altLang="zh-CN" dirty="0"/>
              <a:t>AWT-</a:t>
            </a:r>
            <a:r>
              <a:rPr lang="en-US" altLang="zh-CN" dirty="0" err="1"/>
              <a:t>EventQuecue</a:t>
            </a:r>
            <a:r>
              <a:rPr lang="zh-CN" altLang="en-US" dirty="0"/>
              <a:t>和</a:t>
            </a:r>
            <a:r>
              <a:rPr lang="en-US" altLang="zh-CN" dirty="0"/>
              <a:t>AWT-Windows</a:t>
            </a:r>
            <a:r>
              <a:rPr lang="zh-CN" altLang="en-US" dirty="0"/>
              <a:t>。</a:t>
            </a:r>
            <a:r>
              <a:rPr lang="en-US" altLang="zh-CN" dirty="0"/>
              <a:t>AWT-</a:t>
            </a:r>
            <a:r>
              <a:rPr lang="en-US" altLang="zh-CN" dirty="0" err="1"/>
              <a:t>EventQuecue</a:t>
            </a:r>
            <a:r>
              <a:rPr lang="zh-CN" altLang="en-US" dirty="0"/>
              <a:t>线程负责处理</a:t>
            </a:r>
            <a:r>
              <a:rPr lang="en-US" altLang="zh-CN" dirty="0"/>
              <a:t>GUI</a:t>
            </a:r>
            <a:r>
              <a:rPr lang="zh-CN" altLang="en-US" dirty="0"/>
              <a:t>事件，</a:t>
            </a:r>
            <a:r>
              <a:rPr lang="en-US" altLang="zh-CN" dirty="0"/>
              <a:t>AWT-Windows</a:t>
            </a:r>
            <a:r>
              <a:rPr lang="zh-CN" altLang="en-US" dirty="0"/>
              <a:t>线程负责将窗体或组件绘制到桌面。</a:t>
            </a:r>
          </a:p>
        </p:txBody>
      </p:sp>
      <p:sp>
        <p:nvSpPr>
          <p:cNvPr id="24" name="矩形 23"/>
          <p:cNvSpPr/>
          <p:nvPr/>
        </p:nvSpPr>
        <p:spPr>
          <a:xfrm>
            <a:off x="285254" y="1721377"/>
            <a:ext cx="8535218" cy="1477328"/>
          </a:xfrm>
          <a:prstGeom prst="rect">
            <a:avLst/>
          </a:prstGeom>
        </p:spPr>
        <p:txBody>
          <a:bodyPr wrap="square">
            <a:spAutoFit/>
          </a:bodyPr>
          <a:lstStyle/>
          <a:p>
            <a:r>
              <a:rPr lang="zh-CN" altLang="en-US" dirty="0"/>
              <a:t>例子</a:t>
            </a:r>
            <a:r>
              <a:rPr lang="en-US" altLang="zh-CN" dirty="0"/>
              <a:t>8</a:t>
            </a:r>
            <a:r>
              <a:rPr lang="zh-CN" altLang="en-US" dirty="0"/>
              <a:t>是带滚动字幕的小词典，当用户在一个文本框中输入英文单词回车时，另一个文本框显示汉语解释。程序中的一个线程对象</a:t>
            </a:r>
            <a:r>
              <a:rPr lang="en-US" altLang="zh-CN" dirty="0" err="1"/>
              <a:t>scrollWord</a:t>
            </a:r>
            <a:r>
              <a:rPr lang="zh-CN" altLang="en-US" dirty="0"/>
              <a:t>负责滚动地显示“欢迎使用本字典”。用户通过单击按钮</a:t>
            </a:r>
            <a:r>
              <a:rPr lang="en-US" altLang="zh-CN" dirty="0"/>
              <a:t>fast</a:t>
            </a:r>
            <a:r>
              <a:rPr lang="zh-CN" altLang="en-US" dirty="0"/>
              <a:t>吵醒休眠的</a:t>
            </a:r>
            <a:r>
              <a:rPr lang="en-US" altLang="zh-CN" dirty="0" err="1"/>
              <a:t>scrollWord</a:t>
            </a:r>
            <a:r>
              <a:rPr lang="zh-CN" altLang="en-US" dirty="0"/>
              <a:t>线程，以便加快字模的滚动速度。通过在文本框中输入</a:t>
            </a:r>
            <a:r>
              <a:rPr lang="en-US" altLang="zh-CN" dirty="0"/>
              <a:t>end</a:t>
            </a:r>
            <a:r>
              <a:rPr lang="zh-CN" altLang="en-US" dirty="0"/>
              <a:t>单词来杀死这个线程，即让线程结束</a:t>
            </a:r>
            <a:r>
              <a:rPr lang="en-US" altLang="zh-CN" dirty="0"/>
              <a:t>run</a:t>
            </a:r>
            <a:r>
              <a:rPr lang="zh-CN" altLang="en-US" dirty="0"/>
              <a:t>方法，进入死亡</a:t>
            </a:r>
            <a:r>
              <a:rPr lang="zh-CN" altLang="en-US" dirty="0" smtClean="0"/>
              <a:t>状态。</a:t>
            </a:r>
            <a:endParaRPr lang="zh-CN" altLang="en-US" dirty="0"/>
          </a:p>
        </p:txBody>
      </p:sp>
      <p:sp>
        <p:nvSpPr>
          <p:cNvPr id="25" name="矩形 24"/>
          <p:cNvSpPr/>
          <p:nvPr/>
        </p:nvSpPr>
        <p:spPr>
          <a:xfrm>
            <a:off x="395536" y="3245405"/>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8</a:t>
            </a:r>
            <a:endParaRPr lang="zh-CN" altLang="en-US" dirty="0"/>
          </a:p>
        </p:txBody>
      </p:sp>
      <p:sp>
        <p:nvSpPr>
          <p:cNvPr id="26" name="矩形 25"/>
          <p:cNvSpPr/>
          <p:nvPr/>
        </p:nvSpPr>
        <p:spPr>
          <a:xfrm>
            <a:off x="253119" y="4633408"/>
            <a:ext cx="2374665" cy="1754326"/>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zh-CN" altLang="en-US" dirty="0"/>
              <a:t>单词文件：</a:t>
            </a:r>
            <a:r>
              <a:rPr lang="en-US" altLang="zh-CN" dirty="0" smtClean="0">
                <a:hlinkClick r:id="rId2" action="ppaction://hlinkfile"/>
              </a:rPr>
              <a:t>word.txt</a:t>
            </a:r>
            <a:r>
              <a:rPr lang="zh-CN" altLang="en-US" dirty="0" smtClean="0"/>
              <a:t>，</a:t>
            </a:r>
            <a:r>
              <a:rPr lang="zh-CN" altLang="en-US" dirty="0"/>
              <a:t>单词之间用空白分隔，例如：</a:t>
            </a:r>
          </a:p>
          <a:p>
            <a:r>
              <a:rPr lang="en-US" altLang="zh-CN" dirty="0"/>
              <a:t>boy </a:t>
            </a:r>
            <a:r>
              <a:rPr lang="zh-CN" altLang="en-US" dirty="0"/>
              <a:t>男孩 </a:t>
            </a:r>
          </a:p>
          <a:p>
            <a:r>
              <a:rPr lang="en-US" altLang="zh-CN" dirty="0"/>
              <a:t>sun </a:t>
            </a:r>
            <a:r>
              <a:rPr lang="zh-CN" altLang="en-US" dirty="0"/>
              <a:t>太阳</a:t>
            </a:r>
          </a:p>
          <a:p>
            <a:r>
              <a:rPr lang="en-US" altLang="zh-CN" dirty="0"/>
              <a:t>moon </a:t>
            </a:r>
            <a:r>
              <a:rPr lang="zh-CN" altLang="en-US" dirty="0"/>
              <a:t>月亮 </a:t>
            </a:r>
          </a:p>
        </p:txBody>
      </p:sp>
      <p:sp>
        <p:nvSpPr>
          <p:cNvPr id="27" name="矩形 26"/>
          <p:cNvSpPr/>
          <p:nvPr/>
        </p:nvSpPr>
        <p:spPr>
          <a:xfrm>
            <a:off x="113258" y="3614737"/>
            <a:ext cx="2082478" cy="923330"/>
          </a:xfrm>
          <a:prstGeom prst="rect">
            <a:avLst/>
          </a:prstGeom>
        </p:spPr>
        <p:txBody>
          <a:bodyPr wrap="square">
            <a:spAutoFit/>
          </a:bodyPr>
          <a:lstStyle/>
          <a:p>
            <a:r>
              <a:rPr lang="en-US" altLang="zh-CN" dirty="0">
                <a:hlinkClick r:id="rId3" action="ppaction://hlinkfile"/>
              </a:rPr>
              <a:t>Example15_8.java</a:t>
            </a:r>
            <a:endParaRPr lang="en-US" altLang="zh-CN" dirty="0"/>
          </a:p>
          <a:p>
            <a:r>
              <a:rPr lang="en-US" altLang="zh-CN" dirty="0">
                <a:hlinkClick r:id="rId4" action="ppaction://hlinkfile"/>
              </a:rPr>
              <a:t>WindowWord.java</a:t>
            </a:r>
            <a:endParaRPr lang="en-US" altLang="zh-CN" dirty="0"/>
          </a:p>
          <a:p>
            <a:r>
              <a:rPr lang="en-US" altLang="zh-CN" dirty="0">
                <a:hlinkClick r:id="rId5" action="ppaction://hlinkfile"/>
              </a:rPr>
              <a:t>Police.java</a:t>
            </a:r>
            <a:endParaRPr lang="zh-CN" altLang="en-US" dirty="0"/>
          </a:p>
        </p:txBody>
      </p:sp>
      <p:sp>
        <p:nvSpPr>
          <p:cNvPr id="28" name="右箭头 27"/>
          <p:cNvSpPr/>
          <p:nvPr/>
        </p:nvSpPr>
        <p:spPr>
          <a:xfrm>
            <a:off x="2843808" y="3789040"/>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963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0348" y="3245405"/>
            <a:ext cx="4950124" cy="2680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3234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4975" y="0"/>
            <a:ext cx="3335946" cy="699036"/>
          </a:xfrm>
        </p:spPr>
        <p:txBody>
          <a:bodyPr>
            <a:normAutofit/>
          </a:bodyPr>
          <a:lstStyle/>
          <a:p>
            <a:pPr lvl="1"/>
            <a:r>
              <a:rPr lang="en-US" altLang="zh-CN" sz="2400" b="1" dirty="0"/>
              <a:t>15.5 GUI</a:t>
            </a:r>
            <a:r>
              <a:rPr lang="zh-CN" altLang="zh-CN" sz="2400" b="1" dirty="0"/>
              <a:t>线程</a:t>
            </a:r>
          </a:p>
        </p:txBody>
      </p:sp>
      <p:sp>
        <p:nvSpPr>
          <p:cNvPr id="23" name="矩形 22"/>
          <p:cNvSpPr/>
          <p:nvPr/>
        </p:nvSpPr>
        <p:spPr>
          <a:xfrm>
            <a:off x="251520" y="794922"/>
            <a:ext cx="8568952" cy="646331"/>
          </a:xfrm>
          <a:prstGeom prst="rect">
            <a:avLst/>
          </a:prstGeom>
        </p:spPr>
        <p:txBody>
          <a:bodyPr wrap="square">
            <a:spAutoFit/>
          </a:bodyPr>
          <a:lstStyle/>
          <a:p>
            <a:r>
              <a:rPr lang="zh-CN" altLang="zh-CN" b="1" dirty="0"/>
              <a:t>例子</a:t>
            </a:r>
            <a:r>
              <a:rPr lang="en-US" altLang="zh-CN" b="1" dirty="0"/>
              <a:t>9</a:t>
            </a:r>
            <a:r>
              <a:rPr lang="zh-CN" altLang="zh-CN" dirty="0"/>
              <a:t>中单击</a:t>
            </a:r>
            <a:r>
              <a:rPr lang="en-US" altLang="zh-CN" dirty="0"/>
              <a:t>start</a:t>
            </a:r>
            <a:r>
              <a:rPr lang="zh-CN" altLang="zh-CN" dirty="0"/>
              <a:t>按扭线程开始工作：每隔一秒钟显示一次当前时间；单击</a:t>
            </a:r>
            <a:r>
              <a:rPr lang="en-US" altLang="zh-CN" dirty="0"/>
              <a:t>stop</a:t>
            </a:r>
            <a:r>
              <a:rPr lang="zh-CN" altLang="zh-CN" dirty="0"/>
              <a:t>按扭后，线程就结束了</a:t>
            </a:r>
            <a:r>
              <a:rPr lang="zh-CN" altLang="zh-CN" dirty="0" smtClean="0"/>
              <a:t>生命</a:t>
            </a:r>
            <a:r>
              <a:rPr lang="zh-CN" altLang="en-US" dirty="0" smtClean="0"/>
              <a:t>。</a:t>
            </a:r>
            <a:endParaRPr lang="zh-CN" altLang="en-US" dirty="0"/>
          </a:p>
        </p:txBody>
      </p:sp>
      <p:sp>
        <p:nvSpPr>
          <p:cNvPr id="24" name="矩形 23"/>
          <p:cNvSpPr/>
          <p:nvPr/>
        </p:nvSpPr>
        <p:spPr>
          <a:xfrm>
            <a:off x="285254" y="1505280"/>
            <a:ext cx="8535218" cy="923330"/>
          </a:xfrm>
          <a:prstGeom prst="rect">
            <a:avLst/>
          </a:prstGeom>
        </p:spPr>
        <p:txBody>
          <a:bodyPr wrap="square">
            <a:spAutoFit/>
          </a:bodyPr>
          <a:lstStyle/>
          <a:p>
            <a:r>
              <a:rPr lang="zh-CN" altLang="zh-CN" dirty="0"/>
              <a:t>把一个线程委派给一个组件事件时要格外小心，比如单击一个按扭让线程开始运行，那么当这个线程在执行完</a:t>
            </a:r>
            <a:r>
              <a:rPr lang="en-US" altLang="zh-CN" dirty="0"/>
              <a:t>run()</a:t>
            </a:r>
            <a:r>
              <a:rPr lang="zh-CN" altLang="zh-CN" dirty="0"/>
              <a:t>方法之前，客户可能会随时再次单击该按扭，这时就会发生</a:t>
            </a:r>
            <a:r>
              <a:rPr lang="en-US" altLang="zh-CN" dirty="0" err="1"/>
              <a:t>ILLegalThreadStateException</a:t>
            </a:r>
            <a:r>
              <a:rPr lang="en-US" altLang="zh-CN" dirty="0"/>
              <a:t> </a:t>
            </a:r>
            <a:r>
              <a:rPr lang="zh-CN" altLang="zh-CN" dirty="0"/>
              <a:t>异常。</a:t>
            </a:r>
            <a:endParaRPr lang="zh-CN" altLang="en-US" dirty="0"/>
          </a:p>
        </p:txBody>
      </p:sp>
      <p:sp>
        <p:nvSpPr>
          <p:cNvPr id="25" name="矩形 24"/>
          <p:cNvSpPr/>
          <p:nvPr/>
        </p:nvSpPr>
        <p:spPr>
          <a:xfrm>
            <a:off x="395536" y="3245405"/>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9</a:t>
            </a:r>
            <a:endParaRPr lang="zh-CN" altLang="en-US" dirty="0"/>
          </a:p>
        </p:txBody>
      </p:sp>
      <p:sp>
        <p:nvSpPr>
          <p:cNvPr id="27" name="矩形 26"/>
          <p:cNvSpPr/>
          <p:nvPr/>
        </p:nvSpPr>
        <p:spPr>
          <a:xfrm>
            <a:off x="113258" y="3614737"/>
            <a:ext cx="2082478" cy="646331"/>
          </a:xfrm>
          <a:prstGeom prst="rect">
            <a:avLst/>
          </a:prstGeom>
        </p:spPr>
        <p:txBody>
          <a:bodyPr wrap="square">
            <a:spAutoFit/>
          </a:bodyPr>
          <a:lstStyle/>
          <a:p>
            <a:r>
              <a:rPr lang="en-US" altLang="zh-CN" dirty="0">
                <a:hlinkClick r:id="rId2" action="ppaction://hlinkfile"/>
              </a:rPr>
              <a:t>Example15_9.java</a:t>
            </a:r>
            <a:endParaRPr lang="en-US" altLang="zh-CN" dirty="0"/>
          </a:p>
          <a:p>
            <a:r>
              <a:rPr lang="en-US" altLang="zh-CN" dirty="0">
                <a:hlinkClick r:id="rId3" action="ppaction://hlinkfile"/>
              </a:rPr>
              <a:t>Win.java</a:t>
            </a:r>
            <a:endParaRPr lang="zh-CN" altLang="en-US" dirty="0"/>
          </a:p>
        </p:txBody>
      </p:sp>
      <p:sp>
        <p:nvSpPr>
          <p:cNvPr id="28" name="右箭头 27"/>
          <p:cNvSpPr/>
          <p:nvPr/>
        </p:nvSpPr>
        <p:spPr>
          <a:xfrm>
            <a:off x="2270621" y="3685874"/>
            <a:ext cx="5760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06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564904"/>
            <a:ext cx="4392488" cy="3733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411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4975" y="0"/>
            <a:ext cx="3335946" cy="699036"/>
          </a:xfrm>
        </p:spPr>
        <p:txBody>
          <a:bodyPr>
            <a:normAutofit/>
          </a:bodyPr>
          <a:lstStyle/>
          <a:p>
            <a:pPr lvl="1"/>
            <a:r>
              <a:rPr lang="en-US" altLang="zh-CN" sz="2400" b="1" dirty="0"/>
              <a:t>15.6 </a:t>
            </a:r>
            <a:r>
              <a:rPr lang="zh-CN" altLang="zh-CN" sz="2400" b="1" dirty="0"/>
              <a:t>线程同步</a:t>
            </a:r>
          </a:p>
        </p:txBody>
      </p:sp>
      <p:sp>
        <p:nvSpPr>
          <p:cNvPr id="10" name="矩形 9"/>
          <p:cNvSpPr/>
          <p:nvPr/>
        </p:nvSpPr>
        <p:spPr>
          <a:xfrm>
            <a:off x="179512" y="685304"/>
            <a:ext cx="8424936" cy="646331"/>
          </a:xfrm>
          <a:prstGeom prst="rect">
            <a:avLst/>
          </a:prstGeom>
        </p:spPr>
        <p:txBody>
          <a:bodyPr wrap="square">
            <a:spAutoFit/>
          </a:bodyPr>
          <a:lstStyle/>
          <a:p>
            <a:r>
              <a:rPr lang="zh-CN" altLang="en-US" dirty="0" smtClean="0"/>
              <a:t>当多</a:t>
            </a:r>
            <a:r>
              <a:rPr lang="zh-CN" altLang="en-US" dirty="0"/>
              <a:t>个线程同时访问同一个变量，并且一个线程需要修改这个变量。我们应对这样的问题作出处理，否则可能发生</a:t>
            </a:r>
            <a:r>
              <a:rPr lang="zh-CN" altLang="en-US" dirty="0" smtClean="0"/>
              <a:t>混乱。</a:t>
            </a:r>
            <a:endParaRPr lang="zh-CN" altLang="en-US" dirty="0"/>
          </a:p>
        </p:txBody>
      </p:sp>
      <p:sp>
        <p:nvSpPr>
          <p:cNvPr id="13" name="矩形 12"/>
          <p:cNvSpPr/>
          <p:nvPr/>
        </p:nvSpPr>
        <p:spPr>
          <a:xfrm>
            <a:off x="184670" y="1351370"/>
            <a:ext cx="8707809" cy="369332"/>
          </a:xfrm>
          <a:prstGeom prst="rect">
            <a:avLst/>
          </a:prstGeom>
        </p:spPr>
        <p:txBody>
          <a:bodyPr wrap="square">
            <a:spAutoFit/>
          </a:bodyPr>
          <a:lstStyle/>
          <a:p>
            <a:r>
              <a:rPr lang="zh-CN" altLang="en-US" dirty="0"/>
              <a:t>所谓</a:t>
            </a:r>
            <a:r>
              <a:rPr lang="zh-CN" altLang="en-US" b="1" dirty="0">
                <a:solidFill>
                  <a:srgbClr val="C00000"/>
                </a:solidFill>
              </a:rPr>
              <a:t>线程同步</a:t>
            </a:r>
            <a:r>
              <a:rPr lang="zh-CN" altLang="en-US" dirty="0"/>
              <a:t>就是</a:t>
            </a:r>
            <a:r>
              <a:rPr lang="zh-CN" altLang="en-US" b="1" dirty="0"/>
              <a:t>若干个线程都需要使用一个</a:t>
            </a:r>
            <a:r>
              <a:rPr lang="en-US" altLang="zh-CN" b="1" dirty="0"/>
              <a:t>synchronized</a:t>
            </a:r>
            <a:r>
              <a:rPr lang="zh-CN" altLang="en-US" b="1" dirty="0"/>
              <a:t>修饰的方法</a:t>
            </a:r>
            <a:r>
              <a:rPr lang="zh-CN" altLang="en-US" dirty="0"/>
              <a:t>。</a:t>
            </a:r>
          </a:p>
        </p:txBody>
      </p:sp>
      <p:sp>
        <p:nvSpPr>
          <p:cNvPr id="23" name="矩形 22"/>
          <p:cNvSpPr/>
          <p:nvPr/>
        </p:nvSpPr>
        <p:spPr>
          <a:xfrm>
            <a:off x="184669" y="1844824"/>
            <a:ext cx="8707809"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当一个线程</a:t>
            </a:r>
            <a:r>
              <a:rPr lang="en-US" altLang="zh-CN" dirty="0"/>
              <a:t>A</a:t>
            </a:r>
            <a:r>
              <a:rPr lang="zh-CN" altLang="en-US" dirty="0" smtClean="0"/>
              <a:t>使用</a:t>
            </a:r>
            <a:r>
              <a:rPr lang="en-US" altLang="zh-CN" b="1" dirty="0"/>
              <a:t>synchronized</a:t>
            </a:r>
            <a:r>
              <a:rPr lang="zh-CN" altLang="en-US" dirty="0" smtClean="0"/>
              <a:t>方法</a:t>
            </a:r>
            <a:r>
              <a:rPr lang="zh-CN" altLang="en-US" dirty="0"/>
              <a:t>时，其他线程想</a:t>
            </a:r>
            <a:r>
              <a:rPr lang="zh-CN" altLang="en-US" dirty="0" smtClean="0"/>
              <a:t>使用这个</a:t>
            </a:r>
            <a:r>
              <a:rPr lang="en-US" altLang="zh-CN" b="1" dirty="0" smtClean="0"/>
              <a:t>synchronized</a:t>
            </a:r>
            <a:r>
              <a:rPr lang="zh-CN" altLang="en-US" dirty="0" smtClean="0"/>
              <a:t>方法</a:t>
            </a:r>
            <a:r>
              <a:rPr lang="zh-CN" altLang="en-US" dirty="0"/>
              <a:t>时就必须等待，直到线程</a:t>
            </a:r>
            <a:r>
              <a:rPr lang="en-US" altLang="zh-CN" dirty="0"/>
              <a:t>A </a:t>
            </a:r>
            <a:r>
              <a:rPr lang="zh-CN" altLang="en-US" dirty="0"/>
              <a:t>使用完该方法。</a:t>
            </a:r>
          </a:p>
        </p:txBody>
      </p:sp>
      <p:sp>
        <p:nvSpPr>
          <p:cNvPr id="24" name="矩形 23"/>
          <p:cNvSpPr/>
          <p:nvPr/>
        </p:nvSpPr>
        <p:spPr>
          <a:xfrm>
            <a:off x="185836" y="2551837"/>
            <a:ext cx="8706642" cy="1200329"/>
          </a:xfrm>
          <a:prstGeom prst="rect">
            <a:avLst/>
          </a:prstGeom>
        </p:spPr>
        <p:txBody>
          <a:bodyPr wrap="square">
            <a:spAutoFit/>
          </a:bodyPr>
          <a:lstStyle/>
          <a:p>
            <a:r>
              <a:rPr lang="zh-CN" altLang="en-US" b="1" dirty="0"/>
              <a:t>例子</a:t>
            </a:r>
            <a:r>
              <a:rPr lang="en-US" altLang="zh-CN" b="1" dirty="0"/>
              <a:t>10</a:t>
            </a:r>
            <a:r>
              <a:rPr lang="zh-CN" altLang="en-US" dirty="0"/>
              <a:t>中有两个线程：会计和出纳，他俩共同拥有一个帐本。他俩都可以使用存取方法对帐本进行访问，会计使用存取方法时，向帐本上写入存钱记录；出纳使用存取方法时，向帐本写入取钱记录。因此，当会计正在使用帐本时，出纳被禁止使用，反之也是</a:t>
            </a:r>
            <a:r>
              <a:rPr lang="zh-CN" altLang="en-US" dirty="0" smtClean="0"/>
              <a:t>这样。</a:t>
            </a:r>
            <a:endParaRPr lang="zh-CN" altLang="en-US" dirty="0"/>
          </a:p>
        </p:txBody>
      </p:sp>
      <p:sp>
        <p:nvSpPr>
          <p:cNvPr id="25" name="矩形 24"/>
          <p:cNvSpPr/>
          <p:nvPr/>
        </p:nvSpPr>
        <p:spPr>
          <a:xfrm>
            <a:off x="323528" y="4005064"/>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10</a:t>
            </a:r>
            <a:endParaRPr lang="zh-CN" altLang="en-US" dirty="0"/>
          </a:p>
        </p:txBody>
      </p:sp>
      <p:sp>
        <p:nvSpPr>
          <p:cNvPr id="26" name="下箭头 25"/>
          <p:cNvSpPr/>
          <p:nvPr/>
        </p:nvSpPr>
        <p:spPr>
          <a:xfrm>
            <a:off x="611560" y="4374396"/>
            <a:ext cx="288032" cy="134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1442" y="4653136"/>
            <a:ext cx="2536342" cy="923330"/>
          </a:xfrm>
          <a:prstGeom prst="rect">
            <a:avLst/>
          </a:prstGeom>
        </p:spPr>
        <p:txBody>
          <a:bodyPr wrap="square">
            <a:spAutoFit/>
          </a:bodyPr>
          <a:lstStyle/>
          <a:p>
            <a:r>
              <a:rPr lang="en-US" altLang="zh-CN" dirty="0" smtClean="0">
                <a:hlinkClick r:id="rId3" action="ppaction://hlinkfile"/>
              </a:rPr>
              <a:t>Example15_10.java</a:t>
            </a:r>
            <a:endParaRPr lang="en-US" altLang="zh-CN" dirty="0"/>
          </a:p>
          <a:p>
            <a:r>
              <a:rPr lang="en-US" altLang="zh-CN" dirty="0">
                <a:hlinkClick r:id="rId4" action="ppaction://hlinkfile"/>
              </a:rPr>
              <a:t>WindowMoney.java</a:t>
            </a:r>
            <a:endParaRPr lang="en-US" altLang="zh-CN" dirty="0"/>
          </a:p>
          <a:p>
            <a:r>
              <a:rPr lang="en-US" altLang="zh-CN" dirty="0">
                <a:hlinkClick r:id="rId5" action="ppaction://hlinkfile"/>
              </a:rPr>
              <a:t>Bank.java</a:t>
            </a:r>
            <a:endParaRPr lang="zh-CN" altLang="en-US" dirty="0"/>
          </a:p>
        </p:txBody>
      </p:sp>
      <p:pic>
        <p:nvPicPr>
          <p:cNvPr id="7168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4731" y="3573016"/>
            <a:ext cx="6523733"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131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4974" y="0"/>
            <a:ext cx="8297466" cy="699036"/>
          </a:xfrm>
        </p:spPr>
        <p:txBody>
          <a:bodyPr>
            <a:noAutofit/>
          </a:bodyPr>
          <a:lstStyle/>
          <a:p>
            <a:pPr lvl="1"/>
            <a:r>
              <a:rPr lang="en-US" altLang="zh-CN" sz="2400" b="1" dirty="0"/>
              <a:t>15.7 </a:t>
            </a:r>
            <a:r>
              <a:rPr lang="zh-CN" altLang="zh-CN" sz="2400" b="1" dirty="0"/>
              <a:t>在同步方法中使用</a:t>
            </a:r>
            <a:r>
              <a:rPr lang="en-US" altLang="zh-CN" sz="2400" b="1" dirty="0"/>
              <a:t>wait()</a:t>
            </a:r>
            <a:r>
              <a:rPr lang="zh-CN" altLang="zh-CN" sz="2400" b="1" dirty="0"/>
              <a:t>、</a:t>
            </a:r>
            <a:r>
              <a:rPr lang="en-US" altLang="zh-CN" sz="2400" b="1" dirty="0"/>
              <a:t>notify </a:t>
            </a:r>
            <a:r>
              <a:rPr lang="zh-CN" altLang="zh-CN" sz="2400" b="1" dirty="0"/>
              <a:t>和</a:t>
            </a:r>
            <a:r>
              <a:rPr lang="en-US" altLang="zh-CN" sz="2400" b="1" dirty="0" err="1"/>
              <a:t>notifyAll</a:t>
            </a:r>
            <a:r>
              <a:rPr lang="en-US" altLang="zh-CN" sz="2400" b="1" dirty="0"/>
              <a:t>()</a:t>
            </a:r>
            <a:r>
              <a:rPr lang="zh-CN" altLang="zh-CN" sz="2400" b="1" dirty="0"/>
              <a:t>方法</a:t>
            </a:r>
          </a:p>
        </p:txBody>
      </p:sp>
      <p:sp>
        <p:nvSpPr>
          <p:cNvPr id="16" name="矩形 15"/>
          <p:cNvSpPr/>
          <p:nvPr/>
        </p:nvSpPr>
        <p:spPr>
          <a:xfrm>
            <a:off x="323528" y="692696"/>
            <a:ext cx="7992888" cy="646331"/>
          </a:xfrm>
          <a:prstGeom prst="rect">
            <a:avLst/>
          </a:prstGeom>
        </p:spPr>
        <p:txBody>
          <a:bodyPr wrap="square">
            <a:spAutoFit/>
          </a:bodyPr>
          <a:lstStyle/>
          <a:p>
            <a:r>
              <a:rPr lang="zh-CN" altLang="en-US" dirty="0"/>
              <a:t>我们已经知道，当一个线程正在使用一</a:t>
            </a:r>
            <a:r>
              <a:rPr lang="zh-CN" altLang="en-US" dirty="0" smtClean="0"/>
              <a:t>个</a:t>
            </a:r>
            <a:r>
              <a:rPr lang="en-US" altLang="zh-CN" dirty="0" smtClean="0"/>
              <a:t>synchronized</a:t>
            </a:r>
            <a:r>
              <a:rPr lang="zh-CN" altLang="en-US" dirty="0" smtClean="0"/>
              <a:t>方法，</a:t>
            </a:r>
            <a:r>
              <a:rPr lang="zh-CN" altLang="en-US" dirty="0"/>
              <a:t>其它线程就不能使用</a:t>
            </a:r>
            <a:r>
              <a:rPr lang="zh-CN" altLang="en-US" dirty="0" smtClean="0"/>
              <a:t>这个</a:t>
            </a:r>
            <a:r>
              <a:rPr lang="en-US" altLang="zh-CN" dirty="0"/>
              <a:t>synchronized</a:t>
            </a:r>
            <a:r>
              <a:rPr lang="zh-CN" altLang="en-US" dirty="0" smtClean="0"/>
              <a:t>方法</a:t>
            </a:r>
            <a:r>
              <a:rPr lang="zh-CN" altLang="en-US" dirty="0"/>
              <a:t>。</a:t>
            </a:r>
          </a:p>
        </p:txBody>
      </p:sp>
      <p:sp>
        <p:nvSpPr>
          <p:cNvPr id="17" name="矩形 16"/>
          <p:cNvSpPr/>
          <p:nvPr/>
        </p:nvSpPr>
        <p:spPr>
          <a:xfrm>
            <a:off x="313829" y="1339027"/>
            <a:ext cx="8640960" cy="923330"/>
          </a:xfrm>
          <a:prstGeom prst="rect">
            <a:avLst/>
          </a:prstGeom>
        </p:spPr>
        <p:txBody>
          <a:bodyPr wrap="square">
            <a:spAutoFit/>
          </a:bodyPr>
          <a:lstStyle/>
          <a:p>
            <a:r>
              <a:rPr lang="zh-CN" altLang="en-US" dirty="0"/>
              <a:t>有时涉及到某些特殊情况，比如当你在一个售票窗口排队购买电影票时，如果你给售票员的钱不是零钱，而售票员又没有零钱找给你，那么你就必须等待，并允许你后面的人买票，以便售票员获得零钱给</a:t>
            </a:r>
            <a:r>
              <a:rPr lang="zh-CN" altLang="en-US" dirty="0" smtClean="0"/>
              <a:t>你。</a:t>
            </a:r>
            <a:endParaRPr lang="zh-CN" altLang="en-US" dirty="0"/>
          </a:p>
        </p:txBody>
      </p:sp>
      <p:sp>
        <p:nvSpPr>
          <p:cNvPr id="18" name="矩形 17"/>
          <p:cNvSpPr/>
          <p:nvPr/>
        </p:nvSpPr>
        <p:spPr>
          <a:xfrm>
            <a:off x="326404" y="2262357"/>
            <a:ext cx="8350051" cy="1200329"/>
          </a:xfrm>
          <a:prstGeom prst="rect">
            <a:avLst/>
          </a:prstGeom>
        </p:spPr>
        <p:txBody>
          <a:bodyPr wrap="square">
            <a:spAutoFit/>
          </a:bodyPr>
          <a:lstStyle/>
          <a:p>
            <a:r>
              <a:rPr lang="zh-CN" altLang="en-US" dirty="0"/>
              <a:t>一个线程使用</a:t>
            </a:r>
            <a:r>
              <a:rPr lang="zh-CN" altLang="en-US" dirty="0" smtClean="0"/>
              <a:t>的</a:t>
            </a:r>
            <a:r>
              <a:rPr lang="en-US" altLang="zh-CN" dirty="0"/>
              <a:t>synchronized</a:t>
            </a:r>
            <a:r>
              <a:rPr lang="zh-CN" altLang="en-US" dirty="0" smtClean="0"/>
              <a:t>方法</a:t>
            </a:r>
            <a:r>
              <a:rPr lang="zh-CN" altLang="en-US" dirty="0"/>
              <a:t>中用到某个变量，而此变量又需要其它线程修改后才能符合本线程的需要，那么可以</a:t>
            </a:r>
            <a:r>
              <a:rPr lang="zh-CN" altLang="en-US" dirty="0" smtClean="0"/>
              <a:t>在</a:t>
            </a:r>
            <a:r>
              <a:rPr lang="en-US" altLang="zh-CN" dirty="0"/>
              <a:t>synchronized</a:t>
            </a:r>
            <a:r>
              <a:rPr lang="zh-CN" altLang="en-US" dirty="0" smtClean="0"/>
              <a:t>方法</a:t>
            </a:r>
            <a:r>
              <a:rPr lang="zh-CN" altLang="en-US" dirty="0"/>
              <a:t>中使用</a:t>
            </a:r>
            <a:r>
              <a:rPr lang="en-US" altLang="zh-CN" dirty="0"/>
              <a:t>wait()</a:t>
            </a:r>
            <a:r>
              <a:rPr lang="zh-CN" altLang="en-US" dirty="0"/>
              <a:t>方法。使用</a:t>
            </a:r>
            <a:r>
              <a:rPr lang="en-US" altLang="zh-CN" dirty="0"/>
              <a:t>wait</a:t>
            </a:r>
            <a:r>
              <a:rPr lang="zh-CN" altLang="en-US" dirty="0"/>
              <a:t>方法可以中断方法的执行，使本线程等待，暂时让出</a:t>
            </a:r>
            <a:r>
              <a:rPr lang="en-US" altLang="zh-CN" dirty="0"/>
              <a:t>CPU</a:t>
            </a:r>
            <a:r>
              <a:rPr lang="zh-CN" altLang="en-US" dirty="0"/>
              <a:t>的使用权，并允许其它线程使用</a:t>
            </a:r>
            <a:r>
              <a:rPr lang="zh-CN" altLang="en-US" dirty="0" smtClean="0"/>
              <a:t>这个</a:t>
            </a:r>
            <a:r>
              <a:rPr lang="en-US" altLang="zh-CN" dirty="0"/>
              <a:t>synchronized</a:t>
            </a:r>
            <a:r>
              <a:rPr lang="zh-CN" altLang="en-US" dirty="0" smtClean="0"/>
              <a:t>方法。 </a:t>
            </a:r>
            <a:endParaRPr lang="zh-CN" altLang="en-US" dirty="0"/>
          </a:p>
        </p:txBody>
      </p:sp>
      <p:sp>
        <p:nvSpPr>
          <p:cNvPr id="19" name="矩形 18"/>
          <p:cNvSpPr/>
          <p:nvPr/>
        </p:nvSpPr>
        <p:spPr>
          <a:xfrm>
            <a:off x="326403" y="3462686"/>
            <a:ext cx="8350051" cy="923330"/>
          </a:xfrm>
          <a:prstGeom prst="rect">
            <a:avLst/>
          </a:prstGeom>
        </p:spPr>
        <p:txBody>
          <a:bodyPr wrap="square">
            <a:spAutoFit/>
          </a:bodyPr>
          <a:lstStyle/>
          <a:p>
            <a:r>
              <a:rPr lang="zh-CN" altLang="en-US" dirty="0"/>
              <a:t>其它线程如果在使用</a:t>
            </a:r>
            <a:r>
              <a:rPr lang="zh-CN" altLang="en-US" dirty="0" smtClean="0"/>
              <a:t>这个</a:t>
            </a:r>
            <a:r>
              <a:rPr lang="en-US" altLang="zh-CN" dirty="0"/>
              <a:t>synchronized</a:t>
            </a:r>
            <a:r>
              <a:rPr lang="zh-CN" altLang="en-US" dirty="0" smtClean="0"/>
              <a:t>方法</a:t>
            </a:r>
            <a:r>
              <a:rPr lang="zh-CN" altLang="en-US" dirty="0"/>
              <a:t>时不需要等待，那么它使用完</a:t>
            </a:r>
            <a:r>
              <a:rPr lang="zh-CN" altLang="en-US" dirty="0" smtClean="0"/>
              <a:t>这个</a:t>
            </a:r>
            <a:r>
              <a:rPr lang="en-US" altLang="zh-CN" dirty="0"/>
              <a:t>synchronized</a:t>
            </a:r>
            <a:r>
              <a:rPr lang="zh-CN" altLang="en-US" dirty="0" smtClean="0"/>
              <a:t>方法</a:t>
            </a:r>
            <a:r>
              <a:rPr lang="zh-CN" altLang="en-US" dirty="0"/>
              <a:t>的同时，应当用</a:t>
            </a:r>
            <a:r>
              <a:rPr lang="en-US" altLang="zh-CN" dirty="0" err="1"/>
              <a:t>notifyAll</a:t>
            </a:r>
            <a:r>
              <a:rPr lang="en-US" altLang="zh-CN" dirty="0"/>
              <a:t>()</a:t>
            </a:r>
            <a:r>
              <a:rPr lang="zh-CN" altLang="en-US" dirty="0"/>
              <a:t>方法通知所有的由于使用</a:t>
            </a:r>
            <a:r>
              <a:rPr lang="zh-CN" altLang="en-US" dirty="0" smtClean="0"/>
              <a:t>这个</a:t>
            </a:r>
            <a:r>
              <a:rPr lang="en-US" altLang="zh-CN" dirty="0"/>
              <a:t>synchronized</a:t>
            </a:r>
            <a:r>
              <a:rPr lang="zh-CN" altLang="en-US" dirty="0" smtClean="0"/>
              <a:t>方法</a:t>
            </a:r>
            <a:r>
              <a:rPr lang="zh-CN" altLang="en-US" dirty="0"/>
              <a:t>而处于等待的线程结束</a:t>
            </a:r>
            <a:r>
              <a:rPr lang="zh-CN" altLang="en-US" dirty="0" smtClean="0"/>
              <a:t>等待。</a:t>
            </a:r>
            <a:endParaRPr lang="zh-CN" altLang="en-US" dirty="0"/>
          </a:p>
        </p:txBody>
      </p:sp>
      <p:sp>
        <p:nvSpPr>
          <p:cNvPr id="20" name="矩形 19"/>
          <p:cNvSpPr/>
          <p:nvPr/>
        </p:nvSpPr>
        <p:spPr>
          <a:xfrm>
            <a:off x="326404" y="4371482"/>
            <a:ext cx="4572000" cy="9233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zh-CN" altLang="en-US" b="1" dirty="0" smtClean="0"/>
              <a:t>例子</a:t>
            </a:r>
            <a:r>
              <a:rPr lang="en-US" altLang="zh-CN" b="1" dirty="0" smtClean="0"/>
              <a:t>11</a:t>
            </a:r>
            <a:r>
              <a:rPr lang="zh-CN" altLang="en-US" dirty="0" smtClean="0"/>
              <a:t>模拟张</a:t>
            </a:r>
            <a:r>
              <a:rPr lang="zh-CN" altLang="en-US" dirty="0"/>
              <a:t>某和李某买电影票，售票员只有两</a:t>
            </a:r>
            <a:r>
              <a:rPr lang="zh-CN" altLang="en-US" dirty="0" smtClean="0"/>
              <a:t>张</a:t>
            </a:r>
            <a:r>
              <a:rPr lang="en-US" altLang="zh-CN" dirty="0" smtClean="0"/>
              <a:t>5</a:t>
            </a:r>
            <a:r>
              <a:rPr lang="zh-CN" altLang="en-US" dirty="0" smtClean="0"/>
              <a:t>元</a:t>
            </a:r>
            <a:r>
              <a:rPr lang="zh-CN" altLang="en-US" dirty="0"/>
              <a:t>的钱，电影票</a:t>
            </a:r>
            <a:r>
              <a:rPr lang="en-US" altLang="zh-CN" dirty="0"/>
              <a:t>5</a:t>
            </a:r>
            <a:r>
              <a:rPr lang="zh-CN" altLang="en-US" dirty="0"/>
              <a:t>元钱一张。</a:t>
            </a:r>
            <a:r>
              <a:rPr lang="zh-CN" altLang="en-US" dirty="0" smtClean="0"/>
              <a:t>张拿</a:t>
            </a:r>
            <a:r>
              <a:rPr lang="en-US" altLang="zh-CN" dirty="0" smtClean="0"/>
              <a:t>20</a:t>
            </a:r>
            <a:r>
              <a:rPr lang="zh-CN" altLang="en-US" dirty="0" smtClean="0"/>
              <a:t>元排</a:t>
            </a:r>
            <a:r>
              <a:rPr lang="zh-CN" altLang="en-US" dirty="0"/>
              <a:t>在李的前面买票，李某</a:t>
            </a:r>
            <a:r>
              <a:rPr lang="zh-CN" altLang="en-US" dirty="0" smtClean="0"/>
              <a:t>拿</a:t>
            </a:r>
            <a:r>
              <a:rPr lang="en-US" altLang="zh-CN" dirty="0" smtClean="0"/>
              <a:t>5</a:t>
            </a:r>
            <a:r>
              <a:rPr lang="zh-CN" altLang="en-US" dirty="0" smtClean="0"/>
              <a:t>元买票。</a:t>
            </a:r>
            <a:endParaRPr lang="zh-CN" altLang="en-US" dirty="0"/>
          </a:p>
        </p:txBody>
      </p:sp>
      <p:sp>
        <p:nvSpPr>
          <p:cNvPr id="21" name="矩形 20"/>
          <p:cNvSpPr/>
          <p:nvPr/>
        </p:nvSpPr>
        <p:spPr>
          <a:xfrm>
            <a:off x="340171" y="5290033"/>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11</a:t>
            </a:r>
            <a:endParaRPr lang="zh-CN" altLang="en-US" dirty="0"/>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79" y="4113388"/>
            <a:ext cx="3384375" cy="2267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矩形 21"/>
          <p:cNvSpPr/>
          <p:nvPr/>
        </p:nvSpPr>
        <p:spPr>
          <a:xfrm>
            <a:off x="285874" y="5805264"/>
            <a:ext cx="4572000" cy="923330"/>
          </a:xfrm>
          <a:prstGeom prst="rect">
            <a:avLst/>
          </a:prstGeom>
        </p:spPr>
        <p:txBody>
          <a:bodyPr>
            <a:spAutoFit/>
          </a:bodyPr>
          <a:lstStyle/>
          <a:p>
            <a:r>
              <a:rPr lang="en-US" altLang="zh-CN" dirty="0">
                <a:hlinkClick r:id="rId3" action="ppaction://hlinkfile"/>
              </a:rPr>
              <a:t>Example15_11.java</a:t>
            </a:r>
            <a:endParaRPr lang="en-US" altLang="zh-CN" dirty="0"/>
          </a:p>
          <a:p>
            <a:r>
              <a:rPr lang="en-US" altLang="zh-CN" dirty="0">
                <a:hlinkClick r:id="rId4" action="ppaction://hlinkfile"/>
              </a:rPr>
              <a:t>WindowTicket.java</a:t>
            </a:r>
            <a:endParaRPr lang="en-US" altLang="zh-CN" dirty="0"/>
          </a:p>
          <a:p>
            <a:r>
              <a:rPr lang="en-US" altLang="zh-CN" dirty="0">
                <a:hlinkClick r:id="rId5" action="ppaction://hlinkfile"/>
              </a:rPr>
              <a:t>SellTicket.java</a:t>
            </a:r>
            <a:endParaRPr lang="zh-CN" altLang="en-US" dirty="0"/>
          </a:p>
        </p:txBody>
      </p:sp>
      <p:sp>
        <p:nvSpPr>
          <p:cNvPr id="23" name="下箭头 22"/>
          <p:cNvSpPr/>
          <p:nvPr/>
        </p:nvSpPr>
        <p:spPr>
          <a:xfrm>
            <a:off x="611560" y="5659365"/>
            <a:ext cx="360040" cy="145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6404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4974" y="0"/>
            <a:ext cx="8297466" cy="699036"/>
          </a:xfrm>
        </p:spPr>
        <p:txBody>
          <a:bodyPr>
            <a:noAutofit/>
          </a:bodyPr>
          <a:lstStyle/>
          <a:p>
            <a:pPr lvl="1"/>
            <a:r>
              <a:rPr lang="en-US" altLang="zh-CN" sz="2400" b="1" dirty="0"/>
              <a:t>15.7 </a:t>
            </a:r>
            <a:r>
              <a:rPr lang="zh-CN" altLang="zh-CN" sz="2400" b="1" dirty="0"/>
              <a:t>在同步方法中使用</a:t>
            </a:r>
            <a:r>
              <a:rPr lang="en-US" altLang="zh-CN" sz="2400" b="1" dirty="0"/>
              <a:t>wait()</a:t>
            </a:r>
            <a:r>
              <a:rPr lang="zh-CN" altLang="zh-CN" sz="2400" b="1" dirty="0"/>
              <a:t>、</a:t>
            </a:r>
            <a:r>
              <a:rPr lang="en-US" altLang="zh-CN" sz="2400" b="1" dirty="0"/>
              <a:t>notify </a:t>
            </a:r>
            <a:r>
              <a:rPr lang="zh-CN" altLang="zh-CN" sz="2400" b="1" dirty="0"/>
              <a:t>和</a:t>
            </a:r>
            <a:r>
              <a:rPr lang="en-US" altLang="zh-CN" sz="2400" b="1" dirty="0" err="1"/>
              <a:t>notifyAll</a:t>
            </a:r>
            <a:r>
              <a:rPr lang="en-US" altLang="zh-CN" sz="2400" b="1" dirty="0"/>
              <a:t>()</a:t>
            </a:r>
            <a:r>
              <a:rPr lang="zh-CN" altLang="zh-CN" sz="2400" b="1" dirty="0"/>
              <a:t>方法</a:t>
            </a:r>
          </a:p>
        </p:txBody>
      </p:sp>
      <p:sp>
        <p:nvSpPr>
          <p:cNvPr id="21" name="矩形 20"/>
          <p:cNvSpPr/>
          <p:nvPr/>
        </p:nvSpPr>
        <p:spPr>
          <a:xfrm>
            <a:off x="531415" y="3167381"/>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smtClean="0"/>
              <a:t>12</a:t>
            </a:r>
            <a:endParaRPr lang="zh-CN" altLang="en-US" dirty="0"/>
          </a:p>
        </p:txBody>
      </p:sp>
      <p:sp>
        <p:nvSpPr>
          <p:cNvPr id="22" name="矩形 21"/>
          <p:cNvSpPr/>
          <p:nvPr/>
        </p:nvSpPr>
        <p:spPr>
          <a:xfrm>
            <a:off x="273918" y="3682612"/>
            <a:ext cx="2641898" cy="646331"/>
          </a:xfrm>
          <a:prstGeom prst="rect">
            <a:avLst/>
          </a:prstGeom>
        </p:spPr>
        <p:txBody>
          <a:bodyPr wrap="square">
            <a:spAutoFit/>
          </a:bodyPr>
          <a:lstStyle/>
          <a:p>
            <a:r>
              <a:rPr lang="en-US" altLang="zh-CN" dirty="0">
                <a:hlinkClick r:id="rId2" action="ppaction://hlinkfile"/>
              </a:rPr>
              <a:t>Example15_12.java</a:t>
            </a:r>
            <a:endParaRPr lang="en-US" altLang="zh-CN" dirty="0"/>
          </a:p>
          <a:p>
            <a:r>
              <a:rPr lang="en-US" altLang="zh-CN" dirty="0">
                <a:hlinkClick r:id="rId3" action="ppaction://hlinkfile"/>
              </a:rPr>
              <a:t>Number.java</a:t>
            </a:r>
            <a:endParaRPr lang="zh-CN" altLang="en-US" dirty="0"/>
          </a:p>
        </p:txBody>
      </p:sp>
      <p:sp>
        <p:nvSpPr>
          <p:cNvPr id="23" name="下箭头 22"/>
          <p:cNvSpPr/>
          <p:nvPr/>
        </p:nvSpPr>
        <p:spPr>
          <a:xfrm>
            <a:off x="791579" y="3536713"/>
            <a:ext cx="360040" cy="1458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874" y="764704"/>
            <a:ext cx="8606606" cy="1200329"/>
          </a:xfrm>
          <a:prstGeom prst="rect">
            <a:avLst/>
          </a:prstGeom>
        </p:spPr>
        <p:txBody>
          <a:bodyPr wrap="square">
            <a:spAutoFit/>
          </a:bodyPr>
          <a:lstStyle/>
          <a:p>
            <a:r>
              <a:rPr lang="zh-CN" altLang="en-US" b="1" dirty="0"/>
              <a:t>例子</a:t>
            </a:r>
            <a:r>
              <a:rPr lang="en-US" altLang="zh-CN" b="1" dirty="0"/>
              <a:t>12</a:t>
            </a:r>
            <a:r>
              <a:rPr lang="zh-CN" altLang="en-US" dirty="0"/>
              <a:t>用两个线程来玩猜数字游戏，</a:t>
            </a:r>
            <a:r>
              <a:rPr lang="zh-CN" altLang="en-US" b="1" dirty="0"/>
              <a:t>第一个线程负责随机给出</a:t>
            </a:r>
            <a:r>
              <a:rPr lang="en-US" altLang="zh-CN" b="1" dirty="0"/>
              <a:t>0</a:t>
            </a:r>
            <a:r>
              <a:rPr lang="zh-CN" altLang="en-US" b="1" dirty="0"/>
              <a:t>到</a:t>
            </a:r>
            <a:r>
              <a:rPr lang="en-US" altLang="zh-CN" b="1" dirty="0"/>
              <a:t>99</a:t>
            </a:r>
            <a:r>
              <a:rPr lang="zh-CN" altLang="en-US" b="1" dirty="0"/>
              <a:t>之间的一个整数</a:t>
            </a:r>
            <a:r>
              <a:rPr lang="zh-CN" altLang="en-US" dirty="0"/>
              <a:t>，</a:t>
            </a:r>
            <a:r>
              <a:rPr lang="zh-CN" altLang="en-US" b="1" dirty="0">
                <a:solidFill>
                  <a:srgbClr val="C00000"/>
                </a:solidFill>
              </a:rPr>
              <a:t>第二个线程负责猜出这个数</a:t>
            </a:r>
            <a:r>
              <a:rPr lang="zh-CN" altLang="en-US" dirty="0"/>
              <a:t>，每当第二个线程给出自己的猜测后，第一个线程都会提示“猜小了”、“猜大了”或“猜对了”。第二个线程首先要等待第一个线程设置好要猜测的数。</a:t>
            </a:r>
          </a:p>
        </p:txBody>
      </p:sp>
      <p:sp>
        <p:nvSpPr>
          <p:cNvPr id="4" name="矩形 3"/>
          <p:cNvSpPr/>
          <p:nvPr/>
        </p:nvSpPr>
        <p:spPr>
          <a:xfrm>
            <a:off x="285874" y="1967052"/>
            <a:ext cx="8305972" cy="1200329"/>
          </a:xfrm>
          <a:prstGeom prst="rect">
            <a:avLst/>
          </a:prstGeom>
        </p:spPr>
        <p:txBody>
          <a:bodyPr wrap="square">
            <a:spAutoFit/>
          </a:bodyPr>
          <a:lstStyle/>
          <a:p>
            <a:r>
              <a:rPr lang="zh-CN" altLang="en-US" dirty="0"/>
              <a:t>第一个线程设置好猜测数之后，两个线程还要互相等待，</a:t>
            </a:r>
            <a:r>
              <a:rPr lang="zh-CN" altLang="en-US" b="1" dirty="0"/>
              <a:t>其原则是，第二个线程给出自己的猜测后，等待第一个线程给出的提示；第一个线程给出提示后，等待给第二个线程给出猜测，</a:t>
            </a:r>
            <a:r>
              <a:rPr lang="zh-CN" altLang="en-US" dirty="0"/>
              <a:t>如此进行，直到第二个线程给出正确的猜测后，两个线程进入死亡</a:t>
            </a:r>
            <a:r>
              <a:rPr lang="zh-CN" altLang="en-US" dirty="0" smtClean="0"/>
              <a:t>状态。</a:t>
            </a:r>
            <a:endParaRPr lang="zh-CN" altLang="en-US" dirty="0"/>
          </a:p>
        </p:txBody>
      </p:sp>
      <p:sp>
        <p:nvSpPr>
          <p:cNvPr id="5" name="右箭头 4"/>
          <p:cNvSpPr/>
          <p:nvPr/>
        </p:nvSpPr>
        <p:spPr>
          <a:xfrm>
            <a:off x="1786583" y="3142938"/>
            <a:ext cx="36004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7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167381"/>
            <a:ext cx="6198776" cy="292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24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6632"/>
            <a:ext cx="8136904" cy="1470025"/>
          </a:xfrm>
        </p:spPr>
        <p:txBody>
          <a:bodyPr>
            <a:normAutofit/>
          </a:bodyPr>
          <a:lstStyle/>
          <a:p>
            <a:r>
              <a:rPr lang="zh-CN" altLang="en-US" sz="4000" b="1" dirty="0" smtClean="0">
                <a:solidFill>
                  <a:srgbClr val="C00000"/>
                </a:solidFill>
              </a:rPr>
              <a:t>第</a:t>
            </a:r>
            <a:r>
              <a:rPr lang="en-US" altLang="zh-CN" sz="4000" b="1" dirty="0" smtClean="0">
                <a:solidFill>
                  <a:srgbClr val="C00000"/>
                </a:solidFill>
              </a:rPr>
              <a:t>15</a:t>
            </a:r>
            <a:r>
              <a:rPr lang="zh-CN" altLang="en-US" sz="4000" b="1" dirty="0" smtClean="0">
                <a:solidFill>
                  <a:srgbClr val="C00000"/>
                </a:solidFill>
              </a:rPr>
              <a:t>章  </a:t>
            </a:r>
            <a:r>
              <a:rPr lang="en-US" altLang="zh-CN" sz="4000" b="1" dirty="0" smtClean="0">
                <a:solidFill>
                  <a:srgbClr val="C00000"/>
                </a:solidFill>
              </a:rPr>
              <a:t>Java</a:t>
            </a:r>
            <a:r>
              <a:rPr lang="zh-CN" altLang="zh-CN" sz="4000" b="1" dirty="0">
                <a:solidFill>
                  <a:srgbClr val="C00000"/>
                </a:solidFill>
              </a:rPr>
              <a:t>多线程机制</a:t>
            </a:r>
            <a:endParaRPr lang="zh-CN" altLang="en-US" sz="4000" b="1" dirty="0">
              <a:solidFill>
                <a:srgbClr val="C00000"/>
              </a:solidFill>
            </a:endParaRPr>
          </a:p>
        </p:txBody>
      </p:sp>
      <p:sp>
        <p:nvSpPr>
          <p:cNvPr id="4" name="矩形 3"/>
          <p:cNvSpPr/>
          <p:nvPr/>
        </p:nvSpPr>
        <p:spPr>
          <a:xfrm>
            <a:off x="428700" y="1268760"/>
            <a:ext cx="3567236"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b="1" dirty="0"/>
              <a:t>主要内容</a:t>
            </a:r>
          </a:p>
          <a:p>
            <a:pPr marL="285750" lvl="0" indent="-285750">
              <a:buFont typeface="Wingdings" panose="05000000000000000000" pitchFamily="2" charset="2"/>
              <a:buChar char="l"/>
            </a:pPr>
            <a:r>
              <a:rPr lang="en-US" altLang="zh-CN" dirty="0"/>
              <a:t>Java</a:t>
            </a:r>
            <a:r>
              <a:rPr lang="zh-CN" altLang="en-US" dirty="0"/>
              <a:t>中的线程</a:t>
            </a:r>
          </a:p>
          <a:p>
            <a:pPr marL="285750" lvl="0" indent="-285750">
              <a:buFont typeface="Wingdings" panose="05000000000000000000" pitchFamily="2" charset="2"/>
              <a:buChar char="l"/>
            </a:pPr>
            <a:r>
              <a:rPr lang="en-US" altLang="zh-CN" dirty="0"/>
              <a:t>Thread</a:t>
            </a:r>
            <a:r>
              <a:rPr lang="zh-CN" altLang="en-US" dirty="0"/>
              <a:t>子类创建线程</a:t>
            </a:r>
          </a:p>
          <a:p>
            <a:pPr marL="285750" lvl="0" indent="-285750">
              <a:buFont typeface="Wingdings" panose="05000000000000000000" pitchFamily="2" charset="2"/>
              <a:buChar char="l"/>
            </a:pPr>
            <a:r>
              <a:rPr lang="zh-CN" altLang="en-US" dirty="0"/>
              <a:t>使用</a:t>
            </a:r>
            <a:r>
              <a:rPr lang="en-US" altLang="zh-CN" dirty="0"/>
              <a:t>Runnable</a:t>
            </a:r>
            <a:r>
              <a:rPr lang="zh-CN" altLang="en-US" dirty="0"/>
              <a:t>接口</a:t>
            </a:r>
          </a:p>
          <a:p>
            <a:pPr marL="285750" lvl="0" indent="-285750">
              <a:buFont typeface="Wingdings" panose="05000000000000000000" pitchFamily="2" charset="2"/>
              <a:buChar char="l"/>
            </a:pPr>
            <a:r>
              <a:rPr lang="zh-CN" altLang="en-US" dirty="0"/>
              <a:t>线程的常用方法</a:t>
            </a:r>
          </a:p>
          <a:p>
            <a:pPr marL="285750" lvl="0" indent="-285750">
              <a:buFont typeface="Wingdings" panose="05000000000000000000" pitchFamily="2" charset="2"/>
              <a:buChar char="l"/>
            </a:pPr>
            <a:r>
              <a:rPr lang="en-US" altLang="zh-CN" dirty="0"/>
              <a:t>GUI</a:t>
            </a:r>
            <a:r>
              <a:rPr lang="zh-CN" altLang="en-US" dirty="0"/>
              <a:t>线程</a:t>
            </a:r>
          </a:p>
          <a:p>
            <a:pPr marL="285750" lvl="0" indent="-285750">
              <a:buFont typeface="Wingdings" panose="05000000000000000000" pitchFamily="2" charset="2"/>
              <a:buChar char="l"/>
            </a:pPr>
            <a:r>
              <a:rPr lang="zh-CN" altLang="en-US" dirty="0"/>
              <a:t>线程同步</a:t>
            </a:r>
            <a:r>
              <a:rPr lang="en-US" altLang="zh-CN" dirty="0"/>
              <a:t>(</a:t>
            </a:r>
            <a:r>
              <a:rPr lang="zh-CN" altLang="en-US" dirty="0"/>
              <a:t>难点</a:t>
            </a:r>
            <a:r>
              <a:rPr lang="en-US" altLang="zh-CN" dirty="0"/>
              <a:t>)</a:t>
            </a:r>
            <a:endParaRPr lang="zh-CN" altLang="zh-CN" b="1" dirty="0">
              <a:solidFill>
                <a:srgbClr val="00206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077072"/>
            <a:ext cx="2457450" cy="2457450"/>
          </a:xfrm>
          <a:prstGeom prst="rect">
            <a:avLst/>
          </a:prstGeom>
        </p:spPr>
      </p:pic>
      <p:sp>
        <p:nvSpPr>
          <p:cNvPr id="7" name="矩形 6"/>
          <p:cNvSpPr/>
          <p:nvPr/>
        </p:nvSpPr>
        <p:spPr>
          <a:xfrm>
            <a:off x="611560" y="5449813"/>
            <a:ext cx="481202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r>
              <a:rPr lang="zh-CN" altLang="en-US" b="1" dirty="0"/>
              <a:t>耿祥义老师</a:t>
            </a:r>
            <a:r>
              <a:rPr lang="en-US" altLang="zh-CN" b="1" dirty="0"/>
              <a:t>java</a:t>
            </a:r>
            <a:r>
              <a:rPr lang="zh-CN" altLang="en-US" b="1" dirty="0"/>
              <a:t>教学辅助公众号（</a:t>
            </a:r>
            <a:r>
              <a:rPr lang="en-US" altLang="zh-CN" b="1" dirty="0"/>
              <a:t>java-violin</a:t>
            </a:r>
            <a:r>
              <a:rPr lang="zh-CN" altLang="en-US" b="1" dirty="0"/>
              <a:t>）</a:t>
            </a:r>
          </a:p>
        </p:txBody>
      </p:sp>
      <p:sp>
        <p:nvSpPr>
          <p:cNvPr id="8" name="右箭头 7"/>
          <p:cNvSpPr/>
          <p:nvPr/>
        </p:nvSpPr>
        <p:spPr>
          <a:xfrm>
            <a:off x="5450954" y="5542146"/>
            <a:ext cx="360040" cy="184666"/>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77506" y="1268760"/>
            <a:ext cx="3567236"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lvl="0" indent="-285750">
              <a:buFont typeface="Wingdings" panose="05000000000000000000" pitchFamily="2" charset="2"/>
              <a:buChar char="l"/>
            </a:pPr>
            <a:r>
              <a:rPr lang="zh-CN" altLang="en-US" dirty="0"/>
              <a:t>在同步方法中使用</a:t>
            </a:r>
            <a:r>
              <a:rPr lang="en-US" altLang="zh-CN" dirty="0"/>
              <a:t>wait()</a:t>
            </a:r>
            <a:r>
              <a:rPr lang="zh-CN" altLang="en-US" dirty="0"/>
              <a:t>、</a:t>
            </a:r>
            <a:r>
              <a:rPr lang="en-US" altLang="zh-CN" dirty="0"/>
              <a:t>notify </a:t>
            </a:r>
            <a:r>
              <a:rPr lang="zh-CN" altLang="en-US" dirty="0"/>
              <a:t>和</a:t>
            </a:r>
            <a:r>
              <a:rPr lang="en-US" altLang="zh-CN" dirty="0" err="1"/>
              <a:t>notifyAll</a:t>
            </a:r>
            <a:r>
              <a:rPr lang="en-US" altLang="zh-CN" dirty="0"/>
              <a:t>()</a:t>
            </a:r>
            <a:r>
              <a:rPr lang="zh-CN" altLang="en-US" dirty="0"/>
              <a:t>方法</a:t>
            </a:r>
          </a:p>
          <a:p>
            <a:pPr marL="285750" lvl="0" indent="-285750">
              <a:buFont typeface="Wingdings" panose="05000000000000000000" pitchFamily="2" charset="2"/>
              <a:buChar char="l"/>
            </a:pPr>
            <a:r>
              <a:rPr lang="zh-CN" altLang="en-US" dirty="0"/>
              <a:t>计时器线程</a:t>
            </a:r>
          </a:p>
          <a:p>
            <a:pPr marL="285750" lvl="0" indent="-285750">
              <a:buFont typeface="Wingdings" panose="05000000000000000000" pitchFamily="2" charset="2"/>
              <a:buChar char="l"/>
            </a:pPr>
            <a:r>
              <a:rPr lang="zh-CN" altLang="en-US" dirty="0"/>
              <a:t>线程联合</a:t>
            </a:r>
          </a:p>
          <a:p>
            <a:pPr marL="285750" lvl="0" indent="-285750">
              <a:buFont typeface="Wingdings" panose="05000000000000000000" pitchFamily="2" charset="2"/>
              <a:buChar char="l"/>
            </a:pPr>
            <a:r>
              <a:rPr lang="zh-CN" altLang="en-US" dirty="0"/>
              <a:t>守护</a:t>
            </a:r>
            <a:r>
              <a:rPr lang="zh-CN" altLang="en-US" dirty="0" smtClean="0"/>
              <a:t>线程</a:t>
            </a:r>
            <a:endParaRPr lang="en-US" altLang="zh-CN" dirty="0" smtClean="0"/>
          </a:p>
          <a:p>
            <a:pPr marL="285750" lvl="0" indent="-285750">
              <a:buFont typeface="Wingdings" panose="05000000000000000000" pitchFamily="2" charset="2"/>
              <a:buChar char="l"/>
            </a:pPr>
            <a:endParaRPr lang="en-US" altLang="zh-CN" b="1" dirty="0">
              <a:solidFill>
                <a:srgbClr val="002060"/>
              </a:solidFill>
            </a:endParaRPr>
          </a:p>
          <a:p>
            <a:pPr marL="285750" lvl="0" indent="-285750">
              <a:buFont typeface="Wingdings" panose="05000000000000000000" pitchFamily="2" charset="2"/>
              <a:buChar char="l"/>
            </a:pPr>
            <a:endParaRPr lang="zh-CN" altLang="zh-CN" b="1" dirty="0">
              <a:solidFill>
                <a:srgbClr val="002060"/>
              </a:solidFill>
            </a:endParaRPr>
          </a:p>
        </p:txBody>
      </p:sp>
    </p:spTree>
    <p:extLst>
      <p:ext uri="{BB962C8B-B14F-4D97-AF65-F5344CB8AC3E}">
        <p14:creationId xmlns:p14="http://schemas.microsoft.com/office/powerpoint/2010/main" val="1106076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934" y="74765"/>
            <a:ext cx="3263938" cy="699036"/>
          </a:xfrm>
        </p:spPr>
        <p:txBody>
          <a:bodyPr>
            <a:noAutofit/>
          </a:bodyPr>
          <a:lstStyle/>
          <a:p>
            <a:pPr lvl="1"/>
            <a:r>
              <a:rPr lang="en-US" altLang="zh-CN" sz="2400" b="1" dirty="0"/>
              <a:t>15.8 </a:t>
            </a:r>
            <a:r>
              <a:rPr lang="zh-CN" altLang="zh-CN" sz="2400" b="1" dirty="0"/>
              <a:t>计时器线程</a:t>
            </a:r>
            <a:r>
              <a:rPr lang="en-US" altLang="zh-CN" sz="2400" b="1" dirty="0"/>
              <a:t>Timer</a:t>
            </a:r>
            <a:endParaRPr lang="zh-CN" altLang="zh-CN" sz="2400" b="1" dirty="0"/>
          </a:p>
        </p:txBody>
      </p:sp>
      <p:sp>
        <p:nvSpPr>
          <p:cNvPr id="16" name="矩形 15"/>
          <p:cNvSpPr/>
          <p:nvPr/>
        </p:nvSpPr>
        <p:spPr>
          <a:xfrm>
            <a:off x="523764" y="3538478"/>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13</a:t>
            </a:r>
            <a:endParaRPr lang="zh-CN" altLang="en-US" dirty="0"/>
          </a:p>
        </p:txBody>
      </p:sp>
      <p:sp>
        <p:nvSpPr>
          <p:cNvPr id="24" name="矩形 23"/>
          <p:cNvSpPr/>
          <p:nvPr/>
        </p:nvSpPr>
        <p:spPr>
          <a:xfrm>
            <a:off x="109018" y="4074328"/>
            <a:ext cx="2047899" cy="646331"/>
          </a:xfrm>
          <a:prstGeom prst="rect">
            <a:avLst/>
          </a:prstGeom>
        </p:spPr>
        <p:txBody>
          <a:bodyPr wrap="square">
            <a:spAutoFit/>
          </a:bodyPr>
          <a:lstStyle/>
          <a:p>
            <a:r>
              <a:rPr lang="en-US" altLang="zh-CN" dirty="0">
                <a:hlinkClick r:id="rId2" action="ppaction://hlinkfile"/>
              </a:rPr>
              <a:t>Example15_13.java</a:t>
            </a:r>
            <a:endParaRPr lang="en-US" altLang="zh-CN" dirty="0"/>
          </a:p>
          <a:p>
            <a:r>
              <a:rPr lang="en-US" altLang="zh-CN" dirty="0">
                <a:hlinkClick r:id="rId3" action="ppaction://hlinkfile"/>
              </a:rPr>
              <a:t>WindowTime.java</a:t>
            </a:r>
            <a:endParaRPr lang="zh-CN" altLang="en-US" dirty="0"/>
          </a:p>
        </p:txBody>
      </p:sp>
      <p:sp>
        <p:nvSpPr>
          <p:cNvPr id="25" name="下箭头 24"/>
          <p:cNvSpPr/>
          <p:nvPr/>
        </p:nvSpPr>
        <p:spPr>
          <a:xfrm>
            <a:off x="697334" y="3918892"/>
            <a:ext cx="416210" cy="15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2342642" y="4235910"/>
            <a:ext cx="216024"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00640" y="836712"/>
            <a:ext cx="7367704" cy="369332"/>
          </a:xfrm>
          <a:prstGeom prst="rect">
            <a:avLst/>
          </a:prstGeom>
        </p:spPr>
        <p:txBody>
          <a:bodyPr wrap="square">
            <a:spAutoFit/>
          </a:bodyPr>
          <a:lstStyle/>
          <a:p>
            <a:r>
              <a:rPr lang="en-US" altLang="zh-CN" dirty="0"/>
              <a:t>Java</a:t>
            </a:r>
            <a:r>
              <a:rPr lang="zh-CN" altLang="en-US" dirty="0"/>
              <a:t>提供了一个很方便的</a:t>
            </a:r>
            <a:r>
              <a:rPr lang="en-US" altLang="zh-CN" dirty="0"/>
              <a:t>Timer</a:t>
            </a:r>
            <a:r>
              <a:rPr lang="zh-CN" altLang="en-US" dirty="0"/>
              <a:t>类，该类在</a:t>
            </a:r>
            <a:r>
              <a:rPr lang="en-US" altLang="zh-CN" dirty="0" err="1"/>
              <a:t>javax.swing</a:t>
            </a:r>
            <a:r>
              <a:rPr lang="zh-CN" altLang="en-US" dirty="0"/>
              <a:t>包</a:t>
            </a:r>
            <a:r>
              <a:rPr lang="zh-CN" altLang="en-US" dirty="0" smtClean="0"/>
              <a:t>中。</a:t>
            </a:r>
            <a:endParaRPr lang="zh-CN" altLang="en-US" dirty="0"/>
          </a:p>
        </p:txBody>
      </p:sp>
      <p:sp>
        <p:nvSpPr>
          <p:cNvPr id="28" name="矩形 27"/>
          <p:cNvSpPr/>
          <p:nvPr/>
        </p:nvSpPr>
        <p:spPr>
          <a:xfrm>
            <a:off x="341784" y="1206044"/>
            <a:ext cx="8118648" cy="369332"/>
          </a:xfrm>
          <a:prstGeom prst="rect">
            <a:avLst/>
          </a:prstGeom>
        </p:spPr>
        <p:txBody>
          <a:bodyPr wrap="square">
            <a:spAutoFit/>
          </a:bodyPr>
          <a:lstStyle/>
          <a:p>
            <a:r>
              <a:rPr lang="zh-CN" altLang="en-US" dirty="0"/>
              <a:t>当某些操作需要周期性地执行，就可以使用</a:t>
            </a:r>
            <a:r>
              <a:rPr lang="zh-CN" altLang="en-US" dirty="0" smtClean="0"/>
              <a:t>计时器（</a:t>
            </a:r>
            <a:r>
              <a:rPr lang="en-US" altLang="zh-CN" dirty="0"/>
              <a:t> Timer</a:t>
            </a:r>
            <a:r>
              <a:rPr lang="zh-CN" altLang="en-US" dirty="0" smtClean="0"/>
              <a:t>类的对象）。</a:t>
            </a:r>
            <a:endParaRPr lang="zh-CN" altLang="en-US" dirty="0"/>
          </a:p>
        </p:txBody>
      </p:sp>
      <p:sp>
        <p:nvSpPr>
          <p:cNvPr id="29" name="矩形 28"/>
          <p:cNvSpPr/>
          <p:nvPr/>
        </p:nvSpPr>
        <p:spPr>
          <a:xfrm>
            <a:off x="317798" y="1599843"/>
            <a:ext cx="8826202" cy="646331"/>
          </a:xfrm>
          <a:prstGeom prst="rect">
            <a:avLst/>
          </a:prstGeom>
        </p:spPr>
        <p:txBody>
          <a:bodyPr wrap="square">
            <a:spAutoFit/>
          </a:bodyPr>
          <a:lstStyle/>
          <a:p>
            <a:r>
              <a:rPr lang="zh-CN" altLang="en-US" dirty="0"/>
              <a:t>构造方法：</a:t>
            </a:r>
            <a:r>
              <a:rPr lang="en-US" altLang="zh-CN" dirty="0"/>
              <a:t>Timer(</a:t>
            </a:r>
            <a:r>
              <a:rPr lang="en-US" altLang="zh-CN" dirty="0" err="1"/>
              <a:t>int</a:t>
            </a:r>
            <a:r>
              <a:rPr lang="en-US" altLang="zh-CN" dirty="0"/>
              <a:t> a, Object b)</a:t>
            </a:r>
            <a:r>
              <a:rPr lang="zh-CN" altLang="en-US" dirty="0"/>
              <a:t>创建一个计时器，其中的参数</a:t>
            </a:r>
            <a:r>
              <a:rPr lang="en-US" altLang="zh-CN" b="1" dirty="0"/>
              <a:t>a</a:t>
            </a:r>
            <a:r>
              <a:rPr lang="zh-CN" altLang="en-US" b="1" dirty="0"/>
              <a:t>的单位是豪秒</a:t>
            </a:r>
            <a:r>
              <a:rPr lang="zh-CN" altLang="en-US" dirty="0"/>
              <a:t>，确定计时器</a:t>
            </a:r>
            <a:r>
              <a:rPr lang="zh-CN" altLang="en-US" b="1" dirty="0"/>
              <a:t>每隔</a:t>
            </a:r>
            <a:r>
              <a:rPr lang="en-US" altLang="zh-CN" b="1" dirty="0"/>
              <a:t>a </a:t>
            </a:r>
            <a:r>
              <a:rPr lang="zh-CN" altLang="en-US" b="1" dirty="0"/>
              <a:t>毫秒“震铃”一次</a:t>
            </a:r>
            <a:r>
              <a:rPr lang="zh-CN" altLang="en-US" dirty="0"/>
              <a:t>，参数</a:t>
            </a:r>
            <a:r>
              <a:rPr lang="en-US" altLang="zh-CN" b="1" dirty="0"/>
              <a:t>b</a:t>
            </a:r>
            <a:r>
              <a:rPr lang="zh-CN" altLang="en-US" b="1" dirty="0"/>
              <a:t>是计时器的监视器</a:t>
            </a:r>
            <a:r>
              <a:rPr lang="zh-CN" altLang="en-US" dirty="0"/>
              <a:t>。</a:t>
            </a:r>
          </a:p>
        </p:txBody>
      </p:sp>
      <p:sp>
        <p:nvSpPr>
          <p:cNvPr id="31" name="矩形 30"/>
          <p:cNvSpPr/>
          <p:nvPr/>
        </p:nvSpPr>
        <p:spPr>
          <a:xfrm>
            <a:off x="345232" y="2231618"/>
            <a:ext cx="8519219" cy="646331"/>
          </a:xfrm>
          <a:prstGeom prst="rect">
            <a:avLst/>
          </a:prstGeom>
        </p:spPr>
        <p:txBody>
          <a:bodyPr wrap="square">
            <a:spAutoFit/>
          </a:bodyPr>
          <a:lstStyle/>
          <a:p>
            <a:r>
              <a:rPr lang="zh-CN" altLang="en-US" dirty="0"/>
              <a:t>震铃事件是</a:t>
            </a:r>
            <a:r>
              <a:rPr lang="en-US" altLang="zh-CN" dirty="0" err="1" smtClean="0"/>
              <a:t>ActionEvent</a:t>
            </a:r>
            <a:r>
              <a:rPr lang="zh-CN" altLang="en-US" dirty="0" smtClean="0"/>
              <a:t>事件</a:t>
            </a:r>
            <a:r>
              <a:rPr lang="zh-CN" altLang="en-US" dirty="0"/>
              <a:t>。当震铃事件发生时</a:t>
            </a:r>
            <a:r>
              <a:rPr lang="zh-CN" altLang="en-US" dirty="0" smtClean="0"/>
              <a:t>，监视器</a:t>
            </a:r>
            <a:r>
              <a:rPr lang="zh-CN" altLang="en-US" dirty="0"/>
              <a:t>就回调</a:t>
            </a:r>
            <a:r>
              <a:rPr lang="en-US" altLang="zh-CN" dirty="0" err="1"/>
              <a:t>ActionListener</a:t>
            </a:r>
            <a:r>
              <a:rPr lang="zh-CN" altLang="en-US" dirty="0"/>
              <a:t>接口中的</a:t>
            </a:r>
            <a:r>
              <a:rPr lang="en-US" altLang="zh-CN" dirty="0" err="1"/>
              <a:t>actionPerformed</a:t>
            </a:r>
            <a:r>
              <a:rPr lang="en-US" altLang="zh-CN" dirty="0"/>
              <a:t>(</a:t>
            </a:r>
            <a:r>
              <a:rPr lang="en-US" altLang="zh-CN" dirty="0" err="1"/>
              <a:t>ActionEvent</a:t>
            </a:r>
            <a:r>
              <a:rPr lang="en-US" altLang="zh-CN" dirty="0"/>
              <a:t> e)</a:t>
            </a:r>
            <a:r>
              <a:rPr lang="zh-CN" altLang="en-US" dirty="0"/>
              <a:t>方法。</a:t>
            </a:r>
          </a:p>
        </p:txBody>
      </p:sp>
      <p:sp>
        <p:nvSpPr>
          <p:cNvPr id="32" name="矩形 31"/>
          <p:cNvSpPr/>
          <p:nvPr/>
        </p:nvSpPr>
        <p:spPr>
          <a:xfrm>
            <a:off x="467543" y="2892147"/>
            <a:ext cx="8396907" cy="646331"/>
          </a:xfrm>
          <a:prstGeom prst="rect">
            <a:avLst/>
          </a:prstGeom>
        </p:spPr>
        <p:txBody>
          <a:bodyPr wrap="square">
            <a:spAutoFit/>
          </a:bodyPr>
          <a:lstStyle/>
          <a:p>
            <a:r>
              <a:rPr lang="zh-CN" altLang="en-US" b="1" dirty="0"/>
              <a:t>例子</a:t>
            </a:r>
            <a:r>
              <a:rPr lang="en-US" altLang="zh-CN" b="1" dirty="0"/>
              <a:t>13</a:t>
            </a:r>
            <a:r>
              <a:rPr lang="zh-CN" altLang="en-US" dirty="0"/>
              <a:t>中，单击“开始”按钮启动计时器，并将时间显示在文本框中。单击“暂停”按钮暂停计时器；单击“继续”按钮重新启动</a:t>
            </a:r>
            <a:r>
              <a:rPr lang="zh-CN" altLang="en-US" dirty="0" smtClean="0"/>
              <a:t>计时器。</a:t>
            </a:r>
            <a:endParaRPr lang="zh-CN" altLang="en-US" dirty="0"/>
          </a:p>
        </p:txBody>
      </p:sp>
      <p:pic>
        <p:nvPicPr>
          <p:cNvPr id="604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1658" y="3723144"/>
            <a:ext cx="4474680" cy="2630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251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934" y="74765"/>
            <a:ext cx="2278399" cy="699036"/>
          </a:xfrm>
        </p:spPr>
        <p:txBody>
          <a:bodyPr>
            <a:normAutofit/>
          </a:bodyPr>
          <a:lstStyle/>
          <a:p>
            <a:pPr lvl="1"/>
            <a:r>
              <a:rPr lang="en-US" altLang="zh-CN" sz="2400" b="1" dirty="0"/>
              <a:t>15.9 </a:t>
            </a:r>
            <a:r>
              <a:rPr lang="zh-CN" altLang="zh-CN" sz="2400" b="1" dirty="0"/>
              <a:t>线程联合</a:t>
            </a:r>
          </a:p>
        </p:txBody>
      </p:sp>
      <p:sp>
        <p:nvSpPr>
          <p:cNvPr id="32" name="矩形 31"/>
          <p:cNvSpPr/>
          <p:nvPr/>
        </p:nvSpPr>
        <p:spPr>
          <a:xfrm>
            <a:off x="251520" y="808316"/>
            <a:ext cx="8784976" cy="1200329"/>
          </a:xfrm>
          <a:prstGeom prst="rect">
            <a:avLst/>
          </a:prstGeom>
        </p:spPr>
        <p:txBody>
          <a:bodyPr wrap="square">
            <a:spAutoFit/>
          </a:bodyPr>
          <a:lstStyle/>
          <a:p>
            <a:r>
              <a:rPr lang="zh-CN" altLang="en-US" dirty="0"/>
              <a:t>一个线程</a:t>
            </a:r>
            <a:r>
              <a:rPr lang="en-US" altLang="zh-CN" dirty="0"/>
              <a:t>A</a:t>
            </a:r>
            <a:r>
              <a:rPr lang="zh-CN" altLang="en-US" dirty="0"/>
              <a:t>在占有</a:t>
            </a:r>
            <a:r>
              <a:rPr lang="en-US" altLang="zh-CN" dirty="0"/>
              <a:t>CPU</a:t>
            </a:r>
            <a:r>
              <a:rPr lang="zh-CN" altLang="en-US" dirty="0"/>
              <a:t>资源期间，可以让其它线程调用</a:t>
            </a:r>
            <a:r>
              <a:rPr lang="en-US" altLang="zh-CN" dirty="0"/>
              <a:t>join</a:t>
            </a:r>
            <a:r>
              <a:rPr lang="zh-CN" altLang="en-US" dirty="0"/>
              <a:t>（）和本线程联合，</a:t>
            </a:r>
          </a:p>
          <a:p>
            <a:r>
              <a:rPr lang="zh-CN" altLang="en-US" dirty="0"/>
              <a:t>如</a:t>
            </a:r>
            <a:r>
              <a:rPr lang="zh-CN" altLang="en-US" dirty="0" smtClean="0"/>
              <a:t>：</a:t>
            </a:r>
            <a:r>
              <a:rPr lang="en-US" altLang="zh-CN" b="1" dirty="0" err="1" smtClean="0"/>
              <a:t>B.join</a:t>
            </a:r>
            <a:r>
              <a:rPr lang="en-US" altLang="zh-CN" b="1" dirty="0" smtClean="0"/>
              <a:t>();</a:t>
            </a:r>
            <a:r>
              <a:rPr lang="zh-CN" altLang="en-US" dirty="0" smtClean="0"/>
              <a:t>我们</a:t>
            </a:r>
            <a:r>
              <a:rPr lang="zh-CN" altLang="en-US" dirty="0"/>
              <a:t>称</a:t>
            </a:r>
            <a:r>
              <a:rPr lang="en-US" altLang="zh-CN" dirty="0"/>
              <a:t>A</a:t>
            </a:r>
            <a:r>
              <a:rPr lang="zh-CN" altLang="en-US" dirty="0"/>
              <a:t>在运行期间联合了</a:t>
            </a:r>
            <a:r>
              <a:rPr lang="en-US" altLang="zh-CN" dirty="0"/>
              <a:t>B</a:t>
            </a:r>
            <a:r>
              <a:rPr lang="zh-CN" altLang="en-US" dirty="0"/>
              <a:t>。如果线程</a:t>
            </a:r>
            <a:r>
              <a:rPr lang="en-US" altLang="zh-CN" dirty="0"/>
              <a:t>A</a:t>
            </a:r>
            <a:r>
              <a:rPr lang="zh-CN" altLang="en-US" dirty="0"/>
              <a:t>在占有</a:t>
            </a:r>
            <a:r>
              <a:rPr lang="en-US" altLang="zh-CN" dirty="0"/>
              <a:t>CPU</a:t>
            </a:r>
            <a:r>
              <a:rPr lang="zh-CN" altLang="en-US" dirty="0"/>
              <a:t>资源期间一旦联合</a:t>
            </a:r>
            <a:r>
              <a:rPr lang="en-US" altLang="zh-CN" dirty="0"/>
              <a:t>B</a:t>
            </a:r>
            <a:r>
              <a:rPr lang="zh-CN" altLang="en-US" dirty="0"/>
              <a:t>线程，那么</a:t>
            </a:r>
            <a:r>
              <a:rPr lang="en-US" altLang="zh-CN" b="1" dirty="0"/>
              <a:t>A</a:t>
            </a:r>
            <a:r>
              <a:rPr lang="zh-CN" altLang="en-US" b="1" dirty="0"/>
              <a:t>线程将立刻中断执行</a:t>
            </a:r>
            <a:r>
              <a:rPr lang="zh-CN" altLang="en-US" dirty="0"/>
              <a:t>，一直等到它联合的线程</a:t>
            </a:r>
            <a:r>
              <a:rPr lang="en-US" altLang="zh-CN" dirty="0"/>
              <a:t>B</a:t>
            </a:r>
            <a:r>
              <a:rPr lang="zh-CN" altLang="en-US" dirty="0"/>
              <a:t>执行完毕，</a:t>
            </a:r>
            <a:r>
              <a:rPr lang="en-US" altLang="zh-CN" dirty="0"/>
              <a:t>A</a:t>
            </a:r>
            <a:r>
              <a:rPr lang="zh-CN" altLang="en-US" dirty="0"/>
              <a:t>线程再重新排队等待</a:t>
            </a:r>
            <a:r>
              <a:rPr lang="en-US" altLang="zh-CN" dirty="0"/>
              <a:t>CPU</a:t>
            </a:r>
            <a:r>
              <a:rPr lang="zh-CN" altLang="en-US" dirty="0"/>
              <a:t>资源，以便恢复执行。</a:t>
            </a:r>
          </a:p>
        </p:txBody>
      </p:sp>
      <p:sp>
        <p:nvSpPr>
          <p:cNvPr id="33" name="矩形 32"/>
          <p:cNvSpPr/>
          <p:nvPr/>
        </p:nvSpPr>
        <p:spPr>
          <a:xfrm>
            <a:off x="253826" y="2132856"/>
            <a:ext cx="8206605" cy="369332"/>
          </a:xfrm>
          <a:prstGeom prst="rect">
            <a:avLst/>
          </a:prstGeom>
        </p:spPr>
        <p:txBody>
          <a:bodyPr wrap="square">
            <a:spAutoFit/>
          </a:bodyPr>
          <a:lstStyle/>
          <a:p>
            <a:r>
              <a:rPr lang="zh-CN" altLang="en-US" b="1" dirty="0"/>
              <a:t>例子</a:t>
            </a:r>
            <a:r>
              <a:rPr lang="en-US" altLang="zh-CN" b="1" dirty="0"/>
              <a:t>14</a:t>
            </a:r>
            <a:r>
              <a:rPr lang="zh-CN" altLang="en-US" dirty="0"/>
              <a:t>中，一个线程在运行期间联合了另外一个</a:t>
            </a:r>
            <a:r>
              <a:rPr lang="zh-CN" altLang="en-US" dirty="0" smtClean="0"/>
              <a:t>线程</a:t>
            </a:r>
            <a:r>
              <a:rPr lang="en-US" altLang="zh-CN" dirty="0" smtClean="0"/>
              <a:t>.</a:t>
            </a:r>
            <a:endParaRPr lang="zh-CN" altLang="en-US" dirty="0"/>
          </a:p>
        </p:txBody>
      </p:sp>
      <p:sp>
        <p:nvSpPr>
          <p:cNvPr id="34" name="矩形 33"/>
          <p:cNvSpPr/>
          <p:nvPr/>
        </p:nvSpPr>
        <p:spPr>
          <a:xfrm>
            <a:off x="395536" y="2636912"/>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14</a:t>
            </a:r>
            <a:endParaRPr lang="zh-CN" altLang="en-US" dirty="0"/>
          </a:p>
        </p:txBody>
      </p:sp>
      <p:sp>
        <p:nvSpPr>
          <p:cNvPr id="35" name="矩形 34"/>
          <p:cNvSpPr/>
          <p:nvPr/>
        </p:nvSpPr>
        <p:spPr>
          <a:xfrm>
            <a:off x="243557" y="3212976"/>
            <a:ext cx="2286000" cy="923330"/>
          </a:xfrm>
          <a:prstGeom prst="rect">
            <a:avLst/>
          </a:prstGeom>
        </p:spPr>
        <p:txBody>
          <a:bodyPr wrap="square">
            <a:spAutoFit/>
          </a:bodyPr>
          <a:lstStyle/>
          <a:p>
            <a:r>
              <a:rPr lang="en-US" altLang="zh-CN" dirty="0">
                <a:hlinkClick r:id="rId2" action="ppaction://hlinkfile"/>
              </a:rPr>
              <a:t>Example15_14.java</a:t>
            </a:r>
            <a:endParaRPr lang="en-US" altLang="zh-CN" dirty="0"/>
          </a:p>
          <a:p>
            <a:r>
              <a:rPr lang="en-US" altLang="zh-CN" dirty="0">
                <a:hlinkClick r:id="rId3" action="ppaction://hlinkfile"/>
              </a:rPr>
              <a:t>ThreadJoin.java</a:t>
            </a:r>
            <a:endParaRPr lang="en-US" altLang="zh-CN" dirty="0"/>
          </a:p>
          <a:p>
            <a:r>
              <a:rPr lang="en-US" altLang="zh-CN" dirty="0">
                <a:hlinkClick r:id="rId4" action="ppaction://hlinkfile"/>
              </a:rPr>
              <a:t>Car.java</a:t>
            </a:r>
            <a:endParaRPr lang="zh-CN" altLang="en-US" dirty="0"/>
          </a:p>
        </p:txBody>
      </p:sp>
      <p:sp>
        <p:nvSpPr>
          <p:cNvPr id="36" name="下箭头 35"/>
          <p:cNvSpPr/>
          <p:nvPr/>
        </p:nvSpPr>
        <p:spPr>
          <a:xfrm>
            <a:off x="683568" y="3006244"/>
            <a:ext cx="360040" cy="2067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47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9557" y="2595008"/>
            <a:ext cx="6396399" cy="1687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右箭头 36"/>
          <p:cNvSpPr/>
          <p:nvPr/>
        </p:nvSpPr>
        <p:spPr>
          <a:xfrm>
            <a:off x="1835696" y="2821578"/>
            <a:ext cx="28803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6680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934" y="74765"/>
            <a:ext cx="2278399" cy="699036"/>
          </a:xfrm>
        </p:spPr>
        <p:txBody>
          <a:bodyPr>
            <a:normAutofit/>
          </a:bodyPr>
          <a:lstStyle/>
          <a:p>
            <a:r>
              <a:rPr lang="en-US" altLang="zh-CN" sz="2400" dirty="0"/>
              <a:t>15.10 </a:t>
            </a:r>
            <a:r>
              <a:rPr lang="zh-CN" altLang="zh-CN" sz="2400" dirty="0"/>
              <a:t>守护线程</a:t>
            </a:r>
          </a:p>
        </p:txBody>
      </p:sp>
      <p:sp>
        <p:nvSpPr>
          <p:cNvPr id="32" name="矩形 31"/>
          <p:cNvSpPr/>
          <p:nvPr/>
        </p:nvSpPr>
        <p:spPr>
          <a:xfrm>
            <a:off x="251520" y="808316"/>
            <a:ext cx="8784976" cy="1477328"/>
          </a:xfrm>
          <a:prstGeom prst="rect">
            <a:avLst/>
          </a:prstGeom>
        </p:spPr>
        <p:txBody>
          <a:bodyPr wrap="square">
            <a:spAutoFit/>
          </a:bodyPr>
          <a:lstStyle/>
          <a:p>
            <a:r>
              <a:rPr lang="zh-CN" altLang="zh-CN" dirty="0"/>
              <a:t>线程默认是非守护线程，非守护线程也称作用户（</a:t>
            </a:r>
            <a:r>
              <a:rPr lang="en-US" altLang="zh-CN" dirty="0"/>
              <a:t>user</a:t>
            </a:r>
            <a:r>
              <a:rPr lang="zh-CN" altLang="zh-CN" dirty="0"/>
              <a:t>）线程，一个</a:t>
            </a:r>
            <a:r>
              <a:rPr lang="zh-CN" altLang="zh-CN" dirty="0" smtClean="0"/>
              <a:t>线程可以</a:t>
            </a:r>
            <a:r>
              <a:rPr lang="zh-CN" altLang="zh-CN" dirty="0"/>
              <a:t>将自己设置成一个守护（</a:t>
            </a:r>
            <a:r>
              <a:rPr lang="en-US" altLang="zh-CN" dirty="0"/>
              <a:t>Daemon</a:t>
            </a:r>
            <a:r>
              <a:rPr lang="zh-CN" altLang="zh-CN" dirty="0"/>
              <a:t>）线程，例如：</a:t>
            </a:r>
          </a:p>
          <a:p>
            <a:r>
              <a:rPr lang="en-US" altLang="zh-CN" dirty="0"/>
              <a:t>    </a:t>
            </a:r>
            <a:r>
              <a:rPr lang="en-US" altLang="zh-CN" b="1" dirty="0" err="1"/>
              <a:t>thread.setDaemon</a:t>
            </a:r>
            <a:r>
              <a:rPr lang="en-US" altLang="zh-CN" b="1" dirty="0"/>
              <a:t>(true);</a:t>
            </a:r>
            <a:endParaRPr lang="zh-CN" altLang="zh-CN" b="1" dirty="0"/>
          </a:p>
          <a:p>
            <a:r>
              <a:rPr lang="zh-CN" altLang="zh-CN" dirty="0"/>
              <a:t>当程序中的所有用户线程都已结束运行时，即使守护线程的</a:t>
            </a:r>
            <a:r>
              <a:rPr lang="en-US" altLang="zh-CN" dirty="0"/>
              <a:t>run</a:t>
            </a:r>
            <a:r>
              <a:rPr lang="zh-CN" altLang="zh-CN" dirty="0"/>
              <a:t>方法中还有需要执行的语句，守护线程也立刻结束运行。</a:t>
            </a:r>
            <a:endParaRPr lang="zh-CN" altLang="en-US" dirty="0"/>
          </a:p>
        </p:txBody>
      </p:sp>
      <p:sp>
        <p:nvSpPr>
          <p:cNvPr id="34" name="矩形 33"/>
          <p:cNvSpPr/>
          <p:nvPr/>
        </p:nvSpPr>
        <p:spPr>
          <a:xfrm>
            <a:off x="3491880" y="3378883"/>
            <a:ext cx="88036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smtClean="0"/>
              <a:t>15</a:t>
            </a:r>
            <a:endParaRPr lang="zh-CN" altLang="en-US" dirty="0"/>
          </a:p>
        </p:txBody>
      </p:sp>
      <p:sp>
        <p:nvSpPr>
          <p:cNvPr id="35" name="矩形 34"/>
          <p:cNvSpPr/>
          <p:nvPr/>
        </p:nvSpPr>
        <p:spPr>
          <a:xfrm>
            <a:off x="2789064" y="4041938"/>
            <a:ext cx="2286000" cy="646331"/>
          </a:xfrm>
          <a:prstGeom prst="rect">
            <a:avLst/>
          </a:prstGeom>
        </p:spPr>
        <p:txBody>
          <a:bodyPr wrap="square">
            <a:spAutoFit/>
          </a:bodyPr>
          <a:lstStyle/>
          <a:p>
            <a:r>
              <a:rPr lang="en-US" altLang="zh-CN" dirty="0">
                <a:hlinkClick r:id="rId2" action="ppaction://hlinkfile"/>
              </a:rPr>
              <a:t>Example15_15.java</a:t>
            </a:r>
            <a:endParaRPr lang="en-US" altLang="zh-CN" dirty="0"/>
          </a:p>
          <a:p>
            <a:r>
              <a:rPr lang="en-US" altLang="zh-CN" dirty="0">
                <a:hlinkClick r:id="rId3" action="ppaction://hlinkfile"/>
              </a:rPr>
              <a:t>Daemon.java</a:t>
            </a:r>
            <a:endParaRPr lang="zh-CN" altLang="en-US" dirty="0"/>
          </a:p>
        </p:txBody>
      </p:sp>
      <p:sp>
        <p:nvSpPr>
          <p:cNvPr id="36" name="下箭头 35"/>
          <p:cNvSpPr/>
          <p:nvPr/>
        </p:nvSpPr>
        <p:spPr>
          <a:xfrm>
            <a:off x="3752044" y="3772434"/>
            <a:ext cx="360040" cy="2067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3518" y="2459504"/>
            <a:ext cx="8752978" cy="369332"/>
          </a:xfrm>
          <a:prstGeom prst="rect">
            <a:avLst/>
          </a:prstGeom>
        </p:spPr>
        <p:txBody>
          <a:bodyPr wrap="square">
            <a:spAutoFit/>
          </a:bodyPr>
          <a:lstStyle/>
          <a:p>
            <a:r>
              <a:rPr lang="zh-CN" altLang="en-US" dirty="0"/>
              <a:t>可以用守护线程做一些不是很严格的工作，线程的随时结束不会产生什么不良的后果。</a:t>
            </a:r>
          </a:p>
        </p:txBody>
      </p:sp>
    </p:spTree>
    <p:extLst>
      <p:ext uri="{BB962C8B-B14F-4D97-AF65-F5344CB8AC3E}">
        <p14:creationId xmlns:p14="http://schemas.microsoft.com/office/powerpoint/2010/main" val="1720312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312" y="116632"/>
            <a:ext cx="2962672" cy="526380"/>
          </a:xfrm>
        </p:spPr>
        <p:txBody>
          <a:bodyPr>
            <a:normAutofit/>
          </a:bodyPr>
          <a:lstStyle/>
          <a:p>
            <a:pPr lvl="1" algn="l" rtl="0">
              <a:spcBef>
                <a:spcPct val="0"/>
              </a:spcBef>
            </a:pPr>
            <a:r>
              <a:rPr lang="en-US" altLang="zh-CN" sz="2400" b="1" dirty="0" smtClean="0"/>
              <a:t>15.11 </a:t>
            </a:r>
            <a:r>
              <a:rPr lang="zh-CN" altLang="zh-CN" sz="2400" b="1" dirty="0"/>
              <a:t>小结</a:t>
            </a:r>
            <a:endParaRPr lang="zh-CN" altLang="en-US" sz="2400" dirty="0"/>
          </a:p>
        </p:txBody>
      </p:sp>
      <p:sp>
        <p:nvSpPr>
          <p:cNvPr id="7" name="矩形 6"/>
          <p:cNvSpPr/>
          <p:nvPr/>
        </p:nvSpPr>
        <p:spPr>
          <a:xfrm>
            <a:off x="499567" y="836712"/>
            <a:ext cx="8064896" cy="5878532"/>
          </a:xfrm>
          <a:prstGeom prst="rect">
            <a:avLst/>
          </a:prstGeom>
        </p:spPr>
        <p:txBody>
          <a:bodyPr wrap="square">
            <a:spAutoFit/>
          </a:bodyPr>
          <a:lstStyle/>
          <a:p>
            <a:pPr marL="342900" lvl="0" indent="-342900">
              <a:buFont typeface="Wingdings" pitchFamily="2" charset="2"/>
              <a:buChar char="u"/>
            </a:pPr>
            <a:r>
              <a:rPr lang="zh-CN" altLang="zh-CN" sz="2000" dirty="0"/>
              <a:t>线程是比进程更小的执行单位。一个进程在其执行过程中，可以产生多个线程，形成多条执行线索，每条线索，即每个线程也有它自身的产生、存在和消亡的过程，也是一个动态的概念。</a:t>
            </a:r>
          </a:p>
          <a:p>
            <a:pPr marL="342900" lvl="0" indent="-342900">
              <a:buFont typeface="Wingdings" pitchFamily="2" charset="2"/>
              <a:buChar char="u"/>
            </a:pPr>
            <a:r>
              <a:rPr lang="en-US" altLang="zh-CN" sz="2000" dirty="0"/>
              <a:t>Java</a:t>
            </a:r>
            <a:r>
              <a:rPr lang="zh-CN" altLang="zh-CN" sz="2000" dirty="0"/>
              <a:t>虚拟机（</a:t>
            </a:r>
            <a:r>
              <a:rPr lang="en-US" altLang="zh-CN" sz="2000" dirty="0"/>
              <a:t>JVM</a:t>
            </a:r>
            <a:r>
              <a:rPr lang="zh-CN" altLang="zh-CN" sz="2000" dirty="0"/>
              <a:t>）中的线程调度器负责管理线程，在采用时间片的系统中，每个线程都有机会获得</a:t>
            </a:r>
            <a:r>
              <a:rPr lang="en-US" altLang="zh-CN" sz="2000" dirty="0"/>
              <a:t>CUP</a:t>
            </a:r>
            <a:r>
              <a:rPr lang="zh-CN" altLang="zh-CN" sz="2000" dirty="0"/>
              <a:t>的使用权。当线程使用</a:t>
            </a:r>
            <a:r>
              <a:rPr lang="en-US" altLang="zh-CN" sz="2000" dirty="0"/>
              <a:t>CUP</a:t>
            </a:r>
            <a:r>
              <a:rPr lang="zh-CN" altLang="zh-CN" sz="2000" dirty="0"/>
              <a:t>资源的时间到时后，即使线程没有完成自己的全部操作，</a:t>
            </a:r>
            <a:r>
              <a:rPr lang="en-US" altLang="zh-CN" sz="2000" dirty="0"/>
              <a:t>Java</a:t>
            </a:r>
            <a:r>
              <a:rPr lang="zh-CN" altLang="zh-CN" sz="2000" dirty="0"/>
              <a:t>调度器也会中断当前线程的执行，把</a:t>
            </a:r>
            <a:r>
              <a:rPr lang="en-US" altLang="zh-CN" sz="2000" dirty="0"/>
              <a:t>CUP</a:t>
            </a:r>
            <a:r>
              <a:rPr lang="zh-CN" altLang="zh-CN" sz="2000" dirty="0"/>
              <a:t>的使用权切换给下一个排队等待的线程，当前线程将等待</a:t>
            </a:r>
            <a:r>
              <a:rPr lang="en-US" altLang="zh-CN" sz="2000" dirty="0"/>
              <a:t>CUP</a:t>
            </a:r>
            <a:r>
              <a:rPr lang="zh-CN" altLang="zh-CN" sz="2000" dirty="0"/>
              <a:t>资源的下一次轮回，然后从中断处继续执行。</a:t>
            </a:r>
          </a:p>
          <a:p>
            <a:pPr marL="342900" lvl="0" indent="-342900">
              <a:buFont typeface="Wingdings" pitchFamily="2" charset="2"/>
              <a:buChar char="u"/>
            </a:pPr>
            <a:r>
              <a:rPr lang="zh-CN" altLang="zh-CN" sz="2000" dirty="0"/>
              <a:t>线程创建后仅仅是占有了内存资源，在</a:t>
            </a:r>
            <a:r>
              <a:rPr lang="en-US" altLang="zh-CN" sz="2000" dirty="0"/>
              <a:t>JVM</a:t>
            </a:r>
            <a:r>
              <a:rPr lang="zh-CN" altLang="zh-CN" sz="2000" dirty="0"/>
              <a:t>管理的线程中还没有这个线程，此线程必须调用</a:t>
            </a:r>
            <a:r>
              <a:rPr lang="en-US" altLang="zh-CN" sz="2000" dirty="0"/>
              <a:t>start</a:t>
            </a:r>
            <a:r>
              <a:rPr lang="zh-CN" altLang="zh-CN" sz="2000" dirty="0"/>
              <a:t>（）方法（从父类继承的方法）通知</a:t>
            </a:r>
            <a:r>
              <a:rPr lang="en-US" altLang="zh-CN" sz="2000" dirty="0"/>
              <a:t>JVM</a:t>
            </a:r>
            <a:r>
              <a:rPr lang="zh-CN" altLang="zh-CN" sz="2000" dirty="0"/>
              <a:t>，这样</a:t>
            </a:r>
            <a:r>
              <a:rPr lang="en-US" altLang="zh-CN" sz="2000" dirty="0"/>
              <a:t>JVM</a:t>
            </a:r>
            <a:r>
              <a:rPr lang="zh-CN" altLang="zh-CN" sz="2000" dirty="0"/>
              <a:t>就会知道又有一个新一个线程排队等候切换了。</a:t>
            </a:r>
          </a:p>
          <a:p>
            <a:pPr marL="342900" indent="-342900">
              <a:buFont typeface="Wingdings" pitchFamily="2" charset="2"/>
              <a:buChar char="u"/>
            </a:pPr>
            <a:r>
              <a:rPr lang="zh-CN" altLang="zh-CN" sz="2000" dirty="0"/>
              <a:t>线程同步是指几个线程都需要调用同一个同步方法（用</a:t>
            </a:r>
            <a:r>
              <a:rPr lang="en-US" altLang="zh-CN" sz="2000" dirty="0"/>
              <a:t>synchronized</a:t>
            </a:r>
            <a:r>
              <a:rPr lang="zh-CN" altLang="zh-CN" sz="2000" dirty="0"/>
              <a:t>修饰的方法）。一个线程在使用的同步方法中时，可能根据问题的需要，必须使用</a:t>
            </a:r>
            <a:r>
              <a:rPr lang="en-US" altLang="zh-CN" sz="2000" dirty="0"/>
              <a:t>wait()</a:t>
            </a:r>
            <a:r>
              <a:rPr lang="zh-CN" altLang="zh-CN" sz="2000" dirty="0"/>
              <a:t>方法暂时让出</a:t>
            </a:r>
            <a:r>
              <a:rPr lang="en-US" altLang="zh-CN" sz="2000" dirty="0"/>
              <a:t>CPU</a:t>
            </a:r>
            <a:r>
              <a:rPr lang="zh-CN" altLang="zh-CN" sz="2000" dirty="0"/>
              <a:t>的使用权，以便其它线程使用这个同步方法。其它线程如果在使用这个同步方法时如果不需要等待，那么它用完这个同步方法的同时，应当执行</a:t>
            </a:r>
            <a:r>
              <a:rPr lang="en-US" altLang="zh-CN" sz="2000" dirty="0" err="1"/>
              <a:t>notifyAll</a:t>
            </a:r>
            <a:r>
              <a:rPr lang="en-US" altLang="zh-CN" sz="2000" dirty="0"/>
              <a:t>()</a:t>
            </a:r>
            <a:r>
              <a:rPr lang="zh-CN" altLang="zh-CN" sz="2000" dirty="0"/>
              <a:t>方法通知所有的由于使用这个同步方法而处于等待的线程结束等待</a:t>
            </a:r>
            <a:r>
              <a:rPr lang="zh-CN" altLang="zh-CN" sz="2000" dirty="0" smtClean="0"/>
              <a:t>。</a:t>
            </a:r>
            <a:endParaRPr lang="zh-CN" altLang="zh-CN" sz="2000" dirty="0"/>
          </a:p>
          <a:p>
            <a:endParaRPr lang="zh-CN" altLang="zh-CN" sz="1600" dirty="0"/>
          </a:p>
        </p:txBody>
      </p:sp>
    </p:spTree>
    <p:extLst>
      <p:ext uri="{BB962C8B-B14F-4D97-AF65-F5344CB8AC3E}">
        <p14:creationId xmlns:p14="http://schemas.microsoft.com/office/powerpoint/2010/main" val="236202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a:off x="467544" y="332656"/>
            <a:ext cx="8280920" cy="1754326"/>
          </a:xfrm>
          <a:prstGeom prst="rect">
            <a:avLst/>
          </a:prstGeom>
        </p:spPr>
        <p:txBody>
          <a:bodyPr wrap="square">
            <a:spAutoFit/>
          </a:bodyPr>
          <a:lstStyle/>
          <a:p>
            <a:r>
              <a:rPr lang="en-US" altLang="zh-CN" dirty="0"/>
              <a:t>Java</a:t>
            </a:r>
            <a:r>
              <a:rPr lang="zh-CN" altLang="en-US" dirty="0"/>
              <a:t>语言的一大特性点就是内置对多线程的支持。多线程是指同时存在几个执行体，按几条不同的执行线索共同工作的情况，它使得编程人员可以很方便地开发出具有多线程功能、能同时处理多个任务的功能强大的应用程序。虽然执行线程给人一种几个事件同时发生的感觉，但这只是一种错觉，因为我们的计算机在任何给定的时刻只能执行那些线程中的一个。为了建立这些线程正在同步执行的感觉，</a:t>
            </a:r>
            <a:r>
              <a:rPr lang="en-US" altLang="zh-CN" dirty="0"/>
              <a:t>Java</a:t>
            </a:r>
            <a:r>
              <a:rPr lang="zh-CN" altLang="en-US" dirty="0"/>
              <a:t>快速地把控制从一个线程切换到另一个</a:t>
            </a:r>
            <a:r>
              <a:rPr lang="zh-CN" altLang="en-US" dirty="0" smtClean="0"/>
              <a:t>线程（如图）。</a:t>
            </a:r>
            <a:endParaRPr lang="zh-CN" altLang="en-US" dirty="0"/>
          </a:p>
        </p:txBody>
      </p:sp>
      <p:sp>
        <p:nvSpPr>
          <p:cNvPr id="50" name="矩形 49"/>
          <p:cNvSpPr/>
          <p:nvPr/>
        </p:nvSpPr>
        <p:spPr>
          <a:xfrm>
            <a:off x="539552" y="2086982"/>
            <a:ext cx="1800493" cy="369332"/>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r>
              <a:rPr lang="zh-CN" altLang="en-US" dirty="0"/>
              <a:t>观察下列代码：</a:t>
            </a:r>
          </a:p>
        </p:txBody>
      </p:sp>
      <p:sp>
        <p:nvSpPr>
          <p:cNvPr id="51" name="矩形 50"/>
          <p:cNvSpPr/>
          <p:nvPr/>
        </p:nvSpPr>
        <p:spPr>
          <a:xfrm>
            <a:off x="539552" y="2468190"/>
            <a:ext cx="4572000" cy="2862322"/>
          </a:xfrm>
          <a:prstGeom prst="rect">
            <a:avLst/>
          </a:prstGeom>
        </p:spPr>
        <p:txBody>
          <a:bodyPr>
            <a:spAutoFit/>
          </a:bodyPr>
          <a:lstStyle/>
          <a:p>
            <a:r>
              <a:rPr lang="en-US" altLang="zh-CN" dirty="0"/>
              <a:t>class Hello {</a:t>
            </a:r>
          </a:p>
          <a:p>
            <a:r>
              <a:rPr lang="en-US" altLang="zh-CN" dirty="0"/>
              <a:t>  public static void main(String </a:t>
            </a:r>
            <a:r>
              <a:rPr lang="en-US" altLang="zh-CN" dirty="0" err="1"/>
              <a:t>args</a:t>
            </a:r>
            <a:r>
              <a:rPr lang="en-US" altLang="zh-CN" dirty="0"/>
              <a:t>[]) {</a:t>
            </a:r>
          </a:p>
          <a:p>
            <a:r>
              <a:rPr lang="en-US" altLang="zh-CN" dirty="0"/>
              <a:t>       while(true) {</a:t>
            </a:r>
          </a:p>
          <a:p>
            <a:r>
              <a:rPr lang="en-US" altLang="zh-CN" dirty="0"/>
              <a:t>          </a:t>
            </a:r>
            <a:r>
              <a:rPr lang="en-US" altLang="zh-CN" dirty="0" err="1"/>
              <a:t>System.out.println</a:t>
            </a:r>
            <a:r>
              <a:rPr lang="en-US" altLang="zh-CN" dirty="0"/>
              <a:t>("hello");</a:t>
            </a:r>
          </a:p>
          <a:p>
            <a:r>
              <a:rPr lang="en-US" altLang="zh-CN" dirty="0"/>
              <a:t>       }</a:t>
            </a:r>
          </a:p>
          <a:p>
            <a:r>
              <a:rPr lang="en-US" altLang="zh-CN" dirty="0"/>
              <a:t>       while(true) {</a:t>
            </a:r>
          </a:p>
          <a:p>
            <a:r>
              <a:rPr lang="en-US" altLang="zh-CN" dirty="0"/>
              <a:t>          </a:t>
            </a:r>
            <a:r>
              <a:rPr lang="en-US" altLang="zh-CN" dirty="0" err="1"/>
              <a:t>System.out.println</a:t>
            </a:r>
            <a:r>
              <a:rPr lang="en-US" altLang="zh-CN" dirty="0"/>
              <a:t>("</a:t>
            </a:r>
            <a:r>
              <a:rPr lang="zh-CN" altLang="en-US" dirty="0"/>
              <a:t>您好</a:t>
            </a:r>
            <a:r>
              <a:rPr lang="en-US" altLang="zh-CN" dirty="0"/>
              <a:t>");</a:t>
            </a:r>
          </a:p>
          <a:p>
            <a:r>
              <a:rPr lang="en-US" altLang="zh-CN" dirty="0"/>
              <a:t>       } </a:t>
            </a:r>
          </a:p>
          <a:p>
            <a:r>
              <a:rPr lang="en-US" altLang="zh-CN" dirty="0"/>
              <a:t>    }</a:t>
            </a:r>
          </a:p>
          <a:p>
            <a:r>
              <a:rPr lang="en-US" altLang="zh-CN" dirty="0"/>
              <a:t>}</a:t>
            </a:r>
          </a:p>
        </p:txBody>
      </p:sp>
      <p:sp>
        <p:nvSpPr>
          <p:cNvPr id="52" name="矩形 51"/>
          <p:cNvSpPr/>
          <p:nvPr/>
        </p:nvSpPr>
        <p:spPr>
          <a:xfrm>
            <a:off x="899592" y="5157192"/>
            <a:ext cx="4572000" cy="646331"/>
          </a:xfrm>
          <a:prstGeom prst="rect">
            <a:avLst/>
          </a:prstGeom>
        </p:spPr>
        <p:txBody>
          <a:bodyPr>
            <a:spAutoFit/>
          </a:bodyPr>
          <a:lstStyle/>
          <a:p>
            <a:r>
              <a:rPr lang="zh-CN" altLang="en-US" dirty="0"/>
              <a:t>上述代码是有问题的，因为第</a:t>
            </a:r>
            <a:r>
              <a:rPr lang="en-US" altLang="zh-CN" dirty="0"/>
              <a:t>2</a:t>
            </a:r>
            <a:r>
              <a:rPr lang="zh-CN" altLang="en-US" dirty="0"/>
              <a:t>个</a:t>
            </a:r>
            <a:r>
              <a:rPr lang="en-US" altLang="zh-CN" dirty="0"/>
              <a:t>while</a:t>
            </a:r>
            <a:r>
              <a:rPr lang="zh-CN" altLang="en-US" dirty="0"/>
              <a:t>语句是永远没有机会执行的代码。</a:t>
            </a:r>
          </a:p>
        </p:txBody>
      </p:sp>
      <p:sp>
        <p:nvSpPr>
          <p:cNvPr id="53" name="矩形 52"/>
          <p:cNvSpPr/>
          <p:nvPr/>
        </p:nvSpPr>
        <p:spPr>
          <a:xfrm>
            <a:off x="269776" y="5806321"/>
            <a:ext cx="8676456" cy="9233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a:t>如果能在程序中创建两个线程，每个线程分别执行一个</a:t>
            </a:r>
            <a:r>
              <a:rPr lang="en-US" altLang="zh-CN" dirty="0"/>
              <a:t>while</a:t>
            </a:r>
            <a:r>
              <a:rPr lang="zh-CN" altLang="en-US" dirty="0"/>
              <a:t>循环，那么两个循环就都有机会执行，即一个线程中的</a:t>
            </a:r>
            <a:r>
              <a:rPr lang="en-US" altLang="zh-CN" dirty="0"/>
              <a:t>while</a:t>
            </a:r>
            <a:r>
              <a:rPr lang="zh-CN" altLang="en-US" dirty="0"/>
              <a:t>语句执行一段时间后，就会轮到另一个线程中的</a:t>
            </a:r>
            <a:r>
              <a:rPr lang="en-US" altLang="zh-CN" dirty="0"/>
              <a:t>while</a:t>
            </a:r>
            <a:r>
              <a:rPr lang="zh-CN" altLang="en-US" dirty="0"/>
              <a:t>语句执行一段时间，</a:t>
            </a:r>
          </a:p>
        </p:txBody>
      </p:sp>
      <p:pic>
        <p:nvPicPr>
          <p:cNvPr id="204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2247835"/>
            <a:ext cx="3092549" cy="249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77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85725"/>
            <a:ext cx="4588495" cy="699036"/>
          </a:xfrm>
        </p:spPr>
        <p:txBody>
          <a:bodyPr>
            <a:noAutofit/>
          </a:bodyPr>
          <a:lstStyle/>
          <a:p>
            <a:pPr lvl="1"/>
            <a:r>
              <a:rPr lang="en-US" altLang="zh-CN" sz="2400" b="1" dirty="0"/>
              <a:t>15.1 Java</a:t>
            </a:r>
            <a:r>
              <a:rPr lang="zh-CN" altLang="zh-CN" sz="2400" b="1" dirty="0"/>
              <a:t>中的线程</a:t>
            </a:r>
          </a:p>
        </p:txBody>
      </p:sp>
      <p:sp>
        <p:nvSpPr>
          <p:cNvPr id="5" name="矩形 4"/>
          <p:cNvSpPr/>
          <p:nvPr/>
        </p:nvSpPr>
        <p:spPr>
          <a:xfrm>
            <a:off x="107504" y="764704"/>
            <a:ext cx="3240360" cy="9233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C00000"/>
                </a:solidFill>
              </a:rPr>
              <a:t>15.1.1 </a:t>
            </a:r>
            <a:r>
              <a:rPr lang="zh-CN" altLang="en-US" b="1" dirty="0">
                <a:solidFill>
                  <a:srgbClr val="C00000"/>
                </a:solidFill>
              </a:rPr>
              <a:t>程序、进程与线程</a:t>
            </a:r>
          </a:p>
          <a:p>
            <a:r>
              <a:rPr lang="en-US" altLang="zh-CN" b="1" dirty="0">
                <a:solidFill>
                  <a:srgbClr val="0070C0"/>
                </a:solidFill>
              </a:rPr>
              <a:t>15.1.2 </a:t>
            </a:r>
            <a:r>
              <a:rPr lang="zh-CN" altLang="en-US" b="1" dirty="0">
                <a:solidFill>
                  <a:srgbClr val="0070C0"/>
                </a:solidFill>
              </a:rPr>
              <a:t>线程的状态与生命周期</a:t>
            </a:r>
          </a:p>
          <a:p>
            <a:r>
              <a:rPr lang="en-US" altLang="zh-CN" b="1" dirty="0">
                <a:solidFill>
                  <a:srgbClr val="0070C0"/>
                </a:solidFill>
              </a:rPr>
              <a:t>15.1.3 </a:t>
            </a:r>
            <a:r>
              <a:rPr lang="zh-CN" altLang="en-US" b="1" dirty="0">
                <a:solidFill>
                  <a:srgbClr val="0070C0"/>
                </a:solidFill>
              </a:rPr>
              <a:t>线程调度与优先级</a:t>
            </a:r>
          </a:p>
        </p:txBody>
      </p:sp>
      <p:sp>
        <p:nvSpPr>
          <p:cNvPr id="6" name="左箭头 5"/>
          <p:cNvSpPr/>
          <p:nvPr/>
        </p:nvSpPr>
        <p:spPr>
          <a:xfrm>
            <a:off x="3347864" y="764704"/>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635896" y="760058"/>
            <a:ext cx="4824536" cy="369332"/>
          </a:xfrm>
          <a:prstGeom prst="rect">
            <a:avLst/>
          </a:prstGeom>
        </p:spPr>
        <p:txBody>
          <a:bodyPr wrap="square">
            <a:spAutoFit/>
          </a:bodyPr>
          <a:lstStyle/>
          <a:p>
            <a:r>
              <a:rPr lang="zh-CN" altLang="en-US" dirty="0"/>
              <a:t>进程是程序的一次动态执行</a:t>
            </a:r>
            <a:r>
              <a:rPr lang="zh-CN" altLang="en-US" dirty="0" smtClean="0"/>
              <a:t>过程。</a:t>
            </a:r>
            <a:endParaRPr lang="zh-CN" altLang="en-US" dirty="0"/>
          </a:p>
        </p:txBody>
      </p:sp>
      <p:sp>
        <p:nvSpPr>
          <p:cNvPr id="8" name="矩形 7"/>
          <p:cNvSpPr/>
          <p:nvPr/>
        </p:nvSpPr>
        <p:spPr>
          <a:xfrm>
            <a:off x="3635896" y="1041703"/>
            <a:ext cx="4572000" cy="646331"/>
          </a:xfrm>
          <a:prstGeom prst="rect">
            <a:avLst/>
          </a:prstGeom>
        </p:spPr>
        <p:txBody>
          <a:bodyPr>
            <a:spAutoFit/>
          </a:bodyPr>
          <a:lstStyle/>
          <a:p>
            <a:r>
              <a:rPr lang="zh-CN" altLang="en-US" dirty="0"/>
              <a:t>线程是比进程更小的执行单位。一个进程在其执行过程中，可以产生多个</a:t>
            </a:r>
            <a:r>
              <a:rPr lang="zh-CN" altLang="en-US" dirty="0" smtClean="0"/>
              <a:t>线程。</a:t>
            </a:r>
            <a:endParaRPr lang="zh-CN" altLang="en-US" dirty="0"/>
          </a:p>
        </p:txBody>
      </p:sp>
      <p:sp>
        <p:nvSpPr>
          <p:cNvPr id="9" name="矩形 8"/>
          <p:cNvSpPr/>
          <p:nvPr/>
        </p:nvSpPr>
        <p:spPr>
          <a:xfrm>
            <a:off x="107504" y="1688034"/>
            <a:ext cx="8784976" cy="923330"/>
          </a:xfrm>
          <a:prstGeom prst="rect">
            <a:avLst/>
          </a:prstGeom>
        </p:spPr>
        <p:txBody>
          <a:bodyPr wrap="square">
            <a:spAutoFit/>
          </a:bodyPr>
          <a:lstStyle/>
          <a:p>
            <a:r>
              <a:rPr lang="zh-CN" altLang="en-US" dirty="0"/>
              <a:t>操作系统使用分时管理各个进程，按时间片轮流执行每个进程。</a:t>
            </a:r>
            <a:r>
              <a:rPr lang="en-US" altLang="zh-CN" dirty="0"/>
              <a:t>Java</a:t>
            </a:r>
            <a:r>
              <a:rPr lang="zh-CN" altLang="en-US" dirty="0"/>
              <a:t>的多线程就是在操作系统每次分时给</a:t>
            </a:r>
            <a:r>
              <a:rPr lang="en-US" altLang="zh-CN" dirty="0"/>
              <a:t>Java</a:t>
            </a:r>
            <a:r>
              <a:rPr lang="zh-CN" altLang="en-US" dirty="0"/>
              <a:t>程序一个时间片的</a:t>
            </a:r>
            <a:r>
              <a:rPr lang="en-US" altLang="zh-CN" dirty="0"/>
              <a:t>CPU</a:t>
            </a:r>
            <a:r>
              <a:rPr lang="zh-CN" altLang="en-US" dirty="0"/>
              <a:t>时间内，在若干个独立的可控制的线程之间切换。</a:t>
            </a:r>
          </a:p>
        </p:txBody>
      </p:sp>
      <p:sp>
        <p:nvSpPr>
          <p:cNvPr id="10" name="矩形 9"/>
          <p:cNvSpPr/>
          <p:nvPr/>
        </p:nvSpPr>
        <p:spPr>
          <a:xfrm>
            <a:off x="132656" y="2570250"/>
            <a:ext cx="9011344" cy="175432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a:t>Java</a:t>
            </a:r>
            <a:r>
              <a:rPr lang="zh-CN" altLang="en-US" dirty="0"/>
              <a:t>程序都有一</a:t>
            </a:r>
            <a:r>
              <a:rPr lang="zh-CN" altLang="en-US" dirty="0" smtClean="0"/>
              <a:t>个主</a:t>
            </a:r>
            <a:r>
              <a:rPr lang="zh-CN" altLang="en-US" dirty="0"/>
              <a:t>线程</a:t>
            </a:r>
            <a:r>
              <a:rPr lang="zh-CN" altLang="en-US" dirty="0" smtClean="0"/>
              <a:t>。当</a:t>
            </a:r>
            <a:r>
              <a:rPr lang="en-US" altLang="zh-CN" dirty="0"/>
              <a:t>JVM</a:t>
            </a:r>
            <a:r>
              <a:rPr lang="zh-CN" altLang="en-US" dirty="0"/>
              <a:t>加载代码，发现</a:t>
            </a:r>
            <a:r>
              <a:rPr lang="en-US" altLang="zh-CN" dirty="0"/>
              <a:t>main</a:t>
            </a:r>
            <a:r>
              <a:rPr lang="zh-CN" altLang="en-US" dirty="0"/>
              <a:t>方法之后，就会启动一个线程，这个线程称作</a:t>
            </a:r>
            <a:r>
              <a:rPr lang="zh-CN" altLang="en-US" dirty="0" smtClean="0"/>
              <a:t>“主线程” 。</a:t>
            </a:r>
            <a:r>
              <a:rPr lang="zh-CN" altLang="en-US" dirty="0"/>
              <a:t>如果</a:t>
            </a:r>
            <a:r>
              <a:rPr lang="en-US" altLang="zh-CN" dirty="0"/>
              <a:t>main</a:t>
            </a:r>
            <a:r>
              <a:rPr lang="zh-CN" altLang="en-US" dirty="0"/>
              <a:t>方法中没有创建其他的线程，那么当</a:t>
            </a:r>
            <a:r>
              <a:rPr lang="en-US" altLang="zh-CN" dirty="0"/>
              <a:t>main</a:t>
            </a:r>
            <a:r>
              <a:rPr lang="zh-CN" altLang="en-US" dirty="0"/>
              <a:t>方法执行完最后一个</a:t>
            </a:r>
            <a:r>
              <a:rPr lang="zh-CN" altLang="en-US" dirty="0" smtClean="0"/>
              <a:t>语句，</a:t>
            </a:r>
            <a:r>
              <a:rPr lang="en-US" altLang="zh-CN" dirty="0"/>
              <a:t>JVM</a:t>
            </a:r>
            <a:r>
              <a:rPr lang="zh-CN" altLang="en-US" dirty="0"/>
              <a:t>就会结束我们的</a:t>
            </a:r>
            <a:r>
              <a:rPr lang="en-US" altLang="zh-CN" dirty="0"/>
              <a:t>Java</a:t>
            </a:r>
            <a:r>
              <a:rPr lang="zh-CN" altLang="en-US" dirty="0"/>
              <a:t>应用程序。如果</a:t>
            </a:r>
            <a:r>
              <a:rPr lang="en-US" altLang="zh-CN" dirty="0"/>
              <a:t>main</a:t>
            </a:r>
            <a:r>
              <a:rPr lang="zh-CN" altLang="en-US" dirty="0"/>
              <a:t>方法中又创建了其他线程，那么</a:t>
            </a:r>
            <a:r>
              <a:rPr lang="en-US" altLang="zh-CN" dirty="0"/>
              <a:t>JVM</a:t>
            </a:r>
            <a:r>
              <a:rPr lang="zh-CN" altLang="en-US" dirty="0"/>
              <a:t>就要在主线程和其他线程之间轮流切换，保证每个线程都有机会使用</a:t>
            </a:r>
            <a:r>
              <a:rPr lang="en-US" altLang="zh-CN" dirty="0"/>
              <a:t>CPU</a:t>
            </a:r>
            <a:r>
              <a:rPr lang="zh-CN" altLang="en-US" dirty="0"/>
              <a:t>资源，</a:t>
            </a:r>
            <a:r>
              <a:rPr lang="en-US" altLang="zh-CN" dirty="0"/>
              <a:t>main</a:t>
            </a:r>
            <a:r>
              <a:rPr lang="zh-CN" altLang="en-US" dirty="0"/>
              <a:t>方法即使执行完最后的语句（主线程结束），</a:t>
            </a:r>
            <a:r>
              <a:rPr lang="en-US" altLang="zh-CN" dirty="0"/>
              <a:t>JVM</a:t>
            </a:r>
            <a:r>
              <a:rPr lang="zh-CN" altLang="en-US" dirty="0"/>
              <a:t>也不会结束我们的程序，</a:t>
            </a:r>
            <a:r>
              <a:rPr lang="en-US" altLang="zh-CN" dirty="0"/>
              <a:t>JVM</a:t>
            </a:r>
            <a:r>
              <a:rPr lang="zh-CN" altLang="en-US" dirty="0"/>
              <a:t>一直要等到程序中的所有线程都结束之后，才结束我们的</a:t>
            </a:r>
            <a:r>
              <a:rPr lang="en-US" altLang="zh-CN" dirty="0"/>
              <a:t>Java</a:t>
            </a:r>
            <a:r>
              <a:rPr lang="zh-CN" altLang="en-US" dirty="0" smtClean="0"/>
              <a:t>应用程序。</a:t>
            </a:r>
            <a:endParaRPr lang="zh-CN" altLang="en-US" dirty="0"/>
          </a:p>
        </p:txBody>
      </p:sp>
      <p:pic>
        <p:nvPicPr>
          <p:cNvPr id="50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4324576"/>
            <a:ext cx="4896544" cy="2525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107504" y="5402851"/>
            <a:ext cx="3647152"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zh-CN" altLang="en-US" dirty="0"/>
              <a:t>在主线程和其他线程之间轮流切换</a:t>
            </a:r>
          </a:p>
        </p:txBody>
      </p:sp>
      <p:sp>
        <p:nvSpPr>
          <p:cNvPr id="12" name="右箭头 11"/>
          <p:cNvSpPr/>
          <p:nvPr/>
        </p:nvSpPr>
        <p:spPr>
          <a:xfrm>
            <a:off x="3851920" y="5402851"/>
            <a:ext cx="288032"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425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85725"/>
            <a:ext cx="4588495" cy="699036"/>
          </a:xfrm>
        </p:spPr>
        <p:txBody>
          <a:bodyPr>
            <a:noAutofit/>
          </a:bodyPr>
          <a:lstStyle/>
          <a:p>
            <a:pPr lvl="1"/>
            <a:r>
              <a:rPr lang="en-US" altLang="zh-CN" sz="2400" b="1" dirty="0"/>
              <a:t>15.1 Java</a:t>
            </a:r>
            <a:r>
              <a:rPr lang="zh-CN" altLang="zh-CN" sz="2400" b="1" dirty="0"/>
              <a:t>中的线程</a:t>
            </a:r>
          </a:p>
        </p:txBody>
      </p:sp>
      <p:sp>
        <p:nvSpPr>
          <p:cNvPr id="5" name="矩形 4"/>
          <p:cNvSpPr/>
          <p:nvPr/>
        </p:nvSpPr>
        <p:spPr>
          <a:xfrm>
            <a:off x="107504" y="764704"/>
            <a:ext cx="3240360" cy="9233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15.1.1 </a:t>
            </a:r>
            <a:r>
              <a:rPr lang="zh-CN" altLang="en-US" b="1" dirty="0">
                <a:solidFill>
                  <a:srgbClr val="0070C0"/>
                </a:solidFill>
              </a:rPr>
              <a:t>程序、进程与线程</a:t>
            </a:r>
          </a:p>
          <a:p>
            <a:r>
              <a:rPr lang="en-US" altLang="zh-CN" b="1" dirty="0">
                <a:solidFill>
                  <a:srgbClr val="C00000"/>
                </a:solidFill>
              </a:rPr>
              <a:t>15.1.2 </a:t>
            </a:r>
            <a:r>
              <a:rPr lang="zh-CN" altLang="en-US" b="1" dirty="0">
                <a:solidFill>
                  <a:srgbClr val="C00000"/>
                </a:solidFill>
              </a:rPr>
              <a:t>线程的状态与生命周期</a:t>
            </a:r>
          </a:p>
          <a:p>
            <a:r>
              <a:rPr lang="en-US" altLang="zh-CN" b="1" dirty="0">
                <a:solidFill>
                  <a:srgbClr val="0070C0"/>
                </a:solidFill>
              </a:rPr>
              <a:t>15.1.3 </a:t>
            </a:r>
            <a:r>
              <a:rPr lang="zh-CN" altLang="en-US" b="1" dirty="0">
                <a:solidFill>
                  <a:srgbClr val="0070C0"/>
                </a:solidFill>
              </a:rPr>
              <a:t>线程调度与优先级</a:t>
            </a:r>
          </a:p>
        </p:txBody>
      </p:sp>
      <p:sp>
        <p:nvSpPr>
          <p:cNvPr id="6" name="左箭头 5"/>
          <p:cNvSpPr/>
          <p:nvPr/>
        </p:nvSpPr>
        <p:spPr>
          <a:xfrm>
            <a:off x="3347864" y="1041703"/>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609602" y="118373"/>
            <a:ext cx="5426893"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altLang="zh-CN" dirty="0"/>
              <a:t>Java</a:t>
            </a:r>
            <a:r>
              <a:rPr lang="zh-CN" altLang="en-US" dirty="0"/>
              <a:t>语言使用</a:t>
            </a:r>
            <a:r>
              <a:rPr lang="en-US" altLang="zh-CN" b="1" dirty="0"/>
              <a:t>Thread</a:t>
            </a:r>
            <a:r>
              <a:rPr lang="zh-CN" altLang="en-US" b="1" dirty="0"/>
              <a:t>类及其子类的对象</a:t>
            </a:r>
            <a:r>
              <a:rPr lang="zh-CN" altLang="en-US" dirty="0"/>
              <a:t>来表示线程。</a:t>
            </a:r>
          </a:p>
        </p:txBody>
      </p:sp>
      <p:sp>
        <p:nvSpPr>
          <p:cNvPr id="3" name="矩形 2"/>
          <p:cNvSpPr/>
          <p:nvPr/>
        </p:nvSpPr>
        <p:spPr>
          <a:xfrm>
            <a:off x="3635896" y="580038"/>
            <a:ext cx="2383986"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．新建状态（</a:t>
            </a:r>
            <a:r>
              <a:rPr lang="en-US" altLang="zh-CN" b="1" dirty="0"/>
              <a:t>NEW</a:t>
            </a:r>
            <a:r>
              <a:rPr lang="zh-CN" altLang="en-US" b="1" dirty="0"/>
              <a:t>）</a:t>
            </a:r>
          </a:p>
        </p:txBody>
      </p:sp>
      <p:sp>
        <p:nvSpPr>
          <p:cNvPr id="4" name="矩形 3"/>
          <p:cNvSpPr/>
          <p:nvPr/>
        </p:nvSpPr>
        <p:spPr>
          <a:xfrm>
            <a:off x="3733881" y="1018575"/>
            <a:ext cx="5302613" cy="646331"/>
          </a:xfrm>
          <a:prstGeom prst="rect">
            <a:avLst/>
          </a:prstGeom>
        </p:spPr>
        <p:txBody>
          <a:bodyPr wrap="square">
            <a:spAutoFit/>
          </a:bodyPr>
          <a:lstStyle/>
          <a:p>
            <a:r>
              <a:rPr lang="en-US" altLang="zh-CN" dirty="0"/>
              <a:t>Thread</a:t>
            </a:r>
            <a:r>
              <a:rPr lang="zh-CN" altLang="en-US" dirty="0"/>
              <a:t>类或其子类的对象被声明并创建时，新生的线程对象处于</a:t>
            </a:r>
            <a:r>
              <a:rPr lang="en-US" altLang="zh-CN" dirty="0"/>
              <a:t>NEW</a:t>
            </a:r>
            <a:r>
              <a:rPr lang="zh-CN" altLang="en-US" dirty="0" smtClean="0"/>
              <a:t>状态。</a:t>
            </a:r>
            <a:endParaRPr lang="zh-CN" altLang="en-US" dirty="0"/>
          </a:p>
        </p:txBody>
      </p:sp>
      <p:sp>
        <p:nvSpPr>
          <p:cNvPr id="13" name="矩形 12"/>
          <p:cNvSpPr/>
          <p:nvPr/>
        </p:nvSpPr>
        <p:spPr>
          <a:xfrm>
            <a:off x="107504" y="1688034"/>
            <a:ext cx="322556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a:t>．可运行状态（</a:t>
            </a:r>
            <a:r>
              <a:rPr lang="en-US" altLang="zh-CN" b="1" dirty="0"/>
              <a:t>RUNNABLE</a:t>
            </a:r>
            <a:r>
              <a:rPr lang="zh-CN" altLang="en-US" b="1" dirty="0"/>
              <a:t>）</a:t>
            </a:r>
          </a:p>
        </p:txBody>
      </p:sp>
      <p:sp>
        <p:nvSpPr>
          <p:cNvPr id="14" name="矩形 13"/>
          <p:cNvSpPr/>
          <p:nvPr/>
        </p:nvSpPr>
        <p:spPr>
          <a:xfrm>
            <a:off x="107503" y="2057366"/>
            <a:ext cx="8928991" cy="646331"/>
          </a:xfrm>
          <a:prstGeom prst="rect">
            <a:avLst/>
          </a:prstGeom>
        </p:spPr>
        <p:txBody>
          <a:bodyPr wrap="square">
            <a:spAutoFit/>
          </a:bodyPr>
          <a:lstStyle/>
          <a:p>
            <a:r>
              <a:rPr lang="zh-CN" altLang="en-US" dirty="0"/>
              <a:t>处于</a:t>
            </a:r>
            <a:r>
              <a:rPr lang="en-US" altLang="zh-CN" dirty="0"/>
              <a:t>NEW</a:t>
            </a:r>
            <a:r>
              <a:rPr lang="zh-CN" altLang="en-US" dirty="0"/>
              <a:t>状态的线程，必须</a:t>
            </a:r>
            <a:r>
              <a:rPr lang="zh-CN" altLang="en-US" dirty="0" smtClean="0"/>
              <a:t>调用</a:t>
            </a:r>
            <a:r>
              <a:rPr lang="en-US" altLang="zh-CN" dirty="0" smtClean="0"/>
              <a:t>start</a:t>
            </a:r>
            <a:r>
              <a:rPr lang="en-US" altLang="zh-CN" dirty="0"/>
              <a:t>()</a:t>
            </a:r>
            <a:r>
              <a:rPr lang="zh-CN" altLang="en-US" dirty="0"/>
              <a:t>方法，进入</a:t>
            </a:r>
            <a:r>
              <a:rPr lang="en-US" altLang="zh-CN" dirty="0"/>
              <a:t>RUNNABLE</a:t>
            </a:r>
            <a:r>
              <a:rPr lang="zh-CN" altLang="en-US" dirty="0" smtClean="0"/>
              <a:t>状态。这样</a:t>
            </a:r>
            <a:r>
              <a:rPr lang="en-US" altLang="zh-CN" dirty="0"/>
              <a:t>JVM</a:t>
            </a:r>
            <a:r>
              <a:rPr lang="zh-CN" altLang="en-US" dirty="0"/>
              <a:t>就会知道又有一个新一个线程排队等候切换了。</a:t>
            </a:r>
          </a:p>
        </p:txBody>
      </p:sp>
      <p:sp>
        <p:nvSpPr>
          <p:cNvPr id="15" name="矩形 14"/>
          <p:cNvSpPr/>
          <p:nvPr/>
        </p:nvSpPr>
        <p:spPr>
          <a:xfrm>
            <a:off x="73224" y="2630636"/>
            <a:ext cx="8575448" cy="923330"/>
          </a:xfrm>
          <a:prstGeom prst="rect">
            <a:avLst/>
          </a:prstGeom>
        </p:spPr>
        <p:txBody>
          <a:bodyPr wrap="square">
            <a:spAutoFit/>
          </a:bodyPr>
          <a:lstStyle/>
          <a:p>
            <a:r>
              <a:rPr lang="zh-CN" altLang="en-US" dirty="0"/>
              <a:t>当</a:t>
            </a:r>
            <a:r>
              <a:rPr lang="en-US" altLang="zh-CN" dirty="0"/>
              <a:t>JVM</a:t>
            </a:r>
            <a:r>
              <a:rPr lang="zh-CN" altLang="en-US" dirty="0"/>
              <a:t>将</a:t>
            </a:r>
            <a:r>
              <a:rPr lang="en-US" altLang="zh-CN" dirty="0"/>
              <a:t>CPU</a:t>
            </a:r>
            <a:r>
              <a:rPr lang="zh-CN" altLang="en-US" dirty="0"/>
              <a:t>使用权切换给</a:t>
            </a:r>
            <a:r>
              <a:rPr lang="en-US" altLang="zh-CN" dirty="0"/>
              <a:t>RUNNABLE</a:t>
            </a:r>
            <a:r>
              <a:rPr lang="zh-CN" altLang="en-US" dirty="0"/>
              <a:t>状态的线程时，如果线程是</a:t>
            </a:r>
            <a:r>
              <a:rPr lang="en-US" altLang="zh-CN" dirty="0"/>
              <a:t>Thread</a:t>
            </a:r>
            <a:r>
              <a:rPr lang="zh-CN" altLang="en-US" dirty="0"/>
              <a:t>的子类创建的，该类中的</a:t>
            </a:r>
            <a:r>
              <a:rPr lang="en-US" altLang="zh-CN" b="1" dirty="0"/>
              <a:t>run()</a:t>
            </a:r>
            <a:r>
              <a:rPr lang="zh-CN" altLang="en-US" dirty="0"/>
              <a:t>方法就立刻执行</a:t>
            </a:r>
            <a:r>
              <a:rPr lang="zh-CN" altLang="en-US" dirty="0" smtClean="0"/>
              <a:t>。程序</a:t>
            </a:r>
            <a:r>
              <a:rPr lang="zh-CN" altLang="en-US" dirty="0"/>
              <a:t>要在</a:t>
            </a:r>
            <a:r>
              <a:rPr lang="en-US" altLang="zh-CN" dirty="0"/>
              <a:t>Thread</a:t>
            </a:r>
            <a:r>
              <a:rPr lang="zh-CN" altLang="en-US" dirty="0"/>
              <a:t>类的子类中重写</a:t>
            </a:r>
            <a:r>
              <a:rPr lang="en-US" altLang="zh-CN" dirty="0"/>
              <a:t>run()</a:t>
            </a:r>
            <a:r>
              <a:rPr lang="zh-CN" altLang="en-US" dirty="0"/>
              <a:t>方法来覆盖父类的</a:t>
            </a:r>
            <a:r>
              <a:rPr lang="en-US" altLang="zh-CN" dirty="0"/>
              <a:t>run()</a:t>
            </a:r>
            <a:r>
              <a:rPr lang="zh-CN" altLang="en-US" dirty="0"/>
              <a:t>方法，</a:t>
            </a:r>
            <a:r>
              <a:rPr lang="en-US" altLang="zh-CN" dirty="0"/>
              <a:t>run</a:t>
            </a:r>
            <a:r>
              <a:rPr lang="zh-CN" altLang="en-US" dirty="0"/>
              <a:t>方法规定了该线程的具体</a:t>
            </a:r>
            <a:r>
              <a:rPr lang="zh-CN" altLang="en-US" dirty="0" smtClean="0"/>
              <a:t>使命。</a:t>
            </a:r>
            <a:endParaRPr lang="zh-CN" altLang="en-US" dirty="0"/>
          </a:p>
        </p:txBody>
      </p:sp>
      <p:sp>
        <p:nvSpPr>
          <p:cNvPr id="16" name="矩形 15"/>
          <p:cNvSpPr/>
          <p:nvPr/>
        </p:nvSpPr>
        <p:spPr>
          <a:xfrm>
            <a:off x="107504" y="3559413"/>
            <a:ext cx="648072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b="1" dirty="0"/>
              <a:t>3</a:t>
            </a:r>
            <a:r>
              <a:rPr lang="zh-CN" altLang="en-US" b="1" dirty="0"/>
              <a:t>．中断状态（</a:t>
            </a:r>
            <a:r>
              <a:rPr lang="en-US" altLang="zh-CN" b="1" dirty="0"/>
              <a:t>BLOCKED</a:t>
            </a:r>
            <a:r>
              <a:rPr lang="zh-CN" altLang="en-US" b="1" dirty="0"/>
              <a:t>，</a:t>
            </a:r>
            <a:r>
              <a:rPr lang="en-US" altLang="zh-CN" b="1" dirty="0"/>
              <a:t>WAITING</a:t>
            </a:r>
            <a:r>
              <a:rPr lang="zh-CN" altLang="en-US" b="1" dirty="0"/>
              <a:t>，</a:t>
            </a:r>
            <a:r>
              <a:rPr lang="en-US" altLang="zh-CN" b="1" dirty="0"/>
              <a:t>TIMED_WAITING</a:t>
            </a:r>
            <a:r>
              <a:rPr lang="zh-CN" altLang="en-US" b="1" dirty="0"/>
              <a:t>）</a:t>
            </a:r>
          </a:p>
        </p:txBody>
      </p:sp>
      <p:sp>
        <p:nvSpPr>
          <p:cNvPr id="17" name="矩形 16"/>
          <p:cNvSpPr/>
          <p:nvPr/>
        </p:nvSpPr>
        <p:spPr>
          <a:xfrm>
            <a:off x="143374" y="3933031"/>
            <a:ext cx="9000625" cy="646331"/>
          </a:xfrm>
          <a:prstGeom prst="rect">
            <a:avLst/>
          </a:prstGeom>
        </p:spPr>
        <p:txBody>
          <a:bodyPr wrap="square">
            <a:spAutoFit/>
          </a:bodyPr>
          <a:lstStyle/>
          <a:p>
            <a:pPr marL="285750" indent="-285750">
              <a:buFont typeface="Wingdings" pitchFamily="2" charset="2"/>
              <a:buChar char="u"/>
            </a:pPr>
            <a:r>
              <a:rPr lang="en-US" altLang="zh-CN" dirty="0" smtClean="0"/>
              <a:t>JVM</a:t>
            </a:r>
            <a:r>
              <a:rPr lang="zh-CN" altLang="en-US" dirty="0"/>
              <a:t>将</a:t>
            </a:r>
            <a:r>
              <a:rPr lang="en-US" altLang="zh-CN" dirty="0"/>
              <a:t>CPU</a:t>
            </a:r>
            <a:r>
              <a:rPr lang="zh-CN" altLang="en-US" dirty="0"/>
              <a:t>资源从当前</a:t>
            </a:r>
            <a:r>
              <a:rPr lang="en-US" altLang="zh-CN" dirty="0"/>
              <a:t>RUNNABLE</a:t>
            </a:r>
            <a:r>
              <a:rPr lang="zh-CN" altLang="en-US" dirty="0"/>
              <a:t>线程切换给其他线程，使本</a:t>
            </a:r>
            <a:r>
              <a:rPr lang="zh-CN" altLang="en-US" dirty="0" smtClean="0"/>
              <a:t>线程进入</a:t>
            </a:r>
            <a:r>
              <a:rPr lang="en-US" altLang="zh-CN" dirty="0"/>
              <a:t>BLOCKED</a:t>
            </a:r>
            <a:r>
              <a:rPr lang="zh-CN" altLang="en-US" dirty="0" smtClean="0"/>
              <a:t>状态。必须</a:t>
            </a:r>
            <a:r>
              <a:rPr lang="zh-CN" altLang="en-US" dirty="0"/>
              <a:t>等</a:t>
            </a:r>
            <a:r>
              <a:rPr lang="en-US" altLang="zh-CN" dirty="0"/>
              <a:t>JVM</a:t>
            </a:r>
            <a:r>
              <a:rPr lang="zh-CN" altLang="en-US" dirty="0"/>
              <a:t>解除它的</a:t>
            </a:r>
            <a:r>
              <a:rPr lang="en-US" altLang="zh-CN" dirty="0"/>
              <a:t>BLOCKED</a:t>
            </a:r>
            <a:r>
              <a:rPr lang="zh-CN" altLang="en-US" dirty="0"/>
              <a:t>状态，再次进入</a:t>
            </a:r>
            <a:r>
              <a:rPr lang="en-US" altLang="zh-CN" dirty="0"/>
              <a:t>RUNNABLE</a:t>
            </a:r>
            <a:r>
              <a:rPr lang="zh-CN" altLang="en-US" dirty="0"/>
              <a:t>状态。</a:t>
            </a:r>
          </a:p>
        </p:txBody>
      </p:sp>
      <p:sp>
        <p:nvSpPr>
          <p:cNvPr id="18" name="矩形 17"/>
          <p:cNvSpPr/>
          <p:nvPr/>
        </p:nvSpPr>
        <p:spPr>
          <a:xfrm>
            <a:off x="107503" y="4489102"/>
            <a:ext cx="9036495" cy="646331"/>
          </a:xfrm>
          <a:prstGeom prst="rect">
            <a:avLst/>
          </a:prstGeom>
        </p:spPr>
        <p:txBody>
          <a:bodyPr wrap="square">
            <a:spAutoFit/>
          </a:bodyPr>
          <a:lstStyle/>
          <a:p>
            <a:pPr marL="285750" indent="-285750">
              <a:buFont typeface="Wingdings" pitchFamily="2" charset="2"/>
              <a:buChar char="u"/>
            </a:pPr>
            <a:r>
              <a:rPr lang="zh-CN" altLang="en-US" dirty="0" smtClean="0"/>
              <a:t>线程执行</a:t>
            </a:r>
            <a:r>
              <a:rPr lang="zh-CN" altLang="en-US" dirty="0"/>
              <a:t>了</a:t>
            </a:r>
            <a:r>
              <a:rPr lang="en-US" altLang="zh-CN" dirty="0"/>
              <a:t>sleep(</a:t>
            </a:r>
            <a:r>
              <a:rPr lang="en-US" altLang="zh-CN" dirty="0" err="1"/>
              <a:t>int</a:t>
            </a:r>
            <a:r>
              <a:rPr lang="en-US" altLang="zh-CN" dirty="0"/>
              <a:t> </a:t>
            </a:r>
            <a:r>
              <a:rPr lang="en-US" altLang="zh-CN" dirty="0" err="1"/>
              <a:t>millsecond</a:t>
            </a:r>
            <a:r>
              <a:rPr lang="en-US" altLang="zh-CN" dirty="0"/>
              <a:t>)</a:t>
            </a:r>
            <a:r>
              <a:rPr lang="zh-CN" altLang="en-US" dirty="0"/>
              <a:t>方法使当前线程</a:t>
            </a:r>
            <a:r>
              <a:rPr lang="zh-CN" altLang="en-US" dirty="0" smtClean="0"/>
              <a:t>处于</a:t>
            </a:r>
            <a:r>
              <a:rPr lang="en-US" altLang="zh-CN" b="1" dirty="0" smtClean="0"/>
              <a:t>TIMED_WAITING</a:t>
            </a:r>
            <a:r>
              <a:rPr lang="zh-CN" altLang="en-US" dirty="0"/>
              <a:t>状态。经过至多参数</a:t>
            </a:r>
            <a:r>
              <a:rPr lang="en-US" altLang="zh-CN" dirty="0" err="1"/>
              <a:t>millsecond</a:t>
            </a:r>
            <a:r>
              <a:rPr lang="zh-CN" altLang="en-US" dirty="0"/>
              <a:t>指定的豪秒数之后，该线程再次进入</a:t>
            </a:r>
            <a:r>
              <a:rPr lang="en-US" altLang="zh-CN" dirty="0"/>
              <a:t>RUNNABLE</a:t>
            </a:r>
            <a:r>
              <a:rPr lang="zh-CN" altLang="en-US" dirty="0"/>
              <a:t>状态。</a:t>
            </a:r>
          </a:p>
        </p:txBody>
      </p:sp>
      <p:sp>
        <p:nvSpPr>
          <p:cNvPr id="19" name="矩形 18"/>
          <p:cNvSpPr/>
          <p:nvPr/>
        </p:nvSpPr>
        <p:spPr>
          <a:xfrm>
            <a:off x="143374" y="5147100"/>
            <a:ext cx="9000624" cy="646331"/>
          </a:xfrm>
          <a:prstGeom prst="rect">
            <a:avLst/>
          </a:prstGeom>
        </p:spPr>
        <p:txBody>
          <a:bodyPr wrap="square">
            <a:spAutoFit/>
          </a:bodyPr>
          <a:lstStyle/>
          <a:p>
            <a:pPr marL="285750" indent="-285750">
              <a:buFont typeface="Wingdings" pitchFamily="2" charset="2"/>
              <a:buChar char="u"/>
            </a:pPr>
            <a:r>
              <a:rPr lang="zh-CN" altLang="en-US" dirty="0" smtClean="0"/>
              <a:t>线程执行</a:t>
            </a:r>
            <a:r>
              <a:rPr lang="zh-CN" altLang="en-US" dirty="0"/>
              <a:t>了</a:t>
            </a:r>
            <a:r>
              <a:rPr lang="en-US" altLang="zh-CN" dirty="0"/>
              <a:t>wait()</a:t>
            </a:r>
            <a:r>
              <a:rPr lang="zh-CN" altLang="en-US" dirty="0"/>
              <a:t>方法，使得当前线程进入</a:t>
            </a:r>
            <a:r>
              <a:rPr lang="en-US" altLang="zh-CN" dirty="0"/>
              <a:t>WAITING</a:t>
            </a:r>
            <a:r>
              <a:rPr lang="zh-CN" altLang="en-US" dirty="0"/>
              <a:t>状态</a:t>
            </a:r>
            <a:r>
              <a:rPr lang="zh-CN" altLang="en-US" dirty="0" smtClean="0"/>
              <a:t>。</a:t>
            </a:r>
            <a:r>
              <a:rPr lang="en-US" altLang="zh-CN" dirty="0"/>
              <a:t>WAITING</a:t>
            </a:r>
            <a:r>
              <a:rPr lang="zh-CN" altLang="zh-CN" dirty="0"/>
              <a:t>的原因</a:t>
            </a:r>
            <a:r>
              <a:rPr lang="zh-CN" altLang="zh-CN" dirty="0" smtClean="0"/>
              <a:t>消除</a:t>
            </a:r>
            <a:r>
              <a:rPr lang="zh-CN" altLang="en-US" dirty="0" smtClean="0"/>
              <a:t>后</a:t>
            </a:r>
            <a:r>
              <a:rPr lang="zh-CN" altLang="zh-CN" dirty="0" smtClean="0"/>
              <a:t>，</a:t>
            </a:r>
            <a:r>
              <a:rPr lang="zh-CN" altLang="zh-CN" dirty="0"/>
              <a:t>线程才重新进入</a:t>
            </a:r>
            <a:r>
              <a:rPr lang="en-US" altLang="zh-CN" dirty="0"/>
              <a:t>RUNNABLE</a:t>
            </a:r>
            <a:r>
              <a:rPr lang="zh-CN" altLang="zh-CN" dirty="0" smtClean="0"/>
              <a:t>状态</a:t>
            </a:r>
            <a:r>
              <a:rPr lang="zh-CN" altLang="en-US" dirty="0" smtClean="0"/>
              <a:t>。</a:t>
            </a:r>
            <a:endParaRPr lang="zh-CN" altLang="en-US" dirty="0"/>
          </a:p>
        </p:txBody>
      </p:sp>
      <p:sp>
        <p:nvSpPr>
          <p:cNvPr id="20" name="矩形 19"/>
          <p:cNvSpPr/>
          <p:nvPr/>
        </p:nvSpPr>
        <p:spPr>
          <a:xfrm>
            <a:off x="120505" y="5793431"/>
            <a:ext cx="2925416"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4</a:t>
            </a:r>
            <a:r>
              <a:rPr lang="zh-CN" altLang="zh-CN" b="1" dirty="0"/>
              <a:t>．死亡状态</a:t>
            </a:r>
            <a:r>
              <a:rPr lang="en-US" altLang="zh-CN" b="1" dirty="0"/>
              <a:t> (TERMINATED)</a:t>
            </a:r>
            <a:endParaRPr lang="zh-CN" altLang="zh-CN" b="1" dirty="0"/>
          </a:p>
        </p:txBody>
      </p:sp>
      <p:sp>
        <p:nvSpPr>
          <p:cNvPr id="21" name="矩形 20"/>
          <p:cNvSpPr/>
          <p:nvPr/>
        </p:nvSpPr>
        <p:spPr>
          <a:xfrm>
            <a:off x="377278" y="6243279"/>
            <a:ext cx="8496944" cy="369332"/>
          </a:xfrm>
          <a:prstGeom prst="rect">
            <a:avLst/>
          </a:prstGeom>
        </p:spPr>
        <p:txBody>
          <a:bodyPr wrap="square">
            <a:spAutoFit/>
          </a:bodyPr>
          <a:lstStyle/>
          <a:p>
            <a:r>
              <a:rPr lang="zh-CN" altLang="en-US" dirty="0"/>
              <a:t>线程完成了它的全部工作，即执行完</a:t>
            </a:r>
            <a:r>
              <a:rPr lang="en-US" altLang="zh-CN" b="1" dirty="0"/>
              <a:t>run()</a:t>
            </a:r>
            <a:r>
              <a:rPr lang="zh-CN" altLang="en-US" b="1" dirty="0"/>
              <a:t>方法</a:t>
            </a:r>
            <a:r>
              <a:rPr lang="zh-CN" altLang="en-US" dirty="0"/>
              <a:t>，该线程进入</a:t>
            </a:r>
            <a:r>
              <a:rPr lang="en-US" altLang="zh-CN" dirty="0"/>
              <a:t>TERMINATED</a:t>
            </a:r>
            <a:r>
              <a:rPr lang="zh-CN" altLang="en-US" dirty="0"/>
              <a:t>状态。</a:t>
            </a:r>
          </a:p>
        </p:txBody>
      </p:sp>
    </p:spTree>
    <p:extLst>
      <p:ext uri="{BB962C8B-B14F-4D97-AF65-F5344CB8AC3E}">
        <p14:creationId xmlns:p14="http://schemas.microsoft.com/office/powerpoint/2010/main" val="280519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85725"/>
            <a:ext cx="4588495" cy="699036"/>
          </a:xfrm>
        </p:spPr>
        <p:txBody>
          <a:bodyPr>
            <a:noAutofit/>
          </a:bodyPr>
          <a:lstStyle/>
          <a:p>
            <a:pPr lvl="1"/>
            <a:r>
              <a:rPr lang="en-US" altLang="zh-CN" sz="2400" b="1" dirty="0"/>
              <a:t>15.1 Java</a:t>
            </a:r>
            <a:r>
              <a:rPr lang="zh-CN" altLang="zh-CN" sz="2400" b="1" dirty="0"/>
              <a:t>中的线程</a:t>
            </a:r>
          </a:p>
        </p:txBody>
      </p:sp>
      <p:sp>
        <p:nvSpPr>
          <p:cNvPr id="5" name="矩形 4"/>
          <p:cNvSpPr/>
          <p:nvPr/>
        </p:nvSpPr>
        <p:spPr>
          <a:xfrm>
            <a:off x="107504" y="764704"/>
            <a:ext cx="3240360" cy="9233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15.1.1 </a:t>
            </a:r>
            <a:r>
              <a:rPr lang="zh-CN" altLang="en-US" b="1" dirty="0">
                <a:solidFill>
                  <a:srgbClr val="0070C0"/>
                </a:solidFill>
              </a:rPr>
              <a:t>程序、进程与线程</a:t>
            </a:r>
          </a:p>
          <a:p>
            <a:r>
              <a:rPr lang="en-US" altLang="zh-CN" b="1" dirty="0">
                <a:solidFill>
                  <a:srgbClr val="C00000"/>
                </a:solidFill>
              </a:rPr>
              <a:t>15.1.2 </a:t>
            </a:r>
            <a:r>
              <a:rPr lang="zh-CN" altLang="en-US" b="1" dirty="0">
                <a:solidFill>
                  <a:srgbClr val="C00000"/>
                </a:solidFill>
              </a:rPr>
              <a:t>线程的状态与生命周期</a:t>
            </a:r>
          </a:p>
          <a:p>
            <a:r>
              <a:rPr lang="en-US" altLang="zh-CN" b="1" dirty="0">
                <a:solidFill>
                  <a:srgbClr val="0070C0"/>
                </a:solidFill>
              </a:rPr>
              <a:t>15.1.3 </a:t>
            </a:r>
            <a:r>
              <a:rPr lang="zh-CN" altLang="en-US" b="1" dirty="0">
                <a:solidFill>
                  <a:srgbClr val="0070C0"/>
                </a:solidFill>
              </a:rPr>
              <a:t>线程调度与优先级</a:t>
            </a:r>
          </a:p>
        </p:txBody>
      </p:sp>
      <p:sp>
        <p:nvSpPr>
          <p:cNvPr id="6" name="左箭头 5"/>
          <p:cNvSpPr/>
          <p:nvPr/>
        </p:nvSpPr>
        <p:spPr>
          <a:xfrm>
            <a:off x="3347864" y="1041703"/>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609602" y="118373"/>
            <a:ext cx="5426893" cy="369332"/>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r>
              <a:rPr lang="en-US" altLang="zh-CN" dirty="0"/>
              <a:t>Java</a:t>
            </a:r>
            <a:r>
              <a:rPr lang="zh-CN" altLang="en-US" dirty="0"/>
              <a:t>语言使用</a:t>
            </a:r>
            <a:r>
              <a:rPr lang="en-US" altLang="zh-CN" b="1" dirty="0"/>
              <a:t>Thread</a:t>
            </a:r>
            <a:r>
              <a:rPr lang="zh-CN" altLang="en-US" b="1" dirty="0"/>
              <a:t>类及其子类的对象</a:t>
            </a:r>
            <a:r>
              <a:rPr lang="zh-CN" altLang="en-US" dirty="0"/>
              <a:t>来表示线程。</a:t>
            </a:r>
          </a:p>
        </p:txBody>
      </p:sp>
      <p:sp>
        <p:nvSpPr>
          <p:cNvPr id="3" name="矩形 2"/>
          <p:cNvSpPr/>
          <p:nvPr/>
        </p:nvSpPr>
        <p:spPr>
          <a:xfrm>
            <a:off x="3635896" y="580038"/>
            <a:ext cx="5112568" cy="369332"/>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altLang="zh-CN" b="1" dirty="0"/>
              <a:t>1</a:t>
            </a:r>
            <a:r>
              <a:rPr lang="zh-CN" altLang="en-US" b="1" dirty="0"/>
              <a:t>．新建状态（</a:t>
            </a:r>
            <a:r>
              <a:rPr lang="en-US" altLang="zh-CN" b="1" dirty="0"/>
              <a:t>NEW</a:t>
            </a:r>
            <a:r>
              <a:rPr lang="zh-CN" altLang="en-US" b="1" dirty="0"/>
              <a:t>）</a:t>
            </a:r>
          </a:p>
        </p:txBody>
      </p:sp>
      <p:sp>
        <p:nvSpPr>
          <p:cNvPr id="13" name="矩形 12"/>
          <p:cNvSpPr/>
          <p:nvPr/>
        </p:nvSpPr>
        <p:spPr>
          <a:xfrm>
            <a:off x="3620492" y="1015237"/>
            <a:ext cx="512797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b="1" dirty="0"/>
              <a:t>2</a:t>
            </a:r>
            <a:r>
              <a:rPr lang="zh-CN" altLang="en-US" b="1" dirty="0"/>
              <a:t>．可运行状态（</a:t>
            </a:r>
            <a:r>
              <a:rPr lang="en-US" altLang="zh-CN" b="1" dirty="0"/>
              <a:t>RUNNABLE</a:t>
            </a:r>
            <a:r>
              <a:rPr lang="zh-CN" altLang="en-US" b="1" dirty="0"/>
              <a:t>）</a:t>
            </a:r>
          </a:p>
        </p:txBody>
      </p:sp>
      <p:sp>
        <p:nvSpPr>
          <p:cNvPr id="16" name="矩形 15"/>
          <p:cNvSpPr/>
          <p:nvPr/>
        </p:nvSpPr>
        <p:spPr>
          <a:xfrm>
            <a:off x="3635896" y="1401743"/>
            <a:ext cx="5112568" cy="646331"/>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b="1" dirty="0"/>
              <a:t>3</a:t>
            </a:r>
            <a:r>
              <a:rPr lang="zh-CN" altLang="en-US" b="1" dirty="0"/>
              <a:t>．中断状态（</a:t>
            </a:r>
            <a:r>
              <a:rPr lang="en-US" altLang="zh-CN" b="1" dirty="0"/>
              <a:t>BLOCKED</a:t>
            </a:r>
            <a:r>
              <a:rPr lang="zh-CN" altLang="en-US" b="1" dirty="0"/>
              <a:t>，</a:t>
            </a:r>
            <a:r>
              <a:rPr lang="en-US" altLang="zh-CN" b="1" dirty="0"/>
              <a:t>WAITING</a:t>
            </a:r>
            <a:r>
              <a:rPr lang="zh-CN" altLang="en-US" b="1" dirty="0"/>
              <a:t>，</a:t>
            </a:r>
            <a:r>
              <a:rPr lang="en-US" altLang="zh-CN" b="1" dirty="0"/>
              <a:t>TIMED_WAITING</a:t>
            </a:r>
            <a:r>
              <a:rPr lang="zh-CN" altLang="en-US" b="1" dirty="0"/>
              <a:t>）</a:t>
            </a:r>
          </a:p>
        </p:txBody>
      </p:sp>
      <p:sp>
        <p:nvSpPr>
          <p:cNvPr id="20" name="矩形 19"/>
          <p:cNvSpPr/>
          <p:nvPr/>
        </p:nvSpPr>
        <p:spPr>
          <a:xfrm>
            <a:off x="3635896" y="2055067"/>
            <a:ext cx="511256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en-US" altLang="zh-CN" b="1" dirty="0"/>
              <a:t>4</a:t>
            </a:r>
            <a:r>
              <a:rPr lang="zh-CN" altLang="zh-CN" b="1" dirty="0"/>
              <a:t>．死亡状态</a:t>
            </a:r>
            <a:r>
              <a:rPr lang="en-US" altLang="zh-CN" b="1" dirty="0"/>
              <a:t> (TERMINATED)</a:t>
            </a:r>
            <a:endParaRPr lang="zh-CN" altLang="zh-CN" b="1" dirty="0"/>
          </a:p>
        </p:txBody>
      </p:sp>
      <p:sp>
        <p:nvSpPr>
          <p:cNvPr id="7" name="矩形 6"/>
          <p:cNvSpPr/>
          <p:nvPr/>
        </p:nvSpPr>
        <p:spPr>
          <a:xfrm>
            <a:off x="179512" y="2564904"/>
            <a:ext cx="8784976" cy="646331"/>
          </a:xfrm>
          <a:prstGeom prst="rect">
            <a:avLst/>
          </a:prstGeom>
        </p:spPr>
        <p:txBody>
          <a:bodyPr wrap="square">
            <a:spAutoFit/>
          </a:bodyPr>
          <a:lstStyle/>
          <a:p>
            <a:r>
              <a:rPr lang="zh-CN" altLang="en-US" dirty="0"/>
              <a:t>只有处于</a:t>
            </a:r>
            <a:r>
              <a:rPr lang="en-US" altLang="zh-CN" dirty="0"/>
              <a:t>NEW</a:t>
            </a:r>
            <a:r>
              <a:rPr lang="zh-CN" altLang="en-US" dirty="0"/>
              <a:t>状态的线程可以调用</a:t>
            </a:r>
            <a:r>
              <a:rPr lang="en-US" altLang="zh-CN" b="1" dirty="0"/>
              <a:t>start()</a:t>
            </a:r>
            <a:r>
              <a:rPr lang="zh-CN" altLang="en-US" b="1" dirty="0"/>
              <a:t>方法</a:t>
            </a:r>
            <a:r>
              <a:rPr lang="zh-CN" altLang="en-US" dirty="0"/>
              <a:t>，处于其他状态的线程都不可以调用</a:t>
            </a:r>
            <a:r>
              <a:rPr lang="en-US" altLang="zh-CN" dirty="0"/>
              <a:t>start()</a:t>
            </a:r>
            <a:r>
              <a:rPr lang="zh-CN" altLang="en-US" dirty="0"/>
              <a:t>方法，否则将触发</a:t>
            </a:r>
            <a:r>
              <a:rPr lang="en-US" altLang="zh-CN" dirty="0" err="1"/>
              <a:t>ILLegalThreadStateException</a:t>
            </a:r>
            <a:r>
              <a:rPr lang="zh-CN" altLang="en-US" dirty="0"/>
              <a:t>异常。</a:t>
            </a:r>
          </a:p>
        </p:txBody>
      </p:sp>
      <p:sp>
        <p:nvSpPr>
          <p:cNvPr id="9" name="矩形 8"/>
          <p:cNvSpPr/>
          <p:nvPr/>
        </p:nvSpPr>
        <p:spPr>
          <a:xfrm>
            <a:off x="179512" y="3239721"/>
            <a:ext cx="3960440" cy="1200329"/>
          </a:xfrm>
          <a:prstGeom prst="rect">
            <a:avLst/>
          </a:prstGeom>
        </p:spPr>
        <p:txBody>
          <a:bodyPr wrap="square">
            <a:spAutoFit/>
          </a:bodyPr>
          <a:lstStyle/>
          <a:p>
            <a:r>
              <a:rPr lang="zh-CN" altLang="en-US" b="1" dirty="0" smtClean="0"/>
              <a:t>例子</a:t>
            </a:r>
            <a:r>
              <a:rPr lang="en-US" altLang="zh-CN" b="1" dirty="0" smtClean="0"/>
              <a:t>1 </a:t>
            </a:r>
            <a:r>
              <a:rPr lang="zh-CN" altLang="en-US" dirty="0" smtClean="0"/>
              <a:t>在</a:t>
            </a:r>
            <a:r>
              <a:rPr lang="zh-CN" altLang="en-US" dirty="0"/>
              <a:t>主线程中用</a:t>
            </a:r>
            <a:r>
              <a:rPr lang="en-US" altLang="zh-CN" dirty="0"/>
              <a:t>Thread</a:t>
            </a:r>
            <a:r>
              <a:rPr lang="zh-CN" altLang="en-US" dirty="0"/>
              <a:t>的子类创建了两个线程，这两个线程在命令行窗口分别输出</a:t>
            </a:r>
            <a:r>
              <a:rPr lang="en-US" altLang="zh-CN" dirty="0"/>
              <a:t>5</a:t>
            </a:r>
            <a:r>
              <a:rPr lang="zh-CN" altLang="en-US" dirty="0"/>
              <a:t>句“老虎”和“小猫”；主线程在命令行窗口输出</a:t>
            </a:r>
            <a:r>
              <a:rPr lang="en-US" altLang="zh-CN" dirty="0"/>
              <a:t>6</a:t>
            </a:r>
            <a:r>
              <a:rPr lang="zh-CN" altLang="en-US" dirty="0"/>
              <a:t>句</a:t>
            </a:r>
            <a:r>
              <a:rPr lang="zh-CN" altLang="en-US" dirty="0" smtClean="0"/>
              <a:t>“主人”。</a:t>
            </a:r>
            <a:endParaRPr lang="zh-CN" altLang="en-US" dirty="0"/>
          </a:p>
        </p:txBody>
      </p:sp>
      <p:sp>
        <p:nvSpPr>
          <p:cNvPr id="10" name="矩形 9"/>
          <p:cNvSpPr/>
          <p:nvPr/>
        </p:nvSpPr>
        <p:spPr>
          <a:xfrm>
            <a:off x="5559697" y="3245405"/>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1</a:t>
            </a:r>
            <a:endParaRPr lang="zh-CN" altLang="en-US" dirty="0"/>
          </a:p>
        </p:txBody>
      </p:sp>
      <p:sp>
        <p:nvSpPr>
          <p:cNvPr id="11" name="矩形 10"/>
          <p:cNvSpPr/>
          <p:nvPr/>
        </p:nvSpPr>
        <p:spPr>
          <a:xfrm>
            <a:off x="323528" y="5048309"/>
            <a:ext cx="842493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zh-CN" b="1" dirty="0"/>
              <a:t>注意，程序在不同的计算机运行或在同一台计算机反复运行的结果不尽相同，输出结果依赖当前</a:t>
            </a:r>
            <a:r>
              <a:rPr lang="en-US" altLang="zh-CN" b="1" dirty="0"/>
              <a:t>CPU</a:t>
            </a:r>
            <a:r>
              <a:rPr lang="zh-CN" altLang="zh-CN" b="1" dirty="0"/>
              <a:t>资源的使用情况。</a:t>
            </a:r>
            <a:endParaRPr lang="zh-CN" altLang="en-US" b="1" dirty="0"/>
          </a:p>
        </p:txBody>
      </p:sp>
      <p:sp>
        <p:nvSpPr>
          <p:cNvPr id="12" name="矩形 11"/>
          <p:cNvSpPr/>
          <p:nvPr/>
        </p:nvSpPr>
        <p:spPr>
          <a:xfrm>
            <a:off x="5062908" y="3617019"/>
            <a:ext cx="2520280" cy="923330"/>
          </a:xfrm>
          <a:prstGeom prst="rect">
            <a:avLst/>
          </a:prstGeom>
        </p:spPr>
        <p:txBody>
          <a:bodyPr wrap="square">
            <a:spAutoFit/>
          </a:bodyPr>
          <a:lstStyle/>
          <a:p>
            <a:r>
              <a:rPr lang="en-US" altLang="zh-CN" dirty="0">
                <a:hlinkClick r:id="rId2" action="ppaction://hlinkfile"/>
              </a:rPr>
              <a:t>Example15_1.java</a:t>
            </a:r>
            <a:endParaRPr lang="en-US" altLang="zh-CN" dirty="0"/>
          </a:p>
          <a:p>
            <a:r>
              <a:rPr lang="en-US" altLang="zh-CN" dirty="0">
                <a:hlinkClick r:id="rId3" action="ppaction://hlinkfile"/>
              </a:rPr>
              <a:t>Cat.java</a:t>
            </a:r>
            <a:endParaRPr lang="en-US" altLang="zh-CN" dirty="0"/>
          </a:p>
          <a:p>
            <a:r>
              <a:rPr lang="en-US" altLang="zh-CN" dirty="0">
                <a:hlinkClick r:id="rId4" action="ppaction://hlinkfile"/>
              </a:rPr>
              <a:t>Tiger.java</a:t>
            </a:r>
            <a:endParaRPr lang="zh-CN" altLang="en-US" dirty="0"/>
          </a:p>
        </p:txBody>
      </p:sp>
    </p:spTree>
    <p:extLst>
      <p:ext uri="{BB962C8B-B14F-4D97-AF65-F5344CB8AC3E}">
        <p14:creationId xmlns:p14="http://schemas.microsoft.com/office/powerpoint/2010/main" val="337062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85725"/>
            <a:ext cx="4588495" cy="699036"/>
          </a:xfrm>
        </p:spPr>
        <p:txBody>
          <a:bodyPr>
            <a:noAutofit/>
          </a:bodyPr>
          <a:lstStyle/>
          <a:p>
            <a:pPr lvl="1"/>
            <a:r>
              <a:rPr lang="en-US" altLang="zh-CN" sz="2400" b="1" dirty="0"/>
              <a:t>15.1 Java</a:t>
            </a:r>
            <a:r>
              <a:rPr lang="zh-CN" altLang="zh-CN" sz="2400" b="1" dirty="0"/>
              <a:t>中的线程</a:t>
            </a:r>
          </a:p>
        </p:txBody>
      </p:sp>
      <p:sp>
        <p:nvSpPr>
          <p:cNvPr id="5" name="矩形 4"/>
          <p:cNvSpPr/>
          <p:nvPr/>
        </p:nvSpPr>
        <p:spPr>
          <a:xfrm>
            <a:off x="107504" y="764704"/>
            <a:ext cx="3240360" cy="9233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15.1.1 </a:t>
            </a:r>
            <a:r>
              <a:rPr lang="zh-CN" altLang="en-US" b="1" dirty="0">
                <a:solidFill>
                  <a:srgbClr val="0070C0"/>
                </a:solidFill>
              </a:rPr>
              <a:t>程序、进程与线程</a:t>
            </a:r>
          </a:p>
          <a:p>
            <a:r>
              <a:rPr lang="en-US" altLang="zh-CN" b="1" dirty="0">
                <a:solidFill>
                  <a:srgbClr val="0070C0"/>
                </a:solidFill>
              </a:rPr>
              <a:t>15.1.2 </a:t>
            </a:r>
            <a:r>
              <a:rPr lang="zh-CN" altLang="en-US" b="1" dirty="0">
                <a:solidFill>
                  <a:srgbClr val="0070C0"/>
                </a:solidFill>
              </a:rPr>
              <a:t>线程的状态与生命周期</a:t>
            </a:r>
          </a:p>
          <a:p>
            <a:r>
              <a:rPr lang="en-US" altLang="zh-CN" b="1" dirty="0">
                <a:solidFill>
                  <a:srgbClr val="C00000"/>
                </a:solidFill>
              </a:rPr>
              <a:t>15.1.3 </a:t>
            </a:r>
            <a:r>
              <a:rPr lang="zh-CN" altLang="en-US" b="1" dirty="0">
                <a:solidFill>
                  <a:srgbClr val="C00000"/>
                </a:solidFill>
              </a:rPr>
              <a:t>线程调度与优先级</a:t>
            </a:r>
          </a:p>
        </p:txBody>
      </p:sp>
      <p:sp>
        <p:nvSpPr>
          <p:cNvPr id="6" name="左箭头 5"/>
          <p:cNvSpPr/>
          <p:nvPr/>
        </p:nvSpPr>
        <p:spPr>
          <a:xfrm>
            <a:off x="3347864" y="1226369"/>
            <a:ext cx="288032" cy="360040"/>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635896" y="260648"/>
            <a:ext cx="5508104" cy="1477328"/>
          </a:xfrm>
          <a:prstGeom prst="rect">
            <a:avLst/>
          </a:prstGeom>
        </p:spPr>
        <p:txBody>
          <a:bodyPr wrap="square">
            <a:spAutoFit/>
          </a:bodyPr>
          <a:lstStyle/>
          <a:p>
            <a:r>
              <a:rPr lang="zh-CN" altLang="en-US" dirty="0"/>
              <a:t>处于就绪状态的线程首先进入就绪队列排队等候</a:t>
            </a:r>
            <a:r>
              <a:rPr lang="en-US" altLang="zh-CN" dirty="0"/>
              <a:t>CPU</a:t>
            </a:r>
            <a:r>
              <a:rPr lang="zh-CN" altLang="en-US" dirty="0"/>
              <a:t>资源，同一时刻在就绪队列中的线程可能有多个。</a:t>
            </a:r>
            <a:r>
              <a:rPr lang="en-US" altLang="zh-CN" dirty="0"/>
              <a:t>Java</a:t>
            </a:r>
            <a:r>
              <a:rPr lang="zh-CN" altLang="en-US" dirty="0"/>
              <a:t>虚拟机（</a:t>
            </a:r>
            <a:r>
              <a:rPr lang="en-US" altLang="zh-CN" dirty="0"/>
              <a:t>JVM</a:t>
            </a:r>
            <a:r>
              <a:rPr lang="zh-CN" altLang="en-US" dirty="0"/>
              <a:t>）中的线程调度器负责管理线程，调度器把线程的优先级分为</a:t>
            </a:r>
            <a:r>
              <a:rPr lang="en-US" altLang="zh-CN" dirty="0"/>
              <a:t>10</a:t>
            </a:r>
            <a:r>
              <a:rPr lang="zh-CN" altLang="en-US" dirty="0"/>
              <a:t>个级别，分别用</a:t>
            </a:r>
            <a:r>
              <a:rPr lang="en-US" altLang="zh-CN" dirty="0"/>
              <a:t>Thread</a:t>
            </a:r>
            <a:r>
              <a:rPr lang="zh-CN" altLang="en-US" dirty="0"/>
              <a:t>类中的类常量表示</a:t>
            </a:r>
            <a:r>
              <a:rPr lang="zh-CN" altLang="en-US" dirty="0" smtClean="0"/>
              <a:t>。</a:t>
            </a:r>
            <a:endParaRPr lang="zh-CN" altLang="en-US" dirty="0"/>
          </a:p>
        </p:txBody>
      </p:sp>
      <p:sp>
        <p:nvSpPr>
          <p:cNvPr id="14" name="矩形 13"/>
          <p:cNvSpPr/>
          <p:nvPr/>
        </p:nvSpPr>
        <p:spPr>
          <a:xfrm>
            <a:off x="127520" y="1737976"/>
            <a:ext cx="8836967" cy="2031325"/>
          </a:xfrm>
          <a:prstGeom prst="rect">
            <a:avLst/>
          </a:prstGeom>
        </p:spPr>
        <p:txBody>
          <a:bodyPr wrap="square">
            <a:spAutoFit/>
          </a:bodyPr>
          <a:lstStyle/>
          <a:p>
            <a:r>
              <a:rPr lang="zh-CN" altLang="en-US" dirty="0"/>
              <a:t>每个</a:t>
            </a:r>
            <a:r>
              <a:rPr lang="en-US" altLang="zh-CN" dirty="0"/>
              <a:t>Java</a:t>
            </a:r>
            <a:r>
              <a:rPr lang="zh-CN" altLang="en-US" dirty="0"/>
              <a:t>线程的优先级都在常数</a:t>
            </a:r>
            <a:r>
              <a:rPr lang="en-US" altLang="zh-CN" dirty="0"/>
              <a:t>1</a:t>
            </a:r>
            <a:r>
              <a:rPr lang="zh-CN" altLang="en-US" dirty="0"/>
              <a:t>和</a:t>
            </a:r>
            <a:r>
              <a:rPr lang="en-US" altLang="zh-CN" dirty="0"/>
              <a:t>10</a:t>
            </a:r>
            <a:r>
              <a:rPr lang="zh-CN" altLang="en-US" dirty="0"/>
              <a:t>之间，即 </a:t>
            </a:r>
            <a:r>
              <a:rPr lang="en-US" altLang="zh-CN" dirty="0" err="1"/>
              <a:t>Thread.MIN_PRIORITY</a:t>
            </a:r>
            <a:r>
              <a:rPr lang="zh-CN" altLang="en-US" dirty="0"/>
              <a:t>和</a:t>
            </a:r>
            <a:r>
              <a:rPr lang="en-US" altLang="zh-CN" dirty="0" err="1"/>
              <a:t>Thread.MAX_PRIORITY</a:t>
            </a:r>
            <a:r>
              <a:rPr lang="zh-CN" altLang="en-US" dirty="0"/>
              <a:t>之间。如果没有明确地设置线程的优先级别，每个线程的优先级都为常数</a:t>
            </a:r>
            <a:r>
              <a:rPr lang="en-US" altLang="zh-CN" dirty="0"/>
              <a:t>5</a:t>
            </a:r>
            <a:r>
              <a:rPr lang="zh-CN" altLang="en-US" dirty="0"/>
              <a:t>，即</a:t>
            </a:r>
            <a:r>
              <a:rPr lang="en-US" altLang="zh-CN" b="1" dirty="0" err="1"/>
              <a:t>Thread.NORM_PRIORITY</a:t>
            </a:r>
            <a:r>
              <a:rPr lang="zh-CN" altLang="en-US" dirty="0"/>
              <a:t>。</a:t>
            </a:r>
          </a:p>
          <a:p>
            <a:r>
              <a:rPr lang="zh-CN" altLang="en-US" dirty="0"/>
              <a:t>    </a:t>
            </a:r>
            <a:r>
              <a:rPr lang="zh-CN" altLang="en-US" dirty="0" smtClean="0"/>
              <a:t>   线程</a:t>
            </a:r>
            <a:r>
              <a:rPr lang="zh-CN" altLang="en-US" dirty="0"/>
              <a:t>的优先级可以通过</a:t>
            </a:r>
            <a:r>
              <a:rPr lang="en-US" altLang="zh-CN" dirty="0" err="1"/>
              <a:t>setPriority</a:t>
            </a:r>
            <a:r>
              <a:rPr lang="zh-CN" altLang="en-US" dirty="0"/>
              <a:t>（</a:t>
            </a:r>
            <a:r>
              <a:rPr lang="en-US" altLang="zh-CN" dirty="0" err="1"/>
              <a:t>int</a:t>
            </a:r>
            <a:r>
              <a:rPr lang="en-US" altLang="zh-CN" dirty="0"/>
              <a:t> grade</a:t>
            </a:r>
            <a:r>
              <a:rPr lang="zh-CN" altLang="en-US" dirty="0"/>
              <a:t>）方法调整，这一方法需要一个</a:t>
            </a:r>
            <a:r>
              <a:rPr lang="en-US" altLang="zh-CN" dirty="0" err="1"/>
              <a:t>int</a:t>
            </a:r>
            <a:r>
              <a:rPr lang="zh-CN" altLang="en-US" dirty="0"/>
              <a:t>类型参数。如果此参数不在</a:t>
            </a:r>
            <a:r>
              <a:rPr lang="en-US" altLang="zh-CN" dirty="0"/>
              <a:t>1~10</a:t>
            </a:r>
            <a:r>
              <a:rPr lang="zh-CN" altLang="en-US" dirty="0"/>
              <a:t>的范围内，那么</a:t>
            </a:r>
            <a:r>
              <a:rPr lang="en-US" altLang="zh-CN" dirty="0" err="1"/>
              <a:t>setPriority</a:t>
            </a:r>
            <a:r>
              <a:rPr lang="zh-CN" altLang="en-US" dirty="0"/>
              <a:t>便产生一个</a:t>
            </a:r>
            <a:r>
              <a:rPr lang="en-US" altLang="zh-CN" dirty="0" err="1"/>
              <a:t>lllegalArgumenException</a:t>
            </a:r>
            <a:r>
              <a:rPr lang="zh-CN" altLang="en-US" dirty="0"/>
              <a:t>异常。</a:t>
            </a:r>
            <a:r>
              <a:rPr lang="en-US" altLang="zh-CN" dirty="0" err="1"/>
              <a:t>getPriority</a:t>
            </a:r>
            <a:r>
              <a:rPr lang="zh-CN" altLang="en-US" dirty="0"/>
              <a:t>方法返回线程的优先级。需要注意是，有些操作系统只能识别</a:t>
            </a:r>
            <a:r>
              <a:rPr lang="en-US" altLang="zh-CN" dirty="0"/>
              <a:t>3</a:t>
            </a:r>
            <a:r>
              <a:rPr lang="zh-CN" altLang="en-US" dirty="0"/>
              <a:t>个级别：</a:t>
            </a:r>
            <a:r>
              <a:rPr lang="en-US" altLang="zh-CN" dirty="0"/>
              <a:t>1</a:t>
            </a:r>
            <a:r>
              <a:rPr lang="zh-CN" altLang="en-US" dirty="0"/>
              <a:t>，</a:t>
            </a:r>
            <a:r>
              <a:rPr lang="en-US" altLang="zh-CN" dirty="0"/>
              <a:t>5</a:t>
            </a:r>
            <a:r>
              <a:rPr lang="zh-CN" altLang="en-US" dirty="0"/>
              <a:t>，</a:t>
            </a:r>
            <a:r>
              <a:rPr lang="en-US" altLang="zh-CN" dirty="0"/>
              <a:t>10</a:t>
            </a:r>
            <a:r>
              <a:rPr lang="zh-CN" altLang="en-US" dirty="0"/>
              <a:t>。</a:t>
            </a:r>
          </a:p>
        </p:txBody>
      </p:sp>
      <p:sp>
        <p:nvSpPr>
          <p:cNvPr id="15" name="矩形 14"/>
          <p:cNvSpPr/>
          <p:nvPr/>
        </p:nvSpPr>
        <p:spPr>
          <a:xfrm>
            <a:off x="127520" y="3797787"/>
            <a:ext cx="849694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dirty="0"/>
              <a:t>在实际编程时，不提倡使用线程的优先级来保证算法的正确执行。要编写正确、跨平台的多线程代码，必须假设线程在任何时刻都有可能被剥夺</a:t>
            </a:r>
            <a:r>
              <a:rPr lang="en-US" altLang="zh-CN" dirty="0"/>
              <a:t>CPU</a:t>
            </a:r>
            <a:r>
              <a:rPr lang="zh-CN" altLang="en-US" dirty="0"/>
              <a:t>资源的使用权。</a:t>
            </a:r>
          </a:p>
        </p:txBody>
      </p:sp>
    </p:spTree>
    <p:extLst>
      <p:ext uri="{BB962C8B-B14F-4D97-AF65-F5344CB8AC3E}">
        <p14:creationId xmlns:p14="http://schemas.microsoft.com/office/powerpoint/2010/main" val="5884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6" y="-57150"/>
            <a:ext cx="4588495" cy="699036"/>
          </a:xfrm>
        </p:spPr>
        <p:txBody>
          <a:bodyPr>
            <a:noAutofit/>
          </a:bodyPr>
          <a:lstStyle/>
          <a:p>
            <a:pPr lvl="1"/>
            <a:r>
              <a:rPr lang="en-US" altLang="zh-CN" sz="2400" b="1" dirty="0"/>
              <a:t>15.2 Thread</a:t>
            </a:r>
            <a:r>
              <a:rPr lang="zh-CN" altLang="zh-CN" sz="2400" b="1" dirty="0"/>
              <a:t>的子类创建线程</a:t>
            </a:r>
          </a:p>
        </p:txBody>
      </p:sp>
      <p:sp>
        <p:nvSpPr>
          <p:cNvPr id="6" name="矩形 5"/>
          <p:cNvSpPr/>
          <p:nvPr/>
        </p:nvSpPr>
        <p:spPr>
          <a:xfrm>
            <a:off x="303560" y="894244"/>
            <a:ext cx="8533506"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zh-CN" dirty="0"/>
              <a:t>在编写</a:t>
            </a:r>
            <a:r>
              <a:rPr lang="en-US" altLang="zh-CN" dirty="0"/>
              <a:t>Thread</a:t>
            </a:r>
            <a:r>
              <a:rPr lang="zh-CN" altLang="zh-CN" dirty="0"/>
              <a:t>类的子类时，需要重写父类的</a:t>
            </a:r>
            <a:r>
              <a:rPr lang="en-US" altLang="zh-CN" dirty="0"/>
              <a:t>run()</a:t>
            </a:r>
            <a:r>
              <a:rPr lang="zh-CN" altLang="zh-CN" dirty="0"/>
              <a:t>方法，其目的是规定线程的具体操作，否则线程就什么也不做，因为父类的</a:t>
            </a:r>
            <a:r>
              <a:rPr lang="en-US" altLang="zh-CN" dirty="0"/>
              <a:t>run()</a:t>
            </a:r>
            <a:r>
              <a:rPr lang="zh-CN" altLang="zh-CN" dirty="0"/>
              <a:t>方法中没有任何操作语句</a:t>
            </a:r>
            <a:r>
              <a:rPr lang="zh-CN" altLang="zh-CN" dirty="0" smtClean="0"/>
              <a:t>。</a:t>
            </a:r>
            <a:endParaRPr lang="zh-CN" altLang="en-US" dirty="0"/>
          </a:p>
        </p:txBody>
      </p:sp>
      <p:sp>
        <p:nvSpPr>
          <p:cNvPr id="8" name="矩形 7"/>
          <p:cNvSpPr/>
          <p:nvPr/>
        </p:nvSpPr>
        <p:spPr>
          <a:xfrm>
            <a:off x="303560" y="1700808"/>
            <a:ext cx="8533506" cy="923330"/>
          </a:xfrm>
          <a:prstGeom prst="rect">
            <a:avLst/>
          </a:prstGeom>
        </p:spPr>
        <p:txBody>
          <a:bodyPr wrap="square">
            <a:spAutoFit/>
          </a:bodyPr>
          <a:lstStyle/>
          <a:p>
            <a:r>
              <a:rPr lang="zh-CN" altLang="en-US" b="1" dirty="0"/>
              <a:t>例子</a:t>
            </a:r>
            <a:r>
              <a:rPr lang="en-US" altLang="zh-CN" b="1" dirty="0"/>
              <a:t>2</a:t>
            </a:r>
            <a:r>
              <a:rPr lang="zh-CN" altLang="en-US" dirty="0"/>
              <a:t>中除主线程外还有两个线程，这两个线程</a:t>
            </a:r>
            <a:r>
              <a:rPr lang="zh-CN" altLang="en-US" b="1" dirty="0"/>
              <a:t>共享一个</a:t>
            </a:r>
            <a:r>
              <a:rPr lang="en-US" altLang="zh-CN" b="1" dirty="0" err="1"/>
              <a:t>StringBuffer</a:t>
            </a:r>
            <a:r>
              <a:rPr lang="zh-CN" altLang="en-US" b="1" dirty="0"/>
              <a:t>对象</a:t>
            </a:r>
            <a:r>
              <a:rPr lang="zh-CN" altLang="en-US" dirty="0"/>
              <a:t>，两个线程在运行期间将修改</a:t>
            </a:r>
            <a:r>
              <a:rPr lang="en-US" altLang="zh-CN" dirty="0" err="1"/>
              <a:t>StringBuffer</a:t>
            </a:r>
            <a:r>
              <a:rPr lang="zh-CN" altLang="en-US" dirty="0"/>
              <a:t>对象中的字符。为了使结果尽量不依赖于当前</a:t>
            </a:r>
            <a:r>
              <a:rPr lang="en-US" altLang="zh-CN" dirty="0"/>
              <a:t>CUP</a:t>
            </a:r>
            <a:r>
              <a:rPr lang="zh-CN" altLang="en-US" dirty="0"/>
              <a:t>资源的使用情况</a:t>
            </a:r>
            <a:r>
              <a:rPr lang="zh-CN" altLang="en-US" dirty="0" smtClean="0"/>
              <a:t>，让</a:t>
            </a:r>
            <a:r>
              <a:rPr lang="zh-CN" altLang="en-US" dirty="0"/>
              <a:t>线程主动调用</a:t>
            </a:r>
            <a:r>
              <a:rPr lang="en-US" altLang="zh-CN" dirty="0"/>
              <a:t>sleep(</a:t>
            </a:r>
            <a:r>
              <a:rPr lang="en-US" altLang="zh-CN" dirty="0" err="1"/>
              <a:t>int</a:t>
            </a:r>
            <a:r>
              <a:rPr lang="en-US" altLang="zh-CN" dirty="0"/>
              <a:t> n)</a:t>
            </a:r>
            <a:r>
              <a:rPr lang="zh-CN" altLang="en-US" dirty="0"/>
              <a:t>方法让出</a:t>
            </a:r>
            <a:r>
              <a:rPr lang="en-US" altLang="zh-CN" dirty="0"/>
              <a:t>CPU</a:t>
            </a:r>
            <a:r>
              <a:rPr lang="zh-CN" altLang="en-US" dirty="0"/>
              <a:t>的使用权进入中断</a:t>
            </a:r>
            <a:r>
              <a:rPr lang="zh-CN" altLang="en-US" dirty="0" smtClean="0"/>
              <a:t>状态。。</a:t>
            </a:r>
            <a:endParaRPr lang="zh-CN" altLang="en-US" dirty="0"/>
          </a:p>
        </p:txBody>
      </p:sp>
      <p:sp>
        <p:nvSpPr>
          <p:cNvPr id="9" name="矩形 8"/>
          <p:cNvSpPr/>
          <p:nvPr/>
        </p:nvSpPr>
        <p:spPr>
          <a:xfrm>
            <a:off x="395536" y="2624138"/>
            <a:ext cx="792088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sleep(</a:t>
            </a:r>
            <a:r>
              <a:rPr lang="en-US" altLang="zh-CN" dirty="0" err="1"/>
              <a:t>int</a:t>
            </a:r>
            <a:r>
              <a:rPr lang="en-US" altLang="zh-CN" dirty="0"/>
              <a:t> n)</a:t>
            </a:r>
            <a:r>
              <a:rPr lang="zh-CN" altLang="en-US" dirty="0"/>
              <a:t>方法是</a:t>
            </a:r>
            <a:r>
              <a:rPr lang="en-US" altLang="zh-CN" dirty="0"/>
              <a:t>Thread</a:t>
            </a:r>
            <a:r>
              <a:rPr lang="zh-CN" altLang="en-US" dirty="0"/>
              <a:t>类的静态</a:t>
            </a:r>
            <a:r>
              <a:rPr lang="zh-CN" altLang="en-US" dirty="0" smtClean="0"/>
              <a:t>方法。</a:t>
            </a:r>
            <a:endParaRPr lang="zh-CN" altLang="en-US" dirty="0"/>
          </a:p>
        </p:txBody>
      </p:sp>
      <p:sp>
        <p:nvSpPr>
          <p:cNvPr id="10" name="矩形 9"/>
          <p:cNvSpPr/>
          <p:nvPr/>
        </p:nvSpPr>
        <p:spPr>
          <a:xfrm>
            <a:off x="410964" y="3060739"/>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t>例子</a:t>
            </a:r>
            <a:r>
              <a:rPr lang="en-US" altLang="zh-CN" dirty="0"/>
              <a:t>2</a:t>
            </a:r>
            <a:endParaRPr lang="zh-CN" altLang="en-US" dirty="0"/>
          </a:p>
        </p:txBody>
      </p:sp>
      <p:sp>
        <p:nvSpPr>
          <p:cNvPr id="11" name="下箭头 10"/>
          <p:cNvSpPr/>
          <p:nvPr/>
        </p:nvSpPr>
        <p:spPr>
          <a:xfrm>
            <a:off x="683568" y="3430071"/>
            <a:ext cx="216024" cy="1429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79512" y="3714751"/>
            <a:ext cx="2016224" cy="646331"/>
          </a:xfrm>
          <a:prstGeom prst="rect">
            <a:avLst/>
          </a:prstGeom>
        </p:spPr>
        <p:txBody>
          <a:bodyPr wrap="square">
            <a:spAutoFit/>
          </a:bodyPr>
          <a:lstStyle/>
          <a:p>
            <a:r>
              <a:rPr lang="en-US" altLang="zh-CN" dirty="0">
                <a:hlinkClick r:id="rId2" action="ppaction://hlinkfile"/>
              </a:rPr>
              <a:t>Example15_2.java</a:t>
            </a:r>
            <a:endParaRPr lang="en-US" altLang="zh-CN" dirty="0"/>
          </a:p>
          <a:p>
            <a:r>
              <a:rPr lang="en-US" altLang="zh-CN" dirty="0">
                <a:hlinkClick r:id="rId3" action="ppaction://hlinkfile"/>
              </a:rPr>
              <a:t>People.java</a:t>
            </a:r>
            <a:endParaRPr lang="zh-CN" altLang="en-US" dirty="0"/>
          </a:p>
        </p:txBody>
      </p:sp>
      <p:pic>
        <p:nvPicPr>
          <p:cNvPr id="512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9971" y="3994869"/>
            <a:ext cx="6367095" cy="20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383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7" y="-57150"/>
            <a:ext cx="3492946" cy="699036"/>
          </a:xfrm>
        </p:spPr>
        <p:txBody>
          <a:bodyPr>
            <a:noAutofit/>
          </a:bodyPr>
          <a:lstStyle/>
          <a:p>
            <a:pPr lvl="1"/>
            <a:r>
              <a:rPr lang="en-US" altLang="zh-CN" sz="2400" b="1" dirty="0"/>
              <a:t>15.3 </a:t>
            </a:r>
            <a:r>
              <a:rPr lang="zh-CN" altLang="zh-CN" sz="2400" b="1" dirty="0"/>
              <a:t>使用</a:t>
            </a:r>
            <a:r>
              <a:rPr lang="en-US" altLang="zh-CN" sz="2400" b="1" dirty="0"/>
              <a:t>Runnable</a:t>
            </a:r>
            <a:r>
              <a:rPr lang="zh-CN" altLang="zh-CN" sz="2400" b="1" dirty="0"/>
              <a:t>接口</a:t>
            </a:r>
          </a:p>
        </p:txBody>
      </p:sp>
      <p:sp>
        <p:nvSpPr>
          <p:cNvPr id="3" name="矩形 2"/>
          <p:cNvSpPr/>
          <p:nvPr/>
        </p:nvSpPr>
        <p:spPr>
          <a:xfrm>
            <a:off x="144116" y="715633"/>
            <a:ext cx="2051620"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C00000"/>
                </a:solidFill>
              </a:rPr>
              <a:t>15.3.1 Runnable</a:t>
            </a:r>
            <a:r>
              <a:rPr lang="zh-CN" altLang="en-US" b="1" dirty="0">
                <a:solidFill>
                  <a:srgbClr val="C00000"/>
                </a:solidFill>
              </a:rPr>
              <a:t>接口与目标对象</a:t>
            </a:r>
          </a:p>
          <a:p>
            <a:r>
              <a:rPr lang="en-US" altLang="zh-CN" b="1" dirty="0">
                <a:solidFill>
                  <a:srgbClr val="0070C0"/>
                </a:solidFill>
              </a:rPr>
              <a:t>15.3.2 </a:t>
            </a:r>
            <a:r>
              <a:rPr lang="zh-CN" altLang="en-US" b="1" dirty="0">
                <a:solidFill>
                  <a:srgbClr val="0070C0"/>
                </a:solidFill>
              </a:rPr>
              <a:t>关于</a:t>
            </a:r>
            <a:r>
              <a:rPr lang="en-US" altLang="zh-CN" b="1" dirty="0">
                <a:solidFill>
                  <a:srgbClr val="0070C0"/>
                </a:solidFill>
              </a:rPr>
              <a:t>run</a:t>
            </a:r>
            <a:r>
              <a:rPr lang="zh-CN" altLang="en-US" b="1" dirty="0">
                <a:solidFill>
                  <a:srgbClr val="0070C0"/>
                </a:solidFill>
              </a:rPr>
              <a:t>方法中的局部变量</a:t>
            </a:r>
          </a:p>
          <a:p>
            <a:r>
              <a:rPr lang="en-US" altLang="zh-CN" b="1" dirty="0">
                <a:solidFill>
                  <a:srgbClr val="0070C0"/>
                </a:solidFill>
              </a:rPr>
              <a:t>15.3.3 </a:t>
            </a:r>
            <a:r>
              <a:rPr lang="zh-CN" altLang="en-US" b="1" dirty="0">
                <a:solidFill>
                  <a:srgbClr val="0070C0"/>
                </a:solidFill>
              </a:rPr>
              <a:t>在线程中启动其它线程</a:t>
            </a:r>
          </a:p>
        </p:txBody>
      </p:sp>
      <p:sp>
        <p:nvSpPr>
          <p:cNvPr id="4" name="左箭头 3"/>
          <p:cNvSpPr/>
          <p:nvPr/>
        </p:nvSpPr>
        <p:spPr>
          <a:xfrm>
            <a:off x="2213484" y="908720"/>
            <a:ext cx="216024"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429508" y="681432"/>
            <a:ext cx="6400154" cy="1200329"/>
          </a:xfrm>
          <a:prstGeom prst="rect">
            <a:avLst/>
          </a:prstGeom>
        </p:spPr>
        <p:txBody>
          <a:bodyPr wrap="square">
            <a:spAutoFit/>
          </a:bodyPr>
          <a:lstStyle/>
          <a:p>
            <a:r>
              <a:rPr lang="zh-CN" altLang="en-US" dirty="0"/>
              <a:t>创建线程的另一个途径就是用</a:t>
            </a:r>
            <a:r>
              <a:rPr lang="en-US" altLang="zh-CN" dirty="0"/>
              <a:t>Thread</a:t>
            </a:r>
            <a:r>
              <a:rPr lang="zh-CN" altLang="en-US" dirty="0"/>
              <a:t>类直接创建线程对象。使用</a:t>
            </a:r>
            <a:r>
              <a:rPr lang="en-US" altLang="zh-CN" dirty="0"/>
              <a:t>Thread</a:t>
            </a:r>
            <a:r>
              <a:rPr lang="zh-CN" altLang="en-US" dirty="0"/>
              <a:t>创建线程对象时，通常使用的构造方法是：</a:t>
            </a:r>
          </a:p>
          <a:p>
            <a:r>
              <a:rPr lang="en-US" altLang="zh-CN" b="1" dirty="0"/>
              <a:t>Thread</a:t>
            </a:r>
            <a:r>
              <a:rPr lang="zh-CN" altLang="en-US" b="1" dirty="0"/>
              <a:t>（</a:t>
            </a:r>
            <a:r>
              <a:rPr lang="en-US" altLang="zh-CN" b="1" dirty="0"/>
              <a:t>Runnable target</a:t>
            </a:r>
            <a:r>
              <a:rPr lang="zh-CN" altLang="en-US" b="1" dirty="0"/>
              <a:t>）</a:t>
            </a:r>
          </a:p>
          <a:p>
            <a:r>
              <a:rPr lang="zh-CN" altLang="en-US" dirty="0"/>
              <a:t>该构造方法中的参数是一个</a:t>
            </a:r>
            <a:r>
              <a:rPr lang="en-US" altLang="zh-CN" b="1" dirty="0"/>
              <a:t>Runnable</a:t>
            </a:r>
            <a:r>
              <a:rPr lang="zh-CN" altLang="en-US" b="1" dirty="0"/>
              <a:t>类型的</a:t>
            </a:r>
            <a:r>
              <a:rPr lang="zh-CN" altLang="en-US" b="1" dirty="0" smtClean="0"/>
              <a:t>接口。</a:t>
            </a:r>
            <a:endParaRPr lang="zh-CN" altLang="en-US" b="1" dirty="0"/>
          </a:p>
        </p:txBody>
      </p:sp>
      <p:sp>
        <p:nvSpPr>
          <p:cNvPr id="14" name="矩形 13"/>
          <p:cNvSpPr/>
          <p:nvPr/>
        </p:nvSpPr>
        <p:spPr>
          <a:xfrm>
            <a:off x="2447814" y="1881761"/>
            <a:ext cx="6588682" cy="646331"/>
          </a:xfrm>
          <a:prstGeom prst="rect">
            <a:avLst/>
          </a:prstGeom>
        </p:spPr>
        <p:txBody>
          <a:bodyPr wrap="square">
            <a:spAutoFit/>
          </a:bodyPr>
          <a:lstStyle/>
          <a:p>
            <a:r>
              <a:rPr lang="zh-CN" altLang="en-US" dirty="0"/>
              <a:t>在创建线程对象时必须向构造方法的参数传递一个实现</a:t>
            </a:r>
            <a:r>
              <a:rPr lang="en-US" altLang="zh-CN" dirty="0"/>
              <a:t>Runnable</a:t>
            </a:r>
            <a:r>
              <a:rPr lang="zh-CN" altLang="en-US" dirty="0"/>
              <a:t>接口类的实例，该</a:t>
            </a:r>
            <a:r>
              <a:rPr lang="zh-CN" altLang="en-US" b="1" dirty="0"/>
              <a:t>实例对象称作所创线程的目标</a:t>
            </a:r>
            <a:r>
              <a:rPr lang="zh-CN" altLang="en-US" b="1" dirty="0" smtClean="0"/>
              <a:t>对象。</a:t>
            </a:r>
            <a:endParaRPr lang="zh-CN" altLang="en-US" b="1" dirty="0"/>
          </a:p>
        </p:txBody>
      </p:sp>
      <p:sp>
        <p:nvSpPr>
          <p:cNvPr id="15" name="矩形 14"/>
          <p:cNvSpPr/>
          <p:nvPr/>
        </p:nvSpPr>
        <p:spPr>
          <a:xfrm>
            <a:off x="161814" y="2528092"/>
            <a:ext cx="8982186" cy="646331"/>
          </a:xfrm>
          <a:prstGeom prst="rect">
            <a:avLst/>
          </a:prstGeom>
        </p:spPr>
        <p:txBody>
          <a:bodyPr wrap="square">
            <a:spAutoFit/>
          </a:bodyPr>
          <a:lstStyle/>
          <a:p>
            <a:r>
              <a:rPr lang="zh-CN" altLang="en-US" dirty="0"/>
              <a:t>当线程调用</a:t>
            </a:r>
            <a:r>
              <a:rPr lang="en-US" altLang="zh-CN" dirty="0"/>
              <a:t>start()</a:t>
            </a:r>
            <a:r>
              <a:rPr lang="zh-CN" altLang="en-US" dirty="0"/>
              <a:t>方法后，一旦轮到它来享用</a:t>
            </a:r>
            <a:r>
              <a:rPr lang="en-US" altLang="zh-CN" dirty="0"/>
              <a:t>CPU</a:t>
            </a:r>
            <a:r>
              <a:rPr lang="zh-CN" altLang="en-US" dirty="0"/>
              <a:t>资源，目标对象就会自动调用接口中的</a:t>
            </a:r>
            <a:r>
              <a:rPr lang="en-US" altLang="zh-CN" b="1" dirty="0"/>
              <a:t>run()</a:t>
            </a:r>
            <a:r>
              <a:rPr lang="zh-CN" altLang="en-US" b="1" dirty="0" smtClean="0"/>
              <a:t>方法，</a:t>
            </a:r>
            <a:r>
              <a:rPr lang="zh-CN" altLang="en-US" dirty="0" smtClean="0"/>
              <a:t>这</a:t>
            </a:r>
            <a:r>
              <a:rPr lang="zh-CN" altLang="en-US" dirty="0"/>
              <a:t>一过程是自动实现的</a:t>
            </a:r>
            <a:r>
              <a:rPr lang="zh-CN" altLang="en-US" dirty="0" smtClean="0"/>
              <a:t>，程序只需让</a:t>
            </a:r>
            <a:r>
              <a:rPr lang="zh-CN" altLang="en-US" dirty="0"/>
              <a:t>线程调用</a:t>
            </a:r>
            <a:r>
              <a:rPr lang="en-US" altLang="zh-CN" dirty="0"/>
              <a:t>start</a:t>
            </a:r>
            <a:r>
              <a:rPr lang="zh-CN" altLang="en-US" dirty="0"/>
              <a:t>方法即</a:t>
            </a:r>
            <a:r>
              <a:rPr lang="zh-CN" altLang="en-US" dirty="0" smtClean="0"/>
              <a:t>可。</a:t>
            </a:r>
            <a:endParaRPr lang="zh-CN" altLang="en-US" dirty="0"/>
          </a:p>
        </p:txBody>
      </p:sp>
      <p:sp>
        <p:nvSpPr>
          <p:cNvPr id="16" name="矩形 15"/>
          <p:cNvSpPr/>
          <p:nvPr/>
        </p:nvSpPr>
        <p:spPr>
          <a:xfrm>
            <a:off x="83430" y="3174423"/>
            <a:ext cx="8982186" cy="369332"/>
          </a:xfrm>
          <a:prstGeom prst="rect">
            <a:avLst/>
          </a:prstGeom>
        </p:spPr>
        <p:txBody>
          <a:bodyPr wrap="square">
            <a:spAutoFit/>
          </a:bodyPr>
          <a:lstStyle/>
          <a:p>
            <a:r>
              <a:rPr lang="zh-CN" altLang="en-US" dirty="0"/>
              <a:t>对于使用</a:t>
            </a:r>
            <a:r>
              <a:rPr lang="zh-CN" altLang="en-US" b="1" dirty="0"/>
              <a:t>同一目标对象的线程</a:t>
            </a:r>
            <a:r>
              <a:rPr lang="zh-CN" altLang="en-US" dirty="0"/>
              <a:t>，目标对象的成员变量自然就是这些</a:t>
            </a:r>
            <a:r>
              <a:rPr lang="zh-CN" altLang="en-US" b="1" dirty="0"/>
              <a:t>线程共享的数据</a:t>
            </a:r>
            <a:r>
              <a:rPr lang="zh-CN" altLang="en-US" b="1" dirty="0" smtClean="0"/>
              <a:t>单元。</a:t>
            </a:r>
            <a:endParaRPr lang="zh-CN" altLang="en-US" b="1" dirty="0"/>
          </a:p>
        </p:txBody>
      </p:sp>
      <p:sp>
        <p:nvSpPr>
          <p:cNvPr id="21" name="矩形 20"/>
          <p:cNvSpPr/>
          <p:nvPr/>
        </p:nvSpPr>
        <p:spPr>
          <a:xfrm>
            <a:off x="161814" y="3567865"/>
            <a:ext cx="8874682" cy="646331"/>
          </a:xfrm>
          <a:prstGeom prst="rect">
            <a:avLst/>
          </a:prstGeom>
        </p:spPr>
        <p:txBody>
          <a:bodyPr wrap="square">
            <a:spAutoFit/>
          </a:bodyPr>
          <a:lstStyle/>
          <a:p>
            <a:r>
              <a:rPr lang="zh-CN" altLang="en-US" dirty="0"/>
              <a:t>创建目标对象类在必要时还可以是某个特定类的子类，因此，</a:t>
            </a:r>
            <a:r>
              <a:rPr lang="zh-CN" altLang="en-US" b="1" dirty="0"/>
              <a:t>使用</a:t>
            </a:r>
            <a:r>
              <a:rPr lang="en-US" altLang="zh-CN" b="1" dirty="0"/>
              <a:t>Runnable</a:t>
            </a:r>
            <a:r>
              <a:rPr lang="zh-CN" altLang="en-US" b="1" dirty="0"/>
              <a:t>接口比使用</a:t>
            </a:r>
            <a:r>
              <a:rPr lang="en-US" altLang="zh-CN" b="1" dirty="0"/>
              <a:t>Thread</a:t>
            </a:r>
            <a:r>
              <a:rPr lang="zh-CN" altLang="en-US" b="1" dirty="0"/>
              <a:t>的子类更具有灵活性。</a:t>
            </a:r>
          </a:p>
        </p:txBody>
      </p:sp>
      <p:sp>
        <p:nvSpPr>
          <p:cNvPr id="22" name="矩形 21"/>
          <p:cNvSpPr/>
          <p:nvPr/>
        </p:nvSpPr>
        <p:spPr>
          <a:xfrm>
            <a:off x="251520" y="4224018"/>
            <a:ext cx="3168352" cy="12003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zh-CN" altLang="en-US" b="1" dirty="0"/>
              <a:t>例子</a:t>
            </a:r>
            <a:r>
              <a:rPr lang="en-US" altLang="zh-CN" b="1" dirty="0"/>
              <a:t>3</a:t>
            </a:r>
            <a:r>
              <a:rPr lang="zh-CN" altLang="en-US" dirty="0" smtClean="0"/>
              <a:t>中两</a:t>
            </a:r>
            <a:r>
              <a:rPr lang="zh-CN" altLang="en-US" dirty="0"/>
              <a:t>个线程：</a:t>
            </a:r>
            <a:r>
              <a:rPr lang="en-US" altLang="zh-CN" b="1" dirty="0" err="1"/>
              <a:t>threadOne</a:t>
            </a:r>
            <a:r>
              <a:rPr lang="zh-CN" altLang="en-US" dirty="0"/>
              <a:t>和</a:t>
            </a:r>
            <a:r>
              <a:rPr lang="en-US" altLang="zh-CN" b="1" dirty="0" err="1"/>
              <a:t>threadTwo</a:t>
            </a:r>
            <a:r>
              <a:rPr lang="zh-CN" altLang="en-US" dirty="0"/>
              <a:t>，使用同一目标对象。两个线程共享目标对象的成员变量</a:t>
            </a:r>
            <a:r>
              <a:rPr lang="en-US" altLang="zh-CN" dirty="0"/>
              <a:t>number</a:t>
            </a:r>
            <a:r>
              <a:rPr lang="zh-CN" altLang="en-US" dirty="0"/>
              <a:t>。</a:t>
            </a:r>
          </a:p>
        </p:txBody>
      </p:sp>
      <p:sp>
        <p:nvSpPr>
          <p:cNvPr id="23" name="矩形 22"/>
          <p:cNvSpPr/>
          <p:nvPr/>
        </p:nvSpPr>
        <p:spPr>
          <a:xfrm>
            <a:off x="248097" y="6021288"/>
            <a:ext cx="3171775" cy="646331"/>
          </a:xfrm>
          <a:prstGeom prst="rect">
            <a:avLst/>
          </a:prstGeom>
        </p:spPr>
        <p:txBody>
          <a:bodyPr wrap="square">
            <a:spAutoFit/>
          </a:bodyPr>
          <a:lstStyle/>
          <a:p>
            <a:r>
              <a:rPr lang="en-US" altLang="zh-CN" dirty="0">
                <a:hlinkClick r:id="rId2" action="ppaction://hlinkfile"/>
              </a:rPr>
              <a:t>Example15_3.java</a:t>
            </a:r>
            <a:endParaRPr lang="en-US" altLang="zh-CN" dirty="0"/>
          </a:p>
          <a:p>
            <a:r>
              <a:rPr lang="en-US" altLang="zh-CN" dirty="0">
                <a:hlinkClick r:id="rId3" action="ppaction://hlinkfile"/>
              </a:rPr>
              <a:t>Bank.java</a:t>
            </a:r>
            <a:endParaRPr lang="zh-CN" altLang="en-US" dirty="0"/>
          </a:p>
        </p:txBody>
      </p:sp>
      <p:sp>
        <p:nvSpPr>
          <p:cNvPr id="24" name="矩形 23"/>
          <p:cNvSpPr/>
          <p:nvPr/>
        </p:nvSpPr>
        <p:spPr>
          <a:xfrm>
            <a:off x="611560" y="5439706"/>
            <a:ext cx="766557"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b="1" dirty="0"/>
              <a:t>例子</a:t>
            </a:r>
            <a:r>
              <a:rPr lang="en-US" altLang="zh-CN" b="1" dirty="0"/>
              <a:t>3</a:t>
            </a:r>
            <a:endParaRPr lang="zh-CN" altLang="en-US" dirty="0"/>
          </a:p>
        </p:txBody>
      </p:sp>
      <p:sp>
        <p:nvSpPr>
          <p:cNvPr id="25" name="下箭头 24"/>
          <p:cNvSpPr/>
          <p:nvPr/>
        </p:nvSpPr>
        <p:spPr>
          <a:xfrm>
            <a:off x="827584" y="5809038"/>
            <a:ext cx="342342" cy="2122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3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4084946"/>
            <a:ext cx="2828810" cy="2604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右箭头 25"/>
          <p:cNvSpPr/>
          <p:nvPr/>
        </p:nvSpPr>
        <p:spPr>
          <a:xfrm>
            <a:off x="3779912" y="4824182"/>
            <a:ext cx="576064" cy="3330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812039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13845</TotalTime>
  <Words>3938</Words>
  <Application>Microsoft Office PowerPoint</Application>
  <PresentationFormat>全屏显示(4:3)</PresentationFormat>
  <Paragraphs>219</Paragraphs>
  <Slides>23</Slides>
  <Notes>1</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PowerPoint 演示文稿</vt:lpstr>
      <vt:lpstr>第15章  Java多线程机制</vt:lpstr>
      <vt:lpstr>PowerPoint 演示文稿</vt:lpstr>
      <vt:lpstr>15.1 Java中的线程</vt:lpstr>
      <vt:lpstr>15.1 Java中的线程</vt:lpstr>
      <vt:lpstr>15.1 Java中的线程</vt:lpstr>
      <vt:lpstr>15.1 Java中的线程</vt:lpstr>
      <vt:lpstr>15.2 Thread的子类创建线程</vt:lpstr>
      <vt:lpstr>15.3 使用Runnable接口</vt:lpstr>
      <vt:lpstr>15.3 使用Runnable接口</vt:lpstr>
      <vt:lpstr>15.3 使用Runnable接口</vt:lpstr>
      <vt:lpstr>15.4 线程的常用方法</vt:lpstr>
      <vt:lpstr>15.4 线程的常用方法</vt:lpstr>
      <vt:lpstr>15.4 线程的常用方法</vt:lpstr>
      <vt:lpstr>15.5 GUI线程</vt:lpstr>
      <vt:lpstr>15.5 GUI线程</vt:lpstr>
      <vt:lpstr>15.6 线程同步</vt:lpstr>
      <vt:lpstr>15.7 在同步方法中使用wait()、notify 和notifyAll()方法</vt:lpstr>
      <vt:lpstr>15.7 在同步方法中使用wait()、notify 和notifyAll()方法</vt:lpstr>
      <vt:lpstr>15.8 计时器线程Timer</vt:lpstr>
      <vt:lpstr>15.9 线程联合</vt:lpstr>
      <vt:lpstr>15.10 守护线程</vt:lpstr>
      <vt:lpstr>15.11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398</cp:revision>
  <dcterms:created xsi:type="dcterms:W3CDTF">2019-09-15T12:42:56Z</dcterms:created>
  <dcterms:modified xsi:type="dcterms:W3CDTF">2019-11-15T23:36:57Z</dcterms:modified>
</cp:coreProperties>
</file>