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256" r:id="rId3"/>
    <p:sldId id="257" r:id="rId4"/>
    <p:sldId id="283" r:id="rId5"/>
    <p:sldId id="344" r:id="rId6"/>
    <p:sldId id="348" r:id="rId7"/>
    <p:sldId id="329" r:id="rId8"/>
    <p:sldId id="345" r:id="rId9"/>
    <p:sldId id="346" r:id="rId10"/>
    <p:sldId id="293" r:id="rId11"/>
    <p:sldId id="347" r:id="rId12"/>
    <p:sldId id="330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8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6/&#20363;&#23376;8/Example6_8.java" TargetMode="External"/><Relationship Id="rId2" Type="http://schemas.openxmlformats.org/officeDocument/2006/relationships/hyperlink" Target="Java&#38754;&#21521;&#23545;&#35937;&#31532;3&#29256;&#20195;&#30721;/chapter6/&#20363;&#23376;8/Rect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6/&#20363;&#23376;9/jiafei/data/Example6_9.java" TargetMode="External"/><Relationship Id="rId2" Type="http://schemas.openxmlformats.org/officeDocument/2006/relationships/hyperlink" Target="Java&#38754;&#21521;&#23545;&#35937;&#31532;3&#29256;&#20195;&#30721;/chapter6/&#20363;&#23376;9/tom/data/Circle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Java&#38754;&#21521;&#23545;&#35937;&#31532;3&#29256;&#20195;&#30721;/chapter5/&#20363;&#23376;4/Example5_4.java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6/&#20363;&#23376;1/Example6_1.java" TargetMode="External"/><Relationship Id="rId2" Type="http://schemas.openxmlformats.org/officeDocument/2006/relationships/hyperlink" Target="Java&#38754;&#21521;&#23545;&#35937;&#31532;3&#29256;&#20195;&#30721;/chapter6/&#20363;&#23376;1/RedCowForm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Java&#38754;&#21521;&#23545;&#35937;&#31532;3&#29256;&#20195;&#30721;/chapter6/&#20363;&#23376;2/Example6_2.java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Java&#38754;&#21521;&#23545;&#35937;&#31532;3&#29256;&#20195;&#30721;/chapter6/&#20363;&#23376;3/Example6_3.java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6/&#20363;&#23376;4/Example6_4.java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Java&#38754;&#21521;&#23545;&#35937;&#31532;3&#29256;&#20195;&#30721;/chapter6/&#20363;&#23376;5/Example6_5.java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6/&#20363;&#23376;6/People.java" TargetMode="External"/><Relationship Id="rId2" Type="http://schemas.openxmlformats.org/officeDocument/2006/relationships/hyperlink" Target="Java&#38754;&#21521;&#23545;&#35937;&#31532;3&#29256;&#20195;&#30721;/chapter6/&#20363;&#23376;6/IntegerException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Java&#38754;&#21521;&#23545;&#35937;&#31532;3&#29256;&#20195;&#30721;/chapter6/&#20363;&#23376;6/Example6_6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6/&#20363;&#23376;7/CargoBoat.java" TargetMode="External"/><Relationship Id="rId2" Type="http://schemas.openxmlformats.org/officeDocument/2006/relationships/hyperlink" Target="Java&#38754;&#21521;&#23545;&#35937;&#31532;3&#29256;&#20195;&#30721;/chapter6/&#20363;&#23376;7/DangerException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Java&#38754;&#21521;&#23545;&#35937;&#31532;3&#29256;&#20195;&#30721;/chapter6/&#20363;&#23376;7/Example6_7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553" y="949811"/>
            <a:ext cx="4104456" cy="602928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700" b="1" dirty="0"/>
              <a:t>6.5 Class</a:t>
            </a:r>
            <a:r>
              <a:rPr lang="zh-CN" altLang="zh-CN" sz="2700" b="1" dirty="0"/>
              <a:t>类</a:t>
            </a:r>
            <a:br>
              <a:rPr lang="zh-CN" altLang="zh-CN" sz="27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277" y="641599"/>
            <a:ext cx="1872208" cy="156326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6.5.1</a:t>
            </a:r>
            <a:r>
              <a:rPr lang="zh-CN" altLang="en-US" sz="1800" b="1" dirty="0">
                <a:solidFill>
                  <a:srgbClr val="C00000"/>
                </a:solidFill>
              </a:rPr>
              <a:t>获取类的有关信息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6.5.2</a:t>
            </a:r>
            <a:r>
              <a:rPr lang="zh-CN" altLang="en-US" sz="1800" b="1" dirty="0">
                <a:solidFill>
                  <a:srgbClr val="0070C0"/>
                </a:solidFill>
              </a:rPr>
              <a:t>使用</a:t>
            </a:r>
            <a:r>
              <a:rPr lang="en-US" altLang="zh-CN" sz="1800" b="1" dirty="0">
                <a:solidFill>
                  <a:srgbClr val="0070C0"/>
                </a:solidFill>
              </a:rPr>
              <a:t>Class</a:t>
            </a:r>
            <a:r>
              <a:rPr lang="zh-CN" altLang="en-US" sz="1800" b="1" dirty="0">
                <a:solidFill>
                  <a:srgbClr val="0070C0"/>
                </a:solidFill>
              </a:rPr>
              <a:t>实例化一个对象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087761" y="90872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47801" y="679320"/>
            <a:ext cx="6315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得到一个类的实例的最常用的方式就是使用</a:t>
            </a:r>
            <a:r>
              <a:rPr lang="en-US" altLang="zh-CN" dirty="0"/>
              <a:t>new</a:t>
            </a:r>
            <a:r>
              <a:rPr lang="zh-CN" altLang="zh-CN" dirty="0"/>
              <a:t>运算符和类的构造方法。但是，</a:t>
            </a:r>
            <a:r>
              <a:rPr lang="en-US" altLang="zh-CN" dirty="0"/>
              <a:t>Java</a:t>
            </a:r>
            <a:r>
              <a:rPr lang="zh-CN" altLang="zh-CN" dirty="0"/>
              <a:t>通过使用</a:t>
            </a:r>
            <a:r>
              <a:rPr lang="en-US" altLang="zh-CN" dirty="0"/>
              <a:t>Class</a:t>
            </a:r>
            <a:r>
              <a:rPr lang="zh-CN" altLang="zh-CN" dirty="0"/>
              <a:t>也可以得到一个类的实例。</a:t>
            </a:r>
          </a:p>
          <a:p>
            <a:r>
              <a:rPr lang="zh-CN" altLang="zh-CN" dirty="0"/>
              <a:t>为了使用</a:t>
            </a:r>
            <a:r>
              <a:rPr lang="en-US" altLang="zh-CN" dirty="0"/>
              <a:t>Class</a:t>
            </a:r>
            <a:r>
              <a:rPr lang="zh-CN" altLang="zh-CN" dirty="0"/>
              <a:t>得到一个类的实例，可以先得到一个和该类相关的</a:t>
            </a:r>
            <a:r>
              <a:rPr lang="en-US" altLang="zh-CN" dirty="0"/>
              <a:t>Class</a:t>
            </a:r>
            <a:r>
              <a:rPr lang="zh-CN" altLang="zh-CN" dirty="0"/>
              <a:t>对象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C00000"/>
                </a:solidFill>
              </a:rPr>
              <a:t>相当于得到类型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25767" y="4187115"/>
            <a:ext cx="88306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8 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520E97B-B878-4118-BC72-2CDB01D76025}"/>
              </a:ext>
            </a:extLst>
          </p:cNvPr>
          <p:cNvSpPr/>
          <p:nvPr/>
        </p:nvSpPr>
        <p:spPr>
          <a:xfrm>
            <a:off x="107504" y="2236331"/>
            <a:ext cx="885698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66700"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public static Class&lt;?&gt;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forName</a:t>
            </a:r>
            <a:r>
              <a:rPr lang="en-US" altLang="zh-CN" kern="100" dirty="0">
                <a:latin typeface="Times New Roman" panose="02020603050405020304" pitchFamily="18" charset="0"/>
              </a:rPr>
              <a:t>(String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className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Times New Roman" panose="02020603050405020304" pitchFamily="18" charset="0"/>
              </a:rPr>
              <a:t>throws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ClassNotFoundException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EA115FE-512A-458F-B5C6-887268460180}"/>
              </a:ext>
            </a:extLst>
          </p:cNvPr>
          <p:cNvSpPr/>
          <p:nvPr/>
        </p:nvSpPr>
        <p:spPr>
          <a:xfrm>
            <a:off x="161800" y="2714788"/>
            <a:ext cx="7794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就可以返回一个和参数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className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指定的类相关的</a:t>
            </a:r>
            <a:r>
              <a:rPr lang="en-US" altLang="zh-CN" kern="100" dirty="0">
                <a:latin typeface="Times New Roman" panose="02020603050405020304" pitchFamily="18" charset="0"/>
              </a:rPr>
              <a:t>Class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C6D5547-12CE-4E3E-B949-ED685AEA7A88}"/>
              </a:ext>
            </a:extLst>
          </p:cNvPr>
          <p:cNvSpPr/>
          <p:nvPr/>
        </p:nvSpPr>
        <p:spPr>
          <a:xfrm>
            <a:off x="161800" y="3096019"/>
            <a:ext cx="510460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public [] Constructors &lt;?&gt; </a:t>
            </a:r>
            <a:r>
              <a:rPr lang="en-US" altLang="zh-CN" dirty="0" err="1"/>
              <a:t>getDeclaredConstructors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1B3E46B-1375-4034-8858-673AB4726648}"/>
              </a:ext>
            </a:extLst>
          </p:cNvPr>
          <p:cNvSpPr/>
          <p:nvPr/>
        </p:nvSpPr>
        <p:spPr>
          <a:xfrm>
            <a:off x="103551" y="3527373"/>
            <a:ext cx="8659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</a:rPr>
              <a:t>返回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className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Times New Roman" panose="02020603050405020304" pitchFamily="18" charset="0"/>
              </a:rPr>
              <a:t>类的全部构造方法构造方法。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81DCBA0-EE6B-45A1-9D52-57EC290B1E74}"/>
              </a:ext>
            </a:extLst>
          </p:cNvPr>
          <p:cNvSpPr/>
          <p:nvPr/>
        </p:nvSpPr>
        <p:spPr>
          <a:xfrm>
            <a:off x="1257770" y="4159947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使用相应的</a:t>
            </a:r>
            <a:r>
              <a:rPr lang="en-US" altLang="zh-CN" dirty="0"/>
              <a:t>Class</a:t>
            </a:r>
            <a:r>
              <a:rPr lang="zh-CN" altLang="zh-CN" dirty="0"/>
              <a:t>对象列出了</a:t>
            </a:r>
            <a:r>
              <a:rPr lang="en-US" altLang="zh-CN" dirty="0" err="1"/>
              <a:t>Rect</a:t>
            </a:r>
            <a:r>
              <a:rPr lang="zh-CN" altLang="zh-CN" dirty="0"/>
              <a:t>类的全部成员变量和方法的名称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xmlns="" id="{283CFD58-B50C-48AF-8186-2DB5BA61B7EB}"/>
              </a:ext>
            </a:extLst>
          </p:cNvPr>
          <p:cNvSpPr/>
          <p:nvPr/>
        </p:nvSpPr>
        <p:spPr>
          <a:xfrm>
            <a:off x="440853" y="4697107"/>
            <a:ext cx="288032" cy="205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65FC00E-E8FC-4332-AC2C-BFA08ACFEE3A}"/>
              </a:ext>
            </a:extLst>
          </p:cNvPr>
          <p:cNvSpPr/>
          <p:nvPr/>
        </p:nvSpPr>
        <p:spPr>
          <a:xfrm>
            <a:off x="54954" y="4938692"/>
            <a:ext cx="1977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Rect.java</a:t>
            </a:r>
            <a:endParaRPr lang="en-US" altLang="zh-CN" dirty="0"/>
          </a:p>
          <a:p>
            <a:r>
              <a:rPr lang="zh-CN" altLang="en-US" dirty="0">
                <a:hlinkClick r:id="rId3" action="ppaction://hlinkfile"/>
              </a:rPr>
              <a:t>Example6_</a:t>
            </a:r>
            <a:r>
              <a:rPr lang="en-US" altLang="zh-CN" dirty="0">
                <a:hlinkClick r:id="rId3" action="ppaction://hlinkfile"/>
              </a:rPr>
              <a:t>8</a:t>
            </a:r>
            <a:r>
              <a:rPr lang="zh-CN" altLang="en-US" dirty="0">
                <a:hlinkClick r:id="rId3" action="ppaction://hlinkfile"/>
              </a:rPr>
              <a:t>.java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B9E8EBC-4949-4421-A2F0-ADAA676CB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6" y="4024472"/>
            <a:ext cx="3888977" cy="215420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xmlns="" id="{18FDB62B-603F-4D09-BA7C-FDE527E44C01}"/>
              </a:ext>
            </a:extLst>
          </p:cNvPr>
          <p:cNvSpPr/>
          <p:nvPr/>
        </p:nvSpPr>
        <p:spPr>
          <a:xfrm>
            <a:off x="4320009" y="5517232"/>
            <a:ext cx="39600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553" y="949811"/>
            <a:ext cx="4104456" cy="602928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700" b="1" dirty="0"/>
              <a:t>6.5 Class</a:t>
            </a:r>
            <a:r>
              <a:rPr lang="zh-CN" altLang="zh-CN" sz="2700" b="1" dirty="0"/>
              <a:t>类</a:t>
            </a:r>
            <a:br>
              <a:rPr lang="zh-CN" altLang="zh-CN" sz="27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553" y="579308"/>
            <a:ext cx="1872208" cy="156326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00B0F0"/>
                </a:solidFill>
              </a:rPr>
              <a:t>6.5.1</a:t>
            </a:r>
            <a:r>
              <a:rPr lang="zh-CN" altLang="en-US" sz="1800" b="1" dirty="0">
                <a:solidFill>
                  <a:srgbClr val="00B0F0"/>
                </a:solidFill>
              </a:rPr>
              <a:t>获取类的有关信息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6.5.2</a:t>
            </a:r>
            <a:r>
              <a:rPr lang="zh-CN" altLang="en-US" sz="1800" b="1" dirty="0">
                <a:solidFill>
                  <a:srgbClr val="C00000"/>
                </a:solidFill>
              </a:rPr>
              <a:t>使用</a:t>
            </a:r>
            <a:r>
              <a:rPr lang="en-US" altLang="zh-CN" sz="1800" b="1" dirty="0">
                <a:solidFill>
                  <a:srgbClr val="C00000"/>
                </a:solidFill>
              </a:rPr>
              <a:t>Class</a:t>
            </a:r>
            <a:r>
              <a:rPr lang="zh-CN" altLang="en-US" sz="1800" b="1" dirty="0">
                <a:solidFill>
                  <a:srgbClr val="C00000"/>
                </a:solidFill>
              </a:rPr>
              <a:t>实例化一个对象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087761" y="1429135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688" y="3520404"/>
            <a:ext cx="88306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9 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C6D5547-12CE-4E3E-B949-ED685AEA7A88}"/>
              </a:ext>
            </a:extLst>
          </p:cNvPr>
          <p:cNvSpPr/>
          <p:nvPr/>
        </p:nvSpPr>
        <p:spPr>
          <a:xfrm>
            <a:off x="2627784" y="1209983"/>
            <a:ext cx="482164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public Constructor &lt;?&gt; </a:t>
            </a:r>
            <a:r>
              <a:rPr lang="en-US" altLang="zh-CN" dirty="0" err="1"/>
              <a:t>getDeclaredConstructor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1B3E46B-1375-4034-8858-673AB4726648}"/>
              </a:ext>
            </a:extLst>
          </p:cNvPr>
          <p:cNvSpPr/>
          <p:nvPr/>
        </p:nvSpPr>
        <p:spPr>
          <a:xfrm>
            <a:off x="2447801" y="1641871"/>
            <a:ext cx="569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</a:rPr>
              <a:t>返回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className</a:t>
            </a:r>
            <a:r>
              <a:rPr lang="en-US" altLang="zh-CN" kern="100" dirty="0">
                <a:latin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Times New Roman" panose="02020603050405020304" pitchFamily="18" charset="0"/>
              </a:rPr>
              <a:t>类的无参数的构造方法，因此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className</a:t>
            </a:r>
            <a:r>
              <a:rPr lang="zh-CN" altLang="en-US" kern="100" dirty="0">
                <a:latin typeface="Times New Roman" panose="02020603050405020304" pitchFamily="18" charset="0"/>
              </a:rPr>
              <a:t>类必须保证有无参数的构造方法。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3130EA0-0F33-48CC-B64C-0C5C477ED0CF}"/>
              </a:ext>
            </a:extLst>
          </p:cNvPr>
          <p:cNvSpPr/>
          <p:nvPr/>
        </p:nvSpPr>
        <p:spPr>
          <a:xfrm>
            <a:off x="255885" y="2320511"/>
            <a:ext cx="8388895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kern="100" dirty="0">
                <a:latin typeface="Times New Roman" panose="02020603050405020304" pitchFamily="18" charset="0"/>
              </a:rPr>
              <a:t>注意，</a:t>
            </a:r>
            <a:r>
              <a:rPr lang="en-US" altLang="zh-CN" kern="100" dirty="0">
                <a:latin typeface="Times New Roman" panose="02020603050405020304" pitchFamily="18" charset="0"/>
              </a:rPr>
              <a:t>JDK9</a:t>
            </a:r>
            <a:r>
              <a:rPr lang="zh-CN" altLang="en-US" kern="100" dirty="0">
                <a:latin typeface="Times New Roman" panose="02020603050405020304" pitchFamily="18" charset="0"/>
              </a:rPr>
              <a:t>开始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marL="266700"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public static Class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forName</a:t>
            </a:r>
            <a:r>
              <a:rPr lang="en-US" altLang="zh-CN" kern="100" dirty="0">
                <a:latin typeface="Times New Roman" panose="02020603050405020304" pitchFamily="18" charset="0"/>
              </a:rPr>
              <a:t>(String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className</a:t>
            </a:r>
            <a:r>
              <a:rPr lang="en-US" altLang="zh-CN" kern="100" dirty="0">
                <a:latin typeface="Times New Roman" panose="02020603050405020304" pitchFamily="18" charset="0"/>
              </a:rPr>
              <a:t>) throws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ClassNotFoundException</a:t>
            </a:r>
            <a:r>
              <a:rPr lang="zh-CN" altLang="en-US" kern="100" dirty="0">
                <a:latin typeface="Times New Roman" panose="02020603050405020304" pitchFamily="18" charset="0"/>
              </a:rPr>
              <a:t>方法被宣布为过时的方法，但仍然可以使用。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81DCBA0-EE6B-45A1-9D52-57EC290B1E74}"/>
              </a:ext>
            </a:extLst>
          </p:cNvPr>
          <p:cNvSpPr/>
          <p:nvPr/>
        </p:nvSpPr>
        <p:spPr>
          <a:xfrm>
            <a:off x="1307620" y="3534150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Class</a:t>
            </a:r>
            <a:r>
              <a:rPr lang="zh-CN" altLang="zh-CN" dirty="0"/>
              <a:t>对象得到一个</a:t>
            </a:r>
            <a:r>
              <a:rPr lang="en-US" altLang="zh-CN" dirty="0"/>
              <a:t>Circle</a:t>
            </a:r>
            <a:r>
              <a:rPr lang="zh-CN" altLang="zh-CN" dirty="0"/>
              <a:t>类的实例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xmlns="" id="{283CFD58-B50C-48AF-8186-2DB5BA61B7EB}"/>
              </a:ext>
            </a:extLst>
          </p:cNvPr>
          <p:cNvSpPr/>
          <p:nvPr/>
        </p:nvSpPr>
        <p:spPr>
          <a:xfrm>
            <a:off x="576203" y="4017977"/>
            <a:ext cx="288032" cy="205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65FC00E-E8FC-4332-AC2C-BFA08ACFEE3A}"/>
              </a:ext>
            </a:extLst>
          </p:cNvPr>
          <p:cNvSpPr/>
          <p:nvPr/>
        </p:nvSpPr>
        <p:spPr>
          <a:xfrm>
            <a:off x="120175" y="4245611"/>
            <a:ext cx="1977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Circle.java</a:t>
            </a:r>
            <a:endParaRPr lang="en-US" altLang="zh-CN" dirty="0"/>
          </a:p>
          <a:p>
            <a:r>
              <a:rPr lang="zh-CN" altLang="en-US" dirty="0">
                <a:hlinkClick r:id="rId3" action="ppaction://hlinkfile"/>
              </a:rPr>
              <a:t>Example6_</a:t>
            </a:r>
            <a:r>
              <a:rPr lang="en-US" altLang="zh-CN" dirty="0">
                <a:hlinkClick r:id="rId3" action="ppaction://hlinkfile"/>
              </a:rPr>
              <a:t>9</a:t>
            </a:r>
            <a:r>
              <a:rPr lang="zh-CN" altLang="en-US" dirty="0">
                <a:hlinkClick r:id="rId3" action="ppaction://hlinkfile"/>
              </a:rPr>
              <a:t>.java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xmlns="" id="{18FDB62B-603F-4D09-BA7C-FDE527E44C01}"/>
              </a:ext>
            </a:extLst>
          </p:cNvPr>
          <p:cNvSpPr/>
          <p:nvPr/>
        </p:nvSpPr>
        <p:spPr>
          <a:xfrm>
            <a:off x="2097485" y="4508000"/>
            <a:ext cx="39600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8DFFE2-F126-45BA-A4E6-70033306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545" y="4008537"/>
            <a:ext cx="4943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553" y="949811"/>
            <a:ext cx="4104456" cy="602928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700" b="1" dirty="0"/>
              <a:t>6.6 </a:t>
            </a:r>
            <a:r>
              <a:rPr lang="zh-CN" altLang="zh-CN" sz="2700" b="1" dirty="0"/>
              <a:t>断言</a:t>
            </a:r>
            <a:r>
              <a:rPr lang="zh-CN" altLang="zh-CN" sz="1800" b="1" dirty="0"/>
              <a:t/>
            </a:r>
            <a:br>
              <a:rPr lang="zh-CN" altLang="zh-CN" sz="18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546" y="1392677"/>
            <a:ext cx="1846331" cy="9111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C00000"/>
                </a:solidFill>
              </a:rPr>
              <a:t>打开断言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C00000"/>
                </a:solidFill>
              </a:rPr>
              <a:t>关闭断言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082494" y="153413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42534" y="290731"/>
            <a:ext cx="6315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断言语句在调试代码阶段非常有用，断言语句一般用于程序不准备通过捕获异常来处理的错误，例如，当发生某个错误时，要求程序必须立即停止执行。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466" y="5220284"/>
            <a:ext cx="88306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10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5246" y="2663125"/>
            <a:ext cx="8381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断言语句有以下两种格式：</a:t>
            </a:r>
          </a:p>
          <a:p>
            <a:r>
              <a:rPr lang="en-US" altLang="zh-CN" dirty="0"/>
              <a:t>   </a:t>
            </a:r>
            <a:r>
              <a:rPr lang="en-US" altLang="zh-CN" b="1" dirty="0">
                <a:solidFill>
                  <a:srgbClr val="C00000"/>
                </a:solidFill>
              </a:rPr>
              <a:t>assert </a:t>
            </a:r>
            <a:r>
              <a:rPr lang="en-US" altLang="zh-CN" dirty="0"/>
              <a:t>  </a:t>
            </a:r>
            <a:r>
              <a:rPr lang="en-US" altLang="zh-CN" dirty="0" err="1"/>
              <a:t>booleanExpression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b="1" dirty="0">
                <a:solidFill>
                  <a:srgbClr val="C00000"/>
                </a:solidFill>
              </a:rPr>
              <a:t>assert</a:t>
            </a:r>
            <a:r>
              <a:rPr lang="en-US" altLang="zh-CN" dirty="0"/>
              <a:t>   </a:t>
            </a:r>
            <a:r>
              <a:rPr lang="en-US" altLang="zh-CN" dirty="0" err="1"/>
              <a:t>booleanExpression:messageException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booleanExpression</a:t>
            </a:r>
            <a:r>
              <a:rPr lang="zh-CN" altLang="zh-CN" dirty="0"/>
              <a:t>是求值为</a:t>
            </a:r>
            <a:r>
              <a:rPr lang="en-US" altLang="zh-CN" dirty="0" err="1"/>
              <a:t>boolean</a:t>
            </a:r>
            <a:r>
              <a:rPr lang="zh-CN" altLang="zh-CN" dirty="0"/>
              <a:t>型的表达式；</a:t>
            </a:r>
            <a:r>
              <a:rPr lang="en-US" altLang="zh-CN" dirty="0" err="1"/>
              <a:t>messageException</a:t>
            </a:r>
            <a:r>
              <a:rPr lang="zh-CN" altLang="zh-CN" dirty="0"/>
              <a:t>是求值为字符串的表达式。</a:t>
            </a:r>
            <a:endParaRPr lang="en-US" altLang="zh-CN" dirty="0"/>
          </a:p>
          <a:p>
            <a:r>
              <a:rPr lang="zh-CN" altLang="zh-CN" dirty="0"/>
              <a:t>当</a:t>
            </a:r>
            <a:r>
              <a:rPr lang="en-US" altLang="zh-CN" dirty="0" err="1"/>
              <a:t>booleanExpression</a:t>
            </a:r>
            <a:r>
              <a:rPr lang="zh-CN" altLang="zh-CN" dirty="0"/>
              <a:t>的值是</a:t>
            </a:r>
            <a:r>
              <a:rPr lang="en-US" altLang="zh-CN" dirty="0"/>
              <a:t>false</a:t>
            </a:r>
            <a:r>
              <a:rPr lang="zh-CN" altLang="zh-CN" dirty="0"/>
              <a:t>时，程序从断言语句处停止执行；</a:t>
            </a:r>
            <a:endParaRPr lang="en-US" altLang="zh-CN" dirty="0"/>
          </a:p>
          <a:p>
            <a:r>
              <a:rPr lang="zh-CN" altLang="zh-CN" dirty="0"/>
              <a:t>当</a:t>
            </a:r>
            <a:r>
              <a:rPr lang="en-US" altLang="zh-CN" dirty="0" err="1"/>
              <a:t>booleanExpression</a:t>
            </a:r>
            <a:r>
              <a:rPr lang="zh-CN" altLang="zh-CN" dirty="0"/>
              <a:t>的值是</a:t>
            </a:r>
            <a:r>
              <a:rPr lang="en-US" altLang="zh-CN" dirty="0"/>
              <a:t>true</a:t>
            </a:r>
            <a:r>
              <a:rPr lang="zh-CN" altLang="zh-CN" dirty="0"/>
              <a:t>时，程序从断言语句处继续执行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281073" y="5698949"/>
            <a:ext cx="216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在计算</a:t>
            </a:r>
            <a:r>
              <a:rPr lang="zh-CN" altLang="en-US" dirty="0"/>
              <a:t>平方根</a:t>
            </a:r>
            <a:r>
              <a:rPr lang="zh-CN" altLang="zh-CN" dirty="0"/>
              <a:t>时使用了断言语句，运行效果如图</a:t>
            </a:r>
            <a:r>
              <a:rPr lang="zh-CN" altLang="en-US" dirty="0"/>
              <a:t>。</a:t>
            </a:r>
          </a:p>
        </p:txBody>
      </p:sp>
      <p:sp>
        <p:nvSpPr>
          <p:cNvPr id="16" name="右箭头 15"/>
          <p:cNvSpPr/>
          <p:nvPr/>
        </p:nvSpPr>
        <p:spPr>
          <a:xfrm>
            <a:off x="1475656" y="5293940"/>
            <a:ext cx="432048" cy="331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1A5A948-0029-4CCF-8750-FEE4C66988A6}"/>
              </a:ext>
            </a:extLst>
          </p:cNvPr>
          <p:cNvSpPr/>
          <p:nvPr/>
        </p:nvSpPr>
        <p:spPr>
          <a:xfrm>
            <a:off x="2470151" y="1267913"/>
            <a:ext cx="5995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在调试代码阶段让断言语句发挥作用，这样就可以发现一些致命的错误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F0FA953-5064-43B5-8EDF-EF38B18EFADF}"/>
              </a:ext>
            </a:extLst>
          </p:cNvPr>
          <p:cNvSpPr/>
          <p:nvPr/>
        </p:nvSpPr>
        <p:spPr>
          <a:xfrm>
            <a:off x="2433426" y="1794218"/>
            <a:ext cx="5813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程序正式运行时就可以关闭断言语句，但仍把断言语句保留在源代码中，如果以后应用程又需要调试，可以重新启用断言语句。</a:t>
            </a:r>
            <a:endParaRPr lang="zh-CN" altLang="en-US" dirty="0"/>
          </a:p>
        </p:txBody>
      </p:sp>
      <p:sp>
        <p:nvSpPr>
          <p:cNvPr id="22" name="左箭头 10">
            <a:extLst>
              <a:ext uri="{FF2B5EF4-FFF2-40B4-BE49-F238E27FC236}">
                <a16:creationId xmlns:a16="http://schemas.microsoft.com/office/drawing/2014/main" xmlns="" id="{E8F4A868-657F-422B-9554-327B819D6BA2}"/>
              </a:ext>
            </a:extLst>
          </p:cNvPr>
          <p:cNvSpPr/>
          <p:nvPr/>
        </p:nvSpPr>
        <p:spPr>
          <a:xfrm>
            <a:off x="2066520" y="1863703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2DC4307-DA91-4B10-95DE-ADB97B1AAE92}"/>
              </a:ext>
            </a:extLst>
          </p:cNvPr>
          <p:cNvSpPr/>
          <p:nvPr/>
        </p:nvSpPr>
        <p:spPr>
          <a:xfrm>
            <a:off x="395466" y="4573953"/>
            <a:ext cx="824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当使用</a:t>
            </a:r>
            <a:r>
              <a:rPr lang="en-US" altLang="zh-CN" kern="100" dirty="0">
                <a:latin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Times New Roman" panose="02020603050405020304" pitchFamily="18" charset="0"/>
              </a:rPr>
              <a:t>解释器直接运行应用程序时，默认地关闭断言语句，在调试程序时可以使用</a:t>
            </a:r>
            <a:r>
              <a:rPr lang="en-US" altLang="zh-CN" kern="100" dirty="0">
                <a:latin typeface="Times New Roman" panose="02020603050405020304" pitchFamily="18" charset="0"/>
              </a:rPr>
              <a:t>-</a:t>
            </a:r>
            <a:r>
              <a:rPr lang="en-US" altLang="zh-CN" kern="100" dirty="0" err="1">
                <a:latin typeface="Times New Roman" panose="02020603050405020304" pitchFamily="18" charset="0"/>
              </a:rPr>
              <a:t>ea</a:t>
            </a:r>
            <a:r>
              <a:rPr lang="zh-CN" altLang="zh-CN" kern="100" dirty="0">
                <a:latin typeface="Times New Roman" panose="02020603050405020304" pitchFamily="18" charset="0"/>
              </a:rPr>
              <a:t>启用断言语句，</a:t>
            </a:r>
            <a:r>
              <a:rPr lang="zh-CN" altLang="zh-CN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例如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    java  -</a:t>
            </a:r>
            <a:r>
              <a:rPr lang="en-US" altLang="zh-CN" kern="1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ea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kern="1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mainClass</a:t>
            </a:r>
            <a:endParaRPr lang="zh-CN" altLang="zh-CN" kern="1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28" y="5237161"/>
            <a:ext cx="5613234" cy="138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12" y="116632"/>
            <a:ext cx="2962672" cy="52638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6.7 </a:t>
            </a:r>
            <a:r>
              <a:rPr lang="zh-CN" altLang="zh-CN" sz="2400" b="1" dirty="0"/>
              <a:t>小结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9567" y="764704"/>
            <a:ext cx="8064896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Java</a:t>
            </a:r>
            <a:r>
              <a:rPr lang="zh-CN" altLang="zh-CN" dirty="0"/>
              <a:t>支持在一个类中声明另一个类，这样的类称作内部类，而包含内部类的类成为内部类的外嵌类。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zh-CN" dirty="0"/>
              <a:t>和某类有关的匿名类就是该类的一个子类，该子类没有明显的用类声明来定义，所以称做匿名类。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zh-CN" dirty="0"/>
              <a:t>和某接口有关的匿名类就是实现该接口的一个类，该子类没有明显的用类声明来定义，所以称做匿名类。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Java</a:t>
            </a:r>
            <a:r>
              <a:rPr lang="zh-CN" altLang="zh-CN" dirty="0"/>
              <a:t>的异常可以出现在方法调用过程中，即在方法调用过程中抛出异常对象，导致程序运行出现异常，并等待处理。</a:t>
            </a:r>
            <a:r>
              <a:rPr lang="en-US" altLang="zh-CN" dirty="0"/>
              <a:t>Java </a:t>
            </a:r>
            <a:r>
              <a:rPr lang="zh-CN" altLang="zh-CN" dirty="0"/>
              <a:t>使用</a:t>
            </a:r>
            <a:r>
              <a:rPr lang="en-US" altLang="zh-CN" dirty="0" err="1"/>
              <a:t>try~catch</a:t>
            </a:r>
            <a:r>
              <a:rPr lang="zh-CN" altLang="zh-CN" dirty="0"/>
              <a:t>语句来处理异常，将可能出现的异常操作放在</a:t>
            </a:r>
            <a:r>
              <a:rPr lang="en-US" altLang="zh-CN" dirty="0" err="1"/>
              <a:t>try~catch</a:t>
            </a:r>
            <a:r>
              <a:rPr lang="zh-CN" altLang="zh-CN" dirty="0"/>
              <a:t>语句的</a:t>
            </a:r>
            <a:r>
              <a:rPr lang="en-US" altLang="zh-CN" dirty="0"/>
              <a:t>try</a:t>
            </a:r>
            <a:r>
              <a:rPr lang="zh-CN" altLang="zh-CN" dirty="0"/>
              <a:t>部分，当</a:t>
            </a:r>
            <a:r>
              <a:rPr lang="en-US" altLang="zh-CN" dirty="0"/>
              <a:t>try</a:t>
            </a:r>
            <a:r>
              <a:rPr lang="zh-CN" altLang="zh-CN" dirty="0"/>
              <a:t>部分中的某个方法调用发生异常后，</a:t>
            </a:r>
            <a:r>
              <a:rPr lang="en-US" altLang="zh-CN" dirty="0"/>
              <a:t>try</a:t>
            </a:r>
            <a:r>
              <a:rPr lang="zh-CN" altLang="zh-CN" dirty="0"/>
              <a:t>部分将立刻结束执行，而转向执行相应的</a:t>
            </a:r>
            <a:r>
              <a:rPr lang="en-US" altLang="zh-CN" dirty="0"/>
              <a:t>catch</a:t>
            </a:r>
            <a:r>
              <a:rPr lang="zh-CN" altLang="zh-CN" dirty="0"/>
              <a:t>部分。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2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8136904" cy="147002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第</a:t>
            </a:r>
            <a:r>
              <a:rPr lang="en-US" altLang="zh-CN" sz="4000" b="1" dirty="0">
                <a:solidFill>
                  <a:srgbClr val="C00000"/>
                </a:solidFill>
              </a:rPr>
              <a:t>6</a:t>
            </a:r>
            <a:r>
              <a:rPr lang="zh-CN" altLang="en-US" sz="4000" b="1" dirty="0">
                <a:solidFill>
                  <a:srgbClr val="C00000"/>
                </a:solidFill>
              </a:rPr>
              <a:t>章 内部类与异常类</a:t>
            </a:r>
          </a:p>
        </p:txBody>
      </p:sp>
      <p:sp>
        <p:nvSpPr>
          <p:cNvPr id="4" name="矩形 3"/>
          <p:cNvSpPr/>
          <p:nvPr/>
        </p:nvSpPr>
        <p:spPr>
          <a:xfrm>
            <a:off x="428700" y="1471717"/>
            <a:ext cx="7815708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dirty="0"/>
              <a:t>主要内容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内部类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匿名类</a:t>
            </a:r>
            <a:endParaRPr lang="en-US" altLang="zh-CN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异常类</a:t>
            </a:r>
            <a:r>
              <a:rPr lang="zh-CN" altLang="en-US" dirty="0"/>
              <a:t>（重点难点）</a:t>
            </a: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Class</a:t>
            </a:r>
            <a:r>
              <a:rPr lang="zh-CN" altLang="zh-CN" dirty="0"/>
              <a:t>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断言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77072"/>
            <a:ext cx="2457450" cy="2457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5449813"/>
            <a:ext cx="481202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b="1" dirty="0"/>
              <a:t>耿祥义老师</a:t>
            </a:r>
            <a:r>
              <a:rPr lang="en-US" altLang="zh-CN" b="1" dirty="0"/>
              <a:t>java</a:t>
            </a:r>
            <a:r>
              <a:rPr lang="zh-CN" altLang="en-US" b="1" dirty="0"/>
              <a:t>教学辅助公众号（</a:t>
            </a:r>
            <a:r>
              <a:rPr lang="en-US" altLang="zh-CN" b="1" dirty="0"/>
              <a:t>java-violin</a:t>
            </a:r>
            <a:r>
              <a:rPr lang="zh-CN" altLang="en-US" b="1" dirty="0"/>
              <a:t>）</a:t>
            </a:r>
          </a:p>
        </p:txBody>
      </p:sp>
      <p:sp>
        <p:nvSpPr>
          <p:cNvPr id="8" name="右箭头 7"/>
          <p:cNvSpPr/>
          <p:nvPr/>
        </p:nvSpPr>
        <p:spPr>
          <a:xfrm>
            <a:off x="5450954" y="5542146"/>
            <a:ext cx="360040" cy="18466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5436604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6.1 </a:t>
            </a:r>
            <a:r>
              <a:rPr lang="zh-CN" altLang="zh-CN" sz="2400" dirty="0"/>
              <a:t>内部类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699792" y="116632"/>
            <a:ext cx="626469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zh-CN" dirty="0"/>
              <a:t>支持在一个类中</a:t>
            </a:r>
            <a:r>
              <a:rPr lang="zh-CN" altLang="en-US" dirty="0"/>
              <a:t>定义</a:t>
            </a:r>
            <a:r>
              <a:rPr lang="zh-CN" altLang="zh-CN" dirty="0"/>
              <a:t>另一个类，这样的类称作内部类，而包含内部类的类</a:t>
            </a:r>
            <a:r>
              <a:rPr lang="zh-CN" altLang="en-US" dirty="0"/>
              <a:t>称</a:t>
            </a:r>
            <a:r>
              <a:rPr lang="zh-CN" altLang="zh-CN" dirty="0"/>
              <a:t>为内部类的外嵌类。</a:t>
            </a:r>
            <a:r>
              <a:rPr lang="zh-CN" altLang="en-US" b="1" dirty="0"/>
              <a:t>内部类就是外嵌类里定义的一个类型而已</a:t>
            </a:r>
            <a:r>
              <a:rPr lang="zh-CN" altLang="en-US" dirty="0"/>
              <a:t>，只不过，该类型仅仅限于在本外嵌类中使用。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5735" y="1488266"/>
            <a:ext cx="828092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zh-CN" dirty="0"/>
              <a:t>外嵌类的成员变量在内部类中仍然有效，内部类中的方法也可以调用外嵌类中的方法。</a:t>
            </a:r>
            <a:r>
              <a:rPr lang="en-US" altLang="zh-CN" dirty="0"/>
              <a:t> </a:t>
            </a:r>
            <a:r>
              <a:rPr lang="zh-CN" altLang="zh-CN" dirty="0"/>
              <a:t>内部类的类体中不可以声明类变量和类方法。</a:t>
            </a:r>
            <a:r>
              <a:rPr lang="zh-CN" altLang="zh-CN" dirty="0">
                <a:solidFill>
                  <a:srgbClr val="FF0000"/>
                </a:solidFill>
              </a:rPr>
              <a:t>外嵌类的类体中可以用内部类声明对象，作为外嵌类的成员。</a:t>
            </a:r>
            <a:r>
              <a:rPr lang="zh-CN" altLang="zh-CN" dirty="0"/>
              <a:t>其他类不可以用</a:t>
            </a:r>
            <a:r>
              <a:rPr lang="zh-CN" altLang="en-US" dirty="0"/>
              <a:t>这</a:t>
            </a:r>
            <a:r>
              <a:rPr lang="zh-CN" altLang="zh-CN" dirty="0"/>
              <a:t>个类的内部类声明对象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EC34B9E-C882-4E4F-8EF5-BA6F76977B30}"/>
              </a:ext>
            </a:extLst>
          </p:cNvPr>
          <p:cNvSpPr/>
          <p:nvPr/>
        </p:nvSpPr>
        <p:spPr>
          <a:xfrm>
            <a:off x="1817525" y="449636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1</a:t>
            </a:r>
            <a:r>
              <a:rPr lang="zh-CN" altLang="zh-CN" dirty="0"/>
              <a:t>中有一个</a:t>
            </a:r>
            <a:r>
              <a:rPr lang="en-US" altLang="zh-CN" dirty="0" err="1"/>
              <a:t>RedCowForm</a:t>
            </a:r>
            <a:r>
              <a:rPr lang="zh-CN" altLang="zh-CN" dirty="0"/>
              <a:t>类，该类中有一个名字为</a:t>
            </a:r>
            <a:r>
              <a:rPr lang="en-US" altLang="zh-CN" dirty="0" err="1"/>
              <a:t>RedCow</a:t>
            </a:r>
            <a:r>
              <a:rPr lang="zh-CN" altLang="zh-CN" dirty="0"/>
              <a:t>的内部类。程序运行效果如图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3B7FB73-EC8E-4349-8D42-1042044FA79C}"/>
              </a:ext>
            </a:extLst>
          </p:cNvPr>
          <p:cNvSpPr/>
          <p:nvPr/>
        </p:nvSpPr>
        <p:spPr>
          <a:xfrm>
            <a:off x="395536" y="4496369"/>
            <a:ext cx="819455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kern="100" dirty="0">
                <a:latin typeface="Times New Roman" panose="02020603050405020304" pitchFamily="18" charset="0"/>
              </a:rPr>
              <a:t>1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A42C967-7872-4682-8380-423F5E6D239B}"/>
              </a:ext>
            </a:extLst>
          </p:cNvPr>
          <p:cNvSpPr/>
          <p:nvPr/>
        </p:nvSpPr>
        <p:spPr>
          <a:xfrm>
            <a:off x="71496" y="5157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RedCowForm.java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Example6_1.java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9A6E539-05F6-4E33-AD41-53F95D11B2E2}"/>
              </a:ext>
            </a:extLst>
          </p:cNvPr>
          <p:cNvSpPr/>
          <p:nvPr/>
        </p:nvSpPr>
        <p:spPr>
          <a:xfrm>
            <a:off x="525734" y="2438320"/>
            <a:ext cx="8280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注意的是，</a:t>
            </a:r>
            <a:r>
              <a:rPr lang="en-US" altLang="zh-CN" kern="100" dirty="0">
                <a:latin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编译器生成的内部类的字节码文件的名字和通常的类不同，内部类对应的字节码文件的名字格式是“外嵌类名</a:t>
            </a:r>
            <a:r>
              <a:rPr lang="en-US" altLang="zh-CN" kern="100" dirty="0">
                <a:latin typeface="Times New Roman" panose="02020603050405020304" pitchFamily="18" charset="0"/>
              </a:rPr>
              <a:t>$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内部类名”，例如，例子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中内部类的字节码文件是</a:t>
            </a:r>
            <a:r>
              <a:rPr lang="en-US" altLang="zh-CN" kern="100" dirty="0" err="1">
                <a:latin typeface="Times New Roman" panose="02020603050405020304" pitchFamily="18" charset="0"/>
              </a:rPr>
              <a:t>RedCowForm$RedCow.class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。因此，当需要把字节码文件复制给其他开发人员时，不要忘记了内部类的字节码文件。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CB3613D-9AE8-493A-8B03-C6EC11DACE1F}"/>
              </a:ext>
            </a:extLst>
          </p:cNvPr>
          <p:cNvSpPr/>
          <p:nvPr/>
        </p:nvSpPr>
        <p:spPr>
          <a:xfrm>
            <a:off x="525734" y="3573039"/>
            <a:ext cx="7934698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访问修饰符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:public ,protected private 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对内部类没有区别，因为内部类仅仅在该外嵌类中可以被使用。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D047069-5177-4383-9FAD-9E694B1DD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601" y="4581509"/>
            <a:ext cx="3840682" cy="1030048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xmlns="" id="{2EA5FD92-B7C1-460E-BBFE-103675619983}"/>
              </a:ext>
            </a:extLst>
          </p:cNvPr>
          <p:cNvSpPr/>
          <p:nvPr/>
        </p:nvSpPr>
        <p:spPr>
          <a:xfrm>
            <a:off x="611560" y="4850697"/>
            <a:ext cx="288032" cy="226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16138"/>
            <a:ext cx="4104456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6.2 </a:t>
            </a:r>
            <a:r>
              <a:rPr lang="zh-CN" altLang="zh-CN" sz="2400" dirty="0"/>
              <a:t>匿名类</a:t>
            </a:r>
            <a:r>
              <a:rPr lang="zh-CN" altLang="zh-CN" sz="2400" b="1" dirty="0">
                <a:solidFill>
                  <a:srgbClr val="0070C0"/>
                </a:solidFill>
              </a:rPr>
              <a:t/>
            </a:r>
            <a:br>
              <a:rPr lang="zh-CN" altLang="zh-CN" sz="2400" b="1" dirty="0">
                <a:solidFill>
                  <a:srgbClr val="0070C0"/>
                </a:solidFill>
              </a:rPr>
            </a:br>
            <a:r>
              <a:rPr lang="zh-CN" altLang="zh-CN" sz="2400" b="1" dirty="0">
                <a:solidFill>
                  <a:srgbClr val="0070C0"/>
                </a:solidFill>
              </a:rPr>
              <a:t/>
            </a:r>
            <a:br>
              <a:rPr lang="zh-CN" altLang="zh-CN" sz="2400" b="1" dirty="0">
                <a:solidFill>
                  <a:srgbClr val="0070C0"/>
                </a:solidFill>
              </a:rPr>
            </a:b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8"/>
            <a:ext cx="1872208" cy="13977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6.2.1 </a:t>
            </a:r>
            <a:r>
              <a:rPr lang="zh-CN" altLang="en-US" sz="1800" b="1" dirty="0">
                <a:solidFill>
                  <a:srgbClr val="C00000"/>
                </a:solidFill>
              </a:rPr>
              <a:t>和类有关的匿名类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6.2.2 </a:t>
            </a:r>
            <a:r>
              <a:rPr lang="zh-CN" altLang="en-US" sz="1800" b="1" dirty="0">
                <a:solidFill>
                  <a:srgbClr val="0070C0"/>
                </a:solidFill>
              </a:rPr>
              <a:t>和接口有关的匿名类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7538" y="663107"/>
            <a:ext cx="645443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Java允许直接使用一个类的</a:t>
            </a:r>
            <a:r>
              <a:rPr lang="zh-CN" altLang="zh-CN" b="1" dirty="0"/>
              <a:t>子类的类体创建一个子类对象</a:t>
            </a:r>
            <a:r>
              <a:rPr lang="zh-CN" altLang="en-US" dirty="0"/>
              <a:t>。</a:t>
            </a:r>
            <a:endParaRPr lang="zh-CN" altLang="zh-CN" b="1" dirty="0">
              <a:solidFill>
                <a:srgbClr val="0070C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77498" y="69269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7538" y="1085469"/>
            <a:ext cx="643912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假设</a:t>
            </a:r>
            <a:r>
              <a:rPr lang="en-US" altLang="zh-CN" dirty="0"/>
              <a:t>People</a:t>
            </a:r>
            <a:r>
              <a:rPr lang="zh-CN" altLang="zh-CN" dirty="0"/>
              <a:t>是类，那么下列代码就是用</a:t>
            </a:r>
            <a:r>
              <a:rPr lang="en-US" altLang="zh-CN" dirty="0"/>
              <a:t>People</a:t>
            </a:r>
            <a:r>
              <a:rPr lang="zh-CN" altLang="zh-CN" dirty="0"/>
              <a:t>的一个子类</a:t>
            </a:r>
            <a:endParaRPr lang="en-US" altLang="zh-CN" dirty="0"/>
          </a:p>
          <a:p>
            <a:r>
              <a:rPr lang="zh-CN" altLang="zh-CN" dirty="0"/>
              <a:t>（匿名类）创建对象：</a:t>
            </a:r>
          </a:p>
          <a:p>
            <a:r>
              <a:rPr lang="en-US" altLang="zh-CN" b="1" dirty="0"/>
              <a:t>       new People () 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              </a:t>
            </a:r>
            <a:r>
              <a:rPr lang="zh-CN" altLang="zh-CN" b="1" dirty="0">
                <a:solidFill>
                  <a:srgbClr val="C00000"/>
                </a:solidFill>
              </a:rPr>
              <a:t>匿名类的类体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};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830" y="2797941"/>
            <a:ext cx="8825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匿名类可以继承父类的方法也可以重写父类的方法。使用匿名类时，必然是在某个类中直接用匿名类创建对象，因此匿名类一定是内部类</a:t>
            </a:r>
            <a:r>
              <a:rPr lang="zh-CN" altLang="en-US" dirty="0"/>
              <a:t>。</a:t>
            </a:r>
            <a:r>
              <a:rPr lang="zh-CN" altLang="zh-CN" dirty="0"/>
              <a:t>用匿名类创建对象时，要直接使用父类的</a:t>
            </a:r>
            <a:r>
              <a:rPr lang="zh-CN" altLang="en-US" dirty="0"/>
              <a:t>某个</a:t>
            </a:r>
            <a:r>
              <a:rPr lang="zh-CN" altLang="zh-CN" dirty="0"/>
              <a:t>构造方法。</a:t>
            </a:r>
          </a:p>
        </p:txBody>
      </p:sp>
      <p:sp>
        <p:nvSpPr>
          <p:cNvPr id="16" name="右箭头 15"/>
          <p:cNvSpPr/>
          <p:nvPr/>
        </p:nvSpPr>
        <p:spPr>
          <a:xfrm>
            <a:off x="3707904" y="5157192"/>
            <a:ext cx="260023" cy="184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508EC92-509C-49CE-B952-413D02D3FEE0}"/>
              </a:ext>
            </a:extLst>
          </p:cNvPr>
          <p:cNvSpPr/>
          <p:nvPr/>
        </p:nvSpPr>
        <p:spPr>
          <a:xfrm>
            <a:off x="539552" y="4437112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cs typeface="宋体" panose="02010600030101010101" pitchFamily="2" charset="-122"/>
              </a:rPr>
              <a:t>            </a:t>
            </a:r>
            <a:r>
              <a:rPr lang="zh-CN" altLang="zh-CN" kern="100" dirty="0">
                <a:cs typeface="宋体" panose="02010600030101010101" pitchFamily="2" charset="-122"/>
              </a:rPr>
              <a:t>中，向一个方法的参数传递了一个匿名类的对象，并用匿名类创建了一个对象。运行效果如图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00207F9-F52B-4717-B616-B1BE84F69840}"/>
              </a:ext>
            </a:extLst>
          </p:cNvPr>
          <p:cNvSpPr/>
          <p:nvPr/>
        </p:nvSpPr>
        <p:spPr>
          <a:xfrm>
            <a:off x="467544" y="4391968"/>
            <a:ext cx="76174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kern="100" dirty="0">
                <a:cs typeface="宋体" panose="02010600030101010101" pitchFamily="2" charset="-122"/>
                <a:hlinkClick r:id="rId2" action="ppaction://hlinkfile"/>
              </a:rPr>
              <a:t>例子</a:t>
            </a:r>
            <a:r>
              <a:rPr lang="en-US" altLang="zh-CN" kern="100" dirty="0">
                <a:latin typeface="Times New Roman" panose="02020603050405020304" pitchFamily="18" charset="0"/>
                <a:hlinkClick r:id="rId2" action="ppaction://hlinkfile"/>
              </a:rPr>
              <a:t>2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5BDB714A-32D4-493F-8707-BE12A29B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36" y="4402838"/>
            <a:ext cx="4157554" cy="1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16138"/>
            <a:ext cx="4104456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6.2 </a:t>
            </a:r>
            <a:r>
              <a:rPr lang="zh-CN" altLang="zh-CN" sz="2400" dirty="0"/>
              <a:t>匿名类</a:t>
            </a:r>
            <a:r>
              <a:rPr lang="zh-CN" altLang="zh-CN" sz="2400" b="1" dirty="0">
                <a:solidFill>
                  <a:srgbClr val="0070C0"/>
                </a:solidFill>
              </a:rPr>
              <a:t/>
            </a:r>
            <a:br>
              <a:rPr lang="zh-CN" altLang="zh-CN" sz="2400" b="1" dirty="0">
                <a:solidFill>
                  <a:srgbClr val="0070C0"/>
                </a:solidFill>
              </a:rPr>
            </a:br>
            <a:r>
              <a:rPr lang="zh-CN" altLang="zh-CN" sz="2400" b="1" dirty="0">
                <a:solidFill>
                  <a:srgbClr val="0070C0"/>
                </a:solidFill>
              </a:rPr>
              <a:t/>
            </a:r>
            <a:br>
              <a:rPr lang="zh-CN" altLang="zh-CN" sz="2400" b="1" dirty="0">
                <a:solidFill>
                  <a:srgbClr val="0070C0"/>
                </a:solidFill>
              </a:rPr>
            </a:b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8"/>
            <a:ext cx="1872208" cy="16857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6.2.1 </a:t>
            </a:r>
            <a:r>
              <a:rPr lang="zh-CN" altLang="en-US" sz="1800" b="1" dirty="0">
                <a:solidFill>
                  <a:srgbClr val="0070C0"/>
                </a:solidFill>
              </a:rPr>
              <a:t>和类有关的匿名类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6.2.2 </a:t>
            </a:r>
            <a:r>
              <a:rPr lang="zh-CN" altLang="en-US" sz="1800" b="1" dirty="0">
                <a:solidFill>
                  <a:srgbClr val="C00000"/>
                </a:solidFill>
              </a:rPr>
              <a:t>和接口有关的匿名类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7538" y="663107"/>
            <a:ext cx="645443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zh-CN" dirty="0"/>
              <a:t>允许直接用接口名和一个类体创建一个匿名对象，此类体被认为是实现了</a:t>
            </a:r>
            <a:r>
              <a:rPr lang="en-US" altLang="zh-CN" dirty="0"/>
              <a:t>Computable</a:t>
            </a:r>
            <a:r>
              <a:rPr lang="zh-CN" altLang="zh-CN" dirty="0"/>
              <a:t>接口的类去掉类声明后的类体，称作匿名类</a:t>
            </a:r>
            <a:r>
              <a:rPr lang="zh-CN" altLang="en-US" dirty="0"/>
              <a:t>。</a:t>
            </a:r>
            <a:endParaRPr lang="zh-CN" altLang="zh-CN" b="1" dirty="0">
              <a:solidFill>
                <a:srgbClr val="0070C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273040" y="155350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3080" y="1599255"/>
            <a:ext cx="643912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下列代码就是用实现了</a:t>
            </a:r>
            <a:r>
              <a:rPr lang="en-US" altLang="zh-CN" dirty="0"/>
              <a:t>Computable</a:t>
            </a:r>
            <a:r>
              <a:rPr lang="zh-CN" altLang="zh-CN" dirty="0"/>
              <a:t>接口的类（匿名类）创建对象：</a:t>
            </a:r>
          </a:p>
          <a:p>
            <a:r>
              <a:rPr lang="en-US" altLang="zh-CN" dirty="0"/>
              <a:t>      </a:t>
            </a:r>
            <a:r>
              <a:rPr lang="zh-CN" altLang="zh-CN" b="1" dirty="0"/>
              <a:t>new Computable</a:t>
            </a:r>
            <a:r>
              <a:rPr lang="zh-CN" altLang="zh-CN" b="1" dirty="0">
                <a:solidFill>
                  <a:srgbClr val="C00000"/>
                </a:solidFill>
              </a:rPr>
              <a:t>() 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{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      </a:t>
            </a:r>
            <a:r>
              <a:rPr lang="zh-CN" altLang="zh-CN" b="1" dirty="0">
                <a:solidFill>
                  <a:srgbClr val="C00000"/>
                </a:solidFill>
              </a:rPr>
              <a:t>实现接口的匿名类的类体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</a:t>
            </a:r>
            <a:r>
              <a:rPr lang="zh-CN" altLang="zh-CN" b="1" dirty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217461" y="3319753"/>
            <a:ext cx="8825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匿名类可以继承父类的方法也可以重写父类的方法。使用匿名类时，必然是在某个类中直接用匿名类创建对象，因此匿名类一定是内部类</a:t>
            </a:r>
            <a:r>
              <a:rPr lang="zh-CN" altLang="en-US" dirty="0"/>
              <a:t>。</a:t>
            </a:r>
            <a:r>
              <a:rPr lang="zh-CN" altLang="zh-CN" dirty="0"/>
              <a:t>用匿名类创建对象时，要直接使用父类的</a:t>
            </a:r>
            <a:r>
              <a:rPr lang="zh-CN" altLang="en-US" dirty="0"/>
              <a:t>某个</a:t>
            </a:r>
            <a:r>
              <a:rPr lang="zh-CN" altLang="zh-CN" dirty="0"/>
              <a:t>构造方法。</a:t>
            </a:r>
          </a:p>
        </p:txBody>
      </p:sp>
      <p:sp>
        <p:nvSpPr>
          <p:cNvPr id="16" name="右箭头 15"/>
          <p:cNvSpPr/>
          <p:nvPr/>
        </p:nvSpPr>
        <p:spPr>
          <a:xfrm>
            <a:off x="3685305" y="4847480"/>
            <a:ext cx="260023" cy="184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508EC92-509C-49CE-B952-413D02D3FEE0}"/>
              </a:ext>
            </a:extLst>
          </p:cNvPr>
          <p:cNvSpPr/>
          <p:nvPr/>
        </p:nvSpPr>
        <p:spPr>
          <a:xfrm>
            <a:off x="539552" y="4437112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3 </a:t>
            </a:r>
            <a:r>
              <a:rPr lang="zh-CN" altLang="zh-CN" dirty="0"/>
              <a:t>展示了和接口有关的匿名类的用法。运行效果如图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00207F9-F52B-4717-B616-B1BE84F69840}"/>
              </a:ext>
            </a:extLst>
          </p:cNvPr>
          <p:cNvSpPr/>
          <p:nvPr/>
        </p:nvSpPr>
        <p:spPr>
          <a:xfrm>
            <a:off x="467544" y="4391968"/>
            <a:ext cx="76174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kern="100" dirty="0">
                <a:cs typeface="宋体" panose="02010600030101010101" pitchFamily="2" charset="-122"/>
                <a:hlinkClick r:id="rId2" action="ppaction://hlinkfile"/>
              </a:rPr>
              <a:t>例子</a:t>
            </a:r>
            <a:r>
              <a:rPr lang="en-US" altLang="zh-CN" kern="100" dirty="0">
                <a:cs typeface="宋体" panose="02010600030101010101" pitchFamily="2" charset="-122"/>
                <a:hlinkClick r:id="rId2" action="ppaction://hlinkfile"/>
              </a:rPr>
              <a:t>3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46D919B-48C8-4896-B599-F992BF3D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72" y="4024660"/>
            <a:ext cx="460326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5436604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6.3 Lambda</a:t>
            </a:r>
            <a:r>
              <a:rPr lang="zh-CN" altLang="en-US" sz="2400" dirty="0"/>
              <a:t>表达式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03036" y="718145"/>
            <a:ext cx="828092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Lambda</a:t>
            </a:r>
            <a:r>
              <a:rPr lang="zh-CN" altLang="en-US" b="1" dirty="0">
                <a:solidFill>
                  <a:srgbClr val="C00000"/>
                </a:solidFill>
              </a:rPr>
              <a:t>表达式</a:t>
            </a:r>
            <a:r>
              <a:rPr lang="zh-CN" altLang="en-US" dirty="0"/>
              <a:t>主要目的是在使用单接口（只含有一个方法的接口）匿名类时让代码更加简洁。</a:t>
            </a:r>
          </a:p>
          <a:p>
            <a:r>
              <a:rPr lang="en-US" altLang="zh-CN" dirty="0"/>
              <a:t>Lambda</a:t>
            </a:r>
            <a:r>
              <a:rPr lang="zh-CN" altLang="en-US" dirty="0"/>
              <a:t>表达式就是一个匿名方法（函数）</a:t>
            </a:r>
            <a:r>
              <a:rPr lang="en-US" altLang="zh-CN" dirty="0"/>
              <a:t>.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3B7FB73-EC8E-4349-8D42-1042044FA79C}"/>
              </a:ext>
            </a:extLst>
          </p:cNvPr>
          <p:cNvSpPr/>
          <p:nvPr/>
        </p:nvSpPr>
        <p:spPr>
          <a:xfrm>
            <a:off x="508943" y="5603149"/>
            <a:ext cx="819455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例子</a:t>
            </a:r>
            <a:r>
              <a:rPr lang="en-US" altLang="zh-CN" kern="100" dirty="0">
                <a:latin typeface="Times New Roman" panose="02020603050405020304" pitchFamily="18" charset="0"/>
                <a:hlinkClick r:id="rId2" action="ppaction://hlinkfile"/>
              </a:rPr>
              <a:t>4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A42C967-7872-4682-8380-423F5E6D239B}"/>
              </a:ext>
            </a:extLst>
          </p:cNvPr>
          <p:cNvSpPr/>
          <p:nvPr/>
        </p:nvSpPr>
        <p:spPr>
          <a:xfrm>
            <a:off x="1328398" y="5603149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针对单接口匿名类使用 </a:t>
            </a:r>
            <a:r>
              <a:rPr lang="en-US" altLang="zh-CN" dirty="0"/>
              <a:t>Lambda</a:t>
            </a:r>
            <a:r>
              <a:rPr lang="zh-CN" altLang="en-US" dirty="0"/>
              <a:t>表达式简化了代码。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625BAF3-9A0F-43F3-AF36-95BB7F0F925E}"/>
              </a:ext>
            </a:extLst>
          </p:cNvPr>
          <p:cNvSpPr/>
          <p:nvPr/>
        </p:nvSpPr>
        <p:spPr>
          <a:xfrm>
            <a:off x="619187" y="1732647"/>
            <a:ext cx="2736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  通常的方法：</a:t>
            </a:r>
          </a:p>
          <a:p>
            <a:r>
              <a:rPr lang="zh-CN" altLang="en-US" b="1" dirty="0"/>
              <a:t>   </a:t>
            </a:r>
            <a:r>
              <a:rPr lang="en-US" altLang="zh-CN" b="1" dirty="0"/>
              <a:t>int f(int </a:t>
            </a:r>
            <a:r>
              <a:rPr lang="en-US" altLang="zh-CN" b="1" dirty="0" err="1"/>
              <a:t>a,int</a:t>
            </a:r>
            <a:r>
              <a:rPr lang="en-US" altLang="zh-CN" b="1" dirty="0"/>
              <a:t> b ) {</a:t>
            </a:r>
          </a:p>
          <a:p>
            <a:r>
              <a:rPr lang="en-US" altLang="zh-CN" b="1" dirty="0"/>
              <a:t>        return  </a:t>
            </a:r>
            <a:r>
              <a:rPr lang="en-US" altLang="zh-CN" b="1" dirty="0" err="1"/>
              <a:t>a+b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}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B1164C1-58EE-49BC-810F-669F0DCDABC6}"/>
              </a:ext>
            </a:extLst>
          </p:cNvPr>
          <p:cNvSpPr/>
          <p:nvPr/>
        </p:nvSpPr>
        <p:spPr>
          <a:xfrm>
            <a:off x="3113838" y="1734508"/>
            <a:ext cx="2106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</a:rPr>
              <a:t>Lambda表达式</a:t>
            </a:r>
            <a:r>
              <a:rPr lang="zh-CN" altLang="en-US" dirty="0"/>
              <a:t>：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(int a,int b ) -&gt; {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 return  a+b;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28C8F39-74B7-4E65-A836-D49C2C2383F5}"/>
              </a:ext>
            </a:extLst>
          </p:cNvPr>
          <p:cNvSpPr/>
          <p:nvPr/>
        </p:nvSpPr>
        <p:spPr>
          <a:xfrm>
            <a:off x="395535" y="3008918"/>
            <a:ext cx="828091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Lambda表达式只写参数列表（可以省略参数的类型）和方法体 (参数列表和方法体之间的符号是 </a:t>
            </a:r>
            <a:r>
              <a:rPr lang="zh-CN" altLang="en-US" b="1" dirty="0">
                <a:solidFill>
                  <a:srgbClr val="C00000"/>
                </a:solidFill>
              </a:rPr>
              <a:t>-&gt;</a:t>
            </a:r>
            <a:r>
              <a:rPr lang="zh-CN" altLang="en-US" dirty="0"/>
              <a:t>)：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E8B8EE1-7791-418F-A381-5092C6DA5EE3}"/>
              </a:ext>
            </a:extLst>
          </p:cNvPr>
          <p:cNvSpPr/>
          <p:nvPr/>
        </p:nvSpPr>
        <p:spPr>
          <a:xfrm>
            <a:off x="373827" y="3747582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假如</a:t>
            </a:r>
            <a:r>
              <a:rPr lang="en-US" altLang="zh-CN" dirty="0"/>
              <a:t>Com</a:t>
            </a:r>
            <a:r>
              <a:rPr lang="zh-CN" altLang="en-US" dirty="0"/>
              <a:t>是一个单接口（不必关心接口里方法的名称）</a:t>
            </a:r>
            <a:r>
              <a:rPr lang="en-US" altLang="zh-CN" dirty="0"/>
              <a:t> :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BC68C3D-6AD8-4A87-89C7-9379EC9C9E3D}"/>
              </a:ext>
            </a:extLst>
          </p:cNvPr>
          <p:cNvSpPr/>
          <p:nvPr/>
        </p:nvSpPr>
        <p:spPr>
          <a:xfrm>
            <a:off x="323528" y="4745693"/>
            <a:ext cx="8352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表达式，简化了匿名类的用法</a:t>
            </a:r>
            <a:r>
              <a:rPr lang="en-US" altLang="zh-CN" dirty="0"/>
              <a:t>.</a:t>
            </a:r>
            <a:r>
              <a:rPr lang="zh-CN" altLang="en-US" dirty="0"/>
              <a:t>如果更改了接口里方法的名字，</a:t>
            </a:r>
            <a:r>
              <a:rPr lang="en-US" altLang="zh-CN" dirty="0"/>
              <a:t>Lambada</a:t>
            </a:r>
            <a:r>
              <a:rPr lang="zh-CN" altLang="en-US" dirty="0"/>
              <a:t>表达式不受影响 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C684E7E-7F78-4380-B2C5-7BE201F74ECD}"/>
              </a:ext>
            </a:extLst>
          </p:cNvPr>
          <p:cNvSpPr/>
          <p:nvPr/>
        </p:nvSpPr>
        <p:spPr>
          <a:xfrm>
            <a:off x="3923928" y="3722143"/>
            <a:ext cx="45720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b="1" dirty="0"/>
              <a:t>Com  </a:t>
            </a:r>
            <a:r>
              <a:rPr lang="en-US" altLang="zh-CN" b="1" dirty="0" err="1"/>
              <a:t>com</a:t>
            </a:r>
            <a:r>
              <a:rPr lang="en-US" altLang="zh-CN" b="1" dirty="0"/>
              <a:t> = (double  x) -&gt;  {         </a:t>
            </a:r>
            <a:endParaRPr lang="zh-CN" altLang="en-US" b="1" dirty="0"/>
          </a:p>
          <a:p>
            <a:r>
              <a:rPr lang="zh-CN" altLang="en-US" b="1" dirty="0"/>
              <a:t>                              </a:t>
            </a:r>
            <a:r>
              <a:rPr lang="en-US" altLang="zh-CN" b="1" dirty="0"/>
              <a:t>return x*x*x;           </a:t>
            </a:r>
            <a:endParaRPr lang="zh-CN" altLang="en-US" b="1" dirty="0"/>
          </a:p>
          <a:p>
            <a:r>
              <a:rPr lang="zh-CN" altLang="en-US" b="1" dirty="0"/>
              <a:t>                     </a:t>
            </a:r>
            <a:r>
              <a:rPr lang="en-US" altLang="zh-CN" b="1" dirty="0"/>
              <a:t>};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E9C9882-6750-43D3-9677-E9E527F16402}"/>
              </a:ext>
            </a:extLst>
          </p:cNvPr>
          <p:cNvSpPr/>
          <p:nvPr/>
        </p:nvSpPr>
        <p:spPr>
          <a:xfrm>
            <a:off x="5508104" y="1741695"/>
            <a:ext cx="21062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</a:rPr>
              <a:t>Lambda表达式</a:t>
            </a:r>
            <a:r>
              <a:rPr lang="zh-CN" altLang="en-US" dirty="0"/>
              <a:t>：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(a, b ) -&gt; {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 return  a+b;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}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xmlns="" id="{9E8EFE2E-5AF7-4CD1-9258-F5B534F5DA50}"/>
              </a:ext>
            </a:extLst>
          </p:cNvPr>
          <p:cNvSpPr/>
          <p:nvPr/>
        </p:nvSpPr>
        <p:spPr>
          <a:xfrm>
            <a:off x="3347864" y="4005064"/>
            <a:ext cx="432048" cy="3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16138"/>
            <a:ext cx="4104456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6.4 </a:t>
            </a:r>
            <a:r>
              <a:rPr lang="zh-CN" altLang="zh-CN" sz="2400" dirty="0"/>
              <a:t>异常类</a:t>
            </a:r>
            <a:br>
              <a:rPr lang="zh-CN" altLang="zh-CN" sz="2400" dirty="0"/>
            </a:br>
            <a:r>
              <a:rPr lang="zh-CN" altLang="zh-CN" sz="2400" b="1" dirty="0">
                <a:solidFill>
                  <a:srgbClr val="0070C0"/>
                </a:solidFill>
              </a:rPr>
              <a:t/>
            </a:r>
            <a:br>
              <a:rPr lang="zh-CN" altLang="zh-CN" sz="2400" b="1" dirty="0">
                <a:solidFill>
                  <a:srgbClr val="0070C0"/>
                </a:solidFill>
              </a:rPr>
            </a:b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8"/>
            <a:ext cx="1707542" cy="16857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6.3.1 </a:t>
            </a:r>
            <a:r>
              <a:rPr lang="en-US" altLang="zh-CN" sz="1800" b="1" dirty="0" err="1">
                <a:solidFill>
                  <a:srgbClr val="C00000"/>
                </a:solidFill>
              </a:rPr>
              <a:t>try~catch</a:t>
            </a:r>
            <a:r>
              <a:rPr lang="zh-CN" altLang="en-US" sz="1800" b="1" dirty="0">
                <a:solidFill>
                  <a:srgbClr val="C00000"/>
                </a:solidFill>
              </a:rPr>
              <a:t>语句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6.3.2 </a:t>
            </a:r>
            <a:r>
              <a:rPr lang="zh-CN" altLang="en-US" sz="1800" b="1" dirty="0">
                <a:solidFill>
                  <a:srgbClr val="0070C0"/>
                </a:solidFill>
              </a:rPr>
              <a:t>自定义异常类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6.3.3 final </a:t>
            </a:r>
            <a:r>
              <a:rPr lang="zh-CN" altLang="en-US" sz="1800" b="1" dirty="0">
                <a:solidFill>
                  <a:srgbClr val="0070C0"/>
                </a:solidFill>
              </a:rPr>
              <a:t>子语句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028248" y="768655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45641" y="305665"/>
            <a:ext cx="584358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zh-CN" dirty="0"/>
              <a:t>的异常出现在方法调用过程中，即在方法调用过程中抛出异常对象，导致程序运行出现异常，并等待处理。例如，流对象在调用</a:t>
            </a:r>
            <a:r>
              <a:rPr lang="en-US" altLang="zh-CN" dirty="0"/>
              <a:t>read</a:t>
            </a:r>
            <a:r>
              <a:rPr lang="zh-CN" altLang="zh-CN" dirty="0"/>
              <a:t>方法读取一个不存在的文件时，就会抛出</a:t>
            </a:r>
            <a:r>
              <a:rPr lang="en-US" altLang="zh-CN" dirty="0" err="1"/>
              <a:t>IOException</a:t>
            </a:r>
            <a:r>
              <a:rPr lang="zh-CN" altLang="zh-CN" dirty="0"/>
              <a:t>异常对象。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03748" y="1554175"/>
            <a:ext cx="63160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try~catch</a:t>
            </a:r>
            <a:r>
              <a:rPr lang="zh-CN" altLang="zh-CN" dirty="0"/>
              <a:t>语句来处理异常，将可能出现的异常操作放在</a:t>
            </a:r>
            <a:r>
              <a:rPr lang="en-US" altLang="zh-CN" dirty="0" err="1"/>
              <a:t>try~catch</a:t>
            </a:r>
            <a:r>
              <a:rPr lang="zh-CN" altLang="zh-CN" dirty="0"/>
              <a:t>语句的</a:t>
            </a:r>
            <a:r>
              <a:rPr lang="en-US" altLang="zh-CN" dirty="0"/>
              <a:t>try</a:t>
            </a:r>
            <a:r>
              <a:rPr lang="zh-CN" altLang="zh-CN" dirty="0"/>
              <a:t>部分，当</a:t>
            </a:r>
            <a:r>
              <a:rPr lang="en-US" altLang="zh-CN" dirty="0"/>
              <a:t>try</a:t>
            </a:r>
            <a:r>
              <a:rPr lang="zh-CN" altLang="zh-CN" dirty="0"/>
              <a:t>部分中的某个方法调用发生异常后，</a:t>
            </a:r>
            <a:r>
              <a:rPr lang="en-US" altLang="zh-CN" b="1" dirty="0"/>
              <a:t>try</a:t>
            </a:r>
            <a:r>
              <a:rPr lang="zh-CN" altLang="zh-CN" b="1" dirty="0"/>
              <a:t>部分将立刻结束执行，而转向执行相应的</a:t>
            </a:r>
            <a:r>
              <a:rPr lang="en-US" altLang="zh-CN" b="1" dirty="0"/>
              <a:t>catch</a:t>
            </a:r>
            <a:r>
              <a:rPr lang="zh-CN" altLang="zh-CN" b="1" dirty="0"/>
              <a:t>部分</a:t>
            </a:r>
            <a:r>
              <a:rPr lang="zh-CN" altLang="en-US" b="1" dirty="0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416186" y="2572878"/>
            <a:ext cx="8525632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try 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包含可能发生异常的语句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catch(ExceptionSubClass1  e) {</a:t>
            </a:r>
            <a:endParaRPr lang="zh-CN" altLang="zh-CN" dirty="0"/>
          </a:p>
          <a:p>
            <a:r>
              <a:rPr lang="en-US" altLang="zh-CN" dirty="0"/>
              <a:t>    …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catch(ExceptionSubClass2  e) {</a:t>
            </a:r>
            <a:endParaRPr lang="zh-CN" altLang="zh-CN" dirty="0"/>
          </a:p>
          <a:p>
            <a:r>
              <a:rPr lang="en-US" altLang="zh-CN" dirty="0"/>
              <a:t>    …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各个</a:t>
            </a:r>
            <a:r>
              <a:rPr lang="en-US" altLang="zh-CN" dirty="0"/>
              <a:t>catch</a:t>
            </a:r>
            <a:r>
              <a:rPr lang="zh-CN" altLang="zh-CN" dirty="0"/>
              <a:t>参数中的异常类都是</a:t>
            </a:r>
            <a:r>
              <a:rPr lang="en-US" altLang="zh-CN" dirty="0"/>
              <a:t>Exception</a:t>
            </a:r>
            <a:r>
              <a:rPr lang="zh-CN" altLang="zh-CN" dirty="0"/>
              <a:t>的某个子类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78C801B-F412-4773-9595-11C576AB735D}"/>
              </a:ext>
            </a:extLst>
          </p:cNvPr>
          <p:cNvSpPr/>
          <p:nvPr/>
        </p:nvSpPr>
        <p:spPr>
          <a:xfrm>
            <a:off x="300656" y="5867095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给出了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try~catch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语句的用法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84C0EDA-39D2-413C-A09E-EC9B2ACA4135}"/>
              </a:ext>
            </a:extLst>
          </p:cNvPr>
          <p:cNvSpPr/>
          <p:nvPr/>
        </p:nvSpPr>
        <p:spPr>
          <a:xfrm>
            <a:off x="107504" y="5856807"/>
            <a:ext cx="76174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例子</a:t>
            </a:r>
            <a:r>
              <a:rPr lang="en-US" altLang="zh-CN" kern="100" dirty="0" smtClean="0">
                <a:latin typeface="Times New Roman" panose="02020603050405020304" pitchFamily="18" charset="0"/>
                <a:hlinkClick r:id="rId2" action="ppaction://hlinkfile"/>
              </a:rPr>
              <a:t>5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xmlns="" id="{CF555A02-71FF-405D-9BCA-DC9E7F81F03F}"/>
              </a:ext>
            </a:extLst>
          </p:cNvPr>
          <p:cNvSpPr/>
          <p:nvPr/>
        </p:nvSpPr>
        <p:spPr>
          <a:xfrm>
            <a:off x="3779912" y="5960453"/>
            <a:ext cx="342204" cy="28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02" y="5617809"/>
            <a:ext cx="4381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16138"/>
            <a:ext cx="4104456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6.4 </a:t>
            </a:r>
            <a:r>
              <a:rPr lang="zh-CN" altLang="zh-CN" sz="2400" b="1" dirty="0"/>
              <a:t>异常类</a:t>
            </a:r>
            <a:br>
              <a:rPr lang="zh-CN" altLang="zh-CN" sz="2400" b="1" dirty="0"/>
            </a:br>
            <a:r>
              <a:rPr lang="zh-CN" altLang="zh-CN" sz="2400" b="1" dirty="0">
                <a:solidFill>
                  <a:srgbClr val="0070C0"/>
                </a:solidFill>
              </a:rPr>
              <a:t/>
            </a:r>
            <a:br>
              <a:rPr lang="zh-CN" altLang="zh-CN" sz="2400" b="1" dirty="0">
                <a:solidFill>
                  <a:srgbClr val="0070C0"/>
                </a:solidFill>
              </a:rPr>
            </a:b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8"/>
            <a:ext cx="1707542" cy="17323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6.3.1 </a:t>
            </a:r>
            <a:r>
              <a:rPr lang="en-US" altLang="zh-CN" sz="1800" b="1" dirty="0" err="1">
                <a:solidFill>
                  <a:srgbClr val="0070C0"/>
                </a:solidFill>
              </a:rPr>
              <a:t>try~catch</a:t>
            </a:r>
            <a:r>
              <a:rPr lang="zh-CN" altLang="en-US" sz="1800" b="1" dirty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6.3.2 </a:t>
            </a:r>
            <a:r>
              <a:rPr lang="zh-CN" altLang="en-US" sz="1800" b="1" dirty="0">
                <a:solidFill>
                  <a:srgbClr val="C00000"/>
                </a:solidFill>
              </a:rPr>
              <a:t>自定义异常类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6.3.3 final </a:t>
            </a:r>
            <a:r>
              <a:rPr lang="zh-CN" altLang="en-US" sz="1800" b="1" dirty="0">
                <a:solidFill>
                  <a:srgbClr val="0070C0"/>
                </a:solidFill>
              </a:rPr>
              <a:t>子语句</a:t>
            </a:r>
          </a:p>
        </p:txBody>
      </p:sp>
      <p:sp>
        <p:nvSpPr>
          <p:cNvPr id="12" name="左箭头 11"/>
          <p:cNvSpPr/>
          <p:nvPr/>
        </p:nvSpPr>
        <p:spPr>
          <a:xfrm>
            <a:off x="2070365" y="146815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72828" y="692696"/>
            <a:ext cx="584358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我们也可以扩展</a:t>
            </a:r>
            <a:r>
              <a:rPr lang="en-US" altLang="zh-CN" dirty="0"/>
              <a:t>Exception</a:t>
            </a:r>
            <a:r>
              <a:rPr lang="zh-CN" altLang="zh-CN" dirty="0"/>
              <a:t>类定义自己的异常类，然后规定哪些方法产生这样的异常。一个方法在声明时可以使用</a:t>
            </a:r>
            <a:r>
              <a:rPr lang="en-US" altLang="zh-CN" b="1" dirty="0"/>
              <a:t>throws</a:t>
            </a:r>
            <a:r>
              <a:rPr lang="zh-CN" altLang="zh-CN" dirty="0"/>
              <a:t>关键字声明要产生的若干个异常，并在该方法的方法体中具体给出产生异常的操作，即用相应的异常类创建对象，并使用</a:t>
            </a:r>
            <a:r>
              <a:rPr lang="en-US" altLang="zh-CN" b="1" dirty="0">
                <a:solidFill>
                  <a:srgbClr val="C00000"/>
                </a:solidFill>
              </a:rPr>
              <a:t>throw</a:t>
            </a:r>
            <a:r>
              <a:rPr lang="zh-CN" altLang="zh-CN" dirty="0"/>
              <a:t>关键字抛出该异常对象，导致该方法结束执行</a:t>
            </a:r>
            <a:r>
              <a:rPr lang="zh-CN" altLang="en-US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46977" y="2533922"/>
            <a:ext cx="8188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throw</a:t>
            </a:r>
            <a:r>
              <a:rPr lang="zh-CN" altLang="zh-CN" dirty="0"/>
              <a:t>是</a:t>
            </a:r>
            <a:r>
              <a:rPr lang="en-US" altLang="zh-CN" dirty="0"/>
              <a:t>Java</a:t>
            </a:r>
            <a:r>
              <a:rPr lang="zh-CN" altLang="zh-CN" dirty="0"/>
              <a:t>的关键字，该关键字的作用就是抛出异常</a:t>
            </a:r>
            <a:r>
              <a:rPr lang="en-US" altLang="zh-CN" b="1" dirty="0">
                <a:solidFill>
                  <a:srgbClr val="C00000"/>
                </a:solidFill>
              </a:rPr>
              <a:t>. throw</a:t>
            </a:r>
            <a:r>
              <a:rPr lang="zh-CN" altLang="zh-CN" b="1" dirty="0">
                <a:solidFill>
                  <a:srgbClr val="C00000"/>
                </a:solidFill>
              </a:rPr>
              <a:t>和</a:t>
            </a:r>
            <a:r>
              <a:rPr lang="en-US" altLang="zh-CN" b="1" dirty="0">
                <a:solidFill>
                  <a:srgbClr val="C00000"/>
                </a:solidFill>
              </a:rPr>
              <a:t>throws</a:t>
            </a:r>
            <a:r>
              <a:rPr lang="zh-CN" altLang="zh-CN" dirty="0"/>
              <a:t>是两个不同的关键字。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78C801B-F412-4773-9595-11C576AB735D}"/>
              </a:ext>
            </a:extLst>
          </p:cNvPr>
          <p:cNvSpPr/>
          <p:nvPr/>
        </p:nvSpPr>
        <p:spPr>
          <a:xfrm>
            <a:off x="1169043" y="3706554"/>
            <a:ext cx="774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People</a:t>
            </a:r>
            <a:r>
              <a:rPr lang="zh-CN" altLang="zh-CN" dirty="0"/>
              <a:t>类中有一个设置</a:t>
            </a:r>
            <a:r>
              <a:rPr lang="en-US" altLang="zh-CN" dirty="0"/>
              <a:t>age</a:t>
            </a:r>
            <a:r>
              <a:rPr lang="zh-CN" altLang="zh-CN" dirty="0"/>
              <a:t>的方法，如果向该方法传递小于</a:t>
            </a:r>
            <a:r>
              <a:rPr lang="en-US" altLang="zh-CN" dirty="0"/>
              <a:t>1</a:t>
            </a:r>
            <a:r>
              <a:rPr lang="zh-CN" altLang="zh-CN" dirty="0"/>
              <a:t>或大于</a:t>
            </a:r>
            <a:r>
              <a:rPr lang="en-US" altLang="zh-CN" dirty="0"/>
              <a:t>160</a:t>
            </a:r>
            <a:r>
              <a:rPr lang="zh-CN" altLang="zh-CN" dirty="0"/>
              <a:t>的整数，方法就抛出异常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84C0EDA-39D2-413C-A09E-EC9B2ACA4135}"/>
              </a:ext>
            </a:extLst>
          </p:cNvPr>
          <p:cNvSpPr/>
          <p:nvPr/>
        </p:nvSpPr>
        <p:spPr>
          <a:xfrm>
            <a:off x="407295" y="3845053"/>
            <a:ext cx="76174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xmlns="" id="{CF555A02-71FF-405D-9BCA-DC9E7F81F03F}"/>
              </a:ext>
            </a:extLst>
          </p:cNvPr>
          <p:cNvSpPr/>
          <p:nvPr/>
        </p:nvSpPr>
        <p:spPr>
          <a:xfrm>
            <a:off x="3059832" y="4965273"/>
            <a:ext cx="342204" cy="28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7263" y="4780607"/>
            <a:ext cx="219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IntegerException.java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5857" y="5078871"/>
            <a:ext cx="125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People.java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0533" y="5448203"/>
            <a:ext cx="175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 action="ppaction://hlinkfile"/>
              </a:rPr>
              <a:t>Example6_6.java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611560" y="4352885"/>
            <a:ext cx="352514" cy="300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67" y="4503010"/>
            <a:ext cx="478034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16138"/>
            <a:ext cx="4104456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/>
              <a:t>6.4 </a:t>
            </a:r>
            <a:r>
              <a:rPr lang="zh-CN" altLang="zh-CN" sz="2400" b="1" dirty="0"/>
              <a:t>异常类</a:t>
            </a:r>
            <a:br>
              <a:rPr lang="zh-CN" altLang="zh-CN" sz="2400" b="1" dirty="0"/>
            </a:br>
            <a:r>
              <a:rPr lang="zh-CN" altLang="zh-CN" sz="2400" b="1" dirty="0">
                <a:solidFill>
                  <a:srgbClr val="0070C0"/>
                </a:solidFill>
              </a:rPr>
              <a:t/>
            </a:r>
            <a:br>
              <a:rPr lang="zh-CN" altLang="zh-CN" sz="2400" b="1" dirty="0">
                <a:solidFill>
                  <a:srgbClr val="0070C0"/>
                </a:solidFill>
              </a:rPr>
            </a:b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663108"/>
            <a:ext cx="1707542" cy="17323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6.3.1 </a:t>
            </a:r>
            <a:r>
              <a:rPr lang="en-US" altLang="zh-CN" sz="1800" b="1" dirty="0" err="1">
                <a:solidFill>
                  <a:srgbClr val="0070C0"/>
                </a:solidFill>
              </a:rPr>
              <a:t>try~catch</a:t>
            </a:r>
            <a:r>
              <a:rPr lang="zh-CN" altLang="en-US" sz="1800" b="1" dirty="0">
                <a:solidFill>
                  <a:srgbClr val="0070C0"/>
                </a:solidFill>
              </a:rPr>
              <a:t>语句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6.3.2 </a:t>
            </a:r>
            <a:r>
              <a:rPr lang="zh-CN" altLang="en-US" sz="1800" b="1" dirty="0">
                <a:solidFill>
                  <a:srgbClr val="0070C0"/>
                </a:solidFill>
              </a:rPr>
              <a:t>自定义异常类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C00000"/>
                </a:solidFill>
              </a:rPr>
              <a:t>6.3.3 final </a:t>
            </a:r>
            <a:r>
              <a:rPr lang="zh-CN" altLang="en-US" sz="1800" b="1" dirty="0">
                <a:solidFill>
                  <a:srgbClr val="C00000"/>
                </a:solidFill>
              </a:rPr>
              <a:t>子语句</a:t>
            </a:r>
          </a:p>
        </p:txBody>
      </p:sp>
      <p:sp>
        <p:nvSpPr>
          <p:cNvPr id="12" name="左箭头 11"/>
          <p:cNvSpPr/>
          <p:nvPr/>
        </p:nvSpPr>
        <p:spPr>
          <a:xfrm>
            <a:off x="2028378" y="1772343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04339" y="328936"/>
            <a:ext cx="584358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inally</a:t>
            </a:r>
            <a:r>
              <a:rPr lang="zh-CN" altLang="zh-CN" dirty="0"/>
              <a:t>子语句的</a:t>
            </a:r>
            <a:r>
              <a:rPr lang="en-US" altLang="zh-CN" dirty="0" err="1"/>
              <a:t>try~catch</a:t>
            </a:r>
            <a:r>
              <a:rPr lang="zh-CN" altLang="zh-CN" dirty="0"/>
              <a:t>语句，语法格式如下：</a:t>
            </a:r>
          </a:p>
          <a:p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try  {  }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  catch(</a:t>
            </a:r>
            <a:r>
              <a:rPr lang="en-US" altLang="zh-CN" b="1" dirty="0" err="1">
                <a:solidFill>
                  <a:srgbClr val="C00000"/>
                </a:solidFill>
              </a:rPr>
              <a:t>ExceptionSubClass</a:t>
            </a:r>
            <a:r>
              <a:rPr lang="en-US" altLang="zh-CN" b="1" dirty="0">
                <a:solidFill>
                  <a:srgbClr val="C00000"/>
                </a:solidFill>
              </a:rPr>
              <a:t> e) { }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  finally { }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88418" y="1548739"/>
            <a:ext cx="6095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其执行机制是：在执行</a:t>
            </a:r>
            <a:r>
              <a:rPr lang="en-US" altLang="zh-CN" dirty="0" err="1"/>
              <a:t>try~catch</a:t>
            </a:r>
            <a:r>
              <a:rPr lang="zh-CN" altLang="zh-CN" dirty="0"/>
              <a:t>语句后，执行</a:t>
            </a:r>
            <a:r>
              <a:rPr lang="en-US" altLang="zh-CN" dirty="0"/>
              <a:t>finally</a:t>
            </a:r>
            <a:r>
              <a:rPr lang="zh-CN" altLang="zh-CN" dirty="0"/>
              <a:t>子语句，也就是说，无论在</a:t>
            </a:r>
            <a:r>
              <a:rPr lang="en-US" altLang="zh-CN" dirty="0"/>
              <a:t>try</a:t>
            </a:r>
            <a:r>
              <a:rPr lang="zh-CN" altLang="zh-CN" dirty="0"/>
              <a:t>部分是否发生过异常，</a:t>
            </a:r>
            <a:r>
              <a:rPr lang="en-US" altLang="zh-CN" dirty="0"/>
              <a:t>finally</a:t>
            </a:r>
            <a:r>
              <a:rPr lang="zh-CN" altLang="zh-CN" dirty="0"/>
              <a:t>子语句都会被执行。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84C0EDA-39D2-413C-A09E-EC9B2ACA4135}"/>
              </a:ext>
            </a:extLst>
          </p:cNvPr>
          <p:cNvSpPr/>
          <p:nvPr/>
        </p:nvSpPr>
        <p:spPr>
          <a:xfrm>
            <a:off x="407296" y="3538465"/>
            <a:ext cx="76174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kern="100" dirty="0">
                <a:latin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xmlns="" id="{CF555A02-71FF-405D-9BCA-DC9E7F81F03F}"/>
              </a:ext>
            </a:extLst>
          </p:cNvPr>
          <p:cNvSpPr/>
          <p:nvPr/>
        </p:nvSpPr>
        <p:spPr>
          <a:xfrm>
            <a:off x="2627784" y="4581128"/>
            <a:ext cx="342204" cy="28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D1F6BAB-05E6-4BFD-A89E-FA295B56FDC2}"/>
              </a:ext>
            </a:extLst>
          </p:cNvPr>
          <p:cNvSpPr/>
          <p:nvPr/>
        </p:nvSpPr>
        <p:spPr>
          <a:xfrm>
            <a:off x="251520" y="2448452"/>
            <a:ext cx="866179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需要注意：如果在try~catch语句中执行了return语句，那么finally子语句仍然会被执行。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8313985-285A-4C3C-86BE-C48D63365CA1}"/>
              </a:ext>
            </a:extLst>
          </p:cNvPr>
          <p:cNvSpPr/>
          <p:nvPr/>
        </p:nvSpPr>
        <p:spPr>
          <a:xfrm>
            <a:off x="256448" y="2817784"/>
            <a:ext cx="8636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kern="100" dirty="0">
                <a:latin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中模拟向货船上装载集装箱，如果货船超重，那么货船认为这是一个异常，将拒绝装载集装箱，但无论是否发生异常，货船都需要正点启航。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5E995E4-A6DF-48D1-89FF-6E63D54AE5BF}"/>
              </a:ext>
            </a:extLst>
          </p:cNvPr>
          <p:cNvSpPr/>
          <p:nvPr/>
        </p:nvSpPr>
        <p:spPr>
          <a:xfrm>
            <a:off x="153346" y="4189701"/>
            <a:ext cx="22528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DangerException.java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CargoBoat.java</a:t>
            </a:r>
            <a:endParaRPr lang="zh-CN" altLang="en-US" dirty="0"/>
          </a:p>
          <a:p>
            <a:r>
              <a:rPr lang="zh-CN" altLang="en-US" dirty="0">
                <a:hlinkClick r:id="rId4" action="ppaction://hlinkfile"/>
              </a:rPr>
              <a:t>Example</a:t>
            </a:r>
            <a:r>
              <a:rPr lang="en-US" altLang="zh-CN" dirty="0">
                <a:hlinkClick r:id="rId4" action="ppaction://hlinkfile"/>
              </a:rPr>
              <a:t>6</a:t>
            </a:r>
            <a:r>
              <a:rPr lang="zh-CN" altLang="en-US" dirty="0">
                <a:hlinkClick r:id="rId4" action="ppaction://hlinkfile"/>
              </a:rPr>
              <a:t>_7.java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xmlns="" id="{B2CC842D-06F8-4134-9B7D-3EB8AB2BF8A3}"/>
              </a:ext>
            </a:extLst>
          </p:cNvPr>
          <p:cNvSpPr/>
          <p:nvPr/>
        </p:nvSpPr>
        <p:spPr>
          <a:xfrm>
            <a:off x="539552" y="3907797"/>
            <a:ext cx="432048" cy="169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47678"/>
            <a:ext cx="39052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1943</Words>
  <Application>Microsoft Office PowerPoint</Application>
  <PresentationFormat>全屏显示(4:3)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第6章 内部类与异常类</vt:lpstr>
      <vt:lpstr>6.1 内部类  </vt:lpstr>
      <vt:lpstr>6.2 匿名类  </vt:lpstr>
      <vt:lpstr>6.2 匿名类  </vt:lpstr>
      <vt:lpstr>6.3 Lambda表达式  </vt:lpstr>
      <vt:lpstr>6.4 异常类  </vt:lpstr>
      <vt:lpstr>6.4 异常类  </vt:lpstr>
      <vt:lpstr>6.4 异常类  </vt:lpstr>
      <vt:lpstr>6.5 Class类   </vt:lpstr>
      <vt:lpstr>6.5 Class类   </vt:lpstr>
      <vt:lpstr>6.6 断言   </vt:lpstr>
      <vt:lpstr>6.7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229</cp:revision>
  <dcterms:created xsi:type="dcterms:W3CDTF">2019-09-15T12:42:56Z</dcterms:created>
  <dcterms:modified xsi:type="dcterms:W3CDTF">2019-11-15T23:33:16Z</dcterms:modified>
</cp:coreProperties>
</file>