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90" r:id="rId2"/>
    <p:sldId id="256" r:id="rId3"/>
    <p:sldId id="257" r:id="rId4"/>
    <p:sldId id="360" r:id="rId5"/>
    <p:sldId id="349" r:id="rId6"/>
    <p:sldId id="361" r:id="rId7"/>
    <p:sldId id="362" r:id="rId8"/>
    <p:sldId id="363" r:id="rId9"/>
    <p:sldId id="364" r:id="rId10"/>
    <p:sldId id="365" r:id="rId11"/>
    <p:sldId id="366" r:id="rId12"/>
    <p:sldId id="368" r:id="rId13"/>
    <p:sldId id="367" r:id="rId14"/>
    <p:sldId id="369" r:id="rId15"/>
    <p:sldId id="370" r:id="rId16"/>
    <p:sldId id="371" r:id="rId17"/>
    <p:sldId id="373" r:id="rId18"/>
    <p:sldId id="374" r:id="rId19"/>
    <p:sldId id="375" r:id="rId20"/>
    <p:sldId id="372"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D79E5-4102-4098-BC11-32C84D0F02CB}"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6FBBA-F973-4AB4-ABB1-BD2B34C7EA33}" type="slidenum">
              <a:rPr lang="zh-CN" altLang="en-US" smtClean="0"/>
              <a:t>‹#›</a:t>
            </a:fld>
            <a:endParaRPr lang="zh-CN" altLang="en-US"/>
          </a:p>
        </p:txBody>
      </p:sp>
    </p:spTree>
    <p:extLst>
      <p:ext uri="{BB962C8B-B14F-4D97-AF65-F5344CB8AC3E}">
        <p14:creationId xmlns:p14="http://schemas.microsoft.com/office/powerpoint/2010/main" val="4046054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Java&#38754;&#21521;&#23545;&#35937;&#31532;3&#29256;&#20195;&#30721;/chapter8/8.3&#35775;&#38382;&#32773;&#27169;&#24335;/8.3.1&#20195;&#30721;.txt"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Java&#38754;&#21521;&#23545;&#35937;&#31532;3&#29256;&#20195;&#30721;/chapter8/8.3&#35775;&#38382;&#32773;&#27169;&#24335;/8.3.2&#20195;&#30721;.txt" TargetMode="External"/><Relationship Id="rId2" Type="http://schemas.openxmlformats.org/officeDocument/2006/relationships/hyperlink" Target="Java&#38754;&#21521;&#23545;&#35937;&#31532;3&#29256;&#20195;&#30721;/chapter8/8.2&#31574;&#30053;&#27169;&#24335;/&#20195;&#30721;8.2.2.txt" TargetMode="Externa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Java&#38754;&#21521;&#23545;&#35937;&#31532;3&#29256;&#20195;&#30721;/chapter8/8.4&#35013;&#39280;&#27169;&#24335;/8.4.1&#20195;&#30721;.txt"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Java&#38754;&#21521;&#23545;&#35937;&#31532;3&#29256;&#20195;&#30721;/chapter8/8.4&#35013;&#39280;&#27169;&#24335;/8.4.2&#20195;&#30721;.txt"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Java&#38754;&#21521;&#23545;&#35937;&#31532;3&#29256;&#20195;&#30721;/chapter8/8.4&#35013;&#39280;&#27169;&#24335;/8.4.3&#20195;&#30721;.txt"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Java&#38754;&#21521;&#23545;&#35937;&#31532;3&#29256;&#20195;&#30721;/chapter8/8.5&#36866;&#37197;&#22120;&#27169;&#24335;/8.5.1&#20195;&#30721;.txt"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Java&#38754;&#21521;&#23545;&#35937;&#31532;3&#29256;&#20195;&#30721;/chapter8/8.5&#36866;&#37197;&#22120;&#27169;&#24335;/8.5.2&#20195;&#30721;.txt"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hyperlink" Target="Java&#38754;&#21521;&#23545;&#35937;&#31532;3&#29256;&#20195;&#30721;/chapter8/8.6&#24037;&#21378;&#26041;&#27861;&#27169;&#24335;/8.6.1&#20195;&#30721;.txt"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Java&#38754;&#21521;&#23545;&#35937;&#31532;3&#29256;&#20195;&#30721;/chapter8/8.6&#24037;&#21378;&#26041;&#27861;&#27169;&#24335;/8.6.2&#20195;&#30721;.txt"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Java&#38754;&#21521;&#23545;&#35937;&#31532;3&#29256;&#20195;&#30721;/chapter8/8.7&#36131;&#20219;&#38142;&#27169;&#24335;/ticker/data/MoneyBox.java" TargetMode="External"/><Relationship Id="rId2" Type="http://schemas.openxmlformats.org/officeDocument/2006/relationships/hyperlink" Target="Java&#38754;&#21521;&#23545;&#35937;&#31532;3&#29256;&#20195;&#30721;/chapter8/8.7&#36131;&#20219;&#38142;&#27169;&#24335;/ticker/data/MoneyHandler.java"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Java&#38754;&#21521;&#23545;&#35937;&#31532;3&#29256;&#20195;&#30721;/chapter8/8.7&#36131;&#20219;&#38142;&#27169;&#24335;/ticker/data/Application.java" TargetMode="External"/><Relationship Id="rId2" Type="http://schemas.openxmlformats.org/officeDocument/2006/relationships/hyperlink" Target="Java&#38754;&#21521;&#23545;&#35937;&#31532;3&#29256;&#20195;&#30721;/chapter8/8.7&#36131;&#20219;&#38142;&#27169;&#24335;/ticker/data/TickerSeller.java" TargetMode="Externa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Java&#38754;&#21521;&#23545;&#35937;&#31532;3&#29256;&#20195;&#30721;/chapter8/8.2&#31574;&#30053;&#27169;&#24335;/&#20195;&#30721;8.2.1.txt"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Java&#38754;&#21521;&#23545;&#35937;&#31532;3&#29256;&#20195;&#30721;/chapter8/8.2&#31574;&#30053;&#27169;&#24335;/&#20195;&#30721;8.2.2.txt"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8.3 </a:t>
            </a:r>
            <a:r>
              <a:rPr lang="zh-CN" altLang="zh-CN" sz="2400" dirty="0"/>
              <a:t>访问者</a:t>
            </a:r>
            <a:r>
              <a:rPr lang="zh-CN" altLang="en-US" sz="2400" dirty="0"/>
              <a:t>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8.3.1 </a:t>
            </a:r>
            <a:r>
              <a:rPr lang="zh-CN" altLang="en-US" sz="1800" b="1" dirty="0">
                <a:solidFill>
                  <a:srgbClr val="C00000"/>
                </a:solidFill>
              </a:rPr>
              <a:t>模式结构</a:t>
            </a:r>
          </a:p>
          <a:p>
            <a:pPr marL="285750" indent="-285750">
              <a:buFont typeface="Arial" pitchFamily="34" charset="0"/>
              <a:buChar char="•"/>
            </a:pPr>
            <a:r>
              <a:rPr lang="en-US" altLang="zh-CN" sz="1800" b="1" dirty="0">
                <a:solidFill>
                  <a:srgbClr val="0070C0"/>
                </a:solidFill>
              </a:rPr>
              <a:t>8.3.2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8.3.3 </a:t>
            </a:r>
            <a:r>
              <a:rPr lang="zh-CN" altLang="en-US" sz="1800" b="1" dirty="0">
                <a:solidFill>
                  <a:srgbClr val="0070C0"/>
                </a:solidFill>
              </a:rPr>
              <a:t>双重分派</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8.3.4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8.3.5</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95812"/>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923330"/>
          </a:xfrm>
          <a:prstGeom prst="rect">
            <a:avLst/>
          </a:prstGeom>
        </p:spPr>
        <p:txBody>
          <a:bodyPr wrap="square">
            <a:spAutoFit/>
          </a:bodyPr>
          <a:lstStyle/>
          <a:p>
            <a:r>
              <a:rPr lang="zh-CN" altLang="en-US" dirty="0"/>
              <a:t>通过一个简单的问题来描述</a:t>
            </a:r>
            <a:r>
              <a:rPr lang="zh-CN" altLang="zh-CN" dirty="0"/>
              <a:t>访问者</a:t>
            </a:r>
            <a:r>
              <a:rPr lang="zh-CN" altLang="en-US" dirty="0"/>
              <a:t>模式中所涉及到的各个角色。</a:t>
            </a:r>
          </a:p>
          <a:p>
            <a:r>
              <a:rPr lang="zh-CN" altLang="en-US" dirty="0"/>
              <a:t>简单问题：</a:t>
            </a:r>
            <a:r>
              <a:rPr lang="zh-CN" altLang="zh-CN" dirty="0"/>
              <a:t>根据电表显示的用电量计算用户的电费。</a:t>
            </a:r>
            <a:r>
              <a:rPr lang="zh-CN" altLang="en-US" dirty="0"/>
              <a:t>。</a:t>
            </a:r>
          </a:p>
        </p:txBody>
      </p:sp>
      <p:sp>
        <p:nvSpPr>
          <p:cNvPr id="4" name="矩形 3">
            <a:extLst>
              <a:ext uri="{FF2B5EF4-FFF2-40B4-BE49-F238E27FC236}">
                <a16:creationId xmlns:a16="http://schemas.microsoft.com/office/drawing/2014/main" xmlns="" id="{03843FAC-78A9-45E4-AA00-1DFBF011AD91}"/>
              </a:ext>
            </a:extLst>
          </p:cNvPr>
          <p:cNvSpPr/>
          <p:nvPr/>
        </p:nvSpPr>
        <p:spPr>
          <a:xfrm>
            <a:off x="2467978" y="2048106"/>
            <a:ext cx="6155196" cy="923330"/>
          </a:xfrm>
          <a:prstGeom prst="rect">
            <a:avLst/>
          </a:prstGeom>
        </p:spPr>
        <p:txBody>
          <a:bodyPr wrap="square">
            <a:spAutoFit/>
          </a:bodyPr>
          <a:lstStyle/>
          <a:p>
            <a:r>
              <a:rPr lang="zh-CN" altLang="zh-CN" dirty="0"/>
              <a:t>某个类可能用自己的实例方法操作自己的数据，但在某些设计中，可能需要定义作用于类中的数据的新操作，而且这个新的操作不应当由该类的中的某个实例方法来承担。</a:t>
            </a:r>
          </a:p>
        </p:txBody>
      </p:sp>
      <p:sp>
        <p:nvSpPr>
          <p:cNvPr id="9" name="矩形 8">
            <a:extLst>
              <a:ext uri="{FF2B5EF4-FFF2-40B4-BE49-F238E27FC236}">
                <a16:creationId xmlns:a16="http://schemas.microsoft.com/office/drawing/2014/main" xmlns="" id="{B4079BDD-D9D5-49E2-A152-3C5DD0ABC107}"/>
              </a:ext>
            </a:extLst>
          </p:cNvPr>
          <p:cNvSpPr/>
          <p:nvPr/>
        </p:nvSpPr>
        <p:spPr>
          <a:xfrm>
            <a:off x="179512" y="4785107"/>
            <a:ext cx="8458479" cy="646331"/>
          </a:xfrm>
          <a:prstGeom prst="rect">
            <a:avLst/>
          </a:prstGeom>
        </p:spPr>
        <p:txBody>
          <a:bodyPr wrap="square">
            <a:spAutoFit/>
          </a:bodyPr>
          <a:lstStyle/>
          <a:p>
            <a:r>
              <a:rPr lang="zh-CN" altLang="zh-CN" dirty="0"/>
              <a:t>访问者需要访问元素，元素必须提供允许访问者访问它的方法。对于前面的简单问题，抽象元素的是名字为</a:t>
            </a:r>
            <a:r>
              <a:rPr lang="en-US" altLang="zh-CN" dirty="0" err="1"/>
              <a:t>AmmeterElement</a:t>
            </a:r>
            <a:r>
              <a:rPr lang="zh-CN" altLang="zh-CN" dirty="0"/>
              <a:t>的抽象类</a:t>
            </a:r>
            <a:r>
              <a:rPr lang="zh-CN" altLang="en-US" dirty="0"/>
              <a:t>。</a:t>
            </a:r>
          </a:p>
        </p:txBody>
      </p:sp>
      <p:sp>
        <p:nvSpPr>
          <p:cNvPr id="10" name="矩形 9">
            <a:extLst>
              <a:ext uri="{FF2B5EF4-FFF2-40B4-BE49-F238E27FC236}">
                <a16:creationId xmlns:a16="http://schemas.microsoft.com/office/drawing/2014/main" xmlns="" id="{4CD7EB5E-2E9D-4841-B7E9-32BE02BDAE70}"/>
              </a:ext>
            </a:extLst>
          </p:cNvPr>
          <p:cNvSpPr/>
          <p:nvPr/>
        </p:nvSpPr>
        <p:spPr>
          <a:xfrm>
            <a:off x="179512" y="5441723"/>
            <a:ext cx="8387444"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dirty="0"/>
              <a:t> </a:t>
            </a:r>
            <a:r>
              <a:rPr lang="zh-CN" altLang="en-US" dirty="0">
                <a:hlinkClick r:id="rId2" action="ppaction://hlinkfile"/>
              </a:rPr>
              <a:t>3</a:t>
            </a:r>
            <a:r>
              <a:rPr lang="en-US" altLang="zh-CN" dirty="0">
                <a:hlinkClick r:id="rId2" action="ppaction://hlinkfile"/>
              </a:rPr>
              <a:t>.</a:t>
            </a:r>
            <a:r>
              <a:rPr lang="zh-CN" altLang="en-US" dirty="0">
                <a:hlinkClick r:id="rId2" action="ppaction://hlinkfile"/>
              </a:rPr>
              <a:t>具体访问者（</a:t>
            </a:r>
            <a:r>
              <a:rPr lang="en-US" altLang="zh-CN" dirty="0">
                <a:hlinkClick r:id="rId2" action="ppaction://hlinkfile"/>
              </a:rPr>
              <a:t>Concrete Visitor</a:t>
            </a:r>
            <a:r>
              <a:rPr lang="zh-CN" altLang="en-US" dirty="0">
                <a:hlinkClick r:id="rId2" action="ppaction://hlinkfile"/>
              </a:rPr>
              <a:t>）</a:t>
            </a:r>
            <a:endParaRPr lang="zh-CN" altLang="en-US" dirty="0"/>
          </a:p>
        </p:txBody>
      </p:sp>
      <p:sp>
        <p:nvSpPr>
          <p:cNvPr id="11" name="矩形 10">
            <a:extLst>
              <a:ext uri="{FF2B5EF4-FFF2-40B4-BE49-F238E27FC236}">
                <a16:creationId xmlns:a16="http://schemas.microsoft.com/office/drawing/2014/main" xmlns="" id="{8CEEED8A-29AC-47A0-8D46-4E33AA7397FB}"/>
              </a:ext>
            </a:extLst>
          </p:cNvPr>
          <p:cNvSpPr/>
          <p:nvPr/>
        </p:nvSpPr>
        <p:spPr>
          <a:xfrm>
            <a:off x="126230" y="5949792"/>
            <a:ext cx="8458479" cy="369332"/>
          </a:xfrm>
          <a:prstGeom prst="rect">
            <a:avLst/>
          </a:prstGeom>
        </p:spPr>
        <p:txBody>
          <a:bodyPr wrap="square">
            <a:spAutoFit/>
          </a:bodyPr>
          <a:lstStyle/>
          <a:p>
            <a:r>
              <a:rPr lang="zh-CN" altLang="zh-CN" dirty="0"/>
              <a:t>具体元素是</a:t>
            </a:r>
            <a:r>
              <a:rPr lang="en-US" altLang="zh-CN" dirty="0"/>
              <a:t>Ammeter(</a:t>
            </a:r>
            <a:r>
              <a:rPr lang="zh-CN" altLang="zh-CN" dirty="0"/>
              <a:t>模拟电表</a:t>
            </a:r>
            <a:r>
              <a:rPr lang="en-US" altLang="zh-CN" dirty="0"/>
              <a:t>)</a:t>
            </a:r>
            <a:r>
              <a:rPr lang="zh-CN" altLang="zh-CN" dirty="0"/>
              <a:t>。</a:t>
            </a:r>
            <a:endParaRPr lang="zh-CN" altLang="en-US" dirty="0"/>
          </a:p>
        </p:txBody>
      </p:sp>
      <p:sp>
        <p:nvSpPr>
          <p:cNvPr id="5" name="矩形 4">
            <a:extLst>
              <a:ext uri="{FF2B5EF4-FFF2-40B4-BE49-F238E27FC236}">
                <a16:creationId xmlns:a16="http://schemas.microsoft.com/office/drawing/2014/main" xmlns="" id="{8DCDAC53-3557-45C5-A726-B8B8989E75E2}"/>
              </a:ext>
            </a:extLst>
          </p:cNvPr>
          <p:cNvSpPr/>
          <p:nvPr/>
        </p:nvSpPr>
        <p:spPr>
          <a:xfrm>
            <a:off x="2655393" y="1660146"/>
            <a:ext cx="2578911"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1.</a:t>
            </a:r>
            <a:r>
              <a:rPr lang="zh-CN" altLang="en-US" dirty="0">
                <a:hlinkClick r:id="rId2" action="ppaction://hlinkfile"/>
              </a:rPr>
              <a:t>抽象访问者（</a:t>
            </a:r>
            <a:r>
              <a:rPr lang="en-US" altLang="zh-CN" dirty="0">
                <a:hlinkClick r:id="rId2" action="ppaction://hlinkfile"/>
              </a:rPr>
              <a:t>Visitor</a:t>
            </a:r>
            <a:r>
              <a:rPr lang="zh-CN" altLang="en-US" dirty="0">
                <a:hlinkClick r:id="rId2" action="ppaction://hlinkfile"/>
              </a:rPr>
              <a:t>）</a:t>
            </a:r>
            <a:endParaRPr lang="zh-CN" altLang="en-US" dirty="0"/>
          </a:p>
        </p:txBody>
      </p:sp>
      <p:sp>
        <p:nvSpPr>
          <p:cNvPr id="6" name="矩形 5">
            <a:extLst>
              <a:ext uri="{FF2B5EF4-FFF2-40B4-BE49-F238E27FC236}">
                <a16:creationId xmlns:a16="http://schemas.microsoft.com/office/drawing/2014/main" xmlns="" id="{7C6D79BF-6B73-4B12-91CE-840115403699}"/>
              </a:ext>
            </a:extLst>
          </p:cNvPr>
          <p:cNvSpPr/>
          <p:nvPr/>
        </p:nvSpPr>
        <p:spPr>
          <a:xfrm>
            <a:off x="126230" y="2925507"/>
            <a:ext cx="8630599" cy="1477328"/>
          </a:xfrm>
          <a:prstGeom prst="rect">
            <a:avLst/>
          </a:prstGeom>
        </p:spPr>
        <p:txBody>
          <a:bodyPr wrap="square">
            <a:spAutoFit/>
          </a:bodyPr>
          <a:lstStyle/>
          <a:p>
            <a:r>
              <a:rPr lang="zh-CN" altLang="zh-CN" dirty="0"/>
              <a:t>比如，电表有自己的显示用电量的方法（用显示盘显示），但需要定义一个方法来计算电费，即需要定义作用于电量的新操作，显然这个新的操作不应当由电表来承担。在实际生活中，应当由物业部门的“计表员”观察电表的用电量，然后按着有关收费标准计算出电费。</a:t>
            </a:r>
            <a:r>
              <a:rPr lang="zh-CN" altLang="zh-CN" b="1" dirty="0"/>
              <a:t>让一个称作访问者的对象访问电表</a:t>
            </a:r>
            <a:r>
              <a:rPr lang="zh-CN" altLang="zh-CN" dirty="0"/>
              <a:t>，并根据用电量来计算电费</a:t>
            </a:r>
            <a:r>
              <a:rPr lang="zh-CN" altLang="en-US" dirty="0"/>
              <a:t>。</a:t>
            </a:r>
          </a:p>
        </p:txBody>
      </p:sp>
      <p:sp>
        <p:nvSpPr>
          <p:cNvPr id="7" name="矩形 6">
            <a:extLst>
              <a:ext uri="{FF2B5EF4-FFF2-40B4-BE49-F238E27FC236}">
                <a16:creationId xmlns:a16="http://schemas.microsoft.com/office/drawing/2014/main" xmlns="" id="{0ED9601C-D4D4-4958-8FD1-236C8ACD0ADF}"/>
              </a:ext>
            </a:extLst>
          </p:cNvPr>
          <p:cNvSpPr/>
          <p:nvPr/>
        </p:nvSpPr>
        <p:spPr>
          <a:xfrm>
            <a:off x="179512" y="4333727"/>
            <a:ext cx="2521331"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2.</a:t>
            </a:r>
            <a:r>
              <a:rPr lang="zh-CN" altLang="en-US" dirty="0">
                <a:hlinkClick r:id="rId2" action="ppaction://hlinkfile"/>
              </a:rPr>
              <a:t>抽象元素（</a:t>
            </a:r>
            <a:r>
              <a:rPr lang="en-US" altLang="zh-CN" dirty="0">
                <a:hlinkClick r:id="rId2" action="ppaction://hlinkfile"/>
              </a:rPr>
              <a:t>Element</a:t>
            </a:r>
            <a:r>
              <a:rPr lang="zh-CN" altLang="en-US" dirty="0">
                <a:hlinkClick r:id="rId2" action="ppaction://hlinkfile"/>
              </a:rPr>
              <a:t>）</a:t>
            </a:r>
            <a:endParaRPr lang="zh-CN" altLang="en-US" dirty="0"/>
          </a:p>
        </p:txBody>
      </p:sp>
    </p:spTree>
    <p:extLst>
      <p:ext uri="{BB962C8B-B14F-4D97-AF65-F5344CB8AC3E}">
        <p14:creationId xmlns:p14="http://schemas.microsoft.com/office/powerpoint/2010/main" val="1829162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smtClean="0"/>
              <a:t>8.3 </a:t>
            </a:r>
            <a:r>
              <a:rPr lang="zh-CN" altLang="en-US" sz="2400" dirty="0"/>
              <a:t>访问者模式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8.3.1 </a:t>
            </a:r>
            <a:r>
              <a:rPr lang="zh-CN" altLang="en-US" sz="1800" b="1" dirty="0">
                <a:solidFill>
                  <a:srgbClr val="0070C0"/>
                </a:solidFill>
              </a:rPr>
              <a:t>模式结构</a:t>
            </a:r>
          </a:p>
          <a:p>
            <a:pPr marL="285750" indent="-285750">
              <a:buFont typeface="Arial" pitchFamily="34" charset="0"/>
              <a:buChar char="•"/>
            </a:pPr>
            <a:r>
              <a:rPr lang="en-US" altLang="zh-CN" sz="1800" b="1" dirty="0">
                <a:solidFill>
                  <a:srgbClr val="C00000"/>
                </a:solidFill>
              </a:rPr>
              <a:t>8.3.2 </a:t>
            </a:r>
            <a:r>
              <a:rPr lang="zh-CN" altLang="en-US" sz="1800" b="1" dirty="0">
                <a:solidFill>
                  <a:srgbClr val="C00000"/>
                </a:solidFill>
              </a:rPr>
              <a:t>模式的使用</a:t>
            </a:r>
          </a:p>
          <a:p>
            <a:pPr marL="285750" indent="-285750">
              <a:buFont typeface="Arial" pitchFamily="34" charset="0"/>
              <a:buChar char="•"/>
            </a:pPr>
            <a:r>
              <a:rPr lang="en-US" altLang="zh-CN" sz="1800" b="1" dirty="0">
                <a:solidFill>
                  <a:srgbClr val="0070C0"/>
                </a:solidFill>
              </a:rPr>
              <a:t>8.3.3 </a:t>
            </a:r>
            <a:r>
              <a:rPr lang="zh-CN" altLang="en-US" sz="1800" b="1" dirty="0">
                <a:solidFill>
                  <a:srgbClr val="0070C0"/>
                </a:solidFill>
              </a:rPr>
              <a:t>双重分派</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8.3.4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8.3.5</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20678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2031325"/>
          </a:xfrm>
          <a:prstGeom prst="rect">
            <a:avLst/>
          </a:prstGeom>
        </p:spPr>
        <p:txBody>
          <a:bodyPr wrap="square">
            <a:spAutoFit/>
          </a:bodyPr>
          <a:lstStyle/>
          <a:p>
            <a:r>
              <a:rPr lang="zh-CN" altLang="zh-CN" dirty="0"/>
              <a:t>已经使用</a:t>
            </a:r>
            <a:r>
              <a:rPr lang="zh-CN" altLang="en-US" dirty="0"/>
              <a:t>访问者</a:t>
            </a:r>
            <a:r>
              <a:rPr lang="zh-CN" altLang="zh-CN" dirty="0"/>
              <a:t>模式给出了可以使用的类，可以将这些类看作是一个小框架，用户就可以使用这个小框架中的类编写应用程序了。</a:t>
            </a:r>
          </a:p>
          <a:p>
            <a:r>
              <a:rPr lang="zh-CN" altLang="zh-CN" dirty="0"/>
              <a:t>下列用户应用程序</a:t>
            </a:r>
            <a:r>
              <a:rPr lang="en-US" altLang="zh-CN" dirty="0">
                <a:hlinkClick r:id="rId2" action="ppaction://hlinkfile"/>
              </a:rPr>
              <a:t>Application.java</a:t>
            </a:r>
            <a:r>
              <a:rPr lang="zh-CN" altLang="zh-CN" dirty="0"/>
              <a:t>应用程序中，让</a:t>
            </a:r>
            <a:r>
              <a:rPr lang="en-US" altLang="zh-CN" dirty="0" err="1"/>
              <a:t>HomeAmmeterVisitor</a:t>
            </a:r>
            <a:r>
              <a:rPr lang="zh-CN" altLang="zh-CN" dirty="0"/>
              <a:t>和</a:t>
            </a:r>
            <a:r>
              <a:rPr lang="en-US" altLang="zh-CN" dirty="0" err="1"/>
              <a:t>IndustryAmmeteVisitor</a:t>
            </a:r>
            <a:r>
              <a:rPr lang="zh-CN" altLang="zh-CN" dirty="0"/>
              <a:t>的实例，访问同一个电表，即分别按家用电标准和工业用电标准计算了电费。运行效果如图</a:t>
            </a:r>
            <a:r>
              <a:rPr lang="zh-CN" altLang="en-US" dirty="0"/>
              <a:t>。</a:t>
            </a:r>
          </a:p>
        </p:txBody>
      </p:sp>
      <p:sp>
        <p:nvSpPr>
          <p:cNvPr id="5" name="矩形 4">
            <a:extLst>
              <a:ext uri="{FF2B5EF4-FFF2-40B4-BE49-F238E27FC236}">
                <a16:creationId xmlns:a16="http://schemas.microsoft.com/office/drawing/2014/main" xmlns="" id="{1364C50A-4764-44CC-AC80-AF87DB3E4DC7}"/>
              </a:ext>
            </a:extLst>
          </p:cNvPr>
          <p:cNvSpPr/>
          <p:nvPr/>
        </p:nvSpPr>
        <p:spPr>
          <a:xfrm>
            <a:off x="357053" y="3516052"/>
            <a:ext cx="167539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3" action="ppaction://hlinkfile"/>
              </a:rPr>
              <a:t>Application.java</a:t>
            </a:r>
            <a:endParaRPr lang="zh-CN" altLang="en-US" dirty="0"/>
          </a:p>
        </p:txBody>
      </p:sp>
      <p:sp>
        <p:nvSpPr>
          <p:cNvPr id="6" name="箭头: 右 5">
            <a:extLst>
              <a:ext uri="{FF2B5EF4-FFF2-40B4-BE49-F238E27FC236}">
                <a16:creationId xmlns:a16="http://schemas.microsoft.com/office/drawing/2014/main" xmlns="" id="{9E1D229C-A7B5-400B-9A79-290D56718711}"/>
              </a:ext>
            </a:extLst>
          </p:cNvPr>
          <p:cNvSpPr/>
          <p:nvPr/>
        </p:nvSpPr>
        <p:spPr>
          <a:xfrm>
            <a:off x="2339752" y="3501008"/>
            <a:ext cx="5040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xmlns="" id="{B3918E78-5655-4B35-A21F-CB911937F8BB}"/>
              </a:ext>
            </a:extLst>
          </p:cNvPr>
          <p:cNvPicPr>
            <a:picLocks noChangeAspect="1"/>
          </p:cNvPicPr>
          <p:nvPr/>
        </p:nvPicPr>
        <p:blipFill>
          <a:blip r:embed="rId4"/>
          <a:stretch>
            <a:fillRect/>
          </a:stretch>
        </p:blipFill>
        <p:spPr>
          <a:xfrm>
            <a:off x="2924175" y="3181350"/>
            <a:ext cx="5480866" cy="1183754"/>
          </a:xfrm>
          <a:prstGeom prst="rect">
            <a:avLst/>
          </a:prstGeom>
        </p:spPr>
      </p:pic>
    </p:spTree>
    <p:extLst>
      <p:ext uri="{BB962C8B-B14F-4D97-AF65-F5344CB8AC3E}">
        <p14:creationId xmlns:p14="http://schemas.microsoft.com/office/powerpoint/2010/main" val="2623853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8.3 </a:t>
            </a:r>
            <a:r>
              <a:rPr lang="zh-CN" altLang="en-US" sz="2400" dirty="0"/>
              <a:t>访问者模式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8.3.1 </a:t>
            </a:r>
            <a:r>
              <a:rPr lang="zh-CN" altLang="en-US" sz="1800" b="1" dirty="0">
                <a:solidFill>
                  <a:srgbClr val="0070C0"/>
                </a:solidFill>
              </a:rPr>
              <a:t>模式结构</a:t>
            </a:r>
          </a:p>
          <a:p>
            <a:pPr marL="285750" indent="-285750">
              <a:buFont typeface="Arial" pitchFamily="34" charset="0"/>
              <a:buChar char="•"/>
            </a:pPr>
            <a:r>
              <a:rPr lang="en-US" altLang="zh-CN" sz="1800" b="1" dirty="0">
                <a:solidFill>
                  <a:srgbClr val="0070C0"/>
                </a:solidFill>
              </a:rPr>
              <a:t>8.3.2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C00000"/>
                </a:solidFill>
              </a:rPr>
              <a:t>8.3.3 </a:t>
            </a:r>
            <a:r>
              <a:rPr lang="zh-CN" altLang="en-US" sz="1800" b="1" dirty="0">
                <a:solidFill>
                  <a:srgbClr val="C00000"/>
                </a:solidFill>
              </a:rPr>
              <a:t>双重分派</a:t>
            </a:r>
            <a:endParaRPr lang="en-US" altLang="zh-CN" sz="1800" b="1" dirty="0">
              <a:solidFill>
                <a:srgbClr val="C00000"/>
              </a:solidFill>
            </a:endParaRPr>
          </a:p>
          <a:p>
            <a:pPr marL="285750" indent="-285750">
              <a:buFont typeface="Arial" pitchFamily="34" charset="0"/>
              <a:buChar char="•"/>
            </a:pPr>
            <a:r>
              <a:rPr lang="en-US" altLang="zh-CN" sz="1800" b="1" dirty="0">
                <a:solidFill>
                  <a:srgbClr val="0070C0"/>
                </a:solidFill>
              </a:rPr>
              <a:t>8.3.4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8.3.5</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7279" y="155444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40109" y="1125684"/>
            <a:ext cx="5725131" cy="1200329"/>
          </a:xfrm>
          <a:prstGeom prst="rect">
            <a:avLst/>
          </a:prstGeom>
        </p:spPr>
        <p:txBody>
          <a:bodyPr wrap="square">
            <a:spAutoFit/>
          </a:bodyPr>
          <a:lstStyle/>
          <a:p>
            <a:r>
              <a:rPr lang="zh-CN" altLang="zh-CN" dirty="0"/>
              <a:t>访问者模式使用了一种称为“双重分派”的技术：在访问者模式中，被访问者，即</a:t>
            </a:r>
            <a:r>
              <a:rPr lang="en-US" altLang="zh-CN" dirty="0"/>
              <a:t>Element</a:t>
            </a:r>
            <a:r>
              <a:rPr lang="zh-CN" altLang="zh-CN" dirty="0"/>
              <a:t>元素角色首先调用</a:t>
            </a:r>
            <a:r>
              <a:rPr lang="en-US" altLang="zh-CN" dirty="0"/>
              <a:t>accept(Visitor visitor)</a:t>
            </a:r>
            <a:r>
              <a:rPr lang="zh-CN" altLang="zh-CN" dirty="0"/>
              <a:t>方法接收访问者，被接收的访问者</a:t>
            </a:r>
            <a:r>
              <a:rPr lang="en-US" altLang="zh-CN" dirty="0"/>
              <a:t>v</a:t>
            </a:r>
            <a:r>
              <a:rPr lang="zh-CN" altLang="zh-CN" dirty="0"/>
              <a:t>再调用</a:t>
            </a:r>
            <a:r>
              <a:rPr lang="en-US" altLang="zh-CN" dirty="0"/>
              <a:t>visit(Element element)</a:t>
            </a:r>
            <a:r>
              <a:rPr lang="zh-CN" altLang="zh-CN" dirty="0"/>
              <a:t>方法访问当前元素对象。</a:t>
            </a:r>
          </a:p>
        </p:txBody>
      </p:sp>
      <p:sp>
        <p:nvSpPr>
          <p:cNvPr id="7" name="矩形 6">
            <a:extLst>
              <a:ext uri="{FF2B5EF4-FFF2-40B4-BE49-F238E27FC236}">
                <a16:creationId xmlns:a16="http://schemas.microsoft.com/office/drawing/2014/main" xmlns="" id="{37225DF2-13B1-4FC2-81B5-B022E215E75A}"/>
              </a:ext>
            </a:extLst>
          </p:cNvPr>
          <p:cNvSpPr/>
          <p:nvPr/>
        </p:nvSpPr>
        <p:spPr>
          <a:xfrm>
            <a:off x="179512" y="2946938"/>
            <a:ext cx="8424936"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“双重分派”技术中的核心是将数据的存储和操作解除耦合。元素调用</a:t>
            </a:r>
            <a:r>
              <a:rPr lang="en-US" altLang="zh-CN" kern="100" dirty="0">
                <a:latin typeface="Times New Roman" panose="02020603050405020304" pitchFamily="18" charset="0"/>
              </a:rPr>
              <a:t>accept(</a:t>
            </a:r>
            <a:r>
              <a:rPr lang="zh-CN" altLang="zh-CN" kern="100" dirty="0">
                <a:latin typeface="Times New Roman" panose="02020603050405020304" pitchFamily="18" charset="0"/>
                <a:cs typeface="Times New Roman" panose="02020603050405020304" pitchFamily="18" charset="0"/>
              </a:rPr>
              <a:t>访问者</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方法将元素的数据存储和数据处理解耦。</a:t>
            </a:r>
            <a:r>
              <a:rPr lang="zh-CN" altLang="en-US"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“双重分派”技术的关键点是元素类的</a:t>
            </a:r>
            <a:r>
              <a:rPr lang="en-US" altLang="zh-CN" kern="100" dirty="0">
                <a:latin typeface="Times New Roman" panose="02020603050405020304" pitchFamily="18" charset="0"/>
              </a:rPr>
              <a:t>accept(</a:t>
            </a:r>
            <a:r>
              <a:rPr lang="zh-CN" altLang="zh-CN" kern="100" dirty="0">
                <a:latin typeface="Times New Roman" panose="02020603050405020304" pitchFamily="18" charset="0"/>
                <a:cs typeface="Times New Roman" panose="02020603050405020304" pitchFamily="18" charset="0"/>
              </a:rPr>
              <a:t>访问者</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方法和访问者的</a:t>
            </a:r>
            <a:r>
              <a:rPr lang="en-US" altLang="zh-CN" kern="100" dirty="0">
                <a:latin typeface="Times New Roman" panose="02020603050405020304" pitchFamily="18" charset="0"/>
              </a:rPr>
              <a:t>visit(</a:t>
            </a:r>
            <a:r>
              <a:rPr lang="zh-CN" altLang="zh-CN" kern="100" dirty="0">
                <a:latin typeface="Times New Roman" panose="02020603050405020304" pitchFamily="18" charset="0"/>
                <a:cs typeface="Times New Roman" panose="02020603050405020304" pitchFamily="18" charset="0"/>
              </a:rPr>
              <a:t>元素</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方法</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8" name="矩形 7">
            <a:extLst>
              <a:ext uri="{FF2B5EF4-FFF2-40B4-BE49-F238E27FC236}">
                <a16:creationId xmlns:a16="http://schemas.microsoft.com/office/drawing/2014/main" xmlns="" id="{2B86412B-DF33-4A51-8C4E-2A8C4B2FF006}"/>
              </a:ext>
            </a:extLst>
          </p:cNvPr>
          <p:cNvSpPr/>
          <p:nvPr/>
        </p:nvSpPr>
        <p:spPr>
          <a:xfrm>
            <a:off x="333382" y="3870268"/>
            <a:ext cx="6768752" cy="1862048"/>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rPr>
              <a:t>当执行：</a:t>
            </a:r>
          </a:p>
          <a:p>
            <a:pPr indent="277495" algn="just">
              <a:spcBef>
                <a:spcPts val="600"/>
              </a:spcBef>
              <a:spcAft>
                <a:spcPts val="600"/>
              </a:spcAft>
            </a:pPr>
            <a:r>
              <a:rPr lang="zh-CN" altLang="zh-CN" b="1" kern="100" dirty="0">
                <a:solidFill>
                  <a:srgbClr val="C00000"/>
                </a:solidFill>
                <a:latin typeface="Times New Roman" panose="02020603050405020304" pitchFamily="18" charset="0"/>
              </a:rPr>
              <a:t>元素</a:t>
            </a:r>
            <a:r>
              <a:rPr lang="en-US" altLang="zh-CN" b="1" kern="100" dirty="0">
                <a:solidFill>
                  <a:srgbClr val="C00000"/>
                </a:solidFill>
                <a:latin typeface="Times New Roman" panose="02020603050405020304" pitchFamily="18" charset="0"/>
              </a:rPr>
              <a:t>. accept(</a:t>
            </a:r>
            <a:r>
              <a:rPr lang="zh-CN" altLang="zh-CN" b="1" kern="100" dirty="0">
                <a:solidFill>
                  <a:srgbClr val="C00000"/>
                </a:solidFill>
                <a:latin typeface="Times New Roman" panose="02020603050405020304" pitchFamily="18" charset="0"/>
              </a:rPr>
              <a:t>访问者</a:t>
            </a:r>
            <a:r>
              <a:rPr lang="en-US" altLang="zh-CN" b="1" kern="100" dirty="0">
                <a:solidFill>
                  <a:srgbClr val="C00000"/>
                </a:solidFill>
                <a:latin typeface="Times New Roman" panose="02020603050405020304" pitchFamily="18" charset="0"/>
              </a:rPr>
              <a:t>);</a:t>
            </a:r>
            <a:endParaRPr lang="zh-CN" altLang="zh-CN" b="1" kern="100" dirty="0">
              <a:solidFill>
                <a:srgbClr val="C00000"/>
              </a:solidFill>
              <a:latin typeface="Times New Roman" panose="02020603050405020304" pitchFamily="18" charset="0"/>
            </a:endParaRPr>
          </a:p>
          <a:p>
            <a:pPr algn="just">
              <a:spcAft>
                <a:spcPts val="0"/>
              </a:spcAft>
            </a:pPr>
            <a:r>
              <a:rPr lang="zh-CN" altLang="zh-CN" kern="100" dirty="0">
                <a:latin typeface="Times New Roman" panose="02020603050405020304" pitchFamily="18" charset="0"/>
              </a:rPr>
              <a:t>时，就会导致执行</a:t>
            </a:r>
          </a:p>
          <a:p>
            <a:pPr indent="277495" algn="just">
              <a:spcBef>
                <a:spcPts val="600"/>
              </a:spcBef>
              <a:spcAft>
                <a:spcPts val="600"/>
              </a:spcAft>
            </a:pPr>
            <a:r>
              <a:rPr lang="zh-CN" altLang="zh-CN" b="1" kern="100" dirty="0">
                <a:solidFill>
                  <a:srgbClr val="C00000"/>
                </a:solidFill>
                <a:latin typeface="Times New Roman" panose="02020603050405020304" pitchFamily="18" charset="0"/>
              </a:rPr>
              <a:t>访问者</a:t>
            </a:r>
            <a:r>
              <a:rPr lang="en-US" altLang="zh-CN" b="1" kern="100" dirty="0">
                <a:solidFill>
                  <a:srgbClr val="C00000"/>
                </a:solidFill>
                <a:latin typeface="Times New Roman" panose="02020603050405020304" pitchFamily="18" charset="0"/>
              </a:rPr>
              <a:t>.visit(</a:t>
            </a:r>
            <a:r>
              <a:rPr lang="zh-CN" altLang="zh-CN" b="1" kern="100" dirty="0">
                <a:solidFill>
                  <a:srgbClr val="C00000"/>
                </a:solidFill>
                <a:latin typeface="Times New Roman" panose="02020603050405020304" pitchFamily="18" charset="0"/>
              </a:rPr>
              <a:t>元素</a:t>
            </a:r>
            <a:r>
              <a:rPr lang="en-US" altLang="zh-CN" b="1" kern="100" dirty="0">
                <a:solidFill>
                  <a:srgbClr val="C00000"/>
                </a:solidFill>
                <a:latin typeface="Times New Roman" panose="02020603050405020304" pitchFamily="18" charset="0"/>
              </a:rPr>
              <a:t>); </a:t>
            </a:r>
          </a:p>
          <a:p>
            <a:pPr indent="277495">
              <a:spcBef>
                <a:spcPts val="600"/>
              </a:spcBef>
              <a:spcAft>
                <a:spcPts val="600"/>
              </a:spcAft>
            </a:pPr>
            <a:r>
              <a:rPr lang="zh-CN" altLang="zh-CN" kern="100" dirty="0">
                <a:latin typeface="Times New Roman" panose="02020603050405020304" pitchFamily="18" charset="0"/>
              </a:rPr>
              <a:t>参与元素中数据的计算</a:t>
            </a:r>
          </a:p>
        </p:txBody>
      </p:sp>
    </p:spTree>
    <p:extLst>
      <p:ext uri="{BB962C8B-B14F-4D97-AF65-F5344CB8AC3E}">
        <p14:creationId xmlns:p14="http://schemas.microsoft.com/office/powerpoint/2010/main" val="43501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8.3 </a:t>
            </a:r>
            <a:r>
              <a:rPr lang="zh-CN" altLang="en-US" sz="2400" dirty="0"/>
              <a:t>访问者模式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8.3.1 </a:t>
            </a:r>
            <a:r>
              <a:rPr lang="zh-CN" altLang="en-US" sz="1800" b="1" dirty="0">
                <a:solidFill>
                  <a:srgbClr val="0070C0"/>
                </a:solidFill>
              </a:rPr>
              <a:t>模式结构</a:t>
            </a:r>
          </a:p>
          <a:p>
            <a:pPr marL="285750" indent="-285750">
              <a:buFont typeface="Arial" pitchFamily="34" charset="0"/>
              <a:buChar char="•"/>
            </a:pPr>
            <a:r>
              <a:rPr lang="en-US" altLang="zh-CN" sz="1800" b="1" dirty="0">
                <a:solidFill>
                  <a:srgbClr val="0070C0"/>
                </a:solidFill>
              </a:rPr>
              <a:t>8.3.2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8.3.3 </a:t>
            </a:r>
            <a:r>
              <a:rPr lang="zh-CN" altLang="en-US" sz="1800" b="1" dirty="0">
                <a:solidFill>
                  <a:srgbClr val="0070C0"/>
                </a:solidFill>
              </a:rPr>
              <a:t>双重分派</a:t>
            </a:r>
            <a:endParaRPr lang="en-US" altLang="zh-CN" sz="1800" b="1" dirty="0">
              <a:solidFill>
                <a:srgbClr val="0070C0"/>
              </a:solidFill>
            </a:endParaRPr>
          </a:p>
          <a:p>
            <a:pPr marL="285750" indent="-285750">
              <a:buFont typeface="Arial" pitchFamily="34" charset="0"/>
              <a:buChar char="•"/>
            </a:pPr>
            <a:r>
              <a:rPr lang="en-US" altLang="zh-CN" sz="1800" b="1" dirty="0">
                <a:solidFill>
                  <a:srgbClr val="C00000"/>
                </a:solidFill>
              </a:rPr>
              <a:t>8.3.4 </a:t>
            </a:r>
            <a:r>
              <a:rPr lang="zh-CN" altLang="en-US" sz="1800" b="1" dirty="0">
                <a:solidFill>
                  <a:srgbClr val="C00000"/>
                </a:solidFill>
              </a:rPr>
              <a:t>模式的优点</a:t>
            </a:r>
          </a:p>
          <a:p>
            <a:pPr marL="285750" indent="-285750">
              <a:buFont typeface="Arial" pitchFamily="34" charset="0"/>
              <a:buChar char="•"/>
            </a:pPr>
            <a:r>
              <a:rPr lang="en-US" altLang="zh-CN" sz="1800" b="1" dirty="0">
                <a:solidFill>
                  <a:srgbClr val="C00000"/>
                </a:solidFill>
              </a:rPr>
              <a:t>8.3.5 </a:t>
            </a:r>
            <a:r>
              <a:rPr lang="zh-CN" altLang="en-US" sz="1800" b="1" dirty="0">
                <a:solidFill>
                  <a:srgbClr val="C00000"/>
                </a:solidFill>
              </a:rPr>
              <a:t>适合的情景</a:t>
            </a:r>
            <a:endParaRPr lang="zh-CN" altLang="en-US" dirty="0">
              <a:solidFill>
                <a:srgbClr val="C0000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2325115"/>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771800" y="1703132"/>
            <a:ext cx="572513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zh-CN" altLang="zh-CN" dirty="0"/>
              <a:t>在不改变一个集合中的元素的类的情况下，增加新的施加于该元素上的新操作</a:t>
            </a:r>
            <a:r>
              <a:rPr lang="zh-CN" altLang="en-US" dirty="0"/>
              <a:t>。</a:t>
            </a:r>
          </a:p>
        </p:txBody>
      </p:sp>
      <p:sp>
        <p:nvSpPr>
          <p:cNvPr id="4" name="矩形 3">
            <a:extLst>
              <a:ext uri="{FF2B5EF4-FFF2-40B4-BE49-F238E27FC236}">
                <a16:creationId xmlns:a16="http://schemas.microsoft.com/office/drawing/2014/main" xmlns="" id="{66E5E035-7A4A-411B-9B0F-25CFAC82C2BD}"/>
              </a:ext>
            </a:extLst>
          </p:cNvPr>
          <p:cNvSpPr/>
          <p:nvPr/>
        </p:nvSpPr>
        <p:spPr>
          <a:xfrm>
            <a:off x="2771800" y="2356604"/>
            <a:ext cx="6085172"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需要对集合中的对象进行很多不同的并且不相关的操作，而我们又不想修改对象的类，就可以使用访问者模式。访问者模式可以在</a:t>
            </a:r>
            <a:r>
              <a:rPr lang="en-US" altLang="zh-CN" dirty="0"/>
              <a:t>Visitor</a:t>
            </a:r>
            <a:r>
              <a:rPr lang="zh-CN" altLang="zh-CN" dirty="0"/>
              <a:t>类中集中定义一些关于集合中对象的操作</a:t>
            </a:r>
            <a:r>
              <a:rPr lang="zh-CN" altLang="en-US" dirty="0"/>
              <a:t>。</a:t>
            </a:r>
          </a:p>
        </p:txBody>
      </p:sp>
      <p:sp>
        <p:nvSpPr>
          <p:cNvPr id="12" name="箭头: 左 11">
            <a:extLst>
              <a:ext uri="{FF2B5EF4-FFF2-40B4-BE49-F238E27FC236}">
                <a16:creationId xmlns:a16="http://schemas.microsoft.com/office/drawing/2014/main" xmlns="" id="{AC11C312-7011-4381-9CCE-706FA32471D3}"/>
              </a:ext>
            </a:extLst>
          </p:cNvPr>
          <p:cNvSpPr/>
          <p:nvPr/>
        </p:nvSpPr>
        <p:spPr>
          <a:xfrm>
            <a:off x="2330863" y="192053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9201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8.4 </a:t>
            </a:r>
            <a:r>
              <a:rPr lang="zh-CN" altLang="zh-CN" sz="2400" dirty="0"/>
              <a:t>装饰</a:t>
            </a:r>
            <a:r>
              <a:rPr lang="zh-CN" altLang="en-US" sz="2400" dirty="0"/>
              <a:t>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r>
              <a:rPr lang="en-US" altLang="zh-CN" sz="1800" b="1" dirty="0">
                <a:solidFill>
                  <a:srgbClr val="C00000"/>
                </a:solidFill>
              </a:rPr>
              <a:t>8.4.1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8.4.2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8.4.3 </a:t>
            </a:r>
            <a:r>
              <a:rPr lang="zh-CN" altLang="en-US" sz="1800" b="1" dirty="0">
                <a:solidFill>
                  <a:srgbClr val="0070C0"/>
                </a:solidFill>
              </a:rPr>
              <a:t>使用多个装饰者</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8.4.4 </a:t>
            </a:r>
            <a:r>
              <a:rPr lang="zh-CN" altLang="en-US" sz="1800" b="1" dirty="0">
                <a:solidFill>
                  <a:srgbClr val="0070C0"/>
                </a:solidFill>
              </a:rPr>
              <a:t>相对继承机制的优势</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8.4.5</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8.4.6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996F549-A65D-4680-BBFB-D3A0CC06486D}"/>
              </a:ext>
            </a:extLst>
          </p:cNvPr>
          <p:cNvSpPr/>
          <p:nvPr/>
        </p:nvSpPr>
        <p:spPr>
          <a:xfrm>
            <a:off x="179512" y="4208470"/>
            <a:ext cx="8424936" cy="1754326"/>
          </a:xfrm>
          <a:prstGeom prst="rect">
            <a:avLst/>
          </a:prstGeom>
        </p:spPr>
        <p:txBody>
          <a:bodyPr wrap="square">
            <a:spAutoFit/>
          </a:bodyPr>
          <a:lstStyle/>
          <a:p>
            <a:pPr marL="285750" lvl="0" indent="-285750">
              <a:buFont typeface="Arial" panose="020B0604020202020204" pitchFamily="34" charset="0"/>
              <a:buChar char="•"/>
            </a:pPr>
            <a:r>
              <a:rPr lang="zh-CN" altLang="zh-CN" b="1" dirty="0"/>
              <a:t>抽象组件</a:t>
            </a:r>
            <a:r>
              <a:rPr lang="zh-CN" altLang="zh-CN" dirty="0"/>
              <a:t>（</a:t>
            </a:r>
            <a:r>
              <a:rPr lang="en-US" altLang="zh-CN" dirty="0"/>
              <a:t>Component</a:t>
            </a:r>
            <a:r>
              <a:rPr lang="zh-CN" altLang="zh-CN" dirty="0"/>
              <a:t>）：抽象组件（是抽象类）定义了需要进行装饰的方法。抽象组件就是“被装饰者”角色。</a:t>
            </a:r>
          </a:p>
          <a:p>
            <a:pPr marL="285750" lvl="0" indent="-285750">
              <a:buFont typeface="Arial" panose="020B0604020202020204" pitchFamily="34" charset="0"/>
              <a:buChar char="•"/>
            </a:pPr>
            <a:r>
              <a:rPr lang="zh-CN" altLang="zh-CN" b="1" dirty="0"/>
              <a:t>具体组件</a:t>
            </a:r>
            <a:r>
              <a:rPr lang="zh-CN" altLang="zh-CN" dirty="0"/>
              <a:t>（</a:t>
            </a:r>
            <a:r>
              <a:rPr lang="en-US" altLang="zh-CN" dirty="0" err="1"/>
              <a:t>ConcreteComponent</a:t>
            </a:r>
            <a:r>
              <a:rPr lang="zh-CN" altLang="zh-CN" dirty="0"/>
              <a:t>）：具体组件是抽象组件的一个子类。</a:t>
            </a:r>
          </a:p>
          <a:p>
            <a:pPr marL="285750" lvl="0" indent="-285750">
              <a:buFont typeface="Arial" panose="020B0604020202020204" pitchFamily="34" charset="0"/>
              <a:buChar char="•"/>
            </a:pPr>
            <a:r>
              <a:rPr lang="zh-CN" altLang="zh-CN" b="1" dirty="0"/>
              <a:t>装饰</a:t>
            </a:r>
            <a:r>
              <a:rPr lang="zh-CN" altLang="zh-CN" dirty="0"/>
              <a:t>（</a:t>
            </a:r>
            <a:r>
              <a:rPr lang="en-US" altLang="zh-CN" dirty="0"/>
              <a:t>Decorator</a:t>
            </a:r>
            <a:r>
              <a:rPr lang="zh-CN" altLang="zh-CN" dirty="0"/>
              <a:t>）：该角色是抽象组件的一个子类，是“装饰者”角色，其作用是装饰具体组件</a:t>
            </a:r>
            <a:r>
              <a:rPr lang="zh-CN" altLang="en-US" dirty="0"/>
              <a:t>。</a:t>
            </a:r>
            <a:r>
              <a:rPr lang="en-US" altLang="zh-CN" dirty="0"/>
              <a:t>Decorator</a:t>
            </a:r>
            <a:r>
              <a:rPr lang="zh-CN" altLang="zh-CN" dirty="0"/>
              <a:t>角色需要包含</a:t>
            </a:r>
            <a:r>
              <a:rPr lang="zh-CN" altLang="zh-CN" b="1" dirty="0"/>
              <a:t>抽象组件</a:t>
            </a:r>
            <a:r>
              <a:rPr lang="zh-CN" altLang="zh-CN" dirty="0"/>
              <a:t>的引用。</a:t>
            </a:r>
          </a:p>
          <a:p>
            <a:pPr marL="285750" indent="-285750">
              <a:buFont typeface="Arial" panose="020B0604020202020204" pitchFamily="34" charset="0"/>
              <a:buChar char="•"/>
            </a:pPr>
            <a:r>
              <a:rPr lang="zh-CN" altLang="zh-CN" b="1" dirty="0"/>
              <a:t>具体装饰</a:t>
            </a:r>
            <a:r>
              <a:rPr lang="zh-CN" altLang="zh-CN" dirty="0"/>
              <a:t>（</a:t>
            </a:r>
            <a:r>
              <a:rPr lang="en-US" altLang="zh-CN" dirty="0" err="1"/>
              <a:t>ConcreteDecotator</a:t>
            </a:r>
            <a:r>
              <a:rPr lang="zh-CN" altLang="zh-CN" dirty="0"/>
              <a:t>）：具体装饰是</a:t>
            </a:r>
            <a:r>
              <a:rPr lang="en-US" altLang="zh-CN" dirty="0"/>
              <a:t>Decorator</a:t>
            </a:r>
            <a:r>
              <a:rPr lang="zh-CN" altLang="zh-CN" dirty="0"/>
              <a:t>角色的一个非抽象子类</a:t>
            </a:r>
            <a:endParaRPr lang="zh-CN" altLang="en-US" dirty="0"/>
          </a:p>
        </p:txBody>
      </p:sp>
      <p:sp>
        <p:nvSpPr>
          <p:cNvPr id="6" name="矩形 5">
            <a:extLst>
              <a:ext uri="{FF2B5EF4-FFF2-40B4-BE49-F238E27FC236}">
                <a16:creationId xmlns:a16="http://schemas.microsoft.com/office/drawing/2014/main" xmlns="" id="{FBA2089D-7581-4535-8E90-C34E2CCC8E91}"/>
              </a:ext>
            </a:extLst>
          </p:cNvPr>
          <p:cNvSpPr/>
          <p:nvPr/>
        </p:nvSpPr>
        <p:spPr>
          <a:xfrm>
            <a:off x="307263" y="3588811"/>
            <a:ext cx="2840842"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t>结构中包含以下</a:t>
            </a:r>
            <a:r>
              <a:rPr lang="en-US" altLang="zh-CN" dirty="0"/>
              <a:t>4</a:t>
            </a:r>
            <a:r>
              <a:rPr lang="zh-CN" altLang="en-US" dirty="0"/>
              <a:t>种角色：</a:t>
            </a:r>
          </a:p>
        </p:txBody>
      </p:sp>
      <p:pic>
        <p:nvPicPr>
          <p:cNvPr id="3" name="图片 2">
            <a:extLst>
              <a:ext uri="{FF2B5EF4-FFF2-40B4-BE49-F238E27FC236}">
                <a16:creationId xmlns:a16="http://schemas.microsoft.com/office/drawing/2014/main" xmlns="" id="{4E360777-B46C-4B72-B043-58D2A8F976A9}"/>
              </a:ext>
            </a:extLst>
          </p:cNvPr>
          <p:cNvPicPr>
            <a:picLocks noChangeAspect="1"/>
          </p:cNvPicPr>
          <p:nvPr/>
        </p:nvPicPr>
        <p:blipFill>
          <a:blip r:embed="rId2"/>
          <a:stretch>
            <a:fillRect/>
          </a:stretch>
        </p:blipFill>
        <p:spPr>
          <a:xfrm>
            <a:off x="3707904" y="267446"/>
            <a:ext cx="3857402" cy="3907015"/>
          </a:xfrm>
          <a:prstGeom prst="rect">
            <a:avLst/>
          </a:prstGeom>
        </p:spPr>
      </p:pic>
    </p:spTree>
    <p:extLst>
      <p:ext uri="{BB962C8B-B14F-4D97-AF65-F5344CB8AC3E}">
        <p14:creationId xmlns:p14="http://schemas.microsoft.com/office/powerpoint/2010/main" val="4031842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8.4 </a:t>
            </a:r>
            <a:r>
              <a:rPr lang="zh-CN" altLang="en-US" sz="2400" dirty="0"/>
              <a:t>装饰模式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r>
              <a:rPr lang="en-US" altLang="zh-CN" sz="1800" b="1" dirty="0">
                <a:solidFill>
                  <a:srgbClr val="C00000"/>
                </a:solidFill>
              </a:rPr>
              <a:t>8.4.1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8.4.2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8.4.3 </a:t>
            </a:r>
            <a:r>
              <a:rPr lang="zh-CN" altLang="en-US" sz="1800" b="1" dirty="0">
                <a:solidFill>
                  <a:srgbClr val="0070C0"/>
                </a:solidFill>
              </a:rPr>
              <a:t>使用多个装饰者</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8.4.4 </a:t>
            </a:r>
            <a:r>
              <a:rPr lang="zh-CN" altLang="en-US" sz="1800" b="1" dirty="0">
                <a:solidFill>
                  <a:srgbClr val="0070C0"/>
                </a:solidFill>
              </a:rPr>
              <a:t>相对继承机制的优势</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8.4.5</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8.4.6 </a:t>
            </a:r>
            <a:r>
              <a:rPr lang="zh-CN" altLang="en-US" sz="1800" b="1" dirty="0">
                <a:solidFill>
                  <a:srgbClr val="0070C0"/>
                </a:solidFill>
              </a:rPr>
              <a:t>适合的情景</a:t>
            </a:r>
            <a:endParaRPr lang="zh-CN" altLang="en-US"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95812"/>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646331"/>
          </a:xfrm>
          <a:prstGeom prst="rect">
            <a:avLst/>
          </a:prstGeom>
        </p:spPr>
        <p:txBody>
          <a:bodyPr wrap="square">
            <a:spAutoFit/>
          </a:bodyPr>
          <a:lstStyle/>
          <a:p>
            <a:r>
              <a:rPr lang="zh-CN" altLang="en-US" dirty="0"/>
              <a:t>通过一个简单的问题来描述模式中所涉及到的各个角色。</a:t>
            </a:r>
          </a:p>
          <a:p>
            <a:r>
              <a:rPr lang="zh-CN" altLang="en-US" dirty="0"/>
              <a:t>简单问题：</a:t>
            </a:r>
            <a:r>
              <a:rPr lang="zh-CN" altLang="zh-CN" dirty="0"/>
              <a:t>给麻雀安装智能电子翅膀</a:t>
            </a:r>
            <a:r>
              <a:rPr lang="zh-CN" altLang="en-US" dirty="0"/>
              <a:t>。</a:t>
            </a:r>
          </a:p>
        </p:txBody>
      </p:sp>
      <p:sp>
        <p:nvSpPr>
          <p:cNvPr id="5" name="矩形 4">
            <a:extLst>
              <a:ext uri="{FF2B5EF4-FFF2-40B4-BE49-F238E27FC236}">
                <a16:creationId xmlns:a16="http://schemas.microsoft.com/office/drawing/2014/main" xmlns="" id="{DF29D22C-979F-42F9-AD13-3CEA754F0A8E}"/>
              </a:ext>
            </a:extLst>
          </p:cNvPr>
          <p:cNvSpPr/>
          <p:nvPr/>
        </p:nvSpPr>
        <p:spPr>
          <a:xfrm>
            <a:off x="2663292" y="1331101"/>
            <a:ext cx="1281120"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hlinkClick r:id="rId2" action="ppaction://hlinkfile"/>
              </a:rPr>
              <a:t>1.</a:t>
            </a:r>
            <a:r>
              <a:rPr lang="zh-CN" altLang="zh-CN" kern="100" dirty="0">
                <a:latin typeface="Times New Roman" panose="02020603050405020304" pitchFamily="18" charset="0"/>
                <a:cs typeface="Times New Roman" panose="02020603050405020304" pitchFamily="18" charset="0"/>
                <a:hlinkClick r:id="rId2" action="ppaction://hlinkfile"/>
              </a:rPr>
              <a:t>抽象组件</a:t>
            </a:r>
            <a:endParaRPr lang="zh-CN" altLang="en-US" dirty="0"/>
          </a:p>
        </p:txBody>
      </p:sp>
      <p:sp>
        <p:nvSpPr>
          <p:cNvPr id="6" name="矩形 5">
            <a:extLst>
              <a:ext uri="{FF2B5EF4-FFF2-40B4-BE49-F238E27FC236}">
                <a16:creationId xmlns:a16="http://schemas.microsoft.com/office/drawing/2014/main" xmlns="" id="{916A176F-3700-403B-9F33-E5CB5BB9B658}"/>
              </a:ext>
            </a:extLst>
          </p:cNvPr>
          <p:cNvSpPr/>
          <p:nvPr/>
        </p:nvSpPr>
        <p:spPr>
          <a:xfrm>
            <a:off x="2394006" y="1689993"/>
            <a:ext cx="6263702" cy="1200329"/>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rPr>
              <a:t>装饰模式是动态地扩展一个对象的功能，而不需要改变原始类代码的一种成熟模式。</a:t>
            </a:r>
            <a:r>
              <a:rPr lang="zh-CN" altLang="zh-CN" dirty="0"/>
              <a:t>在许多设计中，可能需要改进类的某个对象的功能，而不是该类创建的全部对象</a:t>
            </a:r>
            <a:r>
              <a:rPr lang="zh-CN" altLang="en-US" dirty="0"/>
              <a:t>。</a:t>
            </a:r>
            <a:r>
              <a:rPr lang="zh-CN" altLang="zh-CN" dirty="0"/>
              <a:t>在本问题中，抽象组件的名字是</a:t>
            </a:r>
            <a:r>
              <a:rPr lang="en-US" altLang="zh-CN" dirty="0"/>
              <a:t>Bird</a:t>
            </a:r>
            <a:r>
              <a:rPr lang="zh-CN" altLang="en-US" dirty="0"/>
              <a:t>。</a:t>
            </a:r>
            <a:endParaRPr lang="zh-CN" altLang="zh-CN" kern="100" dirty="0">
              <a:latin typeface="Times New Roman" panose="02020603050405020304" pitchFamily="18" charset="0"/>
            </a:endParaRPr>
          </a:p>
        </p:txBody>
      </p:sp>
      <p:sp>
        <p:nvSpPr>
          <p:cNvPr id="7" name="矩形 6">
            <a:extLst>
              <a:ext uri="{FF2B5EF4-FFF2-40B4-BE49-F238E27FC236}">
                <a16:creationId xmlns:a16="http://schemas.microsoft.com/office/drawing/2014/main" xmlns="" id="{A6E6B132-15D6-4A3C-AE9E-73B3B4D96C5C}"/>
              </a:ext>
            </a:extLst>
          </p:cNvPr>
          <p:cNvSpPr/>
          <p:nvPr/>
        </p:nvSpPr>
        <p:spPr>
          <a:xfrm>
            <a:off x="211078" y="2973211"/>
            <a:ext cx="1281120"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hlinkClick r:id="rId2" action="ppaction://hlinkfile"/>
              </a:rPr>
              <a:t>2.</a:t>
            </a:r>
            <a:r>
              <a:rPr lang="zh-CN" altLang="zh-CN" kern="100" dirty="0">
                <a:latin typeface="Times New Roman" panose="02020603050405020304" pitchFamily="18" charset="0"/>
                <a:cs typeface="Times New Roman" panose="02020603050405020304" pitchFamily="18" charset="0"/>
                <a:hlinkClick r:id="rId2" action="ppaction://hlinkfile"/>
              </a:rPr>
              <a:t>具体组件</a:t>
            </a:r>
            <a:endParaRPr lang="zh-CN" altLang="en-US" dirty="0"/>
          </a:p>
        </p:txBody>
      </p:sp>
      <p:sp>
        <p:nvSpPr>
          <p:cNvPr id="12" name="矩形 11">
            <a:extLst>
              <a:ext uri="{FF2B5EF4-FFF2-40B4-BE49-F238E27FC236}">
                <a16:creationId xmlns:a16="http://schemas.microsoft.com/office/drawing/2014/main" xmlns="" id="{661D9407-8324-40C1-86AF-2C54200758B3}"/>
              </a:ext>
            </a:extLst>
          </p:cNvPr>
          <p:cNvSpPr/>
          <p:nvPr/>
        </p:nvSpPr>
        <p:spPr>
          <a:xfrm>
            <a:off x="169628" y="3323451"/>
            <a:ext cx="8290804"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具体组件是抽象组件的一个子类，具体组件的实例称作“被装饰者”。对于前面简单的问题，给出的具体组件角色的名字是</a:t>
            </a:r>
            <a:r>
              <a:rPr lang="en-US" altLang="zh-CN" kern="100" dirty="0">
                <a:latin typeface="Times New Roman" panose="02020603050405020304" pitchFamily="18" charset="0"/>
              </a:rPr>
              <a:t>Sparrow</a:t>
            </a:r>
            <a:r>
              <a:rPr lang="zh-CN" altLang="zh-CN" kern="100" dirty="0">
                <a:latin typeface="Times New Roman" panose="02020603050405020304" pitchFamily="18" charset="0"/>
                <a:cs typeface="Times New Roman" panose="02020603050405020304" pitchFamily="18" charset="0"/>
              </a:rPr>
              <a:t>类，该类的实例模拟麻雀</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15" name="矩形 14">
            <a:extLst>
              <a:ext uri="{FF2B5EF4-FFF2-40B4-BE49-F238E27FC236}">
                <a16:creationId xmlns:a16="http://schemas.microsoft.com/office/drawing/2014/main" xmlns="" id="{CE858C84-2092-4EBF-944A-E72A750DD9CE}"/>
              </a:ext>
            </a:extLst>
          </p:cNvPr>
          <p:cNvSpPr/>
          <p:nvPr/>
        </p:nvSpPr>
        <p:spPr>
          <a:xfrm>
            <a:off x="126230" y="4013339"/>
            <a:ext cx="2262158"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hlinkClick r:id="rId2" action="ppaction://hlinkfile"/>
              </a:rPr>
              <a:t>3.</a:t>
            </a:r>
            <a:r>
              <a:rPr lang="zh-CN" altLang="zh-CN" kern="100" dirty="0">
                <a:latin typeface="Times New Roman" panose="02020603050405020304" pitchFamily="18" charset="0"/>
                <a:cs typeface="Times New Roman" panose="02020603050405020304" pitchFamily="18" charset="0"/>
                <a:hlinkClick r:id="rId2" action="ppaction://hlinkfile"/>
              </a:rPr>
              <a:t>装饰（</a:t>
            </a:r>
            <a:r>
              <a:rPr lang="en-US" altLang="zh-CN" kern="100" dirty="0">
                <a:latin typeface="Times New Roman" panose="02020603050405020304" pitchFamily="18" charset="0"/>
                <a:hlinkClick r:id="rId2" action="ppaction://hlinkfile"/>
              </a:rPr>
              <a:t>Decorator</a:t>
            </a:r>
            <a:r>
              <a:rPr lang="zh-CN" altLang="zh-CN" kern="100" dirty="0">
                <a:latin typeface="Times New Roman" panose="02020603050405020304" pitchFamily="18" charset="0"/>
                <a:cs typeface="Times New Roman" panose="02020603050405020304" pitchFamily="18" charset="0"/>
                <a:hlinkClick r:id="rId2" action="ppaction://hlinkfile"/>
              </a:rPr>
              <a:t>）</a:t>
            </a:r>
            <a:endParaRPr lang="zh-CN" altLang="en-US" dirty="0"/>
          </a:p>
        </p:txBody>
      </p:sp>
      <p:sp>
        <p:nvSpPr>
          <p:cNvPr id="17" name="矩形 16">
            <a:extLst>
              <a:ext uri="{FF2B5EF4-FFF2-40B4-BE49-F238E27FC236}">
                <a16:creationId xmlns:a16="http://schemas.microsoft.com/office/drawing/2014/main" xmlns="" id="{02B43E85-9141-482F-8952-B8D38C07DB42}"/>
              </a:ext>
            </a:extLst>
          </p:cNvPr>
          <p:cNvSpPr/>
          <p:nvPr/>
        </p:nvSpPr>
        <p:spPr>
          <a:xfrm>
            <a:off x="211078" y="4440297"/>
            <a:ext cx="8537386"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装饰（</a:t>
            </a:r>
            <a:r>
              <a:rPr lang="en-US" altLang="zh-CN" kern="100" dirty="0">
                <a:latin typeface="Times New Roman" panose="02020603050405020304" pitchFamily="18" charset="0"/>
              </a:rPr>
              <a:t>Decorator</a:t>
            </a:r>
            <a:r>
              <a:rPr lang="zh-CN" altLang="zh-CN" kern="100" dirty="0">
                <a:latin typeface="Times New Roman" panose="02020603050405020304" pitchFamily="18" charset="0"/>
                <a:cs typeface="Times New Roman" panose="02020603050405020304" pitchFamily="18" charset="0"/>
              </a:rPr>
              <a:t>）角色是抽象组件的一个子类，需要包含被装饰者</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抽象组件</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的引用。</a:t>
            </a:r>
            <a:r>
              <a:rPr lang="zh-CN" altLang="en-US"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装饰（</a:t>
            </a:r>
            <a:r>
              <a:rPr lang="en-US" altLang="zh-CN" kern="100" dirty="0">
                <a:latin typeface="Times New Roman" panose="02020603050405020304" pitchFamily="18" charset="0"/>
              </a:rPr>
              <a:t>Decorator</a:t>
            </a:r>
            <a:r>
              <a:rPr lang="zh-CN" altLang="zh-CN" kern="100" dirty="0">
                <a:latin typeface="Times New Roman" panose="02020603050405020304" pitchFamily="18" charset="0"/>
                <a:cs typeface="Times New Roman" panose="02020603050405020304" pitchFamily="18" charset="0"/>
              </a:rPr>
              <a:t>）角色也是抽象组件的子类，</a:t>
            </a:r>
            <a:r>
              <a:rPr lang="zh-CN" altLang="en-US" kern="100" dirty="0">
                <a:latin typeface="Times New Roman" panose="02020603050405020304" pitchFamily="18" charset="0"/>
                <a:cs typeface="Times New Roman" panose="02020603050405020304" pitchFamily="18" charset="0"/>
              </a:rPr>
              <a:t>但</a:t>
            </a:r>
            <a:r>
              <a:rPr lang="zh-CN" altLang="zh-CN" kern="100" dirty="0">
                <a:latin typeface="Times New Roman" panose="02020603050405020304" pitchFamily="18" charset="0"/>
                <a:cs typeface="Times New Roman" panose="02020603050405020304" pitchFamily="18" charset="0"/>
              </a:rPr>
              <a:t>需要额外提供一些方法，用来装饰抽象组件。</a:t>
            </a:r>
            <a:endParaRPr lang="zh-CN" altLang="en-US" dirty="0"/>
          </a:p>
        </p:txBody>
      </p:sp>
      <p:sp>
        <p:nvSpPr>
          <p:cNvPr id="18" name="矩形 17">
            <a:extLst>
              <a:ext uri="{FF2B5EF4-FFF2-40B4-BE49-F238E27FC236}">
                <a16:creationId xmlns:a16="http://schemas.microsoft.com/office/drawing/2014/main" xmlns="" id="{F1C6F877-1D7D-4EF8-B3B0-9D13F93CF95E}"/>
              </a:ext>
            </a:extLst>
          </p:cNvPr>
          <p:cNvSpPr/>
          <p:nvPr/>
        </p:nvSpPr>
        <p:spPr>
          <a:xfrm>
            <a:off x="163702" y="5798018"/>
            <a:ext cx="8568952"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具体装饰负责用新的方法去装饰“被装饰者”的方法。本问题中，具体装饰是</a:t>
            </a:r>
            <a:r>
              <a:rPr lang="en-US" altLang="zh-CN" kern="100" dirty="0" err="1">
                <a:latin typeface="Times New Roman" panose="02020603050405020304" pitchFamily="18" charset="0"/>
              </a:rPr>
              <a:t>SparrowDecorator</a:t>
            </a:r>
            <a:r>
              <a:rPr lang="zh-CN" altLang="zh-CN" kern="100" dirty="0">
                <a:latin typeface="Times New Roman" panose="02020603050405020304" pitchFamily="18" charset="0"/>
                <a:cs typeface="Times New Roman" panose="02020603050405020304" pitchFamily="18" charset="0"/>
              </a:rPr>
              <a:t>类，该类使用</a:t>
            </a:r>
            <a:r>
              <a:rPr lang="en-US" altLang="zh-CN" kern="100" dirty="0" err="1">
                <a:latin typeface="Times New Roman" panose="02020603050405020304" pitchFamily="18" charset="0"/>
              </a:rPr>
              <a:t>eleFly</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方法去装饰</a:t>
            </a:r>
            <a:r>
              <a:rPr lang="en-US" altLang="zh-CN" kern="100" dirty="0">
                <a:latin typeface="Times New Roman" panose="02020603050405020304" pitchFamily="18" charset="0"/>
              </a:rPr>
              <a:t>fly()</a:t>
            </a:r>
            <a:r>
              <a:rPr lang="zh-CN" altLang="zh-CN" kern="100" dirty="0">
                <a:latin typeface="Times New Roman" panose="02020603050405020304" pitchFamily="18" charset="0"/>
                <a:cs typeface="Times New Roman" panose="02020603050405020304" pitchFamily="18" charset="0"/>
              </a:rPr>
              <a:t>方法</a:t>
            </a:r>
            <a:endParaRPr lang="zh-CN" altLang="en-US" dirty="0"/>
          </a:p>
        </p:txBody>
      </p:sp>
      <p:sp>
        <p:nvSpPr>
          <p:cNvPr id="19" name="矩形 18">
            <a:extLst>
              <a:ext uri="{FF2B5EF4-FFF2-40B4-BE49-F238E27FC236}">
                <a16:creationId xmlns:a16="http://schemas.microsoft.com/office/drawing/2014/main" xmlns="" id="{3A3D724F-D803-478C-BDC7-853FAF715D88}"/>
              </a:ext>
            </a:extLst>
          </p:cNvPr>
          <p:cNvSpPr/>
          <p:nvPr/>
        </p:nvSpPr>
        <p:spPr>
          <a:xfrm>
            <a:off x="179512" y="5396156"/>
            <a:ext cx="1281120"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hlinkClick r:id="rId2" action="ppaction://hlinkfile"/>
              </a:rPr>
              <a:t>4.</a:t>
            </a:r>
            <a:r>
              <a:rPr lang="zh-CN" altLang="zh-CN" kern="100" dirty="0">
                <a:latin typeface="Times New Roman" panose="02020603050405020304" pitchFamily="18" charset="0"/>
                <a:cs typeface="Times New Roman" panose="02020603050405020304" pitchFamily="18" charset="0"/>
                <a:hlinkClick r:id="rId2" action="ppaction://hlinkfile"/>
              </a:rPr>
              <a:t>具体装饰</a:t>
            </a:r>
            <a:endParaRPr lang="zh-CN" altLang="en-US" dirty="0"/>
          </a:p>
        </p:txBody>
      </p:sp>
    </p:spTree>
    <p:extLst>
      <p:ext uri="{BB962C8B-B14F-4D97-AF65-F5344CB8AC3E}">
        <p14:creationId xmlns:p14="http://schemas.microsoft.com/office/powerpoint/2010/main" val="742185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8.4 </a:t>
            </a:r>
            <a:r>
              <a:rPr lang="zh-CN" altLang="en-US" sz="2400" dirty="0"/>
              <a:t>装饰模式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r>
              <a:rPr lang="en-US" altLang="zh-CN" sz="1800" b="1" dirty="0">
                <a:solidFill>
                  <a:srgbClr val="0070C0"/>
                </a:solidFill>
              </a:rPr>
              <a:t>8.4.1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C00000"/>
                </a:solidFill>
              </a:rPr>
              <a:t>8.4.2 </a:t>
            </a:r>
            <a:r>
              <a:rPr lang="zh-CN" altLang="en-US" sz="1800" b="1" dirty="0">
                <a:solidFill>
                  <a:srgbClr val="C00000"/>
                </a:solidFill>
              </a:rPr>
              <a:t>模式的使用</a:t>
            </a:r>
          </a:p>
          <a:p>
            <a:pPr marL="285750" indent="-285750">
              <a:buFont typeface="Arial" pitchFamily="34" charset="0"/>
              <a:buChar char="•"/>
            </a:pPr>
            <a:r>
              <a:rPr lang="en-US" altLang="zh-CN" sz="1800" b="1" dirty="0">
                <a:solidFill>
                  <a:srgbClr val="0070C0"/>
                </a:solidFill>
              </a:rPr>
              <a:t>8.4.3 </a:t>
            </a:r>
            <a:r>
              <a:rPr lang="zh-CN" altLang="en-US" sz="1800" b="1" dirty="0">
                <a:solidFill>
                  <a:srgbClr val="0070C0"/>
                </a:solidFill>
              </a:rPr>
              <a:t>使用多个装饰者</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8.4.4 </a:t>
            </a:r>
            <a:r>
              <a:rPr lang="zh-CN" altLang="en-US" sz="1800" b="1" dirty="0">
                <a:solidFill>
                  <a:srgbClr val="0070C0"/>
                </a:solidFill>
              </a:rPr>
              <a:t>相对继承机制的优势</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8.4.5</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8.4.6 </a:t>
            </a:r>
            <a:r>
              <a:rPr lang="zh-CN" altLang="en-US" sz="1800" b="1" dirty="0">
                <a:solidFill>
                  <a:srgbClr val="0070C0"/>
                </a:solidFill>
              </a:rPr>
              <a:t>适合的情景</a:t>
            </a:r>
            <a:endParaRPr lang="zh-CN" altLang="en-US" sz="1800"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20678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2862322"/>
          </a:xfrm>
          <a:prstGeom prst="rect">
            <a:avLst/>
          </a:prstGeom>
        </p:spPr>
        <p:txBody>
          <a:bodyPr wrap="square">
            <a:spAutoFit/>
          </a:bodyPr>
          <a:lstStyle/>
          <a:p>
            <a:r>
              <a:rPr lang="zh-CN" altLang="zh-CN" dirty="0"/>
              <a:t>已经使用模式给出了可以使用的类，可以将这些类看作是一个小框架，用户就可以使用这个小框架中的类编写应用程序了。</a:t>
            </a:r>
          </a:p>
          <a:p>
            <a:r>
              <a:rPr lang="zh-CN" altLang="zh-CN" dirty="0"/>
              <a:t>下列用户应用程序</a:t>
            </a:r>
            <a:r>
              <a:rPr lang="en-US" altLang="zh-CN" dirty="0">
                <a:hlinkClick r:id="rId2" action="ppaction://hlinkfile"/>
              </a:rPr>
              <a:t>Application.java</a:t>
            </a:r>
            <a:r>
              <a:rPr lang="zh-CN" altLang="zh-CN" dirty="0"/>
              <a:t>使用了模式中所涉及的类</a:t>
            </a:r>
            <a:r>
              <a:rPr lang="zh-CN" altLang="en-US" dirty="0"/>
              <a:t>。</a:t>
            </a:r>
            <a:r>
              <a:rPr lang="zh-CN" altLang="zh-CN" dirty="0"/>
              <a:t>需要创建“被装饰者”和相应的“装饰者”</a:t>
            </a:r>
            <a:r>
              <a:rPr lang="zh-CN" altLang="en-US" dirty="0"/>
              <a:t>。</a:t>
            </a:r>
            <a:endParaRPr lang="en-US" altLang="zh-CN" dirty="0"/>
          </a:p>
          <a:p>
            <a:r>
              <a:rPr lang="en-US" altLang="zh-CN" dirty="0">
                <a:hlinkClick r:id="rId2" action="ppaction://hlinkfile"/>
              </a:rPr>
              <a:t>Application.java</a:t>
            </a:r>
            <a:r>
              <a:rPr lang="zh-CN" altLang="zh-CN" dirty="0"/>
              <a:t>演示一只没有安装电子翅膀的小鸟只能飞行</a:t>
            </a:r>
            <a:r>
              <a:rPr lang="en-US" altLang="zh-CN" dirty="0"/>
              <a:t>100</a:t>
            </a:r>
            <a:r>
              <a:rPr lang="zh-CN" altLang="zh-CN" dirty="0"/>
              <a:t>米，对该鸟进行“装饰”，即给它安装一个电子翅膀，那么安装了</a:t>
            </a:r>
            <a:r>
              <a:rPr lang="en-US" altLang="zh-CN" dirty="0"/>
              <a:t>1</a:t>
            </a:r>
            <a:r>
              <a:rPr lang="zh-CN" altLang="zh-CN" dirty="0"/>
              <a:t>个电子翅膀后的鸟就能飞行</a:t>
            </a:r>
            <a:r>
              <a:rPr lang="en-US" altLang="zh-CN" dirty="0"/>
              <a:t>150</a:t>
            </a:r>
            <a:r>
              <a:rPr lang="zh-CN" altLang="zh-CN" dirty="0"/>
              <a:t>米，然后在继续给它安装电子翅膀，那么安装了</a:t>
            </a:r>
            <a:r>
              <a:rPr lang="en-US" altLang="zh-CN" dirty="0"/>
              <a:t>2</a:t>
            </a:r>
            <a:r>
              <a:rPr lang="zh-CN" altLang="zh-CN" dirty="0"/>
              <a:t>个电子翅膀后的鸟就能飞行</a:t>
            </a:r>
            <a:r>
              <a:rPr lang="en-US" altLang="zh-CN" dirty="0"/>
              <a:t>200</a:t>
            </a:r>
            <a:r>
              <a:rPr lang="zh-CN" altLang="zh-CN" dirty="0"/>
              <a:t>米</a:t>
            </a:r>
            <a:endParaRPr lang="zh-CN" altLang="en-US" dirty="0"/>
          </a:p>
        </p:txBody>
      </p:sp>
      <p:sp>
        <p:nvSpPr>
          <p:cNvPr id="5" name="矩形 4">
            <a:extLst>
              <a:ext uri="{FF2B5EF4-FFF2-40B4-BE49-F238E27FC236}">
                <a16:creationId xmlns:a16="http://schemas.microsoft.com/office/drawing/2014/main" xmlns="" id="{1364C50A-4764-44CC-AC80-AF87DB3E4DC7}"/>
              </a:ext>
            </a:extLst>
          </p:cNvPr>
          <p:cNvSpPr/>
          <p:nvPr/>
        </p:nvSpPr>
        <p:spPr>
          <a:xfrm>
            <a:off x="179512" y="4149080"/>
            <a:ext cx="167539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Application.java</a:t>
            </a:r>
            <a:endParaRPr lang="zh-CN" altLang="en-US" dirty="0"/>
          </a:p>
        </p:txBody>
      </p:sp>
      <p:sp>
        <p:nvSpPr>
          <p:cNvPr id="6" name="箭头: 右 5">
            <a:extLst>
              <a:ext uri="{FF2B5EF4-FFF2-40B4-BE49-F238E27FC236}">
                <a16:creationId xmlns:a16="http://schemas.microsoft.com/office/drawing/2014/main" xmlns="" id="{9E1D229C-A7B5-400B-9A79-290D56718711}"/>
              </a:ext>
            </a:extLst>
          </p:cNvPr>
          <p:cNvSpPr/>
          <p:nvPr/>
        </p:nvSpPr>
        <p:spPr>
          <a:xfrm>
            <a:off x="2123728" y="4149080"/>
            <a:ext cx="5040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xmlns="" id="{982FAB72-090C-4B6F-96F1-4353B6DB49DD}"/>
              </a:ext>
            </a:extLst>
          </p:cNvPr>
          <p:cNvPicPr>
            <a:picLocks noChangeAspect="1"/>
          </p:cNvPicPr>
          <p:nvPr/>
        </p:nvPicPr>
        <p:blipFill>
          <a:blip r:embed="rId3"/>
          <a:stretch>
            <a:fillRect/>
          </a:stretch>
        </p:blipFill>
        <p:spPr>
          <a:xfrm>
            <a:off x="2987823" y="3928933"/>
            <a:ext cx="5029503" cy="1444283"/>
          </a:xfrm>
          <a:prstGeom prst="rect">
            <a:avLst/>
          </a:prstGeom>
        </p:spPr>
      </p:pic>
    </p:spTree>
    <p:extLst>
      <p:ext uri="{BB962C8B-B14F-4D97-AF65-F5344CB8AC3E}">
        <p14:creationId xmlns:p14="http://schemas.microsoft.com/office/powerpoint/2010/main" val="883402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8.4 </a:t>
            </a:r>
            <a:r>
              <a:rPr lang="zh-CN" altLang="en-US" sz="2400" dirty="0"/>
              <a:t>装饰模式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r>
              <a:rPr lang="en-US" altLang="zh-CN" sz="1800" b="1" dirty="0">
                <a:solidFill>
                  <a:srgbClr val="0070C0"/>
                </a:solidFill>
              </a:rPr>
              <a:t>8.4.1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8.4.2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C00000"/>
                </a:solidFill>
              </a:rPr>
              <a:t>8.4.3 </a:t>
            </a:r>
            <a:r>
              <a:rPr lang="zh-CN" altLang="en-US" sz="1800" b="1" dirty="0">
                <a:solidFill>
                  <a:srgbClr val="C00000"/>
                </a:solidFill>
              </a:rPr>
              <a:t>使用多个装饰者</a:t>
            </a:r>
            <a:endParaRPr lang="en-US" altLang="zh-CN" sz="1800" b="1" dirty="0">
              <a:solidFill>
                <a:srgbClr val="C00000"/>
              </a:solidFill>
            </a:endParaRPr>
          </a:p>
          <a:p>
            <a:pPr marL="285750" indent="-285750">
              <a:buFont typeface="Arial" pitchFamily="34" charset="0"/>
              <a:buChar char="•"/>
            </a:pPr>
            <a:r>
              <a:rPr lang="en-US" altLang="zh-CN" sz="1800" b="1" dirty="0">
                <a:solidFill>
                  <a:srgbClr val="0070C0"/>
                </a:solidFill>
              </a:rPr>
              <a:t>8.4.4 </a:t>
            </a:r>
            <a:r>
              <a:rPr lang="zh-CN" altLang="en-US" sz="1800" b="1" dirty="0">
                <a:solidFill>
                  <a:srgbClr val="0070C0"/>
                </a:solidFill>
              </a:rPr>
              <a:t>相对继承机制的优势</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8.4.5</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8.4.6 </a:t>
            </a:r>
            <a:r>
              <a:rPr lang="zh-CN" altLang="en-US" sz="1800" b="1" dirty="0">
                <a:solidFill>
                  <a:srgbClr val="0070C0"/>
                </a:solidFill>
              </a:rPr>
              <a:t>适合的情景</a:t>
            </a:r>
            <a:endParaRPr lang="zh-CN" altLang="en-US" sz="1800"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48478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1200329"/>
          </a:xfrm>
          <a:prstGeom prst="rect">
            <a:avLst/>
          </a:prstGeom>
        </p:spPr>
        <p:txBody>
          <a:bodyPr wrap="square">
            <a:spAutoFit/>
          </a:bodyPr>
          <a:lstStyle/>
          <a:p>
            <a:r>
              <a:rPr lang="zh-CN" altLang="zh-CN" dirty="0"/>
              <a:t>由于装饰（</a:t>
            </a:r>
            <a:r>
              <a:rPr lang="en-US" altLang="zh-CN" dirty="0" err="1"/>
              <a:t>Decotator</a:t>
            </a:r>
            <a:r>
              <a:rPr lang="zh-CN" altLang="zh-CN" dirty="0"/>
              <a:t>）是抽象组件（</a:t>
            </a:r>
            <a:r>
              <a:rPr lang="en-US" altLang="zh-CN" dirty="0"/>
              <a:t>Component</a:t>
            </a:r>
            <a:r>
              <a:rPr lang="zh-CN" altLang="zh-CN" dirty="0"/>
              <a:t>）的一个子类，因此“装饰者”本身也可以作为一个“被装饰者”，这意味着我们可以使用多个具体装饰类来装饰具体组件的实例</a:t>
            </a:r>
            <a:r>
              <a:rPr lang="zh-CN" altLang="en-US" dirty="0"/>
              <a:t>。</a:t>
            </a:r>
          </a:p>
        </p:txBody>
      </p:sp>
      <p:sp>
        <p:nvSpPr>
          <p:cNvPr id="7" name="矩形 6">
            <a:extLst>
              <a:ext uri="{FF2B5EF4-FFF2-40B4-BE49-F238E27FC236}">
                <a16:creationId xmlns:a16="http://schemas.microsoft.com/office/drawing/2014/main" xmlns="" id="{B7C6A5C6-6F7D-4725-8469-7EB4739F2EAB}"/>
              </a:ext>
            </a:extLst>
          </p:cNvPr>
          <p:cNvSpPr/>
          <p:nvPr/>
        </p:nvSpPr>
        <p:spPr>
          <a:xfrm>
            <a:off x="2647510" y="1880736"/>
            <a:ext cx="5725131" cy="1200329"/>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假如用户不仅需要能飞行</a:t>
            </a:r>
            <a:r>
              <a:rPr lang="en-US" altLang="zh-CN" kern="100" dirty="0">
                <a:latin typeface="Times New Roman" panose="02020603050405020304" pitchFamily="18" charset="0"/>
              </a:rPr>
              <a:t>150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200</a:t>
            </a:r>
            <a:r>
              <a:rPr lang="zh-CN" altLang="zh-CN" kern="100" dirty="0">
                <a:latin typeface="Times New Roman" panose="02020603050405020304" pitchFamily="18" charset="0"/>
                <a:cs typeface="Times New Roman" panose="02020603050405020304" pitchFamily="18" charset="0"/>
              </a:rPr>
              <a:t>米的鸟，而且也需要能飞行</a:t>
            </a:r>
            <a:r>
              <a:rPr lang="en-US" altLang="zh-CN" kern="100" dirty="0">
                <a:latin typeface="Times New Roman" panose="02020603050405020304" pitchFamily="18" charset="0"/>
              </a:rPr>
              <a:t>120</a:t>
            </a:r>
            <a:r>
              <a:rPr lang="zh-CN" altLang="zh-CN" kern="100" dirty="0">
                <a:latin typeface="Times New Roman" panose="02020603050405020304" pitchFamily="18" charset="0"/>
                <a:cs typeface="Times New Roman" panose="02020603050405020304" pitchFamily="18" charset="0"/>
              </a:rPr>
              <a:t>米、</a:t>
            </a:r>
            <a:r>
              <a:rPr lang="en-US" altLang="zh-CN" kern="100" dirty="0">
                <a:latin typeface="Times New Roman" panose="02020603050405020304" pitchFamily="18" charset="0"/>
              </a:rPr>
              <a:t>170</a:t>
            </a:r>
            <a:r>
              <a:rPr lang="zh-CN" altLang="zh-CN" kern="100" dirty="0">
                <a:latin typeface="Times New Roman" panose="02020603050405020304" pitchFamily="18" charset="0"/>
                <a:cs typeface="Times New Roman" panose="02020603050405020304" pitchFamily="18" charset="0"/>
              </a:rPr>
              <a:t>米、</a:t>
            </a:r>
            <a:r>
              <a:rPr lang="en-US" altLang="zh-CN" kern="100" dirty="0">
                <a:latin typeface="Times New Roman" panose="02020603050405020304" pitchFamily="18" charset="0"/>
              </a:rPr>
              <a:t>220</a:t>
            </a:r>
            <a:r>
              <a:rPr lang="zh-CN" altLang="zh-CN" kern="100" dirty="0">
                <a:latin typeface="Times New Roman" panose="02020603050405020304" pitchFamily="18" charset="0"/>
                <a:cs typeface="Times New Roman" panose="02020603050405020304" pitchFamily="18" charset="0"/>
              </a:rPr>
              <a:t>米的鸟，那么不必修改</a:t>
            </a:r>
            <a:r>
              <a:rPr lang="en-US" altLang="zh-CN" kern="100" dirty="0">
                <a:latin typeface="Times New Roman" panose="02020603050405020304" pitchFamily="18" charset="0"/>
              </a:rPr>
              <a:t>8.4.1</a:t>
            </a:r>
            <a:r>
              <a:rPr lang="zh-CN" altLang="zh-CN" kern="100" dirty="0">
                <a:latin typeface="Times New Roman" panose="02020603050405020304" pitchFamily="18" charset="0"/>
                <a:cs typeface="Times New Roman" panose="02020603050405020304" pitchFamily="18" charset="0"/>
              </a:rPr>
              <a:t>节中现有的类，只需再添加一个具体装饰即可，比如</a:t>
            </a:r>
            <a:r>
              <a:rPr lang="en-US" altLang="zh-CN" kern="100" dirty="0" err="1">
                <a:latin typeface="Times New Roman" panose="02020603050405020304" pitchFamily="18" charset="0"/>
              </a:rPr>
              <a:t>SparrowDecoratorTwo</a:t>
            </a:r>
            <a:r>
              <a:rPr lang="zh-CN" altLang="en-US" kern="100" dirty="0">
                <a:latin typeface="Times New Roman" panose="02020603050405020304" pitchFamily="18" charset="0"/>
              </a:rPr>
              <a:t>。</a:t>
            </a:r>
            <a:endParaRPr lang="zh-CN" altLang="en-US" dirty="0"/>
          </a:p>
        </p:txBody>
      </p:sp>
      <p:sp>
        <p:nvSpPr>
          <p:cNvPr id="8" name="矩形 7">
            <a:extLst>
              <a:ext uri="{FF2B5EF4-FFF2-40B4-BE49-F238E27FC236}">
                <a16:creationId xmlns:a16="http://schemas.microsoft.com/office/drawing/2014/main" xmlns="" id="{F756030D-6355-49AD-9BBB-4DF09E208B89}"/>
              </a:ext>
            </a:extLst>
          </p:cNvPr>
          <p:cNvSpPr/>
          <p:nvPr/>
        </p:nvSpPr>
        <p:spPr>
          <a:xfrm>
            <a:off x="2770286" y="3212976"/>
            <a:ext cx="2739789"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hlinkClick r:id="rId2" action="ppaction://hlinkfile"/>
              </a:rPr>
              <a:t>SparrowDecoratorTwo.java</a:t>
            </a:r>
            <a:endParaRPr lang="zh-CN" altLang="en-US" dirty="0"/>
          </a:p>
        </p:txBody>
      </p:sp>
    </p:spTree>
    <p:extLst>
      <p:ext uri="{BB962C8B-B14F-4D97-AF65-F5344CB8AC3E}">
        <p14:creationId xmlns:p14="http://schemas.microsoft.com/office/powerpoint/2010/main" val="3142245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8.4 </a:t>
            </a:r>
            <a:r>
              <a:rPr lang="zh-CN" altLang="en-US" sz="2400" dirty="0"/>
              <a:t>装饰模式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r>
              <a:rPr lang="en-US" altLang="zh-CN" sz="1800" b="1" dirty="0">
                <a:solidFill>
                  <a:srgbClr val="0070C0"/>
                </a:solidFill>
              </a:rPr>
              <a:t>8.4.1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8.4.2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8.4.3 </a:t>
            </a:r>
            <a:r>
              <a:rPr lang="zh-CN" altLang="en-US" sz="1800" b="1" dirty="0">
                <a:solidFill>
                  <a:srgbClr val="0070C0"/>
                </a:solidFill>
              </a:rPr>
              <a:t>使用多个装饰者</a:t>
            </a:r>
            <a:endParaRPr lang="en-US" altLang="zh-CN" sz="1800" b="1" dirty="0">
              <a:solidFill>
                <a:srgbClr val="0070C0"/>
              </a:solidFill>
            </a:endParaRPr>
          </a:p>
          <a:p>
            <a:pPr marL="285750" indent="-285750">
              <a:buFont typeface="Arial" pitchFamily="34" charset="0"/>
              <a:buChar char="•"/>
            </a:pPr>
            <a:r>
              <a:rPr lang="en-US" altLang="zh-CN" sz="1800" b="1" dirty="0">
                <a:solidFill>
                  <a:srgbClr val="C00000"/>
                </a:solidFill>
              </a:rPr>
              <a:t>8.4.4 </a:t>
            </a:r>
            <a:r>
              <a:rPr lang="zh-CN" altLang="en-US" sz="1800" b="1" dirty="0">
                <a:solidFill>
                  <a:srgbClr val="C00000"/>
                </a:solidFill>
              </a:rPr>
              <a:t>相对继承机制的优势</a:t>
            </a:r>
            <a:endParaRPr lang="en-US" altLang="zh-CN" sz="1800" b="1" dirty="0">
              <a:solidFill>
                <a:srgbClr val="C00000"/>
              </a:solidFill>
            </a:endParaRPr>
          </a:p>
          <a:p>
            <a:pPr marL="285750" indent="-285750">
              <a:buFont typeface="Arial" pitchFamily="34" charset="0"/>
              <a:buChar char="•"/>
            </a:pPr>
            <a:r>
              <a:rPr lang="en-US" altLang="zh-CN" sz="1800" b="1" dirty="0">
                <a:solidFill>
                  <a:srgbClr val="0070C0"/>
                </a:solidFill>
              </a:rPr>
              <a:t>8.4.5</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8.4.6 </a:t>
            </a:r>
            <a:r>
              <a:rPr lang="zh-CN" altLang="en-US" sz="1800" b="1" dirty="0">
                <a:solidFill>
                  <a:srgbClr val="0070C0"/>
                </a:solidFill>
              </a:rPr>
              <a:t>适合的情景</a:t>
            </a:r>
            <a:endParaRPr lang="zh-CN" altLang="en-US" sz="1800"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844823"/>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1200329"/>
          </a:xfrm>
          <a:prstGeom prst="rect">
            <a:avLst/>
          </a:prstGeom>
        </p:spPr>
        <p:txBody>
          <a:bodyPr wrap="square">
            <a:spAutoFit/>
          </a:bodyPr>
          <a:lstStyle/>
          <a:p>
            <a:r>
              <a:rPr lang="zh-CN" altLang="zh-CN" dirty="0"/>
              <a:t>通过继承也可改进对象的行为，对于某些简单的问题这样做未尝不可，但是如果考虑到系统扩展性，就应当注意面向对象的一个基本原则之一：少用继承，多用组合。就功能来说装饰模式相比生成子类更为灵活。</a:t>
            </a:r>
            <a:endParaRPr lang="zh-CN" altLang="en-US" dirty="0"/>
          </a:p>
        </p:txBody>
      </p:sp>
      <p:sp>
        <p:nvSpPr>
          <p:cNvPr id="7" name="矩形 6">
            <a:extLst>
              <a:ext uri="{FF2B5EF4-FFF2-40B4-BE49-F238E27FC236}">
                <a16:creationId xmlns:a16="http://schemas.microsoft.com/office/drawing/2014/main" xmlns="" id="{B7C6A5C6-6F7D-4725-8469-7EB4739F2EAB}"/>
              </a:ext>
            </a:extLst>
          </p:cNvPr>
          <p:cNvSpPr/>
          <p:nvPr/>
        </p:nvSpPr>
        <p:spPr>
          <a:xfrm>
            <a:off x="2647510" y="1880736"/>
            <a:ext cx="5725131" cy="923330"/>
          </a:xfrm>
          <a:prstGeom prst="rect">
            <a:avLst/>
          </a:prstGeom>
        </p:spPr>
        <p:txBody>
          <a:bodyPr wrap="square">
            <a:spAutoFit/>
          </a:bodyPr>
          <a:lstStyle/>
          <a:p>
            <a:r>
              <a:rPr lang="zh-CN" altLang="zh-CN" dirty="0"/>
              <a:t>如果继续采用继承机制来维护上面的系统</a:t>
            </a:r>
            <a:r>
              <a:rPr lang="zh-CN" altLang="en-US" dirty="0"/>
              <a:t>，</a:t>
            </a:r>
            <a:r>
              <a:rPr lang="zh-CN" altLang="zh-CN" dirty="0"/>
              <a:t>就必须修改系统，</a:t>
            </a:r>
            <a:r>
              <a:rPr lang="zh-CN" altLang="en-US" dirty="0"/>
              <a:t>不断</a:t>
            </a:r>
            <a:r>
              <a:rPr lang="zh-CN" altLang="zh-CN" dirty="0"/>
              <a:t>增加新的</a:t>
            </a:r>
            <a:r>
              <a:rPr lang="en-US" altLang="zh-CN" dirty="0"/>
              <a:t>Bird</a:t>
            </a:r>
            <a:r>
              <a:rPr lang="zh-CN" altLang="zh-CN" dirty="0"/>
              <a:t>的子类，这简直是维护的一场灾难</a:t>
            </a:r>
            <a:r>
              <a:rPr lang="zh-CN" altLang="en-US" dirty="0"/>
              <a:t>。</a:t>
            </a:r>
          </a:p>
        </p:txBody>
      </p:sp>
    </p:spTree>
    <p:extLst>
      <p:ext uri="{BB962C8B-B14F-4D97-AF65-F5344CB8AC3E}">
        <p14:creationId xmlns:p14="http://schemas.microsoft.com/office/powerpoint/2010/main" val="2795547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8.4 </a:t>
            </a:r>
            <a:r>
              <a:rPr lang="zh-CN" altLang="en-US" sz="2400" dirty="0"/>
              <a:t>装饰模式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r>
              <a:rPr lang="en-US" altLang="zh-CN" sz="1800" b="1" dirty="0">
                <a:solidFill>
                  <a:srgbClr val="0070C0"/>
                </a:solidFill>
              </a:rPr>
              <a:t>8.4.1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8.4.2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8.4.3 </a:t>
            </a:r>
            <a:r>
              <a:rPr lang="zh-CN" altLang="en-US" sz="1800" b="1" dirty="0">
                <a:solidFill>
                  <a:srgbClr val="0070C0"/>
                </a:solidFill>
              </a:rPr>
              <a:t>使用多个装饰者</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8.4.4 </a:t>
            </a:r>
            <a:r>
              <a:rPr lang="zh-CN" altLang="en-US" sz="1800" b="1" dirty="0">
                <a:solidFill>
                  <a:srgbClr val="0070C0"/>
                </a:solidFill>
              </a:rPr>
              <a:t>相对继承机制的优势</a:t>
            </a:r>
            <a:endParaRPr lang="en-US" altLang="zh-CN" sz="1800" b="1" dirty="0">
              <a:solidFill>
                <a:srgbClr val="0070C0"/>
              </a:solidFill>
            </a:endParaRPr>
          </a:p>
          <a:p>
            <a:pPr marL="285750" indent="-285750">
              <a:buFont typeface="Arial" pitchFamily="34" charset="0"/>
              <a:buChar char="•"/>
            </a:pPr>
            <a:r>
              <a:rPr lang="en-US" altLang="zh-CN" sz="1800" b="1" dirty="0">
                <a:solidFill>
                  <a:srgbClr val="C00000"/>
                </a:solidFill>
              </a:rPr>
              <a:t>8.4.5</a:t>
            </a:r>
            <a:r>
              <a:rPr lang="zh-CN" altLang="en-US" sz="1800" b="1" dirty="0">
                <a:solidFill>
                  <a:srgbClr val="C00000"/>
                </a:solidFill>
              </a:rPr>
              <a:t>模式的优点</a:t>
            </a:r>
          </a:p>
          <a:p>
            <a:pPr marL="285750" indent="-285750">
              <a:buFont typeface="Arial" pitchFamily="34" charset="0"/>
              <a:buChar char="•"/>
            </a:pPr>
            <a:r>
              <a:rPr lang="en-US" altLang="zh-CN" sz="1800" b="1" dirty="0">
                <a:solidFill>
                  <a:srgbClr val="C00000"/>
                </a:solidFill>
              </a:rPr>
              <a:t>8.4.6 </a:t>
            </a:r>
            <a:r>
              <a:rPr lang="zh-CN" altLang="en-US" sz="1800" b="1" dirty="0">
                <a:solidFill>
                  <a:srgbClr val="C00000"/>
                </a:solidFill>
              </a:rPr>
              <a:t>适合的情景</a:t>
            </a:r>
            <a:endParaRPr lang="zh-CN" altLang="en-US" sz="1800" dirty="0">
              <a:solidFill>
                <a:srgbClr val="C0000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2326459"/>
            <a:ext cx="432048"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764954" y="1065155"/>
            <a:ext cx="572513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被装饰者和装饰者是松耦合关系。由于装饰（</a:t>
            </a:r>
            <a:r>
              <a:rPr lang="en-US" altLang="zh-CN" dirty="0"/>
              <a:t>Decorator</a:t>
            </a:r>
            <a:r>
              <a:rPr lang="zh-CN" altLang="zh-CN" dirty="0"/>
              <a:t>）仅仅依赖于抽象组件（</a:t>
            </a:r>
            <a:r>
              <a:rPr lang="en-US" altLang="zh-CN" dirty="0"/>
              <a:t>Component</a:t>
            </a:r>
            <a:r>
              <a:rPr lang="zh-CN" altLang="zh-CN" dirty="0"/>
              <a:t>），因此具体装饰只知道它要装饰的对象是抽象组件的某一个子类的实例，但不需要知道是哪一个具体子类装饰模式相比生成子类更为灵活。</a:t>
            </a:r>
            <a:endParaRPr lang="zh-CN" altLang="en-US" dirty="0"/>
          </a:p>
        </p:txBody>
      </p:sp>
      <p:sp>
        <p:nvSpPr>
          <p:cNvPr id="8" name="箭头: 左 7">
            <a:extLst>
              <a:ext uri="{FF2B5EF4-FFF2-40B4-BE49-F238E27FC236}">
                <a16:creationId xmlns:a16="http://schemas.microsoft.com/office/drawing/2014/main" xmlns="" id="{FA7B3145-C848-42B0-9FF8-FB67AB8B3580}"/>
              </a:ext>
            </a:extLst>
          </p:cNvPr>
          <p:cNvSpPr/>
          <p:nvPr/>
        </p:nvSpPr>
        <p:spPr>
          <a:xfrm>
            <a:off x="2349610" y="2612268"/>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连接符: 肘形 8">
            <a:extLst>
              <a:ext uri="{FF2B5EF4-FFF2-40B4-BE49-F238E27FC236}">
                <a16:creationId xmlns:a16="http://schemas.microsoft.com/office/drawing/2014/main" xmlns="" id="{0B9BED25-6425-4830-BEF0-A73710F0552D}"/>
              </a:ext>
            </a:extLst>
          </p:cNvPr>
          <p:cNvCxnSpPr>
            <a:cxnSpLocks/>
            <a:stCxn id="8" idx="3"/>
          </p:cNvCxnSpPr>
          <p:nvPr/>
        </p:nvCxnSpPr>
        <p:spPr>
          <a:xfrm>
            <a:off x="2637642" y="2720280"/>
            <a:ext cx="134158" cy="4926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ABD2FBBC-8488-4B4E-AF82-EB521E849662}"/>
              </a:ext>
            </a:extLst>
          </p:cNvPr>
          <p:cNvSpPr/>
          <p:nvPr/>
        </p:nvSpPr>
        <p:spPr>
          <a:xfrm>
            <a:off x="539552" y="3212976"/>
            <a:ext cx="7848872"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lvl="0" indent="-285750" algn="just">
              <a:spcAft>
                <a:spcPts val="0"/>
              </a:spcAft>
              <a:buFont typeface="Arial" panose="020B0604020202020204" pitchFamily="34" charset="0"/>
              <a:buChar char="•"/>
              <a:tabLst>
                <a:tab pos="533400" algn="l"/>
              </a:tabLst>
            </a:pPr>
            <a:r>
              <a:rPr lang="zh-CN" altLang="zh-CN" kern="100" dirty="0">
                <a:latin typeface="Times New Roman" panose="02020603050405020304" pitchFamily="18" charset="0"/>
              </a:rPr>
              <a:t>程序希望动态地增强类的某个对象的功能，而又不影响到该类的其他对象。</a:t>
            </a:r>
          </a:p>
          <a:p>
            <a:pPr marL="285750" indent="-285750">
              <a:buFont typeface="Arial" panose="020B0604020202020204" pitchFamily="34" charset="0"/>
              <a:buChar char="•"/>
            </a:pPr>
            <a:r>
              <a:rPr lang="zh-CN" altLang="zh-CN" kern="100" dirty="0">
                <a:latin typeface="Times New Roman" panose="02020603050405020304" pitchFamily="18" charset="0"/>
                <a:cs typeface="Times New Roman" panose="02020603050405020304" pitchFamily="18" charset="0"/>
              </a:rPr>
              <a:t>采用继承来增强对象功能不利于系统的扩展和维护</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391084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a:solidFill>
                  <a:srgbClr val="C00000"/>
                </a:solidFill>
              </a:rPr>
              <a:t>第</a:t>
            </a:r>
            <a:r>
              <a:rPr lang="en-US" altLang="zh-CN" sz="4000" b="1" dirty="0">
                <a:solidFill>
                  <a:srgbClr val="C00000"/>
                </a:solidFill>
              </a:rPr>
              <a:t>8</a:t>
            </a:r>
            <a:r>
              <a:rPr lang="zh-CN" altLang="en-US" sz="4000" b="1" dirty="0">
                <a:solidFill>
                  <a:srgbClr val="C00000"/>
                </a:solidFill>
              </a:rPr>
              <a:t>章 </a:t>
            </a:r>
            <a:r>
              <a:rPr lang="zh-CN" altLang="zh-CN" dirty="0">
                <a:solidFill>
                  <a:srgbClr val="C00000"/>
                </a:solidFill>
              </a:rPr>
              <a:t>几个重要的设计模式</a:t>
            </a:r>
            <a:endParaRPr lang="zh-CN" altLang="en-US" sz="4000" b="1" dirty="0">
              <a:solidFill>
                <a:srgbClr val="C00000"/>
              </a:solidFill>
            </a:endParaRPr>
          </a:p>
        </p:txBody>
      </p:sp>
      <p:sp>
        <p:nvSpPr>
          <p:cNvPr id="4" name="矩形 3"/>
          <p:cNvSpPr/>
          <p:nvPr/>
        </p:nvSpPr>
        <p:spPr>
          <a:xfrm>
            <a:off x="428700" y="1471717"/>
            <a:ext cx="781570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Wingdings" panose="05000000000000000000" pitchFamily="2" charset="2"/>
              <a:buChar char="l"/>
            </a:pPr>
            <a:r>
              <a:rPr lang="zh-CN" altLang="en-US" dirty="0"/>
              <a:t>设计模式简介</a:t>
            </a:r>
          </a:p>
          <a:p>
            <a:pPr marL="285750" lvl="0" indent="-285750">
              <a:buFont typeface="Wingdings" panose="05000000000000000000" pitchFamily="2" charset="2"/>
              <a:buChar char="l"/>
            </a:pPr>
            <a:r>
              <a:rPr lang="zh-CN" altLang="en-US" dirty="0"/>
              <a:t>策略模式</a:t>
            </a:r>
          </a:p>
          <a:p>
            <a:pPr marL="285750" lvl="0" indent="-285750">
              <a:buFont typeface="Wingdings" panose="05000000000000000000" pitchFamily="2" charset="2"/>
              <a:buChar char="l"/>
            </a:pPr>
            <a:r>
              <a:rPr lang="zh-CN" altLang="en-US" dirty="0"/>
              <a:t>访问者模式（难点）</a:t>
            </a:r>
          </a:p>
          <a:p>
            <a:pPr marL="285750" lvl="0" indent="-285750">
              <a:buFont typeface="Wingdings" panose="05000000000000000000" pitchFamily="2" charset="2"/>
              <a:buChar char="l"/>
            </a:pPr>
            <a:r>
              <a:rPr lang="zh-CN" altLang="en-US" dirty="0"/>
              <a:t>装饰模式</a:t>
            </a:r>
          </a:p>
          <a:p>
            <a:pPr marL="285750" lvl="0" indent="-285750">
              <a:buFont typeface="Wingdings" panose="05000000000000000000" pitchFamily="2" charset="2"/>
              <a:buChar char="l"/>
            </a:pPr>
            <a:r>
              <a:rPr lang="zh-CN" altLang="en-US" dirty="0"/>
              <a:t>适配器模式</a:t>
            </a:r>
          </a:p>
          <a:p>
            <a:pPr marL="285750" lvl="0" indent="-285750">
              <a:buFont typeface="Wingdings" panose="05000000000000000000" pitchFamily="2" charset="2"/>
              <a:buChar char="l"/>
            </a:pPr>
            <a:r>
              <a:rPr lang="zh-CN" altLang="en-US" dirty="0"/>
              <a:t>工厂方法模式</a:t>
            </a:r>
          </a:p>
          <a:p>
            <a:pPr marL="285750" lvl="0" indent="-285750">
              <a:buFont typeface="Wingdings" panose="05000000000000000000" pitchFamily="2" charset="2"/>
              <a:buChar char="l"/>
            </a:pPr>
            <a:r>
              <a:rPr lang="zh-CN" altLang="en-US" dirty="0"/>
              <a:t>责任链模式</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130" y="4157558"/>
            <a:ext cx="2457450" cy="2457450"/>
          </a:xfrm>
          <a:prstGeom prst="rect">
            <a:avLst/>
          </a:prstGeom>
        </p:spPr>
      </p:pic>
      <p:sp>
        <p:nvSpPr>
          <p:cNvPr id="7" name="矩形 6"/>
          <p:cNvSpPr/>
          <p:nvPr/>
        </p:nvSpPr>
        <p:spPr>
          <a:xfrm>
            <a:off x="5724128" y="3328392"/>
            <a:ext cx="2793454"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3" name="矩形 2">
            <a:extLst>
              <a:ext uri="{FF2B5EF4-FFF2-40B4-BE49-F238E27FC236}">
                <a16:creationId xmlns:a16="http://schemas.microsoft.com/office/drawing/2014/main" xmlns="" id="{759AD660-EA9A-4CA5-AC6B-4CF5A743FE8B}"/>
              </a:ext>
            </a:extLst>
          </p:cNvPr>
          <p:cNvSpPr/>
          <p:nvPr/>
        </p:nvSpPr>
        <p:spPr>
          <a:xfrm>
            <a:off x="428700" y="4119463"/>
            <a:ext cx="4572000" cy="2031325"/>
          </a:xfrm>
          <a:prstGeom prst="rect">
            <a:avLst/>
          </a:prstGeom>
        </p:spPr>
        <p:txBody>
          <a:bodyPr>
            <a:spAutoFit/>
          </a:bodyPr>
          <a:lstStyle/>
          <a:p>
            <a:r>
              <a:rPr lang="zh-CN" altLang="zh-CN" dirty="0"/>
              <a:t>本章讲述几个重要设计模式的目的不仅是要掌握、使用这些模式，更重要的是可以是通过讲解这些设计模式体现面向对象的设计思想，这非常有利于更好地使用面向对象语言解决设计中的诸多问题。首先对设计模式给予一个简单的介绍（</a:t>
            </a:r>
            <a:r>
              <a:rPr lang="en-US" altLang="zh-CN" dirty="0"/>
              <a:t>8.1</a:t>
            </a:r>
            <a:r>
              <a:rPr lang="zh-CN" altLang="zh-CN" dirty="0"/>
              <a:t>），然后讲解几个重要的设计模式</a:t>
            </a:r>
            <a:r>
              <a:rPr lang="en-US" altLang="zh-CN" dirty="0"/>
              <a:t>.</a:t>
            </a:r>
            <a:endParaRPr lang="zh-CN" altLang="en-US" dirty="0"/>
          </a:p>
        </p:txBody>
      </p:sp>
      <p:sp>
        <p:nvSpPr>
          <p:cNvPr id="5" name="箭头: 下 4">
            <a:extLst>
              <a:ext uri="{FF2B5EF4-FFF2-40B4-BE49-F238E27FC236}">
                <a16:creationId xmlns:a16="http://schemas.microsoft.com/office/drawing/2014/main" xmlns="" id="{4A776008-D0EE-4860-83DF-3079741AD992}"/>
              </a:ext>
            </a:extLst>
          </p:cNvPr>
          <p:cNvSpPr/>
          <p:nvPr/>
        </p:nvSpPr>
        <p:spPr>
          <a:xfrm>
            <a:off x="6832823" y="3989893"/>
            <a:ext cx="576064" cy="174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8.5 </a:t>
            </a:r>
            <a:r>
              <a:rPr lang="zh-CN" altLang="en-US" sz="2400" dirty="0"/>
              <a:t>适配器模式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8.5.1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8.5.2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8.5.3 </a:t>
            </a:r>
            <a:r>
              <a:rPr lang="zh-CN" altLang="zh-CN" sz="1800" b="1" dirty="0">
                <a:solidFill>
                  <a:srgbClr val="0070C0"/>
                </a:solidFill>
              </a:rPr>
              <a:t>适配器的适配程度</a:t>
            </a:r>
            <a:endParaRPr lang="zh-CN" altLang="en-US" sz="1800" b="1" dirty="0">
              <a:solidFill>
                <a:srgbClr val="0070C0"/>
              </a:solidFill>
            </a:endParaRPr>
          </a:p>
          <a:p>
            <a:pPr marL="285750" indent="-285750">
              <a:buFont typeface="Arial" pitchFamily="34" charset="0"/>
              <a:buChar char="•"/>
            </a:pPr>
            <a:r>
              <a:rPr lang="en-US" altLang="zh-CN" sz="1800" b="1" dirty="0">
                <a:solidFill>
                  <a:srgbClr val="0070C0"/>
                </a:solidFill>
              </a:rPr>
              <a:t>8.5.4 </a:t>
            </a:r>
            <a:r>
              <a:rPr lang="zh-CN" altLang="en-US" sz="1800" b="1" dirty="0">
                <a:solidFill>
                  <a:srgbClr val="0070C0"/>
                </a:solidFill>
              </a:rPr>
              <a:t>单接口适配器</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91364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xmlns="" id="{9DC0C165-C55C-41AD-8D55-314498CFE58E}"/>
              </a:ext>
            </a:extLst>
          </p:cNvPr>
          <p:cNvPicPr>
            <a:picLocks noChangeAspect="1"/>
          </p:cNvPicPr>
          <p:nvPr/>
        </p:nvPicPr>
        <p:blipFill>
          <a:blip r:embed="rId2"/>
          <a:stretch>
            <a:fillRect/>
          </a:stretch>
        </p:blipFill>
        <p:spPr>
          <a:xfrm>
            <a:off x="2633703" y="427112"/>
            <a:ext cx="5822627" cy="3001888"/>
          </a:xfrm>
          <a:prstGeom prst="rect">
            <a:avLst/>
          </a:prstGeom>
        </p:spPr>
      </p:pic>
      <p:sp>
        <p:nvSpPr>
          <p:cNvPr id="6" name="矩形 5">
            <a:extLst>
              <a:ext uri="{FF2B5EF4-FFF2-40B4-BE49-F238E27FC236}">
                <a16:creationId xmlns:a16="http://schemas.microsoft.com/office/drawing/2014/main" xmlns="" id="{D92C21AC-E599-414F-95C4-DEFDC7165918}"/>
              </a:ext>
            </a:extLst>
          </p:cNvPr>
          <p:cNvSpPr/>
          <p:nvPr/>
        </p:nvSpPr>
        <p:spPr>
          <a:xfrm>
            <a:off x="323528" y="3154133"/>
            <a:ext cx="2492990"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zh-CN" kern="100" dirty="0">
                <a:latin typeface="Times New Roman" panose="02020603050405020304" pitchFamily="18" charset="0"/>
                <a:cs typeface="Times New Roman" panose="02020603050405020304" pitchFamily="18" charset="0"/>
              </a:rPr>
              <a:t>结构中包括三种角色：</a:t>
            </a:r>
            <a:endParaRPr lang="zh-CN" altLang="en-US" dirty="0"/>
          </a:p>
        </p:txBody>
      </p:sp>
      <p:sp>
        <p:nvSpPr>
          <p:cNvPr id="7" name="矩形 6">
            <a:extLst>
              <a:ext uri="{FF2B5EF4-FFF2-40B4-BE49-F238E27FC236}">
                <a16:creationId xmlns:a16="http://schemas.microsoft.com/office/drawing/2014/main" xmlns="" id="{2E3B612A-4F68-4CD8-AC6B-37D41C48DDDE}"/>
              </a:ext>
            </a:extLst>
          </p:cNvPr>
          <p:cNvSpPr/>
          <p:nvPr/>
        </p:nvSpPr>
        <p:spPr>
          <a:xfrm>
            <a:off x="341784" y="3730197"/>
            <a:ext cx="8406680" cy="1477328"/>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533400" algn="l"/>
              </a:tabLst>
            </a:pPr>
            <a:r>
              <a:rPr lang="zh-CN" altLang="zh-CN" b="1" kern="100" dirty="0">
                <a:latin typeface="Times New Roman" panose="02020603050405020304" pitchFamily="18" charset="0"/>
              </a:rPr>
              <a:t>目标（</a:t>
            </a:r>
            <a:r>
              <a:rPr lang="en-US" altLang="zh-CN" b="1" kern="100" dirty="0">
                <a:latin typeface="Times New Roman" panose="02020603050405020304" pitchFamily="18" charset="0"/>
              </a:rPr>
              <a:t>Target</a:t>
            </a:r>
            <a:r>
              <a:rPr lang="zh-CN" altLang="zh-CN" b="1" kern="100" dirty="0">
                <a:latin typeface="Times New Roman" panose="02020603050405020304" pitchFamily="18" charset="0"/>
              </a:rPr>
              <a:t>）：</a:t>
            </a:r>
            <a:r>
              <a:rPr lang="zh-CN" altLang="zh-CN" kern="100" dirty="0">
                <a:latin typeface="Times New Roman" panose="02020603050405020304" pitchFamily="18" charset="0"/>
              </a:rPr>
              <a:t>目标是一个接口，该接口是客户想使用的接口。</a:t>
            </a:r>
          </a:p>
          <a:p>
            <a:pPr marL="342900" lvl="0" indent="-342900" algn="just">
              <a:spcAft>
                <a:spcPts val="0"/>
              </a:spcAft>
              <a:buFont typeface="Wingdings" panose="05000000000000000000" pitchFamily="2" charset="2"/>
              <a:buChar char=""/>
              <a:tabLst>
                <a:tab pos="533400" algn="l"/>
              </a:tabLst>
            </a:pPr>
            <a:r>
              <a:rPr lang="zh-CN" altLang="zh-CN" b="1" kern="100" dirty="0">
                <a:latin typeface="Times New Roman" panose="02020603050405020304" pitchFamily="18" charset="0"/>
              </a:rPr>
              <a:t>被适配者（</a:t>
            </a:r>
            <a:r>
              <a:rPr lang="en-US" altLang="zh-CN" b="1" kern="100" dirty="0" err="1">
                <a:latin typeface="Times New Roman" panose="02020603050405020304" pitchFamily="18" charset="0"/>
              </a:rPr>
              <a:t>Adaptee</a:t>
            </a:r>
            <a:r>
              <a:rPr lang="zh-CN" altLang="zh-CN" b="1" kern="100" dirty="0">
                <a:latin typeface="Times New Roman" panose="02020603050405020304" pitchFamily="18" charset="0"/>
              </a:rPr>
              <a:t>）：</a:t>
            </a:r>
            <a:r>
              <a:rPr lang="zh-CN" altLang="zh-CN" kern="100" dirty="0">
                <a:latin typeface="Times New Roman" panose="02020603050405020304" pitchFamily="18" charset="0"/>
              </a:rPr>
              <a:t>被适配者是一个已经存在的接口或抽象类，这个接口或抽象类需要适配。</a:t>
            </a:r>
          </a:p>
          <a:p>
            <a:pPr marL="342900" lvl="0" indent="-342900" algn="just">
              <a:spcAft>
                <a:spcPts val="0"/>
              </a:spcAft>
              <a:buFont typeface="Wingdings" panose="05000000000000000000" pitchFamily="2" charset="2"/>
              <a:buChar char=""/>
              <a:tabLst>
                <a:tab pos="533400" algn="l"/>
              </a:tabLst>
            </a:pPr>
            <a:r>
              <a:rPr lang="zh-CN" altLang="zh-CN" b="1" kern="100" dirty="0">
                <a:latin typeface="Times New Roman" panose="02020603050405020304" pitchFamily="18" charset="0"/>
              </a:rPr>
              <a:t>适配器（</a:t>
            </a:r>
            <a:r>
              <a:rPr lang="en-US" altLang="zh-CN" b="1" kern="100" dirty="0">
                <a:latin typeface="Times New Roman" panose="02020603050405020304" pitchFamily="18" charset="0"/>
              </a:rPr>
              <a:t>Adapter</a:t>
            </a:r>
            <a:r>
              <a:rPr lang="zh-CN" altLang="zh-CN" b="1" kern="100" dirty="0">
                <a:latin typeface="Times New Roman" panose="02020603050405020304" pitchFamily="18" charset="0"/>
              </a:rPr>
              <a:t>）：</a:t>
            </a:r>
            <a:r>
              <a:rPr lang="zh-CN" altLang="zh-CN" kern="100" dirty="0">
                <a:latin typeface="Times New Roman" panose="02020603050405020304" pitchFamily="18" charset="0"/>
              </a:rPr>
              <a:t>适配器是一个类，该类实现了目标接口并包含有被适配者的引用，即适配器的职责是对被适配者接口（抽象类）与目标接口进行适配。</a:t>
            </a:r>
          </a:p>
        </p:txBody>
      </p:sp>
    </p:spTree>
    <p:extLst>
      <p:ext uri="{BB962C8B-B14F-4D97-AF65-F5344CB8AC3E}">
        <p14:creationId xmlns:p14="http://schemas.microsoft.com/office/powerpoint/2010/main" val="2847666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8.5 </a:t>
            </a:r>
            <a:r>
              <a:rPr lang="zh-CN" altLang="en-US" sz="2400" dirty="0"/>
              <a:t>适配器模式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8.5.1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8.5.2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8.5.3 </a:t>
            </a:r>
            <a:r>
              <a:rPr lang="zh-CN" altLang="zh-CN" sz="1800" b="1" dirty="0">
                <a:solidFill>
                  <a:srgbClr val="0070C0"/>
                </a:solidFill>
              </a:rPr>
              <a:t>适配器的适配程度</a:t>
            </a:r>
            <a:endParaRPr lang="zh-CN" altLang="en-US" sz="1800" b="1" dirty="0">
              <a:solidFill>
                <a:srgbClr val="0070C0"/>
              </a:solidFill>
            </a:endParaRPr>
          </a:p>
          <a:p>
            <a:pPr marL="285750" indent="-285750">
              <a:buFont typeface="Arial" pitchFamily="34" charset="0"/>
              <a:buChar char="•"/>
            </a:pPr>
            <a:r>
              <a:rPr lang="en-US" altLang="zh-CN" sz="1800" b="1" dirty="0">
                <a:solidFill>
                  <a:srgbClr val="0070C0"/>
                </a:solidFill>
              </a:rPr>
              <a:t>8.5.4 </a:t>
            </a:r>
            <a:r>
              <a:rPr lang="zh-CN" altLang="en-US" sz="1800" b="1" dirty="0">
                <a:solidFill>
                  <a:srgbClr val="0070C0"/>
                </a:solidFill>
              </a:rPr>
              <a:t>单接口适配器</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91364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D92C21AC-E599-414F-95C4-DEFDC7165918}"/>
              </a:ext>
            </a:extLst>
          </p:cNvPr>
          <p:cNvSpPr/>
          <p:nvPr/>
        </p:nvSpPr>
        <p:spPr>
          <a:xfrm>
            <a:off x="2753376" y="2278617"/>
            <a:ext cx="2036711"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hlinkClick r:id="rId2" action="ppaction://hlinkfile"/>
              </a:rPr>
              <a:t>1</a:t>
            </a:r>
            <a:r>
              <a:rPr lang="zh-CN" altLang="en-US" kern="100" dirty="0">
                <a:latin typeface="Times New Roman" panose="02020603050405020304" pitchFamily="18" charset="0"/>
                <a:cs typeface="Times New Roman" panose="02020603050405020304" pitchFamily="18" charset="0"/>
                <a:hlinkClick r:id="rId2" action="ppaction://hlinkfile"/>
              </a:rPr>
              <a:t>．目标（</a:t>
            </a:r>
            <a:r>
              <a:rPr lang="en-US" altLang="zh-CN" kern="100" dirty="0">
                <a:latin typeface="Times New Roman" panose="02020603050405020304" pitchFamily="18" charset="0"/>
                <a:cs typeface="Times New Roman" panose="02020603050405020304" pitchFamily="18" charset="0"/>
                <a:hlinkClick r:id="rId2" action="ppaction://hlinkfile"/>
              </a:rPr>
              <a:t>Target</a:t>
            </a:r>
            <a:r>
              <a:rPr lang="zh-CN" altLang="en-US" kern="100" dirty="0">
                <a:latin typeface="Times New Roman" panose="02020603050405020304" pitchFamily="18" charset="0"/>
                <a:cs typeface="Times New Roman" panose="02020603050405020304" pitchFamily="18" charset="0"/>
                <a:hlinkClick r:id="rId2" action="ppaction://hlinkfile"/>
              </a:rPr>
              <a:t>）</a:t>
            </a:r>
            <a:endParaRPr lang="zh-CN" altLang="en-US" dirty="0"/>
          </a:p>
        </p:txBody>
      </p:sp>
      <p:sp>
        <p:nvSpPr>
          <p:cNvPr id="3" name="矩形 2">
            <a:extLst>
              <a:ext uri="{FF2B5EF4-FFF2-40B4-BE49-F238E27FC236}">
                <a16:creationId xmlns:a16="http://schemas.microsoft.com/office/drawing/2014/main" xmlns="" id="{20389904-CDF8-4489-86DB-B943A059BA1E}"/>
              </a:ext>
            </a:extLst>
          </p:cNvPr>
          <p:cNvSpPr/>
          <p:nvPr/>
        </p:nvSpPr>
        <p:spPr>
          <a:xfrm>
            <a:off x="2786922" y="447346"/>
            <a:ext cx="5673509" cy="1831271"/>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rPr>
              <a:t>通过一个简单的问题来描述适配器模式中所涉及到的各个角色。</a:t>
            </a:r>
          </a:p>
          <a:p>
            <a:pPr indent="267970" algn="just">
              <a:spcBef>
                <a:spcPts val="600"/>
              </a:spcBef>
              <a:spcAft>
                <a:spcPts val="600"/>
              </a:spcAft>
            </a:pPr>
            <a:r>
              <a:rPr lang="zh-CN" altLang="zh-CN" b="1" kern="100" dirty="0">
                <a:latin typeface="Times New Roman" panose="02020603050405020304" pitchFamily="18" charset="0"/>
              </a:rPr>
              <a:t>简单问题：</a:t>
            </a:r>
            <a:r>
              <a:rPr lang="zh-CN" altLang="zh-CN" kern="100" dirty="0">
                <a:latin typeface="Times New Roman" panose="02020603050405020304" pitchFamily="18" charset="0"/>
              </a:rPr>
              <a:t>用</a:t>
            </a:r>
            <a:r>
              <a:rPr lang="zh-CN" altLang="zh-CN" kern="100" dirty="0">
                <a:latin typeface="Times New Roman" panose="02020603050405020304" pitchFamily="18" charset="0"/>
                <a:ea typeface="楷体" panose="02010609060101010101" pitchFamily="49" charset="-122"/>
              </a:rPr>
              <a:t>户家里现有一台洗衣机，使用交流电，现在用户新买了一台录音机，录音机只能使用直流电。由于供电系统供给用户家里是交流电，因此用户需要用适配器将交流电转化为直流电供录音机使用。</a:t>
            </a:r>
            <a:endParaRPr lang="zh-CN" altLang="zh-CN" kern="100" dirty="0">
              <a:latin typeface="Times New Roman" panose="02020603050405020304" pitchFamily="18" charset="0"/>
            </a:endParaRPr>
          </a:p>
        </p:txBody>
      </p:sp>
      <p:sp>
        <p:nvSpPr>
          <p:cNvPr id="4" name="矩形 3">
            <a:extLst>
              <a:ext uri="{FF2B5EF4-FFF2-40B4-BE49-F238E27FC236}">
                <a16:creationId xmlns:a16="http://schemas.microsoft.com/office/drawing/2014/main" xmlns="" id="{E76BACBC-7A21-4EF8-8E01-7D60031E40CB}"/>
              </a:ext>
            </a:extLst>
          </p:cNvPr>
          <p:cNvSpPr/>
          <p:nvPr/>
        </p:nvSpPr>
        <p:spPr>
          <a:xfrm>
            <a:off x="218086" y="2889234"/>
            <a:ext cx="8406679"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目标是一个接口，该接口是</a:t>
            </a:r>
            <a:r>
              <a:rPr lang="zh-CN" altLang="zh-CN" b="1" kern="100" dirty="0">
                <a:latin typeface="Times New Roman" panose="02020603050405020304" pitchFamily="18" charset="0"/>
                <a:cs typeface="Times New Roman" panose="02020603050405020304" pitchFamily="18" charset="0"/>
              </a:rPr>
              <a:t>客户想使用的接口</a:t>
            </a:r>
            <a:r>
              <a:rPr lang="zh-CN" altLang="zh-CN" kern="100" dirty="0">
                <a:latin typeface="Times New Roman" panose="02020603050405020304" pitchFamily="18" charset="0"/>
                <a:cs typeface="Times New Roman" panose="02020603050405020304" pitchFamily="18" charset="0"/>
              </a:rPr>
              <a:t>，本问题中就是用户想使用的直流电。在这里，目标（</a:t>
            </a:r>
            <a:r>
              <a:rPr lang="en-US" altLang="zh-CN" kern="100" dirty="0">
                <a:latin typeface="Times New Roman" panose="02020603050405020304" pitchFamily="18" charset="0"/>
              </a:rPr>
              <a:t>Target</a:t>
            </a:r>
            <a:r>
              <a:rPr lang="zh-CN" altLang="zh-CN" kern="100" dirty="0">
                <a:latin typeface="Times New Roman" panose="02020603050405020304" pitchFamily="18" charset="0"/>
                <a:cs typeface="Times New Roman" panose="02020603050405020304" pitchFamily="18" charset="0"/>
              </a:rPr>
              <a:t>）是名字为</a:t>
            </a:r>
            <a:r>
              <a:rPr lang="en-US" altLang="zh-CN" kern="100" dirty="0" err="1">
                <a:latin typeface="Times New Roman" panose="02020603050405020304" pitchFamily="18" charset="0"/>
              </a:rPr>
              <a:t>DirectCurrent</a:t>
            </a:r>
            <a:r>
              <a:rPr lang="zh-CN" altLang="zh-CN" kern="100" dirty="0">
                <a:latin typeface="Times New Roman" panose="02020603050405020304" pitchFamily="18" charset="0"/>
                <a:cs typeface="Times New Roman" panose="02020603050405020304" pitchFamily="18" charset="0"/>
              </a:rPr>
              <a:t>的接口</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8" name="矩形 7">
            <a:extLst>
              <a:ext uri="{FF2B5EF4-FFF2-40B4-BE49-F238E27FC236}">
                <a16:creationId xmlns:a16="http://schemas.microsoft.com/office/drawing/2014/main" xmlns="" id="{7808C079-0FD2-4832-9DCA-3EE8706D0A9E}"/>
              </a:ext>
            </a:extLst>
          </p:cNvPr>
          <p:cNvSpPr/>
          <p:nvPr/>
        </p:nvSpPr>
        <p:spPr>
          <a:xfrm>
            <a:off x="223109" y="3499310"/>
            <a:ext cx="1282723"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2.</a:t>
            </a:r>
            <a:r>
              <a:rPr lang="zh-CN" altLang="en-US" dirty="0">
                <a:hlinkClick r:id="rId2" action="ppaction://hlinkfile"/>
              </a:rPr>
              <a:t>被适配者</a:t>
            </a:r>
            <a:endParaRPr lang="zh-CN" altLang="en-US" dirty="0"/>
          </a:p>
        </p:txBody>
      </p:sp>
      <p:sp>
        <p:nvSpPr>
          <p:cNvPr id="9" name="矩形 8">
            <a:extLst>
              <a:ext uri="{FF2B5EF4-FFF2-40B4-BE49-F238E27FC236}">
                <a16:creationId xmlns:a16="http://schemas.microsoft.com/office/drawing/2014/main" xmlns="" id="{B5CA94CC-03D0-4348-AD41-16496D66E86D}"/>
              </a:ext>
            </a:extLst>
          </p:cNvPr>
          <p:cNvSpPr/>
          <p:nvPr/>
        </p:nvSpPr>
        <p:spPr>
          <a:xfrm>
            <a:off x="227947" y="3898479"/>
            <a:ext cx="8406678"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被适配者是一个已经存在的接口或抽象类，这个</a:t>
            </a:r>
            <a:r>
              <a:rPr lang="zh-CN" altLang="zh-CN" b="1" kern="100" dirty="0">
                <a:latin typeface="Times New Roman" panose="02020603050405020304" pitchFamily="18" charset="0"/>
                <a:cs typeface="Times New Roman" panose="02020603050405020304" pitchFamily="18" charset="0"/>
              </a:rPr>
              <a:t>接口或抽象类需要适配</a:t>
            </a:r>
            <a:r>
              <a:rPr lang="zh-CN" altLang="zh-CN" kern="100" dirty="0">
                <a:latin typeface="Times New Roman" panose="02020603050405020304" pitchFamily="18" charset="0"/>
                <a:cs typeface="Times New Roman" panose="02020603050405020304" pitchFamily="18" charset="0"/>
              </a:rPr>
              <a:t>。对于本问题，就是客户已有的交流电</a:t>
            </a:r>
            <a:r>
              <a:rPr lang="zh-CN" altLang="zh-CN" dirty="0">
                <a:solidFill>
                  <a:srgbClr val="000000"/>
                </a:solidFill>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在这里，被适配者（</a:t>
            </a:r>
            <a:r>
              <a:rPr lang="en-US" altLang="zh-CN" kern="100" dirty="0" err="1">
                <a:latin typeface="Times New Roman" panose="02020603050405020304" pitchFamily="18" charset="0"/>
              </a:rPr>
              <a:t>Adaptee</a:t>
            </a:r>
            <a:r>
              <a:rPr lang="zh-CN" altLang="zh-CN" kern="100" dirty="0">
                <a:latin typeface="Times New Roman" panose="02020603050405020304" pitchFamily="18" charset="0"/>
                <a:cs typeface="Times New Roman" panose="02020603050405020304" pitchFamily="18" charset="0"/>
              </a:rPr>
              <a:t>）是名字为</a:t>
            </a:r>
            <a:r>
              <a:rPr lang="en-US" altLang="zh-CN" kern="100" dirty="0" err="1">
                <a:latin typeface="Times New Roman" panose="02020603050405020304" pitchFamily="18" charset="0"/>
              </a:rPr>
              <a:t>AlternateCurrent</a:t>
            </a:r>
            <a:r>
              <a:rPr lang="zh-CN" altLang="zh-CN" kern="100" dirty="0">
                <a:latin typeface="Times New Roman" panose="02020603050405020304" pitchFamily="18" charset="0"/>
                <a:cs typeface="Times New Roman" panose="02020603050405020304" pitchFamily="18" charset="0"/>
              </a:rPr>
              <a:t>的接口</a:t>
            </a:r>
            <a:endParaRPr lang="zh-CN" altLang="en-US" dirty="0"/>
          </a:p>
        </p:txBody>
      </p:sp>
      <p:sp>
        <p:nvSpPr>
          <p:cNvPr id="10" name="矩形 9">
            <a:extLst>
              <a:ext uri="{FF2B5EF4-FFF2-40B4-BE49-F238E27FC236}">
                <a16:creationId xmlns:a16="http://schemas.microsoft.com/office/drawing/2014/main" xmlns="" id="{FF55F3A6-B00A-4C3A-B2EB-A4359C6846AA}"/>
              </a:ext>
            </a:extLst>
          </p:cNvPr>
          <p:cNvSpPr/>
          <p:nvPr/>
        </p:nvSpPr>
        <p:spPr>
          <a:xfrm>
            <a:off x="153866" y="4851646"/>
            <a:ext cx="122501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hlinkClick r:id="rId2" action="ppaction://hlinkfile"/>
              </a:rPr>
              <a:t>3．适配器</a:t>
            </a:r>
            <a:endParaRPr lang="zh-CN" altLang="en-US" dirty="0"/>
          </a:p>
        </p:txBody>
      </p:sp>
      <p:sp>
        <p:nvSpPr>
          <p:cNvPr id="11" name="矩形 10">
            <a:extLst>
              <a:ext uri="{FF2B5EF4-FFF2-40B4-BE49-F238E27FC236}">
                <a16:creationId xmlns:a16="http://schemas.microsoft.com/office/drawing/2014/main" xmlns="" id="{97882C6E-9324-4368-96BF-FA7B81448B6D}"/>
              </a:ext>
            </a:extLst>
          </p:cNvPr>
          <p:cNvSpPr/>
          <p:nvPr/>
        </p:nvSpPr>
        <p:spPr>
          <a:xfrm>
            <a:off x="153866" y="5250081"/>
            <a:ext cx="8098330" cy="1200329"/>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适配器是一个类，该类</a:t>
            </a:r>
            <a:r>
              <a:rPr lang="zh-CN" altLang="zh-CN" b="1" kern="100" dirty="0">
                <a:latin typeface="Times New Roman" panose="02020603050405020304" pitchFamily="18" charset="0"/>
                <a:cs typeface="Times New Roman" panose="02020603050405020304" pitchFamily="18" charset="0"/>
              </a:rPr>
              <a:t>实现了目标接口并包含有被适配者的引用</a:t>
            </a:r>
            <a:r>
              <a:rPr lang="zh-CN" altLang="zh-CN" kern="100" dirty="0">
                <a:latin typeface="Times New Roman" panose="02020603050405020304" pitchFamily="18" charset="0"/>
                <a:cs typeface="Times New Roman" panose="02020603050405020304" pitchFamily="18" charset="0"/>
              </a:rPr>
              <a:t>，即适配器的职责是对被适配者接口与目标接口进行适配。在本问题中，适配器的名字是</a:t>
            </a:r>
            <a:r>
              <a:rPr lang="en-US" altLang="zh-CN" kern="100" dirty="0" err="1">
                <a:latin typeface="Times New Roman" panose="02020603050405020304" pitchFamily="18" charset="0"/>
              </a:rPr>
              <a:t>ElectricAdapter</a:t>
            </a:r>
            <a:r>
              <a:rPr lang="zh-CN" altLang="zh-CN" kern="100" dirty="0">
                <a:latin typeface="Times New Roman" panose="02020603050405020304" pitchFamily="18" charset="0"/>
                <a:cs typeface="Times New Roman" panose="02020603050405020304" pitchFamily="18" charset="0"/>
              </a:rPr>
              <a:t>类，该类实现了</a:t>
            </a:r>
            <a:r>
              <a:rPr lang="en-US" altLang="zh-CN" kern="100" dirty="0" err="1">
                <a:latin typeface="Times New Roman" panose="02020603050405020304" pitchFamily="18" charset="0"/>
              </a:rPr>
              <a:t>DirectCurrent</a:t>
            </a:r>
            <a:r>
              <a:rPr lang="zh-CN" altLang="zh-CN" kern="100" dirty="0">
                <a:latin typeface="Times New Roman" panose="02020603050405020304" pitchFamily="18" charset="0"/>
                <a:cs typeface="Times New Roman" panose="02020603050405020304" pitchFamily="18" charset="0"/>
              </a:rPr>
              <a:t>接口并包含有</a:t>
            </a:r>
            <a:r>
              <a:rPr lang="en-US" altLang="zh-CN" kern="100" dirty="0" err="1">
                <a:latin typeface="Times New Roman" panose="02020603050405020304" pitchFamily="18" charset="0"/>
              </a:rPr>
              <a:t>AlternateCurrent</a:t>
            </a:r>
            <a:r>
              <a:rPr lang="zh-CN" altLang="zh-CN" kern="100" dirty="0">
                <a:latin typeface="Times New Roman" panose="02020603050405020304" pitchFamily="18" charset="0"/>
                <a:cs typeface="Times New Roman" panose="02020603050405020304" pitchFamily="18" charset="0"/>
              </a:rPr>
              <a:t>接口变量</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1753390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8.5 </a:t>
            </a:r>
            <a:r>
              <a:rPr lang="zh-CN" altLang="en-US" sz="2400" dirty="0"/>
              <a:t>适配器模式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8.5.1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C00000"/>
                </a:solidFill>
              </a:rPr>
              <a:t>8.5.2 </a:t>
            </a:r>
            <a:r>
              <a:rPr lang="zh-CN" altLang="en-US" sz="1800" b="1" dirty="0">
                <a:solidFill>
                  <a:srgbClr val="C00000"/>
                </a:solidFill>
              </a:rPr>
              <a:t>模式的使用</a:t>
            </a:r>
          </a:p>
          <a:p>
            <a:pPr marL="285750" indent="-285750">
              <a:buFont typeface="Arial" pitchFamily="34" charset="0"/>
              <a:buChar char="•"/>
            </a:pPr>
            <a:r>
              <a:rPr lang="en-US" altLang="zh-CN" sz="1800" b="1" dirty="0">
                <a:solidFill>
                  <a:srgbClr val="0070C0"/>
                </a:solidFill>
              </a:rPr>
              <a:t>8.5.3 </a:t>
            </a:r>
            <a:r>
              <a:rPr lang="zh-CN" altLang="zh-CN" sz="1800" b="1" dirty="0">
                <a:solidFill>
                  <a:srgbClr val="0070C0"/>
                </a:solidFill>
              </a:rPr>
              <a:t>适配器的适配程度</a:t>
            </a:r>
            <a:endParaRPr lang="zh-CN" altLang="en-US" sz="1800" b="1" dirty="0">
              <a:solidFill>
                <a:srgbClr val="0070C0"/>
              </a:solidFill>
            </a:endParaRPr>
          </a:p>
          <a:p>
            <a:pPr marL="285750" indent="-285750">
              <a:buFont typeface="Arial" pitchFamily="34" charset="0"/>
              <a:buChar char="•"/>
            </a:pPr>
            <a:r>
              <a:rPr lang="en-US" altLang="zh-CN" sz="1800" b="1" dirty="0">
                <a:solidFill>
                  <a:srgbClr val="0070C0"/>
                </a:solidFill>
              </a:rPr>
              <a:t>8.5.4 </a:t>
            </a:r>
            <a:r>
              <a:rPr lang="zh-CN" altLang="en-US" sz="1800" b="1" dirty="0">
                <a:solidFill>
                  <a:srgbClr val="0070C0"/>
                </a:solidFill>
              </a:rPr>
              <a:t>单接口适配器</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8101" y="1217477"/>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20389904-CDF8-4489-86DB-B943A059BA1E}"/>
              </a:ext>
            </a:extLst>
          </p:cNvPr>
          <p:cNvSpPr/>
          <p:nvPr/>
        </p:nvSpPr>
        <p:spPr>
          <a:xfrm>
            <a:off x="2771800" y="908720"/>
            <a:ext cx="5673509" cy="1477328"/>
          </a:xfrm>
          <a:prstGeom prst="rect">
            <a:avLst/>
          </a:prstGeom>
        </p:spPr>
        <p:txBody>
          <a:bodyPr wrap="square">
            <a:spAutoFit/>
          </a:bodyPr>
          <a:lstStyle/>
          <a:p>
            <a:r>
              <a:rPr lang="zh-CN" altLang="zh-CN" dirty="0"/>
              <a:t>已经使用适配器模式给出了可以使用的类，可以将这些类看作是一个小框架，就可以使用这个小框架中的类编写应用程序了。</a:t>
            </a:r>
          </a:p>
          <a:p>
            <a:r>
              <a:rPr lang="zh-CN" altLang="zh-CN" dirty="0"/>
              <a:t>下列应用程序中，</a:t>
            </a:r>
            <a:r>
              <a:rPr lang="en-US" altLang="zh-CN" dirty="0">
                <a:hlinkClick r:id="rId2" action="ppaction://hlinkfile"/>
              </a:rPr>
              <a:t>Application.java</a:t>
            </a:r>
            <a:r>
              <a:rPr lang="zh-CN" altLang="zh-CN" dirty="0"/>
              <a:t>使用了适配器将交流电转化为直流电</a:t>
            </a:r>
            <a:r>
              <a:rPr lang="zh-CN" altLang="en-US" dirty="0"/>
              <a:t>。</a:t>
            </a:r>
            <a:endParaRPr lang="zh-CN" altLang="zh-CN" kern="100" dirty="0">
              <a:latin typeface="Times New Roman" panose="02020603050405020304" pitchFamily="18" charset="0"/>
            </a:endParaRPr>
          </a:p>
        </p:txBody>
      </p:sp>
      <p:sp>
        <p:nvSpPr>
          <p:cNvPr id="5" name="矩形 4">
            <a:extLst>
              <a:ext uri="{FF2B5EF4-FFF2-40B4-BE49-F238E27FC236}">
                <a16:creationId xmlns:a16="http://schemas.microsoft.com/office/drawing/2014/main" xmlns="" id="{A52D1977-CA0A-4351-98EC-0BFCE8FF3420}"/>
              </a:ext>
            </a:extLst>
          </p:cNvPr>
          <p:cNvSpPr/>
          <p:nvPr/>
        </p:nvSpPr>
        <p:spPr>
          <a:xfrm>
            <a:off x="179512" y="3933056"/>
            <a:ext cx="167539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Application.java</a:t>
            </a:r>
            <a:endParaRPr lang="zh-CN" altLang="en-US" dirty="0"/>
          </a:p>
        </p:txBody>
      </p:sp>
      <p:sp>
        <p:nvSpPr>
          <p:cNvPr id="7" name="箭头: 右 6">
            <a:extLst>
              <a:ext uri="{FF2B5EF4-FFF2-40B4-BE49-F238E27FC236}">
                <a16:creationId xmlns:a16="http://schemas.microsoft.com/office/drawing/2014/main" xmlns="" id="{BD7BF879-C401-4B87-BAD2-6E50C61791C8}"/>
              </a:ext>
            </a:extLst>
          </p:cNvPr>
          <p:cNvSpPr/>
          <p:nvPr/>
        </p:nvSpPr>
        <p:spPr>
          <a:xfrm>
            <a:off x="2195736" y="4077072"/>
            <a:ext cx="142365" cy="225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xmlns="" id="{49A41926-A2F6-498C-9F24-10A0BDF0DAB6}"/>
              </a:ext>
            </a:extLst>
          </p:cNvPr>
          <p:cNvPicPr>
            <a:picLocks noChangeAspect="1"/>
          </p:cNvPicPr>
          <p:nvPr/>
        </p:nvPicPr>
        <p:blipFill>
          <a:blip r:embed="rId3"/>
          <a:stretch>
            <a:fillRect/>
          </a:stretch>
        </p:blipFill>
        <p:spPr>
          <a:xfrm>
            <a:off x="3131840" y="3035005"/>
            <a:ext cx="3597732" cy="2534766"/>
          </a:xfrm>
          <a:prstGeom prst="rect">
            <a:avLst/>
          </a:prstGeom>
        </p:spPr>
      </p:pic>
    </p:spTree>
    <p:extLst>
      <p:ext uri="{BB962C8B-B14F-4D97-AF65-F5344CB8AC3E}">
        <p14:creationId xmlns:p14="http://schemas.microsoft.com/office/powerpoint/2010/main" val="1554248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8.5 </a:t>
            </a:r>
            <a:r>
              <a:rPr lang="zh-CN" altLang="en-US" sz="2400" dirty="0"/>
              <a:t>适配器模式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8.5.1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8.5.2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C00000"/>
                </a:solidFill>
              </a:rPr>
              <a:t>8.5.3 </a:t>
            </a:r>
            <a:r>
              <a:rPr lang="zh-CN" altLang="zh-CN" sz="1800" b="1" dirty="0">
                <a:solidFill>
                  <a:srgbClr val="C00000"/>
                </a:solidFill>
              </a:rPr>
              <a:t>适配器的适配程度</a:t>
            </a:r>
            <a:endParaRPr lang="zh-CN" altLang="en-US" sz="1800" b="1" dirty="0">
              <a:solidFill>
                <a:srgbClr val="C00000"/>
              </a:solidFill>
            </a:endParaRPr>
          </a:p>
          <a:p>
            <a:pPr marL="285750" indent="-285750">
              <a:buFont typeface="Arial" pitchFamily="34" charset="0"/>
              <a:buChar char="•"/>
            </a:pPr>
            <a:r>
              <a:rPr lang="en-US" altLang="zh-CN" sz="1800" b="1" dirty="0">
                <a:solidFill>
                  <a:srgbClr val="0070C0"/>
                </a:solidFill>
              </a:rPr>
              <a:t>8.5.4 </a:t>
            </a:r>
            <a:r>
              <a:rPr lang="zh-CN" altLang="en-US" sz="1800" b="1" dirty="0">
                <a:solidFill>
                  <a:srgbClr val="0070C0"/>
                </a:solidFill>
              </a:rPr>
              <a:t>单接口适配器</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8101" y="164762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20389904-CDF8-4489-86DB-B943A059BA1E}"/>
              </a:ext>
            </a:extLst>
          </p:cNvPr>
          <p:cNvSpPr/>
          <p:nvPr/>
        </p:nvSpPr>
        <p:spPr>
          <a:xfrm>
            <a:off x="2699792" y="908720"/>
            <a:ext cx="5673509" cy="4247317"/>
          </a:xfrm>
          <a:prstGeom prst="rect">
            <a:avLst/>
          </a:prstGeom>
        </p:spPr>
        <p:txBody>
          <a:bodyPr wrap="square">
            <a:spAutoFit/>
          </a:bodyPr>
          <a:lstStyle/>
          <a:p>
            <a:r>
              <a:rPr lang="en-US" altLang="zh-CN" dirty="0"/>
              <a:t>1</a:t>
            </a:r>
            <a:r>
              <a:rPr lang="zh-CN" altLang="zh-CN" dirty="0"/>
              <a:t>．完全适配</a:t>
            </a:r>
          </a:p>
          <a:p>
            <a:r>
              <a:rPr lang="zh-CN" altLang="zh-CN" dirty="0"/>
              <a:t>如果目标（</a:t>
            </a:r>
            <a:r>
              <a:rPr lang="en-US" altLang="zh-CN" dirty="0"/>
              <a:t>Target</a:t>
            </a:r>
            <a:r>
              <a:rPr lang="zh-CN" altLang="zh-CN" dirty="0"/>
              <a:t>）接口中的方法数目与被适配者（</a:t>
            </a:r>
            <a:r>
              <a:rPr lang="en-US" altLang="zh-CN" dirty="0" err="1"/>
              <a:t>Adaptee</a:t>
            </a:r>
            <a:r>
              <a:rPr lang="zh-CN" altLang="zh-CN" dirty="0"/>
              <a:t>）接口的方法数目相等，那么适配器（</a:t>
            </a:r>
            <a:r>
              <a:rPr lang="en-US" altLang="zh-CN" dirty="0"/>
              <a:t>Adapter</a:t>
            </a:r>
            <a:r>
              <a:rPr lang="zh-CN" altLang="zh-CN" dirty="0"/>
              <a:t>）可将被适配者接口（抽象类）与目标接口进行完全适配。</a:t>
            </a:r>
          </a:p>
          <a:p>
            <a:r>
              <a:rPr lang="en-US" altLang="zh-CN" dirty="0"/>
              <a:t>2</a:t>
            </a:r>
            <a:r>
              <a:rPr lang="zh-CN" altLang="zh-CN" dirty="0"/>
              <a:t>．不完全适配</a:t>
            </a:r>
          </a:p>
          <a:p>
            <a:r>
              <a:rPr lang="zh-CN" altLang="zh-CN" dirty="0"/>
              <a:t>如果目标（</a:t>
            </a:r>
            <a:r>
              <a:rPr lang="en-US" altLang="zh-CN" dirty="0"/>
              <a:t>Target</a:t>
            </a:r>
            <a:r>
              <a:rPr lang="zh-CN" altLang="zh-CN" dirty="0"/>
              <a:t>）接口中的方法数目少于被适配者（</a:t>
            </a:r>
            <a:r>
              <a:rPr lang="en-US" altLang="zh-CN" dirty="0" err="1"/>
              <a:t>Adaptee</a:t>
            </a:r>
            <a:r>
              <a:rPr lang="zh-CN" altLang="zh-CN" dirty="0"/>
              <a:t>）接口的方法数目，那么适配器（</a:t>
            </a:r>
            <a:r>
              <a:rPr lang="en-US" altLang="zh-CN" dirty="0"/>
              <a:t>Adapter</a:t>
            </a:r>
            <a:r>
              <a:rPr lang="zh-CN" altLang="zh-CN" dirty="0"/>
              <a:t>）只能将被适配者接口（抽象类）与目标接口进行部分适配。</a:t>
            </a:r>
          </a:p>
          <a:p>
            <a:r>
              <a:rPr lang="en-US" altLang="zh-CN" dirty="0"/>
              <a:t>3</a:t>
            </a:r>
            <a:r>
              <a:rPr lang="zh-CN" altLang="zh-CN" dirty="0"/>
              <a:t>．剩余适配</a:t>
            </a:r>
          </a:p>
          <a:p>
            <a:r>
              <a:rPr lang="zh-CN" altLang="zh-CN" dirty="0"/>
              <a:t>如果目标（</a:t>
            </a:r>
            <a:r>
              <a:rPr lang="en-US" altLang="zh-CN" dirty="0"/>
              <a:t>Target</a:t>
            </a:r>
            <a:r>
              <a:rPr lang="zh-CN" altLang="zh-CN" dirty="0"/>
              <a:t>）接口中的方法数目大于被适配者（</a:t>
            </a:r>
            <a:r>
              <a:rPr lang="en-US" altLang="zh-CN" dirty="0" err="1"/>
              <a:t>Adaptee</a:t>
            </a:r>
            <a:r>
              <a:rPr lang="zh-CN" altLang="zh-CN" dirty="0"/>
              <a:t>）接口的方法数目，那么适配器（</a:t>
            </a:r>
            <a:r>
              <a:rPr lang="en-US" altLang="zh-CN" dirty="0"/>
              <a:t>Adapter</a:t>
            </a:r>
            <a:r>
              <a:rPr lang="zh-CN" altLang="zh-CN" dirty="0"/>
              <a:t>）可将被适配者接口（抽象类）与目标接口进行完全适配，但必须将目标多余的方法给出用户允许的默认实现。</a:t>
            </a:r>
          </a:p>
        </p:txBody>
      </p:sp>
    </p:spTree>
    <p:extLst>
      <p:ext uri="{BB962C8B-B14F-4D97-AF65-F5344CB8AC3E}">
        <p14:creationId xmlns:p14="http://schemas.microsoft.com/office/powerpoint/2010/main" val="4165411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8.5 </a:t>
            </a:r>
            <a:r>
              <a:rPr lang="zh-CN" altLang="en-US" sz="2400" dirty="0"/>
              <a:t>适配器模式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8.5.1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8.5.2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8.5.3 </a:t>
            </a:r>
            <a:r>
              <a:rPr lang="zh-CN" altLang="zh-CN" sz="1800" b="1" dirty="0">
                <a:solidFill>
                  <a:srgbClr val="0070C0"/>
                </a:solidFill>
              </a:rPr>
              <a:t>适配器的适配程度</a:t>
            </a:r>
            <a:endParaRPr lang="zh-CN" altLang="en-US" sz="1800" b="1" dirty="0">
              <a:solidFill>
                <a:srgbClr val="0070C0"/>
              </a:solidFill>
            </a:endParaRPr>
          </a:p>
          <a:p>
            <a:pPr marL="285750" indent="-285750">
              <a:buFont typeface="Arial" pitchFamily="34" charset="0"/>
              <a:buChar char="•"/>
            </a:pPr>
            <a:r>
              <a:rPr lang="en-US" altLang="zh-CN" sz="1800" b="1" dirty="0">
                <a:solidFill>
                  <a:srgbClr val="C00000"/>
                </a:solidFill>
              </a:rPr>
              <a:t>8.5.4 </a:t>
            </a:r>
            <a:r>
              <a:rPr lang="zh-CN" altLang="en-US" sz="1800" b="1" dirty="0">
                <a:solidFill>
                  <a:srgbClr val="C00000"/>
                </a:solidFill>
              </a:rPr>
              <a:t>单接口适配器</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2132856"/>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20389904-CDF8-4489-86DB-B943A059BA1E}"/>
              </a:ext>
            </a:extLst>
          </p:cNvPr>
          <p:cNvSpPr/>
          <p:nvPr/>
        </p:nvSpPr>
        <p:spPr>
          <a:xfrm>
            <a:off x="2699792" y="908720"/>
            <a:ext cx="5673509" cy="1754326"/>
          </a:xfrm>
          <a:prstGeom prst="rect">
            <a:avLst/>
          </a:prstGeom>
        </p:spPr>
        <p:txBody>
          <a:bodyPr wrap="square">
            <a:spAutoFit/>
          </a:bodyPr>
          <a:lstStyle/>
          <a:p>
            <a:r>
              <a:rPr lang="zh-CN" altLang="zh-CN" dirty="0"/>
              <a:t>如果一个接口中有多个方法，如果一个类实现该接口，该类就必须要实现接口中的全部方法。针对一个接口的“单接口适配器”就是已经实现了该接口的类，并对接口中的每个方法都给出了一个默认的实现。在</a:t>
            </a:r>
            <a:r>
              <a:rPr lang="en-US" altLang="zh-CN" dirty="0"/>
              <a:t>Java API</a:t>
            </a:r>
            <a:r>
              <a:rPr lang="zh-CN" altLang="zh-CN" dirty="0"/>
              <a:t>中，如果一个接口中的方法多于一个，</a:t>
            </a:r>
            <a:r>
              <a:rPr lang="en-US" altLang="zh-CN" dirty="0"/>
              <a:t>Java API</a:t>
            </a:r>
            <a:r>
              <a:rPr lang="zh-CN" altLang="zh-CN" dirty="0"/>
              <a:t>就针对该接口提供相应的单接口适配器。</a:t>
            </a:r>
          </a:p>
        </p:txBody>
      </p:sp>
      <p:sp>
        <p:nvSpPr>
          <p:cNvPr id="4" name="矩形 3">
            <a:extLst>
              <a:ext uri="{FF2B5EF4-FFF2-40B4-BE49-F238E27FC236}">
                <a16:creationId xmlns:a16="http://schemas.microsoft.com/office/drawing/2014/main" xmlns="" id="{B482FDF3-C2DB-4556-B740-258942E93E1E}"/>
              </a:ext>
            </a:extLst>
          </p:cNvPr>
          <p:cNvSpPr/>
          <p:nvPr/>
        </p:nvSpPr>
        <p:spPr>
          <a:xfrm>
            <a:off x="341784" y="3140968"/>
            <a:ext cx="8334672"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比如，</a:t>
            </a:r>
            <a:r>
              <a:rPr lang="en-US" altLang="zh-CN" kern="100" dirty="0" err="1">
                <a:latin typeface="Times New Roman" panose="02020603050405020304" pitchFamily="18" charset="0"/>
              </a:rPr>
              <a:t>java.awt.event</a:t>
            </a:r>
            <a:r>
              <a:rPr lang="zh-CN" altLang="zh-CN" kern="100" dirty="0">
                <a:latin typeface="Times New Roman" panose="02020603050405020304" pitchFamily="18" charset="0"/>
                <a:cs typeface="Times New Roman" panose="02020603050405020304" pitchFamily="18" charset="0"/>
              </a:rPr>
              <a:t>包中的</a:t>
            </a:r>
            <a:r>
              <a:rPr lang="en-US" altLang="zh-CN" kern="100" dirty="0" err="1">
                <a:latin typeface="Times New Roman" panose="02020603050405020304" pitchFamily="18" charset="0"/>
              </a:rPr>
              <a:t>MouseAdapter</a:t>
            </a:r>
            <a:r>
              <a:rPr lang="zh-CN" altLang="zh-CN" kern="100" dirty="0">
                <a:latin typeface="Times New Roman" panose="02020603050405020304" pitchFamily="18" charset="0"/>
                <a:cs typeface="Times New Roman" panose="02020603050405020304" pitchFamily="18" charset="0"/>
              </a:rPr>
              <a:t>就是</a:t>
            </a:r>
            <a:r>
              <a:rPr lang="en-US" altLang="zh-CN" kern="100" dirty="0" err="1">
                <a:latin typeface="Times New Roman" panose="02020603050405020304" pitchFamily="18" charset="0"/>
              </a:rPr>
              <a:t>MouseListener</a:t>
            </a:r>
            <a:r>
              <a:rPr lang="zh-CN" altLang="zh-CN" kern="100" dirty="0">
                <a:latin typeface="Times New Roman" panose="02020603050405020304" pitchFamily="18" charset="0"/>
                <a:cs typeface="Times New Roman" panose="02020603050405020304" pitchFamily="18" charset="0"/>
              </a:rPr>
              <a:t>接口的单接口适配器（见后续的</a:t>
            </a:r>
            <a:r>
              <a:rPr lang="en-US" altLang="zh-CN" kern="100" dirty="0">
                <a:latin typeface="Times New Roman" panose="02020603050405020304" pitchFamily="18" charset="0"/>
              </a:rPr>
              <a:t>10.4.5</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rPr>
              <a:t>MouseAdapter</a:t>
            </a:r>
            <a:r>
              <a:rPr lang="zh-CN" altLang="zh-CN" kern="100" dirty="0">
                <a:latin typeface="Times New Roman" panose="02020603050405020304" pitchFamily="18" charset="0"/>
                <a:cs typeface="Times New Roman" panose="02020603050405020304" pitchFamily="18" charset="0"/>
              </a:rPr>
              <a:t>将</a:t>
            </a:r>
            <a:r>
              <a:rPr lang="en-US" altLang="zh-CN" kern="100" dirty="0" err="1">
                <a:latin typeface="Times New Roman" panose="02020603050405020304" pitchFamily="18" charset="0"/>
              </a:rPr>
              <a:t>MouseListener</a:t>
            </a:r>
            <a:r>
              <a:rPr lang="zh-CN" altLang="zh-CN" kern="100" dirty="0">
                <a:latin typeface="Times New Roman" panose="02020603050405020304" pitchFamily="18" charset="0"/>
                <a:cs typeface="Times New Roman" panose="02020603050405020304" pitchFamily="18" charset="0"/>
              </a:rPr>
              <a:t>接口中的</a:t>
            </a:r>
            <a:r>
              <a:rPr lang="en-US" altLang="zh-CN" kern="100" dirty="0">
                <a:latin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个方法全部实现为不进行任何操作</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3592361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8.6 </a:t>
            </a:r>
            <a:r>
              <a:rPr lang="zh-CN" altLang="zh-CN" sz="2400" dirty="0"/>
              <a:t>工厂方法</a:t>
            </a:r>
            <a:r>
              <a:rPr lang="zh-CN" altLang="en-US" sz="2400" dirty="0"/>
              <a:t>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8.6.1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996F549-A65D-4680-BBFB-D3A0CC06486D}"/>
              </a:ext>
            </a:extLst>
          </p:cNvPr>
          <p:cNvSpPr/>
          <p:nvPr/>
        </p:nvSpPr>
        <p:spPr>
          <a:xfrm>
            <a:off x="179512" y="4208470"/>
            <a:ext cx="8424936" cy="2308324"/>
          </a:xfrm>
          <a:prstGeom prst="rect">
            <a:avLst/>
          </a:prstGeom>
        </p:spPr>
        <p:txBody>
          <a:bodyPr wrap="square">
            <a:spAutoFit/>
          </a:bodyPr>
          <a:lstStyle/>
          <a:p>
            <a:pPr marL="285750" lvl="0" indent="-285750">
              <a:buFont typeface="Arial" panose="020B0604020202020204" pitchFamily="34" charset="0"/>
              <a:buChar char="•"/>
            </a:pPr>
            <a:r>
              <a:rPr lang="zh-CN" altLang="zh-CN" b="1" dirty="0"/>
              <a:t>抽象产品（</a:t>
            </a:r>
            <a:r>
              <a:rPr lang="en-US" altLang="zh-CN" b="1" dirty="0"/>
              <a:t>Product</a:t>
            </a:r>
            <a:r>
              <a:rPr lang="zh-CN" altLang="zh-CN" b="1" dirty="0"/>
              <a:t>）</a:t>
            </a:r>
            <a:r>
              <a:rPr lang="zh-CN" altLang="zh-CN" dirty="0"/>
              <a:t>：抽象类或接口，负责定义具体产品必须实现的方法。</a:t>
            </a:r>
          </a:p>
          <a:p>
            <a:pPr marL="285750" lvl="0" indent="-285750">
              <a:buFont typeface="Arial" panose="020B0604020202020204" pitchFamily="34" charset="0"/>
              <a:buChar char="•"/>
            </a:pPr>
            <a:r>
              <a:rPr lang="zh-CN" altLang="zh-CN" b="1" dirty="0"/>
              <a:t>具体产品（</a:t>
            </a:r>
            <a:r>
              <a:rPr lang="en-US" altLang="zh-CN" b="1" dirty="0" err="1"/>
              <a:t>ConcreteProduct</a:t>
            </a:r>
            <a:r>
              <a:rPr lang="zh-CN" altLang="zh-CN" b="1" dirty="0"/>
              <a:t>）</a:t>
            </a:r>
            <a:r>
              <a:rPr lang="zh-CN" altLang="zh-CN" dirty="0"/>
              <a:t>：如果</a:t>
            </a:r>
            <a:r>
              <a:rPr lang="en-US" altLang="zh-CN" dirty="0"/>
              <a:t>Product</a:t>
            </a:r>
            <a:r>
              <a:rPr lang="zh-CN" altLang="zh-CN" dirty="0"/>
              <a:t>是一个抽象类，那么具体产品是</a:t>
            </a:r>
            <a:r>
              <a:rPr lang="en-US" altLang="zh-CN" dirty="0"/>
              <a:t>Product</a:t>
            </a:r>
            <a:r>
              <a:rPr lang="zh-CN" altLang="zh-CN" dirty="0"/>
              <a:t>的子类；如果</a:t>
            </a:r>
            <a:r>
              <a:rPr lang="en-US" altLang="zh-CN" dirty="0"/>
              <a:t>Product</a:t>
            </a:r>
            <a:r>
              <a:rPr lang="zh-CN" altLang="zh-CN" dirty="0"/>
              <a:t>是一个接口，那么具体产品是实现</a:t>
            </a:r>
            <a:r>
              <a:rPr lang="en-US" altLang="zh-CN" dirty="0"/>
              <a:t>Product</a:t>
            </a:r>
            <a:r>
              <a:rPr lang="zh-CN" altLang="zh-CN" dirty="0"/>
              <a:t>接口的类。</a:t>
            </a:r>
          </a:p>
          <a:p>
            <a:pPr marL="285750" lvl="0" indent="-285750">
              <a:buFont typeface="Arial" panose="020B0604020202020204" pitchFamily="34" charset="0"/>
              <a:buChar char="•"/>
            </a:pPr>
            <a:r>
              <a:rPr lang="zh-CN" altLang="zh-CN" b="1" dirty="0"/>
              <a:t>构造者（</a:t>
            </a:r>
            <a:r>
              <a:rPr lang="en-US" altLang="zh-CN" b="1" dirty="0"/>
              <a:t>Creator</a:t>
            </a:r>
            <a:r>
              <a:rPr lang="zh-CN" altLang="zh-CN" b="1" dirty="0"/>
              <a:t>）</a:t>
            </a:r>
            <a:r>
              <a:rPr lang="zh-CN" altLang="zh-CN" dirty="0"/>
              <a:t>：一个接口或抽象类。构造者负责定义一个称作工厂方法的抽象方法，该方法返回具体产品类的实例。</a:t>
            </a:r>
          </a:p>
          <a:p>
            <a:pPr marL="285750" indent="-285750">
              <a:buFont typeface="Arial" panose="020B0604020202020204" pitchFamily="34" charset="0"/>
              <a:buChar char="•"/>
            </a:pPr>
            <a:r>
              <a:rPr lang="zh-CN" altLang="zh-CN" b="1" dirty="0"/>
              <a:t>具体构造者（</a:t>
            </a:r>
            <a:r>
              <a:rPr lang="en-US" altLang="zh-CN" b="1" dirty="0" err="1"/>
              <a:t>ConcreteCreator</a:t>
            </a:r>
            <a:r>
              <a:rPr lang="zh-CN" altLang="zh-CN" b="1" dirty="0"/>
              <a:t>）</a:t>
            </a:r>
            <a:r>
              <a:rPr lang="zh-CN" altLang="zh-CN" dirty="0"/>
              <a:t>：如果构造者是抽象类，具体构造者是构造者的子类；如果构造者是接口，具体构造者是实现构造者的类。具体构造者重写工厂方法使该方法返回具体产品的实例。</a:t>
            </a:r>
            <a:endParaRPr lang="zh-CN" altLang="en-US" dirty="0"/>
          </a:p>
        </p:txBody>
      </p:sp>
      <p:sp>
        <p:nvSpPr>
          <p:cNvPr id="6" name="矩形 5">
            <a:extLst>
              <a:ext uri="{FF2B5EF4-FFF2-40B4-BE49-F238E27FC236}">
                <a16:creationId xmlns:a16="http://schemas.microsoft.com/office/drawing/2014/main" xmlns="" id="{FBA2089D-7581-4535-8E90-C34E2CCC8E91}"/>
              </a:ext>
            </a:extLst>
          </p:cNvPr>
          <p:cNvSpPr/>
          <p:nvPr/>
        </p:nvSpPr>
        <p:spPr>
          <a:xfrm>
            <a:off x="307263" y="3588811"/>
            <a:ext cx="2840842"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t>结构中包含以下</a:t>
            </a:r>
            <a:r>
              <a:rPr lang="en-US" altLang="zh-CN" dirty="0"/>
              <a:t>4</a:t>
            </a:r>
            <a:r>
              <a:rPr lang="zh-CN" altLang="en-US" dirty="0"/>
              <a:t>种角色：</a:t>
            </a:r>
          </a:p>
        </p:txBody>
      </p:sp>
      <p:pic>
        <p:nvPicPr>
          <p:cNvPr id="4" name="图片 3">
            <a:extLst>
              <a:ext uri="{FF2B5EF4-FFF2-40B4-BE49-F238E27FC236}">
                <a16:creationId xmlns:a16="http://schemas.microsoft.com/office/drawing/2014/main" xmlns="" id="{05A06414-E38E-4C03-8886-6F0667F1CBCE}"/>
              </a:ext>
            </a:extLst>
          </p:cNvPr>
          <p:cNvPicPr>
            <a:picLocks noChangeAspect="1"/>
          </p:cNvPicPr>
          <p:nvPr/>
        </p:nvPicPr>
        <p:blipFill>
          <a:blip r:embed="rId2"/>
          <a:stretch>
            <a:fillRect/>
          </a:stretch>
        </p:blipFill>
        <p:spPr>
          <a:xfrm>
            <a:off x="3419872" y="309625"/>
            <a:ext cx="4643016" cy="3819044"/>
          </a:xfrm>
          <a:prstGeom prst="rect">
            <a:avLst/>
          </a:prstGeom>
        </p:spPr>
      </p:pic>
    </p:spTree>
    <p:extLst>
      <p:ext uri="{BB962C8B-B14F-4D97-AF65-F5344CB8AC3E}">
        <p14:creationId xmlns:p14="http://schemas.microsoft.com/office/powerpoint/2010/main" val="3203548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8.6 </a:t>
            </a:r>
            <a:r>
              <a:rPr lang="zh-CN" altLang="zh-CN" sz="2400" dirty="0"/>
              <a:t>工厂方法</a:t>
            </a:r>
            <a:r>
              <a:rPr lang="zh-CN" altLang="en-US" sz="2400" dirty="0"/>
              <a:t>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8.6.1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D8A0C46-50E9-49FE-9000-B446156B3BD5}"/>
              </a:ext>
            </a:extLst>
          </p:cNvPr>
          <p:cNvSpPr/>
          <p:nvPr/>
        </p:nvSpPr>
        <p:spPr>
          <a:xfrm>
            <a:off x="2627784" y="882819"/>
            <a:ext cx="6120680" cy="1277273"/>
          </a:xfrm>
          <a:prstGeom prst="rect">
            <a:avLst/>
          </a:prstGeom>
        </p:spPr>
        <p:txBody>
          <a:bodyPr wrap="square">
            <a:spAutoFit/>
          </a:bodyPr>
          <a:lstStyle/>
          <a:p>
            <a:pPr indent="266700" algn="just">
              <a:spcBef>
                <a:spcPts val="600"/>
              </a:spcBef>
              <a:spcAft>
                <a:spcPts val="600"/>
              </a:spcAft>
            </a:pPr>
            <a:r>
              <a:rPr lang="zh-CN" altLang="zh-CN" kern="100" dirty="0">
                <a:latin typeface="Times New Roman" panose="02020603050405020304" pitchFamily="18" charset="0"/>
              </a:rPr>
              <a:t>通过一个简单的问题来描述桥接模式中所涉及到的各个角色。</a:t>
            </a:r>
          </a:p>
          <a:p>
            <a:pPr indent="267970" algn="just">
              <a:spcAft>
                <a:spcPts val="0"/>
              </a:spcAft>
            </a:pPr>
            <a:r>
              <a:rPr lang="zh-CN" altLang="zh-CN" b="1" kern="100" dirty="0">
                <a:latin typeface="Times New Roman" panose="02020603050405020304" pitchFamily="18" charset="0"/>
              </a:rPr>
              <a:t>简单问题：</a:t>
            </a:r>
            <a:r>
              <a:rPr lang="zh-CN" altLang="zh-CN" kern="100" dirty="0">
                <a:latin typeface="Times New Roman" panose="02020603050405020304" pitchFamily="18" charset="0"/>
                <a:ea typeface="楷体" panose="02010609060101010101" pitchFamily="49" charset="-122"/>
              </a:rPr>
              <a:t>圆珠笔与笔芯。用户希望自己的圆珠笔能使用不同颜色的笔芯。</a:t>
            </a:r>
            <a:endParaRPr lang="zh-CN" altLang="zh-CN" kern="100" dirty="0">
              <a:latin typeface="Times New Roman" panose="02020603050405020304" pitchFamily="18" charset="0"/>
            </a:endParaRPr>
          </a:p>
        </p:txBody>
      </p:sp>
      <p:sp>
        <p:nvSpPr>
          <p:cNvPr id="5" name="矩形 4">
            <a:extLst>
              <a:ext uri="{FF2B5EF4-FFF2-40B4-BE49-F238E27FC236}">
                <a16:creationId xmlns:a16="http://schemas.microsoft.com/office/drawing/2014/main" xmlns="" id="{885828D1-CB18-43E4-935E-0CFE973C37A9}"/>
              </a:ext>
            </a:extLst>
          </p:cNvPr>
          <p:cNvSpPr/>
          <p:nvPr/>
        </p:nvSpPr>
        <p:spPr>
          <a:xfrm>
            <a:off x="2477846" y="2578666"/>
            <a:ext cx="2518638"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hlinkClick r:id="rId2" action="ppaction://hlinkfile"/>
              </a:rPr>
              <a:t>1. </a:t>
            </a:r>
            <a:r>
              <a:rPr lang="zh-CN" altLang="zh-CN" kern="100" dirty="0">
                <a:latin typeface="Times New Roman" panose="02020603050405020304" pitchFamily="18" charset="0"/>
                <a:cs typeface="Times New Roman" panose="02020603050405020304" pitchFamily="18" charset="0"/>
                <a:hlinkClick r:id="rId2" action="ppaction://hlinkfile"/>
              </a:rPr>
              <a:t>抽象产品（</a:t>
            </a:r>
            <a:r>
              <a:rPr lang="en-US" altLang="zh-CN" kern="100" dirty="0">
                <a:latin typeface="Times New Roman" panose="02020603050405020304" pitchFamily="18" charset="0"/>
                <a:hlinkClick r:id="rId2" action="ppaction://hlinkfile"/>
              </a:rPr>
              <a:t>Product</a:t>
            </a:r>
            <a:r>
              <a:rPr lang="zh-CN" altLang="zh-CN" kern="100" dirty="0">
                <a:latin typeface="Times New Roman" panose="02020603050405020304" pitchFamily="18" charset="0"/>
                <a:cs typeface="Times New Roman" panose="02020603050405020304" pitchFamily="18" charset="0"/>
                <a:hlinkClick r:id="rId2" action="ppaction://hlinkfile"/>
              </a:rPr>
              <a:t>）</a:t>
            </a:r>
            <a:endParaRPr lang="zh-CN" altLang="en-US" dirty="0"/>
          </a:p>
        </p:txBody>
      </p:sp>
      <p:sp>
        <p:nvSpPr>
          <p:cNvPr id="7" name="矩形 6">
            <a:extLst>
              <a:ext uri="{FF2B5EF4-FFF2-40B4-BE49-F238E27FC236}">
                <a16:creationId xmlns:a16="http://schemas.microsoft.com/office/drawing/2014/main" xmlns="" id="{80A3C4DE-197A-4B6D-BA1D-1F512C061142}"/>
              </a:ext>
            </a:extLst>
          </p:cNvPr>
          <p:cNvSpPr/>
          <p:nvPr/>
        </p:nvSpPr>
        <p:spPr>
          <a:xfrm>
            <a:off x="179512" y="2971052"/>
            <a:ext cx="8568952" cy="1477328"/>
          </a:xfrm>
          <a:prstGeom prst="rect">
            <a:avLst/>
          </a:prstGeom>
        </p:spPr>
        <p:txBody>
          <a:bodyPr wrap="square">
            <a:spAutoFit/>
          </a:bodyPr>
          <a:lstStyle/>
          <a:p>
            <a:pPr indent="276225" algn="just">
              <a:spcAft>
                <a:spcPts val="0"/>
              </a:spcAft>
            </a:pPr>
            <a:r>
              <a:rPr lang="zh-CN" altLang="zh-CN" kern="100" dirty="0">
                <a:latin typeface="Times New Roman" panose="02020603050405020304" pitchFamily="18" charset="0"/>
              </a:rPr>
              <a:t>当系统准备为用户提供某个类的子类的实例，又不想让用户代码和该子类形成耦合时，就可以使用工厂方法模式来设计系统。工厂方法模式的关键是在一个接口或抽象类中定义一个抽象方法，该方法要求返回某个类的子类的实例。</a:t>
            </a:r>
            <a:r>
              <a:rPr lang="zh-CN" altLang="zh-CN" kern="100" dirty="0">
                <a:latin typeface="Times New Roman" panose="02020603050405020304" pitchFamily="18" charset="0"/>
                <a:cs typeface="Times New Roman" panose="02020603050405020304" pitchFamily="18" charset="0"/>
              </a:rPr>
              <a:t>对于上述简单问题，用户的圆珠笔希望使用各种颜色的笔芯，因此这里抽象产品（</a:t>
            </a:r>
            <a:r>
              <a:rPr lang="en-US" altLang="zh-CN" kern="100" dirty="0">
                <a:latin typeface="Times New Roman" panose="02020603050405020304" pitchFamily="18" charset="0"/>
              </a:rPr>
              <a:t>Product</a:t>
            </a:r>
            <a:r>
              <a:rPr lang="zh-CN" altLang="zh-CN" kern="100" dirty="0">
                <a:latin typeface="Times New Roman" panose="02020603050405020304" pitchFamily="18" charset="0"/>
                <a:cs typeface="Times New Roman" panose="02020603050405020304" pitchFamily="18" charset="0"/>
              </a:rPr>
              <a:t>）角色是名字为</a:t>
            </a:r>
            <a:r>
              <a:rPr lang="en-US" altLang="zh-CN" b="1" kern="100" dirty="0" err="1">
                <a:latin typeface="Times New Roman" panose="02020603050405020304" pitchFamily="18" charset="0"/>
              </a:rPr>
              <a:t>PenCore</a:t>
            </a:r>
            <a:r>
              <a:rPr lang="zh-CN" altLang="zh-CN" b="1" kern="100" dirty="0">
                <a:latin typeface="Times New Roman" panose="02020603050405020304" pitchFamily="18" charset="0"/>
                <a:cs typeface="Times New Roman" panose="02020603050405020304" pitchFamily="18" charset="0"/>
              </a:rPr>
              <a:t>的抽象类，该类的不同子类可以提供相应颜色的笔芯</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8" name="矩形 7">
            <a:extLst>
              <a:ext uri="{FF2B5EF4-FFF2-40B4-BE49-F238E27FC236}">
                <a16:creationId xmlns:a16="http://schemas.microsoft.com/office/drawing/2014/main" xmlns="" id="{5F7136FC-6357-48F6-A015-840119C68917}"/>
              </a:ext>
            </a:extLst>
          </p:cNvPr>
          <p:cNvSpPr/>
          <p:nvPr/>
        </p:nvSpPr>
        <p:spPr>
          <a:xfrm>
            <a:off x="167000" y="4471434"/>
            <a:ext cx="3294492"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kern="100" dirty="0">
                <a:latin typeface="Times New Roman" panose="02020603050405020304" pitchFamily="18" charset="0"/>
                <a:cs typeface="Times New Roman" panose="02020603050405020304" pitchFamily="18" charset="0"/>
                <a:hlinkClick r:id="rId2" action="ppaction://hlinkfile"/>
              </a:rPr>
              <a:t>2.</a:t>
            </a:r>
            <a:r>
              <a:rPr lang="zh-CN" altLang="zh-CN" kern="100" dirty="0">
                <a:latin typeface="Times New Roman" panose="02020603050405020304" pitchFamily="18" charset="0"/>
                <a:cs typeface="Times New Roman" panose="02020603050405020304" pitchFamily="18" charset="0"/>
                <a:hlinkClick r:id="rId2" action="ppaction://hlinkfile"/>
              </a:rPr>
              <a:t>具体产品（</a:t>
            </a:r>
            <a:r>
              <a:rPr lang="en-US" altLang="zh-CN" kern="100" dirty="0" err="1">
                <a:latin typeface="Times New Roman" panose="02020603050405020304" pitchFamily="18" charset="0"/>
                <a:hlinkClick r:id="rId2" action="ppaction://hlinkfile"/>
              </a:rPr>
              <a:t>ConcreteProduct</a:t>
            </a:r>
            <a:r>
              <a:rPr lang="zh-CN" altLang="zh-CN" kern="100" dirty="0">
                <a:latin typeface="Times New Roman" panose="02020603050405020304" pitchFamily="18" charset="0"/>
                <a:cs typeface="Times New Roman" panose="02020603050405020304" pitchFamily="18" charset="0"/>
                <a:hlinkClick r:id="rId2" action="ppaction://hlinkfile"/>
              </a:rPr>
              <a:t>）</a:t>
            </a:r>
            <a:endParaRPr lang="zh-CN" altLang="en-US" dirty="0"/>
          </a:p>
        </p:txBody>
      </p:sp>
      <p:sp>
        <p:nvSpPr>
          <p:cNvPr id="9" name="矩形 8">
            <a:extLst>
              <a:ext uri="{FF2B5EF4-FFF2-40B4-BE49-F238E27FC236}">
                <a16:creationId xmlns:a16="http://schemas.microsoft.com/office/drawing/2014/main" xmlns="" id="{BC082960-4A96-4925-9593-8CA182F62BDD}"/>
              </a:ext>
            </a:extLst>
          </p:cNvPr>
          <p:cNvSpPr/>
          <p:nvPr/>
        </p:nvSpPr>
        <p:spPr>
          <a:xfrm>
            <a:off x="179512" y="4916686"/>
            <a:ext cx="8869496" cy="369332"/>
          </a:xfrm>
          <a:prstGeom prst="rect">
            <a:avLst/>
          </a:prstGeom>
        </p:spPr>
        <p:txBody>
          <a:bodyPr wrap="square">
            <a:spAutoFit/>
          </a:bodyPr>
          <a:lstStyle/>
          <a:p>
            <a:r>
              <a:rPr lang="en-US" altLang="zh-CN" kern="100" dirty="0" err="1">
                <a:latin typeface="Times New Roman" panose="02020603050405020304" pitchFamily="18" charset="0"/>
              </a:rPr>
              <a:t>RedPenCore</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rPr>
              <a:t>BluePenCore</a:t>
            </a:r>
            <a:r>
              <a:rPr lang="zh-CN" altLang="zh-CN" kern="100" dirty="0">
                <a:latin typeface="Times New Roman" panose="02020603050405020304" pitchFamily="18" charset="0"/>
                <a:cs typeface="Times New Roman" panose="02020603050405020304" pitchFamily="18" charset="0"/>
              </a:rPr>
              <a:t>和</a:t>
            </a:r>
            <a:r>
              <a:rPr lang="en-US" altLang="zh-CN" kern="100" dirty="0" err="1">
                <a:latin typeface="Times New Roman" panose="02020603050405020304" pitchFamily="18" charset="0"/>
              </a:rPr>
              <a:t>BlackPenCore</a:t>
            </a:r>
            <a:r>
              <a:rPr lang="zh-CN" altLang="zh-CN" kern="100" dirty="0">
                <a:latin typeface="Times New Roman" panose="02020603050405020304" pitchFamily="18" charset="0"/>
                <a:cs typeface="Times New Roman" panose="02020603050405020304" pitchFamily="18" charset="0"/>
              </a:rPr>
              <a:t>类是三个具体产品角色</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11" name="矩形 10">
            <a:extLst>
              <a:ext uri="{FF2B5EF4-FFF2-40B4-BE49-F238E27FC236}">
                <a16:creationId xmlns:a16="http://schemas.microsoft.com/office/drawing/2014/main" xmlns="" id="{806714AF-EEC1-43A4-8344-A63FB9993A54}"/>
              </a:ext>
            </a:extLst>
          </p:cNvPr>
          <p:cNvSpPr/>
          <p:nvPr/>
        </p:nvSpPr>
        <p:spPr>
          <a:xfrm>
            <a:off x="142328" y="5367138"/>
            <a:ext cx="2214709"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hlinkClick r:id="rId2" action="ppaction://hlinkfile"/>
              </a:rPr>
              <a:t>3.构造者（Creator）</a:t>
            </a:r>
            <a:endParaRPr lang="zh-CN" altLang="en-US" dirty="0"/>
          </a:p>
        </p:txBody>
      </p:sp>
      <p:sp>
        <p:nvSpPr>
          <p:cNvPr id="12" name="矩形 11">
            <a:extLst>
              <a:ext uri="{FF2B5EF4-FFF2-40B4-BE49-F238E27FC236}">
                <a16:creationId xmlns:a16="http://schemas.microsoft.com/office/drawing/2014/main" xmlns="" id="{A8F2508D-B0CC-4D10-B496-E3C090960F6B}"/>
              </a:ext>
            </a:extLst>
          </p:cNvPr>
          <p:cNvSpPr/>
          <p:nvPr/>
        </p:nvSpPr>
        <p:spPr>
          <a:xfrm>
            <a:off x="107462" y="6280907"/>
            <a:ext cx="7790895" cy="369332"/>
          </a:xfrm>
          <a:prstGeom prst="rect">
            <a:avLst/>
          </a:prstGeom>
        </p:spPr>
        <p:txBody>
          <a:bodyPr wrap="square">
            <a:spAutoFit/>
          </a:bodyPr>
          <a:lstStyle/>
          <a:p>
            <a:r>
              <a:rPr lang="en-US" altLang="zh-CN" kern="100" dirty="0" err="1">
                <a:latin typeface="Times New Roman" panose="02020603050405020304" pitchFamily="18" charset="0"/>
              </a:rPr>
              <a:t>RedCoreCreator</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rPr>
              <a:t>BlueCoreCreator</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rPr>
              <a:t>BlackCoreCreator</a:t>
            </a:r>
            <a:r>
              <a:rPr lang="zh-CN" altLang="zh-CN" kern="100" dirty="0">
                <a:latin typeface="Times New Roman" panose="02020603050405020304" pitchFamily="18" charset="0"/>
                <a:cs typeface="Times New Roman" panose="02020603050405020304" pitchFamily="18" charset="0"/>
              </a:rPr>
              <a:t>类是具体构造者角色</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15" name="矩形 14">
            <a:extLst>
              <a:ext uri="{FF2B5EF4-FFF2-40B4-BE49-F238E27FC236}">
                <a16:creationId xmlns:a16="http://schemas.microsoft.com/office/drawing/2014/main" xmlns="" id="{967CF722-73B9-4DB4-8E8C-6D449A0205CB}"/>
              </a:ext>
            </a:extLst>
          </p:cNvPr>
          <p:cNvSpPr/>
          <p:nvPr/>
        </p:nvSpPr>
        <p:spPr>
          <a:xfrm>
            <a:off x="2322979" y="5373570"/>
            <a:ext cx="6408712"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构造者（</a:t>
            </a:r>
            <a:r>
              <a:rPr lang="en-US" altLang="zh-CN" kern="100" dirty="0">
                <a:latin typeface="Times New Roman" panose="02020603050405020304" pitchFamily="18" charset="0"/>
              </a:rPr>
              <a:t>Creator</a:t>
            </a:r>
            <a:r>
              <a:rPr lang="zh-CN" altLang="zh-CN" kern="100" dirty="0">
                <a:latin typeface="Times New Roman" panose="02020603050405020304" pitchFamily="18" charset="0"/>
                <a:cs typeface="Times New Roman" panose="02020603050405020304" pitchFamily="18" charset="0"/>
              </a:rPr>
              <a:t>）角色是名字为</a:t>
            </a:r>
            <a:r>
              <a:rPr lang="en-US" altLang="zh-CN" kern="100" dirty="0" err="1">
                <a:latin typeface="Times New Roman" panose="02020603050405020304" pitchFamily="18" charset="0"/>
              </a:rPr>
              <a:t>CreatorPenCore</a:t>
            </a:r>
            <a:r>
              <a:rPr lang="zh-CN" altLang="zh-CN" kern="100" dirty="0">
                <a:latin typeface="Times New Roman" panose="02020603050405020304" pitchFamily="18" charset="0"/>
                <a:cs typeface="Times New Roman" panose="02020603050405020304" pitchFamily="18" charset="0"/>
              </a:rPr>
              <a:t>的抽象类</a:t>
            </a:r>
            <a:endParaRPr lang="zh-CN" altLang="en-US" dirty="0"/>
          </a:p>
        </p:txBody>
      </p:sp>
      <p:sp>
        <p:nvSpPr>
          <p:cNvPr id="17" name="矩形 16">
            <a:extLst>
              <a:ext uri="{FF2B5EF4-FFF2-40B4-BE49-F238E27FC236}">
                <a16:creationId xmlns:a16="http://schemas.microsoft.com/office/drawing/2014/main" xmlns="" id="{112A353B-D9AB-4867-98D4-BEF568042145}"/>
              </a:ext>
            </a:extLst>
          </p:cNvPr>
          <p:cNvSpPr/>
          <p:nvPr/>
        </p:nvSpPr>
        <p:spPr>
          <a:xfrm>
            <a:off x="136056" y="5898711"/>
            <a:ext cx="3522439"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hlinkClick r:id="rId2" action="ppaction://hlinkfile"/>
              </a:rPr>
              <a:t>4.具体构造者（ConcreteCreator）</a:t>
            </a:r>
            <a:endParaRPr lang="zh-CN" altLang="en-US" dirty="0"/>
          </a:p>
        </p:txBody>
      </p:sp>
    </p:spTree>
    <p:extLst>
      <p:ext uri="{BB962C8B-B14F-4D97-AF65-F5344CB8AC3E}">
        <p14:creationId xmlns:p14="http://schemas.microsoft.com/office/powerpoint/2010/main" val="2988434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8.6 </a:t>
            </a:r>
            <a:r>
              <a:rPr lang="zh-CN" altLang="zh-CN" sz="2400" dirty="0"/>
              <a:t>工厂方法</a:t>
            </a:r>
            <a:r>
              <a:rPr lang="zh-CN" altLang="en-US" sz="2400" dirty="0"/>
              <a:t>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8.6.1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C00000"/>
                </a:solidFill>
              </a:rPr>
              <a:t>8.6.2 </a:t>
            </a:r>
            <a:r>
              <a:rPr lang="zh-CN" altLang="en-US" sz="1800" b="1" dirty="0">
                <a:solidFill>
                  <a:srgbClr val="C0000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57037" y="1214982"/>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D8A0C46-50E9-49FE-9000-B446156B3BD5}"/>
              </a:ext>
            </a:extLst>
          </p:cNvPr>
          <p:cNvSpPr/>
          <p:nvPr/>
        </p:nvSpPr>
        <p:spPr>
          <a:xfrm>
            <a:off x="2627784" y="882819"/>
            <a:ext cx="6264696" cy="1754326"/>
          </a:xfrm>
          <a:prstGeom prst="rect">
            <a:avLst/>
          </a:prstGeom>
        </p:spPr>
        <p:txBody>
          <a:bodyPr wrap="square">
            <a:spAutoFit/>
          </a:bodyPr>
          <a:lstStyle/>
          <a:p>
            <a:pPr indent="266700" algn="just">
              <a:spcBef>
                <a:spcPts val="600"/>
              </a:spcBef>
              <a:spcAft>
                <a:spcPts val="600"/>
              </a:spcAft>
            </a:pPr>
            <a:r>
              <a:rPr lang="zh-CN" altLang="zh-CN" dirty="0"/>
              <a:t>使用工厂方法模式给出了可以使用的类，可以将这些类看作是一个小框架，就可以使用这个小框架中的类编写应用程序了。应用程序在使用工厂模式时，只和抽象产品、构造者以及具体构造者打交道，用户只需了解抽象产品有那些方法即可，不需要知道有哪些具体产品。用户应用程序</a:t>
            </a:r>
            <a:r>
              <a:rPr lang="en-US" altLang="zh-CN" dirty="0">
                <a:hlinkClick r:id="rId2" action="ppaction://hlinkfile"/>
              </a:rPr>
              <a:t>Application.java</a:t>
            </a:r>
            <a:r>
              <a:rPr lang="zh-CN" altLang="zh-CN" dirty="0"/>
              <a:t>的圆珠笔（</a:t>
            </a:r>
            <a:r>
              <a:rPr lang="en-US" altLang="zh-CN" dirty="0" err="1"/>
              <a:t>BallPen</a:t>
            </a:r>
            <a:r>
              <a:rPr lang="zh-CN" altLang="zh-CN" dirty="0"/>
              <a:t>）使用工厂方法得到笔芯</a:t>
            </a:r>
            <a:endParaRPr lang="zh-CN" altLang="zh-CN" kern="100" dirty="0">
              <a:latin typeface="Times New Roman" panose="02020603050405020304" pitchFamily="18" charset="0"/>
            </a:endParaRPr>
          </a:p>
        </p:txBody>
      </p:sp>
      <p:sp>
        <p:nvSpPr>
          <p:cNvPr id="4" name="矩形 3">
            <a:extLst>
              <a:ext uri="{FF2B5EF4-FFF2-40B4-BE49-F238E27FC236}">
                <a16:creationId xmlns:a16="http://schemas.microsoft.com/office/drawing/2014/main" xmlns="" id="{3288FBC2-B49F-41B5-B047-82D47604360E}"/>
              </a:ext>
            </a:extLst>
          </p:cNvPr>
          <p:cNvSpPr/>
          <p:nvPr/>
        </p:nvSpPr>
        <p:spPr>
          <a:xfrm>
            <a:off x="179512" y="4077072"/>
            <a:ext cx="167539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Application.java</a:t>
            </a:r>
            <a:endParaRPr lang="zh-CN" altLang="en-US" dirty="0"/>
          </a:p>
        </p:txBody>
      </p:sp>
      <p:sp>
        <p:nvSpPr>
          <p:cNvPr id="6" name="箭头: 右 5">
            <a:extLst>
              <a:ext uri="{FF2B5EF4-FFF2-40B4-BE49-F238E27FC236}">
                <a16:creationId xmlns:a16="http://schemas.microsoft.com/office/drawing/2014/main" xmlns="" id="{4E664394-5860-4F39-A666-C980B690A8A2}"/>
              </a:ext>
            </a:extLst>
          </p:cNvPr>
          <p:cNvSpPr/>
          <p:nvPr/>
        </p:nvSpPr>
        <p:spPr>
          <a:xfrm>
            <a:off x="1979712" y="4077072"/>
            <a:ext cx="28803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xmlns="" id="{7D8BAA8A-35EA-46F2-8FAD-B52991FFC1B7}"/>
              </a:ext>
            </a:extLst>
          </p:cNvPr>
          <p:cNvPicPr>
            <a:picLocks noChangeAspect="1"/>
          </p:cNvPicPr>
          <p:nvPr/>
        </p:nvPicPr>
        <p:blipFill>
          <a:blip r:embed="rId3"/>
          <a:stretch>
            <a:fillRect/>
          </a:stretch>
        </p:blipFill>
        <p:spPr>
          <a:xfrm>
            <a:off x="2645069" y="3429000"/>
            <a:ext cx="5668650" cy="1681907"/>
          </a:xfrm>
          <a:prstGeom prst="rect">
            <a:avLst/>
          </a:prstGeom>
        </p:spPr>
      </p:pic>
    </p:spTree>
    <p:extLst>
      <p:ext uri="{BB962C8B-B14F-4D97-AF65-F5344CB8AC3E}">
        <p14:creationId xmlns:p14="http://schemas.microsoft.com/office/powerpoint/2010/main" val="1628232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8.6 </a:t>
            </a:r>
            <a:r>
              <a:rPr lang="zh-CN" altLang="zh-CN" sz="2400" dirty="0"/>
              <a:t>工厂方法</a:t>
            </a:r>
            <a:r>
              <a:rPr lang="zh-CN" altLang="en-US" sz="2400" dirty="0"/>
              <a:t>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8.6.1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C00000"/>
                </a:solidFill>
              </a:rPr>
              <a:t>8.6.3</a:t>
            </a:r>
            <a:r>
              <a:rPr lang="zh-CN" altLang="en-US" sz="1800" b="1" dirty="0">
                <a:solidFill>
                  <a:srgbClr val="C00000"/>
                </a:solidFill>
              </a:rPr>
              <a:t>模式的优点</a:t>
            </a:r>
          </a:p>
          <a:p>
            <a:pPr marL="285750" indent="-285750">
              <a:buFont typeface="Arial" pitchFamily="34" charset="0"/>
              <a:buChar char="•"/>
            </a:pPr>
            <a:r>
              <a:rPr lang="en-US" altLang="zh-CN" sz="1800" b="1" dirty="0">
                <a:solidFill>
                  <a:srgbClr val="C00000"/>
                </a:solidFill>
              </a:rPr>
              <a:t>8.6.4 </a:t>
            </a:r>
            <a:r>
              <a:rPr lang="zh-CN" altLang="en-US" sz="1800" b="1" dirty="0">
                <a:solidFill>
                  <a:srgbClr val="C0000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543958"/>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D8A0C46-50E9-49FE-9000-B446156B3BD5}"/>
              </a:ext>
            </a:extLst>
          </p:cNvPr>
          <p:cNvSpPr/>
          <p:nvPr/>
        </p:nvSpPr>
        <p:spPr>
          <a:xfrm>
            <a:off x="2627784" y="1234496"/>
            <a:ext cx="626469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Bef>
                <a:spcPts val="600"/>
              </a:spcBef>
              <a:spcAft>
                <a:spcPts val="600"/>
              </a:spcAft>
            </a:pPr>
            <a:r>
              <a:rPr lang="zh-CN" altLang="zh-CN" dirty="0"/>
              <a:t>使用工厂方法可以让用户的代码和某个特定类的子类的代码解耦</a:t>
            </a:r>
            <a:r>
              <a:rPr lang="zh-CN" altLang="en-US" dirty="0"/>
              <a:t>。</a:t>
            </a:r>
            <a:endParaRPr lang="zh-CN" altLang="zh-CN" kern="100" dirty="0">
              <a:latin typeface="Times New Roman" panose="02020603050405020304" pitchFamily="18" charset="0"/>
            </a:endParaRPr>
          </a:p>
        </p:txBody>
      </p:sp>
      <p:sp>
        <p:nvSpPr>
          <p:cNvPr id="9" name="箭头: 左 8">
            <a:extLst>
              <a:ext uri="{FF2B5EF4-FFF2-40B4-BE49-F238E27FC236}">
                <a16:creationId xmlns:a16="http://schemas.microsoft.com/office/drawing/2014/main" xmlns="" id="{85B9A235-4AAC-40FB-9535-C6DE32E6173E}"/>
              </a:ext>
            </a:extLst>
          </p:cNvPr>
          <p:cNvSpPr/>
          <p:nvPr/>
        </p:nvSpPr>
        <p:spPr>
          <a:xfrm>
            <a:off x="2312172" y="1977223"/>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C65070AA-CAD2-4290-B7AD-B1953B01839B}"/>
              </a:ext>
            </a:extLst>
          </p:cNvPr>
          <p:cNvSpPr/>
          <p:nvPr/>
        </p:nvSpPr>
        <p:spPr>
          <a:xfrm>
            <a:off x="2627784" y="1901786"/>
            <a:ext cx="604867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Aft>
                <a:spcPts val="0"/>
              </a:spcAft>
              <a:buFont typeface="Wingdings" panose="05000000000000000000" pitchFamily="2" charset="2"/>
              <a:buChar char=""/>
              <a:tabLst>
                <a:tab pos="533400" algn="l"/>
              </a:tabLst>
            </a:pPr>
            <a:r>
              <a:rPr lang="zh-CN" altLang="zh-CN" kern="100" dirty="0">
                <a:latin typeface="Times New Roman" panose="02020603050405020304" pitchFamily="18" charset="0"/>
              </a:rPr>
              <a:t>用户需要一个类的子类的实例，但不希望该类的子类形成耦合。</a:t>
            </a:r>
          </a:p>
          <a:p>
            <a:pPr marL="342900" lvl="0" indent="-342900" algn="just">
              <a:spcAft>
                <a:spcPts val="0"/>
              </a:spcAft>
              <a:buFont typeface="Wingdings" panose="05000000000000000000" pitchFamily="2" charset="2"/>
              <a:buChar char=""/>
              <a:tabLst>
                <a:tab pos="533400" algn="l"/>
              </a:tabLst>
            </a:pPr>
            <a:r>
              <a:rPr lang="zh-CN" altLang="zh-CN" kern="100" dirty="0">
                <a:latin typeface="Times New Roman" panose="02020603050405020304" pitchFamily="18" charset="0"/>
              </a:rPr>
              <a:t>用户需要一个类的子类的实例，但用户不知道到该类有哪些子类可用。</a:t>
            </a:r>
          </a:p>
        </p:txBody>
      </p:sp>
    </p:spTree>
    <p:extLst>
      <p:ext uri="{BB962C8B-B14F-4D97-AF65-F5344CB8AC3E}">
        <p14:creationId xmlns:p14="http://schemas.microsoft.com/office/powerpoint/2010/main" val="2913547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8.7 </a:t>
            </a:r>
            <a:r>
              <a:rPr lang="zh-CN" altLang="en-US" sz="2400" dirty="0"/>
              <a:t>责任链模式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8.6.1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996F549-A65D-4680-BBFB-D3A0CC06486D}"/>
              </a:ext>
            </a:extLst>
          </p:cNvPr>
          <p:cNvSpPr/>
          <p:nvPr/>
        </p:nvSpPr>
        <p:spPr>
          <a:xfrm>
            <a:off x="179512" y="4208470"/>
            <a:ext cx="8424936" cy="2031325"/>
          </a:xfrm>
          <a:prstGeom prst="rect">
            <a:avLst/>
          </a:prstGeom>
        </p:spPr>
        <p:txBody>
          <a:bodyPr wrap="square">
            <a:spAutoFit/>
          </a:bodyPr>
          <a:lstStyle/>
          <a:p>
            <a:pPr marL="285750" lvl="0" indent="-285750">
              <a:buFont typeface="Arial" panose="020B0604020202020204" pitchFamily="34" charset="0"/>
              <a:buChar char="•"/>
            </a:pPr>
            <a:r>
              <a:rPr lang="zh-CN" altLang="zh-CN" b="1" dirty="0"/>
              <a:t>处理者（</a:t>
            </a:r>
            <a:r>
              <a:rPr lang="en-US" altLang="zh-CN" b="1" dirty="0"/>
              <a:t>Handler</a:t>
            </a:r>
            <a:r>
              <a:rPr lang="zh-CN" altLang="zh-CN" b="1" dirty="0"/>
              <a:t>）</a:t>
            </a:r>
            <a:r>
              <a:rPr lang="zh-CN" altLang="zh-CN" dirty="0"/>
              <a:t>：处理者是一个接口，负责规定具体处理者处理用户的请求的方法以及具体处理者设置后继对象的方法。</a:t>
            </a:r>
          </a:p>
          <a:p>
            <a:pPr marL="285750" lvl="0" indent="-285750">
              <a:buFont typeface="Arial" panose="020B0604020202020204" pitchFamily="34" charset="0"/>
              <a:buChar char="•"/>
            </a:pPr>
            <a:r>
              <a:rPr lang="zh-CN" altLang="zh-CN" b="1" dirty="0"/>
              <a:t>具体处理者（</a:t>
            </a:r>
            <a:r>
              <a:rPr lang="en-US" altLang="zh-CN" b="1" dirty="0" err="1"/>
              <a:t>ConcreteHandler</a:t>
            </a:r>
            <a:r>
              <a:rPr lang="zh-CN" altLang="zh-CN" b="1" dirty="0"/>
              <a:t>）</a:t>
            </a:r>
            <a:r>
              <a:rPr lang="zh-CN" altLang="zh-CN" dirty="0"/>
              <a:t>：具体处理者是实现处理者接口的类的实例。具体处理者通过调用处理者接口规定的方法处理用户的请求，即在接到用户的请求后，处理者将调用接口规定的方法，在执行该方法的过程中，如果发现能处理用户的请求，就处理有关数据，否则就反馈无法处理的信息给用户，然后将用户的请求传递给自己的后继对象。</a:t>
            </a:r>
          </a:p>
        </p:txBody>
      </p:sp>
      <p:sp>
        <p:nvSpPr>
          <p:cNvPr id="6" name="矩形 5">
            <a:extLst>
              <a:ext uri="{FF2B5EF4-FFF2-40B4-BE49-F238E27FC236}">
                <a16:creationId xmlns:a16="http://schemas.microsoft.com/office/drawing/2014/main" xmlns="" id="{FBA2089D-7581-4535-8E90-C34E2CCC8E91}"/>
              </a:ext>
            </a:extLst>
          </p:cNvPr>
          <p:cNvSpPr/>
          <p:nvPr/>
        </p:nvSpPr>
        <p:spPr>
          <a:xfrm>
            <a:off x="307263" y="3588811"/>
            <a:ext cx="2840842"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t>结构中包含以下</a:t>
            </a:r>
            <a:r>
              <a:rPr lang="en-US" altLang="zh-CN" dirty="0"/>
              <a:t>2</a:t>
            </a:r>
            <a:r>
              <a:rPr lang="zh-CN" altLang="en-US" dirty="0"/>
              <a:t>种角色：</a:t>
            </a:r>
          </a:p>
        </p:txBody>
      </p:sp>
      <p:pic>
        <p:nvPicPr>
          <p:cNvPr id="3" name="图片 2">
            <a:extLst>
              <a:ext uri="{FF2B5EF4-FFF2-40B4-BE49-F238E27FC236}">
                <a16:creationId xmlns:a16="http://schemas.microsoft.com/office/drawing/2014/main" xmlns="" id="{91D7F5A6-B720-411E-9004-77F7249D68B0}"/>
              </a:ext>
            </a:extLst>
          </p:cNvPr>
          <p:cNvPicPr>
            <a:picLocks noChangeAspect="1"/>
          </p:cNvPicPr>
          <p:nvPr/>
        </p:nvPicPr>
        <p:blipFill>
          <a:blip r:embed="rId2"/>
          <a:stretch>
            <a:fillRect/>
          </a:stretch>
        </p:blipFill>
        <p:spPr>
          <a:xfrm>
            <a:off x="3123948" y="289573"/>
            <a:ext cx="4917725" cy="3668570"/>
          </a:xfrm>
          <a:prstGeom prst="rect">
            <a:avLst/>
          </a:prstGeom>
        </p:spPr>
      </p:pic>
    </p:spTree>
    <p:extLst>
      <p:ext uri="{BB962C8B-B14F-4D97-AF65-F5344CB8AC3E}">
        <p14:creationId xmlns:p14="http://schemas.microsoft.com/office/powerpoint/2010/main" val="2189207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8.1 </a:t>
            </a:r>
            <a:r>
              <a:rPr lang="zh-CN" altLang="en-US" sz="2400" dirty="0"/>
              <a:t>设计模式简介</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8.1.1 </a:t>
            </a:r>
            <a:r>
              <a:rPr lang="zh-CN" altLang="en-US" sz="1800" b="1" dirty="0">
                <a:solidFill>
                  <a:srgbClr val="C00000"/>
                </a:solidFill>
              </a:rPr>
              <a:t>什么是设计模式</a:t>
            </a:r>
          </a:p>
          <a:p>
            <a:pPr marL="285750" indent="-285750">
              <a:buFont typeface="Arial" pitchFamily="34" charset="0"/>
              <a:buChar char="•"/>
            </a:pPr>
            <a:r>
              <a:rPr lang="en-US" altLang="zh-CN" sz="1800" b="1" dirty="0">
                <a:solidFill>
                  <a:srgbClr val="C00000"/>
                </a:solidFill>
              </a:rPr>
              <a:t>8.1.2 </a:t>
            </a:r>
            <a:r>
              <a:rPr lang="zh-CN" altLang="en-US" sz="1800" b="1" dirty="0">
                <a:solidFill>
                  <a:srgbClr val="C00000"/>
                </a:solidFill>
              </a:rPr>
              <a:t>学习设计模式的必要性</a:t>
            </a:r>
          </a:p>
          <a:p>
            <a:pPr marL="285750" indent="-285750">
              <a:buFont typeface="Arial" pitchFamily="34" charset="0"/>
              <a:buChar char="•"/>
            </a:pPr>
            <a:r>
              <a:rPr lang="en-US" altLang="zh-CN" sz="1800" b="1" dirty="0">
                <a:solidFill>
                  <a:srgbClr val="0070C0"/>
                </a:solidFill>
              </a:rPr>
              <a:t>8.1.3 </a:t>
            </a:r>
            <a:r>
              <a:rPr lang="zh-CN" altLang="en-US" sz="1800" b="1" dirty="0">
                <a:solidFill>
                  <a:srgbClr val="0070C0"/>
                </a:solidFill>
              </a:rPr>
              <a:t>什么是框架</a:t>
            </a:r>
          </a:p>
          <a:p>
            <a:pPr marL="285750" indent="-285750">
              <a:buFont typeface="Arial" pitchFamily="34" charset="0"/>
              <a:buChar char="•"/>
            </a:pPr>
            <a:r>
              <a:rPr lang="en-US" altLang="zh-CN" sz="1800" b="1" dirty="0">
                <a:solidFill>
                  <a:srgbClr val="0070C0"/>
                </a:solidFill>
              </a:rPr>
              <a:t>8.1.4 </a:t>
            </a:r>
            <a:r>
              <a:rPr lang="zh-CN" altLang="en-US" sz="1800" b="1" dirty="0">
                <a:solidFill>
                  <a:srgbClr val="0070C0"/>
                </a:solidFill>
              </a:rPr>
              <a:t>模式分类</a:t>
            </a:r>
            <a:endParaRPr lang="zh-CN" altLang="en-US"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917360"/>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左 17">
            <a:extLst>
              <a:ext uri="{FF2B5EF4-FFF2-40B4-BE49-F238E27FC236}">
                <a16:creationId xmlns:a16="http://schemas.microsoft.com/office/drawing/2014/main" xmlns="" id="{09DF2C8A-CB70-4C15-8595-9A6DDA3E1767}"/>
              </a:ext>
            </a:extLst>
          </p:cNvPr>
          <p:cNvSpPr/>
          <p:nvPr/>
        </p:nvSpPr>
        <p:spPr>
          <a:xfrm flipV="1">
            <a:off x="2347637" y="1655168"/>
            <a:ext cx="288032" cy="271008"/>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xmlns="" id="{1F9416F9-C687-4324-81A5-59F52A1959B2}"/>
              </a:ext>
            </a:extLst>
          </p:cNvPr>
          <p:cNvCxnSpPr/>
          <p:nvPr/>
        </p:nvCxnSpPr>
        <p:spPr>
          <a:xfrm>
            <a:off x="2619887" y="1844823"/>
            <a:ext cx="0" cy="1440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50382CEB-86B4-46E6-88DF-97C501699117}"/>
              </a:ext>
            </a:extLst>
          </p:cNvPr>
          <p:cNvCxnSpPr/>
          <p:nvPr/>
        </p:nvCxnSpPr>
        <p:spPr>
          <a:xfrm>
            <a:off x="2619887" y="3284984"/>
            <a:ext cx="15191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xmlns="" id="{94FFBC92-31DA-4BE0-9996-6D170A0E04F9}"/>
              </a:ext>
            </a:extLst>
          </p:cNvPr>
          <p:cNvSpPr/>
          <p:nvPr/>
        </p:nvSpPr>
        <p:spPr>
          <a:xfrm>
            <a:off x="2771800" y="245602"/>
            <a:ext cx="6120673"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266700" algn="just">
              <a:spcAft>
                <a:spcPts val="0"/>
              </a:spcAft>
            </a:pPr>
            <a:r>
              <a:rPr lang="zh-CN" altLang="zh-CN" kern="100" dirty="0">
                <a:latin typeface="Times New Roman" panose="02020603050405020304" pitchFamily="18" charset="0"/>
              </a:rPr>
              <a:t>一个设计模式（</a:t>
            </a:r>
            <a:r>
              <a:rPr lang="en-US" altLang="zh-CN" kern="100" dirty="0">
                <a:latin typeface="Times New Roman" panose="02020603050405020304" pitchFamily="18" charset="0"/>
              </a:rPr>
              <a:t>pattern</a:t>
            </a:r>
            <a:r>
              <a:rPr lang="zh-CN" altLang="zh-CN" kern="100" dirty="0">
                <a:latin typeface="Times New Roman" panose="02020603050405020304" pitchFamily="18" charset="0"/>
              </a:rPr>
              <a:t>）是针对某一类问题的最佳解决方案，而且已经被成功应用于许多系统的设计中，它解决了在某种特定情景中重复发生的某个问题，即一个设计模式是从许多优秀的软件系统中总结出的成功的可复用的设计方案。</a:t>
            </a:r>
          </a:p>
        </p:txBody>
      </p:sp>
      <p:sp>
        <p:nvSpPr>
          <p:cNvPr id="24" name="矩形 23">
            <a:extLst>
              <a:ext uri="{FF2B5EF4-FFF2-40B4-BE49-F238E27FC236}">
                <a16:creationId xmlns:a16="http://schemas.microsoft.com/office/drawing/2014/main" xmlns="" id="{AA7E1328-4524-423A-846A-51ED217E3DEA}"/>
              </a:ext>
            </a:extLst>
          </p:cNvPr>
          <p:cNvSpPr/>
          <p:nvPr/>
        </p:nvSpPr>
        <p:spPr>
          <a:xfrm>
            <a:off x="2771799" y="1781306"/>
            <a:ext cx="6120667" cy="1200329"/>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学习设计模式不仅可以使我们</a:t>
            </a:r>
            <a:r>
              <a:rPr lang="zh-CN" altLang="zh-CN" b="1" kern="100" dirty="0">
                <a:latin typeface="Times New Roman" panose="02020603050405020304" pitchFamily="18" charset="0"/>
                <a:cs typeface="Times New Roman" panose="02020603050405020304" pitchFamily="18" charset="0"/>
              </a:rPr>
              <a:t>了解、正确使用设计模式</a:t>
            </a:r>
            <a:r>
              <a:rPr lang="zh-CN" altLang="zh-CN" kern="100" dirty="0">
                <a:latin typeface="Times New Roman" panose="02020603050405020304" pitchFamily="18" charset="0"/>
                <a:cs typeface="Times New Roman" panose="02020603050405020304" pitchFamily="18" charset="0"/>
              </a:rPr>
              <a:t>，更重要的是可以使我们</a:t>
            </a:r>
            <a:r>
              <a:rPr lang="zh-CN" altLang="zh-CN" b="1" kern="100" dirty="0">
                <a:latin typeface="Times New Roman" panose="02020603050405020304" pitchFamily="18" charset="0"/>
                <a:cs typeface="Times New Roman" panose="02020603050405020304" pitchFamily="18" charset="0"/>
              </a:rPr>
              <a:t>更加深刻地理解面向对象的设计思想</a:t>
            </a:r>
            <a:r>
              <a:rPr lang="zh-CN" altLang="zh-CN" kern="100" dirty="0">
                <a:latin typeface="Times New Roman" panose="02020603050405020304" pitchFamily="18" charset="0"/>
                <a:cs typeface="Times New Roman" panose="02020603050405020304" pitchFamily="18" charset="0"/>
              </a:rPr>
              <a:t>，非常有利于我们更好地使用面向对象语言解决设计中的诸多问题，而后者显得更为重要。</a:t>
            </a:r>
            <a:endParaRPr lang="zh-CN" altLang="en-US" dirty="0"/>
          </a:p>
        </p:txBody>
      </p:sp>
      <p:sp>
        <p:nvSpPr>
          <p:cNvPr id="25" name="矩形 24">
            <a:extLst>
              <a:ext uri="{FF2B5EF4-FFF2-40B4-BE49-F238E27FC236}">
                <a16:creationId xmlns:a16="http://schemas.microsoft.com/office/drawing/2014/main" xmlns="" id="{8DE4531C-7096-46D4-85FD-5A1C7687605A}"/>
              </a:ext>
            </a:extLst>
          </p:cNvPr>
          <p:cNvSpPr/>
          <p:nvPr/>
        </p:nvSpPr>
        <p:spPr>
          <a:xfrm>
            <a:off x="468039" y="3284984"/>
            <a:ext cx="8406667" cy="1477328"/>
          </a:xfrm>
          <a:prstGeom prst="rect">
            <a:avLst/>
          </a:prstGeom>
        </p:spPr>
        <p:txBody>
          <a:bodyPr wrap="square">
            <a:spAutoFit/>
          </a:bodyPr>
          <a:lstStyle/>
          <a:p>
            <a:r>
              <a:rPr lang="zh-CN" altLang="en-US" dirty="0"/>
              <a:t>但是，需要特别注意的是，在进行设计时，尽可能用最简单的方式满足系统的要求，而不是费尽心机地琢磨如何在这个问题中使用设计模式，事实上，真实世界中的许多设计实例都没有使用过那些所谓的经典设计模式。一个设计可能并不需要使用设计模式就可以很好地满足系统的要求，如果牵强地使用某个设计模式可能会在系统中增加许多额外的类和对象，影响系统的性能，</a:t>
            </a:r>
          </a:p>
        </p:txBody>
      </p:sp>
    </p:spTree>
    <p:extLst>
      <p:ext uri="{BB962C8B-B14F-4D97-AF65-F5344CB8AC3E}">
        <p14:creationId xmlns:p14="http://schemas.microsoft.com/office/powerpoint/2010/main" val="349578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8.7 </a:t>
            </a:r>
            <a:r>
              <a:rPr lang="zh-CN" altLang="en-US" sz="2400" dirty="0"/>
              <a:t>责任链模式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88233"/>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8.6.1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7D8B82A3-5305-4B34-A4D4-980981220E92}"/>
              </a:ext>
            </a:extLst>
          </p:cNvPr>
          <p:cNvSpPr/>
          <p:nvPr/>
        </p:nvSpPr>
        <p:spPr>
          <a:xfrm>
            <a:off x="2771800" y="762159"/>
            <a:ext cx="5688632" cy="646331"/>
          </a:xfrm>
          <a:prstGeom prst="rect">
            <a:avLst/>
          </a:prstGeom>
        </p:spPr>
        <p:txBody>
          <a:bodyPr wrap="square">
            <a:spAutoFit/>
          </a:bodyPr>
          <a:lstStyle/>
          <a:p>
            <a:r>
              <a:rPr lang="zh-CN" altLang="en-US" dirty="0"/>
              <a:t>以下通过一个简单的问题来模式中所涉及到的各个角色。</a:t>
            </a:r>
          </a:p>
          <a:p>
            <a:r>
              <a:rPr lang="zh-CN" altLang="en-US" dirty="0"/>
              <a:t>简单问题</a:t>
            </a:r>
            <a:r>
              <a:rPr lang="en-US" altLang="zh-CN" dirty="0"/>
              <a:t>:</a:t>
            </a:r>
            <a:r>
              <a:rPr lang="zh-CN" altLang="en-US" dirty="0"/>
              <a:t>电影院售票员与现金找赎。</a:t>
            </a:r>
          </a:p>
        </p:txBody>
      </p:sp>
      <p:sp>
        <p:nvSpPr>
          <p:cNvPr id="5" name="矩形 4">
            <a:extLst>
              <a:ext uri="{FF2B5EF4-FFF2-40B4-BE49-F238E27FC236}">
                <a16:creationId xmlns:a16="http://schemas.microsoft.com/office/drawing/2014/main" xmlns="" id="{F10BB40A-117D-4A0F-BCA8-C2DDE8DA5B7F}"/>
              </a:ext>
            </a:extLst>
          </p:cNvPr>
          <p:cNvSpPr/>
          <p:nvPr/>
        </p:nvSpPr>
        <p:spPr>
          <a:xfrm>
            <a:off x="164710" y="3092891"/>
            <a:ext cx="8655762" cy="2308324"/>
          </a:xfrm>
          <a:prstGeom prst="rect">
            <a:avLst/>
          </a:prstGeom>
        </p:spPr>
        <p:txBody>
          <a:bodyPr wrap="square">
            <a:spAutoFit/>
          </a:bodyPr>
          <a:lstStyle/>
          <a:p>
            <a:r>
              <a:rPr lang="zh-CN" altLang="en-US" dirty="0"/>
              <a:t>首先在</a:t>
            </a:r>
            <a:r>
              <a:rPr lang="en-US" altLang="zh-CN" dirty="0"/>
              <a:t>50</a:t>
            </a:r>
            <a:r>
              <a:rPr lang="zh-CN" altLang="en-US" dirty="0"/>
              <a:t>元面值的钱盒中看能否完成任务</a:t>
            </a:r>
            <a:r>
              <a:rPr lang="en-US" altLang="zh-CN" dirty="0"/>
              <a:t>,</a:t>
            </a:r>
            <a:r>
              <a:rPr lang="zh-CN" altLang="en-US" dirty="0"/>
              <a:t>或部分任务。</a:t>
            </a:r>
            <a:r>
              <a:rPr lang="en-US" altLang="zh-CN" dirty="0"/>
              <a:t>50</a:t>
            </a:r>
            <a:r>
              <a:rPr lang="zh-CN" altLang="en-US" dirty="0"/>
              <a:t>元面值的钱盒发现能找赎</a:t>
            </a:r>
          </a:p>
          <a:p>
            <a:r>
              <a:rPr lang="en-US" altLang="zh-CN" dirty="0"/>
              <a:t>86</a:t>
            </a:r>
            <a:r>
              <a:rPr lang="zh-CN" altLang="en-US" dirty="0"/>
              <a:t>元中的</a:t>
            </a:r>
            <a:r>
              <a:rPr lang="en-US" altLang="zh-CN" dirty="0"/>
              <a:t>50</a:t>
            </a:r>
            <a:r>
              <a:rPr lang="zh-CN" altLang="en-US" dirty="0"/>
              <a:t>元</a:t>
            </a:r>
            <a:r>
              <a:rPr lang="en-US" altLang="zh-CN" dirty="0"/>
              <a:t>(</a:t>
            </a:r>
            <a:r>
              <a:rPr lang="zh-CN" altLang="en-US" dirty="0"/>
              <a:t>贡献一张</a:t>
            </a:r>
            <a:r>
              <a:rPr lang="en-US" altLang="zh-CN" dirty="0"/>
              <a:t>50</a:t>
            </a:r>
            <a:r>
              <a:rPr lang="zh-CN" altLang="en-US" dirty="0"/>
              <a:t>元的钞票</a:t>
            </a:r>
            <a:r>
              <a:rPr lang="en-US" altLang="zh-CN" dirty="0"/>
              <a:t>),</a:t>
            </a:r>
            <a:r>
              <a:rPr lang="zh-CN" altLang="en-US" dirty="0"/>
              <a:t>即只完成部分任务</a:t>
            </a:r>
            <a:r>
              <a:rPr lang="en-US" altLang="zh-CN" dirty="0"/>
              <a:t>,</a:t>
            </a:r>
            <a:r>
              <a:rPr lang="zh-CN" altLang="en-US" dirty="0"/>
              <a:t>因此把剩余的</a:t>
            </a:r>
            <a:r>
              <a:rPr lang="en-US" altLang="zh-CN" dirty="0"/>
              <a:t>36</a:t>
            </a:r>
            <a:r>
              <a:rPr lang="zh-CN" altLang="en-US" dirty="0"/>
              <a:t>元任务交给下一个</a:t>
            </a:r>
            <a:r>
              <a:rPr lang="en-US" altLang="zh-CN" dirty="0"/>
              <a:t>20</a:t>
            </a:r>
            <a:r>
              <a:rPr lang="zh-CN" altLang="en-US" dirty="0"/>
              <a:t>元面值的钱盒</a:t>
            </a:r>
            <a:r>
              <a:rPr lang="en-US" altLang="zh-CN" dirty="0"/>
              <a:t>,20</a:t>
            </a:r>
            <a:r>
              <a:rPr lang="zh-CN" altLang="en-US" dirty="0"/>
              <a:t>元面值的钱盒发现能完成</a:t>
            </a:r>
            <a:r>
              <a:rPr lang="en-US" altLang="zh-CN" dirty="0"/>
              <a:t>36</a:t>
            </a:r>
            <a:r>
              <a:rPr lang="zh-CN" altLang="en-US" dirty="0"/>
              <a:t>元中的</a:t>
            </a:r>
            <a:r>
              <a:rPr lang="en-US" altLang="zh-CN" dirty="0"/>
              <a:t>20</a:t>
            </a:r>
            <a:r>
              <a:rPr lang="zh-CN" altLang="en-US" dirty="0"/>
              <a:t>元</a:t>
            </a:r>
            <a:r>
              <a:rPr lang="en-US" altLang="zh-CN" dirty="0"/>
              <a:t>(</a:t>
            </a:r>
            <a:r>
              <a:rPr lang="zh-CN" altLang="en-US" dirty="0"/>
              <a:t>贡献一张</a:t>
            </a:r>
            <a:r>
              <a:rPr lang="en-US" altLang="zh-CN" dirty="0"/>
              <a:t>20</a:t>
            </a:r>
            <a:r>
              <a:rPr lang="zh-CN" altLang="en-US" dirty="0"/>
              <a:t>面值的钞。票</a:t>
            </a:r>
            <a:r>
              <a:rPr lang="en-US" altLang="zh-CN" dirty="0"/>
              <a:t>),</a:t>
            </a:r>
            <a:r>
              <a:rPr lang="zh-CN" altLang="en-US" dirty="0"/>
              <a:t>因此把剩余的</a:t>
            </a:r>
            <a:r>
              <a:rPr lang="en-US" altLang="zh-CN" dirty="0"/>
              <a:t>16</a:t>
            </a:r>
            <a:r>
              <a:rPr lang="zh-CN" altLang="en-US" dirty="0"/>
              <a:t>元任务交给下一个</a:t>
            </a:r>
            <a:r>
              <a:rPr lang="en-US" altLang="zh-CN" dirty="0"/>
              <a:t>10</a:t>
            </a:r>
            <a:r>
              <a:rPr lang="zh-CN" altLang="en-US" dirty="0"/>
              <a:t>元面值的钱盒。依次类推</a:t>
            </a:r>
            <a:r>
              <a:rPr lang="en-US" altLang="zh-CN" dirty="0"/>
              <a:t>,</a:t>
            </a:r>
            <a:r>
              <a:rPr lang="zh-CN" altLang="en-US" dirty="0"/>
              <a:t>如果在后续某个钱盒完成了自己的找赎任务</a:t>
            </a:r>
            <a:r>
              <a:rPr lang="en-US" altLang="zh-CN" dirty="0"/>
              <a:t>,</a:t>
            </a:r>
            <a:r>
              <a:rPr lang="zh-CN" altLang="en-US" dirty="0"/>
              <a:t>那么售票员就完成了找赎任务</a:t>
            </a:r>
            <a:r>
              <a:rPr lang="en-US" altLang="zh-CN" dirty="0"/>
              <a:t>,</a:t>
            </a:r>
            <a:r>
              <a:rPr lang="zh-CN" altLang="en-US" dirty="0"/>
              <a:t>如果一直到最后一个钱盒</a:t>
            </a:r>
            <a:r>
              <a:rPr lang="en-US" altLang="zh-CN" dirty="0"/>
              <a:t>(</a:t>
            </a:r>
            <a:r>
              <a:rPr lang="zh-CN" altLang="en-US" dirty="0"/>
              <a:t>假设是</a:t>
            </a:r>
            <a:r>
              <a:rPr lang="en-US" altLang="zh-CN" dirty="0"/>
              <a:t>1</a:t>
            </a:r>
            <a:r>
              <a:rPr lang="zh-CN" altLang="en-US" dirty="0"/>
              <a:t>元面值的钱盒</a:t>
            </a:r>
            <a:r>
              <a:rPr lang="en-US" altLang="zh-CN" dirty="0"/>
              <a:t>),</a:t>
            </a:r>
            <a:r>
              <a:rPr lang="zh-CN" altLang="en-US" dirty="0"/>
              <a:t>该钱盒也无法完成自己的找赎任务</a:t>
            </a:r>
            <a:r>
              <a:rPr lang="en-US" altLang="zh-CN" dirty="0"/>
              <a:t>,</a:t>
            </a:r>
            <a:r>
              <a:rPr lang="zh-CN" altLang="en-US" dirty="0"/>
              <a:t>那么售票员就无法完成找赎。使用责任链模拟售票员找赎</a:t>
            </a:r>
            <a:r>
              <a:rPr lang="en-US" altLang="zh-CN" dirty="0"/>
              <a:t>,</a:t>
            </a:r>
            <a:r>
              <a:rPr lang="zh-CN" altLang="en-US" dirty="0"/>
              <a:t>那么责任链上的对象就是钱盒</a:t>
            </a:r>
            <a:r>
              <a:rPr lang="en-US" altLang="zh-CN" dirty="0"/>
              <a:t>,</a:t>
            </a:r>
            <a:r>
              <a:rPr lang="zh-CN" altLang="en-US" dirty="0"/>
              <a:t>即责任链模式中的处理者</a:t>
            </a:r>
            <a:r>
              <a:rPr lang="en-US" altLang="zh-CN" dirty="0"/>
              <a:t>(Handler)</a:t>
            </a:r>
            <a:r>
              <a:rPr lang="zh-CN" altLang="en-US" dirty="0"/>
              <a:t>。</a:t>
            </a:r>
          </a:p>
        </p:txBody>
      </p:sp>
      <p:sp>
        <p:nvSpPr>
          <p:cNvPr id="7" name="矩形 6">
            <a:extLst>
              <a:ext uri="{FF2B5EF4-FFF2-40B4-BE49-F238E27FC236}">
                <a16:creationId xmlns:a16="http://schemas.microsoft.com/office/drawing/2014/main" xmlns="" id="{6DA93698-B47C-433C-9404-DCA7AD3B11A2}"/>
              </a:ext>
            </a:extLst>
          </p:cNvPr>
          <p:cNvSpPr/>
          <p:nvPr/>
        </p:nvSpPr>
        <p:spPr>
          <a:xfrm>
            <a:off x="2610024" y="1408490"/>
            <a:ext cx="6210448" cy="1754326"/>
          </a:xfrm>
          <a:prstGeom prst="rect">
            <a:avLst/>
          </a:prstGeom>
        </p:spPr>
        <p:txBody>
          <a:bodyPr wrap="square">
            <a:spAutoFit/>
          </a:bodyPr>
          <a:lstStyle/>
          <a:p>
            <a:r>
              <a:rPr lang="zh-CN" altLang="en-US" dirty="0"/>
              <a:t>在实际问题中</a:t>
            </a:r>
            <a:r>
              <a:rPr lang="en-US" altLang="zh-CN" dirty="0"/>
              <a:t>,</a:t>
            </a:r>
            <a:r>
              <a:rPr lang="zh-CN" altLang="en-US" dirty="0"/>
              <a:t>比如对于电影院的售票员</a:t>
            </a:r>
            <a:r>
              <a:rPr lang="en-US" altLang="zh-CN" dirty="0"/>
              <a:t>,</a:t>
            </a:r>
            <a:r>
              <a:rPr lang="zh-CN" altLang="en-US" dirty="0"/>
              <a:t>并不是首先考虑有多少种找赎</a:t>
            </a:r>
            <a:r>
              <a:rPr lang="en-US" altLang="zh-CN" dirty="0"/>
              <a:t>,</a:t>
            </a:r>
            <a:r>
              <a:rPr lang="zh-CN" altLang="en-US" dirty="0"/>
              <a:t>并从中选择</a:t>
            </a:r>
          </a:p>
          <a:p>
            <a:r>
              <a:rPr lang="zh-CN" altLang="en-US" dirty="0"/>
              <a:t>其一。</a:t>
            </a:r>
            <a:endParaRPr lang="en-US" altLang="zh-CN" dirty="0"/>
          </a:p>
          <a:p>
            <a:r>
              <a:rPr lang="zh-CN" altLang="en-US" dirty="0"/>
              <a:t>假如</a:t>
            </a:r>
            <a:r>
              <a:rPr lang="zh-CN" altLang="en-US" b="1" dirty="0"/>
              <a:t>电影票</a:t>
            </a:r>
            <a:r>
              <a:rPr lang="en-US" altLang="zh-CN" b="1" dirty="0"/>
              <a:t>7</a:t>
            </a:r>
            <a:r>
              <a:rPr lang="zh-CN" altLang="en-US" b="1" dirty="0"/>
              <a:t>元</a:t>
            </a:r>
            <a:r>
              <a:rPr lang="en-US" altLang="zh-CN" b="1" dirty="0"/>
              <a:t>,</a:t>
            </a:r>
            <a:r>
              <a:rPr lang="zh-CN" altLang="en-US" b="1" dirty="0"/>
              <a:t>购票者购买</a:t>
            </a:r>
            <a:r>
              <a:rPr lang="en-US" altLang="zh-CN" b="1" dirty="0"/>
              <a:t>2</a:t>
            </a:r>
            <a:r>
              <a:rPr lang="zh-CN" altLang="en-US" b="1" dirty="0"/>
              <a:t>张电影票</a:t>
            </a:r>
            <a:r>
              <a:rPr lang="en-US" altLang="zh-CN" b="1" dirty="0"/>
              <a:t>,</a:t>
            </a:r>
            <a:r>
              <a:rPr lang="zh-CN" altLang="en-US" b="1" dirty="0"/>
              <a:t>给售票员</a:t>
            </a:r>
            <a:r>
              <a:rPr lang="en-US" altLang="zh-CN" b="1" dirty="0"/>
              <a:t>100</a:t>
            </a:r>
            <a:r>
              <a:rPr lang="zh-CN" altLang="en-US" b="1" dirty="0"/>
              <a:t>元面值钞票一张。那么实际上售票员找赎</a:t>
            </a:r>
            <a:r>
              <a:rPr lang="en-US" altLang="zh-CN" b="1" dirty="0"/>
              <a:t>86</a:t>
            </a:r>
            <a:r>
              <a:rPr lang="zh-CN" altLang="en-US" b="1" dirty="0"/>
              <a:t>元过程如下</a:t>
            </a:r>
            <a:r>
              <a:rPr lang="en-US" altLang="zh-CN" dirty="0"/>
              <a:t>:</a:t>
            </a:r>
          </a:p>
          <a:p>
            <a:endParaRPr lang="zh-CN" altLang="en-US" dirty="0"/>
          </a:p>
        </p:txBody>
      </p:sp>
      <p:sp>
        <p:nvSpPr>
          <p:cNvPr id="8" name="矩形 7">
            <a:extLst>
              <a:ext uri="{FF2B5EF4-FFF2-40B4-BE49-F238E27FC236}">
                <a16:creationId xmlns:a16="http://schemas.microsoft.com/office/drawing/2014/main" xmlns="" id="{C8FC4B16-F9D3-4C12-8B3D-712E7E8969AD}"/>
              </a:ext>
            </a:extLst>
          </p:cNvPr>
          <p:cNvSpPr/>
          <p:nvPr/>
        </p:nvSpPr>
        <p:spPr>
          <a:xfrm>
            <a:off x="162726" y="5569162"/>
            <a:ext cx="8427900" cy="6463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dirty="0"/>
              <a:t>责任链模式是使用多个对象处理用户请求的成熟模式,责任链模式的关键是将用户的请求分派给许多对象。</a:t>
            </a:r>
          </a:p>
        </p:txBody>
      </p:sp>
    </p:spTree>
    <p:extLst>
      <p:ext uri="{BB962C8B-B14F-4D97-AF65-F5344CB8AC3E}">
        <p14:creationId xmlns:p14="http://schemas.microsoft.com/office/powerpoint/2010/main" val="2998697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8.7 </a:t>
            </a:r>
            <a:r>
              <a:rPr lang="zh-CN" altLang="en-US" sz="2400" dirty="0"/>
              <a:t>责任链模式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1512169"/>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8.6.1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7D8B82A3-5305-4B34-A4D4-980981220E92}"/>
              </a:ext>
            </a:extLst>
          </p:cNvPr>
          <p:cNvSpPr/>
          <p:nvPr/>
        </p:nvSpPr>
        <p:spPr>
          <a:xfrm>
            <a:off x="2771800" y="762159"/>
            <a:ext cx="5688632"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dirty="0">
                <a:hlinkClick r:id="rId2" action="ppaction://hlinkfile"/>
              </a:rPr>
              <a:t>1.</a:t>
            </a:r>
            <a:r>
              <a:rPr lang="zh-CN" altLang="en-US" dirty="0">
                <a:hlinkClick r:id="rId2" action="ppaction://hlinkfile"/>
              </a:rPr>
              <a:t>处理者</a:t>
            </a:r>
            <a:endParaRPr lang="zh-CN" altLang="en-US" dirty="0"/>
          </a:p>
        </p:txBody>
      </p:sp>
      <p:sp>
        <p:nvSpPr>
          <p:cNvPr id="7" name="矩形 6">
            <a:extLst>
              <a:ext uri="{FF2B5EF4-FFF2-40B4-BE49-F238E27FC236}">
                <a16:creationId xmlns:a16="http://schemas.microsoft.com/office/drawing/2014/main" xmlns="" id="{6DA93698-B47C-433C-9404-DCA7AD3B11A2}"/>
              </a:ext>
            </a:extLst>
          </p:cNvPr>
          <p:cNvSpPr/>
          <p:nvPr/>
        </p:nvSpPr>
        <p:spPr>
          <a:xfrm>
            <a:off x="2510892" y="1192703"/>
            <a:ext cx="6210448" cy="1200329"/>
          </a:xfrm>
          <a:prstGeom prst="rect">
            <a:avLst/>
          </a:prstGeom>
        </p:spPr>
        <p:txBody>
          <a:bodyPr wrap="square">
            <a:spAutoFit/>
          </a:bodyPr>
          <a:lstStyle/>
          <a:p>
            <a:r>
              <a:rPr lang="zh-CN" altLang="en-US" dirty="0"/>
              <a:t>本问题中</a:t>
            </a:r>
            <a:r>
              <a:rPr lang="en-US" altLang="zh-CN" dirty="0"/>
              <a:t>,</a:t>
            </a:r>
            <a:r>
              <a:rPr lang="zh-CN" altLang="en-US" dirty="0"/>
              <a:t>责任链上的处理者接口的名字是 </a:t>
            </a:r>
            <a:r>
              <a:rPr lang="en-US" altLang="zh-CN" dirty="0" err="1"/>
              <a:t>MoneyHandler</a:t>
            </a:r>
            <a:r>
              <a:rPr lang="en-US" altLang="zh-CN" dirty="0"/>
              <a:t>,</a:t>
            </a:r>
            <a:r>
              <a:rPr lang="zh-CN" altLang="en-US" dirty="0"/>
              <a:t>负责规定具体处理者使用哪</a:t>
            </a:r>
          </a:p>
          <a:p>
            <a:r>
              <a:rPr lang="zh-CN" altLang="en-US" dirty="0"/>
              <a:t>些方法来处理用户的请求以及规定具体处理者设置后继对象的方法。</a:t>
            </a:r>
          </a:p>
        </p:txBody>
      </p:sp>
      <p:sp>
        <p:nvSpPr>
          <p:cNvPr id="3" name="矩形 2">
            <a:extLst>
              <a:ext uri="{FF2B5EF4-FFF2-40B4-BE49-F238E27FC236}">
                <a16:creationId xmlns:a16="http://schemas.microsoft.com/office/drawing/2014/main" xmlns="" id="{754F26B0-E873-47AB-A3F2-82F5CD03D9B1}"/>
              </a:ext>
            </a:extLst>
          </p:cNvPr>
          <p:cNvSpPr/>
          <p:nvPr/>
        </p:nvSpPr>
        <p:spPr>
          <a:xfrm>
            <a:off x="323528" y="2506476"/>
            <a:ext cx="1513556"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3" action="ppaction://hlinkfile"/>
              </a:rPr>
              <a:t>2.</a:t>
            </a:r>
            <a:r>
              <a:rPr lang="zh-CN" altLang="en-US" dirty="0">
                <a:hlinkClick r:id="rId3" action="ppaction://hlinkfile"/>
              </a:rPr>
              <a:t>具体处理者</a:t>
            </a:r>
            <a:endParaRPr lang="zh-CN" altLang="en-US" dirty="0"/>
          </a:p>
        </p:txBody>
      </p:sp>
      <p:sp>
        <p:nvSpPr>
          <p:cNvPr id="6" name="矩形 5">
            <a:extLst>
              <a:ext uri="{FF2B5EF4-FFF2-40B4-BE49-F238E27FC236}">
                <a16:creationId xmlns:a16="http://schemas.microsoft.com/office/drawing/2014/main" xmlns="" id="{9E4079C9-0028-458C-B466-2796301727A3}"/>
              </a:ext>
            </a:extLst>
          </p:cNvPr>
          <p:cNvSpPr/>
          <p:nvPr/>
        </p:nvSpPr>
        <p:spPr>
          <a:xfrm>
            <a:off x="224892" y="3033404"/>
            <a:ext cx="7731484" cy="369332"/>
          </a:xfrm>
          <a:prstGeom prst="rect">
            <a:avLst/>
          </a:prstGeom>
        </p:spPr>
        <p:txBody>
          <a:bodyPr wrap="square">
            <a:spAutoFit/>
          </a:bodyPr>
          <a:lstStyle/>
          <a:p>
            <a:r>
              <a:rPr lang="zh-CN" altLang="en-US" dirty="0"/>
              <a:t>具体处理者就是实现处理着接口 MoneyHandler的类,即模拟钱盒的类。</a:t>
            </a:r>
          </a:p>
        </p:txBody>
      </p:sp>
    </p:spTree>
    <p:extLst>
      <p:ext uri="{BB962C8B-B14F-4D97-AF65-F5344CB8AC3E}">
        <p14:creationId xmlns:p14="http://schemas.microsoft.com/office/powerpoint/2010/main" val="3660725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8.7 </a:t>
            </a:r>
            <a:r>
              <a:rPr lang="zh-CN" altLang="en-US" sz="2400" dirty="0"/>
              <a:t>责任链模式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1512169"/>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8.6.1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C00000"/>
                </a:solidFill>
              </a:rPr>
              <a:t>8.6.2 </a:t>
            </a:r>
            <a:r>
              <a:rPr lang="zh-CN" altLang="en-US" sz="1800" b="1" dirty="0">
                <a:solidFill>
                  <a:srgbClr val="C00000"/>
                </a:solidFill>
              </a:rPr>
              <a:t>模式的使用</a:t>
            </a:r>
          </a:p>
          <a:p>
            <a:pPr marL="285750" indent="-285750">
              <a:buFont typeface="Arial" pitchFamily="34" charset="0"/>
              <a:buChar char="•"/>
            </a:pPr>
            <a:r>
              <a:rPr lang="en-US" altLang="zh-CN" sz="1800" b="1" dirty="0">
                <a:solidFill>
                  <a:srgbClr val="0070C0"/>
                </a:solidFill>
              </a:rPr>
              <a:t>8.6.3</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8.6.4 </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281306" y="129138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883CD164-D8FD-453A-818A-7244C07F54FF}"/>
              </a:ext>
            </a:extLst>
          </p:cNvPr>
          <p:cNvSpPr/>
          <p:nvPr/>
        </p:nvSpPr>
        <p:spPr>
          <a:xfrm>
            <a:off x="179512" y="2506476"/>
            <a:ext cx="1669624"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TickerSeller.java</a:t>
            </a:r>
            <a:endParaRPr lang="zh-CN" altLang="en-US" dirty="0"/>
          </a:p>
        </p:txBody>
      </p:sp>
      <p:sp>
        <p:nvSpPr>
          <p:cNvPr id="8" name="矩形 7">
            <a:extLst>
              <a:ext uri="{FF2B5EF4-FFF2-40B4-BE49-F238E27FC236}">
                <a16:creationId xmlns:a16="http://schemas.microsoft.com/office/drawing/2014/main" xmlns="" id="{883E8A86-4B3C-49F2-A2E8-C49FACE2F52C}"/>
              </a:ext>
            </a:extLst>
          </p:cNvPr>
          <p:cNvSpPr/>
          <p:nvPr/>
        </p:nvSpPr>
        <p:spPr>
          <a:xfrm>
            <a:off x="179512" y="2969544"/>
            <a:ext cx="2448272" cy="1200329"/>
          </a:xfrm>
          <a:prstGeom prst="rect">
            <a:avLst/>
          </a:prstGeom>
        </p:spPr>
        <p:txBody>
          <a:bodyPr wrap="square">
            <a:spAutoFit/>
          </a:bodyPr>
          <a:lstStyle/>
          <a:p>
            <a:r>
              <a:rPr lang="zh-CN" altLang="en-US" dirty="0"/>
              <a:t>TickerSeller将使用框架中的 MoneyBox创</a:t>
            </a:r>
          </a:p>
          <a:p>
            <a:r>
              <a:rPr lang="zh-CN" altLang="en-US" dirty="0"/>
              <a:t>建责任链,并使用该责任链进行找赎.</a:t>
            </a:r>
          </a:p>
        </p:txBody>
      </p:sp>
      <p:sp>
        <p:nvSpPr>
          <p:cNvPr id="9" name="矩形 8">
            <a:extLst>
              <a:ext uri="{FF2B5EF4-FFF2-40B4-BE49-F238E27FC236}">
                <a16:creationId xmlns:a16="http://schemas.microsoft.com/office/drawing/2014/main" xmlns="" id="{46D64A39-8523-49DC-96DA-373422014CD9}"/>
              </a:ext>
            </a:extLst>
          </p:cNvPr>
          <p:cNvSpPr/>
          <p:nvPr/>
        </p:nvSpPr>
        <p:spPr>
          <a:xfrm>
            <a:off x="173586" y="4708679"/>
            <a:ext cx="2736304" cy="923330"/>
          </a:xfrm>
          <a:prstGeom prst="rect">
            <a:avLst/>
          </a:prstGeom>
        </p:spPr>
        <p:txBody>
          <a:bodyPr wrap="square">
            <a:spAutoFit/>
          </a:bodyPr>
          <a:lstStyle/>
          <a:p>
            <a:r>
              <a:rPr lang="zh-CN" altLang="en-US" dirty="0"/>
              <a:t>Application主类模拟售票员卖票并找赎,运行效果如图</a:t>
            </a:r>
            <a:r>
              <a:rPr lang="en-US" altLang="zh-CN" dirty="0"/>
              <a:t>.</a:t>
            </a:r>
            <a:endParaRPr lang="zh-CN" altLang="en-US" dirty="0"/>
          </a:p>
        </p:txBody>
      </p:sp>
      <p:sp>
        <p:nvSpPr>
          <p:cNvPr id="10" name="矩形 9">
            <a:extLst>
              <a:ext uri="{FF2B5EF4-FFF2-40B4-BE49-F238E27FC236}">
                <a16:creationId xmlns:a16="http://schemas.microsoft.com/office/drawing/2014/main" xmlns="" id="{79C1DD5B-724B-4ABB-8619-8EB90273FF53}"/>
              </a:ext>
            </a:extLst>
          </p:cNvPr>
          <p:cNvSpPr/>
          <p:nvPr/>
        </p:nvSpPr>
        <p:spPr>
          <a:xfrm>
            <a:off x="204318" y="4196752"/>
            <a:ext cx="167539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hlinkClick r:id="rId3" action="ppaction://hlinkfile"/>
              </a:rPr>
              <a:t>Application</a:t>
            </a:r>
            <a:r>
              <a:rPr lang="en-US" altLang="zh-CN" dirty="0">
                <a:hlinkClick r:id="rId3" action="ppaction://hlinkfile"/>
              </a:rPr>
              <a:t>.java</a:t>
            </a:r>
            <a:endParaRPr lang="zh-CN" altLang="en-US" dirty="0"/>
          </a:p>
        </p:txBody>
      </p:sp>
      <p:pic>
        <p:nvPicPr>
          <p:cNvPr id="12" name="图片 11">
            <a:extLst>
              <a:ext uri="{FF2B5EF4-FFF2-40B4-BE49-F238E27FC236}">
                <a16:creationId xmlns:a16="http://schemas.microsoft.com/office/drawing/2014/main" xmlns="" id="{520BEF33-4909-409F-BA35-0A128A1050A3}"/>
              </a:ext>
            </a:extLst>
          </p:cNvPr>
          <p:cNvPicPr>
            <a:picLocks noChangeAspect="1"/>
          </p:cNvPicPr>
          <p:nvPr/>
        </p:nvPicPr>
        <p:blipFill>
          <a:blip r:embed="rId4"/>
          <a:stretch>
            <a:fillRect/>
          </a:stretch>
        </p:blipFill>
        <p:spPr>
          <a:xfrm>
            <a:off x="3203848" y="2691142"/>
            <a:ext cx="4410075" cy="3209925"/>
          </a:xfrm>
          <a:prstGeom prst="rect">
            <a:avLst/>
          </a:prstGeom>
        </p:spPr>
      </p:pic>
      <p:sp>
        <p:nvSpPr>
          <p:cNvPr id="15" name="箭头: 右 14">
            <a:extLst>
              <a:ext uri="{FF2B5EF4-FFF2-40B4-BE49-F238E27FC236}">
                <a16:creationId xmlns:a16="http://schemas.microsoft.com/office/drawing/2014/main" xmlns="" id="{C30DE2E2-6E0D-4271-B915-C3245B3344FD}"/>
              </a:ext>
            </a:extLst>
          </p:cNvPr>
          <p:cNvSpPr/>
          <p:nvPr/>
        </p:nvSpPr>
        <p:spPr>
          <a:xfrm>
            <a:off x="2771800" y="4869160"/>
            <a:ext cx="21602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BED45E0E-2023-4A29-BCD3-6D92E719C427}"/>
              </a:ext>
            </a:extLst>
          </p:cNvPr>
          <p:cNvSpPr/>
          <p:nvPr/>
        </p:nvSpPr>
        <p:spPr>
          <a:xfrm>
            <a:off x="2741626" y="1054474"/>
            <a:ext cx="5646798" cy="923330"/>
          </a:xfrm>
          <a:prstGeom prst="rect">
            <a:avLst/>
          </a:prstGeom>
        </p:spPr>
        <p:txBody>
          <a:bodyPr wrap="square">
            <a:spAutoFit/>
          </a:bodyPr>
          <a:lstStyle/>
          <a:p>
            <a:r>
              <a:rPr lang="zh-CN" altLang="en-US" dirty="0"/>
              <a:t>已经使用责任链模式给出了可以使用的类,可以将这些类看作是一个小框架,可以使用这个小框架中的类编写应用程序了</a:t>
            </a:r>
            <a:r>
              <a:rPr lang="en-US" altLang="zh-CN" dirty="0"/>
              <a:t>.</a:t>
            </a:r>
            <a:endParaRPr lang="zh-CN" altLang="en-US" dirty="0"/>
          </a:p>
        </p:txBody>
      </p:sp>
    </p:spTree>
    <p:extLst>
      <p:ext uri="{BB962C8B-B14F-4D97-AF65-F5344CB8AC3E}">
        <p14:creationId xmlns:p14="http://schemas.microsoft.com/office/powerpoint/2010/main" val="3201145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8.7 </a:t>
            </a:r>
            <a:r>
              <a:rPr lang="zh-CN" altLang="en-US" sz="2400" dirty="0"/>
              <a:t>责任链模式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1512169"/>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8.6.1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8.6.2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C00000"/>
                </a:solidFill>
              </a:rPr>
              <a:t>8.6.3</a:t>
            </a:r>
            <a:r>
              <a:rPr lang="zh-CN" altLang="en-US" sz="1800" b="1" dirty="0">
                <a:solidFill>
                  <a:srgbClr val="C00000"/>
                </a:solidFill>
              </a:rPr>
              <a:t>模式的优点</a:t>
            </a:r>
          </a:p>
          <a:p>
            <a:pPr marL="285750" indent="-285750">
              <a:buFont typeface="Arial" pitchFamily="34" charset="0"/>
              <a:buChar char="•"/>
            </a:pPr>
            <a:r>
              <a:rPr lang="en-US" altLang="zh-CN" sz="1800" b="1" dirty="0">
                <a:solidFill>
                  <a:srgbClr val="C00000"/>
                </a:solidFill>
              </a:rPr>
              <a:t>8.6.4 </a:t>
            </a:r>
            <a:r>
              <a:rPr lang="zh-CN" altLang="en-US" sz="1800" b="1" dirty="0">
                <a:solidFill>
                  <a:srgbClr val="C0000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573621"/>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BED45E0E-2023-4A29-BCD3-6D92E719C427}"/>
              </a:ext>
            </a:extLst>
          </p:cNvPr>
          <p:cNvSpPr/>
          <p:nvPr/>
        </p:nvSpPr>
        <p:spPr>
          <a:xfrm>
            <a:off x="2641591" y="1496967"/>
            <a:ext cx="6189730"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当在处理者中分配职责时</a:t>
            </a:r>
            <a:r>
              <a:rPr lang="en-US" altLang="zh-CN" dirty="0"/>
              <a:t>,</a:t>
            </a:r>
            <a:r>
              <a:rPr lang="zh-CN" altLang="en-US" dirty="0"/>
              <a:t>责任链给应用程序更多的灵活性</a:t>
            </a:r>
          </a:p>
        </p:txBody>
      </p:sp>
      <p:sp>
        <p:nvSpPr>
          <p:cNvPr id="17" name="箭头: 左 16">
            <a:extLst>
              <a:ext uri="{FF2B5EF4-FFF2-40B4-BE49-F238E27FC236}">
                <a16:creationId xmlns:a16="http://schemas.microsoft.com/office/drawing/2014/main" xmlns="" id="{D3547C60-82BC-490F-B4E5-D5C5B5AE8496}"/>
              </a:ext>
            </a:extLst>
          </p:cNvPr>
          <p:cNvSpPr/>
          <p:nvPr/>
        </p:nvSpPr>
        <p:spPr>
          <a:xfrm>
            <a:off x="2339752" y="1957025"/>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F6BC58B-7EA9-40E3-AC5E-75816D6BBE36}"/>
              </a:ext>
            </a:extLst>
          </p:cNvPr>
          <p:cNvSpPr/>
          <p:nvPr/>
        </p:nvSpPr>
        <p:spPr>
          <a:xfrm>
            <a:off x="2677096" y="1887215"/>
            <a:ext cx="5783335"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dirty="0"/>
              <a:t>有许多对象可以处理用户的请求。</a:t>
            </a:r>
          </a:p>
          <a:p>
            <a:pPr marL="285750" indent="-285750">
              <a:buFont typeface="Arial" panose="020B0604020202020204" pitchFamily="34" charset="0"/>
              <a:buChar char="•"/>
            </a:pPr>
            <a:r>
              <a:rPr lang="zh-CN" altLang="en-US" dirty="0"/>
              <a:t>程序希望动态制定可处理用户请求的对象集合</a:t>
            </a:r>
          </a:p>
        </p:txBody>
      </p:sp>
    </p:spTree>
    <p:extLst>
      <p:ext uri="{BB962C8B-B14F-4D97-AF65-F5344CB8AC3E}">
        <p14:creationId xmlns:p14="http://schemas.microsoft.com/office/powerpoint/2010/main" val="2350022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8.8 </a:t>
            </a:r>
            <a:r>
              <a:rPr lang="zh-CN" altLang="en-US" sz="2400" dirty="0"/>
              <a:t>小结</a:t>
            </a:r>
            <a:endParaRPr lang="zh-CN" altLang="zh-CN" sz="2400" dirty="0"/>
          </a:p>
        </p:txBody>
      </p:sp>
      <p:sp>
        <p:nvSpPr>
          <p:cNvPr id="6" name="矩形 5">
            <a:extLst>
              <a:ext uri="{FF2B5EF4-FFF2-40B4-BE49-F238E27FC236}">
                <a16:creationId xmlns:a16="http://schemas.microsoft.com/office/drawing/2014/main" xmlns="" id="{9746C07A-B22B-4116-B6D4-05CB16754D81}"/>
              </a:ext>
            </a:extLst>
          </p:cNvPr>
          <p:cNvSpPr/>
          <p:nvPr/>
        </p:nvSpPr>
        <p:spPr>
          <a:xfrm>
            <a:off x="683568" y="1196752"/>
            <a:ext cx="7704856" cy="2308324"/>
          </a:xfrm>
          <a:prstGeom prst="rect">
            <a:avLst/>
          </a:prstGeom>
        </p:spPr>
        <p:txBody>
          <a:bodyPr wrap="square">
            <a:spAutoFit/>
          </a:bodyPr>
          <a:lstStyle/>
          <a:p>
            <a:r>
              <a:rPr lang="zh-CN" altLang="en-US" dirty="0"/>
              <a:t>1.策略模式的核心是定义一系列算法,把它们一个个封装起来,并且使它们可相互替换。</a:t>
            </a:r>
          </a:p>
          <a:p>
            <a:r>
              <a:rPr lang="zh-CN" altLang="en-US" dirty="0"/>
              <a:t>本模式使得算法可独立于使用它的客户而变化。</a:t>
            </a:r>
          </a:p>
          <a:p>
            <a:r>
              <a:rPr lang="zh-CN" altLang="en-US" dirty="0"/>
              <a:t>2.访问者模式的核心是在不改变各个元素的类的前提下定义作用于这些元素的新操作。</a:t>
            </a:r>
          </a:p>
          <a:p>
            <a:r>
              <a:rPr lang="zh-CN" altLang="en-US" dirty="0"/>
              <a:t>3.装饰模式的核心是动态地给对象添加一些额外的职责。</a:t>
            </a:r>
          </a:p>
          <a:p>
            <a:r>
              <a:rPr lang="zh-CN" altLang="en-US" dirty="0"/>
              <a:t>4.适配器模式的核心是将一个类的接口转换成客户希望的另外一个接口。</a:t>
            </a:r>
          </a:p>
          <a:p>
            <a:r>
              <a:rPr lang="zh-CN" altLang="en-US" dirty="0"/>
              <a:t>5.工厂方法模式的核心是把类的实例化延迟到其子类。</a:t>
            </a:r>
          </a:p>
        </p:txBody>
      </p:sp>
    </p:spTree>
    <p:extLst>
      <p:ext uri="{BB962C8B-B14F-4D97-AF65-F5344CB8AC3E}">
        <p14:creationId xmlns:p14="http://schemas.microsoft.com/office/powerpoint/2010/main" val="4010242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8.1 </a:t>
            </a:r>
            <a:r>
              <a:rPr lang="zh-CN" altLang="en-US" sz="2400" dirty="0"/>
              <a:t>设计模式简介</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8.1.1 </a:t>
            </a:r>
            <a:r>
              <a:rPr lang="zh-CN" altLang="en-US" sz="1800" b="1" dirty="0">
                <a:solidFill>
                  <a:srgbClr val="0070C0"/>
                </a:solidFill>
              </a:rPr>
              <a:t>什么是设计模式</a:t>
            </a:r>
          </a:p>
          <a:p>
            <a:pPr marL="285750" indent="-285750">
              <a:buFont typeface="Arial" pitchFamily="34" charset="0"/>
              <a:buChar char="•"/>
            </a:pPr>
            <a:r>
              <a:rPr lang="en-US" altLang="zh-CN" sz="1800" b="1" dirty="0">
                <a:solidFill>
                  <a:srgbClr val="0070C0"/>
                </a:solidFill>
              </a:rPr>
              <a:t>8.1.2 </a:t>
            </a:r>
            <a:r>
              <a:rPr lang="zh-CN" altLang="en-US" sz="1800" b="1" dirty="0">
                <a:solidFill>
                  <a:srgbClr val="0070C0"/>
                </a:solidFill>
              </a:rPr>
              <a:t>学习设计模式的必要性</a:t>
            </a:r>
          </a:p>
          <a:p>
            <a:pPr marL="285750" indent="-285750">
              <a:buFont typeface="Arial" pitchFamily="34" charset="0"/>
              <a:buChar char="•"/>
            </a:pPr>
            <a:r>
              <a:rPr lang="en-US" altLang="zh-CN" sz="1800" b="1" dirty="0">
                <a:solidFill>
                  <a:srgbClr val="C00000"/>
                </a:solidFill>
              </a:rPr>
              <a:t>8.1.3 </a:t>
            </a:r>
            <a:r>
              <a:rPr lang="zh-CN" altLang="en-US" sz="1800" b="1" dirty="0">
                <a:solidFill>
                  <a:srgbClr val="C00000"/>
                </a:solidFill>
              </a:rPr>
              <a:t>什么是框架</a:t>
            </a:r>
          </a:p>
          <a:p>
            <a:pPr marL="285750" indent="-285750">
              <a:buFont typeface="Arial" pitchFamily="34" charset="0"/>
              <a:buChar char="•"/>
            </a:pPr>
            <a:r>
              <a:rPr lang="en-US" altLang="zh-CN" sz="1800" b="1" dirty="0">
                <a:solidFill>
                  <a:srgbClr val="C00000"/>
                </a:solidFill>
              </a:rPr>
              <a:t>8.1.4 </a:t>
            </a:r>
            <a:r>
              <a:rPr lang="zh-CN" altLang="en-US" sz="1800" b="1" dirty="0">
                <a:solidFill>
                  <a:srgbClr val="C00000"/>
                </a:solidFill>
              </a:rPr>
              <a:t>模式分类</a:t>
            </a:r>
            <a:endParaRPr lang="zh-CN" altLang="en-US" dirty="0">
              <a:solidFill>
                <a:srgbClr val="C00000"/>
              </a:solidFill>
            </a:endParaRPr>
          </a:p>
        </p:txBody>
      </p:sp>
      <p:sp>
        <p:nvSpPr>
          <p:cNvPr id="18" name="箭头: 左 17">
            <a:extLst>
              <a:ext uri="{FF2B5EF4-FFF2-40B4-BE49-F238E27FC236}">
                <a16:creationId xmlns:a16="http://schemas.microsoft.com/office/drawing/2014/main" xmlns="" id="{09DF2C8A-CB70-4C15-8595-9A6DDA3E1767}"/>
              </a:ext>
            </a:extLst>
          </p:cNvPr>
          <p:cNvSpPr/>
          <p:nvPr/>
        </p:nvSpPr>
        <p:spPr>
          <a:xfrm flipV="1">
            <a:off x="2336780" y="2110462"/>
            <a:ext cx="288032" cy="271008"/>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xmlns="" id="{AA7E1328-4524-423A-846A-51ED217E3DEA}"/>
              </a:ext>
            </a:extLst>
          </p:cNvPr>
          <p:cNvSpPr/>
          <p:nvPr/>
        </p:nvSpPr>
        <p:spPr>
          <a:xfrm>
            <a:off x="2771799" y="774498"/>
            <a:ext cx="612066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框架不是设计模式，框架是针对某个领域，提供用于开发应用系统的类的集合</a:t>
            </a:r>
            <a:r>
              <a:rPr lang="en-US" altLang="zh-CN" dirty="0"/>
              <a:t>.</a:t>
            </a:r>
            <a:endParaRPr lang="zh-CN" altLang="en-US" dirty="0"/>
          </a:p>
        </p:txBody>
      </p:sp>
      <p:sp>
        <p:nvSpPr>
          <p:cNvPr id="3" name="矩形 2">
            <a:extLst>
              <a:ext uri="{FF2B5EF4-FFF2-40B4-BE49-F238E27FC236}">
                <a16:creationId xmlns:a16="http://schemas.microsoft.com/office/drawing/2014/main" xmlns="" id="{59569344-DA0D-4DA4-B732-AC912FBF6AD5}"/>
              </a:ext>
            </a:extLst>
          </p:cNvPr>
          <p:cNvSpPr/>
          <p:nvPr/>
        </p:nvSpPr>
        <p:spPr>
          <a:xfrm>
            <a:off x="2771799" y="1452404"/>
            <a:ext cx="547260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设计模式不向使用者提供可以直接使用的类</a:t>
            </a:r>
            <a:r>
              <a:rPr lang="en-US" altLang="zh-CN" dirty="0"/>
              <a:t>.</a:t>
            </a:r>
            <a:endParaRPr lang="zh-CN" altLang="en-US" dirty="0"/>
          </a:p>
        </p:txBody>
      </p:sp>
      <p:sp>
        <p:nvSpPr>
          <p:cNvPr id="4" name="矩形 3">
            <a:extLst>
              <a:ext uri="{FF2B5EF4-FFF2-40B4-BE49-F238E27FC236}">
                <a16:creationId xmlns:a16="http://schemas.microsoft.com/office/drawing/2014/main" xmlns="" id="{44AF55B9-2E99-42ED-A290-AAC6C858A2C9}"/>
              </a:ext>
            </a:extLst>
          </p:cNvPr>
          <p:cNvSpPr/>
          <p:nvPr/>
        </p:nvSpPr>
        <p:spPr>
          <a:xfrm>
            <a:off x="2774756" y="1784301"/>
            <a:ext cx="582969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一个框架往往会包括多个设计模式，较大的面向对象应用会由多层彼此合作的框架组成。</a:t>
            </a:r>
          </a:p>
        </p:txBody>
      </p:sp>
      <p:sp>
        <p:nvSpPr>
          <p:cNvPr id="15" name="箭头: 左 14">
            <a:extLst>
              <a:ext uri="{FF2B5EF4-FFF2-40B4-BE49-F238E27FC236}">
                <a16:creationId xmlns:a16="http://schemas.microsoft.com/office/drawing/2014/main" xmlns="" id="{B9031300-FD50-411F-8B80-DD523F660E35}"/>
              </a:ext>
            </a:extLst>
          </p:cNvPr>
          <p:cNvSpPr/>
          <p:nvPr/>
        </p:nvSpPr>
        <p:spPr>
          <a:xfrm flipV="1">
            <a:off x="2336780" y="2437226"/>
            <a:ext cx="288032" cy="271008"/>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6D05FDF7-5E7C-435D-A187-9FA837008FB9}"/>
              </a:ext>
            </a:extLst>
          </p:cNvPr>
          <p:cNvSpPr/>
          <p:nvPr/>
        </p:nvSpPr>
        <p:spPr>
          <a:xfrm>
            <a:off x="2784280" y="2437226"/>
            <a:ext cx="2781531"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创建型、行为型和结构型</a:t>
            </a:r>
            <a:r>
              <a:rPr lang="en-US" altLang="zh-CN" kern="100" dirty="0">
                <a:solidFill>
                  <a:srgbClr val="000000"/>
                </a:solidFill>
                <a:latin typeface="Times New Roman" panose="02020603050405020304" pitchFamily="18" charset="0"/>
                <a:cs typeface="Times New Roman" panose="02020603050405020304" pitchFamily="18" charset="0"/>
              </a:rPr>
              <a:t>.</a:t>
            </a:r>
            <a:endParaRPr lang="zh-CN" altLang="en-US" dirty="0"/>
          </a:p>
        </p:txBody>
      </p:sp>
      <p:sp>
        <p:nvSpPr>
          <p:cNvPr id="6" name="矩形 5">
            <a:extLst>
              <a:ext uri="{FF2B5EF4-FFF2-40B4-BE49-F238E27FC236}">
                <a16:creationId xmlns:a16="http://schemas.microsoft.com/office/drawing/2014/main" xmlns="" id="{5A378DEB-9331-434D-98CA-9648FBC7E68D}"/>
              </a:ext>
            </a:extLst>
          </p:cNvPr>
          <p:cNvSpPr/>
          <p:nvPr/>
        </p:nvSpPr>
        <p:spPr>
          <a:xfrm>
            <a:off x="194796" y="3038396"/>
            <a:ext cx="840965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zh-CN" altLang="en-US" b="1" dirty="0"/>
              <a:t>行为型模式</a:t>
            </a:r>
            <a:r>
              <a:rPr lang="zh-CN" altLang="en-US" dirty="0"/>
              <a:t>涉及怎样合理地设计对象之间的交互通信，以及怎样合理为对象分配职责，让设计富有弹性，易维护，易复用。例如：策略模式，</a:t>
            </a:r>
            <a:r>
              <a:rPr lang="zh-CN" altLang="zh-CN" dirty="0"/>
              <a:t>中介者模式</a:t>
            </a:r>
            <a:r>
              <a:rPr lang="zh-CN" altLang="en-US" dirty="0"/>
              <a:t>，</a:t>
            </a:r>
            <a:r>
              <a:rPr lang="zh-CN" altLang="zh-CN" dirty="0"/>
              <a:t>责任链模式</a:t>
            </a:r>
            <a:r>
              <a:rPr lang="zh-CN" altLang="en-US" dirty="0"/>
              <a:t>，</a:t>
            </a:r>
            <a:r>
              <a:rPr lang="zh-CN" altLang="zh-CN" dirty="0"/>
              <a:t>访问者模式</a:t>
            </a:r>
            <a:r>
              <a:rPr lang="zh-CN" altLang="en-US" dirty="0"/>
              <a:t>等。</a:t>
            </a:r>
          </a:p>
        </p:txBody>
      </p:sp>
      <p:sp>
        <p:nvSpPr>
          <p:cNvPr id="7" name="矩形 6">
            <a:extLst>
              <a:ext uri="{FF2B5EF4-FFF2-40B4-BE49-F238E27FC236}">
                <a16:creationId xmlns:a16="http://schemas.microsoft.com/office/drawing/2014/main" xmlns="" id="{DD468FAF-611D-4C3F-9023-5BFA5DEF29A7}"/>
              </a:ext>
            </a:extLst>
          </p:cNvPr>
          <p:cNvSpPr/>
          <p:nvPr/>
        </p:nvSpPr>
        <p:spPr>
          <a:xfrm>
            <a:off x="179512" y="3976131"/>
            <a:ext cx="840965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b="1" dirty="0"/>
              <a:t>结构型模式</a:t>
            </a:r>
            <a:r>
              <a:rPr lang="zh-CN" altLang="en-US" dirty="0"/>
              <a:t>涉及如何组合类和对象以形成更大的结构，和类有关的结构型模式涉及如何合理地使用继承机制，和对象有关的结构型模式涉及如何合理地使用对象组合机制。例如：装饰模式等</a:t>
            </a:r>
          </a:p>
        </p:txBody>
      </p:sp>
      <p:sp>
        <p:nvSpPr>
          <p:cNvPr id="8" name="矩形 7">
            <a:extLst>
              <a:ext uri="{FF2B5EF4-FFF2-40B4-BE49-F238E27FC236}">
                <a16:creationId xmlns:a16="http://schemas.microsoft.com/office/drawing/2014/main" xmlns="" id="{68912BC2-0141-46A3-AD46-9340FB541FCB}"/>
              </a:ext>
            </a:extLst>
          </p:cNvPr>
          <p:cNvSpPr/>
          <p:nvPr/>
        </p:nvSpPr>
        <p:spPr>
          <a:xfrm>
            <a:off x="179512" y="4883173"/>
            <a:ext cx="840965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b="1" dirty="0"/>
              <a:t>创建型模式</a:t>
            </a:r>
            <a:r>
              <a:rPr lang="zh-CN" altLang="en-US" dirty="0"/>
              <a:t>涉及对象的实例化，这类模式的特点是，不让用户代码依赖于对象的创建或排列方式，避免用户直接使用</a:t>
            </a:r>
            <a:r>
              <a:rPr lang="en-US" altLang="zh-CN" dirty="0"/>
              <a:t>new</a:t>
            </a:r>
            <a:r>
              <a:rPr lang="zh-CN" altLang="en-US" dirty="0"/>
              <a:t>运算符创建对象。例如：工厂方法模式。</a:t>
            </a:r>
          </a:p>
        </p:txBody>
      </p:sp>
    </p:spTree>
    <p:extLst>
      <p:ext uri="{BB962C8B-B14F-4D97-AF65-F5344CB8AC3E}">
        <p14:creationId xmlns:p14="http://schemas.microsoft.com/office/powerpoint/2010/main" val="1455793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8.2 </a:t>
            </a:r>
            <a:r>
              <a:rPr lang="zh-CN" altLang="en-US" sz="2400" dirty="0"/>
              <a:t>策略模式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8.2.1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8.2.2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8.2.3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8.2.4 </a:t>
            </a:r>
            <a:r>
              <a:rPr lang="zh-CN" altLang="en-US" sz="1800" b="1" dirty="0">
                <a:solidFill>
                  <a:srgbClr val="0070C0"/>
                </a:solidFill>
              </a:rPr>
              <a:t>适合的情景</a:t>
            </a:r>
          </a:p>
          <a:p>
            <a:pPr marL="285750" indent="-285750">
              <a:buFont typeface="Arial" pitchFamily="34" charset="0"/>
              <a:buChar char="•"/>
            </a:pPr>
            <a:r>
              <a:rPr lang="en-US" altLang="zh-CN" sz="1800" b="1" dirty="0">
                <a:solidFill>
                  <a:srgbClr val="0070C0"/>
                </a:solidFill>
              </a:rPr>
              <a:t>8.2.5 </a:t>
            </a:r>
            <a:r>
              <a:rPr lang="zh-CN" altLang="en-US" sz="1800" b="1" dirty="0">
                <a:solidFill>
                  <a:srgbClr val="0070C0"/>
                </a:solidFill>
              </a:rPr>
              <a:t>相对继承机制的优势</a:t>
            </a:r>
            <a:endParaRPr lang="zh-CN" altLang="en-US"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996F549-A65D-4680-BBFB-D3A0CC06486D}"/>
              </a:ext>
            </a:extLst>
          </p:cNvPr>
          <p:cNvSpPr/>
          <p:nvPr/>
        </p:nvSpPr>
        <p:spPr>
          <a:xfrm>
            <a:off x="200225" y="3502419"/>
            <a:ext cx="8424936" cy="2308324"/>
          </a:xfrm>
          <a:prstGeom prst="rect">
            <a:avLst/>
          </a:prstGeom>
        </p:spPr>
        <p:txBody>
          <a:bodyPr wrap="square">
            <a:spAutoFit/>
          </a:bodyPr>
          <a:lstStyle/>
          <a:p>
            <a:pPr lvl="0"/>
            <a:r>
              <a:rPr lang="zh-CN" altLang="zh-CN" b="1" dirty="0"/>
              <a:t>策略（</a:t>
            </a:r>
            <a:r>
              <a:rPr lang="en-US" altLang="zh-CN" b="1" dirty="0"/>
              <a:t>Strategy</a:t>
            </a:r>
            <a:r>
              <a:rPr lang="zh-CN" altLang="zh-CN" b="1" dirty="0"/>
              <a:t>）</a:t>
            </a:r>
            <a:r>
              <a:rPr lang="zh-CN" altLang="zh-CN" dirty="0"/>
              <a:t>：</a:t>
            </a:r>
            <a:r>
              <a:rPr lang="zh-CN" altLang="zh-CN" dirty="0">
                <a:solidFill>
                  <a:srgbClr val="002060"/>
                </a:solidFill>
              </a:rPr>
              <a:t>策略是一个接口，该接口定义若干个算法标识，即定义了若干个抽象方法。</a:t>
            </a:r>
          </a:p>
          <a:p>
            <a:pPr lvl="0"/>
            <a:r>
              <a:rPr lang="zh-CN" altLang="zh-CN" b="1" dirty="0"/>
              <a:t>上下文（</a:t>
            </a:r>
            <a:r>
              <a:rPr lang="en-US" altLang="zh-CN" b="1" dirty="0"/>
              <a:t>Context</a:t>
            </a:r>
            <a:r>
              <a:rPr lang="zh-CN" altLang="zh-CN" b="1" dirty="0"/>
              <a:t>）</a:t>
            </a:r>
            <a:r>
              <a:rPr lang="zh-CN" altLang="zh-CN" dirty="0"/>
              <a:t>：</a:t>
            </a:r>
            <a:r>
              <a:rPr lang="zh-CN" altLang="zh-CN" dirty="0">
                <a:solidFill>
                  <a:srgbClr val="C00000"/>
                </a:solidFill>
              </a:rPr>
              <a:t>上下文是依赖于策略接口的类（是面向策略设计的类），即上下文包含有用策略声明的变量。上下文中提供一个方法</a:t>
            </a:r>
            <a:r>
              <a:rPr lang="zh-CN" altLang="en-US" dirty="0">
                <a:solidFill>
                  <a:srgbClr val="C00000"/>
                </a:solidFill>
              </a:rPr>
              <a:t>，</a:t>
            </a:r>
            <a:r>
              <a:rPr lang="zh-CN" altLang="zh-CN" dirty="0">
                <a:solidFill>
                  <a:srgbClr val="C00000"/>
                </a:solidFill>
              </a:rPr>
              <a:t>该方法委托策略变量调用具体策略所实现的策略接口中的方法。</a:t>
            </a:r>
          </a:p>
          <a:p>
            <a:pPr lvl="0"/>
            <a:r>
              <a:rPr lang="zh-CN" altLang="zh-CN" b="1" dirty="0"/>
              <a:t>具体策略（</a:t>
            </a:r>
            <a:r>
              <a:rPr lang="en-US" altLang="zh-CN" b="1" dirty="0" err="1"/>
              <a:t>ConcreteStrategy</a:t>
            </a:r>
            <a:r>
              <a:rPr lang="zh-CN" altLang="zh-CN" b="1" dirty="0"/>
              <a:t>）</a:t>
            </a:r>
            <a:r>
              <a:rPr lang="zh-CN" altLang="zh-CN" dirty="0"/>
              <a:t>：具体策略是实现策略接口的类。具体策略实现策略接口所定义的抽象方法，即给出算法标识的具体算法。</a:t>
            </a:r>
          </a:p>
          <a:p>
            <a:endParaRPr lang="zh-CN" altLang="en-US" dirty="0"/>
          </a:p>
        </p:txBody>
      </p:sp>
      <p:pic>
        <p:nvPicPr>
          <p:cNvPr id="5" name="图片 4">
            <a:extLst>
              <a:ext uri="{FF2B5EF4-FFF2-40B4-BE49-F238E27FC236}">
                <a16:creationId xmlns:a16="http://schemas.microsoft.com/office/drawing/2014/main" xmlns="" id="{FD1F833F-AC2A-4C01-A9C2-EE5BF6EA394E}"/>
              </a:ext>
            </a:extLst>
          </p:cNvPr>
          <p:cNvPicPr>
            <a:picLocks noChangeAspect="1"/>
          </p:cNvPicPr>
          <p:nvPr/>
        </p:nvPicPr>
        <p:blipFill>
          <a:blip r:embed="rId2"/>
          <a:stretch>
            <a:fillRect/>
          </a:stretch>
        </p:blipFill>
        <p:spPr>
          <a:xfrm>
            <a:off x="2820856" y="605121"/>
            <a:ext cx="5593613" cy="2479403"/>
          </a:xfrm>
          <a:prstGeom prst="rect">
            <a:avLst/>
          </a:prstGeom>
        </p:spPr>
      </p:pic>
      <p:sp>
        <p:nvSpPr>
          <p:cNvPr id="6" name="矩形 5">
            <a:extLst>
              <a:ext uri="{FF2B5EF4-FFF2-40B4-BE49-F238E27FC236}">
                <a16:creationId xmlns:a16="http://schemas.microsoft.com/office/drawing/2014/main" xmlns="" id="{FBA2089D-7581-4535-8E90-C34E2CCC8E91}"/>
              </a:ext>
            </a:extLst>
          </p:cNvPr>
          <p:cNvSpPr/>
          <p:nvPr/>
        </p:nvSpPr>
        <p:spPr>
          <a:xfrm>
            <a:off x="302811" y="3099952"/>
            <a:ext cx="295465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t>结构中包含以下三种角色：</a:t>
            </a:r>
          </a:p>
        </p:txBody>
      </p:sp>
    </p:spTree>
    <p:extLst>
      <p:ext uri="{BB962C8B-B14F-4D97-AF65-F5344CB8AC3E}">
        <p14:creationId xmlns:p14="http://schemas.microsoft.com/office/powerpoint/2010/main" val="2392394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8.2 </a:t>
            </a:r>
            <a:r>
              <a:rPr lang="zh-CN" altLang="en-US" sz="2400" dirty="0"/>
              <a:t>策略模式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8.2.1 </a:t>
            </a:r>
            <a:r>
              <a:rPr lang="zh-CN" altLang="en-US" sz="1800" b="1" dirty="0">
                <a:solidFill>
                  <a:srgbClr val="C00000"/>
                </a:solidFill>
              </a:rPr>
              <a:t>模式的结构</a:t>
            </a:r>
          </a:p>
          <a:p>
            <a:pPr marL="285750" indent="-285750">
              <a:buFont typeface="Arial" pitchFamily="34" charset="0"/>
              <a:buChar char="•"/>
            </a:pPr>
            <a:r>
              <a:rPr lang="en-US" altLang="zh-CN" sz="1800" b="1" dirty="0">
                <a:solidFill>
                  <a:srgbClr val="0070C0"/>
                </a:solidFill>
              </a:rPr>
              <a:t>8.2.2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8.2.3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8.2.4 </a:t>
            </a:r>
            <a:r>
              <a:rPr lang="zh-CN" altLang="en-US" sz="1800" b="1" dirty="0">
                <a:solidFill>
                  <a:srgbClr val="0070C0"/>
                </a:solidFill>
              </a:rPr>
              <a:t>适合的情景</a:t>
            </a:r>
          </a:p>
          <a:p>
            <a:pPr marL="285750" indent="-285750">
              <a:buFont typeface="Arial" pitchFamily="34" charset="0"/>
              <a:buChar char="•"/>
            </a:pPr>
            <a:r>
              <a:rPr lang="en-US" altLang="zh-CN" sz="1800" b="1" dirty="0">
                <a:solidFill>
                  <a:srgbClr val="0070C0"/>
                </a:solidFill>
              </a:rPr>
              <a:t>8.2.5 </a:t>
            </a:r>
            <a:r>
              <a:rPr lang="zh-CN" altLang="en-US" sz="1800" b="1" dirty="0">
                <a:solidFill>
                  <a:srgbClr val="0070C0"/>
                </a:solidFill>
              </a:rPr>
              <a:t>相对继承机制的优势</a:t>
            </a:r>
            <a:endParaRPr lang="zh-CN" altLang="en-US"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95812"/>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996F549-A65D-4680-BBFB-D3A0CC06486D}"/>
              </a:ext>
            </a:extLst>
          </p:cNvPr>
          <p:cNvSpPr/>
          <p:nvPr/>
        </p:nvSpPr>
        <p:spPr>
          <a:xfrm>
            <a:off x="179512" y="2974775"/>
            <a:ext cx="8424936"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lvl="0"/>
            <a:r>
              <a:rPr lang="en-US" altLang="zh-CN" dirty="0">
                <a:hlinkClick r:id="rId2" action="ppaction://hlinkfile"/>
              </a:rPr>
              <a:t>     1</a:t>
            </a:r>
            <a:r>
              <a:rPr lang="zh-CN" altLang="zh-CN" dirty="0">
                <a:hlinkClick r:id="rId2" action="ppaction://hlinkfile"/>
              </a:rPr>
              <a:t>．策略（</a:t>
            </a:r>
            <a:r>
              <a:rPr lang="en-US" altLang="zh-CN" dirty="0">
                <a:hlinkClick r:id="rId2" action="ppaction://hlinkfile"/>
              </a:rPr>
              <a:t>Strategy</a:t>
            </a:r>
            <a:r>
              <a:rPr lang="zh-CN" altLang="zh-CN" dirty="0">
                <a:hlinkClick r:id="rId2" action="ppaction://hlinkfile"/>
              </a:rPr>
              <a:t>）</a:t>
            </a:r>
            <a:endParaRPr lang="zh-CN" altLang="en-US" dirty="0"/>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2031325"/>
          </a:xfrm>
          <a:prstGeom prst="rect">
            <a:avLst/>
          </a:prstGeom>
        </p:spPr>
        <p:txBody>
          <a:bodyPr wrap="square">
            <a:spAutoFit/>
          </a:bodyPr>
          <a:lstStyle/>
          <a:p>
            <a:r>
              <a:rPr lang="zh-CN" altLang="en-US" dirty="0"/>
              <a:t>通过一个简单的问题来描述策略模式中所涉及到的各个角色。</a:t>
            </a:r>
          </a:p>
          <a:p>
            <a:r>
              <a:rPr lang="zh-CN" altLang="en-US" dirty="0"/>
              <a:t>简单问题：在多个裁判负责打分的比赛中，每位裁判给选手一个得分，选手的最后得分是根据全体裁判的得分计算出来的。请给出几种计算选手得分的评分方案（策略），对于某次比赛，可以从你的方案中选择一种方案作为本次比赛的评分方案。</a:t>
            </a:r>
          </a:p>
        </p:txBody>
      </p:sp>
      <p:sp>
        <p:nvSpPr>
          <p:cNvPr id="4" name="矩形 3">
            <a:extLst>
              <a:ext uri="{FF2B5EF4-FFF2-40B4-BE49-F238E27FC236}">
                <a16:creationId xmlns:a16="http://schemas.microsoft.com/office/drawing/2014/main" xmlns="" id="{03843FAC-78A9-45E4-AA00-1DFBF011AD91}"/>
              </a:ext>
            </a:extLst>
          </p:cNvPr>
          <p:cNvSpPr/>
          <p:nvPr/>
        </p:nvSpPr>
        <p:spPr>
          <a:xfrm>
            <a:off x="172593" y="3289503"/>
            <a:ext cx="8394363" cy="1200329"/>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核心就是将类中经常需要变化的部分分割出来，并将每种可能的变化对应地交给抽象类的一个子类或实现接口的一个类去负责，从而让类的设计者不去关心具体实现，避免所设计的类依赖于具体的实现。</a:t>
            </a:r>
            <a:r>
              <a:rPr lang="zh-CN" altLang="en-US" kern="100" dirty="0">
                <a:latin typeface="Times New Roman" panose="02020603050405020304" pitchFamily="18" charset="0"/>
                <a:cs typeface="Times New Roman" panose="02020603050405020304" pitchFamily="18" charset="0"/>
              </a:rPr>
              <a:t>在这里我们把策略</a:t>
            </a:r>
            <a:r>
              <a:rPr lang="zh-CN" altLang="zh-CN" dirty="0"/>
              <a:t>接口命名为：</a:t>
            </a:r>
            <a:r>
              <a:rPr lang="en-US" altLang="zh-CN" b="1" dirty="0"/>
              <a:t>Strategy</a:t>
            </a:r>
            <a:r>
              <a:rPr lang="zh-CN" altLang="en-US" dirty="0"/>
              <a:t>。</a:t>
            </a:r>
            <a:r>
              <a:rPr lang="zh-CN" altLang="zh-CN" dirty="0"/>
              <a:t>在具体应用中，这个角色的名字可以根据具体问题来命名</a:t>
            </a:r>
            <a:r>
              <a:rPr lang="zh-CN" altLang="en-US" dirty="0"/>
              <a:t>。</a:t>
            </a:r>
          </a:p>
        </p:txBody>
      </p:sp>
      <p:sp>
        <p:nvSpPr>
          <p:cNvPr id="8" name="矩形 7">
            <a:extLst>
              <a:ext uri="{FF2B5EF4-FFF2-40B4-BE49-F238E27FC236}">
                <a16:creationId xmlns:a16="http://schemas.microsoft.com/office/drawing/2014/main" xmlns="" id="{79C8B40D-4053-4110-916C-07D181593E70}"/>
              </a:ext>
            </a:extLst>
          </p:cNvPr>
          <p:cNvSpPr/>
          <p:nvPr/>
        </p:nvSpPr>
        <p:spPr>
          <a:xfrm>
            <a:off x="182464" y="4467630"/>
            <a:ext cx="8431837"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indent="266700" algn="just">
              <a:spcBef>
                <a:spcPts val="600"/>
              </a:spcBef>
              <a:spcAft>
                <a:spcPts val="600"/>
              </a:spcAft>
            </a:pPr>
            <a:r>
              <a:rPr lang="en-US" altLang="zh-CN" kern="100" dirty="0">
                <a:latin typeface="Times New Roman" panose="02020603050405020304" pitchFamily="18" charset="0"/>
                <a:hlinkClick r:id="rId2" action="ppaction://hlinkfile"/>
              </a:rPr>
              <a:t>2. </a:t>
            </a:r>
            <a:r>
              <a:rPr lang="zh-CN" altLang="zh-CN" kern="100" dirty="0">
                <a:latin typeface="Times New Roman" panose="02020603050405020304" pitchFamily="18" charset="0"/>
                <a:hlinkClick r:id="rId2" action="ppaction://hlinkfile"/>
              </a:rPr>
              <a:t>上下文（</a:t>
            </a:r>
            <a:r>
              <a:rPr lang="pt-BR" altLang="zh-CN" kern="100" dirty="0">
                <a:latin typeface="Times New Roman" panose="02020603050405020304" pitchFamily="18" charset="0"/>
                <a:hlinkClick r:id="rId2" action="ppaction://hlinkfile"/>
              </a:rPr>
              <a:t>Context</a:t>
            </a:r>
            <a:r>
              <a:rPr lang="zh-CN" altLang="zh-CN" kern="100" dirty="0">
                <a:latin typeface="Times New Roman" panose="02020603050405020304" pitchFamily="18" charset="0"/>
                <a:hlinkClick r:id="rId2" action="ppaction://hlinkfile"/>
              </a:rPr>
              <a:t>）</a:t>
            </a:r>
            <a:endParaRPr lang="zh-CN" altLang="zh-CN" kern="100" dirty="0">
              <a:latin typeface="Times New Roman" panose="02020603050405020304" pitchFamily="18" charset="0"/>
            </a:endParaRPr>
          </a:p>
        </p:txBody>
      </p:sp>
      <p:sp>
        <p:nvSpPr>
          <p:cNvPr id="9" name="矩形 8">
            <a:extLst>
              <a:ext uri="{FF2B5EF4-FFF2-40B4-BE49-F238E27FC236}">
                <a16:creationId xmlns:a16="http://schemas.microsoft.com/office/drawing/2014/main" xmlns="" id="{B4079BDD-D9D5-49E2-A152-3C5DD0ABC107}"/>
              </a:ext>
            </a:extLst>
          </p:cNvPr>
          <p:cNvSpPr/>
          <p:nvPr/>
        </p:nvSpPr>
        <p:spPr>
          <a:xfrm>
            <a:off x="145969" y="4896873"/>
            <a:ext cx="8458479"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上下文（</a:t>
            </a:r>
            <a:r>
              <a:rPr lang="en-US" altLang="zh-CN" kern="100" dirty="0">
                <a:latin typeface="Times New Roman" panose="02020603050405020304" pitchFamily="18" charset="0"/>
              </a:rPr>
              <a:t>Context</a:t>
            </a:r>
            <a:r>
              <a:rPr lang="zh-CN" altLang="zh-CN" kern="100" dirty="0">
                <a:latin typeface="Times New Roman" panose="02020603050405020304" pitchFamily="18" charset="0"/>
                <a:cs typeface="Times New Roman" panose="02020603050405020304" pitchFamily="18" charset="0"/>
              </a:rPr>
              <a:t>）面向策略，即是面向接口</a:t>
            </a:r>
            <a:r>
              <a:rPr lang="en-US" altLang="zh-CN" b="1" dirty="0"/>
              <a:t>Strategy</a:t>
            </a:r>
            <a:r>
              <a:rPr lang="zh-CN" altLang="zh-CN" kern="100" dirty="0">
                <a:latin typeface="Times New Roman" panose="02020603050405020304" pitchFamily="18" charset="0"/>
                <a:cs typeface="Times New Roman" panose="02020603050405020304" pitchFamily="18" charset="0"/>
              </a:rPr>
              <a:t>的类，在本问题中将上下文命名为</a:t>
            </a:r>
            <a:r>
              <a:rPr lang="en-US" altLang="zh-CN" kern="100" dirty="0" err="1">
                <a:latin typeface="Times New Roman" panose="02020603050405020304" pitchFamily="18" charset="0"/>
              </a:rPr>
              <a:t>AverageScore</a:t>
            </a:r>
            <a:r>
              <a:rPr lang="zh-CN" altLang="zh-CN" kern="100" dirty="0">
                <a:latin typeface="Times New Roman" panose="02020603050405020304" pitchFamily="18" charset="0"/>
                <a:cs typeface="Times New Roman" panose="02020603050405020304" pitchFamily="18" charset="0"/>
              </a:rPr>
              <a:t>，即让</a:t>
            </a:r>
            <a:r>
              <a:rPr lang="en-US" altLang="zh-CN" kern="100" dirty="0" err="1">
                <a:latin typeface="Times New Roman" panose="02020603050405020304" pitchFamily="18" charset="0"/>
              </a:rPr>
              <a:t>AverageScore</a:t>
            </a:r>
            <a:r>
              <a:rPr lang="zh-CN" altLang="zh-CN" kern="100" dirty="0">
                <a:latin typeface="Times New Roman" panose="02020603050405020304" pitchFamily="18" charset="0"/>
                <a:cs typeface="Times New Roman" panose="02020603050405020304" pitchFamily="18" charset="0"/>
              </a:rPr>
              <a:t>类依赖于</a:t>
            </a:r>
            <a:r>
              <a:rPr lang="en-US" altLang="zh-CN" kern="100" dirty="0">
                <a:latin typeface="Times New Roman" panose="02020603050405020304" pitchFamily="18" charset="0"/>
              </a:rPr>
              <a:t>Strategy</a:t>
            </a:r>
            <a:r>
              <a:rPr lang="zh-CN" altLang="zh-CN" kern="100" dirty="0">
                <a:latin typeface="Times New Roman" panose="02020603050405020304" pitchFamily="18" charset="0"/>
                <a:cs typeface="Times New Roman" panose="02020603050405020304" pitchFamily="18" charset="0"/>
              </a:rPr>
              <a:t>接口。</a:t>
            </a:r>
            <a:endParaRPr lang="zh-CN" altLang="en-US" dirty="0"/>
          </a:p>
        </p:txBody>
      </p:sp>
      <p:sp>
        <p:nvSpPr>
          <p:cNvPr id="10" name="矩形 9">
            <a:extLst>
              <a:ext uri="{FF2B5EF4-FFF2-40B4-BE49-F238E27FC236}">
                <a16:creationId xmlns:a16="http://schemas.microsoft.com/office/drawing/2014/main" xmlns="" id="{4CD7EB5E-2E9D-4841-B7E9-32BE02BDAE70}"/>
              </a:ext>
            </a:extLst>
          </p:cNvPr>
          <p:cNvSpPr/>
          <p:nvPr/>
        </p:nvSpPr>
        <p:spPr>
          <a:xfrm>
            <a:off x="204660" y="5561832"/>
            <a:ext cx="8387444"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dirty="0"/>
              <a:t>    </a:t>
            </a:r>
            <a:r>
              <a:rPr lang="zh-CN" altLang="en-US" dirty="0">
                <a:hlinkClick r:id="rId2" action="ppaction://hlinkfile"/>
              </a:rPr>
              <a:t>3．具体策略</a:t>
            </a:r>
            <a:endParaRPr lang="zh-CN" altLang="en-US" dirty="0"/>
          </a:p>
        </p:txBody>
      </p:sp>
      <p:sp>
        <p:nvSpPr>
          <p:cNvPr id="11" name="矩形 10">
            <a:extLst>
              <a:ext uri="{FF2B5EF4-FFF2-40B4-BE49-F238E27FC236}">
                <a16:creationId xmlns:a16="http://schemas.microsoft.com/office/drawing/2014/main" xmlns="" id="{8CEEED8A-29AC-47A0-8D46-4E33AA7397FB}"/>
              </a:ext>
            </a:extLst>
          </p:cNvPr>
          <p:cNvSpPr/>
          <p:nvPr/>
        </p:nvSpPr>
        <p:spPr>
          <a:xfrm>
            <a:off x="126230" y="5949792"/>
            <a:ext cx="8458479"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具体策略是实现</a:t>
            </a:r>
            <a:r>
              <a:rPr lang="en-US" altLang="zh-CN" kern="100" dirty="0">
                <a:latin typeface="Times New Roman" panose="02020603050405020304" pitchFamily="18" charset="0"/>
              </a:rPr>
              <a:t>Strategy</a:t>
            </a:r>
            <a:r>
              <a:rPr lang="zh-CN" altLang="zh-CN" kern="100" dirty="0">
                <a:latin typeface="Times New Roman" panose="02020603050405020304" pitchFamily="18" charset="0"/>
                <a:cs typeface="Times New Roman" panose="02020603050405020304" pitchFamily="18" charset="0"/>
              </a:rPr>
              <a:t>接口的类，即必须重写接口中的方法。每个具体策略负责</a:t>
            </a:r>
            <a:r>
              <a:rPr lang="zh-CN" altLang="zh-CN" kern="100" dirty="0">
                <a:latin typeface="楷体_GB2312" panose="02010609030101010101" pitchFamily="49" charset="-122"/>
                <a:cs typeface="Times New Roman" panose="02020603050405020304" pitchFamily="18" charset="0"/>
              </a:rPr>
              <a:t>一系列算法中的一个</a:t>
            </a:r>
            <a:r>
              <a:rPr lang="zh-CN" altLang="en-US" kern="100" dirty="0">
                <a:latin typeface="楷体_GB2312" panose="02010609030101010101" pitchFamily="49"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36995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8.2 </a:t>
            </a:r>
            <a:r>
              <a:rPr lang="zh-CN" altLang="en-US" sz="2400" dirty="0"/>
              <a:t>策略模式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8.2.1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C00000"/>
                </a:solidFill>
              </a:rPr>
              <a:t>8.2.2 </a:t>
            </a:r>
            <a:r>
              <a:rPr lang="zh-CN" altLang="en-US" sz="1800" b="1" dirty="0">
                <a:solidFill>
                  <a:srgbClr val="C00000"/>
                </a:solidFill>
              </a:rPr>
              <a:t>模式的使用</a:t>
            </a:r>
          </a:p>
          <a:p>
            <a:pPr marL="285750" indent="-285750">
              <a:buFont typeface="Arial" pitchFamily="34" charset="0"/>
              <a:buChar char="•"/>
            </a:pPr>
            <a:r>
              <a:rPr lang="en-US" altLang="zh-CN" sz="1800" b="1" dirty="0">
                <a:solidFill>
                  <a:srgbClr val="0070C0"/>
                </a:solidFill>
              </a:rPr>
              <a:t>8.2.3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8.2.4 </a:t>
            </a:r>
            <a:r>
              <a:rPr lang="zh-CN" altLang="en-US" sz="1800" b="1" dirty="0">
                <a:solidFill>
                  <a:srgbClr val="0070C0"/>
                </a:solidFill>
              </a:rPr>
              <a:t>适合的情景</a:t>
            </a:r>
          </a:p>
          <a:p>
            <a:pPr marL="285750" indent="-285750">
              <a:buFont typeface="Arial" pitchFamily="34" charset="0"/>
              <a:buChar char="•"/>
            </a:pPr>
            <a:r>
              <a:rPr lang="en-US" altLang="zh-CN" sz="1800" b="1" dirty="0">
                <a:solidFill>
                  <a:srgbClr val="0070C0"/>
                </a:solidFill>
              </a:rPr>
              <a:t>8.2.5 </a:t>
            </a:r>
            <a:r>
              <a:rPr lang="zh-CN" altLang="en-US" sz="1800" b="1" dirty="0">
                <a:solidFill>
                  <a:srgbClr val="0070C0"/>
                </a:solidFill>
              </a:rPr>
              <a:t>相对继承机制的优势</a:t>
            </a:r>
            <a:endParaRPr lang="zh-CN" altLang="en-US" dirty="0">
              <a:solidFill>
                <a:srgbClr val="0070C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20678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663292" y="736816"/>
            <a:ext cx="5725131" cy="1754326"/>
          </a:xfrm>
          <a:prstGeom prst="rect">
            <a:avLst/>
          </a:prstGeom>
        </p:spPr>
        <p:txBody>
          <a:bodyPr wrap="square">
            <a:spAutoFit/>
          </a:bodyPr>
          <a:lstStyle/>
          <a:p>
            <a:r>
              <a:rPr lang="zh-CN" altLang="zh-CN" dirty="0"/>
              <a:t>已经使用策略模式给出了可以使用的类，可以将这些类看作是一个小框架，用户就可以使用这个小框架中的类编写应用程序了。</a:t>
            </a:r>
          </a:p>
          <a:p>
            <a:r>
              <a:rPr lang="zh-CN" altLang="zh-CN" dirty="0"/>
              <a:t>下列用户应用程序</a:t>
            </a:r>
            <a:r>
              <a:rPr lang="en-US" altLang="zh-CN" dirty="0">
                <a:hlinkClick r:id="rId2" action="ppaction://hlinkfile"/>
              </a:rPr>
              <a:t>Application.java</a:t>
            </a:r>
            <a:r>
              <a:rPr lang="zh-CN" altLang="zh-CN" dirty="0"/>
              <a:t>使用了策略模式中所涉及的类，在使用策略模式时，需要创建具体策略的实例，并传递给上下文对象。运行效果如图</a:t>
            </a:r>
            <a:r>
              <a:rPr lang="zh-CN" altLang="en-US" dirty="0"/>
              <a:t>。</a:t>
            </a:r>
          </a:p>
        </p:txBody>
      </p:sp>
      <p:sp>
        <p:nvSpPr>
          <p:cNvPr id="5" name="矩形 4">
            <a:extLst>
              <a:ext uri="{FF2B5EF4-FFF2-40B4-BE49-F238E27FC236}">
                <a16:creationId xmlns:a16="http://schemas.microsoft.com/office/drawing/2014/main" xmlns="" id="{1364C50A-4764-44CC-AC80-AF87DB3E4DC7}"/>
              </a:ext>
            </a:extLst>
          </p:cNvPr>
          <p:cNvSpPr/>
          <p:nvPr/>
        </p:nvSpPr>
        <p:spPr>
          <a:xfrm>
            <a:off x="421934" y="3501008"/>
            <a:ext cx="1675395"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dirty="0">
                <a:hlinkClick r:id="rId2" action="ppaction://hlinkfile"/>
              </a:rPr>
              <a:t>Application.java</a:t>
            </a:r>
            <a:endParaRPr lang="zh-CN" altLang="en-US" dirty="0"/>
          </a:p>
        </p:txBody>
      </p:sp>
      <p:sp>
        <p:nvSpPr>
          <p:cNvPr id="6" name="箭头: 右 5">
            <a:extLst>
              <a:ext uri="{FF2B5EF4-FFF2-40B4-BE49-F238E27FC236}">
                <a16:creationId xmlns:a16="http://schemas.microsoft.com/office/drawing/2014/main" xmlns="" id="{9E1D229C-A7B5-400B-9A79-290D56718711}"/>
              </a:ext>
            </a:extLst>
          </p:cNvPr>
          <p:cNvSpPr/>
          <p:nvPr/>
        </p:nvSpPr>
        <p:spPr>
          <a:xfrm>
            <a:off x="2339752" y="3501008"/>
            <a:ext cx="5040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xmlns="" id="{37174E2F-68B2-49E2-84B0-D814F655CC39}"/>
              </a:ext>
            </a:extLst>
          </p:cNvPr>
          <p:cNvPicPr>
            <a:picLocks noChangeAspect="1"/>
          </p:cNvPicPr>
          <p:nvPr/>
        </p:nvPicPr>
        <p:blipFill>
          <a:blip r:embed="rId3"/>
          <a:stretch>
            <a:fillRect/>
          </a:stretch>
        </p:blipFill>
        <p:spPr>
          <a:xfrm>
            <a:off x="3335743" y="2993177"/>
            <a:ext cx="3584927" cy="1754326"/>
          </a:xfrm>
          <a:prstGeom prst="rect">
            <a:avLst/>
          </a:prstGeom>
        </p:spPr>
      </p:pic>
    </p:spTree>
    <p:extLst>
      <p:ext uri="{BB962C8B-B14F-4D97-AF65-F5344CB8AC3E}">
        <p14:creationId xmlns:p14="http://schemas.microsoft.com/office/powerpoint/2010/main" val="400519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8.2 </a:t>
            </a:r>
            <a:r>
              <a:rPr lang="zh-CN" altLang="en-US" sz="2400" dirty="0"/>
              <a:t>策略模式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8.2.1 </a:t>
            </a:r>
            <a:r>
              <a:rPr lang="zh-CN" altLang="en-US" sz="1800" b="1" dirty="0">
                <a:solidFill>
                  <a:srgbClr val="0070C0"/>
                </a:solidFill>
              </a:rPr>
              <a:t>模式的结构</a:t>
            </a:r>
          </a:p>
          <a:p>
            <a:pPr marL="285750" indent="-285750">
              <a:buFont typeface="Arial" pitchFamily="34" charset="0"/>
              <a:buChar char="•"/>
            </a:pPr>
            <a:r>
              <a:rPr lang="en-US" altLang="zh-CN" sz="1800" b="1" dirty="0">
                <a:solidFill>
                  <a:srgbClr val="0070C0"/>
                </a:solidFill>
              </a:rPr>
              <a:t>8.2.2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C00000"/>
                </a:solidFill>
              </a:rPr>
              <a:t>8.2.3 </a:t>
            </a:r>
            <a:r>
              <a:rPr lang="zh-CN" altLang="en-US" sz="1800" b="1" dirty="0">
                <a:solidFill>
                  <a:srgbClr val="C00000"/>
                </a:solidFill>
              </a:rPr>
              <a:t>模式的优点</a:t>
            </a:r>
          </a:p>
          <a:p>
            <a:pPr marL="285750" indent="-285750">
              <a:buFont typeface="Arial" pitchFamily="34" charset="0"/>
              <a:buChar char="•"/>
            </a:pPr>
            <a:r>
              <a:rPr lang="en-US" altLang="zh-CN" sz="1800" b="1" dirty="0">
                <a:solidFill>
                  <a:srgbClr val="C00000"/>
                </a:solidFill>
              </a:rPr>
              <a:t>8.2.4 </a:t>
            </a:r>
            <a:r>
              <a:rPr lang="zh-CN" altLang="en-US" sz="1800" b="1" dirty="0">
                <a:solidFill>
                  <a:srgbClr val="C00000"/>
                </a:solidFill>
              </a:rPr>
              <a:t>适合的情景</a:t>
            </a:r>
          </a:p>
          <a:p>
            <a:pPr marL="285750" indent="-285750">
              <a:buFont typeface="Arial" pitchFamily="34" charset="0"/>
              <a:buChar char="•"/>
            </a:pPr>
            <a:r>
              <a:rPr lang="en-US" altLang="zh-CN" sz="1800" b="1" dirty="0">
                <a:solidFill>
                  <a:srgbClr val="C00000"/>
                </a:solidFill>
              </a:rPr>
              <a:t>8.2.5 </a:t>
            </a:r>
            <a:r>
              <a:rPr lang="zh-CN" altLang="en-US" sz="1800" b="1" dirty="0">
                <a:solidFill>
                  <a:srgbClr val="C00000"/>
                </a:solidFill>
              </a:rPr>
              <a:t>相对继承机制的优势</a:t>
            </a:r>
            <a:endParaRPr lang="zh-CN" altLang="en-US" dirty="0">
              <a:solidFill>
                <a:srgbClr val="C00000"/>
              </a:solidFill>
            </a:endParaRP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1652477"/>
            <a:ext cx="432048" cy="10801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76C7C675-D113-4364-B44C-7FB1DF895179}"/>
              </a:ext>
            </a:extLst>
          </p:cNvPr>
          <p:cNvSpPr/>
          <p:nvPr/>
        </p:nvSpPr>
        <p:spPr>
          <a:xfrm>
            <a:off x="2771800" y="476672"/>
            <a:ext cx="5725131"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zh-CN" altLang="zh-CN" dirty="0"/>
              <a:t>上下文（</a:t>
            </a:r>
            <a:r>
              <a:rPr lang="en-US" altLang="zh-CN" dirty="0"/>
              <a:t>Context</a:t>
            </a:r>
            <a:r>
              <a:rPr lang="zh-CN" altLang="zh-CN" dirty="0"/>
              <a:t>）和具体策略（</a:t>
            </a:r>
            <a:r>
              <a:rPr lang="en-US" altLang="zh-CN" dirty="0" err="1"/>
              <a:t>ConcreteStrategy</a:t>
            </a:r>
            <a:r>
              <a:rPr lang="zh-CN" altLang="zh-CN" dirty="0"/>
              <a:t>）是松耦合关系。因此上下文只知道它要使用某一个实现</a:t>
            </a:r>
            <a:r>
              <a:rPr lang="en-US" altLang="zh-CN" dirty="0"/>
              <a:t>Strategy</a:t>
            </a:r>
            <a:r>
              <a:rPr lang="zh-CN" altLang="zh-CN" dirty="0"/>
              <a:t>接口类的实例，但不需要知道具体是哪一个类。</a:t>
            </a:r>
          </a:p>
          <a:p>
            <a:r>
              <a:rPr lang="zh-CN" altLang="zh-CN" dirty="0"/>
              <a:t>策略模式满足“开</a:t>
            </a:r>
            <a:r>
              <a:rPr lang="en-US" altLang="zh-CN" dirty="0"/>
              <a:t>-</a:t>
            </a:r>
            <a:r>
              <a:rPr lang="zh-CN" altLang="zh-CN" dirty="0"/>
              <a:t>闭原则”。当增加新的具体策略时，不需要修改上下文类的代码，上下文就可以引用新的具体策略的实例。</a:t>
            </a:r>
            <a:endParaRPr lang="zh-CN" altLang="en-US" dirty="0"/>
          </a:p>
        </p:txBody>
      </p:sp>
      <p:sp>
        <p:nvSpPr>
          <p:cNvPr id="4" name="矩形 3">
            <a:extLst>
              <a:ext uri="{FF2B5EF4-FFF2-40B4-BE49-F238E27FC236}">
                <a16:creationId xmlns:a16="http://schemas.microsoft.com/office/drawing/2014/main" xmlns="" id="{66E5E035-7A4A-411B-9B0F-25CFAC82C2BD}"/>
              </a:ext>
            </a:extLst>
          </p:cNvPr>
          <p:cNvSpPr/>
          <p:nvPr/>
        </p:nvSpPr>
        <p:spPr>
          <a:xfrm>
            <a:off x="2771800" y="2491142"/>
            <a:ext cx="6085172"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kern="100" dirty="0">
                <a:latin typeface="Times New Roman" panose="02020603050405020304" pitchFamily="18" charset="0"/>
                <a:cs typeface="Times New Roman" panose="02020603050405020304" pitchFamily="18" charset="0"/>
              </a:rPr>
              <a:t>程序的主要类（相当于上下文角色）不希望暴露复杂的、与算法相关的数据结构，那么可以使用策略模式封装算法，即将算法分别封装到具体策略中</a:t>
            </a:r>
            <a:endParaRPr lang="zh-CN" altLang="en-US" dirty="0"/>
          </a:p>
        </p:txBody>
      </p:sp>
      <p:sp>
        <p:nvSpPr>
          <p:cNvPr id="8" name="矩形 7">
            <a:extLst>
              <a:ext uri="{FF2B5EF4-FFF2-40B4-BE49-F238E27FC236}">
                <a16:creationId xmlns:a16="http://schemas.microsoft.com/office/drawing/2014/main" xmlns="" id="{0777E683-1D9C-4EA8-8A5C-49A3AE3411E1}"/>
              </a:ext>
            </a:extLst>
          </p:cNvPr>
          <p:cNvSpPr/>
          <p:nvPr/>
        </p:nvSpPr>
        <p:spPr>
          <a:xfrm>
            <a:off x="215511" y="3682529"/>
            <a:ext cx="8712977"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kern="100" dirty="0">
                <a:latin typeface="Times New Roman" panose="02020603050405020304" pitchFamily="18" charset="0"/>
                <a:cs typeface="Times New Roman" panose="02020603050405020304" pitchFamily="18" charset="0"/>
              </a:rPr>
              <a:t>如果将父类的某个方法的内容的不同变体交给对应的子类去实现，就使得这些实现和父类中的其它代码是紧耦合关系，因为父类的任何改动都会影响到子类。如果考虑到系统扩展性和复用性，就应当注意面向对象的一个基本原则之一：少用继承，多用组合（见第</a:t>
            </a:r>
            <a:r>
              <a:rPr lang="en-US" altLang="zh-CN" kern="100" dirty="0">
                <a:latin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章）。策略模式的应用层次采用的是组合结构，即将上下文类的某个方法的内容的不同变体分别封装在不同的具体策略中</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9" name="箭头: 上 8">
            <a:extLst>
              <a:ext uri="{FF2B5EF4-FFF2-40B4-BE49-F238E27FC236}">
                <a16:creationId xmlns:a16="http://schemas.microsoft.com/office/drawing/2014/main" xmlns="" id="{99AC0E86-B1A6-483E-A3F0-25AA697F4B2E}"/>
              </a:ext>
            </a:extLst>
          </p:cNvPr>
          <p:cNvSpPr/>
          <p:nvPr/>
        </p:nvSpPr>
        <p:spPr>
          <a:xfrm>
            <a:off x="611560" y="2852936"/>
            <a:ext cx="360040" cy="72008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 11">
            <a:extLst>
              <a:ext uri="{FF2B5EF4-FFF2-40B4-BE49-F238E27FC236}">
                <a16:creationId xmlns:a16="http://schemas.microsoft.com/office/drawing/2014/main" xmlns="" id="{AC11C312-7011-4381-9CCE-706FA32471D3}"/>
              </a:ext>
            </a:extLst>
          </p:cNvPr>
          <p:cNvSpPr/>
          <p:nvPr/>
        </p:nvSpPr>
        <p:spPr>
          <a:xfrm>
            <a:off x="2330863" y="1920534"/>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连接符: 肘形 14">
            <a:extLst>
              <a:ext uri="{FF2B5EF4-FFF2-40B4-BE49-F238E27FC236}">
                <a16:creationId xmlns:a16="http://schemas.microsoft.com/office/drawing/2014/main" xmlns="" id="{338ABE0F-F37D-4766-B68D-ADF828902D12}"/>
              </a:ext>
            </a:extLst>
          </p:cNvPr>
          <p:cNvCxnSpPr>
            <a:stCxn id="12" idx="3"/>
            <a:endCxn id="4" idx="1"/>
          </p:cNvCxnSpPr>
          <p:nvPr/>
        </p:nvCxnSpPr>
        <p:spPr>
          <a:xfrm>
            <a:off x="2618895" y="2028546"/>
            <a:ext cx="152905" cy="92426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020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7226"/>
            <a:ext cx="2808312" cy="527646"/>
          </a:xfrm>
        </p:spPr>
        <p:txBody>
          <a:bodyPr>
            <a:noAutofit/>
          </a:bodyPr>
          <a:lstStyle/>
          <a:p>
            <a:pPr lvl="1"/>
            <a:r>
              <a:rPr lang="en-US" altLang="zh-CN" sz="2400" dirty="0"/>
              <a:t>8.3 </a:t>
            </a:r>
            <a:r>
              <a:rPr lang="zh-CN" altLang="en-US" sz="2400" dirty="0"/>
              <a:t>访问者模式</a:t>
            </a:r>
            <a:endParaRPr lang="zh-CN" altLang="zh-CN" sz="2400" dirty="0"/>
          </a:p>
        </p:txBody>
      </p:sp>
      <p:sp>
        <p:nvSpPr>
          <p:cNvPr id="13" name="文本占位符 3">
            <a:extLst>
              <a:ext uri="{FF2B5EF4-FFF2-40B4-BE49-F238E27FC236}">
                <a16:creationId xmlns:a16="http://schemas.microsoft.com/office/drawing/2014/main" xmlns="" id="{FCA8A8DE-C6AB-4DBD-9B69-EAC294818CC0}"/>
              </a:ext>
            </a:extLst>
          </p:cNvPr>
          <p:cNvSpPr>
            <a:spLocks noGrp="1"/>
          </p:cNvSpPr>
          <p:nvPr>
            <p:ph type="body" sz="half" idx="2"/>
          </p:nvPr>
        </p:nvSpPr>
        <p:spPr>
          <a:xfrm>
            <a:off x="179512" y="836711"/>
            <a:ext cx="2160240" cy="201622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8.3.1 </a:t>
            </a:r>
            <a:r>
              <a:rPr lang="zh-CN" altLang="en-US" sz="1800" b="1" dirty="0">
                <a:solidFill>
                  <a:srgbClr val="C00000"/>
                </a:solidFill>
              </a:rPr>
              <a:t>模式结构</a:t>
            </a:r>
          </a:p>
          <a:p>
            <a:pPr marL="285750" indent="-285750">
              <a:buFont typeface="Arial" pitchFamily="34" charset="0"/>
              <a:buChar char="•"/>
            </a:pPr>
            <a:r>
              <a:rPr lang="en-US" altLang="zh-CN" sz="1800" b="1" dirty="0">
                <a:solidFill>
                  <a:srgbClr val="0070C0"/>
                </a:solidFill>
              </a:rPr>
              <a:t>8.3.2 </a:t>
            </a:r>
            <a:r>
              <a:rPr lang="zh-CN" altLang="en-US" sz="1800" b="1" dirty="0">
                <a:solidFill>
                  <a:srgbClr val="0070C0"/>
                </a:solidFill>
              </a:rPr>
              <a:t>模式的使用</a:t>
            </a:r>
          </a:p>
          <a:p>
            <a:pPr marL="285750" indent="-285750">
              <a:buFont typeface="Arial" pitchFamily="34" charset="0"/>
              <a:buChar char="•"/>
            </a:pPr>
            <a:r>
              <a:rPr lang="en-US" altLang="zh-CN" sz="1800" b="1" dirty="0">
                <a:solidFill>
                  <a:srgbClr val="0070C0"/>
                </a:solidFill>
              </a:rPr>
              <a:t>8.3.3 </a:t>
            </a:r>
            <a:r>
              <a:rPr lang="zh-CN" altLang="en-US" sz="1800" b="1" dirty="0">
                <a:solidFill>
                  <a:srgbClr val="0070C0"/>
                </a:solidFill>
              </a:rPr>
              <a:t>双重分派</a:t>
            </a:r>
            <a:endParaRPr lang="en-US" altLang="zh-CN" sz="1800" b="1" dirty="0">
              <a:solidFill>
                <a:srgbClr val="0070C0"/>
              </a:solidFill>
            </a:endParaRPr>
          </a:p>
          <a:p>
            <a:pPr marL="285750" indent="-285750">
              <a:buFont typeface="Arial" pitchFamily="34" charset="0"/>
              <a:buChar char="•"/>
            </a:pPr>
            <a:r>
              <a:rPr lang="en-US" altLang="zh-CN" sz="1800" b="1" dirty="0">
                <a:solidFill>
                  <a:srgbClr val="0070C0"/>
                </a:solidFill>
              </a:rPr>
              <a:t>8.3.4 </a:t>
            </a:r>
            <a:r>
              <a:rPr lang="zh-CN" altLang="en-US" sz="1800" b="1" dirty="0">
                <a:solidFill>
                  <a:srgbClr val="0070C0"/>
                </a:solidFill>
              </a:rPr>
              <a:t>模式的优点</a:t>
            </a:r>
          </a:p>
          <a:p>
            <a:pPr marL="285750" indent="-285750">
              <a:buFont typeface="Arial" pitchFamily="34" charset="0"/>
              <a:buChar char="•"/>
            </a:pPr>
            <a:r>
              <a:rPr lang="en-US" altLang="zh-CN" sz="1800" b="1" dirty="0">
                <a:solidFill>
                  <a:srgbClr val="0070C0"/>
                </a:solidFill>
              </a:rPr>
              <a:t>8.3.5</a:t>
            </a:r>
            <a:r>
              <a:rPr lang="zh-CN" altLang="en-US" sz="1800" b="1" dirty="0">
                <a:solidFill>
                  <a:srgbClr val="0070C0"/>
                </a:solidFill>
              </a:rPr>
              <a:t>适合的情景</a:t>
            </a:r>
          </a:p>
        </p:txBody>
      </p:sp>
      <p:sp>
        <p:nvSpPr>
          <p:cNvPr id="14" name="箭头: 左 13">
            <a:extLst>
              <a:ext uri="{FF2B5EF4-FFF2-40B4-BE49-F238E27FC236}">
                <a16:creationId xmlns:a16="http://schemas.microsoft.com/office/drawing/2014/main" xmlns="" id="{9A28DBE8-6554-4001-95DF-56C5B784050D}"/>
              </a:ext>
            </a:extLst>
          </p:cNvPr>
          <p:cNvSpPr/>
          <p:nvPr/>
        </p:nvSpPr>
        <p:spPr>
          <a:xfrm>
            <a:off x="2339752" y="882819"/>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996F549-A65D-4680-BBFB-D3A0CC06486D}"/>
              </a:ext>
            </a:extLst>
          </p:cNvPr>
          <p:cNvSpPr/>
          <p:nvPr/>
        </p:nvSpPr>
        <p:spPr>
          <a:xfrm>
            <a:off x="200225" y="3502419"/>
            <a:ext cx="8424936" cy="1477328"/>
          </a:xfrm>
          <a:prstGeom prst="rect">
            <a:avLst/>
          </a:prstGeom>
        </p:spPr>
        <p:txBody>
          <a:bodyPr wrap="square">
            <a:spAutoFit/>
          </a:bodyPr>
          <a:lstStyle/>
          <a:p>
            <a:pPr marL="285750" lvl="0" indent="-285750">
              <a:buFont typeface="Arial" panose="020B0604020202020204" pitchFamily="34" charset="0"/>
              <a:buChar char="•"/>
            </a:pPr>
            <a:r>
              <a:rPr lang="zh-CN" altLang="zh-CN" b="1" dirty="0"/>
              <a:t>抽象元素</a:t>
            </a:r>
            <a:r>
              <a:rPr lang="zh-CN" altLang="zh-CN" dirty="0"/>
              <a:t>（</a:t>
            </a:r>
            <a:r>
              <a:rPr lang="en-US" altLang="zh-CN" dirty="0"/>
              <a:t>Element</a:t>
            </a:r>
            <a:r>
              <a:rPr lang="zh-CN" altLang="zh-CN" dirty="0"/>
              <a:t>）：一个抽象类，该类定义了接收访问者的</a:t>
            </a:r>
            <a:r>
              <a:rPr lang="en-US" altLang="zh-CN" dirty="0"/>
              <a:t>accept</a:t>
            </a:r>
            <a:r>
              <a:rPr lang="zh-CN" altLang="zh-CN" dirty="0"/>
              <a:t>操作。</a:t>
            </a:r>
          </a:p>
          <a:p>
            <a:pPr marL="285750" lvl="0" indent="-285750">
              <a:buFont typeface="Arial" panose="020B0604020202020204" pitchFamily="34" charset="0"/>
              <a:buChar char="•"/>
            </a:pPr>
            <a:r>
              <a:rPr lang="zh-CN" altLang="zh-CN" b="1" dirty="0"/>
              <a:t>具体元素</a:t>
            </a:r>
            <a:r>
              <a:rPr lang="zh-CN" altLang="zh-CN" dirty="0"/>
              <a:t>（</a:t>
            </a:r>
            <a:r>
              <a:rPr lang="en-US" altLang="zh-CN" dirty="0"/>
              <a:t>Concrete Element</a:t>
            </a:r>
            <a:r>
              <a:rPr lang="zh-CN" altLang="zh-CN" dirty="0"/>
              <a:t>）：</a:t>
            </a:r>
            <a:r>
              <a:rPr lang="en-US" altLang="zh-CN" dirty="0"/>
              <a:t>Element</a:t>
            </a:r>
            <a:r>
              <a:rPr lang="zh-CN" altLang="zh-CN" dirty="0"/>
              <a:t>的子类。</a:t>
            </a:r>
          </a:p>
          <a:p>
            <a:pPr marL="285750" lvl="0" indent="-285750">
              <a:buFont typeface="Arial" panose="020B0604020202020204" pitchFamily="34" charset="0"/>
              <a:buChar char="•"/>
            </a:pPr>
            <a:r>
              <a:rPr lang="zh-CN" altLang="zh-CN" b="1" dirty="0"/>
              <a:t>抽象访问者</a:t>
            </a:r>
            <a:r>
              <a:rPr lang="zh-CN" altLang="zh-CN" dirty="0"/>
              <a:t>（</a:t>
            </a:r>
            <a:r>
              <a:rPr lang="en-US" altLang="zh-CN" dirty="0"/>
              <a:t>Visitor</a:t>
            </a:r>
            <a:r>
              <a:rPr lang="zh-CN" altLang="zh-CN" dirty="0"/>
              <a:t>）：一个接口，该接口定义操作具体元素的方法。</a:t>
            </a:r>
          </a:p>
          <a:p>
            <a:pPr marL="285750" lvl="0" indent="-285750">
              <a:buFont typeface="Arial" panose="020B0604020202020204" pitchFamily="34" charset="0"/>
              <a:buChar char="•"/>
            </a:pPr>
            <a:r>
              <a:rPr lang="zh-CN" altLang="zh-CN" b="1" dirty="0"/>
              <a:t>具体访问者</a:t>
            </a:r>
            <a:r>
              <a:rPr lang="zh-CN" altLang="zh-CN" dirty="0"/>
              <a:t>（</a:t>
            </a:r>
            <a:r>
              <a:rPr lang="en-US" altLang="zh-CN" dirty="0"/>
              <a:t>Concrete Visitor</a:t>
            </a:r>
            <a:r>
              <a:rPr lang="zh-CN" altLang="zh-CN" dirty="0"/>
              <a:t>）：实现</a:t>
            </a:r>
            <a:r>
              <a:rPr lang="en-US" altLang="zh-CN" dirty="0"/>
              <a:t>Visitor</a:t>
            </a:r>
            <a:r>
              <a:rPr lang="zh-CN" altLang="zh-CN" dirty="0"/>
              <a:t>接口的类。</a:t>
            </a:r>
          </a:p>
          <a:p>
            <a:endParaRPr lang="zh-CN" altLang="en-US" dirty="0"/>
          </a:p>
        </p:txBody>
      </p:sp>
      <p:sp>
        <p:nvSpPr>
          <p:cNvPr id="6" name="矩形 5">
            <a:extLst>
              <a:ext uri="{FF2B5EF4-FFF2-40B4-BE49-F238E27FC236}">
                <a16:creationId xmlns:a16="http://schemas.microsoft.com/office/drawing/2014/main" xmlns="" id="{FBA2089D-7581-4535-8E90-C34E2CCC8E91}"/>
              </a:ext>
            </a:extLst>
          </p:cNvPr>
          <p:cNvSpPr/>
          <p:nvPr/>
        </p:nvSpPr>
        <p:spPr>
          <a:xfrm>
            <a:off x="302811" y="3099952"/>
            <a:ext cx="2840842" cy="36933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dirty="0"/>
              <a:t>结构中包含以下</a:t>
            </a:r>
            <a:r>
              <a:rPr lang="en-US" altLang="zh-CN" dirty="0"/>
              <a:t>4</a:t>
            </a:r>
            <a:r>
              <a:rPr lang="zh-CN" altLang="en-US" dirty="0"/>
              <a:t>种角色：</a:t>
            </a:r>
          </a:p>
        </p:txBody>
      </p:sp>
      <p:pic>
        <p:nvPicPr>
          <p:cNvPr id="3" name="图片 2">
            <a:extLst>
              <a:ext uri="{FF2B5EF4-FFF2-40B4-BE49-F238E27FC236}">
                <a16:creationId xmlns:a16="http://schemas.microsoft.com/office/drawing/2014/main" xmlns="" id="{AB5AF765-D834-4EE5-8E30-98323BA5A64C}"/>
              </a:ext>
            </a:extLst>
          </p:cNvPr>
          <p:cNvPicPr>
            <a:picLocks noChangeAspect="1"/>
          </p:cNvPicPr>
          <p:nvPr/>
        </p:nvPicPr>
        <p:blipFill>
          <a:blip r:embed="rId2"/>
          <a:stretch>
            <a:fillRect/>
          </a:stretch>
        </p:blipFill>
        <p:spPr>
          <a:xfrm>
            <a:off x="3363443" y="620688"/>
            <a:ext cx="4085940" cy="2592288"/>
          </a:xfrm>
          <a:prstGeom prst="rect">
            <a:avLst/>
          </a:prstGeom>
        </p:spPr>
      </p:pic>
    </p:spTree>
    <p:extLst>
      <p:ext uri="{BB962C8B-B14F-4D97-AF65-F5344CB8AC3E}">
        <p14:creationId xmlns:p14="http://schemas.microsoft.com/office/powerpoint/2010/main" val="4254180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8644</TotalTime>
  <Words>5279</Words>
  <Application>Microsoft Office PowerPoint</Application>
  <PresentationFormat>全屏显示(4:3)</PresentationFormat>
  <Paragraphs>344</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第8章 几个重要的设计模式</vt:lpstr>
      <vt:lpstr>8.1 设计模式简介</vt:lpstr>
      <vt:lpstr>8.1 设计模式简介</vt:lpstr>
      <vt:lpstr>8.2 策略模式</vt:lpstr>
      <vt:lpstr>8.2 策略模式</vt:lpstr>
      <vt:lpstr>8.2 策略模式</vt:lpstr>
      <vt:lpstr>8.2 策略模式</vt:lpstr>
      <vt:lpstr>8.3 访问者模式</vt:lpstr>
      <vt:lpstr>8.3 访问者模式</vt:lpstr>
      <vt:lpstr>8.3 访问者模式</vt:lpstr>
      <vt:lpstr>8.3 访问者模式</vt:lpstr>
      <vt:lpstr>8.3 访问者模式</vt:lpstr>
      <vt:lpstr>8.4 装饰模式</vt:lpstr>
      <vt:lpstr>8.4 装饰模式</vt:lpstr>
      <vt:lpstr>8.4 装饰模式</vt:lpstr>
      <vt:lpstr>8.4 装饰模式</vt:lpstr>
      <vt:lpstr>8.4 装饰模式</vt:lpstr>
      <vt:lpstr>8.4 装饰模式</vt:lpstr>
      <vt:lpstr>8.5 适配器模式</vt:lpstr>
      <vt:lpstr>8.5 适配器模式</vt:lpstr>
      <vt:lpstr>8.5 适配器模式</vt:lpstr>
      <vt:lpstr>8.5 适配器模式</vt:lpstr>
      <vt:lpstr>8.5 适配器模式</vt:lpstr>
      <vt:lpstr>8.6 工厂方法模式</vt:lpstr>
      <vt:lpstr>8.6 工厂方法模式</vt:lpstr>
      <vt:lpstr>8.6 工厂方法模式</vt:lpstr>
      <vt:lpstr>8.6 工厂方法模式</vt:lpstr>
      <vt:lpstr>8.7 责任链模式</vt:lpstr>
      <vt:lpstr>8.7 责任链模式</vt:lpstr>
      <vt:lpstr>8.7 责任链模式</vt:lpstr>
      <vt:lpstr>8.7 责任链模式</vt:lpstr>
      <vt:lpstr>8.7 责任链模式</vt:lpstr>
      <vt:lpstr>8.8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281</cp:revision>
  <dcterms:created xsi:type="dcterms:W3CDTF">2019-09-15T12:42:56Z</dcterms:created>
  <dcterms:modified xsi:type="dcterms:W3CDTF">2019-11-15T23:34:05Z</dcterms:modified>
</cp:coreProperties>
</file>