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5" r:id="rId2"/>
    <p:sldId id="256" r:id="rId3"/>
    <p:sldId id="25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283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26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2D7F-A84D-4B18-B507-031F1FC58B8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AAA1-CA91-482E-8C14-C3E786F1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4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AAA1-CA91-482E-8C14-C3E786F142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AAA1-CA91-482E-8C14-C3E786F1422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AAA1-CA91-482E-8C14-C3E786F1422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AAA1-CA91-482E-8C14-C3E786F1422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AAA1-CA91-482E-8C14-C3E786F1422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9/&#20363;&#23376;5/Example9_5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6/Example9_6.java" TargetMode="External"/><Relationship Id="rId2" Type="http://schemas.openxmlformats.org/officeDocument/2006/relationships/hyperlink" Target="Java&#38754;&#21521;&#23545;&#35937;&#31532;3&#29256;&#20195;&#30721;/chapter9/&#20363;&#23376;5/Example9_5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Java&#38754;&#21521;&#23545;&#35937;&#31532;3&#29256;&#20195;&#30721;/chapter9/&#20363;&#23376;6/Student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Java&#38754;&#21521;&#23545;&#35937;&#31532;3&#29256;&#20195;&#30721;/chapter9/&#20363;&#23376;7/Example9_7.java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Java&#38754;&#21521;&#23545;&#35937;&#31532;3&#29256;&#20195;&#30721;/chapter9/&#20363;&#23376;8/Example9_8.java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Java&#38754;&#21521;&#23545;&#35937;&#31532;3&#29256;&#20195;&#30721;/chapter9/&#20363;&#23376;9/Example9_9.java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Java&#38754;&#21521;&#23545;&#35937;&#31532;3&#29256;&#20195;&#30721;/chapter9/&#20363;&#23376;10/Example9_10.java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Java&#38754;&#21521;&#23545;&#35937;&#31532;3&#29256;&#20195;&#30721;/chapter9/&#20363;&#23376;11/Example9_11.java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Java&#38754;&#21521;&#23545;&#35937;&#31532;3&#29256;&#20195;&#30721;/chapter9/&#20363;&#23376;12/Example9_12.java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Java&#38754;&#21521;&#23545;&#35937;&#31532;3&#29256;&#20195;&#30721;/chapter9/&#20363;&#23376;13/Example9_13.java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Java&#38754;&#21521;&#23545;&#35937;&#31532;3&#29256;&#20195;&#30721;/chapter9/&#20363;&#23376;14/Example9_14.java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Java&#38754;&#21521;&#23545;&#35937;&#31532;3&#29256;&#20195;&#30721;/chapter9/&#20363;&#23376;15/Example9_15.java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Java&#38754;&#21521;&#23545;&#35937;&#31532;3&#29256;&#20195;&#30721;/chapter9/&#20363;&#23376;16/Example9_16.java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17/Example9_17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18/Example9_18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19/GiveCalendar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hyperlink" Target="Java&#38754;&#21521;&#23545;&#35937;&#31532;3&#29256;&#20195;&#30721;/chapter9/&#20363;&#23376;19/Example9_19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20/Example9_20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21/Example9_21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hyperlink" Target="Java&#38754;&#21521;&#23545;&#35937;&#31532;3&#29256;&#20195;&#30721;/chapter9/&#20363;&#23376;22/GetRandomNumber.java" TargetMode="External"/><Relationship Id="rId4" Type="http://schemas.openxmlformats.org/officeDocument/2006/relationships/hyperlink" Target="Java&#38754;&#21521;&#23545;&#35937;&#31532;3&#29256;&#20195;&#30721;/chapter9/&#20363;&#23376;22/Example9_22.java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1/Example9_1.ja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9/&#20363;&#23376;2/Example9_2.java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9/&#20363;&#23376;3/SortString.java" TargetMode="External"/><Relationship Id="rId2" Type="http://schemas.openxmlformats.org/officeDocument/2006/relationships/hyperlink" Target="Java&#38754;&#21521;&#23545;&#35937;&#31532;3&#29256;&#20195;&#30721;/chapter9/&#20363;&#23376;3/Example9_3.java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9/&#20363;&#23376;4/Example9_4.jav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5022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9.1.3 String</a:t>
            </a:r>
            <a:r>
              <a:rPr lang="zh-CN" altLang="en-US" sz="1800" b="1" dirty="0">
                <a:solidFill>
                  <a:srgbClr val="C0000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14612" y="2333263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3676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1.String</a:t>
            </a:r>
            <a:r>
              <a:rPr lang="zh-CN" altLang="zh-CN" dirty="0"/>
              <a:t>对象的字符序列转化为数字</a:t>
            </a:r>
          </a:p>
        </p:txBody>
      </p:sp>
      <p:sp>
        <p:nvSpPr>
          <p:cNvPr id="7" name="矩形 6"/>
          <p:cNvSpPr/>
          <p:nvPr/>
        </p:nvSpPr>
        <p:spPr>
          <a:xfrm>
            <a:off x="2502644" y="553920"/>
            <a:ext cx="6785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将</a:t>
            </a:r>
            <a:r>
              <a:rPr lang="zh-CN" altLang="en-US" dirty="0" smtClean="0"/>
              <a:t>货币</a:t>
            </a:r>
            <a:r>
              <a:rPr lang="zh-CN" altLang="zh-CN" dirty="0" smtClean="0"/>
              <a:t>字符</a:t>
            </a:r>
            <a:r>
              <a:rPr lang="zh-CN" altLang="zh-CN" dirty="0"/>
              <a:t>序列转化为</a:t>
            </a:r>
            <a:r>
              <a:rPr lang="zh-CN" altLang="zh-CN" dirty="0" smtClean="0"/>
              <a:t>数字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根据</a:t>
            </a:r>
            <a:r>
              <a:rPr lang="zh-CN" altLang="zh-CN" dirty="0"/>
              <a:t>要转化的货币值的格式：</a:t>
            </a:r>
          </a:p>
          <a:p>
            <a:r>
              <a:rPr lang="en-US" altLang="zh-CN" b="1" dirty="0"/>
              <a:t>String currency = "124,019,578.8768</a:t>
            </a:r>
            <a:r>
              <a:rPr lang="zh-CN" altLang="zh-CN" b="1" dirty="0"/>
              <a:t>￥</a:t>
            </a:r>
            <a:r>
              <a:rPr lang="en-US" altLang="zh-CN" b="1" dirty="0"/>
              <a:t>";</a:t>
            </a:r>
            <a:endParaRPr lang="zh-CN" altLang="zh-CN" b="1" dirty="0"/>
          </a:p>
          <a:p>
            <a:r>
              <a:rPr lang="zh-CN" altLang="zh-CN" dirty="0" smtClean="0"/>
              <a:t>创建</a:t>
            </a:r>
            <a:r>
              <a:rPr lang="zh-CN" altLang="zh-CN" dirty="0"/>
              <a:t>一个</a:t>
            </a:r>
            <a:r>
              <a:rPr lang="en-US" altLang="zh-CN" dirty="0" err="1"/>
              <a:t>DecimalFormat</a:t>
            </a:r>
            <a:r>
              <a:rPr lang="zh-CN" altLang="zh-CN" dirty="0" smtClean="0"/>
              <a:t>对象，</a:t>
            </a:r>
            <a:r>
              <a:rPr lang="zh-CN" altLang="zh-CN" dirty="0"/>
              <a:t>并将适合的</a:t>
            </a:r>
            <a:r>
              <a:rPr lang="en-US" altLang="zh-CN" dirty="0"/>
              <a:t>String</a:t>
            </a:r>
            <a:r>
              <a:rPr lang="zh-CN" altLang="zh-CN" dirty="0"/>
              <a:t>对象，例如</a:t>
            </a:r>
            <a:r>
              <a:rPr lang="en-US" altLang="zh-CN" dirty="0" err="1"/>
              <a:t>str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"###,###</a:t>
            </a:r>
            <a:r>
              <a:rPr lang="zh-CN" altLang="zh-CN" dirty="0"/>
              <a:t>￥</a:t>
            </a:r>
            <a:r>
              <a:rPr lang="en-US" altLang="zh-CN" dirty="0"/>
              <a:t>";  //</a:t>
            </a:r>
            <a:r>
              <a:rPr lang="zh-CN" altLang="zh-CN" dirty="0"/>
              <a:t>按千分组</a:t>
            </a:r>
          </a:p>
          <a:p>
            <a:r>
              <a:rPr lang="zh-CN" altLang="zh-CN" dirty="0"/>
              <a:t>传递给</a:t>
            </a:r>
            <a:r>
              <a:rPr lang="en-US" altLang="zh-CN" dirty="0" err="1"/>
              <a:t>df</a:t>
            </a:r>
            <a:r>
              <a:rPr lang="zh-CN" altLang="zh-CN" dirty="0"/>
              <a:t>：</a:t>
            </a:r>
          </a:p>
          <a:p>
            <a:r>
              <a:rPr lang="en-US" altLang="zh-CN" b="1" dirty="0" err="1"/>
              <a:t>DecimalFormat</a:t>
            </a:r>
            <a:r>
              <a:rPr lang="en-US" altLang="zh-CN" b="1" dirty="0"/>
              <a:t> </a:t>
            </a:r>
            <a:r>
              <a:rPr lang="en-US" altLang="zh-CN" b="1" dirty="0" err="1"/>
              <a:t>df</a:t>
            </a:r>
            <a:r>
              <a:rPr lang="en-US" altLang="zh-CN" b="1" dirty="0"/>
              <a:t> </a:t>
            </a:r>
            <a:r>
              <a:rPr lang="en-US" altLang="zh-CN" b="1" dirty="0" smtClean="0"/>
              <a:t> =  new </a:t>
            </a:r>
            <a:r>
              <a:rPr lang="en-US" altLang="zh-CN" b="1" dirty="0" err="1"/>
              <a:t>DecimalFormat</a:t>
            </a:r>
            <a:r>
              <a:rPr lang="en-US" altLang="zh-CN" b="1" dirty="0"/>
              <a:t>(</a:t>
            </a:r>
            <a:r>
              <a:rPr lang="en-US" altLang="zh-CN" b="1" dirty="0" err="1"/>
              <a:t>str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r>
              <a:rPr lang="zh-CN" altLang="zh-CN" dirty="0"/>
              <a:t>对象</a:t>
            </a:r>
            <a:r>
              <a:rPr lang="en-US" altLang="zh-CN" dirty="0" err="1"/>
              <a:t>df</a:t>
            </a:r>
            <a:r>
              <a:rPr lang="zh-CN" altLang="zh-CN" dirty="0"/>
              <a:t>再调用</a:t>
            </a:r>
            <a:r>
              <a:rPr lang="en-US" altLang="zh-CN" dirty="0"/>
              <a:t>parse(String s)</a:t>
            </a:r>
            <a:r>
              <a:rPr lang="zh-CN" altLang="zh-CN" dirty="0"/>
              <a:t>方法将返回一个</a:t>
            </a:r>
            <a:r>
              <a:rPr lang="en-US" altLang="zh-CN" dirty="0"/>
              <a:t>Number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</a:p>
          <a:p>
            <a:r>
              <a:rPr lang="en-US" altLang="zh-CN" b="1" dirty="0"/>
              <a:t>Number </a:t>
            </a:r>
            <a:r>
              <a:rPr lang="en-US" altLang="zh-CN" b="1" dirty="0" err="1"/>
              <a:t>num</a:t>
            </a:r>
            <a:r>
              <a:rPr lang="en-US" altLang="zh-CN" b="1" dirty="0"/>
              <a:t> = </a:t>
            </a:r>
            <a:r>
              <a:rPr lang="en-US" altLang="zh-CN" b="1" dirty="0" err="1"/>
              <a:t>df.parse</a:t>
            </a:r>
            <a:r>
              <a:rPr lang="en-US" altLang="zh-CN" b="1" dirty="0"/>
              <a:t>(currency);</a:t>
            </a:r>
            <a:endParaRPr lang="zh-CN" altLang="zh-CN" b="1" dirty="0"/>
          </a:p>
          <a:p>
            <a:r>
              <a:rPr lang="zh-CN" altLang="zh-CN" dirty="0"/>
              <a:t>那么，</a:t>
            </a:r>
            <a:r>
              <a:rPr lang="en-US" altLang="zh-CN" dirty="0"/>
              <a:t>Number</a:t>
            </a:r>
            <a:r>
              <a:rPr lang="zh-CN" altLang="zh-CN" dirty="0"/>
              <a:t>对象调用方法可以返回该对象中含有的数字，例如：</a:t>
            </a:r>
          </a:p>
          <a:p>
            <a:r>
              <a:rPr lang="en-US" altLang="zh-CN" dirty="0"/>
              <a:t>double </a:t>
            </a:r>
            <a:r>
              <a:rPr lang="en-US" altLang="zh-CN" dirty="0" smtClean="0"/>
              <a:t>d = </a:t>
            </a:r>
            <a:r>
              <a:rPr lang="en-US" altLang="zh-CN" dirty="0" err="1" smtClean="0"/>
              <a:t>num.doubleValue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的值是</a:t>
            </a:r>
            <a:r>
              <a:rPr lang="en-US" altLang="zh-CN" dirty="0"/>
              <a:t>124019578.8768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1030" y="4338958"/>
            <a:ext cx="8784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任何数字和</a:t>
            </a:r>
            <a:r>
              <a:rPr lang="en-US" altLang="zh-CN" dirty="0"/>
              <a:t>String</a:t>
            </a:r>
            <a:r>
              <a:rPr lang="zh-CN" altLang="zh-CN" dirty="0"/>
              <a:t>常量：</a:t>
            </a:r>
            <a:r>
              <a:rPr lang="en-US" altLang="zh-CN" dirty="0"/>
              <a:t>""</a:t>
            </a:r>
            <a:r>
              <a:rPr lang="zh-CN" altLang="zh-CN" dirty="0"/>
              <a:t>做并置“</a:t>
            </a:r>
            <a:r>
              <a:rPr lang="en-US" altLang="zh-CN" dirty="0"/>
              <a:t>+</a:t>
            </a:r>
            <a:r>
              <a:rPr lang="zh-CN" altLang="zh-CN" dirty="0"/>
              <a:t>”运算，就得到一个</a:t>
            </a:r>
            <a:r>
              <a:rPr lang="en-US" altLang="zh-CN" dirty="0"/>
              <a:t>String</a:t>
            </a:r>
            <a:r>
              <a:rPr lang="zh-CN" altLang="zh-CN" dirty="0"/>
              <a:t>对象，例如：</a:t>
            </a:r>
          </a:p>
          <a:p>
            <a:r>
              <a:rPr lang="en-US" altLang="zh-CN" b="1" dirty="0"/>
              <a:t>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 = 3.14+"";</a:t>
            </a:r>
            <a:endParaRPr lang="zh-CN" altLang="zh-CN" b="1" dirty="0"/>
          </a:p>
          <a:p>
            <a:r>
              <a:rPr lang="zh-CN" altLang="zh-CN" dirty="0"/>
              <a:t>那么</a:t>
            </a:r>
            <a:r>
              <a:rPr lang="en-US" altLang="zh-CN" dirty="0" err="1"/>
              <a:t>str</a:t>
            </a:r>
            <a:r>
              <a:rPr lang="zh-CN" altLang="zh-CN" dirty="0"/>
              <a:t>对象中的字符序列就是</a:t>
            </a:r>
            <a:r>
              <a:rPr lang="en-US" altLang="zh-CN" dirty="0"/>
              <a:t>3.14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9543" y="5266476"/>
            <a:ext cx="8927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还可以使用</a:t>
            </a:r>
            <a:r>
              <a:rPr lang="en-US" altLang="zh-CN" dirty="0"/>
              <a:t>String </a:t>
            </a:r>
            <a:r>
              <a:rPr lang="zh-CN" altLang="zh-CN" dirty="0"/>
              <a:t>类的下列类方法：</a:t>
            </a:r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zh-CN" altLang="zh-CN" dirty="0"/>
              <a:t>（</a:t>
            </a:r>
            <a:r>
              <a:rPr lang="en-US" altLang="zh-CN" dirty="0"/>
              <a:t>byte n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 public </a:t>
            </a:r>
            <a:r>
              <a:rPr lang="en-US" altLang="zh-CN" dirty="0"/>
              <a:t>static String </a:t>
            </a:r>
            <a:r>
              <a:rPr lang="en-US" altLang="zh-CN" dirty="0" err="1"/>
              <a:t>valueOf</a:t>
            </a:r>
            <a:r>
              <a:rPr lang="zh-CN" altLang="zh-CN" dirty="0"/>
              <a:t>（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zh-CN" altLang="zh-CN" dirty="0"/>
              <a:t>（</a:t>
            </a:r>
            <a:r>
              <a:rPr lang="en-US" altLang="zh-CN" dirty="0"/>
              <a:t>long n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 public </a:t>
            </a:r>
            <a:r>
              <a:rPr lang="en-US" altLang="zh-CN" dirty="0"/>
              <a:t>static String </a:t>
            </a:r>
            <a:r>
              <a:rPr lang="en-US" altLang="zh-CN" dirty="0" err="1"/>
              <a:t>valueOf</a:t>
            </a:r>
            <a:r>
              <a:rPr lang="zh-CN" altLang="zh-CN" dirty="0"/>
              <a:t>（</a:t>
            </a:r>
            <a:r>
              <a:rPr lang="en-US" altLang="zh-CN" dirty="0"/>
              <a:t>float n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zh-CN" altLang="zh-CN" dirty="0"/>
              <a:t>（</a:t>
            </a:r>
            <a:r>
              <a:rPr lang="en-US" altLang="zh-CN" dirty="0"/>
              <a:t>double n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r>
              <a:rPr lang="zh-CN" altLang="zh-CN" dirty="0" smtClean="0"/>
              <a:t>将</a:t>
            </a:r>
            <a:r>
              <a:rPr lang="zh-CN" altLang="zh-CN" dirty="0"/>
              <a:t>形如</a:t>
            </a:r>
            <a:r>
              <a:rPr lang="en-US" altLang="zh-CN" dirty="0"/>
              <a:t>123</a:t>
            </a:r>
            <a:r>
              <a:rPr lang="zh-CN" altLang="zh-CN" dirty="0"/>
              <a:t>、</a:t>
            </a:r>
            <a:r>
              <a:rPr lang="en-US" altLang="zh-CN" dirty="0"/>
              <a:t>1232.98</a:t>
            </a:r>
            <a:r>
              <a:rPr lang="zh-CN" altLang="zh-CN" dirty="0"/>
              <a:t>等数值转化为</a:t>
            </a:r>
            <a:r>
              <a:rPr lang="en-US" altLang="zh-CN" dirty="0"/>
              <a:t>String</a:t>
            </a:r>
            <a:r>
              <a:rPr lang="zh-CN" altLang="zh-CN" dirty="0"/>
              <a:t>对象，如：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String.valueOf</a:t>
            </a:r>
            <a:r>
              <a:rPr lang="en-US" altLang="zh-CN" dirty="0"/>
              <a:t>(12313.9876);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02644" y="3969626"/>
            <a:ext cx="269496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．数字转化为</a:t>
            </a:r>
            <a:r>
              <a:rPr lang="en-US" altLang="zh-CN" dirty="0"/>
              <a:t>String</a:t>
            </a:r>
            <a:r>
              <a:rPr lang="zh-CN" altLang="zh-CN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5728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9.1.3 String</a:t>
            </a:r>
            <a:r>
              <a:rPr lang="zh-CN" altLang="en-US" sz="1800" b="1" dirty="0">
                <a:solidFill>
                  <a:srgbClr val="C0000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14612" y="2333263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49202" y="332656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应用程序中的</a:t>
            </a:r>
            <a:r>
              <a:rPr lang="en-US" altLang="zh-CN" dirty="0"/>
              <a:t>main</a:t>
            </a:r>
            <a:r>
              <a:rPr lang="zh-CN" altLang="zh-CN" dirty="0"/>
              <a:t>方法中的参数</a:t>
            </a:r>
            <a:r>
              <a:rPr lang="en-US" altLang="zh-CN" b="1" dirty="0" err="1"/>
              <a:t>args</a:t>
            </a:r>
            <a:r>
              <a:rPr lang="zh-CN" altLang="zh-CN" dirty="0"/>
              <a:t>能接受用户从键盘键入的字符序列。比如，如下使用解释器</a:t>
            </a:r>
            <a:r>
              <a:rPr lang="en-US" altLang="zh-CN" dirty="0"/>
              <a:t>java.exe</a:t>
            </a:r>
            <a:r>
              <a:rPr lang="zh-CN" altLang="zh-CN" dirty="0"/>
              <a:t>来执行主类（在主类的后面是空格分隔的若干个字符序列）：</a:t>
            </a:r>
          </a:p>
          <a:p>
            <a:r>
              <a:rPr lang="en-US" altLang="zh-CN" dirty="0"/>
              <a:t>C:\2000\&gt;java </a:t>
            </a:r>
            <a:r>
              <a:rPr lang="en-US" altLang="zh-CN" dirty="0" smtClean="0"/>
              <a:t>Example9_5  </a:t>
            </a:r>
            <a:r>
              <a:rPr lang="en-US" altLang="zh-CN" b="1" dirty="0"/>
              <a:t>10 </a:t>
            </a:r>
            <a:r>
              <a:rPr lang="en-US" altLang="zh-CN" b="1" dirty="0" smtClean="0"/>
              <a:t> 20  30  50.7</a:t>
            </a:r>
            <a:endParaRPr lang="zh-CN" altLang="zh-CN" b="1" dirty="0"/>
          </a:p>
          <a:p>
            <a:r>
              <a:rPr lang="zh-CN" altLang="zh-CN" dirty="0"/>
              <a:t>这时，程序中</a:t>
            </a:r>
            <a:r>
              <a:rPr lang="en-US" altLang="zh-CN" dirty="0"/>
              <a:t>String</a:t>
            </a:r>
            <a:r>
              <a:rPr lang="zh-CN" altLang="zh-CN" dirty="0"/>
              <a:t>对象</a:t>
            </a:r>
            <a:r>
              <a:rPr lang="en-US" altLang="zh-CN" dirty="0" err="1"/>
              <a:t>args</a:t>
            </a:r>
            <a:r>
              <a:rPr lang="en-US" altLang="zh-CN" dirty="0"/>
              <a:t>[0]</a:t>
            </a:r>
            <a:r>
              <a:rPr lang="zh-CN" altLang="zh-CN" dirty="0"/>
              <a:t>、</a:t>
            </a:r>
            <a:r>
              <a:rPr lang="en-US" altLang="zh-CN" dirty="0" err="1"/>
              <a:t>arg</a:t>
            </a:r>
            <a:r>
              <a:rPr lang="en-US" altLang="zh-CN" dirty="0"/>
              <a:t>[1]</a:t>
            </a:r>
            <a:r>
              <a:rPr lang="zh-CN" altLang="zh-CN" dirty="0"/>
              <a:t>、</a:t>
            </a:r>
            <a:r>
              <a:rPr lang="en-US" altLang="zh-CN" dirty="0" err="1"/>
              <a:t>arg</a:t>
            </a:r>
            <a:r>
              <a:rPr lang="en-US" altLang="zh-CN" dirty="0"/>
              <a:t>[2]</a:t>
            </a:r>
            <a:r>
              <a:rPr lang="zh-CN" altLang="zh-CN" dirty="0"/>
              <a:t>、</a:t>
            </a:r>
            <a:r>
              <a:rPr lang="en-US" altLang="zh-CN" dirty="0" err="1"/>
              <a:t>arg</a:t>
            </a:r>
            <a:r>
              <a:rPr lang="en-US" altLang="zh-CN" dirty="0"/>
              <a:t>[3]</a:t>
            </a:r>
            <a:r>
              <a:rPr lang="zh-CN" altLang="zh-CN" dirty="0"/>
              <a:t>的字符序列分别是：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20 </a:t>
            </a:r>
            <a:r>
              <a:rPr lang="zh-CN" altLang="zh-CN" dirty="0"/>
              <a:t>，</a:t>
            </a:r>
            <a:r>
              <a:rPr lang="en-US" altLang="zh-CN" dirty="0"/>
              <a:t>30 </a:t>
            </a:r>
            <a:r>
              <a:rPr lang="zh-CN" altLang="zh-CN" dirty="0"/>
              <a:t>和</a:t>
            </a:r>
            <a:r>
              <a:rPr lang="en-US" altLang="zh-CN" dirty="0"/>
              <a:t>50.7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1560" y="522920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5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7505" y="5733256"/>
            <a:ext cx="331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运行例子</a:t>
            </a:r>
            <a:r>
              <a:rPr lang="en-US" altLang="zh-CN" dirty="0" smtClean="0"/>
              <a:t>5</a:t>
            </a:r>
            <a:r>
              <a:rPr lang="zh-CN" altLang="en-US" dirty="0" smtClean="0"/>
              <a:t>时从键盘输入若干个要求平均数的数字。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9202" y="2086982"/>
            <a:ext cx="626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5</a:t>
            </a:r>
            <a:r>
              <a:rPr lang="zh-CN" altLang="en-US" dirty="0" smtClean="0"/>
              <a:t>程序</a:t>
            </a:r>
            <a:r>
              <a:rPr lang="zh-CN" altLang="en-US" dirty="0"/>
              <a:t>除了输出平均数外，输出了整数</a:t>
            </a:r>
            <a:r>
              <a:rPr lang="en-US" altLang="zh-CN" dirty="0"/>
              <a:t>8642</a:t>
            </a:r>
            <a:r>
              <a:rPr lang="zh-CN" altLang="en-US" dirty="0"/>
              <a:t>的二进制和十六进制的字符序列表示，将一个货币值转化为</a:t>
            </a:r>
            <a:r>
              <a:rPr lang="en-US" altLang="zh-CN" dirty="0"/>
              <a:t>double</a:t>
            </a:r>
            <a:r>
              <a:rPr lang="zh-CN" altLang="en-US" dirty="0"/>
              <a:t>数，输出了一个</a:t>
            </a:r>
            <a:r>
              <a:rPr lang="en-US" altLang="zh-CN" dirty="0"/>
              <a:t>double</a:t>
            </a:r>
            <a:r>
              <a:rPr lang="zh-CN" altLang="en-US" dirty="0"/>
              <a:t>数有几位整数和几位小数。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1691680" y="5085184"/>
            <a:ext cx="288032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92" y="2999304"/>
            <a:ext cx="5661884" cy="259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9.1.4 </a:t>
            </a:r>
            <a:r>
              <a:rPr lang="zh-CN" altLang="en-US" sz="1800" b="1" dirty="0">
                <a:solidFill>
                  <a:srgbClr val="C00000"/>
                </a:solidFill>
              </a:rPr>
              <a:t>对象的</a:t>
            </a:r>
            <a:r>
              <a:rPr lang="en-US" altLang="zh-CN" sz="1800" b="1" dirty="0">
                <a:solidFill>
                  <a:srgbClr val="C00000"/>
                </a:solidFill>
              </a:rPr>
              <a:t>String</a:t>
            </a:r>
            <a:r>
              <a:rPr lang="zh-CN" altLang="en-US" sz="1800" b="1" dirty="0">
                <a:solidFill>
                  <a:srgbClr val="C0000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44377" y="3140968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49202" y="332656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Object</a:t>
            </a:r>
            <a:r>
              <a:rPr lang="zh-CN" altLang="zh-CN" dirty="0"/>
              <a:t>类有一个</a:t>
            </a:r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方法，一个对象通过调用该方法可以返回一个</a:t>
            </a:r>
            <a:r>
              <a:rPr lang="en-US" altLang="zh-CN" dirty="0"/>
              <a:t>String</a:t>
            </a:r>
            <a:r>
              <a:rPr lang="zh-CN" altLang="zh-CN" dirty="0"/>
              <a:t>对象，称这个</a:t>
            </a:r>
            <a:r>
              <a:rPr lang="en-US" altLang="zh-CN" dirty="0"/>
              <a:t>String</a:t>
            </a:r>
            <a:r>
              <a:rPr lang="zh-CN" altLang="zh-CN" dirty="0"/>
              <a:t>对象是当前对象的</a:t>
            </a:r>
            <a:r>
              <a:rPr lang="en-US" altLang="zh-CN" dirty="0"/>
              <a:t>String</a:t>
            </a:r>
            <a:r>
              <a:rPr lang="zh-CN" altLang="zh-CN" dirty="0"/>
              <a:t>表示。一个对象调用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方法返回的</a:t>
            </a:r>
            <a:r>
              <a:rPr lang="en-US" altLang="zh-CN" dirty="0"/>
              <a:t>String</a:t>
            </a:r>
            <a:r>
              <a:rPr lang="zh-CN" altLang="zh-CN" dirty="0"/>
              <a:t>对象的字符序列的一般形式为：</a:t>
            </a:r>
          </a:p>
          <a:p>
            <a:r>
              <a:rPr lang="zh-CN" altLang="zh-CN" b="1" i="1" dirty="0">
                <a:solidFill>
                  <a:srgbClr val="C00000"/>
                </a:solidFill>
              </a:rPr>
              <a:t>创建对象的类的名字</a:t>
            </a:r>
            <a:r>
              <a:rPr lang="en-US" altLang="zh-CN" b="1" i="1" dirty="0">
                <a:solidFill>
                  <a:srgbClr val="C00000"/>
                </a:solidFill>
              </a:rPr>
              <a:t>@</a:t>
            </a:r>
            <a:r>
              <a:rPr lang="zh-CN" altLang="zh-CN" b="1" i="1" dirty="0">
                <a:solidFill>
                  <a:srgbClr val="C00000"/>
                </a:solidFill>
              </a:rPr>
              <a:t>对象的引用的字符序列表示</a:t>
            </a:r>
          </a:p>
        </p:txBody>
      </p:sp>
      <p:sp>
        <p:nvSpPr>
          <p:cNvPr id="8" name="矩形 7"/>
          <p:cNvSpPr/>
          <p:nvPr/>
        </p:nvSpPr>
        <p:spPr>
          <a:xfrm>
            <a:off x="628229" y="490051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9202" y="1810991"/>
            <a:ext cx="62675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Object</a:t>
            </a:r>
            <a:r>
              <a:rPr lang="zh-CN" altLang="zh-CN" dirty="0"/>
              <a:t>类的子类或间接子类也</a:t>
            </a:r>
            <a:r>
              <a:rPr lang="zh-CN" altLang="zh-CN" b="1" dirty="0"/>
              <a:t>可以重写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</a:t>
            </a:r>
            <a:r>
              <a:rPr lang="zh-CN" altLang="zh-CN" dirty="0"/>
              <a:t>方法，比如，</a:t>
            </a:r>
            <a:r>
              <a:rPr lang="en-US" altLang="zh-CN" dirty="0" err="1"/>
              <a:t>java.util</a:t>
            </a:r>
            <a:r>
              <a:rPr lang="zh-CN" altLang="zh-CN" dirty="0"/>
              <a:t>包中的</a:t>
            </a:r>
            <a:r>
              <a:rPr lang="en-US" altLang="zh-CN" dirty="0"/>
              <a:t>Date</a:t>
            </a:r>
            <a:r>
              <a:rPr lang="zh-CN" altLang="zh-CN" dirty="0"/>
              <a:t>类就重写了</a:t>
            </a:r>
            <a:r>
              <a:rPr lang="en-US" altLang="zh-CN" dirty="0" err="1"/>
              <a:t>toString</a:t>
            </a:r>
            <a:r>
              <a:rPr lang="zh-CN" altLang="zh-CN" dirty="0"/>
              <a:t>方法，重写的方法返回时间的字符序列表示。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627784" y="5268684"/>
            <a:ext cx="288032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9202" y="2997822"/>
            <a:ext cx="6171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6</a:t>
            </a:r>
            <a:r>
              <a:rPr lang="zh-CN" altLang="en-US" dirty="0"/>
              <a:t>中的</a:t>
            </a:r>
            <a:r>
              <a:rPr lang="en-US" altLang="zh-CN" dirty="0"/>
              <a:t>Student</a:t>
            </a:r>
            <a:r>
              <a:rPr lang="zh-CN" altLang="en-US" dirty="0"/>
              <a:t>类重写了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方法，并使用</a:t>
            </a:r>
            <a:r>
              <a:rPr lang="en-US" altLang="zh-CN" dirty="0"/>
              <a:t>super</a:t>
            </a:r>
            <a:r>
              <a:rPr lang="zh-CN" altLang="en-US" dirty="0"/>
              <a:t>调用隐藏的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5589240"/>
            <a:ext cx="2181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Example9_6.java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Student.java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755576" y="5269850"/>
            <a:ext cx="360040" cy="255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86" y="3757380"/>
            <a:ext cx="5419595" cy="247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9.1.5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字符序列与字符、字节数组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44377" y="3730448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49202" y="332656"/>
            <a:ext cx="59766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．字符序列与字符数组</a:t>
            </a:r>
          </a:p>
        </p:txBody>
      </p:sp>
      <p:sp>
        <p:nvSpPr>
          <p:cNvPr id="8" name="矩形 7"/>
          <p:cNvSpPr/>
          <p:nvPr/>
        </p:nvSpPr>
        <p:spPr>
          <a:xfrm>
            <a:off x="628229" y="490051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27784" y="836712"/>
            <a:ext cx="6516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public void </a:t>
            </a:r>
            <a:r>
              <a:rPr lang="en-US" altLang="zh-CN" b="1" dirty="0" err="1"/>
              <a:t>getChars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start,int</a:t>
            </a:r>
            <a:r>
              <a:rPr lang="en-US" altLang="zh-CN" b="1" dirty="0"/>
              <a:t> </a:t>
            </a:r>
            <a:r>
              <a:rPr lang="en-US" altLang="zh-CN" b="1" dirty="0" err="1"/>
              <a:t>end,char</a:t>
            </a:r>
            <a:r>
              <a:rPr lang="en-US" altLang="zh-CN" b="1" dirty="0"/>
              <a:t> c[],</a:t>
            </a:r>
            <a:r>
              <a:rPr lang="en-US" altLang="zh-CN" b="1" dirty="0" err="1"/>
              <a:t>int</a:t>
            </a:r>
            <a:r>
              <a:rPr lang="en-US" altLang="zh-CN" b="1" dirty="0"/>
              <a:t> offset )  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对象的字符序列中的一部分字符复制到参数</a:t>
            </a:r>
            <a:r>
              <a:rPr lang="en-US" altLang="zh-CN" dirty="0"/>
              <a:t>c</a:t>
            </a:r>
            <a:r>
              <a:rPr lang="zh-CN" altLang="en-US" dirty="0"/>
              <a:t>指定的数组中，将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对象的字符序列中从索引位置</a:t>
            </a:r>
            <a:r>
              <a:rPr lang="en-US" altLang="zh-CN" dirty="0"/>
              <a:t>start</a:t>
            </a:r>
            <a:r>
              <a:rPr lang="zh-CN" altLang="en-US" dirty="0"/>
              <a:t>到</a:t>
            </a:r>
            <a:r>
              <a:rPr lang="en-US" altLang="zh-CN" dirty="0"/>
              <a:t>end-1</a:t>
            </a:r>
            <a:r>
              <a:rPr lang="zh-CN" altLang="en-US" dirty="0"/>
              <a:t>位置上的字符复制的数组</a:t>
            </a:r>
            <a:r>
              <a:rPr lang="en-US" altLang="zh-CN" dirty="0"/>
              <a:t>c</a:t>
            </a:r>
            <a:r>
              <a:rPr lang="zh-CN" altLang="en-US" dirty="0"/>
              <a:t>中，并从数组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offset</a:t>
            </a:r>
            <a:r>
              <a:rPr lang="zh-CN" altLang="en-US" dirty="0"/>
              <a:t>处开始存放这些字符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b="1" dirty="0"/>
              <a:t>public char[] </a:t>
            </a:r>
            <a:r>
              <a:rPr lang="en-US" altLang="zh-CN" b="1" dirty="0" err="1"/>
              <a:t>toCharArray</a:t>
            </a:r>
            <a:r>
              <a:rPr lang="en-US" altLang="zh-CN" b="1" dirty="0"/>
              <a:t>() 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对象调用该方法，将它的字符序列依次存放在一个字符数组的单元中，并返回该数组的引用。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90" y="4085642"/>
            <a:ext cx="5608541" cy="199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1691680" y="5085184"/>
            <a:ext cx="36004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9.1.5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字符序列与字符、字节数组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44377" y="3730448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49202" y="332656"/>
            <a:ext cx="59766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．字符序列与字节数组</a:t>
            </a:r>
          </a:p>
        </p:txBody>
      </p:sp>
      <p:sp>
        <p:nvSpPr>
          <p:cNvPr id="8" name="矩形 7"/>
          <p:cNvSpPr/>
          <p:nvPr/>
        </p:nvSpPr>
        <p:spPr>
          <a:xfrm>
            <a:off x="628229" y="499285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27784" y="836712"/>
            <a:ext cx="6516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public byte[] </a:t>
            </a:r>
            <a:r>
              <a:rPr lang="en-US" altLang="zh-CN" b="1" dirty="0" err="1"/>
              <a:t>getBytes</a:t>
            </a:r>
            <a:r>
              <a:rPr lang="en-US" altLang="zh-CN" b="1" dirty="0" smtClean="0"/>
              <a:t>()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String</a:t>
            </a:r>
            <a:r>
              <a:rPr lang="zh-CN" altLang="zh-CN" dirty="0"/>
              <a:t>对象调用该方法，将它的字符序列转换为平台的默认编码，将编码依次存放在</a:t>
            </a:r>
            <a:r>
              <a:rPr lang="en-US" altLang="zh-CN" dirty="0"/>
              <a:t>byte</a:t>
            </a:r>
            <a:r>
              <a:rPr lang="zh-CN" altLang="zh-CN" dirty="0"/>
              <a:t>数组的单元中，并返回</a:t>
            </a:r>
            <a:r>
              <a:rPr lang="en-US" altLang="zh-CN" dirty="0"/>
              <a:t>bye</a:t>
            </a:r>
            <a:r>
              <a:rPr lang="zh-CN" altLang="zh-CN" dirty="0"/>
              <a:t>数组的引用。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691680" y="5085184"/>
            <a:ext cx="36004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5" y="4483951"/>
            <a:ext cx="6287192" cy="157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662296" y="1752000"/>
            <a:ext cx="6302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8</a:t>
            </a:r>
            <a:r>
              <a:rPr lang="zh-CN" altLang="en-US" dirty="0"/>
              <a:t>中，假设运行例子</a:t>
            </a:r>
            <a:r>
              <a:rPr lang="en-US" altLang="zh-CN" dirty="0"/>
              <a:t>8</a:t>
            </a:r>
            <a:r>
              <a:rPr lang="zh-CN" altLang="en-US" dirty="0"/>
              <a:t>的机器的默认编码是：</a:t>
            </a:r>
            <a:r>
              <a:rPr lang="en-US" altLang="zh-CN" dirty="0"/>
              <a:t>GB2312</a:t>
            </a:r>
            <a:r>
              <a:rPr lang="zh-CN" altLang="en-US" dirty="0"/>
              <a:t>。</a:t>
            </a:r>
            <a:r>
              <a:rPr lang="en-US" altLang="zh-CN" dirty="0"/>
              <a:t>String</a:t>
            </a:r>
            <a:r>
              <a:rPr lang="zh-CN" altLang="en-US" dirty="0"/>
              <a:t>常量对象：</a:t>
            </a:r>
            <a:r>
              <a:rPr lang="zh-CN" altLang="en-US" b="1" dirty="0"/>
              <a:t>“</a:t>
            </a:r>
            <a:r>
              <a:rPr lang="en-US" altLang="zh-CN" b="1" dirty="0" err="1"/>
              <a:t>abc</a:t>
            </a:r>
            <a:r>
              <a:rPr lang="zh-CN" altLang="en-US" b="1" dirty="0"/>
              <a:t>你我他”</a:t>
            </a:r>
            <a:r>
              <a:rPr lang="zh-CN" altLang="en-US" dirty="0"/>
              <a:t>调用</a:t>
            </a:r>
            <a:r>
              <a:rPr lang="en-US" altLang="zh-CN" dirty="0" err="1"/>
              <a:t>getBytes</a:t>
            </a:r>
            <a:r>
              <a:rPr lang="en-US" altLang="zh-CN" dirty="0"/>
              <a:t>()</a:t>
            </a:r>
            <a:r>
              <a:rPr lang="zh-CN" altLang="en-US" dirty="0"/>
              <a:t>返回一个字节数组</a:t>
            </a:r>
            <a:r>
              <a:rPr lang="en-US" altLang="zh-CN" dirty="0"/>
              <a:t>d</a:t>
            </a:r>
            <a:r>
              <a:rPr lang="zh-CN" altLang="en-US" dirty="0"/>
              <a:t>，该字节数组的</a:t>
            </a:r>
            <a:r>
              <a:rPr lang="en-US" altLang="zh-CN" dirty="0"/>
              <a:t>d[0]</a:t>
            </a:r>
            <a:r>
              <a:rPr lang="zh-CN" altLang="en-US" dirty="0"/>
              <a:t>，</a:t>
            </a:r>
            <a:r>
              <a:rPr lang="en-US" altLang="zh-CN" dirty="0"/>
              <a:t>d[1]</a:t>
            </a:r>
            <a:r>
              <a:rPr lang="zh-CN" altLang="en-US" dirty="0"/>
              <a:t>和</a:t>
            </a:r>
            <a:r>
              <a:rPr lang="en-US" altLang="zh-CN" dirty="0"/>
              <a:t>d[2]</a:t>
            </a:r>
            <a:r>
              <a:rPr lang="zh-CN" altLang="en-US" dirty="0"/>
              <a:t>单元分别是字符</a:t>
            </a:r>
            <a:r>
              <a:rPr lang="en-US" altLang="zh-CN" dirty="0" err="1"/>
              <a:t>a,b,c</a:t>
            </a:r>
            <a:r>
              <a:rPr lang="zh-CN" altLang="en-US" dirty="0"/>
              <a:t>的编码，第</a:t>
            </a:r>
            <a:r>
              <a:rPr lang="en-US" altLang="zh-CN" dirty="0"/>
              <a:t>d[3]</a:t>
            </a:r>
            <a:r>
              <a:rPr lang="zh-CN" altLang="en-US" dirty="0"/>
              <a:t>和</a:t>
            </a:r>
            <a:r>
              <a:rPr lang="en-US" altLang="zh-CN" dirty="0"/>
              <a:t>d[4]</a:t>
            </a:r>
            <a:r>
              <a:rPr lang="zh-CN" altLang="en-US" dirty="0"/>
              <a:t>单元存放的是字符“你”的编码（</a:t>
            </a:r>
            <a:r>
              <a:rPr lang="en-US" altLang="zh-CN" dirty="0"/>
              <a:t>GB2312</a:t>
            </a:r>
            <a:r>
              <a:rPr lang="zh-CN" altLang="en-US" dirty="0"/>
              <a:t>编码中，一个汉字占</a:t>
            </a:r>
            <a:r>
              <a:rPr lang="en-US" altLang="zh-CN" dirty="0"/>
              <a:t>2</a:t>
            </a:r>
            <a:r>
              <a:rPr lang="zh-CN" altLang="en-US" dirty="0"/>
              <a:t>个字节）。</a:t>
            </a:r>
            <a:r>
              <a:rPr lang="zh-CN" altLang="en-US" b="1" dirty="0"/>
              <a:t>“</a:t>
            </a:r>
            <a:r>
              <a:rPr lang="en-US" altLang="zh-CN" b="1" dirty="0" err="1"/>
              <a:t>abc</a:t>
            </a:r>
            <a:r>
              <a:rPr lang="zh-CN" altLang="en-US" b="1" dirty="0"/>
              <a:t>你我他”</a:t>
            </a:r>
            <a:r>
              <a:rPr lang="zh-CN" altLang="en-US" dirty="0"/>
              <a:t>调用</a:t>
            </a:r>
            <a:r>
              <a:rPr lang="en-US" altLang="zh-CN" dirty="0" err="1"/>
              <a:t>getBytes</a:t>
            </a:r>
            <a:r>
              <a:rPr lang="en-US" altLang="zh-CN" dirty="0" smtClean="0"/>
              <a:t>(“utf-8”)</a:t>
            </a:r>
            <a:r>
              <a:rPr lang="zh-CN" altLang="en-US" dirty="0"/>
              <a:t>返回一个字节数组</a:t>
            </a:r>
            <a:r>
              <a:rPr lang="en-US" altLang="zh-CN" dirty="0"/>
              <a:t>d</a:t>
            </a:r>
            <a:r>
              <a:rPr lang="zh-CN" altLang="en-US" dirty="0"/>
              <a:t>，该字节数组的</a:t>
            </a:r>
            <a:r>
              <a:rPr lang="en-US" altLang="zh-CN" dirty="0"/>
              <a:t>d[0]</a:t>
            </a:r>
            <a:r>
              <a:rPr lang="zh-CN" altLang="en-US" dirty="0"/>
              <a:t>，</a:t>
            </a:r>
            <a:r>
              <a:rPr lang="en-US" altLang="zh-CN" dirty="0"/>
              <a:t>d[1]</a:t>
            </a:r>
            <a:r>
              <a:rPr lang="zh-CN" altLang="en-US" dirty="0"/>
              <a:t>和</a:t>
            </a:r>
            <a:r>
              <a:rPr lang="en-US" altLang="zh-CN" dirty="0"/>
              <a:t>d[2]</a:t>
            </a:r>
            <a:r>
              <a:rPr lang="zh-CN" altLang="en-US" dirty="0"/>
              <a:t>单元分别是字符</a:t>
            </a:r>
            <a:r>
              <a:rPr lang="en-US" altLang="zh-CN" dirty="0" err="1"/>
              <a:t>a,b,c</a:t>
            </a:r>
            <a:r>
              <a:rPr lang="zh-CN" altLang="en-US" dirty="0"/>
              <a:t>的编码，</a:t>
            </a:r>
            <a:r>
              <a:rPr lang="en-US" altLang="zh-CN" dirty="0"/>
              <a:t>d[3],d[4],d[5]</a:t>
            </a:r>
            <a:r>
              <a:rPr lang="zh-CN" altLang="en-US" dirty="0"/>
              <a:t>单元存放的是字符“你”的编码（</a:t>
            </a:r>
            <a:r>
              <a:rPr lang="en-US" altLang="zh-CN" dirty="0"/>
              <a:t>utf-8</a:t>
            </a:r>
            <a:r>
              <a:rPr lang="zh-CN" altLang="en-US" dirty="0"/>
              <a:t>编码中，一个汉字占</a:t>
            </a:r>
            <a:r>
              <a:rPr lang="en-US" altLang="zh-CN" dirty="0"/>
              <a:t>3</a:t>
            </a:r>
            <a:r>
              <a:rPr lang="zh-CN" altLang="en-US" dirty="0"/>
              <a:t>个字节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2510526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9.2 </a:t>
            </a:r>
            <a:r>
              <a:rPr lang="zh-CN" altLang="zh-CN" sz="2400" b="1" dirty="0"/>
              <a:t>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9.2.1 </a:t>
            </a:r>
            <a:r>
              <a:rPr lang="zh-CN" altLang="en-US" sz="1800" b="1" dirty="0">
                <a:solidFill>
                  <a:srgbClr val="C0000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zh-CN" altLang="en-US" sz="1800" b="1" dirty="0">
                <a:solidFill>
                  <a:srgbClr val="0070C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9.2.3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字符序列的替换与分解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77498" y="69269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346" y="5301208"/>
            <a:ext cx="8825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对象调用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matches(String regex)</a:t>
            </a:r>
            <a:endParaRPr lang="zh-CN" altLang="zh-CN" b="1" dirty="0"/>
          </a:p>
          <a:p>
            <a:r>
              <a:rPr lang="zh-CN" altLang="zh-CN" dirty="0"/>
              <a:t>方法可以判断当前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对象的字符序列是否和参数</a:t>
            </a:r>
            <a:r>
              <a:rPr lang="en-US" altLang="zh-CN" dirty="0"/>
              <a:t>regex</a:t>
            </a:r>
            <a:r>
              <a:rPr lang="zh-CN" altLang="zh-CN" dirty="0"/>
              <a:t>指定的正则表达式相匹配，即是否和</a:t>
            </a:r>
            <a:r>
              <a:rPr lang="en-US" altLang="zh-CN" dirty="0"/>
              <a:t>regex</a:t>
            </a:r>
            <a:r>
              <a:rPr lang="zh-CN" altLang="zh-CN" dirty="0"/>
              <a:t>的字符序列相匹配。</a:t>
            </a:r>
          </a:p>
        </p:txBody>
      </p:sp>
      <p:sp>
        <p:nvSpPr>
          <p:cNvPr id="8" name="矩形 7"/>
          <p:cNvSpPr/>
          <p:nvPr/>
        </p:nvSpPr>
        <p:spPr>
          <a:xfrm>
            <a:off x="2771800" y="476672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一个正则表达式是含有一些具有特殊意义字符的字符序列，这些特殊字符称作正则表达式中的元字符。比如，“</a:t>
            </a:r>
            <a:r>
              <a:rPr lang="en-US" altLang="zh-CN" dirty="0"/>
              <a:t>\\dhello”</a:t>
            </a:r>
            <a:r>
              <a:rPr lang="zh-CN" altLang="en-US" dirty="0"/>
              <a:t>中的</a:t>
            </a:r>
            <a:r>
              <a:rPr lang="en-US" altLang="zh-CN" dirty="0"/>
              <a:t>\\d</a:t>
            </a:r>
            <a:r>
              <a:rPr lang="zh-CN" altLang="en-US" dirty="0"/>
              <a:t>就是有特殊意义的元字符，代表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中的任何一个。字符序列“</a:t>
            </a:r>
            <a:r>
              <a:rPr lang="en-US" altLang="zh-CN" dirty="0"/>
              <a:t>9hello”</a:t>
            </a:r>
            <a:r>
              <a:rPr lang="zh-CN" altLang="en-US" dirty="0"/>
              <a:t>、“</a:t>
            </a:r>
            <a:r>
              <a:rPr lang="en-US" altLang="zh-CN" dirty="0"/>
              <a:t>3hello”</a:t>
            </a:r>
            <a:r>
              <a:rPr lang="zh-CN" altLang="en-US" dirty="0"/>
              <a:t>都是和正则表达式：</a:t>
            </a:r>
            <a:r>
              <a:rPr lang="en-US" altLang="zh-CN" dirty="0"/>
              <a:t>\\dhello</a:t>
            </a:r>
            <a:r>
              <a:rPr lang="zh-CN" altLang="en-US" dirty="0"/>
              <a:t>匹配的字符序列</a:t>
            </a:r>
            <a:r>
              <a:rPr lang="zh-CN" altLang="en-US" dirty="0" smtClean="0"/>
              <a:t>之一。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706" y="4797152"/>
            <a:ext cx="44219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常用的元字符及</a:t>
            </a:r>
            <a:r>
              <a:rPr lang="zh-CN" altLang="en-US" dirty="0" smtClean="0"/>
              <a:t>限定符见教材表</a:t>
            </a:r>
            <a:r>
              <a:rPr lang="en-US" altLang="zh-CN" dirty="0" smtClean="0"/>
              <a:t>9.1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9.2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71800" y="1950611"/>
            <a:ext cx="583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正则表达式中可以用方括号扩起若干个字符来表示一个元字符，该元字符代表方括号中的任何一个字符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r>
              <a:rPr lang="en-US" altLang="zh-CN" dirty="0"/>
              <a:t>String regex=</a:t>
            </a:r>
            <a:r>
              <a:rPr lang="zh-CN" altLang="zh-CN" dirty="0"/>
              <a:t>“</a:t>
            </a:r>
            <a:r>
              <a:rPr lang="en-US" altLang="zh-CN" dirty="0"/>
              <a:t>[159]ABC</a:t>
            </a:r>
            <a:r>
              <a:rPr lang="zh-CN" altLang="zh-CN" dirty="0"/>
              <a:t>”，那么“</a:t>
            </a:r>
            <a:r>
              <a:rPr lang="en-US" altLang="zh-CN" dirty="0"/>
              <a:t>1ABC</a:t>
            </a:r>
            <a:r>
              <a:rPr lang="zh-CN" altLang="zh-CN" dirty="0"/>
              <a:t>” 、“</a:t>
            </a:r>
            <a:r>
              <a:rPr lang="en-US" altLang="zh-CN" dirty="0"/>
              <a:t>5ABC</a:t>
            </a:r>
            <a:r>
              <a:rPr lang="zh-CN" altLang="zh-CN" dirty="0"/>
              <a:t>”和“</a:t>
            </a:r>
            <a:r>
              <a:rPr lang="en-US" altLang="zh-CN" dirty="0"/>
              <a:t>9ABC</a:t>
            </a:r>
            <a:r>
              <a:rPr lang="zh-CN" altLang="zh-CN" dirty="0"/>
              <a:t>”都和</a:t>
            </a:r>
            <a:r>
              <a:rPr lang="en-US" altLang="zh-CN" dirty="0"/>
              <a:t>regex</a:t>
            </a:r>
            <a:r>
              <a:rPr lang="zh-CN" altLang="zh-CN" dirty="0"/>
              <a:t>相匹配。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9285" y="315094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zh-CN" dirty="0"/>
              <a:t>：代表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中的任何一个。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zh-CN" dirty="0"/>
              <a:t>：代表除了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以外的任何字符</a:t>
            </a:r>
          </a:p>
          <a:p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  <a:r>
              <a:rPr lang="zh-CN" altLang="zh-CN" dirty="0"/>
              <a:t>： 代表英文字母中的任何一个</a:t>
            </a:r>
          </a:p>
          <a:p>
            <a:r>
              <a:rPr lang="en-US" altLang="zh-CN" dirty="0"/>
              <a:t>[a-d]</a:t>
            </a:r>
            <a:r>
              <a:rPr lang="zh-CN" altLang="zh-CN" dirty="0"/>
              <a:t>：代表</a:t>
            </a:r>
            <a:r>
              <a:rPr lang="en-US" altLang="zh-CN" dirty="0"/>
              <a:t> a</a:t>
            </a:r>
            <a:r>
              <a:rPr lang="zh-CN" altLang="zh-CN" dirty="0"/>
              <a:t>至</a:t>
            </a:r>
            <a:r>
              <a:rPr lang="en-US" altLang="zh-CN" dirty="0"/>
              <a:t>d</a:t>
            </a:r>
            <a:r>
              <a:rPr lang="zh-CN" altLang="zh-CN" dirty="0"/>
              <a:t>中的任何一个。</a:t>
            </a:r>
          </a:p>
        </p:txBody>
      </p:sp>
    </p:spTree>
    <p:extLst>
      <p:ext uri="{BB962C8B-B14F-4D97-AF65-F5344CB8AC3E}">
        <p14:creationId xmlns:p14="http://schemas.microsoft.com/office/powerpoint/2010/main" val="2314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2510526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9.2 </a:t>
            </a:r>
            <a:r>
              <a:rPr lang="zh-CN" altLang="zh-CN" sz="2400" b="1" dirty="0"/>
              <a:t>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9.2.2 </a:t>
            </a:r>
            <a:r>
              <a:rPr lang="zh-CN" altLang="en-US" sz="1800" b="1" dirty="0">
                <a:solidFill>
                  <a:srgbClr val="C0000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9.2.3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字符序列的替换与分解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41277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541" y="4941168"/>
            <a:ext cx="8825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regex = "[1-9][0-9]{16}[a-zA-Z0-9]{1}";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"</a:t>
            </a:r>
            <a:r>
              <a:rPr lang="en-US" altLang="zh-CN" dirty="0"/>
              <a:t>22030719981030023X".matches(regex)</a:t>
            </a:r>
            <a:r>
              <a:rPr lang="zh-CN" altLang="zh-CN" dirty="0"/>
              <a:t>和</a:t>
            </a:r>
            <a:r>
              <a:rPr lang="en-US" altLang="zh-CN" dirty="0"/>
              <a:t>"520608200309280226".matches(regex)</a:t>
            </a:r>
            <a:r>
              <a:rPr lang="zh-CN" altLang="zh-CN" dirty="0"/>
              <a:t>的值都是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771800" y="476672"/>
            <a:ext cx="59766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匹配</a:t>
            </a:r>
            <a:r>
              <a:rPr lang="zh-CN" altLang="zh-CN" dirty="0"/>
              <a:t>形如数字的</a:t>
            </a:r>
            <a:r>
              <a:rPr lang="zh-CN" altLang="zh-CN" dirty="0" smtClean="0"/>
              <a:t>正则表达式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771800" y="920623"/>
            <a:ext cx="583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String regex = "-?[1-9]\\d+";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    </a:t>
            </a:r>
            <a:r>
              <a:rPr lang="zh-CN" altLang="zh-CN" dirty="0"/>
              <a:t>任何形如整数的字符序列都与</a:t>
            </a:r>
            <a:r>
              <a:rPr lang="en-US" altLang="zh-CN" dirty="0"/>
              <a:t>regex</a:t>
            </a:r>
            <a:r>
              <a:rPr lang="zh-CN" altLang="zh-CN" dirty="0"/>
              <a:t>相匹配，例如，</a:t>
            </a:r>
            <a:r>
              <a:rPr lang="en-US" altLang="zh-CN" dirty="0"/>
              <a:t>"123498".matches(regex)</a:t>
            </a:r>
            <a:r>
              <a:rPr lang="zh-CN" altLang="zh-CN" dirty="0"/>
              <a:t>和</a:t>
            </a:r>
            <a:r>
              <a:rPr lang="en-US" altLang="zh-CN" dirty="0"/>
              <a:t>"-98".matches(regex)</a:t>
            </a:r>
            <a:r>
              <a:rPr lang="zh-CN" altLang="zh-CN" dirty="0"/>
              <a:t>的值都是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69280" y="2120952"/>
            <a:ext cx="597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String </a:t>
            </a:r>
            <a:r>
              <a:rPr lang="en-US" altLang="zh-CN" b="1" dirty="0" smtClean="0">
                <a:solidFill>
                  <a:srgbClr val="C00000"/>
                </a:solidFill>
              </a:rPr>
              <a:t>regex = "-?[</a:t>
            </a:r>
            <a:r>
              <a:rPr lang="en-US" altLang="zh-CN" b="1" dirty="0">
                <a:solidFill>
                  <a:srgbClr val="C00000"/>
                </a:solidFill>
              </a:rPr>
              <a:t>0-9][0-9]*[.][0-9]+" ;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7318" y="2564904"/>
            <a:ext cx="855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任何形如浮点数的字符序列都与</a:t>
            </a:r>
            <a:r>
              <a:rPr lang="en-US" altLang="zh-CN" dirty="0"/>
              <a:t>regex</a:t>
            </a:r>
            <a:r>
              <a:rPr lang="zh-CN" altLang="en-US" dirty="0"/>
              <a:t>相匹配，例如，</a:t>
            </a:r>
            <a:r>
              <a:rPr lang="en-US" altLang="zh-CN" dirty="0"/>
              <a:t>"12.86".matches(regex)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"-</a:t>
            </a:r>
            <a:r>
              <a:rPr lang="en-US" altLang="zh-CN" dirty="0"/>
              <a:t>0.198".matches(regex)</a:t>
            </a:r>
            <a:r>
              <a:rPr lang="zh-CN" altLang="en-US" dirty="0"/>
              <a:t>以及</a:t>
            </a:r>
            <a:r>
              <a:rPr lang="en-US" altLang="zh-CN" dirty="0"/>
              <a:t>"-10.0".matches(regex)</a:t>
            </a:r>
            <a:r>
              <a:rPr lang="zh-CN" altLang="en-US" dirty="0"/>
              <a:t>的值都是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45330" y="3255169"/>
            <a:ext cx="32896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2.  </a:t>
            </a:r>
            <a:r>
              <a:rPr lang="zh-CN" altLang="zh-CN" dirty="0" smtClean="0"/>
              <a:t>匹配</a:t>
            </a:r>
            <a:r>
              <a:rPr lang="zh-CN" altLang="zh-CN" dirty="0"/>
              <a:t>形如</a:t>
            </a:r>
            <a:r>
              <a:rPr lang="en-US" altLang="zh-CN" dirty="0"/>
              <a:t>email</a:t>
            </a:r>
            <a:r>
              <a:rPr lang="zh-CN" altLang="zh-CN" dirty="0"/>
              <a:t>的正则表达式</a:t>
            </a:r>
          </a:p>
        </p:txBody>
      </p:sp>
      <p:sp>
        <p:nvSpPr>
          <p:cNvPr id="9" name="矩形 8"/>
          <p:cNvSpPr/>
          <p:nvPr/>
        </p:nvSpPr>
        <p:spPr>
          <a:xfrm>
            <a:off x="345330" y="3717032"/>
            <a:ext cx="8266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String regex = "\\w+@\\w+\\.[a-z]+(\\.[a-z]+)?";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"</a:t>
            </a:r>
            <a:r>
              <a:rPr lang="en-US" altLang="zh-CN" dirty="0"/>
              <a:t>geng@163.com".matches(regex)</a:t>
            </a:r>
            <a:r>
              <a:rPr lang="zh-CN" altLang="en-US" dirty="0"/>
              <a:t>和</a:t>
            </a:r>
            <a:r>
              <a:rPr lang="en-US" altLang="zh-CN" dirty="0"/>
              <a:t>"liu@qh.edu.</a:t>
            </a:r>
            <a:r>
              <a:rPr lang="en-US" altLang="zh-CN" dirty="0" err="1"/>
              <a:t>cn</a:t>
            </a:r>
            <a:r>
              <a:rPr lang="en-US" altLang="zh-CN" dirty="0"/>
              <a:t>".matches(regex)</a:t>
            </a:r>
            <a:r>
              <a:rPr lang="zh-CN" altLang="en-US" dirty="0"/>
              <a:t>的值都是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70346" y="4437112"/>
            <a:ext cx="341311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匹配</a:t>
            </a:r>
            <a:r>
              <a:rPr lang="zh-CN" altLang="zh-CN" dirty="0"/>
              <a:t>身份证号码的正则表达式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3470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2510526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9.2 </a:t>
            </a:r>
            <a:r>
              <a:rPr lang="zh-CN" altLang="zh-CN" sz="2400" b="1" dirty="0"/>
              <a:t>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9.2.2 </a:t>
            </a:r>
            <a:r>
              <a:rPr lang="zh-CN" altLang="en-US" sz="1800" b="1" dirty="0">
                <a:solidFill>
                  <a:srgbClr val="C0000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9.2.3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字符序列的替换与分解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41277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54774" y="908720"/>
            <a:ext cx="59766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zh-CN" altLang="en-US" dirty="0"/>
              <a:t>匹配日期的正则表达式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762831" y="1404711"/>
            <a:ext cx="583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不考虑二月的特殊情况，给出匹配日期（年限制为</a:t>
            </a:r>
            <a:r>
              <a:rPr lang="en-US" altLang="zh-CN" dirty="0"/>
              <a:t>4</a:t>
            </a:r>
            <a:r>
              <a:rPr lang="zh-CN" altLang="zh-CN" dirty="0"/>
              <a:t>位）的</a:t>
            </a:r>
            <a:r>
              <a:rPr lang="zh-CN" altLang="zh-CN" dirty="0" smtClean="0"/>
              <a:t>正则表达式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98580" y="2141688"/>
            <a:ext cx="616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year = "[1-9][0-9]{3}";</a:t>
            </a:r>
          </a:p>
          <a:p>
            <a:r>
              <a:rPr lang="en-US" altLang="zh-CN" dirty="0"/>
              <a:t>String month = "((0?[1-9])|(1[012]))";</a:t>
            </a:r>
          </a:p>
          <a:p>
            <a:r>
              <a:rPr lang="en-US" altLang="zh-CN" dirty="0"/>
              <a:t>String day = "((0?[1-9])|([12][0-9])|(3[01]?))";</a:t>
            </a:r>
          </a:p>
          <a:p>
            <a:r>
              <a:rPr lang="en-US" altLang="zh-CN" dirty="0"/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regex = year+"[-./]"+month+"[-./]"+day;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134" y="3933056"/>
            <a:ext cx="8454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1998-12-31".matches(regex)</a:t>
            </a:r>
            <a:r>
              <a:rPr lang="zh-CN" altLang="en-US" dirty="0"/>
              <a:t>，</a:t>
            </a:r>
            <a:r>
              <a:rPr lang="en-US" altLang="zh-CN" dirty="0"/>
              <a:t>"2008.6.5".matches(regex)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"</a:t>
            </a:r>
            <a:r>
              <a:rPr lang="en-US" altLang="zh-CN" dirty="0"/>
              <a:t>1998/6/5".matches(regex)</a:t>
            </a:r>
            <a:r>
              <a:rPr lang="zh-CN" altLang="en-US" dirty="0"/>
              <a:t>的值都是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40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2510526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9.2 </a:t>
            </a:r>
            <a:r>
              <a:rPr lang="zh-CN" altLang="zh-CN" sz="2400" b="1" dirty="0"/>
              <a:t>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zh-CN" altLang="en-US" sz="1800" b="1" dirty="0">
                <a:solidFill>
                  <a:srgbClr val="0070C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9.2.3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字符序列的替换与分解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758380"/>
            <a:ext cx="5839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对象调用：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</a:rPr>
              <a:t>replaceAll</a:t>
            </a:r>
            <a:r>
              <a:rPr lang="en-US" altLang="zh-CN" b="1" dirty="0">
                <a:solidFill>
                  <a:srgbClr val="C00000"/>
                </a:solidFill>
              </a:rPr>
              <a:t>(String </a:t>
            </a:r>
            <a:r>
              <a:rPr lang="en-US" altLang="zh-CN" b="1" dirty="0" err="1">
                <a:solidFill>
                  <a:srgbClr val="C00000"/>
                </a:solidFill>
              </a:rPr>
              <a:t>regex,String</a:t>
            </a:r>
            <a:r>
              <a:rPr lang="en-US" altLang="zh-CN" b="1" dirty="0">
                <a:solidFill>
                  <a:srgbClr val="C00000"/>
                </a:solidFill>
              </a:rPr>
              <a:t> replacement)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方法返回一个新的</a:t>
            </a:r>
            <a:r>
              <a:rPr lang="en-US" altLang="zh-CN" dirty="0"/>
              <a:t>String</a:t>
            </a:r>
            <a:r>
              <a:rPr lang="zh-CN" altLang="zh-CN" dirty="0"/>
              <a:t>对象，返回的</a:t>
            </a:r>
            <a:r>
              <a:rPr lang="en-US" altLang="zh-CN" dirty="0"/>
              <a:t>String</a:t>
            </a:r>
            <a:r>
              <a:rPr lang="zh-CN" altLang="zh-CN" dirty="0"/>
              <a:t>对象的字符序列是把当前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对象的字符序列中，所有和参数</a:t>
            </a:r>
            <a:r>
              <a:rPr lang="en-US" altLang="zh-CN" dirty="0"/>
              <a:t>regex</a:t>
            </a:r>
            <a:r>
              <a:rPr lang="zh-CN" altLang="zh-CN" dirty="0"/>
              <a:t>相匹配的子字符序列替换成参数</a:t>
            </a:r>
            <a:r>
              <a:rPr lang="en-US" altLang="zh-CN" dirty="0"/>
              <a:t>replacement</a:t>
            </a:r>
            <a:r>
              <a:rPr lang="zh-CN" altLang="zh-CN" dirty="0"/>
              <a:t>指定的字符序列所得到的字符序列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879" y="2708920"/>
            <a:ext cx="84543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注：当前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String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对象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调用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replaceAll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方法返回一个新的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String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对象，不改变当前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String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对象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的字符序列。</a:t>
            </a:r>
          </a:p>
        </p:txBody>
      </p:sp>
      <p:sp>
        <p:nvSpPr>
          <p:cNvPr id="3" name="矩形 2"/>
          <p:cNvSpPr/>
          <p:nvPr/>
        </p:nvSpPr>
        <p:spPr>
          <a:xfrm>
            <a:off x="485799" y="3437662"/>
            <a:ext cx="8417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中，用正则表达式判断一个</a:t>
            </a:r>
            <a:r>
              <a:rPr lang="en-US" altLang="zh-CN" dirty="0"/>
              <a:t>String</a:t>
            </a:r>
            <a:r>
              <a:rPr lang="zh-CN" altLang="en-US" dirty="0"/>
              <a:t>对象的字符序列是否全部由数字字符所构成。如果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对象的字符序列中含数字，就调用</a:t>
            </a:r>
            <a:r>
              <a:rPr lang="en-US" altLang="zh-CN" b="1" dirty="0" err="1"/>
              <a:t>replaceAll</a:t>
            </a:r>
            <a:r>
              <a:rPr lang="en-US" altLang="zh-CN" b="1" dirty="0"/>
              <a:t>()</a:t>
            </a:r>
            <a:r>
              <a:rPr lang="zh-CN" altLang="en-US" dirty="0"/>
              <a:t>方法返回一个</a:t>
            </a:r>
            <a:r>
              <a:rPr lang="en-US" altLang="zh-CN" dirty="0"/>
              <a:t>String</a:t>
            </a:r>
            <a:r>
              <a:rPr lang="zh-CN" altLang="en-US" dirty="0"/>
              <a:t>对象，所返回的</a:t>
            </a:r>
            <a:r>
              <a:rPr lang="en-US" altLang="zh-CN" dirty="0"/>
              <a:t>String</a:t>
            </a:r>
            <a:r>
              <a:rPr lang="zh-CN" altLang="en-US" dirty="0"/>
              <a:t>对象的字符序列是当前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</a:t>
            </a:r>
            <a:r>
              <a:rPr lang="zh-CN" altLang="en-US" b="1" dirty="0"/>
              <a:t>剔除数字后的字符</a:t>
            </a:r>
            <a:r>
              <a:rPr lang="zh-CN" altLang="en-US" b="1" dirty="0" smtClean="0"/>
              <a:t>序列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99919" y="5085184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9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43936"/>
            <a:ext cx="6214709" cy="18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2510526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9.2 </a:t>
            </a:r>
            <a:r>
              <a:rPr lang="zh-CN" altLang="zh-CN" sz="2400" b="1" dirty="0"/>
              <a:t>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zh-CN" altLang="en-US" sz="1800" b="1" dirty="0">
                <a:solidFill>
                  <a:srgbClr val="0070C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9.2.3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字符序列的替换与分解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76672"/>
            <a:ext cx="583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public String[] split(String regex)</a:t>
            </a:r>
            <a:endParaRPr lang="zh-CN" altLang="zh-CN" b="1" dirty="0"/>
          </a:p>
          <a:p>
            <a:r>
              <a:rPr lang="en-US" altLang="zh-CN" dirty="0"/>
              <a:t>String</a:t>
            </a:r>
            <a:r>
              <a:rPr lang="zh-CN" altLang="zh-CN" dirty="0"/>
              <a:t>对象调用该方法时，使用参数指定的正则表达式</a:t>
            </a:r>
            <a:r>
              <a:rPr lang="en-US" altLang="zh-CN" dirty="0"/>
              <a:t>regex</a:t>
            </a:r>
            <a:r>
              <a:rPr lang="zh-CN" altLang="zh-CN" dirty="0"/>
              <a:t>做为分隔标记，分解出</a:t>
            </a:r>
            <a:r>
              <a:rPr lang="en-US" altLang="zh-CN" dirty="0"/>
              <a:t>String</a:t>
            </a:r>
            <a:r>
              <a:rPr lang="zh-CN" altLang="zh-CN" dirty="0"/>
              <a:t>对象的字符序列中的单词，并将分解出的单词存放在</a:t>
            </a:r>
            <a:r>
              <a:rPr lang="en-US" altLang="zh-CN" dirty="0"/>
              <a:t>String</a:t>
            </a:r>
            <a:r>
              <a:rPr lang="zh-CN" altLang="zh-CN" dirty="0"/>
              <a:t>数组中。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5764614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1800" y="1604699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需要特别注意的是，</a:t>
            </a:r>
            <a:r>
              <a:rPr lang="en-US" altLang="zh-CN" dirty="0"/>
              <a:t>split</a:t>
            </a:r>
            <a:r>
              <a:rPr lang="zh-CN" altLang="zh-CN" dirty="0"/>
              <a:t>方法认为</a:t>
            </a:r>
            <a:r>
              <a:rPr lang="zh-CN" altLang="zh-CN" b="1" dirty="0"/>
              <a:t>分隔标记的左右是单词</a:t>
            </a:r>
            <a:r>
              <a:rPr lang="zh-CN" altLang="zh-CN" dirty="0"/>
              <a:t>，额外规则是，如果左面的单词是不含任何字符的字符序列，这个字符序列仍然算成一个单词，但右边的单词必须是含有字符的字符序列</a:t>
            </a:r>
            <a:r>
              <a:rPr lang="zh-CN" altLang="zh-CN" dirty="0" smtClean="0"/>
              <a:t>。</a:t>
            </a:r>
            <a:r>
              <a:rPr lang="zh-CN" altLang="en-US" dirty="0"/>
              <a:t>例如，对于：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1077" y="2924944"/>
            <a:ext cx="870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 = "</a:t>
            </a:r>
            <a:r>
              <a:rPr lang="zh-CN" altLang="en-US" b="1" dirty="0"/>
              <a:t>公元</a:t>
            </a:r>
            <a:r>
              <a:rPr lang="en-US" altLang="zh-CN" b="1" dirty="0"/>
              <a:t>2022</a:t>
            </a:r>
            <a:r>
              <a:rPr lang="zh-CN" altLang="en-US" b="1" dirty="0"/>
              <a:t>年</a:t>
            </a:r>
            <a:r>
              <a:rPr lang="en-US" altLang="zh-CN" b="1" dirty="0"/>
              <a:t>10</a:t>
            </a:r>
            <a:r>
              <a:rPr lang="zh-CN" altLang="en-US" b="1" dirty="0"/>
              <a:t>月</a:t>
            </a:r>
            <a:r>
              <a:rPr lang="en-US" altLang="zh-CN" b="1" dirty="0"/>
              <a:t>31</a:t>
            </a:r>
            <a:r>
              <a:rPr lang="zh-CN" altLang="en-US" b="1" dirty="0"/>
              <a:t>日</a:t>
            </a:r>
            <a:r>
              <a:rPr lang="en-US" altLang="zh-CN" b="1" dirty="0" smtClean="0"/>
              <a:t>";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使用正则表达式</a:t>
            </a:r>
            <a:r>
              <a:rPr lang="en-US" altLang="zh-CN" dirty="0"/>
              <a:t>String regex="\\D+"</a:t>
            </a:r>
            <a:r>
              <a:rPr lang="zh-CN" altLang="en-US" dirty="0"/>
              <a:t>作为分隔标记分解</a:t>
            </a:r>
            <a:r>
              <a:rPr lang="en-US" altLang="zh-CN" dirty="0" err="1"/>
              <a:t>str</a:t>
            </a:r>
            <a:r>
              <a:rPr lang="zh-CN" altLang="en-US" dirty="0"/>
              <a:t>的字符序列中的单词：</a:t>
            </a:r>
          </a:p>
          <a:p>
            <a:r>
              <a:rPr lang="en-US" altLang="zh-CN" b="1" dirty="0"/>
              <a:t>String </a:t>
            </a:r>
            <a:r>
              <a:rPr lang="en-US" altLang="zh-CN" b="1" dirty="0" err="1"/>
              <a:t>digitWord</a:t>
            </a:r>
            <a:r>
              <a:rPr lang="en-US" altLang="zh-CN" b="1" dirty="0"/>
              <a:t>[]=</a:t>
            </a:r>
            <a:r>
              <a:rPr lang="en-US" altLang="zh-CN" b="1" dirty="0" err="1"/>
              <a:t>str.split</a:t>
            </a:r>
            <a:r>
              <a:rPr lang="en-US" altLang="zh-CN" b="1" dirty="0"/>
              <a:t>(regex);</a:t>
            </a:r>
          </a:p>
          <a:p>
            <a:r>
              <a:rPr lang="en-US" altLang="zh-CN" b="1" dirty="0"/>
              <a:t> </a:t>
            </a:r>
            <a:r>
              <a:rPr lang="zh-CN" altLang="en-US" dirty="0" smtClean="0"/>
              <a:t>那么</a:t>
            </a:r>
            <a:r>
              <a:rPr lang="zh-CN" altLang="en-US" dirty="0"/>
              <a:t>，数组</a:t>
            </a:r>
            <a:r>
              <a:rPr lang="en-US" altLang="zh-CN" dirty="0" err="1"/>
              <a:t>digitWord</a:t>
            </a:r>
            <a:r>
              <a:rPr lang="zh-CN" altLang="en-US" dirty="0"/>
              <a:t>的长度是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zh-CN" altLang="en-US" b="1" dirty="0"/>
              <a:t>不是</a:t>
            </a:r>
            <a:r>
              <a:rPr lang="en-US" altLang="zh-CN" b="1" dirty="0"/>
              <a:t>3</a:t>
            </a:r>
            <a:r>
              <a:rPr lang="zh-CN" altLang="en-US" dirty="0"/>
              <a:t>。</a:t>
            </a:r>
            <a:r>
              <a:rPr lang="en-US" altLang="zh-CN" dirty="0" err="1"/>
              <a:t>digitWord</a:t>
            </a:r>
            <a:r>
              <a:rPr lang="en-US" altLang="zh-CN" dirty="0"/>
              <a:t>[0]</a:t>
            </a:r>
            <a:r>
              <a:rPr lang="zh-CN" altLang="en-US" dirty="0"/>
              <a:t>的字符序列不含任何字符、</a:t>
            </a:r>
            <a:r>
              <a:rPr lang="en-US" altLang="zh-CN" dirty="0" err="1"/>
              <a:t>digitWord</a:t>
            </a:r>
            <a:r>
              <a:rPr lang="en-US" altLang="zh-CN" dirty="0"/>
              <a:t>[1]</a:t>
            </a:r>
            <a:r>
              <a:rPr lang="zh-CN" altLang="en-US" dirty="0"/>
              <a:t>的字序列是</a:t>
            </a:r>
            <a:r>
              <a:rPr lang="en-US" altLang="zh-CN" dirty="0"/>
              <a:t>2022</a:t>
            </a:r>
            <a:r>
              <a:rPr lang="zh-CN" altLang="en-US" dirty="0"/>
              <a:t>，</a:t>
            </a:r>
            <a:r>
              <a:rPr lang="en-US" altLang="zh-CN" dirty="0" err="1"/>
              <a:t>digitWord</a:t>
            </a:r>
            <a:r>
              <a:rPr lang="en-US" altLang="zh-CN" dirty="0"/>
              <a:t>[2]</a:t>
            </a:r>
            <a:r>
              <a:rPr lang="zh-CN" altLang="en-US" dirty="0"/>
              <a:t>的字符序列是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 err="1"/>
              <a:t>digitWord</a:t>
            </a:r>
            <a:r>
              <a:rPr lang="en-US" altLang="zh-CN" dirty="0"/>
              <a:t>[3]</a:t>
            </a:r>
            <a:r>
              <a:rPr lang="zh-CN" altLang="en-US" dirty="0"/>
              <a:t>的字符序列是</a:t>
            </a:r>
            <a:r>
              <a:rPr lang="en-US" altLang="zh-CN" dirty="0"/>
              <a:t>31</a:t>
            </a:r>
            <a:r>
              <a:rPr lang="zh-CN" altLang="en-US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409398" y="467927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</a:t>
            </a:r>
            <a:r>
              <a:rPr lang="en-US" altLang="zh-CN" dirty="0"/>
              <a:t>10</a:t>
            </a:r>
            <a:r>
              <a:rPr lang="zh-CN" altLang="zh-CN" dirty="0"/>
              <a:t>中，用户从键盘输入一行文本，程序输出其中的</a:t>
            </a:r>
            <a:r>
              <a:rPr lang="zh-CN" altLang="zh-CN" dirty="0" smtClean="0"/>
              <a:t>单词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5117"/>
            <a:ext cx="3364101" cy="188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>
            <a:off x="2443298" y="5764614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9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章 常用实用类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471717"/>
            <a:ext cx="35672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String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正则表达式（难点）</a:t>
            </a:r>
            <a:endParaRPr lang="zh-CN" altLang="en-US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StringTokenizer</a:t>
            </a:r>
            <a:r>
              <a:rPr lang="zh-CN" altLang="en-US" dirty="0"/>
              <a:t>类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Scanner</a:t>
            </a:r>
            <a:r>
              <a:rPr lang="zh-CN" altLang="en-US" dirty="0"/>
              <a:t>类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Pattern</a:t>
            </a:r>
            <a:r>
              <a:rPr lang="zh-CN" altLang="en-US" dirty="0"/>
              <a:t>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（难点）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77072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60937" y="1471717"/>
            <a:ext cx="35672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StringBuffer</a:t>
            </a:r>
            <a:r>
              <a:rPr lang="zh-CN" altLang="en-US" dirty="0"/>
              <a:t>类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日期与时间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Math</a:t>
            </a:r>
            <a:r>
              <a:rPr lang="zh-CN" altLang="en-US" dirty="0"/>
              <a:t>、</a:t>
            </a:r>
            <a:r>
              <a:rPr lang="en-US" altLang="zh-CN" dirty="0" err="1"/>
              <a:t>BigInteger</a:t>
            </a:r>
            <a:r>
              <a:rPr lang="zh-CN" altLang="en-US" dirty="0"/>
              <a:t>和</a:t>
            </a:r>
            <a:r>
              <a:rPr lang="en-US" altLang="zh-CN" dirty="0"/>
              <a:t>Random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9.3 </a:t>
            </a:r>
            <a:r>
              <a:rPr lang="en-US" altLang="zh-CN" sz="2400" b="1" dirty="0" err="1"/>
              <a:t>StringTokenizer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zh-CN" altLang="en-US" sz="1800" b="1" dirty="0">
                <a:solidFill>
                  <a:srgbClr val="0070C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9.2.3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字符序列的替换与分解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76672"/>
            <a:ext cx="5839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当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将</a:t>
            </a:r>
            <a:r>
              <a:rPr lang="zh-CN" altLang="zh-CN" dirty="0"/>
              <a:t>字符序列分解成可被独立使用的单词时，可以使用</a:t>
            </a:r>
            <a:r>
              <a:rPr lang="en-US" altLang="zh-CN" dirty="0" err="1"/>
              <a:t>java.util</a:t>
            </a:r>
            <a:r>
              <a:rPr lang="zh-CN" altLang="zh-CN" dirty="0"/>
              <a:t>包中的</a:t>
            </a:r>
            <a:r>
              <a:rPr lang="en-US" altLang="zh-CN" dirty="0" err="1"/>
              <a:t>StringTokenizer</a:t>
            </a:r>
            <a:r>
              <a:rPr lang="zh-CN" altLang="zh-CN" dirty="0"/>
              <a:t>类，称该类的对象是一个字符序列分析器，该类有</a:t>
            </a:r>
            <a:r>
              <a:rPr lang="en-US" altLang="zh-CN" dirty="0"/>
              <a:t>2</a:t>
            </a:r>
            <a:r>
              <a:rPr lang="zh-CN" altLang="zh-CN" dirty="0"/>
              <a:t>个构造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1" y="5013176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1800" y="1400002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/>
              <a:t>StringTokenizer</a:t>
            </a:r>
            <a:r>
              <a:rPr lang="zh-CN" altLang="zh-CN" b="1" dirty="0"/>
              <a:t>（</a:t>
            </a:r>
            <a:r>
              <a:rPr lang="en-US" altLang="zh-CN" b="1" dirty="0"/>
              <a:t>String s</a:t>
            </a:r>
            <a:r>
              <a:rPr lang="zh-CN" altLang="zh-CN" b="1" dirty="0"/>
              <a:t>）</a:t>
            </a:r>
            <a:r>
              <a:rPr lang="zh-CN" altLang="zh-CN" dirty="0"/>
              <a:t>：构造一个</a:t>
            </a:r>
            <a:r>
              <a:rPr lang="en-US" altLang="zh-CN" dirty="0" err="1"/>
              <a:t>StringTokeizer</a:t>
            </a:r>
            <a:r>
              <a:rPr lang="zh-CN" altLang="zh-CN" dirty="0"/>
              <a:t>对象，比如</a:t>
            </a:r>
            <a:r>
              <a:rPr lang="en-US" altLang="zh-CN" dirty="0" err="1"/>
              <a:t>fenxi</a:t>
            </a:r>
            <a:r>
              <a:rPr lang="zh-CN" altLang="zh-CN" dirty="0"/>
              <a:t>。</a:t>
            </a:r>
            <a:r>
              <a:rPr lang="en-US" altLang="zh-CN" dirty="0" err="1"/>
              <a:t>fenxi</a:t>
            </a:r>
            <a:r>
              <a:rPr lang="zh-CN" altLang="zh-CN" dirty="0"/>
              <a:t>使用默认的分隔标记（</a:t>
            </a:r>
            <a:r>
              <a:rPr lang="zh-CN" altLang="zh-CN" b="1" dirty="0"/>
              <a:t>空格符、换行符、回车符、</a:t>
            </a:r>
            <a:r>
              <a:rPr lang="en-US" altLang="zh-CN" b="1" dirty="0"/>
              <a:t>Tab</a:t>
            </a:r>
            <a:r>
              <a:rPr lang="zh-CN" altLang="zh-CN" b="1" dirty="0"/>
              <a:t>符、进纸符</a:t>
            </a:r>
            <a:r>
              <a:rPr lang="zh-CN" altLang="zh-CN" dirty="0"/>
              <a:t>）分解出参数</a:t>
            </a:r>
            <a:r>
              <a:rPr lang="en-US" altLang="zh-CN" dirty="0"/>
              <a:t>s</a:t>
            </a:r>
            <a:r>
              <a:rPr lang="zh-CN" altLang="zh-CN" dirty="0"/>
              <a:t>的字符序列中的单词，即这些单词成为</a:t>
            </a:r>
            <a:r>
              <a:rPr lang="en-US" altLang="zh-CN" dirty="0" err="1"/>
              <a:t>fenxi</a:t>
            </a:r>
            <a:r>
              <a:rPr lang="zh-CN" altLang="zh-CN" dirty="0"/>
              <a:t>中的数据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398" y="386104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11</a:t>
            </a:r>
            <a:r>
              <a:rPr lang="zh-CN" altLang="zh-CN" dirty="0"/>
              <a:t>分别输出字符序列中的单词，并统计出单词</a:t>
            </a:r>
            <a:r>
              <a:rPr lang="zh-CN" altLang="zh-CN" dirty="0" smtClean="0"/>
              <a:t>个数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387059" y="5013176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3556" y="2690336"/>
            <a:ext cx="8354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/>
              <a:t>StringTokenizer</a:t>
            </a:r>
            <a:r>
              <a:rPr lang="en-US" altLang="zh-CN" b="1" dirty="0"/>
              <a:t>(String s, String </a:t>
            </a:r>
            <a:r>
              <a:rPr lang="en-US" altLang="zh-CN" b="1" dirty="0" err="1"/>
              <a:t>delim</a:t>
            </a:r>
            <a:r>
              <a:rPr lang="en-US" altLang="zh-CN" b="1" dirty="0"/>
              <a:t>)</a:t>
            </a:r>
            <a:r>
              <a:rPr lang="zh-CN" altLang="zh-CN" dirty="0"/>
              <a:t>：构造一个</a:t>
            </a:r>
            <a:r>
              <a:rPr lang="en-US" altLang="zh-CN" dirty="0" err="1"/>
              <a:t>StringTokeizer</a:t>
            </a:r>
            <a:r>
              <a:rPr lang="zh-CN" altLang="zh-CN" dirty="0"/>
              <a:t>对象，比如</a:t>
            </a:r>
            <a:r>
              <a:rPr lang="en-US" altLang="zh-CN" dirty="0" err="1"/>
              <a:t>fenxi</a:t>
            </a:r>
            <a:r>
              <a:rPr lang="zh-CN" altLang="zh-CN" dirty="0"/>
              <a:t>，</a:t>
            </a:r>
            <a:r>
              <a:rPr lang="en-US" altLang="zh-CN" dirty="0" err="1"/>
              <a:t>fenxi</a:t>
            </a:r>
            <a:r>
              <a:rPr lang="zh-CN" altLang="zh-CN" dirty="0"/>
              <a:t>用参数</a:t>
            </a:r>
            <a:r>
              <a:rPr lang="en-US" altLang="zh-CN" dirty="0" err="1"/>
              <a:t>dilim</a:t>
            </a:r>
            <a:r>
              <a:rPr lang="zh-CN" altLang="zh-CN" dirty="0"/>
              <a:t>的字符序列中的字符的</a:t>
            </a:r>
            <a:r>
              <a:rPr lang="zh-CN" altLang="zh-CN" b="1" dirty="0"/>
              <a:t>任意排列作为分隔标记</a:t>
            </a:r>
            <a:r>
              <a:rPr lang="zh-CN" altLang="zh-CN" dirty="0"/>
              <a:t>，分解出参数</a:t>
            </a:r>
            <a:r>
              <a:rPr lang="en-US" altLang="zh-CN" dirty="0"/>
              <a:t>s</a:t>
            </a:r>
            <a:r>
              <a:rPr lang="zh-CN" altLang="zh-CN" dirty="0"/>
              <a:t>的字符序列中的单词，即这些单词成为</a:t>
            </a:r>
            <a:r>
              <a:rPr lang="en-US" altLang="zh-CN" dirty="0" err="1"/>
              <a:t>fenxi</a:t>
            </a:r>
            <a:r>
              <a:rPr lang="zh-CN" altLang="zh-CN" dirty="0"/>
              <a:t>中的数据。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43" y="3947244"/>
            <a:ext cx="3827916" cy="250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7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9.3 </a:t>
            </a:r>
            <a:r>
              <a:rPr lang="en-US" altLang="zh-CN" sz="2400" b="1" dirty="0" err="1"/>
              <a:t>StringTokenizer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9.2.1 </a:t>
            </a:r>
            <a:r>
              <a:rPr lang="zh-CN" altLang="en-US" sz="1800" b="1" dirty="0">
                <a:solidFill>
                  <a:srgbClr val="0070C0"/>
                </a:solidFill>
              </a:rPr>
              <a:t>正则表达式与元字符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zh-CN" altLang="en-US" sz="1800" b="1" dirty="0">
                <a:solidFill>
                  <a:srgbClr val="0070C0"/>
                </a:solidFill>
              </a:rPr>
              <a:t>常用的正则表达式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9.2.3 </a:t>
            </a:r>
            <a:r>
              <a:rPr lang="zh-CN" altLang="en-US" sz="1800" b="1" dirty="0">
                <a:solidFill>
                  <a:srgbClr val="C00000"/>
                </a:solidFill>
              </a:rPr>
              <a:t>字符序列的替换与分解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5398" y="764704"/>
            <a:ext cx="5839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对于我们常见的收费单据，例如：</a:t>
            </a:r>
          </a:p>
          <a:p>
            <a:r>
              <a:rPr lang="zh-CN" altLang="zh-CN" dirty="0"/>
              <a:t>市话费：</a:t>
            </a:r>
            <a:r>
              <a:rPr lang="en-US" altLang="zh-CN" b="1" dirty="0"/>
              <a:t>28.89</a:t>
            </a:r>
            <a:r>
              <a:rPr lang="zh-CN" altLang="zh-CN" b="1" dirty="0"/>
              <a:t>圆</a:t>
            </a:r>
            <a:r>
              <a:rPr lang="en-US" altLang="zh-CN" b="1" dirty="0"/>
              <a:t>,</a:t>
            </a:r>
            <a:r>
              <a:rPr lang="zh-CN" altLang="zh-CN" b="1" dirty="0"/>
              <a:t>长途话费：</a:t>
            </a:r>
            <a:r>
              <a:rPr lang="en-US" altLang="zh-CN" b="1" dirty="0"/>
              <a:t>128.87</a:t>
            </a:r>
            <a:r>
              <a:rPr lang="zh-CN" altLang="zh-CN" b="1" dirty="0"/>
              <a:t>圆</a:t>
            </a:r>
            <a:r>
              <a:rPr lang="en-US" altLang="zh-CN" b="1" dirty="0"/>
              <a:t>,</a:t>
            </a:r>
            <a:r>
              <a:rPr lang="zh-CN" altLang="zh-CN" b="1" dirty="0"/>
              <a:t>上网费：</a:t>
            </a:r>
            <a:r>
              <a:rPr lang="en-US" altLang="zh-CN" b="1" dirty="0"/>
              <a:t>298</a:t>
            </a:r>
            <a:r>
              <a:rPr lang="zh-CN" altLang="zh-CN" b="1" dirty="0"/>
              <a:t>圆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StringTokenizer</a:t>
            </a:r>
            <a:r>
              <a:rPr lang="zh-CN" altLang="zh-CN" dirty="0"/>
              <a:t>解析出通信费用</a:t>
            </a:r>
          </a:p>
          <a:p>
            <a:r>
              <a:rPr lang="zh-CN" altLang="zh-CN" dirty="0"/>
              <a:t>如果将其中的非价格字符序列都</a:t>
            </a:r>
            <a:r>
              <a:rPr lang="zh-CN" altLang="zh-CN" b="1" dirty="0"/>
              <a:t>替换成</a:t>
            </a:r>
            <a:r>
              <a:rPr lang="en-US" altLang="zh-CN" b="1" dirty="0"/>
              <a:t>#</a:t>
            </a:r>
            <a:r>
              <a:rPr lang="zh-CN" altLang="zh-CN" dirty="0"/>
              <a:t>字符，那么让</a:t>
            </a:r>
            <a:r>
              <a:rPr lang="en-US" altLang="zh-CN" dirty="0" err="1"/>
              <a:t>StringTokenizer</a:t>
            </a:r>
            <a:r>
              <a:rPr lang="zh-CN" altLang="zh-CN" dirty="0"/>
              <a:t>对象</a:t>
            </a:r>
            <a:r>
              <a:rPr lang="zh-CN" altLang="zh-CN" b="1" dirty="0"/>
              <a:t>用</a:t>
            </a:r>
            <a:r>
              <a:rPr lang="en-US" altLang="zh-CN" b="1" dirty="0"/>
              <a:t>#</a:t>
            </a:r>
            <a:r>
              <a:rPr lang="zh-CN" altLang="zh-CN" b="1" dirty="0"/>
              <a:t>字符作为分隔标记</a:t>
            </a:r>
            <a:r>
              <a:rPr lang="zh-CN" altLang="zh-CN" dirty="0"/>
              <a:t>就可以分解出单据中的价格数据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1" y="5013176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398" y="386104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12</a:t>
            </a:r>
            <a:r>
              <a:rPr lang="zh-CN" altLang="zh-CN" dirty="0"/>
              <a:t>分解出单据中的费用，并计算出总费用</a:t>
            </a:r>
            <a:r>
              <a:rPr lang="zh-CN" altLang="en-US" dirty="0"/>
              <a:t>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2387059" y="5013176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5449191" cy="181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7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 smtClean="0"/>
              <a:t>9.4 Scanner</a:t>
            </a:r>
            <a:r>
              <a:rPr lang="zh-CN" altLang="en-US" sz="2400" b="1" dirty="0" smtClean="0"/>
              <a:t>类</a:t>
            </a:r>
            <a:endParaRPr lang="zh-CN" altLang="zh-CN" sz="24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7"/>
            <a:ext cx="1872208" cy="18996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用空格做分隔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用正则表达式做分隔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63278" y="198884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5398" y="519063"/>
            <a:ext cx="5839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Scanner </a:t>
            </a:r>
            <a:r>
              <a:rPr lang="en-US" altLang="zh-CN" dirty="0" err="1"/>
              <a:t>scanner</a:t>
            </a:r>
            <a:r>
              <a:rPr lang="en-US" altLang="zh-CN" dirty="0"/>
              <a:t> = new Scanner(s);</a:t>
            </a:r>
            <a:endParaRPr lang="zh-CN" altLang="zh-CN" dirty="0"/>
          </a:p>
          <a:p>
            <a:r>
              <a:rPr lang="zh-CN" altLang="zh-CN" dirty="0"/>
              <a:t>那么</a:t>
            </a:r>
            <a:r>
              <a:rPr lang="en-US" altLang="zh-CN" dirty="0"/>
              <a:t>scanner</a:t>
            </a:r>
            <a:r>
              <a:rPr lang="zh-CN" altLang="zh-CN" dirty="0"/>
              <a:t>默认地使用空格做为分隔标记来解析</a:t>
            </a:r>
            <a:r>
              <a:rPr lang="en-US" altLang="zh-CN" dirty="0"/>
              <a:t>s</a:t>
            </a:r>
            <a:r>
              <a:rPr lang="zh-CN" altLang="zh-CN" dirty="0"/>
              <a:t>的字符序列中的单词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4642107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398" y="2851313"/>
            <a:ext cx="8734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13</a:t>
            </a:r>
            <a:r>
              <a:rPr lang="zh-CN" altLang="zh-CN" dirty="0"/>
              <a:t>使用正则表达式（匹配所有非数字字符序列）：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/>
              <a:t>regex="[^0123456789.]+"; </a:t>
            </a:r>
            <a:r>
              <a:rPr lang="zh-CN" altLang="zh-CN" dirty="0"/>
              <a:t>作为分隔标记解析单据中的全部价格数据，并计算了总费用。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027019" y="4642107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3278" y="76470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47913" y="1604699"/>
            <a:ext cx="5934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可以让</a:t>
            </a:r>
            <a:r>
              <a:rPr lang="en-US" altLang="zh-CN" dirty="0"/>
              <a:t>Scanner </a:t>
            </a:r>
            <a:r>
              <a:rPr lang="en-US" altLang="zh-CN" dirty="0" err="1"/>
              <a:t>Scanner</a:t>
            </a:r>
            <a:r>
              <a:rPr lang="zh-CN" altLang="en-US" dirty="0"/>
              <a:t>对象调用方法：</a:t>
            </a:r>
          </a:p>
          <a:p>
            <a:r>
              <a:rPr lang="en-US" altLang="zh-CN" b="1" dirty="0" err="1"/>
              <a:t>useDelimiter</a:t>
            </a:r>
            <a:r>
              <a:rPr lang="en-US" altLang="zh-CN" b="1" dirty="0"/>
              <a:t>(</a:t>
            </a:r>
            <a:r>
              <a:rPr lang="zh-CN" altLang="en-US" b="1" dirty="0"/>
              <a:t>正则表达式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将正则表达式做为分隔标记，即</a:t>
            </a:r>
            <a:r>
              <a:rPr lang="en-US" altLang="zh-CN" dirty="0"/>
              <a:t>Scanner</a:t>
            </a:r>
            <a:r>
              <a:rPr lang="zh-CN" altLang="en-US" dirty="0"/>
              <a:t>对象在解析</a:t>
            </a:r>
            <a:r>
              <a:rPr lang="en-US" altLang="zh-CN" dirty="0"/>
              <a:t>s</a:t>
            </a:r>
            <a:r>
              <a:rPr lang="zh-CN" altLang="en-US" dirty="0"/>
              <a:t>的字符序列时，把与正则表达式匹配的字符序列做为分隔标记。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5" y="4078952"/>
            <a:ext cx="5419392" cy="18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9.5  Pattern</a:t>
            </a:r>
            <a:r>
              <a:rPr lang="zh-CN" altLang="zh-CN" sz="2400" b="1" dirty="0"/>
              <a:t>与</a:t>
            </a:r>
            <a:r>
              <a:rPr lang="en-US" altLang="zh-CN" sz="2400" b="1" dirty="0"/>
              <a:t>Match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398" y="1163095"/>
            <a:ext cx="1872208" cy="214192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Pattern</a:t>
            </a:r>
            <a:r>
              <a:rPr lang="zh-CN" altLang="en-US" sz="1800" b="1" dirty="0">
                <a:solidFill>
                  <a:srgbClr val="C00000"/>
                </a:solidFill>
              </a:rPr>
              <a:t>对象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C00000"/>
                </a:solidFill>
              </a:rPr>
              <a:t>Matcher</a:t>
            </a:r>
            <a:r>
              <a:rPr lang="zh-CN" altLang="en-US" sz="1800" b="1" dirty="0">
                <a:solidFill>
                  <a:srgbClr val="C00000"/>
                </a:solidFill>
              </a:rPr>
              <a:t>对象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263278" y="257130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5398" y="599038"/>
            <a:ext cx="61970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模式匹配就是检索和指定模式匹配的字符序列。</a:t>
            </a:r>
            <a:r>
              <a:rPr lang="en-US" altLang="zh-CN" dirty="0"/>
              <a:t>Java</a:t>
            </a:r>
            <a:r>
              <a:rPr lang="zh-CN" altLang="zh-CN" dirty="0"/>
              <a:t>提供了专门用来进行模式匹配的</a:t>
            </a:r>
            <a:r>
              <a:rPr lang="en-US" altLang="zh-CN" dirty="0"/>
              <a:t>Pattern</a:t>
            </a:r>
            <a:r>
              <a:rPr lang="zh-CN" altLang="zh-CN" dirty="0"/>
              <a:t>类和</a:t>
            </a:r>
            <a:r>
              <a:rPr lang="en-US" altLang="zh-CN" dirty="0"/>
              <a:t>Match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9736" y="5980021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14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763223" y="4904910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3278" y="122636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5398" y="1334381"/>
            <a:ext cx="5934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用正则表达式</a:t>
            </a:r>
            <a:r>
              <a:rPr lang="en-US" altLang="zh-CN" dirty="0"/>
              <a:t>regex</a:t>
            </a:r>
            <a:r>
              <a:rPr lang="zh-CN" altLang="zh-CN" dirty="0"/>
              <a:t>做参数得到一个称为模式的</a:t>
            </a:r>
            <a:r>
              <a:rPr lang="en-US" altLang="zh-CN" dirty="0"/>
              <a:t>Pattern</a:t>
            </a:r>
            <a:r>
              <a:rPr lang="zh-CN" altLang="zh-CN" dirty="0"/>
              <a:t>类的实例</a:t>
            </a:r>
            <a:r>
              <a:rPr lang="en-US" altLang="zh-CN" dirty="0"/>
              <a:t>pattern</a:t>
            </a:r>
            <a:r>
              <a:rPr lang="zh-CN" altLang="zh-CN" dirty="0"/>
              <a:t>。例如</a:t>
            </a:r>
            <a:r>
              <a:rPr lang="zh-CN" altLang="zh-CN" dirty="0" smtClean="0"/>
              <a:t>：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String regex = "\\w+@\\w+\\.[a-z]+(\\.[a-z]+)?";</a:t>
            </a:r>
            <a:endParaRPr lang="zh-CN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Pattern </a:t>
            </a:r>
            <a:r>
              <a:rPr lang="en-US" altLang="zh-CN" b="1" dirty="0" err="1">
                <a:solidFill>
                  <a:srgbClr val="C00000"/>
                </a:solidFill>
              </a:rPr>
              <a:t>pattern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</a:rPr>
              <a:t>Pattern.compile</a:t>
            </a:r>
            <a:r>
              <a:rPr lang="en-US" altLang="zh-CN" b="1" dirty="0">
                <a:solidFill>
                  <a:srgbClr val="C00000"/>
                </a:solidFill>
              </a:rPr>
              <a:t>(regex);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4474" y="2585504"/>
            <a:ext cx="6128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得到可用于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input</a:t>
            </a:r>
            <a:r>
              <a:rPr lang="zh-CN" altLang="en-US" dirty="0"/>
              <a:t>的</a:t>
            </a:r>
            <a:r>
              <a:rPr lang="en-US" altLang="zh-CN" dirty="0"/>
              <a:t>Matcher</a:t>
            </a:r>
            <a:r>
              <a:rPr lang="zh-CN" altLang="en-US" dirty="0"/>
              <a:t>类的实例</a:t>
            </a:r>
            <a:r>
              <a:rPr lang="en-US" altLang="zh-CN" dirty="0"/>
              <a:t>matcher</a:t>
            </a:r>
            <a:r>
              <a:rPr lang="zh-CN" altLang="en-US" dirty="0"/>
              <a:t>（称为匹配对象）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Matcher </a:t>
            </a:r>
            <a:r>
              <a:rPr lang="en-US" altLang="zh-CN" b="1" dirty="0" err="1">
                <a:solidFill>
                  <a:srgbClr val="C00000"/>
                </a:solidFill>
              </a:rPr>
              <a:t>matcher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</a:rPr>
              <a:t>pattern.matcher</a:t>
            </a:r>
            <a:r>
              <a:rPr lang="en-US" altLang="zh-CN" b="1" dirty="0">
                <a:solidFill>
                  <a:srgbClr val="C00000"/>
                </a:solidFill>
              </a:rPr>
              <a:t>(input);</a:t>
            </a:r>
          </a:p>
        </p:txBody>
      </p:sp>
      <p:sp>
        <p:nvSpPr>
          <p:cNvPr id="7" name="矩形 6"/>
          <p:cNvSpPr/>
          <p:nvPr/>
        </p:nvSpPr>
        <p:spPr>
          <a:xfrm>
            <a:off x="410029" y="3527685"/>
            <a:ext cx="826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matcher</a:t>
            </a:r>
            <a:r>
              <a:rPr lang="zh-CN" altLang="zh-CN" dirty="0"/>
              <a:t>依次调用</a:t>
            </a:r>
            <a:r>
              <a:rPr lang="en-US" altLang="zh-CN" b="1" dirty="0" err="1"/>
              <a:t>booelan</a:t>
            </a:r>
            <a:r>
              <a:rPr lang="en-US" altLang="zh-CN" b="1" dirty="0"/>
              <a:t> find()</a:t>
            </a:r>
            <a:r>
              <a:rPr lang="zh-CN" altLang="zh-CN" dirty="0"/>
              <a:t>方法检索</a:t>
            </a:r>
            <a:r>
              <a:rPr lang="en-US" altLang="zh-CN" dirty="0"/>
              <a:t>input</a:t>
            </a:r>
            <a:r>
              <a:rPr lang="zh-CN" altLang="zh-CN" dirty="0"/>
              <a:t>的字符序列中和</a:t>
            </a:r>
            <a:r>
              <a:rPr lang="en-US" altLang="zh-CN" dirty="0" smtClean="0"/>
              <a:t>regex</a:t>
            </a:r>
            <a:r>
              <a:rPr lang="zh-CN" altLang="zh-CN" dirty="0" smtClean="0"/>
              <a:t>正则表达式匹配</a:t>
            </a:r>
            <a:r>
              <a:rPr lang="zh-CN" altLang="zh-CN" dirty="0"/>
              <a:t>的子字符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474" y="4212413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14</a:t>
            </a:r>
            <a:r>
              <a:rPr lang="zh-CN" altLang="zh-CN" dirty="0"/>
              <a:t>查找一个字符序列（账单）中的数字</a:t>
            </a:r>
            <a:r>
              <a:rPr lang="en-US" altLang="zh-CN" dirty="0"/>
              <a:t>,</a:t>
            </a:r>
            <a:r>
              <a:rPr lang="zh-CN" altLang="zh-CN" dirty="0"/>
              <a:t>并计算了这些数字的和。检索三地的气温信息，并统计了各自的</a:t>
            </a:r>
            <a:r>
              <a:rPr lang="zh-CN" altLang="zh-CN" dirty="0" smtClean="0"/>
              <a:t>平均气温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61" y="4032158"/>
            <a:ext cx="4642609" cy="21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9.6 </a:t>
            </a:r>
            <a:r>
              <a:rPr lang="en-US" altLang="zh-CN" sz="2400" b="1" dirty="0" err="1"/>
              <a:t>StringBuffer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9.6.1 </a:t>
            </a:r>
            <a:r>
              <a:rPr lang="en-US" altLang="zh-CN" sz="1800" b="1" dirty="0" err="1">
                <a:solidFill>
                  <a:srgbClr val="C00000"/>
                </a:solidFill>
              </a:rPr>
              <a:t>StringBuffer</a:t>
            </a:r>
            <a:r>
              <a:rPr lang="zh-CN" altLang="en-US" sz="1800" b="1" dirty="0">
                <a:solidFill>
                  <a:srgbClr val="C00000"/>
                </a:solidFill>
              </a:rPr>
              <a:t>对象的创建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9.2.2 </a:t>
            </a:r>
            <a:r>
              <a:rPr lang="en-US" altLang="zh-CN" sz="1800" b="1" dirty="0" err="1">
                <a:solidFill>
                  <a:srgbClr val="0070C0"/>
                </a:solidFill>
              </a:rPr>
              <a:t>StringBuffer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40742" y="5423891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15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884162" y="5498554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3278" y="122636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2660" y="734216"/>
            <a:ext cx="59347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类不提供修改字符序列的方法，也就是说，</a:t>
            </a:r>
            <a:r>
              <a:rPr lang="en-US" altLang="zh-CN" dirty="0"/>
              <a:t>String</a:t>
            </a:r>
            <a:r>
              <a:rPr lang="zh-CN" altLang="zh-CN" dirty="0"/>
              <a:t>对象不能修改、删除、或替换字符序列中的某个字符，即</a:t>
            </a:r>
            <a:r>
              <a:rPr lang="en-US" altLang="zh-CN" dirty="0"/>
              <a:t>String</a:t>
            </a:r>
            <a:r>
              <a:rPr lang="zh-CN" altLang="zh-CN" dirty="0"/>
              <a:t>对象一旦创建，那么实体是不可以再发生变化的，称</a:t>
            </a:r>
            <a:r>
              <a:rPr lang="zh-CN" altLang="zh-CN" b="1" dirty="0"/>
              <a:t>这样的对象是不可变</a:t>
            </a:r>
            <a:r>
              <a:rPr lang="zh-CN" altLang="zh-CN" b="1" dirty="0" smtClean="0"/>
              <a:t>对象</a:t>
            </a:r>
            <a:r>
              <a:rPr lang="zh-CN" altLang="en-US" dirty="0" smtClean="0"/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8669" y="1934545"/>
            <a:ext cx="5878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StringBuffer</a:t>
            </a:r>
            <a:r>
              <a:rPr lang="zh-CN" altLang="en-US" b="1" dirty="0" smtClean="0"/>
              <a:t>类</a:t>
            </a:r>
            <a:r>
              <a:rPr lang="zh-CN" altLang="en-US" dirty="0" smtClean="0"/>
              <a:t>创建</a:t>
            </a:r>
            <a:r>
              <a:rPr lang="zh-CN" altLang="en-US" dirty="0"/>
              <a:t>可修改的字符序列</a:t>
            </a:r>
            <a:r>
              <a:rPr lang="zh-CN" altLang="en-US" dirty="0" smtClean="0"/>
              <a:t>，该</a:t>
            </a:r>
            <a:r>
              <a:rPr lang="zh-CN" altLang="en-US" dirty="0"/>
              <a:t>类的对象的实体的内存空间可以自动的改变大小，便于存放一个可变的字符序列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6660" y="2873585"/>
            <a:ext cx="8435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比如，一个</a:t>
            </a:r>
            <a:r>
              <a:rPr lang="en-US" altLang="zh-CN" dirty="0" err="1"/>
              <a:t>StringBuffer</a:t>
            </a:r>
            <a:r>
              <a:rPr lang="zh-CN" altLang="en-US" dirty="0"/>
              <a:t>对象调用</a:t>
            </a:r>
            <a:r>
              <a:rPr lang="en-US" altLang="zh-CN" dirty="0"/>
              <a:t>append</a:t>
            </a:r>
            <a:r>
              <a:rPr lang="zh-CN" altLang="en-US" dirty="0"/>
              <a:t>方法可以追加字符序列，例如：</a:t>
            </a:r>
          </a:p>
          <a:p>
            <a:r>
              <a:rPr lang="en-US" altLang="zh-CN" b="1" dirty="0" err="1"/>
              <a:t>StringBuffer</a:t>
            </a:r>
            <a:r>
              <a:rPr lang="en-US" altLang="zh-CN" b="1" dirty="0"/>
              <a:t> buffer = 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("</a:t>
            </a:r>
            <a:r>
              <a:rPr lang="zh-CN" altLang="en-US" b="1" dirty="0"/>
              <a:t>我喜欢学习</a:t>
            </a:r>
            <a:r>
              <a:rPr lang="en-US" altLang="zh-CN" b="1" dirty="0"/>
              <a:t>");</a:t>
            </a:r>
          </a:p>
          <a:p>
            <a:r>
              <a:rPr lang="zh-CN" altLang="en-US" dirty="0"/>
              <a:t>那么，对象</a:t>
            </a:r>
            <a:r>
              <a:rPr lang="en-US" altLang="zh-CN" dirty="0"/>
              <a:t>s</a:t>
            </a:r>
            <a:r>
              <a:rPr lang="zh-CN" altLang="en-US" dirty="0"/>
              <a:t>可调用</a:t>
            </a:r>
            <a:r>
              <a:rPr lang="en-US" altLang="zh-CN" dirty="0"/>
              <a:t>append</a:t>
            </a:r>
            <a:r>
              <a:rPr lang="zh-CN" altLang="en-US" dirty="0"/>
              <a:t>方法追加一个字符序列：</a:t>
            </a:r>
          </a:p>
          <a:p>
            <a:r>
              <a:rPr lang="en-US" altLang="zh-CN" b="1" dirty="0" err="1"/>
              <a:t>buffer.append</a:t>
            </a:r>
            <a:r>
              <a:rPr lang="en-US" altLang="zh-CN" b="1" dirty="0"/>
              <a:t>("</a:t>
            </a:r>
            <a:r>
              <a:rPr lang="zh-CN" altLang="en-US" b="1" dirty="0"/>
              <a:t>数学</a:t>
            </a:r>
            <a:r>
              <a:rPr lang="en-US" altLang="zh-CN" b="1" dirty="0"/>
              <a:t>");</a:t>
            </a:r>
          </a:p>
        </p:txBody>
      </p:sp>
      <p:sp>
        <p:nvSpPr>
          <p:cNvPr id="15" name="矩形 14"/>
          <p:cNvSpPr/>
          <p:nvPr/>
        </p:nvSpPr>
        <p:spPr>
          <a:xfrm>
            <a:off x="455519" y="4509120"/>
            <a:ext cx="1807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15</a:t>
            </a:r>
            <a:r>
              <a:rPr lang="zh-CN" altLang="zh-CN" dirty="0"/>
              <a:t>使用了</a:t>
            </a:r>
            <a:r>
              <a:rPr lang="en-US" altLang="zh-CN" dirty="0" err="1"/>
              <a:t>StringBuffer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20636"/>
            <a:ext cx="4555319" cy="26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9.6 </a:t>
            </a:r>
            <a:r>
              <a:rPr lang="en-US" altLang="zh-CN" sz="2400" b="1" dirty="0" err="1"/>
              <a:t>StringBuffer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9.6.1 </a:t>
            </a:r>
            <a:r>
              <a:rPr lang="en-US" altLang="zh-CN" sz="1800" b="1" dirty="0" err="1">
                <a:solidFill>
                  <a:srgbClr val="0070C0"/>
                </a:solidFill>
              </a:rPr>
              <a:t>StringBuffer</a:t>
            </a:r>
            <a:r>
              <a:rPr lang="zh-CN" altLang="en-US" sz="1800" b="1" dirty="0">
                <a:solidFill>
                  <a:srgbClr val="0070C0"/>
                </a:solidFill>
              </a:rPr>
              <a:t>对象的创建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9.2.2 </a:t>
            </a:r>
            <a:r>
              <a:rPr lang="en-US" altLang="zh-CN" sz="1800" b="1" dirty="0" err="1">
                <a:solidFill>
                  <a:srgbClr val="C00000"/>
                </a:solidFill>
              </a:rPr>
              <a:t>StringBuffer</a:t>
            </a:r>
            <a:r>
              <a:rPr lang="zh-CN" altLang="en-US" sz="1800" b="1" dirty="0">
                <a:solidFill>
                  <a:srgbClr val="C00000"/>
                </a:solidFill>
              </a:rPr>
              <a:t>类的常用方法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4429728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16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932895" y="4429728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3278" y="2142967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54745" y="620688"/>
            <a:ext cx="6413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l"/>
            </a:pPr>
            <a:r>
              <a:rPr lang="en-US" altLang="zh-CN" b="1" dirty="0" err="1" smtClean="0"/>
              <a:t>StringBuffer</a:t>
            </a:r>
            <a:r>
              <a:rPr lang="en-US" altLang="zh-CN" b="1" dirty="0" smtClean="0"/>
              <a:t> </a:t>
            </a:r>
            <a:r>
              <a:rPr lang="en-US" altLang="zh-CN" b="1" dirty="0"/>
              <a:t>append(String s)</a:t>
            </a:r>
            <a:r>
              <a:rPr lang="zh-CN" altLang="zh-CN" dirty="0"/>
              <a:t>：将</a:t>
            </a:r>
            <a:r>
              <a:rPr lang="en-US" altLang="zh-CN" dirty="0"/>
              <a:t>s</a:t>
            </a:r>
            <a:r>
              <a:rPr lang="zh-CN" altLang="zh-CN" dirty="0"/>
              <a:t>的字符序列追加到当前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对象中，并返回当前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对象的引用。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b="1" dirty="0" err="1"/>
              <a:t>StringBuffer</a:t>
            </a:r>
            <a:r>
              <a:rPr lang="en-US" altLang="zh-CN" b="1" dirty="0"/>
              <a:t> append(</a:t>
            </a:r>
            <a:r>
              <a:rPr lang="en-US" altLang="zh-CN" b="1" dirty="0" err="1"/>
              <a:t>int</a:t>
            </a:r>
            <a:r>
              <a:rPr lang="en-US" altLang="zh-CN" b="1" dirty="0"/>
              <a:t> n)</a:t>
            </a:r>
            <a:r>
              <a:rPr lang="zh-CN" altLang="zh-CN" dirty="0"/>
              <a:t>：将</a:t>
            </a:r>
            <a:r>
              <a:rPr lang="en-US" altLang="zh-CN" dirty="0"/>
              <a:t>n</a:t>
            </a:r>
            <a:r>
              <a:rPr lang="zh-CN" altLang="zh-CN" dirty="0"/>
              <a:t>作为字符序列尾加到当前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对象的字符序列，并返回当前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对象的引用。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b="1" dirty="0" err="1"/>
              <a:t>StringBuffer</a:t>
            </a:r>
            <a:r>
              <a:rPr lang="en-US" altLang="zh-CN" b="1" dirty="0"/>
              <a:t> append(Object o)</a:t>
            </a:r>
            <a:r>
              <a:rPr lang="zh-CN" altLang="zh-CN" dirty="0"/>
              <a:t>：将一个</a:t>
            </a:r>
            <a:r>
              <a:rPr lang="en-US" altLang="zh-CN" dirty="0"/>
              <a:t>Object</a:t>
            </a:r>
            <a:r>
              <a:rPr lang="zh-CN" altLang="zh-CN" dirty="0"/>
              <a:t>对象的字符序列表示尾加到当前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对象的字符序列中，并返回当前</a:t>
            </a:r>
            <a:r>
              <a:rPr lang="en-US" altLang="zh-CN" dirty="0" err="1"/>
              <a:t>StringBuffer</a:t>
            </a:r>
            <a:r>
              <a:rPr lang="zh-CN" altLang="zh-CN" dirty="0"/>
              <a:t>对象的引用。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86859" y="3497470"/>
            <a:ext cx="1807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16</a:t>
            </a:r>
            <a:r>
              <a:rPr lang="zh-CN" altLang="zh-CN" dirty="0"/>
              <a:t>使用</a:t>
            </a:r>
            <a:r>
              <a:rPr lang="en-US" altLang="zh-CN" dirty="0" err="1"/>
              <a:t>StringBuffer</a:t>
            </a:r>
            <a:r>
              <a:rPr lang="zh-CN" altLang="zh-CN" dirty="0"/>
              <a:t>类的常用方法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4685850" cy="18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9.7 </a:t>
            </a:r>
            <a:r>
              <a:rPr lang="zh-CN" altLang="zh-CN" sz="2400" b="1" dirty="0"/>
              <a:t>日期与时间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9.7.1 </a:t>
            </a:r>
            <a:r>
              <a:rPr lang="zh-CN" altLang="en-US" sz="1800" b="1" dirty="0">
                <a:solidFill>
                  <a:srgbClr val="C00000"/>
                </a:solidFill>
              </a:rPr>
              <a:t>日期与时间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9.7.2 </a:t>
            </a:r>
            <a:r>
              <a:rPr lang="zh-CN" altLang="en-US" sz="1800" b="1" dirty="0">
                <a:solidFill>
                  <a:srgbClr val="0070C0"/>
                </a:solidFill>
              </a:rPr>
              <a:t>日期、时间差和日历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9.7.3 </a:t>
            </a:r>
            <a:r>
              <a:rPr lang="zh-CN" altLang="en-US" sz="1800" b="1" dirty="0">
                <a:solidFill>
                  <a:srgbClr val="0070C0"/>
                </a:solidFill>
              </a:rPr>
              <a:t>日期格式化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269" y="6165304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17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299638" y="6139428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169154" y="83671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692696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LocalDate</a:t>
            </a:r>
            <a:r>
              <a:rPr lang="zh-CN" altLang="en-US" dirty="0"/>
              <a:t>调用</a:t>
            </a:r>
            <a:r>
              <a:rPr lang="en-US" altLang="zh-CN" dirty="0"/>
              <a:t>now()</a:t>
            </a:r>
            <a:r>
              <a:rPr lang="zh-CN" altLang="en-US" dirty="0"/>
              <a:t>方法可以返回一个</a:t>
            </a:r>
            <a:r>
              <a:rPr lang="en-US" altLang="zh-CN" dirty="0" err="1"/>
              <a:t>LocalDate</a:t>
            </a:r>
            <a:r>
              <a:rPr lang="zh-CN" altLang="en-US" dirty="0"/>
              <a:t>对象，该对象封装本地当前日期有关的数据（年，月，日，星期等），例如：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LocalDate</a:t>
            </a:r>
            <a:r>
              <a:rPr lang="en-US" altLang="zh-CN" b="1" dirty="0">
                <a:solidFill>
                  <a:srgbClr val="C00000"/>
                </a:solidFill>
              </a:rPr>
              <a:t> date = </a:t>
            </a:r>
            <a:r>
              <a:rPr lang="en-US" altLang="zh-CN" b="1" dirty="0" err="1">
                <a:solidFill>
                  <a:srgbClr val="C00000"/>
                </a:solidFill>
              </a:rPr>
              <a:t>LocalDate.now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2606650" y="1951672"/>
            <a:ext cx="6285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LocalDateTime</a:t>
            </a:r>
            <a:r>
              <a:rPr lang="zh-CN" altLang="en-US" dirty="0"/>
              <a:t>类的对象中还可以封装时、分，秒和纳秒（</a:t>
            </a:r>
            <a:r>
              <a:rPr lang="en-US" altLang="zh-CN" dirty="0"/>
              <a:t>1</a:t>
            </a:r>
            <a:r>
              <a:rPr lang="zh-CN" altLang="en-US" dirty="0"/>
              <a:t>纳秒是</a:t>
            </a:r>
            <a:r>
              <a:rPr lang="en-US" altLang="zh-CN" dirty="0"/>
              <a:t>1</a:t>
            </a:r>
            <a:r>
              <a:rPr lang="zh-CN" altLang="en-US" dirty="0"/>
              <a:t>秒的</a:t>
            </a:r>
            <a:r>
              <a:rPr lang="en-US" altLang="zh-CN" dirty="0"/>
              <a:t>10</a:t>
            </a:r>
            <a:r>
              <a:rPr lang="zh-CN" altLang="en-US" dirty="0"/>
              <a:t>亿分之一）等时间数据。</a:t>
            </a:r>
          </a:p>
          <a:p>
            <a:r>
              <a:rPr lang="zh-CN" altLang="en-US" dirty="0"/>
              <a:t>例如：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LocalDateTimeb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date = </a:t>
            </a:r>
            <a:r>
              <a:rPr lang="en-US" altLang="zh-CN" b="1" dirty="0" err="1">
                <a:solidFill>
                  <a:srgbClr val="C00000"/>
                </a:solidFill>
              </a:rPr>
              <a:t>LocalDateTime.now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</p:txBody>
      </p:sp>
      <p:sp>
        <p:nvSpPr>
          <p:cNvPr id="7" name="矩形 6"/>
          <p:cNvSpPr/>
          <p:nvPr/>
        </p:nvSpPr>
        <p:spPr>
          <a:xfrm>
            <a:off x="486858" y="3180487"/>
            <a:ext cx="826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LocalTime</a:t>
            </a:r>
            <a:r>
              <a:rPr lang="zh-CN" altLang="en-US" dirty="0"/>
              <a:t>只封装时、分，秒和纳秒等时间数据。</a:t>
            </a:r>
          </a:p>
          <a:p>
            <a:r>
              <a:rPr lang="zh-CN" altLang="en-US" dirty="0"/>
              <a:t>例如：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LocalTime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time </a:t>
            </a:r>
            <a:r>
              <a:rPr lang="en-US" altLang="zh-CN" b="1" dirty="0">
                <a:solidFill>
                  <a:srgbClr val="C00000"/>
                </a:solidFill>
              </a:rPr>
              <a:t>= </a:t>
            </a:r>
            <a:r>
              <a:rPr lang="en-US" altLang="zh-CN" b="1" dirty="0" err="1">
                <a:solidFill>
                  <a:srgbClr val="C00000"/>
                </a:solidFill>
              </a:rPr>
              <a:t>LocalTime.now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</p:txBody>
      </p:sp>
      <p:sp>
        <p:nvSpPr>
          <p:cNvPr id="11" name="矩形 10"/>
          <p:cNvSpPr/>
          <p:nvPr/>
        </p:nvSpPr>
        <p:spPr>
          <a:xfrm>
            <a:off x="320650" y="4103033"/>
            <a:ext cx="3603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17</a:t>
            </a:r>
            <a:r>
              <a:rPr lang="zh-CN" altLang="zh-CN" dirty="0"/>
              <a:t>中，输出了两个日期，一个本地机器的日期</a:t>
            </a:r>
            <a:r>
              <a:rPr lang="en-US" altLang="zh-CN" dirty="0" err="1"/>
              <a:t>dateOne</a:t>
            </a:r>
            <a:r>
              <a:rPr lang="zh-CN" altLang="zh-CN" dirty="0"/>
              <a:t>，一个自定义日期</a:t>
            </a:r>
            <a:r>
              <a:rPr lang="en-US" altLang="zh-CN" dirty="0" err="1"/>
              <a:t>dateTwo</a:t>
            </a:r>
            <a:r>
              <a:rPr lang="zh-CN" altLang="zh-CN" dirty="0"/>
              <a:t>。判断了</a:t>
            </a:r>
            <a:r>
              <a:rPr lang="en-US" altLang="zh-CN" dirty="0" err="1"/>
              <a:t>dateOne</a:t>
            </a:r>
            <a:r>
              <a:rPr lang="zh-CN" altLang="zh-CN" dirty="0"/>
              <a:t>和</a:t>
            </a:r>
            <a:r>
              <a:rPr lang="en-US" altLang="zh-CN" dirty="0" err="1"/>
              <a:t>dateTwo</a:t>
            </a:r>
            <a:r>
              <a:rPr lang="zh-CN" altLang="zh-CN" dirty="0"/>
              <a:t>的前后关系，并给出日期</a:t>
            </a:r>
            <a:r>
              <a:rPr lang="en-US" altLang="zh-CN" dirty="0" err="1"/>
              <a:t>dateOne</a:t>
            </a:r>
            <a:r>
              <a:rPr lang="zh-CN" altLang="zh-CN" dirty="0"/>
              <a:t>的</a:t>
            </a:r>
            <a:r>
              <a:rPr lang="en-US" altLang="zh-CN" dirty="0"/>
              <a:t>18</a:t>
            </a:r>
            <a:r>
              <a:rPr lang="zh-CN" altLang="zh-CN" dirty="0"/>
              <a:t>年之前的日期和日期</a:t>
            </a:r>
            <a:r>
              <a:rPr lang="en-US" altLang="zh-CN" dirty="0" err="1"/>
              <a:t>dateTwo</a:t>
            </a:r>
            <a:r>
              <a:rPr lang="zh-CN" altLang="zh-CN" dirty="0"/>
              <a:t>再经过</a:t>
            </a:r>
            <a:r>
              <a:rPr lang="en-US" altLang="zh-CN" dirty="0"/>
              <a:t>18</a:t>
            </a:r>
            <a:r>
              <a:rPr lang="zh-CN" altLang="zh-CN" dirty="0"/>
              <a:t>年零</a:t>
            </a:r>
            <a:r>
              <a:rPr lang="en-US" altLang="zh-CN" dirty="0"/>
              <a:t>23</a:t>
            </a:r>
            <a:r>
              <a:rPr lang="zh-CN" altLang="zh-CN" dirty="0"/>
              <a:t>个月、</a:t>
            </a:r>
            <a:r>
              <a:rPr lang="en-US" altLang="zh-CN" dirty="0"/>
              <a:t>8976</a:t>
            </a:r>
            <a:r>
              <a:rPr lang="zh-CN" altLang="zh-CN" dirty="0"/>
              <a:t>天之后的日期。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97" y="3674720"/>
            <a:ext cx="4097615" cy="27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5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9.7 </a:t>
            </a:r>
            <a:r>
              <a:rPr lang="zh-CN" altLang="zh-CN" sz="2400" b="1" dirty="0"/>
              <a:t>日期与时间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9.7.1 </a:t>
            </a:r>
            <a:r>
              <a:rPr lang="zh-CN" altLang="en-US" sz="1800" b="1" dirty="0">
                <a:solidFill>
                  <a:srgbClr val="0070C0"/>
                </a:solidFill>
              </a:rPr>
              <a:t>日期与时间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9.7.2 </a:t>
            </a:r>
            <a:r>
              <a:rPr lang="zh-CN" altLang="en-US" sz="1800" b="1" dirty="0">
                <a:solidFill>
                  <a:srgbClr val="C00000"/>
                </a:solidFill>
              </a:rPr>
              <a:t>日期、时间差和日历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9.7.3 </a:t>
            </a:r>
            <a:r>
              <a:rPr lang="zh-CN" altLang="en-US" sz="1800" b="1" dirty="0">
                <a:solidFill>
                  <a:srgbClr val="0070C0"/>
                </a:solidFill>
              </a:rPr>
              <a:t>日期格式化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269" y="4642134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18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319" y="4663318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7744" y="1677001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692696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LocalDate</a:t>
            </a:r>
            <a:r>
              <a:rPr lang="zh-CN" altLang="zh-CN" dirty="0"/>
              <a:t>，</a:t>
            </a:r>
            <a:r>
              <a:rPr lang="en-US" altLang="zh-CN" dirty="0" err="1"/>
              <a:t>LocalDateTime</a:t>
            </a:r>
            <a:r>
              <a:rPr lang="zh-CN" altLang="zh-CN" dirty="0"/>
              <a:t>和</a:t>
            </a:r>
            <a:r>
              <a:rPr lang="en-US" altLang="zh-CN" dirty="0" err="1"/>
              <a:t>LocalTime</a:t>
            </a:r>
            <a:r>
              <a:rPr lang="zh-CN" altLang="zh-CN" dirty="0"/>
              <a:t>都提供了计算日期、时间差的方法：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long until​(Temporal </a:t>
            </a:r>
            <a:r>
              <a:rPr lang="en-US" altLang="zh-CN" b="1" dirty="0" err="1">
                <a:solidFill>
                  <a:srgbClr val="C00000"/>
                </a:solidFill>
              </a:rPr>
              <a:t>endExclusive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</a:rPr>
              <a:t>TemporalUnit</a:t>
            </a:r>
            <a:r>
              <a:rPr lang="en-US" altLang="zh-CN" b="1" dirty="0">
                <a:solidFill>
                  <a:srgbClr val="C00000"/>
                </a:solidFill>
              </a:rPr>
              <a:t> unit);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LocalDate</a:t>
            </a:r>
            <a:r>
              <a:rPr lang="zh-CN" altLang="zh-CN" dirty="0"/>
              <a:t>，</a:t>
            </a:r>
            <a:r>
              <a:rPr lang="en-US" altLang="zh-CN" dirty="0" err="1"/>
              <a:t>LocalDateTime</a:t>
            </a:r>
            <a:r>
              <a:rPr lang="zh-CN" altLang="zh-CN" dirty="0"/>
              <a:t>，</a:t>
            </a:r>
            <a:r>
              <a:rPr lang="en-US" altLang="zh-CN" dirty="0" err="1"/>
              <a:t>LocalTime</a:t>
            </a:r>
            <a:r>
              <a:rPr lang="zh-CN" altLang="zh-CN" dirty="0"/>
              <a:t>类都是实现了</a:t>
            </a:r>
            <a:r>
              <a:rPr lang="en-US" altLang="zh-CN" dirty="0"/>
              <a:t>Temporal</a:t>
            </a:r>
            <a:r>
              <a:rPr lang="zh-CN" altLang="zh-CN" dirty="0"/>
              <a:t>接口的类。枚举类型</a:t>
            </a:r>
            <a:r>
              <a:rPr lang="en-US" altLang="zh-CN" dirty="0" err="1"/>
              <a:t>ChronoUnit</a:t>
            </a:r>
            <a:r>
              <a:rPr lang="zh-CN" altLang="zh-CN" dirty="0"/>
              <a:t>实现了</a:t>
            </a:r>
            <a:r>
              <a:rPr lang="en-US" altLang="zh-CN" dirty="0" err="1"/>
              <a:t>TemporalUnit</a:t>
            </a:r>
            <a:r>
              <a:rPr lang="zh-CN" altLang="zh-CN" dirty="0" smtClean="0"/>
              <a:t>接口</a:t>
            </a:r>
            <a:r>
              <a:rPr lang="en-US" altLang="zh-CN" dirty="0" smtClean="0"/>
              <a:t>.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268" y="2852936"/>
            <a:ext cx="825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18</a:t>
            </a:r>
            <a:r>
              <a:rPr lang="zh-CN" altLang="zh-CN" dirty="0"/>
              <a:t>计算了</a:t>
            </a:r>
            <a:r>
              <a:rPr lang="en-US" altLang="zh-CN" dirty="0"/>
              <a:t>1945</a:t>
            </a:r>
            <a:r>
              <a:rPr lang="zh-CN" altLang="zh-CN" dirty="0"/>
              <a:t>年和</a:t>
            </a:r>
            <a:r>
              <a:rPr lang="en-US" altLang="zh-CN" dirty="0"/>
              <a:t>1931</a:t>
            </a:r>
            <a:r>
              <a:rPr lang="zh-CN" altLang="zh-CN" dirty="0"/>
              <a:t>年之间相隔的天数，月数，年数，小时数等</a:t>
            </a:r>
            <a:r>
              <a:rPr lang="zh-CN" altLang="zh-CN" dirty="0" smtClean="0"/>
              <a:t>信息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56167"/>
            <a:ext cx="5100550" cy="274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9.7 </a:t>
            </a:r>
            <a:r>
              <a:rPr lang="zh-CN" altLang="zh-CN" sz="2400" b="1" dirty="0"/>
              <a:t>日期与时间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9.7.1 </a:t>
            </a:r>
            <a:r>
              <a:rPr lang="zh-CN" altLang="en-US" sz="1800" b="1" dirty="0">
                <a:solidFill>
                  <a:srgbClr val="0070C0"/>
                </a:solidFill>
              </a:rPr>
              <a:t>日期与时间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9.7.2 </a:t>
            </a:r>
            <a:r>
              <a:rPr lang="zh-CN" altLang="en-US" sz="1800" b="1" dirty="0">
                <a:solidFill>
                  <a:srgbClr val="C00000"/>
                </a:solidFill>
              </a:rPr>
              <a:t>日期、时间差和日历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9.7.3 </a:t>
            </a:r>
            <a:r>
              <a:rPr lang="zh-CN" altLang="en-US" sz="1800" b="1" dirty="0">
                <a:solidFill>
                  <a:srgbClr val="0070C0"/>
                </a:solidFill>
              </a:rPr>
              <a:t>日期格式化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283" y="3933056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644056" y="3952936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267744" y="1677001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43809" y="1677001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 smtClean="0"/>
              <a:t>19</a:t>
            </a:r>
            <a:r>
              <a:rPr lang="zh-CN" altLang="zh-CN" dirty="0" smtClean="0"/>
              <a:t>输出</a:t>
            </a:r>
            <a:r>
              <a:rPr lang="zh-CN" altLang="zh-CN" dirty="0"/>
              <a:t>当前</a:t>
            </a:r>
            <a:r>
              <a:rPr lang="zh-CN" altLang="zh-CN" dirty="0" smtClean="0"/>
              <a:t>机器日期</a:t>
            </a:r>
            <a:r>
              <a:rPr lang="en-US" altLang="zh-CN" dirty="0"/>
              <a:t>(</a:t>
            </a:r>
            <a:r>
              <a:rPr lang="zh-CN" altLang="en-US" dirty="0"/>
              <a:t>运行该例子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)</a:t>
            </a:r>
            <a:r>
              <a:rPr lang="zh-CN" altLang="zh-CN" dirty="0" smtClean="0"/>
              <a:t>中</a:t>
            </a:r>
            <a:r>
              <a:rPr lang="zh-CN" altLang="zh-CN" dirty="0"/>
              <a:t>月份的</a:t>
            </a:r>
            <a:r>
              <a:rPr lang="zh-CN" altLang="zh-CN" dirty="0" smtClean="0"/>
              <a:t>日历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8942" y="4581128"/>
            <a:ext cx="2696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GiveCalendar.java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Example9_19.java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49057"/>
            <a:ext cx="4562643" cy="253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38518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9.7 </a:t>
            </a:r>
            <a:r>
              <a:rPr lang="zh-CN" altLang="zh-CN" sz="2400" b="1" dirty="0"/>
              <a:t>日期与时间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19658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9.7.1 </a:t>
            </a:r>
            <a:r>
              <a:rPr lang="zh-CN" altLang="en-US" sz="1800" b="1" dirty="0">
                <a:solidFill>
                  <a:srgbClr val="0070C0"/>
                </a:solidFill>
              </a:rPr>
              <a:t>日期与时间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9.7.2 </a:t>
            </a:r>
            <a:r>
              <a:rPr lang="zh-CN" altLang="en-US" sz="1800" b="1" dirty="0">
                <a:solidFill>
                  <a:srgbClr val="0070C0"/>
                </a:solidFill>
              </a:rPr>
              <a:t>日期、时间差和日历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9.7.3 </a:t>
            </a:r>
            <a:r>
              <a:rPr lang="zh-CN" altLang="en-US" sz="1800" b="1" dirty="0">
                <a:solidFill>
                  <a:srgbClr val="C00000"/>
                </a:solidFill>
              </a:rPr>
              <a:t>日期格式化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5085184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20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810787" y="5085184"/>
            <a:ext cx="472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329495" y="210730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43809" y="764704"/>
            <a:ext cx="6137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类的</a:t>
            </a:r>
            <a:r>
              <a:rPr lang="en-US" altLang="zh-CN" dirty="0"/>
              <a:t>format</a:t>
            </a:r>
            <a:r>
              <a:rPr lang="zh-CN" altLang="zh-CN" dirty="0"/>
              <a:t>方法： </a:t>
            </a:r>
          </a:p>
          <a:p>
            <a:r>
              <a:rPr lang="en-US" altLang="zh-CN" dirty="0"/>
              <a:t>String format(</a:t>
            </a:r>
            <a:r>
              <a:rPr lang="zh-CN" altLang="zh-CN" dirty="0"/>
              <a:t>格式化模式</a:t>
            </a:r>
            <a:r>
              <a:rPr lang="en-US" altLang="zh-CN" dirty="0"/>
              <a:t>,</a:t>
            </a:r>
            <a:r>
              <a:rPr lang="zh-CN" altLang="zh-CN" dirty="0"/>
              <a:t>日期列表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返回一个</a:t>
            </a:r>
            <a:r>
              <a:rPr lang="en-US" altLang="zh-CN" dirty="0"/>
              <a:t>String</a:t>
            </a:r>
            <a:r>
              <a:rPr lang="zh-CN" altLang="zh-CN" dirty="0"/>
              <a:t>对象，该对象的字符序列是把“格式化模式”的格式符号替换成“日期列表”中对应数据（年，月，日，小时等数据）后的字符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780928"/>
            <a:ext cx="8586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假设本地当前日期是</a:t>
            </a:r>
            <a:r>
              <a:rPr lang="en-US" altLang="zh-CN" dirty="0"/>
              <a:t>2022-2-17</a:t>
            </a:r>
            <a:r>
              <a:rPr lang="zh-CN" altLang="en-US" dirty="0"/>
              <a:t>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String s = </a:t>
            </a:r>
            <a:r>
              <a:rPr lang="en-US" altLang="zh-CN" b="1" dirty="0" err="1">
                <a:solidFill>
                  <a:srgbClr val="C00000"/>
                </a:solidFill>
              </a:rPr>
              <a:t>String.format</a:t>
            </a:r>
            <a:r>
              <a:rPr lang="en-US" altLang="zh-CN" b="1" dirty="0">
                <a:solidFill>
                  <a:srgbClr val="C00000"/>
                </a:solidFill>
              </a:rPr>
              <a:t>("%</a:t>
            </a:r>
            <a:r>
              <a:rPr lang="en-US" altLang="zh-CN" b="1" dirty="0" err="1">
                <a:solidFill>
                  <a:srgbClr val="C00000"/>
                </a:solidFill>
              </a:rPr>
              <a:t>tY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%tm</a:t>
            </a:r>
            <a:r>
              <a:rPr lang="zh-CN" altLang="en-US" b="1" dirty="0">
                <a:solidFill>
                  <a:srgbClr val="C00000"/>
                </a:solidFill>
              </a:rPr>
              <a:t>月</a:t>
            </a:r>
            <a:r>
              <a:rPr lang="en-US" altLang="zh-CN" b="1" dirty="0">
                <a:solidFill>
                  <a:srgbClr val="C00000"/>
                </a:solidFill>
              </a:rPr>
              <a:t>%td</a:t>
            </a:r>
            <a:r>
              <a:rPr lang="zh-CN" altLang="en-US" b="1" dirty="0">
                <a:solidFill>
                  <a:srgbClr val="C00000"/>
                </a:solidFill>
              </a:rPr>
              <a:t>日</a:t>
            </a:r>
            <a:r>
              <a:rPr lang="en-US" altLang="zh-CN" b="1" dirty="0">
                <a:solidFill>
                  <a:srgbClr val="C00000"/>
                </a:solidFill>
              </a:rPr>
              <a:t>",</a:t>
            </a:r>
            <a:r>
              <a:rPr lang="en-US" altLang="zh-CN" b="1" dirty="0" err="1">
                <a:solidFill>
                  <a:srgbClr val="C00000"/>
                </a:solidFill>
              </a:rPr>
              <a:t>date,date,date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s</a:t>
            </a:r>
            <a:r>
              <a:rPr lang="zh-CN" altLang="en-US" dirty="0"/>
              <a:t>就是</a:t>
            </a:r>
            <a:r>
              <a:rPr lang="en-US" altLang="zh-CN" dirty="0"/>
              <a:t>"2022</a:t>
            </a:r>
            <a:r>
              <a:rPr lang="zh-CN" altLang="en-US" dirty="0"/>
              <a:t>年</a:t>
            </a:r>
            <a:r>
              <a:rPr lang="en-US" altLang="zh-CN" dirty="0"/>
              <a:t>02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r>
              <a:rPr lang="en-US" altLang="zh-CN" dirty="0"/>
              <a:t>"</a:t>
            </a:r>
            <a:r>
              <a:rPr lang="zh-CN" altLang="en-US" dirty="0"/>
              <a:t>，因为</a:t>
            </a:r>
            <a:r>
              <a:rPr lang="en-US" altLang="zh-CN" dirty="0"/>
              <a:t>%</a:t>
            </a:r>
            <a:r>
              <a:rPr lang="en-US" altLang="zh-CN" dirty="0" err="1"/>
              <a:t>tY</a:t>
            </a:r>
            <a:r>
              <a:rPr lang="zh-CN" altLang="en-US" dirty="0"/>
              <a:t>对</a:t>
            </a:r>
            <a:r>
              <a:rPr lang="en-US" altLang="zh-CN" dirty="0"/>
              <a:t>date</a:t>
            </a:r>
            <a:r>
              <a:rPr lang="zh-CN" altLang="en-US" dirty="0"/>
              <a:t>的格式化的结果是</a:t>
            </a:r>
            <a:r>
              <a:rPr lang="en-US" altLang="zh-CN" dirty="0"/>
              <a:t>2022</a:t>
            </a:r>
            <a:r>
              <a:rPr lang="zh-CN" altLang="en-US" dirty="0"/>
              <a:t>，</a:t>
            </a:r>
            <a:r>
              <a:rPr lang="en-US" altLang="zh-CN" dirty="0"/>
              <a:t>%tm</a:t>
            </a:r>
            <a:r>
              <a:rPr lang="zh-CN" altLang="en-US" dirty="0"/>
              <a:t>对</a:t>
            </a:r>
            <a:r>
              <a:rPr lang="en-US" altLang="zh-CN" dirty="0"/>
              <a:t>date</a:t>
            </a:r>
            <a:r>
              <a:rPr lang="zh-CN" altLang="en-US" dirty="0"/>
              <a:t>的格式化的结果是</a:t>
            </a:r>
            <a:r>
              <a:rPr lang="en-US" altLang="zh-CN" dirty="0"/>
              <a:t>02</a:t>
            </a:r>
            <a:r>
              <a:rPr lang="zh-CN" altLang="en-US" dirty="0"/>
              <a:t>，</a:t>
            </a:r>
            <a:r>
              <a:rPr lang="en-US" altLang="zh-CN" dirty="0"/>
              <a:t>%td</a:t>
            </a:r>
            <a:r>
              <a:rPr lang="zh-CN" altLang="en-US" dirty="0"/>
              <a:t>对</a:t>
            </a:r>
            <a:r>
              <a:rPr lang="en-US" altLang="zh-CN" dirty="0"/>
              <a:t>date</a:t>
            </a:r>
            <a:r>
              <a:rPr lang="zh-CN" altLang="en-US" dirty="0"/>
              <a:t>的格式化的结果是</a:t>
            </a:r>
            <a:r>
              <a:rPr lang="en-US" altLang="zh-CN" dirty="0"/>
              <a:t>17</a:t>
            </a:r>
            <a:r>
              <a:rPr lang="zh-CN" altLang="en-US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474984" y="4396462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20</a:t>
            </a:r>
            <a:r>
              <a:rPr lang="zh-CN" altLang="zh-CN" dirty="0"/>
              <a:t>格式化</a:t>
            </a:r>
            <a:r>
              <a:rPr lang="zh-CN" altLang="zh-CN" dirty="0" smtClean="0"/>
              <a:t>日期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8" y="4057650"/>
            <a:ext cx="5918509" cy="189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9.1.1 </a:t>
            </a:r>
            <a:r>
              <a:rPr lang="zh-CN" altLang="en-US" sz="1800" b="1" dirty="0">
                <a:solidFill>
                  <a:srgbClr val="C00000"/>
                </a:solidFill>
              </a:rPr>
              <a:t>构造</a:t>
            </a:r>
            <a:r>
              <a:rPr lang="en-US" altLang="zh-CN" sz="1800" b="1" dirty="0">
                <a:solidFill>
                  <a:srgbClr val="C00000"/>
                </a:solidFill>
              </a:rPr>
              <a:t>String</a:t>
            </a:r>
            <a:r>
              <a:rPr lang="zh-CN" altLang="en-US" sz="1800" b="1" dirty="0">
                <a:solidFill>
                  <a:srgbClr val="C0000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67744" y="980728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55776" y="188640"/>
            <a:ext cx="597666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java.lang</a:t>
            </a:r>
            <a:r>
              <a:rPr lang="zh-CN" altLang="en-US" dirty="0"/>
              <a:t>包中的</a:t>
            </a:r>
            <a:r>
              <a:rPr lang="en-US" altLang="zh-CN" dirty="0"/>
              <a:t>String</a:t>
            </a:r>
            <a:r>
              <a:rPr lang="zh-CN" altLang="en-US" dirty="0"/>
              <a:t>类为</a:t>
            </a:r>
            <a:r>
              <a:rPr lang="en-US" altLang="zh-CN" b="1" dirty="0"/>
              <a:t>final</a:t>
            </a:r>
            <a:r>
              <a:rPr lang="zh-CN" altLang="en-US" b="1" dirty="0"/>
              <a:t>类</a:t>
            </a:r>
            <a:r>
              <a:rPr lang="zh-CN" altLang="en-US" dirty="0"/>
              <a:t>，因此用户不能扩展</a:t>
            </a:r>
            <a:r>
              <a:rPr lang="en-US" altLang="zh-CN" dirty="0"/>
              <a:t>String</a:t>
            </a:r>
            <a:r>
              <a:rPr lang="zh-CN" altLang="en-US" dirty="0"/>
              <a:t>类，即</a:t>
            </a:r>
            <a:r>
              <a:rPr lang="en-US" altLang="zh-CN" dirty="0"/>
              <a:t>String</a:t>
            </a:r>
            <a:r>
              <a:rPr lang="zh-CN" altLang="en-US" dirty="0"/>
              <a:t>类不可以有子类。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699792" y="980728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常量是用双引号（英文输入法输入的双引号）括起的字符序列，例如：</a:t>
            </a:r>
            <a:r>
              <a:rPr lang="en-US" altLang="zh-CN" dirty="0"/>
              <a:t>"</a:t>
            </a:r>
            <a:r>
              <a:rPr lang="zh-CN" altLang="en-US" dirty="0"/>
              <a:t>你好</a:t>
            </a:r>
            <a:r>
              <a:rPr lang="en-US" altLang="zh-CN" dirty="0"/>
              <a:t>"</a:t>
            </a:r>
            <a:r>
              <a:rPr lang="zh-CN" altLang="en-US" dirty="0"/>
              <a:t>、</a:t>
            </a:r>
            <a:r>
              <a:rPr lang="en-US" altLang="zh-CN" dirty="0"/>
              <a:t>"12.97"</a:t>
            </a:r>
            <a:r>
              <a:rPr lang="zh-CN" altLang="en-US" dirty="0"/>
              <a:t>、</a:t>
            </a:r>
            <a:r>
              <a:rPr lang="en-US" altLang="zh-CN" dirty="0"/>
              <a:t>"student"</a:t>
            </a:r>
            <a:r>
              <a:rPr lang="zh-CN" altLang="en-US" dirty="0"/>
              <a:t>等。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411760" y="168333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类的构造方法创建</a:t>
            </a:r>
            <a:r>
              <a:rPr lang="en-US" altLang="zh-CN" dirty="0"/>
              <a:t>String</a:t>
            </a:r>
            <a:r>
              <a:rPr lang="zh-CN" altLang="en-US" dirty="0"/>
              <a:t>对象，例如：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s </a:t>
            </a:r>
            <a:r>
              <a:rPr lang="en-US" altLang="zh-CN" b="1" dirty="0">
                <a:solidFill>
                  <a:srgbClr val="C00000"/>
                </a:solidFill>
              </a:rPr>
              <a:t>= new String("we are students");</a:t>
            </a:r>
          </a:p>
          <a:p>
            <a:r>
              <a:rPr lang="zh-CN" altLang="en-US" dirty="0" smtClean="0"/>
              <a:t>那么 </a:t>
            </a:r>
            <a:r>
              <a:rPr lang="en-US" altLang="zh-CN" dirty="0" smtClean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存放着</a:t>
            </a:r>
            <a:r>
              <a:rPr lang="zh-CN" altLang="en-US" b="1" dirty="0"/>
              <a:t>引用</a:t>
            </a:r>
            <a:r>
              <a:rPr lang="zh-CN" altLang="en-US" dirty="0"/>
              <a:t>，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</a:t>
            </a:r>
            <a:r>
              <a:rPr lang="zh-CN" altLang="en-US" dirty="0"/>
              <a:t>实体是</a:t>
            </a:r>
            <a:r>
              <a:rPr lang="zh-CN" altLang="en-US" b="1" dirty="0"/>
              <a:t>字符序列</a:t>
            </a:r>
            <a:r>
              <a:rPr lang="zh-CN" altLang="en-US" dirty="0"/>
              <a:t>：</a:t>
            </a:r>
            <a:r>
              <a:rPr lang="en-US" altLang="zh-CN" dirty="0"/>
              <a:t>We are students</a:t>
            </a:r>
            <a:r>
              <a:rPr lang="zh-CN" altLang="en-US" dirty="0"/>
              <a:t>，即</a:t>
            </a:r>
            <a:r>
              <a:rPr lang="en-US" altLang="zh-CN" dirty="0"/>
              <a:t>String</a:t>
            </a:r>
            <a:r>
              <a:rPr lang="zh-CN" altLang="en-US" dirty="0"/>
              <a:t>对象封装的是字符序列：</a:t>
            </a:r>
            <a:r>
              <a:rPr lang="en-US" altLang="zh-CN" b="1" dirty="0"/>
              <a:t>We are students</a:t>
            </a:r>
            <a:r>
              <a:rPr lang="zh-CN" altLang="en-US" b="1" dirty="0"/>
              <a:t>，称作</a:t>
            </a:r>
            <a:r>
              <a:rPr lang="en-US" altLang="zh-CN" b="1" dirty="0"/>
              <a:t>String</a:t>
            </a:r>
            <a:r>
              <a:rPr lang="zh-CN" altLang="en-US" b="1" dirty="0"/>
              <a:t>对象的字符序列。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523778" y="3184774"/>
            <a:ext cx="622468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常量也是对象。</a:t>
            </a:r>
            <a:r>
              <a:rPr lang="en-US" altLang="zh-CN" dirty="0"/>
              <a:t>Java</a:t>
            </a:r>
            <a:r>
              <a:rPr lang="zh-CN" altLang="en-US" dirty="0"/>
              <a:t>把用户程序中的</a:t>
            </a:r>
            <a:r>
              <a:rPr lang="en-US" altLang="zh-CN" dirty="0"/>
              <a:t>String</a:t>
            </a:r>
            <a:r>
              <a:rPr lang="zh-CN" altLang="en-US" dirty="0"/>
              <a:t>常量放入常量池。</a:t>
            </a:r>
            <a:r>
              <a:rPr lang="en-US" altLang="zh-CN" dirty="0"/>
              <a:t>String</a:t>
            </a:r>
            <a:r>
              <a:rPr lang="zh-CN" altLang="en-US" dirty="0"/>
              <a:t>常量对象也有自己的引用和</a:t>
            </a:r>
            <a:r>
              <a:rPr lang="zh-CN" altLang="en-US" dirty="0" smtClean="0"/>
              <a:t>实体。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13" y="3871089"/>
            <a:ext cx="5621854" cy="268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170408" y="4725144"/>
            <a:ext cx="2783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可以把</a:t>
            </a:r>
            <a:r>
              <a:rPr lang="en-US" altLang="zh-CN" dirty="0"/>
              <a:t>String</a:t>
            </a:r>
            <a:r>
              <a:rPr lang="zh-CN" altLang="en-US" dirty="0"/>
              <a:t>常量的引用赋值给一个</a:t>
            </a:r>
            <a:r>
              <a:rPr lang="en-US" altLang="zh-CN" dirty="0"/>
              <a:t>String</a:t>
            </a:r>
            <a:r>
              <a:rPr lang="zh-CN" altLang="en-US" dirty="0"/>
              <a:t>变量，例如</a:t>
            </a:r>
          </a:p>
          <a:p>
            <a:r>
              <a:rPr lang="en-US" altLang="zh-CN" dirty="0"/>
              <a:t>String s1,s2;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s1 = "student";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s2 = </a:t>
            </a:r>
            <a:r>
              <a:rPr lang="en-US" altLang="zh-CN" b="1" dirty="0" smtClean="0">
                <a:solidFill>
                  <a:srgbClr val="C00000"/>
                </a:solidFill>
              </a:rPr>
              <a:t>“student”;</a:t>
            </a:r>
          </a:p>
          <a:p>
            <a:r>
              <a:rPr lang="zh-CN" altLang="en-US" dirty="0" smtClean="0"/>
              <a:t>如图所示意</a:t>
            </a:r>
            <a:endParaRPr lang="en-US" altLang="zh-CN" dirty="0"/>
          </a:p>
        </p:txBody>
      </p:sp>
      <p:sp>
        <p:nvSpPr>
          <p:cNvPr id="19" name="右箭头 18"/>
          <p:cNvSpPr/>
          <p:nvPr/>
        </p:nvSpPr>
        <p:spPr>
          <a:xfrm>
            <a:off x="2123728" y="5609619"/>
            <a:ext cx="576064" cy="314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148" y="-26243"/>
            <a:ext cx="5480620" cy="602928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9.8 Math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BigInteger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Random</a:t>
            </a:r>
            <a:r>
              <a:rPr lang="zh-CN" altLang="zh-CN" sz="2400" b="1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2494" y="743065"/>
            <a:ext cx="1872208" cy="261392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9.8.1 Math</a:t>
            </a:r>
            <a:r>
              <a:rPr lang="zh-CN" altLang="en-US" sz="1800" b="1" dirty="0">
                <a:solidFill>
                  <a:srgbClr val="C00000"/>
                </a:solidFill>
              </a:rPr>
              <a:t>类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C00000"/>
                </a:solidFill>
              </a:rPr>
              <a:t>9.8.2 </a:t>
            </a:r>
            <a:r>
              <a:rPr lang="en-US" altLang="zh-CN" sz="1800" b="1" dirty="0" err="1">
                <a:solidFill>
                  <a:srgbClr val="C00000"/>
                </a:solidFill>
              </a:rPr>
              <a:t>BigInteger</a:t>
            </a:r>
            <a:r>
              <a:rPr lang="zh-CN" altLang="en-US" sz="1800" b="1" dirty="0">
                <a:solidFill>
                  <a:srgbClr val="C00000"/>
                </a:solidFill>
              </a:rPr>
              <a:t>类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70C0"/>
                </a:solidFill>
              </a:rPr>
              <a:t>9.8.3 </a:t>
            </a:r>
            <a:r>
              <a:rPr lang="en-US" altLang="zh-CN" sz="1800" b="1" dirty="0" err="1">
                <a:solidFill>
                  <a:srgbClr val="0070C0"/>
                </a:solidFill>
              </a:rPr>
              <a:t>Romdom</a:t>
            </a:r>
            <a:r>
              <a:rPr lang="zh-CN" altLang="en-US" sz="1800" b="1" dirty="0">
                <a:solidFill>
                  <a:srgbClr val="0070C0"/>
                </a:solidFill>
              </a:rPr>
              <a:t>类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352330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例子</a:t>
            </a:r>
            <a:r>
              <a:rPr lang="en-US" altLang="zh-CN" dirty="0" smtClean="0">
                <a:hlinkClick r:id="rId3" action="ppaction://hlinkfile"/>
              </a:rPr>
              <a:t>21</a:t>
            </a:r>
            <a:endParaRPr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2283305" y="80832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34656" y="703202"/>
            <a:ext cx="613791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编写程序时，可能需要计算一个数的平方根、绝对值、获取一个随机数等等。</a:t>
            </a:r>
            <a:r>
              <a:rPr lang="en-US" altLang="zh-CN" dirty="0" err="1"/>
              <a:t>java.lang</a:t>
            </a:r>
            <a:r>
              <a:rPr lang="zh-CN" altLang="zh-CN" dirty="0"/>
              <a:t>包中的</a:t>
            </a:r>
            <a:r>
              <a:rPr lang="en-US" altLang="zh-CN" dirty="0"/>
              <a:t>Math</a:t>
            </a:r>
            <a:r>
              <a:rPr lang="zh-CN" altLang="zh-CN" dirty="0"/>
              <a:t>类包含许多用来进行科学计算的类方法，这些方法可以直接通过类</a:t>
            </a:r>
            <a:r>
              <a:rPr lang="zh-CN" altLang="zh-CN" dirty="0" smtClean="0"/>
              <a:t>名调用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255685" y="1712257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4656" y="1646267"/>
            <a:ext cx="613791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程序有时需要处理大整数，</a:t>
            </a:r>
            <a:r>
              <a:rPr lang="en-US" altLang="zh-CN" dirty="0" err="1"/>
              <a:t>java.math</a:t>
            </a:r>
            <a:r>
              <a:rPr lang="zh-CN" altLang="en-US" dirty="0"/>
              <a:t>包中的</a:t>
            </a:r>
            <a:r>
              <a:rPr lang="en-US" altLang="zh-CN" dirty="0" err="1"/>
              <a:t>BigInteger</a:t>
            </a:r>
            <a:r>
              <a:rPr lang="zh-CN" altLang="en-US" dirty="0"/>
              <a:t>类提供任意精度的整数</a:t>
            </a:r>
            <a:r>
              <a:rPr lang="zh-CN" altLang="en-US" dirty="0" smtClean="0"/>
              <a:t>运算。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4656" y="2292598"/>
            <a:ext cx="6137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Romdom</a:t>
            </a:r>
            <a:r>
              <a:rPr lang="zh-CN" altLang="en-US" dirty="0"/>
              <a:t>类的如下构造方法：</a:t>
            </a:r>
          </a:p>
          <a:p>
            <a:r>
              <a:rPr lang="en-US" altLang="zh-CN" dirty="0"/>
              <a:t>public Random();</a:t>
            </a:r>
          </a:p>
          <a:p>
            <a:r>
              <a:rPr lang="en-US" altLang="zh-CN" dirty="0"/>
              <a:t>public Random(long seed);</a:t>
            </a:r>
          </a:p>
          <a:p>
            <a:r>
              <a:rPr lang="zh-CN" altLang="en-US" dirty="0"/>
              <a:t>创建</a:t>
            </a:r>
            <a:r>
              <a:rPr lang="en-US" altLang="zh-CN" dirty="0" err="1"/>
              <a:t>Rondom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344" y="3429000"/>
            <a:ext cx="8615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zh-CN" altLang="en-US" dirty="0"/>
              <a:t>第二个构造方法使用参数</a:t>
            </a:r>
            <a:r>
              <a:rPr lang="en-US" altLang="zh-CN" dirty="0"/>
              <a:t>seed</a:t>
            </a:r>
            <a:r>
              <a:rPr lang="zh-CN" altLang="en-US" dirty="0"/>
              <a:t>指定的种子创建一个</a:t>
            </a:r>
            <a:r>
              <a:rPr lang="en-US" altLang="zh-CN" dirty="0" err="1"/>
              <a:t>Rondom</a:t>
            </a:r>
            <a:r>
              <a:rPr lang="zh-CN" altLang="en-US" dirty="0"/>
              <a:t>对象。第</a:t>
            </a:r>
            <a:r>
              <a:rPr lang="en-US" altLang="zh-CN" dirty="0"/>
              <a:t>1</a:t>
            </a:r>
            <a:r>
              <a:rPr lang="zh-CN" altLang="en-US" dirty="0"/>
              <a:t>个构造方法用计算机本机的时间做种子（将时间转化为毫秒，即从</a:t>
            </a:r>
            <a:r>
              <a:rPr lang="en-US" altLang="zh-CN" dirty="0"/>
              <a:t>1970-1-1</a:t>
            </a:r>
            <a:r>
              <a:rPr lang="zh-CN" altLang="en-US" dirty="0"/>
              <a:t>到当前时刻所需要的毫秒数）。人们习惯地将</a:t>
            </a:r>
            <a:r>
              <a:rPr lang="en-US" altLang="zh-CN" dirty="0" err="1"/>
              <a:t>Rondom</a:t>
            </a:r>
            <a:r>
              <a:rPr lang="zh-CN" altLang="en-US" dirty="0"/>
              <a:t>对象称为随机数</a:t>
            </a:r>
            <a:r>
              <a:rPr lang="zh-CN" altLang="en-US" dirty="0" smtClean="0"/>
              <a:t>生成器。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25676" y="435233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计算</a:t>
            </a:r>
            <a:r>
              <a:rPr lang="en-US" altLang="zh-CN" dirty="0"/>
              <a:t>5</a:t>
            </a:r>
            <a:r>
              <a:rPr lang="zh-CN" altLang="zh-CN" dirty="0"/>
              <a:t>的平方根以及</a:t>
            </a:r>
            <a:r>
              <a:rPr lang="en-US" altLang="zh-CN" dirty="0"/>
              <a:t>1+2!+…</a:t>
            </a:r>
            <a:r>
              <a:rPr lang="zh-CN" altLang="zh-CN" dirty="0"/>
              <a:t>前</a:t>
            </a:r>
            <a:r>
              <a:rPr lang="en-US" altLang="zh-CN" dirty="0"/>
              <a:t>20</a:t>
            </a:r>
            <a:r>
              <a:rPr lang="zh-CN" altLang="zh-CN" dirty="0"/>
              <a:t>项之</a:t>
            </a:r>
            <a:r>
              <a:rPr lang="zh-CN" altLang="zh-CN" dirty="0" smtClean="0"/>
              <a:t>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7664" y="4869160"/>
            <a:ext cx="374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/>
              <a:t>1-100</a:t>
            </a:r>
            <a:r>
              <a:rPr lang="zh-CN" altLang="en-US" dirty="0"/>
              <a:t>之间随机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/>
              <a:t>个不同的</a:t>
            </a:r>
            <a:r>
              <a:rPr lang="zh-CN" altLang="en-US" dirty="0" smtClean="0"/>
              <a:t>数。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7018" y="4870231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48656" y="5445224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Example9_22.java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GetRandomNumber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2643345" y="5606806"/>
            <a:ext cx="41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979736" y="5239563"/>
            <a:ext cx="351904" cy="205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49" y="5294884"/>
            <a:ext cx="5634226" cy="105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0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12" y="116632"/>
            <a:ext cx="2962672" cy="52638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9.9 </a:t>
            </a:r>
            <a:r>
              <a:rPr lang="zh-CN" altLang="zh-CN" sz="2400" b="1" dirty="0"/>
              <a:t>小结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76470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熟练掌握</a:t>
            </a:r>
            <a:r>
              <a:rPr lang="en-US" altLang="zh-CN" sz="2400" dirty="0"/>
              <a:t>String</a:t>
            </a:r>
            <a:r>
              <a:rPr lang="zh-CN" altLang="zh-CN" sz="2400" dirty="0"/>
              <a:t>类的常用方法，这些方法对于有效的处理字符序列信息是非常重要的。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熟悉正则表达式中常用的元字符和限定符，以及常用的正则表达式。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掌握</a:t>
            </a:r>
            <a:r>
              <a:rPr lang="en-US" altLang="zh-CN" sz="2400" dirty="0"/>
              <a:t>String</a:t>
            </a:r>
            <a:r>
              <a:rPr lang="zh-CN" altLang="zh-CN" sz="2400" dirty="0"/>
              <a:t>类的和</a:t>
            </a:r>
            <a:r>
              <a:rPr lang="en-US" altLang="zh-CN" sz="2400" dirty="0" err="1"/>
              <a:t>StringBuffer</a:t>
            </a:r>
            <a:r>
              <a:rPr lang="zh-CN" altLang="zh-CN" sz="2400" dirty="0"/>
              <a:t>类的不同，以及二者之间的联系。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sz="2400" dirty="0" err="1"/>
              <a:t>StringTokenizer</a:t>
            </a:r>
            <a:r>
              <a:rPr lang="zh-CN" altLang="zh-CN" sz="2400" dirty="0"/>
              <a:t>和</a:t>
            </a:r>
            <a:r>
              <a:rPr lang="en-US" altLang="zh-CN" sz="2400" dirty="0"/>
              <a:t>Scanner</a:t>
            </a:r>
            <a:r>
              <a:rPr lang="zh-CN" altLang="zh-CN" sz="2400" dirty="0"/>
              <a:t>类分析字符序列，获取字符序列中被分隔符分隔开的单词。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当程序需要处理日期时间时，使用</a:t>
            </a:r>
            <a:r>
              <a:rPr lang="en-US" altLang="zh-CN" sz="2400" dirty="0" err="1"/>
              <a:t>LocalDate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LocalDateTime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LocalTime</a:t>
            </a:r>
            <a:r>
              <a:rPr lang="zh-CN" altLang="zh-CN" sz="2400" dirty="0"/>
              <a:t>类。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如果需要处理特别大的整数，使用</a:t>
            </a:r>
            <a:r>
              <a:rPr lang="en-US" altLang="zh-CN" sz="2400" dirty="0" err="1"/>
              <a:t>BigInteger</a:t>
            </a:r>
            <a:r>
              <a:rPr lang="zh-CN" altLang="zh-CN" sz="2400" dirty="0"/>
              <a:t>类。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zh-CN" altLang="zh-CN" sz="2400" dirty="0"/>
              <a:t>当需要模式匹配时，使用</a:t>
            </a:r>
            <a:r>
              <a:rPr lang="en-US" altLang="zh-CN" sz="2400" dirty="0"/>
              <a:t>Pattern</a:t>
            </a:r>
            <a:r>
              <a:rPr lang="zh-CN" altLang="zh-CN" sz="2400" dirty="0"/>
              <a:t>和</a:t>
            </a:r>
            <a:r>
              <a:rPr lang="en-US" altLang="zh-CN" sz="2400" dirty="0"/>
              <a:t>Match</a:t>
            </a:r>
            <a:r>
              <a:rPr lang="zh-CN" altLang="zh-CN" sz="2400" dirty="0" smtClean="0"/>
              <a:t>类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9.1.1 </a:t>
            </a:r>
            <a:r>
              <a:rPr lang="zh-CN" altLang="en-US" sz="1800" b="1" dirty="0">
                <a:solidFill>
                  <a:srgbClr val="C00000"/>
                </a:solidFill>
              </a:rPr>
              <a:t>构造</a:t>
            </a:r>
            <a:r>
              <a:rPr lang="en-US" altLang="zh-CN" sz="1800" b="1" dirty="0">
                <a:solidFill>
                  <a:srgbClr val="C00000"/>
                </a:solidFill>
              </a:rPr>
              <a:t>String</a:t>
            </a:r>
            <a:r>
              <a:rPr lang="zh-CN" altLang="en-US" sz="1800" b="1" dirty="0">
                <a:solidFill>
                  <a:srgbClr val="C0000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67744" y="980728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9792" y="764704"/>
            <a:ext cx="5832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用户无法输出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r>
              <a:rPr lang="en-US" altLang="zh-CN" dirty="0"/>
              <a:t>s</a:t>
            </a:r>
            <a:r>
              <a:rPr lang="zh-CN" altLang="en-US" dirty="0"/>
              <a:t>的引用，下列：</a:t>
            </a:r>
          </a:p>
          <a:p>
            <a:r>
              <a:rPr lang="en-US" altLang="zh-CN" dirty="0" smtClean="0"/>
              <a:t>     </a:t>
            </a:r>
            <a:r>
              <a:rPr lang="en-US" altLang="zh-CN" b="1" dirty="0" err="1" smtClean="0"/>
              <a:t>Syste.out.println</a:t>
            </a:r>
            <a:r>
              <a:rPr lang="en-US" altLang="zh-CN" b="1" dirty="0" smtClean="0"/>
              <a:t>(s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输出的是对象的实体，即</a:t>
            </a:r>
            <a:r>
              <a:rPr lang="en-US" altLang="zh-CN" dirty="0"/>
              <a:t>s</a:t>
            </a:r>
            <a:r>
              <a:rPr lang="zh-CN" altLang="en-US" dirty="0"/>
              <a:t>的字符序列</a:t>
            </a:r>
            <a:r>
              <a:rPr lang="en-US" altLang="zh-CN" dirty="0"/>
              <a:t>we are students</a:t>
            </a:r>
            <a:r>
              <a:rPr lang="zh-CN" altLang="en-US" dirty="0"/>
              <a:t>。因为</a:t>
            </a:r>
            <a:r>
              <a:rPr lang="en-US" altLang="zh-CN" dirty="0"/>
              <a:t>String</a:t>
            </a:r>
            <a:r>
              <a:rPr lang="zh-CN" altLang="en-US" dirty="0"/>
              <a:t>类重写了</a:t>
            </a:r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方法（见</a:t>
            </a:r>
            <a:r>
              <a:rPr lang="en-US" altLang="zh-CN" dirty="0"/>
              <a:t>9.1.4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555776" y="2492896"/>
            <a:ext cx="619268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注：可以这样简单的理解常量池：常量池中的字符序列的</a:t>
            </a:r>
            <a:r>
              <a:rPr lang="zh-CN" altLang="en-US" b="1" dirty="0"/>
              <a:t>“引用”在程序运行期间再也不允许改变</a:t>
            </a:r>
            <a:r>
              <a:rPr lang="zh-CN" altLang="en-US" dirty="0"/>
              <a:t>。非常量池中的</a:t>
            </a:r>
            <a:r>
              <a:rPr lang="en-US" altLang="zh-CN" dirty="0"/>
              <a:t>String</a:t>
            </a:r>
            <a:r>
              <a:rPr lang="zh-CN" altLang="en-US" dirty="0"/>
              <a:t>对象的引用可以发生变化。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36197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9.1.2 String </a:t>
            </a:r>
            <a:r>
              <a:rPr lang="zh-CN" altLang="en-US" sz="1800" b="1" dirty="0">
                <a:solidFill>
                  <a:srgbClr val="C0000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07766" y="1628800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21924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length()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1662" y="620688"/>
            <a:ext cx="6318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length()</a:t>
            </a:r>
            <a:r>
              <a:rPr lang="zh-CN" altLang="en-US" dirty="0"/>
              <a:t>方法可以获取一个</a:t>
            </a:r>
            <a:r>
              <a:rPr lang="en-US" altLang="zh-CN" dirty="0"/>
              <a:t>String</a:t>
            </a:r>
            <a:r>
              <a:rPr lang="zh-CN" altLang="en-US" dirty="0"/>
              <a:t>对象封装的字符序列的</a:t>
            </a:r>
            <a:r>
              <a:rPr lang="zh-CN" altLang="en-US" dirty="0" smtClean="0"/>
              <a:t>长度。</a:t>
            </a:r>
            <a:endParaRPr lang="en-US" altLang="zh-CN" dirty="0" smtClean="0"/>
          </a:p>
          <a:p>
            <a:r>
              <a:rPr lang="zh-CN" altLang="zh-CN" dirty="0"/>
              <a:t>如：</a:t>
            </a:r>
          </a:p>
          <a:p>
            <a:r>
              <a:rPr lang="en-US" altLang="zh-CN" dirty="0"/>
              <a:t>String tom = "</a:t>
            </a:r>
            <a:r>
              <a:rPr lang="zh-CN" altLang="zh-CN" dirty="0"/>
              <a:t>我们是学生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n1,n2;</a:t>
            </a:r>
            <a:endParaRPr lang="zh-CN" altLang="zh-CN" dirty="0"/>
          </a:p>
          <a:p>
            <a:r>
              <a:rPr lang="en-US" altLang="zh-CN" dirty="0"/>
              <a:t>n1 = </a:t>
            </a:r>
            <a:r>
              <a:rPr lang="en-US" altLang="zh-CN" dirty="0" err="1"/>
              <a:t>tom.length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n2 = "</a:t>
            </a:r>
            <a:r>
              <a:rPr lang="zh-CN" altLang="zh-CN" dirty="0"/>
              <a:t>你好</a:t>
            </a:r>
            <a:r>
              <a:rPr lang="en-US" altLang="zh-CN" dirty="0" err="1"/>
              <a:t>abcd</a:t>
            </a:r>
            <a:r>
              <a:rPr lang="en-US" altLang="zh-CN" dirty="0"/>
              <a:t>".length(); </a:t>
            </a:r>
            <a:endParaRPr lang="zh-CN" altLang="zh-CN" dirty="0"/>
          </a:p>
          <a:p>
            <a:r>
              <a:rPr lang="zh-CN" altLang="zh-CN" dirty="0"/>
              <a:t>那么</a:t>
            </a:r>
            <a:r>
              <a:rPr lang="en-US" altLang="zh-CN" dirty="0"/>
              <a:t>n1</a:t>
            </a:r>
            <a:r>
              <a:rPr lang="zh-CN" altLang="zh-CN" dirty="0"/>
              <a:t>的值是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n2</a:t>
            </a:r>
            <a:r>
              <a:rPr lang="zh-CN" altLang="zh-CN" dirty="0"/>
              <a:t>的值是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1662" y="2681659"/>
            <a:ext cx="34163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equals(String s)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1662" y="3212976"/>
            <a:ext cx="617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对象调用</a:t>
            </a:r>
            <a:r>
              <a:rPr lang="en-US" altLang="zh-CN" dirty="0"/>
              <a:t>equals(String s)</a:t>
            </a:r>
            <a:r>
              <a:rPr lang="zh-CN" altLang="en-US" dirty="0"/>
              <a:t>方法比较当前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对象的字符序列是否与参数</a:t>
            </a:r>
            <a:r>
              <a:rPr lang="en-US" altLang="zh-CN" dirty="0"/>
              <a:t>s</a:t>
            </a:r>
            <a:r>
              <a:rPr lang="zh-CN" altLang="en-US" dirty="0"/>
              <a:t>指定的</a:t>
            </a:r>
            <a:r>
              <a:rPr lang="en-US" altLang="zh-CN" dirty="0"/>
              <a:t>String</a:t>
            </a:r>
            <a:r>
              <a:rPr lang="zh-CN" altLang="en-US" dirty="0"/>
              <a:t>对象的字符序列</a:t>
            </a:r>
            <a:r>
              <a:rPr lang="zh-CN" altLang="en-US" dirty="0" smtClean="0"/>
              <a:t>相同。如：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9588" y="3846878"/>
            <a:ext cx="657927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/>
              <a:t>tom = new String( "we are students");</a:t>
            </a:r>
          </a:p>
          <a:p>
            <a:r>
              <a:rPr lang="en-US" altLang="zh-CN" dirty="0"/>
              <a:t>String boy = new String( "You are students");</a:t>
            </a:r>
          </a:p>
          <a:p>
            <a:r>
              <a:rPr lang="en-US" altLang="zh-CN" dirty="0"/>
              <a:t>String jerry = new String("we are students");</a:t>
            </a:r>
          </a:p>
          <a:p>
            <a:r>
              <a:rPr lang="zh-CN" altLang="en-US" dirty="0"/>
              <a:t>那么，</a:t>
            </a:r>
            <a:r>
              <a:rPr lang="en-US" altLang="zh-CN" dirty="0" err="1"/>
              <a:t>tom.equals</a:t>
            </a:r>
            <a:r>
              <a:rPr lang="en-US" altLang="zh-CN" dirty="0"/>
              <a:t>(boy)</a:t>
            </a:r>
            <a:r>
              <a:rPr lang="zh-CN" altLang="en-US" dirty="0"/>
              <a:t>的值是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 err="1"/>
              <a:t>tom.equals</a:t>
            </a:r>
            <a:r>
              <a:rPr lang="en-US" altLang="zh-CN" dirty="0"/>
              <a:t>(jerry)</a:t>
            </a:r>
            <a:r>
              <a:rPr lang="zh-CN" altLang="en-US" dirty="0"/>
              <a:t>的值是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6583" y="5220790"/>
            <a:ext cx="423039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注：关系表达式</a:t>
            </a:r>
            <a:r>
              <a:rPr lang="en-US" altLang="zh-CN" b="1" dirty="0"/>
              <a:t>tom == jerry</a:t>
            </a:r>
            <a:r>
              <a:rPr lang="zh-CN" altLang="en-US" dirty="0"/>
              <a:t>的值是</a:t>
            </a:r>
            <a:r>
              <a:rPr lang="en-US" altLang="zh-CN" dirty="0"/>
              <a:t>false</a:t>
            </a:r>
            <a:r>
              <a:rPr lang="zh-CN" altLang="en-US" dirty="0"/>
              <a:t>。因为</a:t>
            </a:r>
            <a:r>
              <a:rPr lang="en-US" altLang="zh-CN" dirty="0"/>
              <a:t>tom</a:t>
            </a:r>
            <a:r>
              <a:rPr lang="zh-CN" altLang="en-US" dirty="0"/>
              <a:t>、</a:t>
            </a:r>
            <a:r>
              <a:rPr lang="en-US" altLang="zh-CN" dirty="0"/>
              <a:t>jerry</a:t>
            </a:r>
            <a:r>
              <a:rPr lang="zh-CN" altLang="en-US" dirty="0"/>
              <a:t>是对象，</a:t>
            </a:r>
            <a:r>
              <a:rPr lang="en-US" altLang="zh-CN" dirty="0"/>
              <a:t>tom</a:t>
            </a:r>
            <a:r>
              <a:rPr lang="zh-CN" altLang="en-US" dirty="0"/>
              <a:t>、</a:t>
            </a:r>
            <a:r>
              <a:rPr lang="en-US" altLang="zh-CN" dirty="0"/>
              <a:t>jerry</a:t>
            </a:r>
            <a:r>
              <a:rPr lang="zh-CN" altLang="en-US" dirty="0"/>
              <a:t>中存放的是引用，内存示意如</a:t>
            </a:r>
            <a:r>
              <a:rPr lang="zh-CN" altLang="en-US" dirty="0" smtClean="0"/>
              <a:t>图所示。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85" y="5047207"/>
            <a:ext cx="3700166" cy="169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776982" y="6328786"/>
            <a:ext cx="24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说</a:t>
            </a:r>
            <a:r>
              <a:rPr lang="zh-CN" altLang="en-US" dirty="0"/>
              <a:t>明了</a:t>
            </a:r>
            <a:r>
              <a:rPr lang="en-US" altLang="zh-CN" dirty="0"/>
              <a:t>equals</a:t>
            </a:r>
            <a:r>
              <a:rPr lang="zh-CN" altLang="en-US" dirty="0"/>
              <a:t>的</a:t>
            </a:r>
            <a:r>
              <a:rPr lang="zh-CN" altLang="en-US" dirty="0" smtClean="0"/>
              <a:t>用法。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4471" y="632878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例子</a:t>
            </a:r>
            <a:r>
              <a:rPr lang="en-US" altLang="zh-CN" dirty="0">
                <a:hlinkClick r:id="rId3" action="ppaction://hlinkfile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9.1.2 String </a:t>
            </a:r>
            <a:r>
              <a:rPr lang="zh-CN" altLang="en-US" sz="1800" b="1" dirty="0">
                <a:solidFill>
                  <a:srgbClr val="C0000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07766" y="1628800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37796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smtClean="0"/>
              <a:t>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1662" y="620688"/>
            <a:ext cx="66372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判断</a:t>
            </a:r>
            <a:r>
              <a:rPr lang="en-US" altLang="zh-CN" dirty="0" smtClean="0"/>
              <a:t>String</a:t>
            </a:r>
            <a:r>
              <a:rPr lang="zh-CN" altLang="zh-CN" dirty="0"/>
              <a:t>对象的字符序列前缀是否是参数</a:t>
            </a:r>
            <a:r>
              <a:rPr lang="en-US" altLang="zh-CN" dirty="0"/>
              <a:t>s</a:t>
            </a:r>
            <a:r>
              <a:rPr lang="zh-CN" altLang="zh-CN" dirty="0"/>
              <a:t>指定的</a:t>
            </a:r>
            <a:r>
              <a:rPr lang="en-US" altLang="zh-CN" dirty="0"/>
              <a:t>String</a:t>
            </a:r>
            <a:r>
              <a:rPr lang="zh-CN" altLang="zh-CN" dirty="0"/>
              <a:t>对象的字符序列，如：</a:t>
            </a:r>
          </a:p>
          <a:p>
            <a:r>
              <a:rPr lang="en-US" altLang="zh-CN" dirty="0"/>
              <a:t>String tom = "260302820829021",jerry = "210796709240220";</a:t>
            </a:r>
            <a:endParaRPr lang="zh-CN" altLang="zh-CN" dirty="0"/>
          </a:p>
          <a:p>
            <a:r>
              <a:rPr lang="zh-CN" altLang="zh-CN" dirty="0"/>
              <a:t>那么，</a:t>
            </a:r>
            <a:r>
              <a:rPr lang="en-US" altLang="zh-CN" b="1" dirty="0" err="1"/>
              <a:t>tom.startsWith</a:t>
            </a:r>
            <a:r>
              <a:rPr lang="en-US" altLang="zh-CN" b="1" dirty="0"/>
              <a:t>("260")</a:t>
            </a:r>
            <a:r>
              <a:rPr lang="zh-CN" altLang="zh-CN" b="1" dirty="0"/>
              <a:t>的值是</a:t>
            </a:r>
            <a:r>
              <a:rPr lang="en-US" altLang="zh-CN" b="1" dirty="0" err="1" smtClean="0"/>
              <a:t>true</a:t>
            </a:r>
            <a:r>
              <a:rPr lang="en-US" altLang="zh-CN" dirty="0" err="1" smtClean="0"/>
              <a:t>,jerry.startsWith</a:t>
            </a:r>
            <a:r>
              <a:rPr lang="en-US" altLang="zh-CN" dirty="0"/>
              <a:t>("260")</a:t>
            </a:r>
            <a:r>
              <a:rPr lang="zh-CN" altLang="zh-CN" dirty="0"/>
              <a:t>的值是</a:t>
            </a:r>
            <a:r>
              <a:rPr lang="en-US" altLang="zh-CN" dirty="0" smtClean="0"/>
              <a:t>false.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endsWith</a:t>
            </a:r>
            <a:r>
              <a:rPr lang="en-US" altLang="zh-CN" dirty="0" smtClean="0"/>
              <a:t>(String </a:t>
            </a:r>
            <a:r>
              <a:rPr lang="en-US" altLang="zh-CN" dirty="0"/>
              <a:t>s) </a:t>
            </a:r>
            <a:r>
              <a:rPr lang="zh-CN" altLang="zh-CN" dirty="0" smtClean="0"/>
              <a:t>方法判断</a:t>
            </a:r>
            <a:r>
              <a:rPr lang="zh-CN" altLang="zh-CN" dirty="0"/>
              <a:t>一个</a:t>
            </a:r>
            <a:r>
              <a:rPr lang="en-US" altLang="zh-CN" dirty="0"/>
              <a:t>String</a:t>
            </a:r>
            <a:r>
              <a:rPr lang="zh-CN" altLang="zh-CN" dirty="0"/>
              <a:t>对象的字符序列的后缀是否是参数 </a:t>
            </a:r>
            <a:r>
              <a:rPr lang="en-US" altLang="zh-CN" dirty="0"/>
              <a:t>s</a:t>
            </a:r>
            <a:r>
              <a:rPr lang="zh-CN" altLang="zh-CN" dirty="0"/>
              <a:t>的字符</a:t>
            </a:r>
            <a:r>
              <a:rPr lang="zh-CN" altLang="zh-CN" dirty="0" smtClean="0"/>
              <a:t>序列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1662" y="2681659"/>
            <a:ext cx="495186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</a:t>
            </a: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 smtClean="0"/>
              <a:t>regionMatches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firstStart,String</a:t>
            </a:r>
            <a:r>
              <a:rPr lang="en-US" altLang="zh-CN" dirty="0"/>
              <a:t> </a:t>
            </a:r>
            <a:r>
              <a:rPr lang="en-US" altLang="zh-CN" dirty="0" err="1"/>
              <a:t>other,int</a:t>
            </a:r>
            <a:r>
              <a:rPr lang="en-US" altLang="zh-CN" dirty="0"/>
              <a:t> </a:t>
            </a:r>
            <a:r>
              <a:rPr lang="en-US" altLang="zh-CN" dirty="0" err="1"/>
              <a:t>ortherStart,int</a:t>
            </a:r>
            <a:r>
              <a:rPr lang="en-US" altLang="zh-CN" dirty="0"/>
              <a:t> length)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95798" y="3466464"/>
            <a:ext cx="6174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从当前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</a:t>
            </a:r>
            <a:r>
              <a:rPr lang="en-US" altLang="zh-CN" b="1" dirty="0" err="1"/>
              <a:t>firstStart</a:t>
            </a:r>
            <a:r>
              <a:rPr lang="zh-CN" altLang="zh-CN" dirty="0"/>
              <a:t>位置开始</a:t>
            </a:r>
            <a:r>
              <a:rPr lang="zh-CN" altLang="zh-CN" dirty="0" smtClean="0"/>
              <a:t>（位置</a:t>
            </a:r>
            <a:r>
              <a:rPr lang="zh-CN" altLang="zh-CN" dirty="0"/>
              <a:t>索引从</a:t>
            </a:r>
            <a:r>
              <a:rPr lang="en-US" altLang="zh-CN" dirty="0"/>
              <a:t>0</a:t>
            </a:r>
            <a:r>
              <a:rPr lang="zh-CN" altLang="zh-CN" dirty="0"/>
              <a:t>开始），取长度为</a:t>
            </a:r>
            <a:r>
              <a:rPr lang="en-US" altLang="zh-CN" b="1" dirty="0"/>
              <a:t>length</a:t>
            </a:r>
            <a:r>
              <a:rPr lang="zh-CN" altLang="zh-CN" dirty="0"/>
              <a:t>的一个字符序列，并将这个字符序列和参数</a:t>
            </a:r>
            <a:r>
              <a:rPr lang="en-US" altLang="zh-CN" b="1" dirty="0"/>
              <a:t>other</a:t>
            </a:r>
            <a:r>
              <a:rPr lang="zh-CN" altLang="zh-CN" dirty="0"/>
              <a:t>的字符序列的一个子字符序列进行比较，其中，</a:t>
            </a:r>
            <a:r>
              <a:rPr lang="en-US" altLang="zh-CN" dirty="0"/>
              <a:t>other</a:t>
            </a:r>
            <a:r>
              <a:rPr lang="zh-CN" altLang="zh-CN" dirty="0"/>
              <a:t>的子字符序列是从参数</a:t>
            </a:r>
            <a:r>
              <a:rPr lang="en-US" altLang="zh-CN" b="1" dirty="0" err="1"/>
              <a:t>othertStar</a:t>
            </a:r>
            <a:r>
              <a:rPr lang="en-US" altLang="zh-CN" dirty="0" err="1"/>
              <a:t>t</a:t>
            </a:r>
            <a:r>
              <a:rPr lang="zh-CN" altLang="zh-CN" dirty="0"/>
              <a:t>指定的位置开始，取长度为</a:t>
            </a:r>
            <a:r>
              <a:rPr lang="en-US" altLang="zh-CN" b="1" dirty="0"/>
              <a:t>length</a:t>
            </a:r>
            <a:r>
              <a:rPr lang="zh-CN" altLang="zh-CN" dirty="0"/>
              <a:t>的一个子字符序列。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99704" y="556345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regionMatches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判断</a:t>
            </a:r>
            <a:r>
              <a:rPr lang="en-US" altLang="zh-CN" dirty="0"/>
              <a:t>String</a:t>
            </a:r>
            <a:r>
              <a:rPr lang="zh-CN" altLang="zh-CN" dirty="0"/>
              <a:t>对象</a:t>
            </a:r>
            <a:r>
              <a:rPr lang="en-US" altLang="zh-CN" dirty="0"/>
              <a:t>s</a:t>
            </a:r>
            <a:r>
              <a:rPr lang="zh-CN" altLang="zh-CN" dirty="0"/>
              <a:t>的字符序列中共出现了几个</a:t>
            </a:r>
            <a:r>
              <a:rPr lang="en-US" altLang="zh-CN" dirty="0"/>
              <a:t>en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5536" y="553320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7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9.1.2 String </a:t>
            </a:r>
            <a:r>
              <a:rPr lang="zh-CN" altLang="en-US" sz="1800" b="1" dirty="0">
                <a:solidFill>
                  <a:srgbClr val="C0000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07766" y="1628800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332783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</a:t>
            </a: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(String 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1662" y="620688"/>
            <a:ext cx="6637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对象调用</a:t>
            </a:r>
            <a:r>
              <a:rPr lang="en-US" altLang="zh-CN" dirty="0" err="1"/>
              <a:t>compareTo</a:t>
            </a:r>
            <a:r>
              <a:rPr lang="zh-CN" altLang="zh-CN" dirty="0"/>
              <a:t>（</a:t>
            </a:r>
            <a:r>
              <a:rPr lang="en-US" altLang="zh-CN" dirty="0"/>
              <a:t>String s</a:t>
            </a:r>
            <a:r>
              <a:rPr lang="zh-CN" altLang="zh-CN" dirty="0"/>
              <a:t>）方法，按字典序与参数</a:t>
            </a:r>
            <a:r>
              <a:rPr lang="en-US" altLang="zh-CN" dirty="0"/>
              <a:t>s</a:t>
            </a:r>
            <a:r>
              <a:rPr lang="zh-CN" altLang="zh-CN" dirty="0"/>
              <a:t>的字符序列比较大小。如果当前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对象的字符序列与</a:t>
            </a:r>
            <a:r>
              <a:rPr lang="en-US" altLang="zh-CN" dirty="0"/>
              <a:t>s</a:t>
            </a:r>
            <a:r>
              <a:rPr lang="zh-CN" altLang="zh-CN" dirty="0"/>
              <a:t>的相同，该方法返回值</a:t>
            </a:r>
            <a:r>
              <a:rPr lang="en-US" altLang="zh-CN" dirty="0"/>
              <a:t>0</a:t>
            </a:r>
            <a:r>
              <a:rPr lang="zh-CN" altLang="zh-CN" dirty="0"/>
              <a:t>；如果当前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对象的字符序列大于</a:t>
            </a:r>
            <a:r>
              <a:rPr lang="en-US" altLang="zh-CN" dirty="0"/>
              <a:t>s</a:t>
            </a:r>
            <a:r>
              <a:rPr lang="zh-CN" altLang="zh-CN" dirty="0"/>
              <a:t>的字符序列，该方法返回正值，否则返回</a:t>
            </a:r>
            <a:r>
              <a:rPr lang="zh-CN" altLang="zh-CN" dirty="0" smtClean="0"/>
              <a:t>负值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4170" y="3212976"/>
            <a:ext cx="36434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</a:t>
            </a:r>
            <a:r>
              <a:rPr lang="en-US" altLang="zh-CN" dirty="0"/>
              <a:t> public </a:t>
            </a:r>
            <a:r>
              <a:rPr lang="en-US" altLang="zh-CN" dirty="0" err="1"/>
              <a:t>boolean</a:t>
            </a:r>
            <a:r>
              <a:rPr lang="en-US" altLang="zh-CN" dirty="0"/>
              <a:t> contains(String s)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43617" y="3623392"/>
            <a:ext cx="617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对象调用</a:t>
            </a:r>
            <a:r>
              <a:rPr lang="en-US" altLang="zh-CN" dirty="0"/>
              <a:t>contains</a:t>
            </a:r>
            <a:r>
              <a:rPr lang="zh-CN" altLang="zh-CN" dirty="0"/>
              <a:t>方法，判断当前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对象的字符序列是否含有</a:t>
            </a:r>
            <a:r>
              <a:rPr lang="en-US" altLang="zh-CN" dirty="0"/>
              <a:t>s</a:t>
            </a:r>
            <a:r>
              <a:rPr lang="zh-CN" altLang="zh-CN" dirty="0"/>
              <a:t>的字符序列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76047" y="18041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将</a:t>
            </a:r>
            <a:r>
              <a:rPr lang="zh-CN" altLang="zh-CN" dirty="0"/>
              <a:t>一个</a:t>
            </a:r>
            <a:r>
              <a:rPr lang="en-US" altLang="zh-CN" dirty="0"/>
              <a:t>String</a:t>
            </a:r>
            <a:r>
              <a:rPr lang="zh-CN" altLang="zh-CN" dirty="0"/>
              <a:t>数组按字典序重新</a:t>
            </a:r>
            <a:r>
              <a:rPr lang="zh-CN" altLang="zh-CN" dirty="0" smtClean="0"/>
              <a:t>排列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1821017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915816" y="2190349"/>
            <a:ext cx="360040" cy="230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3617" y="2426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Example9_3.java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SortString.java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88798" y="4265134"/>
            <a:ext cx="31238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</a:t>
            </a:r>
            <a:r>
              <a:rPr lang="en-US" altLang="zh-CN" dirty="0"/>
              <a:t>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 (String s)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7617" y="4784732"/>
            <a:ext cx="8761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对象调用方法</a:t>
            </a:r>
            <a:r>
              <a:rPr lang="en-US" altLang="zh-CN" dirty="0" err="1"/>
              <a:t>indexOf</a:t>
            </a:r>
            <a:r>
              <a:rPr lang="en-US" altLang="zh-CN" dirty="0"/>
              <a:t>(String s)</a:t>
            </a:r>
            <a:r>
              <a:rPr lang="zh-CN" altLang="en-US" dirty="0"/>
              <a:t>从当前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对象的字符序列索引位置</a:t>
            </a:r>
            <a:r>
              <a:rPr lang="en-US" altLang="zh-CN" dirty="0"/>
              <a:t>0</a:t>
            </a:r>
            <a:r>
              <a:rPr lang="zh-CN" altLang="en-US" dirty="0"/>
              <a:t>开始检索，并返回首次出现</a:t>
            </a:r>
            <a:r>
              <a:rPr lang="en-US" altLang="zh-CN" dirty="0"/>
              <a:t>s</a:t>
            </a:r>
            <a:r>
              <a:rPr lang="zh-CN" altLang="en-US" dirty="0"/>
              <a:t>的字符序列的位置。如果没有检索到</a:t>
            </a:r>
            <a:r>
              <a:rPr lang="en-US" altLang="zh-CN" dirty="0"/>
              <a:t>s</a:t>
            </a:r>
            <a:r>
              <a:rPr lang="zh-CN" altLang="en-US" dirty="0"/>
              <a:t>的字符序列，该方法返回的值是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r>
              <a:rPr lang="en-US" altLang="zh-CN" dirty="0"/>
              <a:t>String</a:t>
            </a:r>
            <a:r>
              <a:rPr lang="zh-CN" altLang="en-US" dirty="0"/>
              <a:t>对象调用</a:t>
            </a:r>
            <a:r>
              <a:rPr lang="en-US" altLang="zh-CN" dirty="0" err="1"/>
              <a:t>indexOf</a:t>
            </a:r>
            <a:r>
              <a:rPr lang="en-US" altLang="zh-CN" dirty="0"/>
              <a:t>(String s 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startpoint</a:t>
            </a:r>
            <a:r>
              <a:rPr lang="en-US" altLang="zh-CN" dirty="0"/>
              <a:t>)</a:t>
            </a:r>
            <a:r>
              <a:rPr lang="zh-CN" altLang="en-US" dirty="0"/>
              <a:t>方法从当前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对象的字符序列索引位置</a:t>
            </a:r>
            <a:r>
              <a:rPr lang="en-US" altLang="zh-CN" dirty="0" err="1"/>
              <a:t>startpoint</a:t>
            </a:r>
            <a:r>
              <a:rPr lang="zh-CN" altLang="en-US" dirty="0"/>
              <a:t>开始检索，并返回首次出现</a:t>
            </a:r>
            <a:r>
              <a:rPr lang="en-US" altLang="zh-CN" dirty="0"/>
              <a:t>s</a:t>
            </a:r>
            <a:r>
              <a:rPr lang="zh-CN" altLang="en-US" dirty="0"/>
              <a:t>的字符序列的位置。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57617" y="5994033"/>
            <a:ext cx="32584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String tom = "I am a good cat"</a:t>
            </a:r>
            <a:r>
              <a:rPr lang="zh-CN" altLang="en-US" dirty="0"/>
              <a:t>；</a:t>
            </a:r>
          </a:p>
          <a:p>
            <a:r>
              <a:rPr lang="en-US" altLang="zh-CN" dirty="0" err="1"/>
              <a:t>tom.indexOf</a:t>
            </a:r>
            <a:r>
              <a:rPr lang="en-US" altLang="zh-CN" dirty="0"/>
              <a:t>("a</a:t>
            </a:r>
            <a:r>
              <a:rPr lang="en-US" altLang="zh-CN" dirty="0" smtClean="0"/>
              <a:t>");   //</a:t>
            </a:r>
            <a:r>
              <a:rPr lang="zh-CN" altLang="en-US" dirty="0"/>
              <a:t>值是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3779912" y="5994033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err="1"/>
              <a:t>tom.indexOf</a:t>
            </a:r>
            <a:r>
              <a:rPr lang="en-US" altLang="zh-CN" dirty="0"/>
              <a:t>("good",2</a:t>
            </a:r>
            <a:r>
              <a:rPr lang="en-US" altLang="zh-CN" dirty="0" smtClean="0"/>
              <a:t>);  //</a:t>
            </a:r>
            <a:r>
              <a:rPr lang="zh-CN" altLang="en-US" dirty="0"/>
              <a:t>值是</a:t>
            </a:r>
            <a:r>
              <a:rPr lang="en-US" altLang="zh-CN" dirty="0"/>
              <a:t>7</a:t>
            </a:r>
          </a:p>
          <a:p>
            <a:r>
              <a:rPr lang="en-US" altLang="zh-CN" dirty="0" err="1"/>
              <a:t>tom.indexOf</a:t>
            </a:r>
            <a:r>
              <a:rPr lang="en-US" altLang="zh-CN" dirty="0"/>
              <a:t>("a",7</a:t>
            </a:r>
            <a:r>
              <a:rPr lang="en-US" altLang="zh-CN" dirty="0" smtClean="0"/>
              <a:t>);       //</a:t>
            </a:r>
            <a:r>
              <a:rPr lang="zh-CN" altLang="en-US" dirty="0"/>
              <a:t>值是</a:t>
            </a:r>
            <a:r>
              <a:rPr lang="en-US" altLang="zh-C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000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9.1.2 String </a:t>
            </a:r>
            <a:r>
              <a:rPr lang="zh-CN" altLang="en-US" sz="1800" b="1" dirty="0">
                <a:solidFill>
                  <a:srgbClr val="C0000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9.1.3 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07766" y="1628800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409708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/>
              <a:t>．</a:t>
            </a:r>
            <a:r>
              <a:rPr lang="en-US" altLang="zh-CN" dirty="0"/>
              <a:t>public 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startpoint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58628" y="620688"/>
            <a:ext cx="6785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zh-CN" dirty="0"/>
              <a:t>对象调用该方法</a:t>
            </a:r>
            <a:r>
              <a:rPr lang="zh-CN" altLang="zh-CN" b="1" dirty="0"/>
              <a:t>返回一个新的</a:t>
            </a:r>
            <a:r>
              <a:rPr lang="en-US" altLang="zh-CN" b="1" dirty="0"/>
              <a:t>String</a:t>
            </a:r>
            <a:r>
              <a:rPr lang="zh-CN" altLang="zh-CN" b="1" dirty="0"/>
              <a:t>对象</a:t>
            </a:r>
            <a:r>
              <a:rPr lang="zh-CN" altLang="zh-CN" dirty="0"/>
              <a:t>，返回的</a:t>
            </a:r>
            <a:r>
              <a:rPr lang="en-US" altLang="zh-CN" dirty="0"/>
              <a:t>String</a:t>
            </a:r>
            <a:r>
              <a:rPr lang="zh-CN" altLang="zh-CN" dirty="0"/>
              <a:t>对象的字符序列是从当前</a:t>
            </a:r>
            <a:r>
              <a:rPr lang="en-US" altLang="zh-CN" dirty="0"/>
              <a:t>String</a:t>
            </a:r>
            <a:r>
              <a:rPr lang="zh-CN" altLang="zh-CN" dirty="0"/>
              <a:t>对象的字符序列索引位置</a:t>
            </a:r>
            <a:r>
              <a:rPr lang="en-US" altLang="zh-CN" dirty="0" err="1"/>
              <a:t>startpoint</a:t>
            </a:r>
            <a:r>
              <a:rPr lang="zh-CN" altLang="zh-CN" dirty="0"/>
              <a:t>开始（包括位置</a:t>
            </a:r>
            <a:r>
              <a:rPr lang="en-US" altLang="zh-CN" dirty="0" err="1"/>
              <a:t>startpoint</a:t>
            </a:r>
            <a:r>
              <a:rPr lang="zh-CN" altLang="zh-CN" dirty="0"/>
              <a:t>上的字符）截取到最后，所得到的字符序列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48181" y="3704603"/>
            <a:ext cx="23423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</a:t>
            </a:r>
            <a:r>
              <a:rPr lang="en-US" altLang="zh-CN" dirty="0"/>
              <a:t> public String trim()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43617" y="1594599"/>
            <a:ext cx="6475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substring(</a:t>
            </a:r>
            <a:r>
              <a:rPr lang="en-US" altLang="zh-CN" dirty="0" err="1"/>
              <a:t>int</a:t>
            </a:r>
            <a:r>
              <a:rPr lang="en-US" altLang="zh-CN" dirty="0"/>
              <a:t> start ,</a:t>
            </a:r>
            <a:r>
              <a:rPr lang="en-US" altLang="zh-CN" dirty="0" err="1"/>
              <a:t>int</a:t>
            </a:r>
            <a:r>
              <a:rPr lang="en-US" altLang="zh-CN" dirty="0"/>
              <a:t> end)</a:t>
            </a:r>
            <a:r>
              <a:rPr lang="zh-CN" altLang="en-US" dirty="0"/>
              <a:t>方法返回一个新的</a:t>
            </a:r>
            <a:r>
              <a:rPr lang="en-US" altLang="zh-CN" dirty="0"/>
              <a:t>String</a:t>
            </a:r>
            <a:r>
              <a:rPr lang="zh-CN" altLang="en-US" dirty="0"/>
              <a:t>对象，返回的</a:t>
            </a:r>
            <a:r>
              <a:rPr lang="en-US" altLang="zh-CN" dirty="0"/>
              <a:t>String</a:t>
            </a:r>
            <a:r>
              <a:rPr lang="zh-CN" altLang="en-US" dirty="0"/>
              <a:t>对象的字符序列是从当前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对象的字符序列索引位置</a:t>
            </a:r>
            <a:r>
              <a:rPr lang="en-US" altLang="zh-CN" dirty="0"/>
              <a:t>start</a:t>
            </a:r>
            <a:r>
              <a:rPr lang="zh-CN" altLang="en-US" dirty="0"/>
              <a:t>开始（包括位置</a:t>
            </a:r>
            <a:r>
              <a:rPr lang="en-US" altLang="zh-CN" dirty="0"/>
              <a:t>start</a:t>
            </a:r>
            <a:r>
              <a:rPr lang="zh-CN" altLang="en-US" dirty="0"/>
              <a:t>上的字符）截取到</a:t>
            </a:r>
            <a:r>
              <a:rPr lang="en-US" altLang="zh-CN" dirty="0"/>
              <a:t>end-1</a:t>
            </a:r>
            <a:r>
              <a:rPr lang="zh-CN" altLang="en-US" dirty="0"/>
              <a:t>位置（注意不包括</a:t>
            </a:r>
            <a:r>
              <a:rPr lang="en-US" altLang="zh-CN" dirty="0"/>
              <a:t>end</a:t>
            </a:r>
            <a:r>
              <a:rPr lang="zh-CN" altLang="en-US" dirty="0"/>
              <a:t>位置上的字符），所得到的字符序列</a:t>
            </a:r>
            <a:r>
              <a:rPr lang="zh-CN" altLang="en-US" dirty="0" smtClean="0"/>
              <a:t>。</a:t>
            </a:r>
            <a:r>
              <a:rPr lang="zh-CN" altLang="en-US" dirty="0"/>
              <a:t>例如：</a:t>
            </a:r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3848" y="27812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tom = "ABCDEFGH";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String s = </a:t>
            </a:r>
            <a:r>
              <a:rPr lang="en-US" altLang="zh-CN" b="1" dirty="0" err="1">
                <a:solidFill>
                  <a:srgbClr val="C00000"/>
                </a:solidFill>
              </a:rPr>
              <a:t>tom.substring</a:t>
            </a:r>
            <a:r>
              <a:rPr lang="en-US" altLang="zh-CN" b="1" dirty="0">
                <a:solidFill>
                  <a:srgbClr val="C00000"/>
                </a:solidFill>
              </a:rPr>
              <a:t>(2,5);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s</a:t>
            </a:r>
            <a:r>
              <a:rPr lang="zh-CN" altLang="en-US" dirty="0"/>
              <a:t>的字符序列是 </a:t>
            </a:r>
            <a:r>
              <a:rPr lang="en-US" altLang="zh-CN" b="1" dirty="0" smtClean="0"/>
              <a:t>CDE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19225" y="4126620"/>
            <a:ext cx="6600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对象</a:t>
            </a:r>
            <a:r>
              <a:rPr lang="en-US" altLang="zh-CN" dirty="0"/>
              <a:t>s</a:t>
            </a:r>
            <a:r>
              <a:rPr lang="zh-CN" altLang="en-US" dirty="0"/>
              <a:t>调用方法</a:t>
            </a:r>
            <a:r>
              <a:rPr lang="en-US" altLang="zh-CN" dirty="0"/>
              <a:t>trim()</a:t>
            </a:r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对象，返回的</a:t>
            </a:r>
            <a:r>
              <a:rPr lang="en-US" altLang="zh-CN" dirty="0"/>
              <a:t>String</a:t>
            </a:r>
            <a:r>
              <a:rPr lang="zh-CN" altLang="en-US" dirty="0"/>
              <a:t>对象的字符序列是</a:t>
            </a:r>
            <a:r>
              <a:rPr lang="en-US" altLang="zh-CN" dirty="0"/>
              <a:t>s</a:t>
            </a:r>
            <a:r>
              <a:rPr lang="zh-CN" altLang="en-US" dirty="0"/>
              <a:t>的字符序列去掉前后空格后所得到的字符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4534" y="5229200"/>
            <a:ext cx="497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使用</a:t>
            </a:r>
            <a:r>
              <a:rPr lang="zh-CN" altLang="zh-CN" dirty="0"/>
              <a:t>了</a:t>
            </a:r>
            <a:r>
              <a:rPr lang="en-US" altLang="zh-CN" dirty="0"/>
              <a:t>String</a:t>
            </a:r>
            <a:r>
              <a:rPr lang="zh-CN" altLang="zh-CN" dirty="0"/>
              <a:t>类的常用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3178" y="5215984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6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1961960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9.1 String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160240" cy="37444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9.1.1 </a:t>
            </a:r>
            <a:r>
              <a:rPr lang="zh-CN" altLang="en-US" sz="1800" b="1" dirty="0">
                <a:solidFill>
                  <a:srgbClr val="0070C0"/>
                </a:solidFill>
              </a:rPr>
              <a:t>构造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9.1.2 String 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9.1.3 String</a:t>
            </a:r>
            <a:r>
              <a:rPr lang="zh-CN" altLang="en-US" sz="1800" b="1" dirty="0">
                <a:solidFill>
                  <a:srgbClr val="C00000"/>
                </a:solidFill>
              </a:rPr>
              <a:t>对象与基本数据的相互转化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9.1.4 </a:t>
            </a:r>
            <a:r>
              <a:rPr lang="zh-CN" altLang="en-US" sz="1800" b="1" dirty="0">
                <a:solidFill>
                  <a:srgbClr val="0070C0"/>
                </a:solidFill>
              </a:rPr>
              <a:t>对象的</a:t>
            </a:r>
            <a:r>
              <a:rPr lang="en-US" altLang="zh-CN" sz="1800" b="1" dirty="0">
                <a:solidFill>
                  <a:srgbClr val="0070C0"/>
                </a:solidFill>
              </a:rPr>
              <a:t>String</a:t>
            </a:r>
            <a:r>
              <a:rPr lang="zh-CN" altLang="en-US" sz="1800" b="1" dirty="0">
                <a:solidFill>
                  <a:srgbClr val="0070C0"/>
                </a:solidFill>
              </a:rPr>
              <a:t>表示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9.1.5 </a:t>
            </a:r>
            <a:r>
              <a:rPr lang="zh-CN" altLang="en-US" sz="1800" b="1" dirty="0">
                <a:solidFill>
                  <a:srgbClr val="0070C0"/>
                </a:solidFill>
              </a:rPr>
              <a:t>字符序列与字符、字节数组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214612" y="2333263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5798" y="116632"/>
            <a:ext cx="3676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1.String</a:t>
            </a:r>
            <a:r>
              <a:rPr lang="zh-CN" altLang="zh-CN" dirty="0"/>
              <a:t>对象的字符序列转化为数字</a:t>
            </a:r>
          </a:p>
        </p:txBody>
      </p:sp>
      <p:sp>
        <p:nvSpPr>
          <p:cNvPr id="7" name="矩形 6"/>
          <p:cNvSpPr/>
          <p:nvPr/>
        </p:nvSpPr>
        <p:spPr>
          <a:xfrm>
            <a:off x="2502644" y="553920"/>
            <a:ext cx="6785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如果参数</a:t>
            </a:r>
            <a:r>
              <a:rPr lang="en-US" altLang="zh-CN" dirty="0"/>
              <a:t>s</a:t>
            </a:r>
            <a:r>
              <a:rPr lang="zh-CN" altLang="en-US" dirty="0"/>
              <a:t>的字符</a:t>
            </a:r>
            <a:r>
              <a:rPr lang="zh-CN" altLang="en-US" dirty="0" smtClean="0"/>
              <a:t>序列构成“数字型” ，</a:t>
            </a:r>
            <a:r>
              <a:rPr lang="en-US" altLang="zh-CN" dirty="0" err="1" smtClean="0"/>
              <a:t>java.lang</a:t>
            </a:r>
            <a:r>
              <a:rPr lang="zh-CN" altLang="en-US" dirty="0"/>
              <a:t>包中的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 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类的类方法，可以将</a:t>
            </a:r>
            <a:r>
              <a:rPr lang="en-US" altLang="zh-CN" dirty="0"/>
              <a:t>s</a:t>
            </a:r>
            <a:r>
              <a:rPr lang="zh-CN" altLang="en-US" dirty="0"/>
              <a:t>的字符序列转化为相应的基本型数据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57485" y="1469808"/>
            <a:ext cx="647569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public static byte </a:t>
            </a:r>
            <a:r>
              <a:rPr lang="en-US" altLang="zh-CN" dirty="0" err="1"/>
              <a:t>parseByte</a:t>
            </a:r>
            <a:r>
              <a:rPr lang="en-US" altLang="zh-CN" dirty="0"/>
              <a:t>(String s) throws </a:t>
            </a:r>
            <a:r>
              <a:rPr lang="en-US" altLang="zh-CN" dirty="0" err="1"/>
              <a:t>NumberFormatException</a:t>
            </a:r>
            <a:endParaRPr lang="en-US" altLang="zh-CN" dirty="0"/>
          </a:p>
          <a:p>
            <a:r>
              <a:rPr lang="en-US" altLang="zh-CN" dirty="0"/>
              <a:t>public static short </a:t>
            </a:r>
            <a:r>
              <a:rPr lang="en-US" altLang="zh-CN" dirty="0" err="1"/>
              <a:t>parseShort</a:t>
            </a:r>
            <a:r>
              <a:rPr lang="en-US" altLang="zh-CN" dirty="0"/>
              <a:t>(String s) throws </a:t>
            </a:r>
            <a:r>
              <a:rPr lang="en-US" altLang="zh-CN" dirty="0" err="1"/>
              <a:t>NumberFormatException</a:t>
            </a:r>
            <a:endParaRPr lang="en-US" altLang="zh-CN" dirty="0"/>
          </a:p>
          <a:p>
            <a:r>
              <a:rPr lang="en-US" altLang="zh-CN" dirty="0"/>
              <a:t>public static long </a:t>
            </a:r>
            <a:r>
              <a:rPr lang="en-US" altLang="zh-CN" dirty="0" err="1"/>
              <a:t>parseLong</a:t>
            </a:r>
            <a:r>
              <a:rPr lang="en-US" altLang="zh-CN" dirty="0"/>
              <a:t>(String s) throws </a:t>
            </a:r>
            <a:r>
              <a:rPr lang="en-US" altLang="zh-CN" dirty="0" err="1"/>
              <a:t>NumberFormatException</a:t>
            </a:r>
            <a:endParaRPr lang="en-US" altLang="zh-CN" dirty="0"/>
          </a:p>
          <a:p>
            <a:r>
              <a:rPr lang="en-US" altLang="zh-CN" dirty="0"/>
              <a:t>public static float </a:t>
            </a:r>
            <a:r>
              <a:rPr lang="en-US" altLang="zh-CN" dirty="0" err="1"/>
              <a:t>parseFloat</a:t>
            </a:r>
            <a:r>
              <a:rPr lang="en-US" altLang="zh-CN" dirty="0"/>
              <a:t>(String s) throws </a:t>
            </a:r>
            <a:r>
              <a:rPr lang="en-US" altLang="zh-CN" dirty="0" err="1"/>
              <a:t>NumberFormatException</a:t>
            </a:r>
            <a:endParaRPr lang="en-US" altLang="zh-CN" dirty="0"/>
          </a:p>
          <a:p>
            <a:r>
              <a:rPr lang="en-US" altLang="zh-CN" dirty="0"/>
              <a:t>public static double </a:t>
            </a:r>
            <a:r>
              <a:rPr lang="en-US" altLang="zh-CN" dirty="0" err="1"/>
              <a:t>parseDouble</a:t>
            </a:r>
            <a:r>
              <a:rPr lang="en-US" altLang="zh-CN" dirty="0"/>
              <a:t>(String s) throws </a:t>
            </a:r>
            <a:r>
              <a:rPr lang="en-US" altLang="zh-CN" dirty="0" err="1"/>
              <a:t>NumberFormatException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5085184"/>
            <a:ext cx="874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</a:t>
            </a:r>
            <a:r>
              <a:rPr lang="zh-CN" altLang="zh-CN" dirty="0" smtClean="0"/>
              <a:t>参数</a:t>
            </a:r>
            <a:r>
              <a:rPr lang="en-US" altLang="zh-CN" dirty="0" smtClean="0"/>
              <a:t> s </a:t>
            </a:r>
            <a:r>
              <a:rPr lang="zh-CN" altLang="zh-CN" dirty="0" smtClean="0"/>
              <a:t>的</a:t>
            </a:r>
            <a:r>
              <a:rPr lang="zh-CN" altLang="zh-CN" dirty="0"/>
              <a:t>字符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不能构成</a:t>
            </a:r>
            <a:r>
              <a:rPr lang="zh-CN" altLang="zh-CN" dirty="0" smtClean="0"/>
              <a:t>“数字</a:t>
            </a:r>
            <a:r>
              <a:rPr lang="zh-CN" altLang="en-US" dirty="0" smtClean="0"/>
              <a:t>型</a:t>
            </a:r>
            <a:r>
              <a:rPr lang="zh-CN" altLang="zh-CN" dirty="0" smtClean="0"/>
              <a:t>”，如</a:t>
            </a:r>
            <a:r>
              <a:rPr lang="en-US" altLang="zh-CN" dirty="0" smtClean="0"/>
              <a:t>“1ab56”</a:t>
            </a:r>
            <a:r>
              <a:rPr lang="zh-CN" altLang="zh-CN" dirty="0" smtClean="0"/>
              <a:t>，那么方法</a:t>
            </a:r>
            <a:r>
              <a:rPr lang="zh-CN" altLang="zh-CN" dirty="0"/>
              <a:t>在执行过程中会抛出</a:t>
            </a:r>
            <a:r>
              <a:rPr lang="en-US" altLang="zh-CN" dirty="0" err="1"/>
              <a:t>NumberFormatException</a:t>
            </a:r>
            <a:r>
              <a:rPr lang="zh-CN" altLang="zh-CN" dirty="0" smtClean="0"/>
              <a:t>异常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4899</Words>
  <Application>Microsoft Office PowerPoint</Application>
  <PresentationFormat>全屏显示(4:3)</PresentationFormat>
  <Paragraphs>414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第9章 常用实用类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9.1 String类</vt:lpstr>
      <vt:lpstr>9.2 正则表达式</vt:lpstr>
      <vt:lpstr>9.2 正则表达式</vt:lpstr>
      <vt:lpstr>9.2 正则表达式</vt:lpstr>
      <vt:lpstr>9.2 正则表达式</vt:lpstr>
      <vt:lpstr>9.2 正则表达式</vt:lpstr>
      <vt:lpstr>9.3 StringTokenizer类</vt:lpstr>
      <vt:lpstr>9.3 StringTokenizer类</vt:lpstr>
      <vt:lpstr>9.4 Scanner类</vt:lpstr>
      <vt:lpstr>9.5  Pattern与Match类</vt:lpstr>
      <vt:lpstr>9.6 StringBuffer类</vt:lpstr>
      <vt:lpstr>9.6 StringBuffer类</vt:lpstr>
      <vt:lpstr>9.7 日期与时间</vt:lpstr>
      <vt:lpstr>9.7 日期与时间</vt:lpstr>
      <vt:lpstr>9.7 日期与时间</vt:lpstr>
      <vt:lpstr>9.7 日期与时间</vt:lpstr>
      <vt:lpstr>9.8 Math、BigInteger和Random类</vt:lpstr>
      <vt:lpstr>9.9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255</cp:revision>
  <dcterms:created xsi:type="dcterms:W3CDTF">2019-09-15T12:42:56Z</dcterms:created>
  <dcterms:modified xsi:type="dcterms:W3CDTF">2019-11-15T23:34:46Z</dcterms:modified>
</cp:coreProperties>
</file>