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2.xml" ContentType="application/vnd.openxmlformats-officedocument.presentationml.tags+xml"/>
  <Override PartName="/ppt/notesSlides/notesSlide25.xml" ContentType="application/vnd.openxmlformats-officedocument.presentationml.notesSlide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tags/tag25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6.xml" ContentType="application/vnd.openxmlformats-officedocument.presentationml.tags+xml"/>
  <Override PartName="/ppt/notesSlides/notesSlide32.xml" ContentType="application/vnd.openxmlformats-officedocument.presentationml.notesSlide+xml"/>
  <Override PartName="/ppt/tags/tag27.xml" ContentType="application/vnd.openxmlformats-officedocument.presentationml.tags+xml"/>
  <Override PartName="/ppt/notesSlides/notesSlide33.xml" ContentType="application/vnd.openxmlformats-officedocument.presentationml.notesSlide+xml"/>
  <Override PartName="/ppt/tags/tag28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29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30.xml" ContentType="application/vnd.openxmlformats-officedocument.presentationml.tags+xml"/>
  <Override PartName="/ppt/notesSlides/notesSlide46.xml" ContentType="application/vnd.openxmlformats-officedocument.presentationml.notesSlide+xml"/>
  <Override PartName="/ppt/tags/tag31.xml" ContentType="application/vnd.openxmlformats-officedocument.presentationml.tags+xml"/>
  <Override PartName="/ppt/notesSlides/notesSlide47.xml" ContentType="application/vnd.openxmlformats-officedocument.presentationml.notesSlide+xml"/>
  <Override PartName="/ppt/tags/tag32.xml" ContentType="application/vnd.openxmlformats-officedocument.presentationml.tags+xml"/>
  <Override PartName="/ppt/notesSlides/notesSlide48.xml" ContentType="application/vnd.openxmlformats-officedocument.presentationml.notesSlide+xml"/>
  <Override PartName="/ppt/tags/tag33.xml" ContentType="application/vnd.openxmlformats-officedocument.presentationml.tags+xml"/>
  <Override PartName="/ppt/notesSlides/notesSlide49.xml" ContentType="application/vnd.openxmlformats-officedocument.presentationml.notesSlide+xml"/>
  <Override PartName="/ppt/tags/tag34.xml" ContentType="application/vnd.openxmlformats-officedocument.presentationml.tags+xml"/>
  <Override PartName="/ppt/notesSlides/notesSlide50.xml" ContentType="application/vnd.openxmlformats-officedocument.presentationml.notesSlide+xml"/>
  <Override PartName="/ppt/tags/tag35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57"/>
  </p:notesMasterIdLst>
  <p:handoutMasterIdLst>
    <p:handoutMasterId r:id="rId58"/>
  </p:handoutMasterIdLst>
  <p:sldIdLst>
    <p:sldId id="325" r:id="rId3"/>
    <p:sldId id="1249" r:id="rId4"/>
    <p:sldId id="1436" r:id="rId5"/>
    <p:sldId id="328" r:id="rId6"/>
    <p:sldId id="887" r:id="rId7"/>
    <p:sldId id="309" r:id="rId8"/>
    <p:sldId id="1059" r:id="rId9"/>
    <p:sldId id="1465" r:id="rId10"/>
    <p:sldId id="1504" r:id="rId11"/>
    <p:sldId id="1505" r:id="rId12"/>
    <p:sldId id="1506" r:id="rId13"/>
    <p:sldId id="1507" r:id="rId14"/>
    <p:sldId id="1502" r:id="rId15"/>
    <p:sldId id="1503" r:id="rId16"/>
    <p:sldId id="1528" r:id="rId17"/>
    <p:sldId id="1529" r:id="rId18"/>
    <p:sldId id="1509" r:id="rId19"/>
    <p:sldId id="1530" r:id="rId20"/>
    <p:sldId id="1510" r:id="rId21"/>
    <p:sldId id="1511" r:id="rId22"/>
    <p:sldId id="1512" r:id="rId23"/>
    <p:sldId id="1251" r:id="rId24"/>
    <p:sldId id="1252" r:id="rId25"/>
    <p:sldId id="1469" r:id="rId26"/>
    <p:sldId id="1513" r:id="rId27"/>
    <p:sldId id="1531" r:id="rId28"/>
    <p:sldId id="1514" r:id="rId29"/>
    <p:sldId id="1515" r:id="rId30"/>
    <p:sldId id="1516" r:id="rId31"/>
    <p:sldId id="1440" r:id="rId32"/>
    <p:sldId id="1478" r:id="rId33"/>
    <p:sldId id="1517" r:id="rId34"/>
    <p:sldId id="1518" r:id="rId35"/>
    <p:sldId id="1533" r:id="rId36"/>
    <p:sldId id="1441" r:id="rId37"/>
    <p:sldId id="1482" r:id="rId38"/>
    <p:sldId id="1534" r:id="rId39"/>
    <p:sldId id="1442" r:id="rId40"/>
    <p:sldId id="1519" r:id="rId41"/>
    <p:sldId id="1535" r:id="rId42"/>
    <p:sldId id="1520" r:id="rId43"/>
    <p:sldId id="1521" r:id="rId44"/>
    <p:sldId id="1253" r:id="rId45"/>
    <p:sldId id="1487" r:id="rId46"/>
    <p:sldId id="1254" r:id="rId47"/>
    <p:sldId id="1522" r:id="rId48"/>
    <p:sldId id="1523" r:id="rId49"/>
    <p:sldId id="1525" r:id="rId50"/>
    <p:sldId id="1536" r:id="rId51"/>
    <p:sldId id="1537" r:id="rId52"/>
    <p:sldId id="1538" r:id="rId53"/>
    <p:sldId id="1526" r:id="rId54"/>
    <p:sldId id="1527" r:id="rId55"/>
    <p:sldId id="1053" r:id="rId56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ww" lastIdx="1" clrIdx="0">
    <p:extLst>
      <p:ext uri="{19B8F6BF-5375-455C-9EA6-DF929625EA0E}">
        <p15:presenceInfo xmlns:p15="http://schemas.microsoft.com/office/powerpoint/2012/main" userId="韩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3"/>
    <a:srgbClr val="595959"/>
    <a:srgbClr val="1369B2"/>
    <a:srgbClr val="FFFFFF"/>
    <a:srgbClr val="F2F2F2"/>
    <a:srgbClr val="EBAD13"/>
    <a:srgbClr val="BBBBBB"/>
    <a:srgbClr val="FAFAFA"/>
    <a:srgbClr val="006BBC"/>
    <a:srgbClr val="00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04" autoAdjust="0"/>
    <p:restoredTop sz="89369" autoAdjust="0"/>
  </p:normalViewPr>
  <p:slideViewPr>
    <p:cSldViewPr>
      <p:cViewPr varScale="1">
        <p:scale>
          <a:sx n="87" d="100"/>
          <a:sy n="87" d="100"/>
        </p:scale>
        <p:origin x="151" y="29"/>
      </p:cViewPr>
      <p:guideLst>
        <p:guide orient="horz" pos="4321"/>
        <p:guide pos="301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61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60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59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46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645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41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46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3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808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4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02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05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67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20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53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19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355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85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17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199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84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44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709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842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89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959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218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930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62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70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840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46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756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416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13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692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000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390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687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501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912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893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460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078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74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48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1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0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325317" y="2637706"/>
            <a:ext cx="794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5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错误处理及调试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862958" y="3861842"/>
            <a:ext cx="6192688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《PHP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基础案例教程（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常见的错误类型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918704" y="1687139"/>
            <a:ext cx="105050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运行错误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是指程序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出现的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。运行错误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阻止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脚本的执行。例如，在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脚本中定义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两个同名常量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，程序执行到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定义常量的语句时，该语句</a:t>
            </a: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能被执行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并且会提示一条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错误信息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运行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错误</a:t>
            </a:r>
          </a:p>
        </p:txBody>
      </p:sp>
      <p:sp>
        <p:nvSpPr>
          <p:cNvPr id="8" name="矩形 7"/>
          <p:cNvSpPr/>
          <p:nvPr/>
        </p:nvSpPr>
        <p:spPr>
          <a:xfrm>
            <a:off x="1054646" y="3375370"/>
            <a:ext cx="9947540" cy="223224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24985" y="3512097"/>
            <a:ext cx="9677201" cy="18846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define('NUM', 1);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NUM;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define('NUM', 2);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未生效并报错：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Notice: Constant NUM already defined...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NUM;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64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常见的错误类型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927667" y="1629594"/>
            <a:ext cx="105681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逻辑错误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程序时的实现思路出现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。逻辑错误</a:t>
            </a: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阻止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脚本的执行，也不会显示具体的错误信息。例如，在程序中判断两个变量的值是否相等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成了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逻辑错误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80599" y="2853730"/>
            <a:ext cx="3786815" cy="302433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6201" y="2925738"/>
            <a:ext cx="2121093" cy="289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1;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$b = 2;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($a = $b) 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en-US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相等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 {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不相等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0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常见的错误类型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949994" y="1713996"/>
            <a:ext cx="101029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环境错误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配置问题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引起的错误。例如，在程序中使用</a:t>
            </a:r>
            <a:r>
              <a:rPr lang="en-US" altLang="zh-CN" sz="2000" kern="1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mb_strlen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函数时，需要先开启</a:t>
            </a:r>
            <a:r>
              <a:rPr lang="en-US" altLang="zh-CN" sz="2000" kern="1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mbstring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，将程序移植到生产环境后，如果生产环境没有开启该扩展，运行程序就会出错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环境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错误</a:t>
            </a:r>
          </a:p>
        </p:txBody>
      </p:sp>
      <p:sp>
        <p:nvSpPr>
          <p:cNvPr id="7" name="矩形 6"/>
          <p:cNvSpPr/>
          <p:nvPr/>
        </p:nvSpPr>
        <p:spPr>
          <a:xfrm>
            <a:off x="1008380" y="3528557"/>
            <a:ext cx="10369152" cy="129614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4404" y="3656468"/>
            <a:ext cx="10016909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错误信息：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Fatal error: Uncaught Error: Call to undefined function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mb_strlen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()...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mb_strlen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基础案例教程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 </a:t>
            </a:r>
          </a:p>
        </p:txBody>
      </p:sp>
    </p:spTree>
    <p:extLst>
      <p:ext uri="{BB962C8B-B14F-4D97-AF65-F5344CB8AC3E}">
        <p14:creationId xmlns:p14="http://schemas.microsoft.com/office/powerpoint/2010/main" val="10745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常见的错误级别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，能够根据错误级别判断错误类型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常见的错误级别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334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常见的错误级别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1197546"/>
            <a:ext cx="1058517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中的错误分为多种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，每种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都对应不同的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错误级别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。错误级别通常使用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来表示，每个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错误级别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对应的值都是一个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级别常量用于表示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当前错误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的等级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Notice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通知。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Warning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警告。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表示致命错误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680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常见的错误级别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99978"/>
              </p:ext>
            </p:extLst>
          </p:nvPr>
        </p:nvGraphicFramePr>
        <p:xfrm>
          <a:off x="1270670" y="1413570"/>
          <a:ext cx="9937104" cy="37444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8577599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44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级别常量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E_ERROR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运行时的致命错误，这类错误不可恢复，会导致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脚本停止运行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982283"/>
                  </a:ext>
                </a:extLst>
              </a:tr>
              <a:tr h="449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E_WARNING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运行时警告，仅给出提示信息，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脚本不会停止运行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542124"/>
                  </a:ext>
                </a:extLst>
              </a:tr>
              <a:tr h="449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E_PARSE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编译时语法解析错误，代码存在语法错误，程序无法执行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443413"/>
                  </a:ext>
                </a:extLst>
              </a:tr>
              <a:tr h="449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E_NOTICE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运行时通知，表示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脚本中可能会表现为错误的情况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26257"/>
                  </a:ext>
                </a:extLst>
              </a:tr>
              <a:tr h="449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E_CORE_ERROR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E_ERROR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，是由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引擎核心产生的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46025"/>
                  </a:ext>
                </a:extLst>
              </a:tr>
              <a:tr h="5242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E_CORE_WARNING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E_WARNING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，是由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引擎核心产生的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E_COMPILE_ERROR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E_ERROR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，是由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Zend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脚本引擎产生的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33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1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常见的错误级别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11532"/>
              </p:ext>
            </p:extLst>
          </p:nvPr>
        </p:nvGraphicFramePr>
        <p:xfrm>
          <a:off x="1126654" y="1413570"/>
          <a:ext cx="10064083" cy="37444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406629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1265779">
                  <a:extLst>
                    <a:ext uri="{9D8B030D-6E8A-4147-A177-3AD203B41FA5}">
                      <a16:colId xmlns:a16="http://schemas.microsoft.com/office/drawing/2014/main" val="1085775990"/>
                    </a:ext>
                  </a:extLst>
                </a:gridCol>
                <a:gridCol w="6391675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44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级别常量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E_COMPILE_WARNING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E_WARNING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，是由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Zend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脚本引擎产生的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982283"/>
                  </a:ext>
                </a:extLst>
              </a:tr>
              <a:tr h="449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E_USER_ERROR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E_ERROR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，由用户在代码中使用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trigger_error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542124"/>
                  </a:ext>
                </a:extLst>
              </a:tr>
              <a:tr h="449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E_USER_WARNING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512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E_WARNING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，由用户在代码中使用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trigger_error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443413"/>
                  </a:ext>
                </a:extLst>
              </a:tr>
              <a:tr h="449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E_USER_NOTICE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1024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E_NOTICE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，由用户在代码中使用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trigger_error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26257"/>
                  </a:ext>
                </a:extLst>
              </a:tr>
              <a:tr h="449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E_STRICT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2048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严格语法检查，确保代码具有互用性和向前兼容性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46025"/>
                  </a:ext>
                </a:extLst>
              </a:tr>
              <a:tr h="5242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E_DEPRECATED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8192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运行时通知，对未来版本中可能无法正常运行的代码给出警告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E_ALL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32767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表示所有的错误和警告信息（在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 5.4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之前不包括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E_STRICT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33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32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常见的错误级别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661532"/>
            <a:ext cx="10657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Notice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错误提示信息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通常是代码不严谨造成的，不会影响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脚本继续运行。</a:t>
            </a:r>
          </a:p>
        </p:txBody>
      </p:sp>
      <p:sp>
        <p:nvSpPr>
          <p:cNvPr id="6" name="矩形 5"/>
          <p:cNvSpPr/>
          <p:nvPr/>
        </p:nvSpPr>
        <p:spPr>
          <a:xfrm>
            <a:off x="1342678" y="2277666"/>
            <a:ext cx="9181180" cy="360040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24793" y="2356794"/>
            <a:ext cx="9136475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①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使用未定义的变量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错误信息“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Notice: Undefined variable...”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②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使用未定义的常量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PI;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错误信息“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Notice: Use of undefined constant...”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③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访问不存在的数组元素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array();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['age'];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错误信息“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Notice: Undefined index: age...”</a:t>
            </a:r>
          </a:p>
        </p:txBody>
      </p:sp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Notice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（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E_NOTICE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57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常见的错误级别</a:t>
            </a:r>
          </a:p>
        </p:txBody>
      </p:sp>
      <p:sp>
        <p:nvSpPr>
          <p:cNvPr id="5" name="矩形 4"/>
          <p:cNvSpPr/>
          <p:nvPr/>
        </p:nvSpPr>
        <p:spPr>
          <a:xfrm>
            <a:off x="982638" y="1701602"/>
            <a:ext cx="102971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当使用一个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不确定是否存在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前，应先使用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isset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语言结构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该变量或数组元素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是否存在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当使用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defined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该常量是否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已经定义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，从而避免产生这类错误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实际开发中，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忽略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Notice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要尽量保持代码的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Notice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（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E_NOTICE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2614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常见的错误级别</a:t>
            </a:r>
          </a:p>
        </p:txBody>
      </p:sp>
      <p:sp>
        <p:nvSpPr>
          <p:cNvPr id="5" name="矩形 4"/>
          <p:cNvSpPr/>
          <p:nvPr/>
        </p:nvSpPr>
        <p:spPr>
          <a:xfrm>
            <a:off x="990883" y="4917702"/>
            <a:ext cx="96490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除法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判断除数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除数为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，则不执行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除法运算。在使用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包含文件前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该文件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是否存在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，防止错误发生。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6724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Warning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（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E_WARNING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973299" y="1791090"/>
            <a:ext cx="102080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Warning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错误比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Notice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错误更严重一些，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Warning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错误不会影响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执行。</a:t>
            </a:r>
          </a:p>
        </p:txBody>
      </p:sp>
      <p:sp>
        <p:nvSpPr>
          <p:cNvPr id="7" name="矩形 6"/>
          <p:cNvSpPr/>
          <p:nvPr/>
        </p:nvSpPr>
        <p:spPr>
          <a:xfrm>
            <a:off x="1342678" y="2434255"/>
            <a:ext cx="9181180" cy="223224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4793" y="2559015"/>
            <a:ext cx="8830302" cy="18846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①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除法运算时，除数为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5 / 0;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错误信息“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Warning: Division by zero...”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②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包含不存在的文件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 '1234';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错误信息“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Warning: include(): Failed opening...”</a:t>
            </a:r>
          </a:p>
        </p:txBody>
      </p:sp>
    </p:spTree>
    <p:extLst>
      <p:ext uri="{BB962C8B-B14F-4D97-AF65-F5344CB8AC3E}">
        <p14:creationId xmlns:p14="http://schemas.microsoft.com/office/powerpoint/2010/main" val="304652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056782" y="2133650"/>
            <a:ext cx="10081120" cy="688075"/>
            <a:chOff x="978872" y="1800500"/>
            <a:chExt cx="5673758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673758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常见的错误类型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，能够说出常见的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错误类型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的含义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56782" y="3159263"/>
            <a:ext cx="10081120" cy="685959"/>
            <a:chOff x="978872" y="2570437"/>
            <a:chExt cx="5644989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644989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熟悉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常见的错误级别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，能够根据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错误级别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判断错误类型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9404" y="4180898"/>
            <a:ext cx="10058500" cy="688077"/>
            <a:chOff x="978872" y="3338787"/>
            <a:chExt cx="5638908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638908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显示错误报告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的方法，能够通过不同的方式设置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错误报告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的开启和关闭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6782" y="5204395"/>
            <a:ext cx="10058500" cy="688077"/>
            <a:chOff x="978872" y="3338787"/>
            <a:chExt cx="5638908" cy="515938"/>
          </a:xfrm>
        </p:grpSpPr>
        <p:sp>
          <p:nvSpPr>
            <p:cNvPr id="17" name="Pentagon 6"/>
            <p:cNvSpPr/>
            <p:nvPr/>
          </p:nvSpPr>
          <p:spPr bwMode="auto">
            <a:xfrm>
              <a:off x="978872" y="3338787"/>
              <a:ext cx="5638908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掌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记录错误日志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的方法，能够使用不同的方式记录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错误日志</a:t>
              </a: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常见的错误级别</a:t>
            </a:r>
          </a:p>
        </p:txBody>
      </p:sp>
      <p:sp>
        <p:nvSpPr>
          <p:cNvPr id="5" name="矩形 4"/>
          <p:cNvSpPr/>
          <p:nvPr/>
        </p:nvSpPr>
        <p:spPr>
          <a:xfrm>
            <a:off x="945840" y="1719991"/>
            <a:ext cx="1029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致命错误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，一旦发生此类错误，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会立即停止执行。例如，调用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未定义的函数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时就会发生致命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6724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Error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（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E_ERROR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982638" y="3035506"/>
            <a:ext cx="10521242" cy="125838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3575" y="3156867"/>
            <a:ext cx="104040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display();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错误信息“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Fatal error: Uncaught Error: Call to undefined function...”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'test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 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前一行发生错误，此行代码不会执行</a:t>
            </a:r>
          </a:p>
        </p:txBody>
      </p:sp>
    </p:spTree>
    <p:extLst>
      <p:ext uri="{BB962C8B-B14F-4D97-AF65-F5344CB8AC3E}">
        <p14:creationId xmlns:p14="http://schemas.microsoft.com/office/powerpoint/2010/main" val="24217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常见的错误级别</a:t>
            </a:r>
          </a:p>
        </p:txBody>
      </p:sp>
      <p:sp>
        <p:nvSpPr>
          <p:cNvPr id="5" name="矩形 4"/>
          <p:cNvSpPr/>
          <p:nvPr/>
        </p:nvSpPr>
        <p:spPr>
          <a:xfrm>
            <a:off x="940350" y="4653930"/>
            <a:ext cx="10297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程序中使用了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不合法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123a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，故出现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了此类错误。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6724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Parse 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error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（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E_PARSE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931558" y="1712066"/>
            <a:ext cx="10513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 error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是语法错误产生的。当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时，就会发生此类错误。例如，遗漏分号、使用不合法的变量名等。</a:t>
            </a:r>
          </a:p>
        </p:txBody>
      </p:sp>
      <p:sp>
        <p:nvSpPr>
          <p:cNvPr id="6" name="矩形 5"/>
          <p:cNvSpPr/>
          <p:nvPr/>
        </p:nvSpPr>
        <p:spPr>
          <a:xfrm>
            <a:off x="2278782" y="2968020"/>
            <a:ext cx="7740055" cy="125838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69719" y="3089381"/>
            <a:ext cx="7549118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不合法的变量名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$123a = 'test';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错误信息“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Parse error: syntax error...”</a:t>
            </a:r>
          </a:p>
        </p:txBody>
      </p:sp>
    </p:spTree>
    <p:extLst>
      <p:ext uri="{BB962C8B-B14F-4D97-AF65-F5344CB8AC3E}">
        <p14:creationId xmlns:p14="http://schemas.microsoft.com/office/powerpoint/2010/main" val="351089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错误处理方式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845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显示错误报告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的方法，能够通过不同的方式设置错误报告的开启和关闭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显示错误报告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73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显示错误报告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273335"/>
            <a:ext cx="10513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发生错误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时，默认情况下，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程序会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报告错误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发生的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原因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，并将错误信息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显示到页面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中。而在实际开发中，有时需要控制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是否显示错误报告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，以及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报告哪些级别的错误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，此时可以通过如下方式进行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4646" y="2947103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修改配置文件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使用错误报告函数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78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显示错误报告</a:t>
            </a:r>
          </a:p>
        </p:txBody>
      </p:sp>
      <p:sp>
        <p:nvSpPr>
          <p:cNvPr id="4" name="矩形 3"/>
          <p:cNvSpPr/>
          <p:nvPr/>
        </p:nvSpPr>
        <p:spPr>
          <a:xfrm>
            <a:off x="694606" y="1785922"/>
            <a:ext cx="10369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通过修改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php.ini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错误报告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，示例配置如下。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6724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修改配置文件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982638" y="4005858"/>
            <a:ext cx="101531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error_reporting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配置项用于设置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错误报告的</a:t>
            </a: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display_errors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配置项用于设置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是否显示错误报告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，该配置项的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，表示将错误报告显示在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</p:txBody>
      </p:sp>
      <p:sp>
        <p:nvSpPr>
          <p:cNvPr id="8" name="矩形 7"/>
          <p:cNvSpPr/>
          <p:nvPr/>
        </p:nvSpPr>
        <p:spPr>
          <a:xfrm>
            <a:off x="1918742" y="2506644"/>
            <a:ext cx="6984776" cy="125838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1726" y="2628005"/>
            <a:ext cx="4861780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error_reporting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E_ALL &amp; ~E_NOTICE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display_errors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On</a:t>
            </a:r>
          </a:p>
        </p:txBody>
      </p:sp>
    </p:spTree>
    <p:extLst>
      <p:ext uri="{BB962C8B-B14F-4D97-AF65-F5344CB8AC3E}">
        <p14:creationId xmlns:p14="http://schemas.microsoft.com/office/powerpoint/2010/main" val="34919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显示错误报告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6724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修改配置文件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1054646" y="1845618"/>
            <a:ext cx="993710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error_reporting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以上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默认值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显示除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E_NOTICE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E_STRICT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E_DEPRECATED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级别之外的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E_ALL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&amp;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~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E_NOTICE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显示除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E_NOTICE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之外的所有级别的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可以是错误级别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，也可以是错误级别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常量对应的值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2422798" y="2583282"/>
            <a:ext cx="7416824" cy="93610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57750" y="2776651"/>
            <a:ext cx="6761531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E_ALL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 ~E_NOTICE &amp; ~E_STRICT &amp; ~E_DEPRECATED</a:t>
            </a:r>
          </a:p>
        </p:txBody>
      </p:sp>
    </p:spTree>
    <p:extLst>
      <p:ext uri="{BB962C8B-B14F-4D97-AF65-F5344CB8AC3E}">
        <p14:creationId xmlns:p14="http://schemas.microsoft.com/office/powerpoint/2010/main" val="20289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显示错误报告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61834" y="1123497"/>
            <a:ext cx="46724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注意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1054646" y="2133650"/>
            <a:ext cx="993710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通常在项目</a:t>
            </a:r>
            <a:r>
              <a:rPr lang="zh-CN" altLang="en-US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开发阶段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，会将</a:t>
            </a:r>
            <a:r>
              <a:rPr lang="en-US" altLang="zh-CN" sz="2000" dirty="0" err="1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display_errors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配置项设置为</a:t>
            </a:r>
            <a:r>
              <a:rPr lang="zh-CN" altLang="en-US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开启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状态，用于协助</a:t>
            </a:r>
            <a:r>
              <a:rPr lang="zh-CN" altLang="en-US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调试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程序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当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项目部署到</a:t>
            </a:r>
            <a:r>
              <a:rPr lang="zh-CN" altLang="en-US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生产环境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后，建议将此配置项的值改为</a:t>
            </a:r>
            <a:r>
              <a:rPr lang="en-US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Off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，表示</a:t>
            </a:r>
            <a:r>
              <a:rPr lang="zh-CN" altLang="en-US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不显示错误报告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，防止将程序运行的</a:t>
            </a:r>
            <a:r>
              <a:rPr lang="zh-CN" altLang="en-US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错误信息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展示给用户。</a:t>
            </a:r>
          </a:p>
        </p:txBody>
      </p:sp>
    </p:spTree>
    <p:extLst>
      <p:ext uri="{BB962C8B-B14F-4D97-AF65-F5344CB8AC3E}">
        <p14:creationId xmlns:p14="http://schemas.microsoft.com/office/powerpoint/2010/main" val="125183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显示错误报告</a:t>
            </a:r>
          </a:p>
        </p:txBody>
      </p:sp>
      <p:sp>
        <p:nvSpPr>
          <p:cNvPr id="2" name="矩形 1"/>
          <p:cNvSpPr/>
          <p:nvPr/>
        </p:nvSpPr>
        <p:spPr>
          <a:xfrm>
            <a:off x="910596" y="1701602"/>
            <a:ext cx="10009145" cy="3716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通过</a:t>
            </a:r>
            <a:r>
              <a:rPr lang="en-US" altLang="zh-CN" sz="2000" dirty="0" err="1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error_reporting</a:t>
            </a:r>
            <a:r>
              <a:rPr lang="en-US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函数和</a:t>
            </a:r>
            <a:r>
              <a:rPr lang="en-US" altLang="zh-CN" sz="2000" dirty="0" err="1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ini_set</a:t>
            </a:r>
            <a:r>
              <a:rPr lang="en-US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可以</a:t>
            </a:r>
            <a:r>
              <a:rPr lang="zh-CN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控制</a:t>
            </a:r>
            <a:r>
              <a:rPr lang="zh-CN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错误报告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</a:t>
            </a:r>
            <a:r>
              <a:rPr lang="zh-CN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显示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和</a:t>
            </a:r>
            <a:r>
              <a:rPr lang="zh-CN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关闭</a:t>
            </a:r>
            <a:r>
              <a:rPr lang="zh-CN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solidFill>
                <a:srgbClr val="1369B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error_reporting</a:t>
            </a:r>
            <a:r>
              <a:rPr lang="en-US" altLang="zh-CN" sz="20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设置</a:t>
            </a:r>
            <a:r>
              <a:rPr lang="zh-CN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错误</a:t>
            </a:r>
            <a:r>
              <a:rPr lang="zh-CN" altLang="zh-CN" sz="20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级别</a:t>
            </a:r>
            <a:r>
              <a:rPr lang="zh-CN" altLang="en-US" sz="20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此处用于显示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除</a:t>
            </a:r>
            <a:r>
              <a:rPr lang="en-US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E_NOTICE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之外的所有级别的错误</a:t>
            </a:r>
            <a:r>
              <a:rPr lang="zh-CN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ini_set</a:t>
            </a:r>
            <a:r>
              <a:rPr lang="en-US" altLang="zh-CN" sz="20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设置</a:t>
            </a:r>
            <a:r>
              <a:rPr lang="en-US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php.ini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中指定配置项的值，该函数的</a:t>
            </a:r>
            <a:r>
              <a:rPr lang="zh-CN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个参数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用于指定</a:t>
            </a:r>
            <a:r>
              <a:rPr lang="zh-CN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配置项名称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</a:t>
            </a:r>
            <a:r>
              <a:rPr lang="zh-CN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个参数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用于指定</a:t>
            </a:r>
            <a:r>
              <a:rPr lang="zh-CN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具体的</a:t>
            </a:r>
            <a:r>
              <a:rPr lang="zh-CN" altLang="zh-CN" sz="20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，此处用于显示错误报告</a:t>
            </a:r>
            <a:r>
              <a:rPr lang="zh-CN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6724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使用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错误报告函数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2422798" y="2565698"/>
            <a:ext cx="7416824" cy="113454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7750" y="2612521"/>
            <a:ext cx="4752776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error_reporting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(E_ALL &amp; ~E_NOTICE);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ini_set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display_errors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1);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45E67C-0FDE-4FBC-AF37-6B75BD5C116F}"/>
              </a:ext>
            </a:extLst>
          </p:cNvPr>
          <p:cNvSpPr txBox="1"/>
          <p:nvPr/>
        </p:nvSpPr>
        <p:spPr>
          <a:xfrm>
            <a:off x="2968434" y="5766434"/>
            <a:ext cx="616459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ini_set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的内容仅在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17">
            <a:extLst>
              <a:ext uri="{FF2B5EF4-FFF2-40B4-BE49-F238E27FC236}">
                <a16:creationId xmlns:a16="http://schemas.microsoft.com/office/drawing/2014/main" id="{8A156DDD-4E27-400E-ACED-683E526B9107}"/>
              </a:ext>
            </a:extLst>
          </p:cNvPr>
          <p:cNvSpPr/>
          <p:nvPr/>
        </p:nvSpPr>
        <p:spPr>
          <a:xfrm>
            <a:off x="2422798" y="5720770"/>
            <a:ext cx="6566218" cy="649313"/>
          </a:xfrm>
          <a:prstGeom prst="round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流程图: 资料带 10">
            <a:extLst>
              <a:ext uri="{FF2B5EF4-FFF2-40B4-BE49-F238E27FC236}">
                <a16:creationId xmlns:a16="http://schemas.microsoft.com/office/drawing/2014/main" id="{7519CB75-C43B-4D87-8BDC-72D12B070BA5}"/>
              </a:ext>
            </a:extLst>
          </p:cNvPr>
          <p:cNvSpPr/>
          <p:nvPr/>
        </p:nvSpPr>
        <p:spPr>
          <a:xfrm>
            <a:off x="2228338" y="5468742"/>
            <a:ext cx="798676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1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89552" y="3256459"/>
            <a:ext cx="6768753" cy="252028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显示错误报告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4633388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4523426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招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exit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输出信息并退出脚本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6913928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7101657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92397" y="2061642"/>
            <a:ext cx="102593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exit()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可以输出一段信息并</a:t>
            </a:r>
            <a:r>
              <a:rPr lang="zh-CN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退出脚本</a:t>
            </a:r>
            <a:r>
              <a:rPr lang="zh-CN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它</a:t>
            </a:r>
            <a:r>
              <a:rPr lang="zh-CN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有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一个可选参数，如果参数</a:t>
            </a:r>
            <a:r>
              <a:rPr lang="zh-CN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是</a:t>
            </a:r>
            <a:r>
              <a:rPr lang="zh-CN" altLang="zh-CN" sz="20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字符串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，会输出参数信息并</a:t>
            </a:r>
            <a:r>
              <a:rPr lang="zh-CN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退出脚本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，如果</a:t>
            </a:r>
            <a:r>
              <a:rPr lang="zh-CN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省略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该参数，在使用时可以直接写成“</a:t>
            </a:r>
            <a:r>
              <a:rPr lang="en-US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exit;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”的形式。</a:t>
            </a:r>
            <a:endParaRPr lang="zh-CN" altLang="en-US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61348" y="3259696"/>
            <a:ext cx="2657757" cy="252028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42787" y="3364217"/>
            <a:ext cx="2220160" cy="22529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$visitor = 'man';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①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仅退出脚本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(!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isset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($visitor)) {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exit;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66819" y="3392651"/>
            <a:ext cx="6384310" cy="221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②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输出信息并退出脚本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($visitor !== 'woman') {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exit('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仅限女士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③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与逻辑运算符配合使用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$result =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is_string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($visitor) or exit('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$visitor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不合法！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4596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5B7ECE-9BF9-4306-B06D-44E3051C7EF5}"/>
              </a:ext>
            </a:extLst>
          </p:cNvPr>
          <p:cNvGrpSpPr/>
          <p:nvPr/>
        </p:nvGrpSpPr>
        <p:grpSpPr>
          <a:xfrm>
            <a:off x="590556" y="2277666"/>
            <a:ext cx="11121274" cy="688077"/>
            <a:chOff x="978872" y="3338787"/>
            <a:chExt cx="6234711" cy="515938"/>
          </a:xfrm>
        </p:grpSpPr>
        <p:sp>
          <p:nvSpPr>
            <p:cNvPr id="13" name="Pentagon 6">
              <a:extLst>
                <a:ext uri="{FF2B5EF4-FFF2-40B4-BE49-F238E27FC236}">
                  <a16:creationId xmlns:a16="http://schemas.microsoft.com/office/drawing/2014/main" id="{ADA22A8C-8DFB-42FF-8563-7E9702ECEAE7}"/>
                </a:ext>
              </a:extLst>
            </p:cNvPr>
            <p:cNvSpPr/>
            <p:nvPr/>
          </p:nvSpPr>
          <p:spPr bwMode="auto">
            <a:xfrm>
              <a:off x="978872" y="3338787"/>
              <a:ext cx="6234711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熟悉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手动触发错误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的方法，能够使用</a:t>
              </a:r>
              <a:r>
                <a:rPr lang="en-US" altLang="zh-CN" sz="2000" dirty="0" err="1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trigger_error</a:t>
              </a: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()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函数触发错误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MH_Others_1">
              <a:extLst>
                <a:ext uri="{FF2B5EF4-FFF2-40B4-BE49-F238E27FC236}">
                  <a16:creationId xmlns:a16="http://schemas.microsoft.com/office/drawing/2014/main" id="{75984091-CA7D-486E-9BDD-4ADCCDD4BD5C}"/>
                </a:ext>
              </a:extLst>
            </p:cNvPr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55B7ECE-9BF9-4306-B06D-44E3051C7EF5}"/>
              </a:ext>
            </a:extLst>
          </p:cNvPr>
          <p:cNvGrpSpPr/>
          <p:nvPr/>
        </p:nvGrpSpPr>
        <p:grpSpPr>
          <a:xfrm>
            <a:off x="576063" y="3269615"/>
            <a:ext cx="11135767" cy="688080"/>
            <a:chOff x="978872" y="3338785"/>
            <a:chExt cx="6242836" cy="515940"/>
          </a:xfrm>
        </p:grpSpPr>
        <p:sp>
          <p:nvSpPr>
            <p:cNvPr id="17" name="Pentagon 6">
              <a:extLst>
                <a:ext uri="{FF2B5EF4-FFF2-40B4-BE49-F238E27FC236}">
                  <a16:creationId xmlns:a16="http://schemas.microsoft.com/office/drawing/2014/main" id="{ADA22A8C-8DFB-42FF-8563-7E9702ECEAE7}"/>
                </a:ext>
              </a:extLst>
            </p:cNvPr>
            <p:cNvSpPr/>
            <p:nvPr/>
          </p:nvSpPr>
          <p:spPr bwMode="auto">
            <a:xfrm>
              <a:off x="978872" y="3338785"/>
              <a:ext cx="6242836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79388"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自定义错误处理函数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，能够使用</a:t>
              </a:r>
              <a:r>
                <a:rPr lang="en-US" altLang="zh-CN" sz="2000" dirty="0" err="1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set_error_handler</a:t>
              </a: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()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函数实现自定义错误处理函数</a:t>
              </a:r>
            </a:p>
          </p:txBody>
        </p:sp>
        <p:sp>
          <p:nvSpPr>
            <p:cNvPr id="18" name="MH_Others_1">
              <a:extLst>
                <a:ext uri="{FF2B5EF4-FFF2-40B4-BE49-F238E27FC236}">
                  <a16:creationId xmlns:a16="http://schemas.microsoft.com/office/drawing/2014/main" id="{75984091-CA7D-486E-9BDD-4ADCCDD4BD5C}"/>
                </a:ext>
              </a:extLst>
            </p:cNvPr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55B7ECE-9BF9-4306-B06D-44E3051C7EF5}"/>
              </a:ext>
            </a:extLst>
          </p:cNvPr>
          <p:cNvGrpSpPr/>
          <p:nvPr/>
        </p:nvGrpSpPr>
        <p:grpSpPr>
          <a:xfrm>
            <a:off x="576062" y="4253882"/>
            <a:ext cx="11135767" cy="688080"/>
            <a:chOff x="978872" y="3338785"/>
            <a:chExt cx="6242836" cy="515940"/>
          </a:xfrm>
        </p:grpSpPr>
        <p:sp>
          <p:nvSpPr>
            <p:cNvPr id="20" name="Pentagon 6">
              <a:extLst>
                <a:ext uri="{FF2B5EF4-FFF2-40B4-BE49-F238E27FC236}">
                  <a16:creationId xmlns:a16="http://schemas.microsoft.com/office/drawing/2014/main" id="{ADA22A8C-8DFB-42FF-8563-7E9702ECEAE7}"/>
                </a:ext>
              </a:extLst>
            </p:cNvPr>
            <p:cNvSpPr/>
            <p:nvPr/>
          </p:nvSpPr>
          <p:spPr bwMode="auto">
            <a:xfrm>
              <a:off x="978872" y="3338785"/>
              <a:ext cx="6242836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79388"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掌握</a:t>
              </a:r>
              <a:r>
                <a:rPr lang="en-US" altLang="zh-CN" sz="2000" dirty="0" err="1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Xdebug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调试工具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的使用，能够通过</a:t>
              </a:r>
              <a:r>
                <a:rPr lang="en-US" altLang="zh-CN" sz="2000" dirty="0" err="1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Xdebug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工具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显示</a:t>
              </a: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PHP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错误信息</a:t>
              </a:r>
            </a:p>
          </p:txBody>
        </p:sp>
        <p:sp>
          <p:nvSpPr>
            <p:cNvPr id="21" name="MH_Others_1">
              <a:extLst>
                <a:ext uri="{FF2B5EF4-FFF2-40B4-BE49-F238E27FC236}">
                  <a16:creationId xmlns:a16="http://schemas.microsoft.com/office/drawing/2014/main" id="{75984091-CA7D-486E-9BDD-4ADCCDD4BD5C}"/>
                </a:ext>
              </a:extLst>
            </p:cNvPr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49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记录错误日志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1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记录错误日志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的方法，能够使用不同的方式记录错误日志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3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记录错误日志</a:t>
            </a:r>
          </a:p>
        </p:txBody>
      </p:sp>
      <p:sp>
        <p:nvSpPr>
          <p:cNvPr id="12" name="矩形 11"/>
          <p:cNvSpPr/>
          <p:nvPr/>
        </p:nvSpPr>
        <p:spPr>
          <a:xfrm>
            <a:off x="960625" y="1100834"/>
            <a:ext cx="105879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报告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一般在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开发环境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中显示，这样可以帮助开发人员快速进行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错误处理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。如果项目部署到生产环境后，还将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错误报告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显示出来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影响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用户体验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。此时可以使用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记录错误日志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的方式，将程序运行过程中的错误信息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下来，为开发人员解决这些错误提供帮助。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5126" y="3060761"/>
            <a:ext cx="3672408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修改配置文件记录错误日志</a:t>
            </a:r>
          </a:p>
        </p:txBody>
      </p:sp>
      <p:sp>
        <p:nvSpPr>
          <p:cNvPr id="6" name="六边形 5"/>
          <p:cNvSpPr/>
          <p:nvPr/>
        </p:nvSpPr>
        <p:spPr>
          <a:xfrm>
            <a:off x="2287574" y="3378714"/>
            <a:ext cx="1728192" cy="13681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记录</a:t>
            </a:r>
            <a:endParaRPr lang="en-US" altLang="zh-CN" sz="2000" b="1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错误日志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839042" y="3279072"/>
            <a:ext cx="1451075" cy="4132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839042" y="4318677"/>
            <a:ext cx="1451075" cy="6964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75126" y="4746866"/>
            <a:ext cx="3672408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865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error_log</a:t>
            </a:r>
            <a:r>
              <a:rPr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()</a:t>
            </a:r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函数记录错误日志</a:t>
            </a:r>
          </a:p>
        </p:txBody>
      </p:sp>
    </p:spTree>
    <p:extLst>
      <p:ext uri="{BB962C8B-B14F-4D97-AF65-F5344CB8AC3E}">
        <p14:creationId xmlns:p14="http://schemas.microsoft.com/office/powerpoint/2010/main" val="17550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记录错误日志</a:t>
            </a:r>
          </a:p>
        </p:txBody>
      </p:sp>
      <p:sp>
        <p:nvSpPr>
          <p:cNvPr id="12" name="矩形 11"/>
          <p:cNvSpPr/>
          <p:nvPr/>
        </p:nvSpPr>
        <p:spPr>
          <a:xfrm>
            <a:off x="982638" y="1821279"/>
            <a:ext cx="9145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php.ini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配置文件，设置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记录错误日志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的相关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52553" y="1197546"/>
            <a:ext cx="47444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修改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配置文件记录错误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日志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2553" y="4241790"/>
            <a:ext cx="97953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error_reporting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配置项设置错误报告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级别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log_error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配置项设置是否记录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error_log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配置项指定错误报告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日志文件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脚本发生错误时，错误信息就会记录到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C:\web\php_errors.log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文件中。</a:t>
            </a:r>
          </a:p>
        </p:txBody>
      </p:sp>
      <p:sp>
        <p:nvSpPr>
          <p:cNvPr id="7" name="矩形 6"/>
          <p:cNvSpPr/>
          <p:nvPr/>
        </p:nvSpPr>
        <p:spPr>
          <a:xfrm>
            <a:off x="2422798" y="2451402"/>
            <a:ext cx="7416824" cy="165618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7750" y="2498225"/>
            <a:ext cx="4377737" cy="1422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error_reporting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E_ALL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log_error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error_log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C:/web/php_errors.log</a:t>
            </a:r>
          </a:p>
        </p:txBody>
      </p:sp>
    </p:spTree>
    <p:extLst>
      <p:ext uri="{BB962C8B-B14F-4D97-AF65-F5344CB8AC3E}">
        <p14:creationId xmlns:p14="http://schemas.microsoft.com/office/powerpoint/2010/main" val="223798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记录错误日志</a:t>
            </a:r>
          </a:p>
        </p:txBody>
      </p:sp>
      <p:sp>
        <p:nvSpPr>
          <p:cNvPr id="12" name="矩形 11"/>
          <p:cNvSpPr/>
          <p:nvPr/>
        </p:nvSpPr>
        <p:spPr>
          <a:xfrm>
            <a:off x="1003599" y="3429794"/>
            <a:ext cx="9145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$error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表示要记录的错误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内容，为必选参数，其他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个参数为可选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$type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表示错误的类型。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$destination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表示将错误信息发送到的位置。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$headers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表示额外附加的头信息。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52553" y="1197546"/>
            <a:ext cx="47444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error_log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函数记录错误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日志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8767" y="1833640"/>
            <a:ext cx="8527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error_log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函数用于将错误报告写入指定的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日志文件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342678" y="2460931"/>
            <a:ext cx="9433048" cy="6727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7630" y="2507754"/>
            <a:ext cx="894443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error_log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(string $error[,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$type, string $destination, string $headers]);</a:t>
            </a:r>
          </a:p>
        </p:txBody>
      </p:sp>
    </p:spTree>
    <p:extLst>
      <p:ext uri="{BB962C8B-B14F-4D97-AF65-F5344CB8AC3E}">
        <p14:creationId xmlns:p14="http://schemas.microsoft.com/office/powerpoint/2010/main" val="21028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记录错误日志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52553" y="1197546"/>
            <a:ext cx="47444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error_log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函数记录错误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日志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2838" y="2997746"/>
            <a:ext cx="6698900" cy="6727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17791" y="3044569"/>
            <a:ext cx="3623813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error_log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('error message a');</a:t>
            </a:r>
          </a:p>
        </p:txBody>
      </p:sp>
      <p:sp>
        <p:nvSpPr>
          <p:cNvPr id="6" name="矩形 5"/>
          <p:cNvSpPr/>
          <p:nvPr/>
        </p:nvSpPr>
        <p:spPr>
          <a:xfrm>
            <a:off x="982638" y="1796693"/>
            <a:ext cx="10471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$type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常用的值为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，表示将错误报告发送到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php.ini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配置文件中的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error_log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配置项指定的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错误日志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82838" y="4629285"/>
            <a:ext cx="6698900" cy="6727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17791" y="4676108"/>
            <a:ext cx="611032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error_log('error message b', 3, 'C:/web/php.log');</a:t>
            </a:r>
          </a:p>
        </p:txBody>
      </p:sp>
      <p:sp>
        <p:nvSpPr>
          <p:cNvPr id="9" name="矩形 8"/>
          <p:cNvSpPr/>
          <p:nvPr/>
        </p:nvSpPr>
        <p:spPr>
          <a:xfrm>
            <a:off x="1022578" y="3965788"/>
            <a:ext cx="9537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$type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表示将错误报告发送到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$destination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参数指定的文件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890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手动触发错误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1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手动触发错误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的方法，能够使用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trigger_error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()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函数触发错误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1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手动触发错误</a:t>
            </a:r>
          </a:p>
        </p:txBody>
      </p:sp>
      <p:pic>
        <p:nvPicPr>
          <p:cNvPr id="6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471702" y="2515991"/>
            <a:ext cx="6452345" cy="2497979"/>
            <a:chOff x="3403597" y="2421469"/>
            <a:chExt cx="5040490" cy="1753456"/>
          </a:xfrm>
        </p:grpSpPr>
        <p:sp>
          <p:nvSpPr>
            <p:cNvPr id="8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5047114" y="777952"/>
              <a:ext cx="1753456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4818038" y="2781722"/>
            <a:ext cx="5889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E_NOTICE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E_WARNING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E_ERROR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等错误都是由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自动触发的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。开发人员也可以需求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手动触发错误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。例如，在函数中检测参数是否合法，如果参数不合法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，触发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Notice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提醒用户。</a:t>
            </a:r>
          </a:p>
        </p:txBody>
      </p:sp>
    </p:spTree>
    <p:extLst>
      <p:ext uri="{BB962C8B-B14F-4D97-AF65-F5344CB8AC3E}">
        <p14:creationId xmlns:p14="http://schemas.microsoft.com/office/powerpoint/2010/main" val="35109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手动触发错误</a:t>
            </a:r>
          </a:p>
        </p:txBody>
      </p:sp>
      <p:sp>
        <p:nvSpPr>
          <p:cNvPr id="12" name="矩形 11"/>
          <p:cNvSpPr/>
          <p:nvPr/>
        </p:nvSpPr>
        <p:spPr>
          <a:xfrm>
            <a:off x="1137139" y="3285778"/>
            <a:ext cx="92065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是错误信息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是错误级别，默认为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E_UESR_ NOTICE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，还可以将错误级别定义成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E_USER_WARNING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E_USER_ERROR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125538"/>
            <a:ext cx="10009112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trigger_error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触发错误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，语法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格式如下。</a:t>
            </a:r>
          </a:p>
        </p:txBody>
      </p:sp>
      <p:sp>
        <p:nvSpPr>
          <p:cNvPr id="6" name="矩形 5"/>
          <p:cNvSpPr/>
          <p:nvPr/>
        </p:nvSpPr>
        <p:spPr>
          <a:xfrm>
            <a:off x="1084926" y="2054206"/>
            <a:ext cx="9890910" cy="79240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4711" y="2144989"/>
            <a:ext cx="949400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trigger_error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 string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error_msg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error_type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E_USER_NOTICE ] 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45E67C-0FDE-4FBC-AF37-6B75BD5C116F}"/>
              </a:ext>
            </a:extLst>
          </p:cNvPr>
          <p:cNvSpPr txBox="1"/>
          <p:nvPr/>
        </p:nvSpPr>
        <p:spPr>
          <a:xfrm>
            <a:off x="1839165" y="5335860"/>
            <a:ext cx="897128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如果触发的错误级别是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E_USER_ERROR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，在出现错误之后，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会立即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停止执行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" name="矩形: 圆角 17">
            <a:extLst>
              <a:ext uri="{FF2B5EF4-FFF2-40B4-BE49-F238E27FC236}">
                <a16:creationId xmlns:a16="http://schemas.microsoft.com/office/drawing/2014/main" id="{8A156DDD-4E27-400E-ACED-683E526B9107}"/>
              </a:ext>
            </a:extLst>
          </p:cNvPr>
          <p:cNvSpPr/>
          <p:nvPr/>
        </p:nvSpPr>
        <p:spPr>
          <a:xfrm>
            <a:off x="1293529" y="5255028"/>
            <a:ext cx="9588927" cy="719752"/>
          </a:xfrm>
          <a:prstGeom prst="round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流程图: 资料带 10">
            <a:extLst>
              <a:ext uri="{FF2B5EF4-FFF2-40B4-BE49-F238E27FC236}">
                <a16:creationId xmlns:a16="http://schemas.microsoft.com/office/drawing/2014/main" id="{7519CB75-C43B-4D87-8BDC-72D12B070BA5}"/>
              </a:ext>
            </a:extLst>
          </p:cNvPr>
          <p:cNvSpPr/>
          <p:nvPr/>
        </p:nvSpPr>
        <p:spPr>
          <a:xfrm>
            <a:off x="1099070" y="5003000"/>
            <a:ext cx="798676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19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自定义错误处理函数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1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78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自定义错误处理函数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，能够使用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set_error_handler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()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函数实现自定义错误处理函数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44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自定义错误处理函数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471702" y="2515991"/>
            <a:ext cx="6452345" cy="2497979"/>
            <a:chOff x="3403597" y="2421469"/>
            <a:chExt cx="5040490" cy="1753456"/>
          </a:xfrm>
        </p:grpSpPr>
        <p:sp>
          <p:nvSpPr>
            <p:cNvPr id="6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5047114" y="777952"/>
              <a:ext cx="1753456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4818038" y="2781722"/>
            <a:ext cx="5889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错误处理函数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，当程序出现错误时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，自动调用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进行错误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处理，在该函数中可以获取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错误信息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，从而对错误进行分析，或者将错误信息输出到页面中。</a:t>
            </a:r>
          </a:p>
        </p:txBody>
      </p:sp>
    </p:spTree>
    <p:extLst>
      <p:ext uri="{BB962C8B-B14F-4D97-AF65-F5344CB8AC3E}">
        <p14:creationId xmlns:p14="http://schemas.microsoft.com/office/powerpoint/2010/main" val="387037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4" y="2108100"/>
            <a:ext cx="10269847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编写程序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时，程序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中不可避免地会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出现各种各样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难以预料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的错误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，因此对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程序进行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错误处理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就显得非常重要。如果程序中缺少错误处理，程序会存在很多安全隐患。如果使用恰当的方法对程序进行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错误处理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，则程序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在逻辑上会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更加严谨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。本章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将对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处理概述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错误处理方式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Xdebug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程序调试工具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自定义错误处理函数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2638" y="3399660"/>
            <a:ext cx="98539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error_handler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是必选参数，用于指定发生错误时调用的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自定义函数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callable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该参数的值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回调函数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error_types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用于指定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错误级别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151184"/>
            <a:ext cx="9217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set_error_handler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函数设置自定义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错误处理函数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，其基本语法格式如下。</a:t>
            </a:r>
          </a:p>
        </p:txBody>
      </p:sp>
      <p:sp>
        <p:nvSpPr>
          <p:cNvPr id="6" name="矩形 5"/>
          <p:cNvSpPr/>
          <p:nvPr/>
        </p:nvSpPr>
        <p:spPr>
          <a:xfrm>
            <a:off x="1512523" y="1876160"/>
            <a:ext cx="9127979" cy="119863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3517" y="1958151"/>
            <a:ext cx="91882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mixed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set_error_handler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  callable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error_handler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error_types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E_ALL | E_STRICT ] )</a:t>
            </a:r>
          </a:p>
        </p:txBody>
      </p:sp>
    </p:spTree>
    <p:extLst>
      <p:ext uri="{BB962C8B-B14F-4D97-AF65-F5344CB8AC3E}">
        <p14:creationId xmlns:p14="http://schemas.microsoft.com/office/powerpoint/2010/main" val="21329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自定义错误处理函数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2638" y="1142993"/>
            <a:ext cx="9145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错误处理函数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必须符合错误处理函数的原型，基本语法格式如下。</a:t>
            </a:r>
          </a:p>
        </p:txBody>
      </p:sp>
      <p:sp>
        <p:nvSpPr>
          <p:cNvPr id="2" name="矩形 1"/>
          <p:cNvSpPr/>
          <p:nvPr/>
        </p:nvSpPr>
        <p:spPr>
          <a:xfrm>
            <a:off x="985882" y="3288049"/>
            <a:ext cx="94064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表示错误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必选参数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errstr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表示错误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必选参数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errfile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表示发生错误代码的文件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，可选参数。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errline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表示发生错误的代码行对应的行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，可选参数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errcontext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表示在触发错误的范围内存在的所有变量的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，可选参数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6499" y="1799112"/>
            <a:ext cx="9551235" cy="119863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7493" y="1881103"/>
            <a:ext cx="918823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handler(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errno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, string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errstr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[, string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errfile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errline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[, array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errcontext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]]] );</a:t>
            </a:r>
          </a:p>
        </p:txBody>
      </p:sp>
    </p:spTree>
    <p:extLst>
      <p:ext uri="{BB962C8B-B14F-4D97-AF65-F5344CB8AC3E}">
        <p14:creationId xmlns:p14="http://schemas.microsoft.com/office/powerpoint/2010/main" val="35673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自定义错误处理函数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38"/>
          <p:cNvSpPr txBox="1"/>
          <p:nvPr/>
        </p:nvSpPr>
        <p:spPr>
          <a:xfrm>
            <a:off x="910630" y="1917626"/>
            <a:ext cx="10513168" cy="3093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）使用</a:t>
            </a:r>
            <a:r>
              <a:rPr lang="en-US" altLang="zh-CN" sz="2000" dirty="0" err="1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set_error_handler</a:t>
            </a:r>
            <a:r>
              <a:rPr lang="en-US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函数定义的</a:t>
            </a:r>
            <a:r>
              <a:rPr lang="zh-CN" altLang="en-US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错误处理函数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，无法处理</a:t>
            </a:r>
            <a:r>
              <a:rPr lang="en-US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E_ERROR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E_PARSE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E_CORE_ERROR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E_CORE_WARNING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E_COMPILE_ERROR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E_COMPILE_WARNING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等级别的错误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1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）在使用自定义错误处理函数后，系统默认的</a:t>
            </a:r>
            <a:r>
              <a:rPr lang="zh-CN" altLang="en-US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错误处理机制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就会</a:t>
            </a:r>
            <a:r>
              <a:rPr lang="zh-CN" altLang="en-US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失效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，不会再</a:t>
            </a:r>
            <a:r>
              <a:rPr lang="zh-CN" altLang="en-US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显示错误报告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记录错误日志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。如果自定义的错误处理函数返回</a:t>
            </a:r>
            <a:r>
              <a:rPr lang="en-US" altLang="zh-CN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，则会在自定义错误处理函数</a:t>
            </a:r>
            <a:r>
              <a:rPr lang="zh-CN" altLang="en-US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处理完后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交由系统默认的错误处理机制来</a:t>
            </a:r>
            <a:r>
              <a:rPr lang="zh-CN" altLang="en-US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处理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952553" y="1197546"/>
            <a:ext cx="47444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注意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11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Xdebug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程序调试工具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54" y="3706568"/>
            <a:ext cx="567984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Xdebug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调试工具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的使用，能够通过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Xdebug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工具显示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错误信息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23111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Xdebug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程序调试工具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53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Xdebug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程序调试工具</a:t>
            </a:r>
          </a:p>
        </p:txBody>
      </p:sp>
      <p:pic>
        <p:nvPicPr>
          <p:cNvPr id="4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28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636291" y="2515990"/>
            <a:ext cx="6067427" cy="1993922"/>
            <a:chOff x="3403596" y="2421469"/>
            <a:chExt cx="4739797" cy="1223540"/>
          </a:xfrm>
        </p:grpSpPr>
        <p:sp>
          <p:nvSpPr>
            <p:cNvPr id="6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5085383" y="739682"/>
              <a:ext cx="1223540" cy="4587114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4982628" y="2781722"/>
            <a:ext cx="5309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Xdebug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开源的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程序调试工具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该工具可以追踪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代码出错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的具体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方便根据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错误信息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程序，提高开发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效率。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90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Xdebug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程序调试工具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1935578"/>
            <a:ext cx="108732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在安装</a:t>
            </a:r>
            <a:r>
              <a:rPr lang="en-US" altLang="zh-CN" sz="2000" kern="1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Xdebug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之前，需要先下载</a:t>
            </a:r>
            <a:r>
              <a:rPr lang="en-US" altLang="zh-CN" sz="2000" kern="1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Xdebug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书以</a:t>
            </a:r>
            <a:r>
              <a:rPr lang="en-US" altLang="zh-CN" sz="2000" kern="1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Xdebug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3.0.4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版本为例进行讲解，在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Xdebug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的官方网站中找到名称为“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7.2 VC15 TS (32 bit)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”的安装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0630" y="1269554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获取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Xdebug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579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Xdebug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程序调试工具</a:t>
            </a:r>
          </a:p>
        </p:txBody>
      </p:sp>
      <p:sp>
        <p:nvSpPr>
          <p:cNvPr id="2" name="矩形 1"/>
          <p:cNvSpPr/>
          <p:nvPr/>
        </p:nvSpPr>
        <p:spPr>
          <a:xfrm>
            <a:off x="939025" y="1917626"/>
            <a:ext cx="10081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将下载的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php_xdebug-3.0.4-7.2-vc15.dll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文件放到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扩展文件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所在的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Xdebug扩展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30" y="2522077"/>
            <a:ext cx="5916371" cy="298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0630" y="1269554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安装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Xdebug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364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Xdebug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程序调试工具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0630" y="1269554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安装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Xdebug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5417" y="4005858"/>
            <a:ext cx="81421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上述配置添加完成后，重启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Apache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服务使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php.ini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配置生效。</a:t>
            </a:r>
          </a:p>
        </p:txBody>
      </p:sp>
      <p:sp>
        <p:nvSpPr>
          <p:cNvPr id="11" name="矩形 10"/>
          <p:cNvSpPr/>
          <p:nvPr/>
        </p:nvSpPr>
        <p:spPr>
          <a:xfrm>
            <a:off x="939025" y="1917626"/>
            <a:ext cx="10081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php.ini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中引入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Xdebug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414686" y="2699595"/>
            <a:ext cx="9047179" cy="76658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05680" y="2781586"/>
            <a:ext cx="918823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zend_extension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C:/web/php7.2/ext/php_xdebug-3.0.4-7.2-vc15.dll</a:t>
            </a:r>
          </a:p>
        </p:txBody>
      </p:sp>
    </p:spTree>
    <p:extLst>
      <p:ext uri="{BB962C8B-B14F-4D97-AF65-F5344CB8AC3E}">
        <p14:creationId xmlns:p14="http://schemas.microsoft.com/office/powerpoint/2010/main" val="337233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Xdebug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程序调试工具</a:t>
            </a:r>
          </a:p>
        </p:txBody>
      </p:sp>
      <p:sp>
        <p:nvSpPr>
          <p:cNvPr id="3" name="矩形 2"/>
          <p:cNvSpPr/>
          <p:nvPr/>
        </p:nvSpPr>
        <p:spPr>
          <a:xfrm>
            <a:off x="928214" y="1771469"/>
            <a:ext cx="10527509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为了验证</a:t>
            </a:r>
            <a:r>
              <a:rPr lang="en-US" altLang="zh-CN" sz="20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Xdebug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安装成功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浏览器访问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http://localhost/test.php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，在页面中按“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Ctrl+F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”组合键，搜索“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xdebug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”查看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Xdebug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xdebug安装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630" y="2878512"/>
            <a:ext cx="5284856" cy="334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0630" y="1269554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安装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Xdebug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675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6022" y="2515063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88722" y="3407714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59017" y="4327437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81574" y="2492884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错误处理概述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94274" y="3390888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错误处理方式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64569" y="4305784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err="1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Xdebug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程序调试工具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Xdebug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程序调试工具</a:t>
            </a:r>
          </a:p>
        </p:txBody>
      </p:sp>
      <p:sp>
        <p:nvSpPr>
          <p:cNvPr id="3" name="矩形 2"/>
          <p:cNvSpPr/>
          <p:nvPr/>
        </p:nvSpPr>
        <p:spPr>
          <a:xfrm>
            <a:off x="928214" y="1771469"/>
            <a:ext cx="105275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出错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，查看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Xdebug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工具的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报错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0630" y="1269554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使用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Xdebug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2878" y="2565698"/>
            <a:ext cx="6696744" cy="31064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33871" y="2647690"/>
            <a:ext cx="54696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getFile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require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outfile.php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    //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getFile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;</a:t>
            </a:r>
          </a:p>
        </p:txBody>
      </p:sp>
    </p:spTree>
    <p:extLst>
      <p:ext uri="{BB962C8B-B14F-4D97-AF65-F5344CB8AC3E}">
        <p14:creationId xmlns:p14="http://schemas.microsoft.com/office/powerpoint/2010/main" val="5000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Xdebug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程序调试工具</a:t>
            </a:r>
          </a:p>
        </p:txBody>
      </p:sp>
      <p:sp>
        <p:nvSpPr>
          <p:cNvPr id="3" name="矩形 2"/>
          <p:cNvSpPr/>
          <p:nvPr/>
        </p:nvSpPr>
        <p:spPr>
          <a:xfrm>
            <a:off x="928214" y="1771469"/>
            <a:ext cx="105275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出错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，查看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Xdebug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工具的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报错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0630" y="1269554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使用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Xdebug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6" name="Picture 2" descr="xdebug错误信息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90" y="2493690"/>
            <a:ext cx="7704856" cy="36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91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获取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脚本运行信息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，能够独立完成代码的编写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467227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动手实践：获取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脚本运行信息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65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467227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动手实践：获取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脚本运行信息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4590" y="1027154"/>
            <a:ext cx="1051316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程序开发过程中，经常需要获取一些和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相关的信息。例如，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统计代码的执行时间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脚本使用的内存量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判断当前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版本是否符合要求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等。根据这些信息，可以更好地调试程序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50000"/>
              </a:lnSpc>
              <a:spcAft>
                <a:spcPts val="0"/>
              </a:spcAft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请按照如下要求获取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脚本的运行信息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运行代码所花费的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脚本当前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内存使用量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峰值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已加载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文件的列表（如使用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语句、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语句加载的文件）。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判断当前的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低于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判断某个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8709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73F6908-92E7-4A91-863C-1B36143E8DCD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4" name="圆角矩形 26">
            <a:extLst>
              <a:ext uri="{FF2B5EF4-FFF2-40B4-BE49-F238E27FC236}">
                <a16:creationId xmlns:a16="http://schemas.microsoft.com/office/drawing/2014/main" id="{FB40132D-FEA4-4137-839F-407CBE609B3F}"/>
              </a:ext>
            </a:extLst>
          </p:cNvPr>
          <p:cNvSpPr/>
          <p:nvPr/>
        </p:nvSpPr>
        <p:spPr>
          <a:xfrm>
            <a:off x="1198880" y="1810385"/>
            <a:ext cx="9794240" cy="32035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814CCD3C-575E-4C15-89E6-3D4FA5A051F1}"/>
              </a:ext>
            </a:extLst>
          </p:cNvPr>
          <p:cNvSpPr txBox="1"/>
          <p:nvPr/>
        </p:nvSpPr>
        <p:spPr>
          <a:xfrm>
            <a:off x="1595500" y="2570794"/>
            <a:ext cx="90010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本章首先介绍了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错误处理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错误类型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错误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级别，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以及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如何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手动触发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错误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；随后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讲解了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错误处理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的方式，包括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显示错误报告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记录错误日志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手动触发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错误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自定义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错误处理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；最后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讲解了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Xdebug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程序调试工具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通过本章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内容的学习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，读者应能够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掌握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错误处理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和调试的方法，具备解决错误的能力。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D02CBD-122C-4126-9C27-9F5A42D82327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8D732B-AEB5-4AF0-80CB-E49986E102F7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11DBD-A63B-4039-A64B-C5315892C467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CAB7274-D61E-48A3-90F6-2DA430D6E3B7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39173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错误处理概述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常见的错误类型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能够说出常见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的错误类型的含义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常见的错误类型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常见的错误类型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1269554"/>
            <a:ext cx="1029714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在程序开发过程中，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常见的错误类型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大致分为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2758" y="2264392"/>
            <a:ext cx="7632848" cy="2424288"/>
            <a:chOff x="1054375" y="2435096"/>
            <a:chExt cx="10118185" cy="2431097"/>
          </a:xfrm>
        </p:grpSpPr>
        <p:sp>
          <p:nvSpPr>
            <p:cNvPr id="5" name="MH_Other_1"/>
            <p:cNvSpPr/>
            <p:nvPr>
              <p:custDataLst>
                <p:tags r:id="rId1"/>
              </p:custDataLst>
            </p:nvPr>
          </p:nvSpPr>
          <p:spPr>
            <a:xfrm>
              <a:off x="7183722" y="2970901"/>
              <a:ext cx="1128476" cy="2175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6" name="MH_SubTitle_4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500631" y="2435096"/>
              <a:ext cx="2671929" cy="6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defTabSz="1087755">
                <a:lnSpc>
                  <a:spcPct val="120000"/>
                </a:lnSpc>
                <a:defRPr/>
              </a:pPr>
              <a:r>
                <a:rPr lang="en-US" altLang="zh-CN" sz="2000" b="1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2. </a:t>
              </a:r>
              <a:r>
                <a:rPr lang="zh-CN" altLang="en-US" sz="2000" b="1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运行错误</a:t>
              </a:r>
              <a:endParaRPr lang="zh-CN" altLang="en-US" sz="2000" b="1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8" name="MH_Other_2"/>
            <p:cNvSpPr/>
            <p:nvPr>
              <p:custDataLst>
                <p:tags r:id="rId3"/>
              </p:custDataLst>
            </p:nvPr>
          </p:nvSpPr>
          <p:spPr>
            <a:xfrm flipH="1">
              <a:off x="3914736" y="2970901"/>
              <a:ext cx="1126360" cy="2175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9" name="MH_SubTitle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054375" y="2435097"/>
              <a:ext cx="2671929" cy="6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r" defTabSz="1087755">
                <a:lnSpc>
                  <a:spcPct val="120000"/>
                </a:lnSpc>
                <a:defRPr/>
              </a:pPr>
              <a:r>
                <a:rPr lang="en-US" altLang="zh-CN" sz="2000" b="1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1. </a:t>
              </a:r>
              <a:r>
                <a:rPr lang="zh-CN" altLang="en-US" sz="2000" b="1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语法错误</a:t>
              </a:r>
              <a:endParaRPr lang="zh-CN" altLang="en-US" sz="2000" b="1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11" name="MH_Other_3"/>
            <p:cNvSpPr/>
            <p:nvPr>
              <p:custDataLst>
                <p:tags r:id="rId5"/>
              </p:custDataLst>
            </p:nvPr>
          </p:nvSpPr>
          <p:spPr>
            <a:xfrm flipV="1">
              <a:off x="7183722" y="4450794"/>
              <a:ext cx="1128476" cy="2175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2" name="MH_Other_4"/>
            <p:cNvSpPr/>
            <p:nvPr>
              <p:custDataLst>
                <p:tags r:id="rId6"/>
              </p:custDataLst>
            </p:nvPr>
          </p:nvSpPr>
          <p:spPr>
            <a:xfrm flipH="1" flipV="1">
              <a:off x="3914736" y="4450794"/>
              <a:ext cx="1126360" cy="2175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4" name="MH_Other_5"/>
            <p:cNvSpPr/>
            <p:nvPr>
              <p:custDataLst>
                <p:tags r:id="rId7"/>
              </p:custDataLst>
            </p:nvPr>
          </p:nvSpPr>
          <p:spPr>
            <a:xfrm>
              <a:off x="4763017" y="2801907"/>
              <a:ext cx="1162607" cy="871929"/>
            </a:xfrm>
            <a:custGeom>
              <a:avLst/>
              <a:gdLst>
                <a:gd name="connsiteX0" fmla="*/ 1090749 w 1090749"/>
                <a:gd name="connsiteY0" fmla="*/ 0 h 1090749"/>
                <a:gd name="connsiteX1" fmla="*/ 1090749 w 1090749"/>
                <a:gd name="connsiteY1" fmla="*/ 520353 h 1090749"/>
                <a:gd name="connsiteX2" fmla="*/ 1054097 w 1090749"/>
                <a:gd name="connsiteY2" fmla="*/ 529777 h 1090749"/>
                <a:gd name="connsiteX3" fmla="*/ 529777 w 1090749"/>
                <a:gd name="connsiteY3" fmla="*/ 1054097 h 1090749"/>
                <a:gd name="connsiteX4" fmla="*/ 520353 w 1090749"/>
                <a:gd name="connsiteY4" fmla="*/ 1090749 h 1090749"/>
                <a:gd name="connsiteX5" fmla="*/ 0 w 1090749"/>
                <a:gd name="connsiteY5" fmla="*/ 1090749 h 1090749"/>
                <a:gd name="connsiteX6" fmla="*/ 9646 w 1090749"/>
                <a:gd name="connsiteY6" fmla="*/ 1027542 h 1090749"/>
                <a:gd name="connsiteX7" fmla="*/ 1027542 w 1090749"/>
                <a:gd name="connsiteY7" fmla="*/ 9646 h 1090749"/>
                <a:gd name="connsiteX8" fmla="*/ 1090749 w 1090749"/>
                <a:gd name="connsiteY8" fmla="*/ 0 h 10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749" h="1090749">
                  <a:moveTo>
                    <a:pt x="1090749" y="0"/>
                  </a:moveTo>
                  <a:lnTo>
                    <a:pt x="1090749" y="520353"/>
                  </a:lnTo>
                  <a:lnTo>
                    <a:pt x="1054097" y="529777"/>
                  </a:lnTo>
                  <a:cubicBezTo>
                    <a:pt x="804459" y="607423"/>
                    <a:pt x="607423" y="804459"/>
                    <a:pt x="529777" y="1054097"/>
                  </a:cubicBezTo>
                  <a:lnTo>
                    <a:pt x="520353" y="1090749"/>
                  </a:lnTo>
                  <a:lnTo>
                    <a:pt x="0" y="1090749"/>
                  </a:lnTo>
                  <a:lnTo>
                    <a:pt x="9646" y="1027542"/>
                  </a:lnTo>
                  <a:cubicBezTo>
                    <a:pt x="114196" y="516617"/>
                    <a:pt x="516617" y="114196"/>
                    <a:pt x="1027542" y="9646"/>
                  </a:cubicBezTo>
                  <a:lnTo>
                    <a:pt x="1090749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5" name="MH_Other_6"/>
            <p:cNvSpPr/>
            <p:nvPr>
              <p:custDataLst>
                <p:tags r:id="rId8"/>
              </p:custDataLst>
            </p:nvPr>
          </p:nvSpPr>
          <p:spPr>
            <a:xfrm>
              <a:off x="6324182" y="2801907"/>
              <a:ext cx="1162607" cy="871929"/>
            </a:xfrm>
            <a:custGeom>
              <a:avLst/>
              <a:gdLst>
                <a:gd name="connsiteX0" fmla="*/ 0 w 1090749"/>
                <a:gd name="connsiteY0" fmla="*/ 0 h 1090749"/>
                <a:gd name="connsiteX1" fmla="*/ 63206 w 1090749"/>
                <a:gd name="connsiteY1" fmla="*/ 9646 h 1090749"/>
                <a:gd name="connsiteX2" fmla="*/ 1081102 w 1090749"/>
                <a:gd name="connsiteY2" fmla="*/ 1027542 h 1090749"/>
                <a:gd name="connsiteX3" fmla="*/ 1090749 w 1090749"/>
                <a:gd name="connsiteY3" fmla="*/ 1090749 h 1090749"/>
                <a:gd name="connsiteX4" fmla="*/ 570395 w 1090749"/>
                <a:gd name="connsiteY4" fmla="*/ 1090749 h 1090749"/>
                <a:gd name="connsiteX5" fmla="*/ 560971 w 1090749"/>
                <a:gd name="connsiteY5" fmla="*/ 1054097 h 1090749"/>
                <a:gd name="connsiteX6" fmla="*/ 36651 w 1090749"/>
                <a:gd name="connsiteY6" fmla="*/ 529777 h 1090749"/>
                <a:gd name="connsiteX7" fmla="*/ 0 w 1090749"/>
                <a:gd name="connsiteY7" fmla="*/ 520353 h 1090749"/>
                <a:gd name="connsiteX8" fmla="*/ 0 w 1090749"/>
                <a:gd name="connsiteY8" fmla="*/ 0 h 10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749" h="1090749">
                  <a:moveTo>
                    <a:pt x="0" y="0"/>
                  </a:moveTo>
                  <a:lnTo>
                    <a:pt x="63206" y="9646"/>
                  </a:lnTo>
                  <a:cubicBezTo>
                    <a:pt x="574131" y="114196"/>
                    <a:pt x="976552" y="516617"/>
                    <a:pt x="1081102" y="1027542"/>
                  </a:cubicBezTo>
                  <a:lnTo>
                    <a:pt x="1090749" y="1090749"/>
                  </a:lnTo>
                  <a:lnTo>
                    <a:pt x="570395" y="1090749"/>
                  </a:lnTo>
                  <a:lnTo>
                    <a:pt x="560971" y="1054097"/>
                  </a:lnTo>
                  <a:cubicBezTo>
                    <a:pt x="483326" y="804459"/>
                    <a:pt x="286290" y="607423"/>
                    <a:pt x="36651" y="529777"/>
                  </a:cubicBezTo>
                  <a:lnTo>
                    <a:pt x="0" y="520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6" name="MH_Other_7"/>
            <p:cNvSpPr/>
            <p:nvPr>
              <p:custDataLst>
                <p:tags r:id="rId9"/>
              </p:custDataLst>
            </p:nvPr>
          </p:nvSpPr>
          <p:spPr>
            <a:xfrm>
              <a:off x="4734326" y="3994264"/>
              <a:ext cx="1162607" cy="871929"/>
            </a:xfrm>
            <a:custGeom>
              <a:avLst/>
              <a:gdLst>
                <a:gd name="connsiteX0" fmla="*/ 0 w 1090749"/>
                <a:gd name="connsiteY0" fmla="*/ 0 h 1090749"/>
                <a:gd name="connsiteX1" fmla="*/ 520353 w 1090749"/>
                <a:gd name="connsiteY1" fmla="*/ 0 h 1090749"/>
                <a:gd name="connsiteX2" fmla="*/ 529777 w 1090749"/>
                <a:gd name="connsiteY2" fmla="*/ 36651 h 1090749"/>
                <a:gd name="connsiteX3" fmla="*/ 1054097 w 1090749"/>
                <a:gd name="connsiteY3" fmla="*/ 560971 h 1090749"/>
                <a:gd name="connsiteX4" fmla="*/ 1090749 w 1090749"/>
                <a:gd name="connsiteY4" fmla="*/ 570395 h 1090749"/>
                <a:gd name="connsiteX5" fmla="*/ 1090749 w 1090749"/>
                <a:gd name="connsiteY5" fmla="*/ 1090749 h 1090749"/>
                <a:gd name="connsiteX6" fmla="*/ 1027542 w 1090749"/>
                <a:gd name="connsiteY6" fmla="*/ 1081102 h 1090749"/>
                <a:gd name="connsiteX7" fmla="*/ 9646 w 1090749"/>
                <a:gd name="connsiteY7" fmla="*/ 63206 h 1090749"/>
                <a:gd name="connsiteX8" fmla="*/ 0 w 1090749"/>
                <a:gd name="connsiteY8" fmla="*/ 0 h 10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749" h="1090749">
                  <a:moveTo>
                    <a:pt x="0" y="0"/>
                  </a:moveTo>
                  <a:lnTo>
                    <a:pt x="520353" y="0"/>
                  </a:lnTo>
                  <a:lnTo>
                    <a:pt x="529777" y="36651"/>
                  </a:lnTo>
                  <a:cubicBezTo>
                    <a:pt x="607423" y="286290"/>
                    <a:pt x="804459" y="483326"/>
                    <a:pt x="1054097" y="560971"/>
                  </a:cubicBezTo>
                  <a:lnTo>
                    <a:pt x="1090749" y="570395"/>
                  </a:lnTo>
                  <a:lnTo>
                    <a:pt x="1090749" y="1090749"/>
                  </a:lnTo>
                  <a:lnTo>
                    <a:pt x="1027542" y="1081102"/>
                  </a:lnTo>
                  <a:cubicBezTo>
                    <a:pt x="516617" y="976552"/>
                    <a:pt x="114196" y="574131"/>
                    <a:pt x="9646" y="632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7" name="MH_Other_8"/>
            <p:cNvSpPr/>
            <p:nvPr>
              <p:custDataLst>
                <p:tags r:id="rId10"/>
              </p:custDataLst>
            </p:nvPr>
          </p:nvSpPr>
          <p:spPr>
            <a:xfrm>
              <a:off x="6324182" y="3994263"/>
              <a:ext cx="1162605" cy="871928"/>
            </a:xfrm>
            <a:custGeom>
              <a:avLst/>
              <a:gdLst>
                <a:gd name="connsiteX0" fmla="*/ 570395 w 1090748"/>
                <a:gd name="connsiteY0" fmla="*/ 0 h 1090748"/>
                <a:gd name="connsiteX1" fmla="*/ 1090748 w 1090748"/>
                <a:gd name="connsiteY1" fmla="*/ 0 h 1090748"/>
                <a:gd name="connsiteX2" fmla="*/ 1081102 w 1090748"/>
                <a:gd name="connsiteY2" fmla="*/ 63206 h 1090748"/>
                <a:gd name="connsiteX3" fmla="*/ 63206 w 1090748"/>
                <a:gd name="connsiteY3" fmla="*/ 1081102 h 1090748"/>
                <a:gd name="connsiteX4" fmla="*/ 0 w 1090748"/>
                <a:gd name="connsiteY4" fmla="*/ 1090748 h 1090748"/>
                <a:gd name="connsiteX5" fmla="*/ 0 w 1090748"/>
                <a:gd name="connsiteY5" fmla="*/ 570395 h 1090748"/>
                <a:gd name="connsiteX6" fmla="*/ 36651 w 1090748"/>
                <a:gd name="connsiteY6" fmla="*/ 560971 h 1090748"/>
                <a:gd name="connsiteX7" fmla="*/ 560971 w 1090748"/>
                <a:gd name="connsiteY7" fmla="*/ 36651 h 1090748"/>
                <a:gd name="connsiteX8" fmla="*/ 570395 w 1090748"/>
                <a:gd name="connsiteY8" fmla="*/ 0 h 109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748" h="1090748">
                  <a:moveTo>
                    <a:pt x="570395" y="0"/>
                  </a:moveTo>
                  <a:lnTo>
                    <a:pt x="1090748" y="0"/>
                  </a:lnTo>
                  <a:lnTo>
                    <a:pt x="1081102" y="63206"/>
                  </a:lnTo>
                  <a:cubicBezTo>
                    <a:pt x="976552" y="574131"/>
                    <a:pt x="574131" y="976552"/>
                    <a:pt x="63206" y="1081102"/>
                  </a:cubicBezTo>
                  <a:lnTo>
                    <a:pt x="0" y="1090748"/>
                  </a:lnTo>
                  <a:lnTo>
                    <a:pt x="0" y="570395"/>
                  </a:lnTo>
                  <a:lnTo>
                    <a:pt x="36651" y="560971"/>
                  </a:lnTo>
                  <a:cubicBezTo>
                    <a:pt x="286290" y="483326"/>
                    <a:pt x="483326" y="286290"/>
                    <a:pt x="560971" y="36651"/>
                  </a:cubicBezTo>
                  <a:lnTo>
                    <a:pt x="570395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8" name="MH_SubTitle_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500631" y="4156346"/>
              <a:ext cx="2671929" cy="6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defTabSz="1087755">
                <a:lnSpc>
                  <a:spcPct val="120000"/>
                </a:lnSpc>
                <a:defRPr/>
              </a:pPr>
              <a:r>
                <a:rPr lang="en-US" altLang="zh-CN" sz="2000" b="1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4. </a:t>
              </a:r>
              <a:r>
                <a:rPr lang="zh-CN" altLang="en-US" sz="2000" b="1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环境错误</a:t>
              </a:r>
              <a:endParaRPr lang="zh-CN" altLang="en-US" sz="2000" b="1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20" name="MH_SubTitle_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1054375" y="4156346"/>
              <a:ext cx="2671929" cy="6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r" defTabSz="1087755">
                <a:lnSpc>
                  <a:spcPct val="120000"/>
                </a:lnSpc>
                <a:defRPr/>
              </a:pPr>
              <a:r>
                <a:rPr lang="en-US" altLang="zh-CN" sz="2000" b="1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3. </a:t>
              </a:r>
              <a:r>
                <a:rPr lang="zh-CN" altLang="en-US" sz="2000" b="1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逻辑错误</a:t>
              </a:r>
              <a:endParaRPr lang="zh-CN" altLang="en-US" sz="2000" b="1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4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常见的错误类型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947880" y="1707802"/>
            <a:ext cx="105479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语法错误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是指程序中的代码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不符合</a:t>
            </a: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语法规则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的错误。语法错误会阻止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。例如，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语句的结尾遗漏了分号，就会产生语法错误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语法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错误</a:t>
            </a:r>
          </a:p>
        </p:txBody>
      </p:sp>
      <p:sp>
        <p:nvSpPr>
          <p:cNvPr id="4" name="矩形 3"/>
          <p:cNvSpPr/>
          <p:nvPr/>
        </p:nvSpPr>
        <p:spPr>
          <a:xfrm>
            <a:off x="745053" y="4524961"/>
            <a:ext cx="8352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错误信息表示发生了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语法错误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（或称为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解析错误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8" name="矩形 7"/>
          <p:cNvSpPr/>
          <p:nvPr/>
        </p:nvSpPr>
        <p:spPr>
          <a:xfrm>
            <a:off x="1198662" y="2943322"/>
            <a:ext cx="9706447" cy="11882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9001" y="3106425"/>
            <a:ext cx="94361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输出语句缺少分号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'test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错误信息：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Parse error: syntax error, unexpected end...</a:t>
            </a:r>
          </a:p>
        </p:txBody>
      </p:sp>
    </p:spTree>
    <p:extLst>
      <p:ext uri="{BB962C8B-B14F-4D97-AF65-F5344CB8AC3E}">
        <p14:creationId xmlns:p14="http://schemas.microsoft.com/office/powerpoint/2010/main" val="321515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SubTitle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SubTitle"/>
  <p:tag name="MH_ORDER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10136</TotalTime>
  <Words>3327</Words>
  <Application>Microsoft Office PowerPoint</Application>
  <PresentationFormat>自定义</PresentationFormat>
  <Paragraphs>402</Paragraphs>
  <Slides>54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8" baseType="lpstr">
      <vt:lpstr>Source Han Sans K Bold</vt:lpstr>
      <vt:lpstr>思源黑体 CN Medium</vt:lpstr>
      <vt:lpstr>思源黑体 CN Regular</vt:lpstr>
      <vt:lpstr>宋体</vt:lpstr>
      <vt:lpstr>Microsoft YaHei</vt:lpstr>
      <vt:lpstr>Microsoft YaHei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LiJing</cp:lastModifiedBy>
  <cp:revision>3347</cp:revision>
  <dcterms:created xsi:type="dcterms:W3CDTF">2020-11-09T06:56:00Z</dcterms:created>
  <dcterms:modified xsi:type="dcterms:W3CDTF">2023-06-01T12:41:13Z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