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xml" ContentType="application/vnd.openxmlformats-officedocument.presentationml.tags+xml"/>
  <Override PartName="/ppt/notesSlides/notesSlide18.xml" ContentType="application/vnd.openxmlformats-officedocument.presentationml.notesSlide+xml"/>
  <Override PartName="/ppt/tags/tag2.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3.xml" ContentType="application/vnd.openxmlformats-officedocument.presentationml.tags+xml"/>
  <Override PartName="/ppt/notesSlides/notesSlide30.xml" ContentType="application/vnd.openxmlformats-officedocument.presentationml.notesSlide+xml"/>
  <Override PartName="/ppt/tags/tag4.xml" ContentType="application/vnd.openxmlformats-officedocument.presentationml.tags+xml"/>
  <Override PartName="/ppt/notesSlides/notesSlide31.xml" ContentType="application/vnd.openxmlformats-officedocument.presentationml.notesSlide+xml"/>
  <Override PartName="/ppt/tags/tag5.xml" ContentType="application/vnd.openxmlformats-officedocument.presentationml.tags+xml"/>
  <Override PartName="/ppt/notesSlides/notesSlide32.xml" ContentType="application/vnd.openxmlformats-officedocument.presentationml.notesSlide+xml"/>
  <Override PartName="/ppt/tags/tag6.xml" ContentType="application/vnd.openxmlformats-officedocument.presentationml.tags+xml"/>
  <Override PartName="/ppt/notesSlides/notesSlide33.xml" ContentType="application/vnd.openxmlformats-officedocument.presentationml.notesSlide+xml"/>
  <Override PartName="/ppt/tags/tag7.xml" ContentType="application/vnd.openxmlformats-officedocument.presentationml.tags+xml"/>
  <Override PartName="/ppt/notesSlides/notesSlide34.xml" ContentType="application/vnd.openxmlformats-officedocument.presentationml.notesSlide+xml"/>
  <Override PartName="/ppt/tags/tag8.xml" ContentType="application/vnd.openxmlformats-officedocument.presentationml.tags+xml"/>
  <Override PartName="/ppt/notesSlides/notesSlide35.xml" ContentType="application/vnd.openxmlformats-officedocument.presentationml.notesSlide+xml"/>
  <Override PartName="/ppt/tags/tag9.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10.xml" ContentType="application/vnd.openxmlformats-officedocument.presentationml.tags+xml"/>
  <Override PartName="/ppt/notesSlides/notesSlide45.xml" ContentType="application/vnd.openxmlformats-officedocument.presentationml.notesSlide+xml"/>
  <Override PartName="/ppt/tags/tag11.xml" ContentType="application/vnd.openxmlformats-officedocument.presentationml.tags+xml"/>
  <Override PartName="/ppt/notesSlides/notesSlide46.xml" ContentType="application/vnd.openxmlformats-officedocument.presentationml.notesSlide+xml"/>
  <Override PartName="/ppt/tags/tag12.xml" ContentType="application/vnd.openxmlformats-officedocument.presentationml.tags+xml"/>
  <Override PartName="/ppt/notesSlides/notesSlide47.xml" ContentType="application/vnd.openxmlformats-officedocument.presentationml.notesSlide+xml"/>
  <Override PartName="/ppt/tags/tag13.xml" ContentType="application/vnd.openxmlformats-officedocument.presentationml.tags+xml"/>
  <Override PartName="/ppt/notesSlides/notesSlide48.xml" ContentType="application/vnd.openxmlformats-officedocument.presentationml.notesSlide+xml"/>
  <Override PartName="/ppt/tags/tag14.xml" ContentType="application/vnd.openxmlformats-officedocument.presentationml.tags+xml"/>
  <Override PartName="/ppt/notesSlides/notesSlide49.xml" ContentType="application/vnd.openxmlformats-officedocument.presentationml.notesSlide+xml"/>
  <Override PartName="/ppt/tags/tag15.xml" ContentType="application/vnd.openxmlformats-officedocument.presentationml.tags+xml"/>
  <Override PartName="/ppt/notesSlides/notesSlide50.xml" ContentType="application/vnd.openxmlformats-officedocument.presentationml.notesSlide+xml"/>
  <Override PartName="/ppt/tags/tag16.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tags/tag17.xml" ContentType="application/vnd.openxmlformats-officedocument.presentationml.tags+xml"/>
  <Override PartName="/ppt/notesSlides/notesSlide64.xml" ContentType="application/vnd.openxmlformats-officedocument.presentationml.notesSlide+xml"/>
  <Override PartName="/ppt/tags/tag18.xml" ContentType="application/vnd.openxmlformats-officedocument.presentationml.tags+xml"/>
  <Override PartName="/ppt/notesSlides/notesSlide65.xml" ContentType="application/vnd.openxmlformats-officedocument.presentationml.notesSlide+xml"/>
  <Override PartName="/ppt/tags/tag19.xml" ContentType="application/vnd.openxmlformats-officedocument.presentationml.tags+xml"/>
  <Override PartName="/ppt/notesSlides/notesSlide66.xml" ContentType="application/vnd.openxmlformats-officedocument.presentationml.notesSlide+xml"/>
  <Override PartName="/ppt/tags/tag20.xml" ContentType="application/vnd.openxmlformats-officedocument.presentationml.tags+xml"/>
  <Override PartName="/ppt/notesSlides/notesSlide67.xml" ContentType="application/vnd.openxmlformats-officedocument.presentationml.notesSlide+xml"/>
  <Override PartName="/ppt/tags/tag21.xml" ContentType="application/vnd.openxmlformats-officedocument.presentationml.tags+xml"/>
  <Override PartName="/ppt/notesSlides/notesSlide68.xml" ContentType="application/vnd.openxmlformats-officedocument.presentationml.notesSlide+xml"/>
  <Override PartName="/ppt/tags/tag22.xml" ContentType="application/vnd.openxmlformats-officedocument.presentationml.tags+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tags/tag23.xml" ContentType="application/vnd.openxmlformats-officedocument.presentationml.tags+xml"/>
  <Override PartName="/ppt/notesSlides/notesSlide72.xml" ContentType="application/vnd.openxmlformats-officedocument.presentationml.notesSlide+xml"/>
  <Override PartName="/ppt/tags/tag24.xml" ContentType="application/vnd.openxmlformats-officedocument.presentationml.tags+xml"/>
  <Override PartName="/ppt/notesSlides/notesSlide73.xml" ContentType="application/vnd.openxmlformats-officedocument.presentationml.notesSlide+xml"/>
  <Override PartName="/ppt/tags/tag25.xml" ContentType="application/vnd.openxmlformats-officedocument.presentationml.tags+xml"/>
  <Override PartName="/ppt/notesSlides/notesSlide74.xml" ContentType="application/vnd.openxmlformats-officedocument.presentationml.notesSlide+xml"/>
  <Override PartName="/ppt/tags/tag26.xml" ContentType="application/vnd.openxmlformats-officedocument.presentationml.tags+xml"/>
  <Override PartName="/ppt/notesSlides/notesSlide75.xml" ContentType="application/vnd.openxmlformats-officedocument.presentationml.notesSlide+xml"/>
  <Override PartName="/ppt/tags/tag27.xml" ContentType="application/vnd.openxmlformats-officedocument.presentationml.tags+xml"/>
  <Override PartName="/ppt/notesSlides/notesSlide76.xml" ContentType="application/vnd.openxmlformats-officedocument.presentationml.notesSlide+xml"/>
  <Override PartName="/ppt/tags/tag28.xml" ContentType="application/vnd.openxmlformats-officedocument.presentationml.tags+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2"/>
  </p:sldMasterIdLst>
  <p:notesMasterIdLst>
    <p:notesMasterId r:id="rId85"/>
  </p:notesMasterIdLst>
  <p:handoutMasterIdLst>
    <p:handoutMasterId r:id="rId86"/>
  </p:handoutMasterIdLst>
  <p:sldIdLst>
    <p:sldId id="325" r:id="rId3"/>
    <p:sldId id="1249" r:id="rId4"/>
    <p:sldId id="1502" r:id="rId5"/>
    <p:sldId id="328" r:id="rId6"/>
    <p:sldId id="887" r:id="rId7"/>
    <p:sldId id="309" r:id="rId8"/>
    <p:sldId id="1059" r:id="rId9"/>
    <p:sldId id="1465" r:id="rId10"/>
    <p:sldId id="1588" r:id="rId11"/>
    <p:sldId id="1543" r:id="rId12"/>
    <p:sldId id="1545" r:id="rId13"/>
    <p:sldId id="1530" r:id="rId14"/>
    <p:sldId id="1531" r:id="rId15"/>
    <p:sldId id="1589" r:id="rId16"/>
    <p:sldId id="1546" r:id="rId17"/>
    <p:sldId id="1532" r:id="rId18"/>
    <p:sldId id="1533" r:id="rId19"/>
    <p:sldId id="1547" r:id="rId20"/>
    <p:sldId id="1548" r:id="rId21"/>
    <p:sldId id="1523" r:id="rId22"/>
    <p:sldId id="1503" r:id="rId23"/>
    <p:sldId id="1504" r:id="rId24"/>
    <p:sldId id="1549" r:id="rId25"/>
    <p:sldId id="1505" r:id="rId26"/>
    <p:sldId id="1506" r:id="rId27"/>
    <p:sldId id="1590" r:id="rId28"/>
    <p:sldId id="1550" r:id="rId29"/>
    <p:sldId id="1534" r:id="rId30"/>
    <p:sldId id="1535" r:id="rId31"/>
    <p:sldId id="1551" r:id="rId32"/>
    <p:sldId id="1591" r:id="rId33"/>
    <p:sldId id="1592" r:id="rId34"/>
    <p:sldId id="1552" r:id="rId35"/>
    <p:sldId id="1553" r:id="rId36"/>
    <p:sldId id="1554" r:id="rId37"/>
    <p:sldId id="1555" r:id="rId38"/>
    <p:sldId id="1536" r:id="rId39"/>
    <p:sldId id="1537" r:id="rId40"/>
    <p:sldId id="1556" r:id="rId41"/>
    <p:sldId id="1557" r:id="rId42"/>
    <p:sldId id="1538" r:id="rId43"/>
    <p:sldId id="1539" r:id="rId44"/>
    <p:sldId id="1540" r:id="rId45"/>
    <p:sldId id="1541" r:id="rId46"/>
    <p:sldId id="1558" r:id="rId47"/>
    <p:sldId id="1559" r:id="rId48"/>
    <p:sldId id="1560" r:id="rId49"/>
    <p:sldId id="1561" r:id="rId50"/>
    <p:sldId id="1563" r:id="rId51"/>
    <p:sldId id="1564" r:id="rId52"/>
    <p:sldId id="1565" r:id="rId53"/>
    <p:sldId id="1566" r:id="rId54"/>
    <p:sldId id="1524" r:id="rId55"/>
    <p:sldId id="1507" r:id="rId56"/>
    <p:sldId id="1569" r:id="rId57"/>
    <p:sldId id="1570" r:id="rId58"/>
    <p:sldId id="1567" r:id="rId59"/>
    <p:sldId id="1568" r:id="rId60"/>
    <p:sldId id="1508" r:id="rId61"/>
    <p:sldId id="1571" r:id="rId62"/>
    <p:sldId id="1509" r:id="rId63"/>
    <p:sldId id="1593" r:id="rId64"/>
    <p:sldId id="1510" r:id="rId65"/>
    <p:sldId id="1573" r:id="rId66"/>
    <p:sldId id="1574" r:id="rId67"/>
    <p:sldId id="1575" r:id="rId68"/>
    <p:sldId id="1576" r:id="rId69"/>
    <p:sldId id="1577" r:id="rId70"/>
    <p:sldId id="1578" r:id="rId71"/>
    <p:sldId id="1511" r:id="rId72"/>
    <p:sldId id="1512" r:id="rId73"/>
    <p:sldId id="1580" r:id="rId74"/>
    <p:sldId id="1581" r:id="rId75"/>
    <p:sldId id="1582" r:id="rId76"/>
    <p:sldId id="1583" r:id="rId77"/>
    <p:sldId id="1594" r:id="rId78"/>
    <p:sldId id="1595" r:id="rId79"/>
    <p:sldId id="1542" r:id="rId80"/>
    <p:sldId id="1586" r:id="rId81"/>
    <p:sldId id="1596" r:id="rId82"/>
    <p:sldId id="1587" r:id="rId83"/>
    <p:sldId id="1053" r:id="rId84"/>
  </p:sldIdLst>
  <p:sldSz cx="12190413" cy="6859588"/>
  <p:notesSz cx="6858000" cy="9144000"/>
  <p:defaultTex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1" userDrawn="1">
          <p15:clr>
            <a:srgbClr val="A4A3A4"/>
          </p15:clr>
        </p15:guide>
        <p15:guide id="2" pos="301" userDrawn="1">
          <p15:clr>
            <a:srgbClr val="A4A3A4"/>
          </p15:clr>
        </p15:guide>
        <p15:guide id="3" pos="6425"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韩冬" initials="www" lastIdx="1" clrIdx="0">
    <p:extLst>
      <p:ext uri="{19B8F6BF-5375-455C-9EA6-DF929625EA0E}">
        <p15:presenceInfo xmlns:p15="http://schemas.microsoft.com/office/powerpoint/2012/main" userId="韩冬"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69B2"/>
    <a:srgbClr val="595959"/>
    <a:srgbClr val="1369B3"/>
    <a:srgbClr val="FFFFFF"/>
    <a:srgbClr val="F2F2F2"/>
    <a:srgbClr val="EBAD13"/>
    <a:srgbClr val="BBBBBB"/>
    <a:srgbClr val="FAFAFA"/>
    <a:srgbClr val="006BBC"/>
    <a:srgbClr val="0075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00" autoAdjust="0"/>
    <p:restoredTop sz="89369" autoAdjust="0"/>
  </p:normalViewPr>
  <p:slideViewPr>
    <p:cSldViewPr>
      <p:cViewPr varScale="1">
        <p:scale>
          <a:sx n="87" d="100"/>
          <a:sy n="87" d="100"/>
        </p:scale>
        <p:origin x="499" y="29"/>
      </p:cViewPr>
      <p:guideLst>
        <p:guide orient="horz" pos="4321"/>
        <p:guide pos="301"/>
        <p:guide pos="6425"/>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381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viewProps" Target="view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theme" Target="theme/theme1.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commentAuthors" Target="commentAuthor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2023/6/1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extLst>
      <p:ext uri="{BB962C8B-B14F-4D97-AF65-F5344CB8AC3E}">
        <p14:creationId xmlns:p14="http://schemas.microsoft.com/office/powerpoint/2010/main" val="32043633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2023/6/1</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extLst>
      <p:ext uri="{BB962C8B-B14F-4D97-AF65-F5344CB8AC3E}">
        <p14:creationId xmlns:p14="http://schemas.microsoft.com/office/powerpoint/2010/main" val="3934185211"/>
      </p:ext>
    </p:extLst>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200" algn="l" defTabSz="1219200" rtl="0" eaLnBrk="1" latinLnBrk="0" hangingPunct="1">
      <a:defRPr sz="1600" kern="1200">
        <a:solidFill>
          <a:schemeClr val="tx1"/>
        </a:solidFill>
        <a:latin typeface="+mn-lt"/>
        <a:ea typeface="+mn-ea"/>
        <a:cs typeface="+mn-cs"/>
      </a:defRPr>
    </a:lvl3pPr>
    <a:lvl4pPr marL="1828800" algn="l" defTabSz="1219200" rtl="0" eaLnBrk="1" latinLnBrk="0" hangingPunct="1">
      <a:defRPr sz="1600" kern="1200">
        <a:solidFill>
          <a:schemeClr val="tx1"/>
        </a:solidFill>
        <a:latin typeface="+mn-lt"/>
        <a:ea typeface="+mn-ea"/>
        <a:cs typeface="+mn-cs"/>
      </a:defRPr>
    </a:lvl4pPr>
    <a:lvl5pPr marL="2438400" algn="l" defTabSz="1219200" rtl="0" eaLnBrk="1" latinLnBrk="0" hangingPunct="1">
      <a:defRPr sz="1600" kern="1200">
        <a:solidFill>
          <a:schemeClr val="tx1"/>
        </a:solidFill>
        <a:latin typeface="+mn-lt"/>
        <a:ea typeface="+mn-ea"/>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200" algn="l" defTabSz="1219200" rtl="0" eaLnBrk="1" latinLnBrk="0" hangingPunct="1">
      <a:defRPr sz="1600" kern="1200">
        <a:solidFill>
          <a:schemeClr val="tx1"/>
        </a:solidFill>
        <a:latin typeface="+mn-lt"/>
        <a:ea typeface="+mn-ea"/>
        <a:cs typeface="+mn-cs"/>
      </a:defRPr>
    </a:lvl8pPr>
    <a:lvl9pPr marL="4876800"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extLst>
      <p:ext uri="{BB962C8B-B14F-4D97-AF65-F5344CB8AC3E}">
        <p14:creationId xmlns:p14="http://schemas.microsoft.com/office/powerpoint/2010/main" val="1307428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extLst>
      <p:ext uri="{BB962C8B-B14F-4D97-AF65-F5344CB8AC3E}">
        <p14:creationId xmlns:p14="http://schemas.microsoft.com/office/powerpoint/2010/main" val="3337745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extLst>
      <p:ext uri="{BB962C8B-B14F-4D97-AF65-F5344CB8AC3E}">
        <p14:creationId xmlns:p14="http://schemas.microsoft.com/office/powerpoint/2010/main" val="13787381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extLst>
      <p:ext uri="{BB962C8B-B14F-4D97-AF65-F5344CB8AC3E}">
        <p14:creationId xmlns:p14="http://schemas.microsoft.com/office/powerpoint/2010/main" val="11614865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extLst>
      <p:ext uri="{BB962C8B-B14F-4D97-AF65-F5344CB8AC3E}">
        <p14:creationId xmlns:p14="http://schemas.microsoft.com/office/powerpoint/2010/main" val="20963379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extLst>
      <p:ext uri="{BB962C8B-B14F-4D97-AF65-F5344CB8AC3E}">
        <p14:creationId xmlns:p14="http://schemas.microsoft.com/office/powerpoint/2010/main" val="38612534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extLst>
      <p:ext uri="{BB962C8B-B14F-4D97-AF65-F5344CB8AC3E}">
        <p14:creationId xmlns:p14="http://schemas.microsoft.com/office/powerpoint/2010/main" val="13378093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extLst>
      <p:ext uri="{BB962C8B-B14F-4D97-AF65-F5344CB8AC3E}">
        <p14:creationId xmlns:p14="http://schemas.microsoft.com/office/powerpoint/2010/main" val="42737067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extLst>
      <p:ext uri="{BB962C8B-B14F-4D97-AF65-F5344CB8AC3E}">
        <p14:creationId xmlns:p14="http://schemas.microsoft.com/office/powerpoint/2010/main" val="2439912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extLst>
      <p:ext uri="{BB962C8B-B14F-4D97-AF65-F5344CB8AC3E}">
        <p14:creationId xmlns:p14="http://schemas.microsoft.com/office/powerpoint/2010/main" val="32212157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extLst>
      <p:ext uri="{BB962C8B-B14F-4D97-AF65-F5344CB8AC3E}">
        <p14:creationId xmlns:p14="http://schemas.microsoft.com/office/powerpoint/2010/main" val="658489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extLst>
      <p:ext uri="{BB962C8B-B14F-4D97-AF65-F5344CB8AC3E}">
        <p14:creationId xmlns:p14="http://schemas.microsoft.com/office/powerpoint/2010/main" val="16837020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extLst>
      <p:ext uri="{BB962C8B-B14F-4D97-AF65-F5344CB8AC3E}">
        <p14:creationId xmlns:p14="http://schemas.microsoft.com/office/powerpoint/2010/main" val="2354284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extLst>
      <p:ext uri="{BB962C8B-B14F-4D97-AF65-F5344CB8AC3E}">
        <p14:creationId xmlns:p14="http://schemas.microsoft.com/office/powerpoint/2010/main" val="9015895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extLst>
      <p:ext uri="{BB962C8B-B14F-4D97-AF65-F5344CB8AC3E}">
        <p14:creationId xmlns:p14="http://schemas.microsoft.com/office/powerpoint/2010/main" val="3255738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extLst>
      <p:ext uri="{BB962C8B-B14F-4D97-AF65-F5344CB8AC3E}">
        <p14:creationId xmlns:p14="http://schemas.microsoft.com/office/powerpoint/2010/main" val="4941677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extLst>
      <p:ext uri="{BB962C8B-B14F-4D97-AF65-F5344CB8AC3E}">
        <p14:creationId xmlns:p14="http://schemas.microsoft.com/office/powerpoint/2010/main" val="10899873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extLst>
      <p:ext uri="{BB962C8B-B14F-4D97-AF65-F5344CB8AC3E}">
        <p14:creationId xmlns:p14="http://schemas.microsoft.com/office/powerpoint/2010/main" val="21948204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extLst>
      <p:ext uri="{BB962C8B-B14F-4D97-AF65-F5344CB8AC3E}">
        <p14:creationId xmlns:p14="http://schemas.microsoft.com/office/powerpoint/2010/main" val="40632264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extLst>
      <p:ext uri="{BB962C8B-B14F-4D97-AF65-F5344CB8AC3E}">
        <p14:creationId xmlns:p14="http://schemas.microsoft.com/office/powerpoint/2010/main" val="10612973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extLst>
      <p:ext uri="{BB962C8B-B14F-4D97-AF65-F5344CB8AC3E}">
        <p14:creationId xmlns:p14="http://schemas.microsoft.com/office/powerpoint/2010/main" val="8734885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extLst>
      <p:ext uri="{BB962C8B-B14F-4D97-AF65-F5344CB8AC3E}">
        <p14:creationId xmlns:p14="http://schemas.microsoft.com/office/powerpoint/2010/main" val="3382135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extLst>
      <p:ext uri="{BB962C8B-B14F-4D97-AF65-F5344CB8AC3E}">
        <p14:creationId xmlns:p14="http://schemas.microsoft.com/office/powerpoint/2010/main" val="16331927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extLst>
      <p:ext uri="{BB962C8B-B14F-4D97-AF65-F5344CB8AC3E}">
        <p14:creationId xmlns:p14="http://schemas.microsoft.com/office/powerpoint/2010/main" val="7243563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extLst>
      <p:ext uri="{BB962C8B-B14F-4D97-AF65-F5344CB8AC3E}">
        <p14:creationId xmlns:p14="http://schemas.microsoft.com/office/powerpoint/2010/main" val="27006912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extLst>
      <p:ext uri="{BB962C8B-B14F-4D97-AF65-F5344CB8AC3E}">
        <p14:creationId xmlns:p14="http://schemas.microsoft.com/office/powerpoint/2010/main" val="9781730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extLst>
      <p:ext uri="{BB962C8B-B14F-4D97-AF65-F5344CB8AC3E}">
        <p14:creationId xmlns:p14="http://schemas.microsoft.com/office/powerpoint/2010/main" val="13167470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extLst>
      <p:ext uri="{BB962C8B-B14F-4D97-AF65-F5344CB8AC3E}">
        <p14:creationId xmlns:p14="http://schemas.microsoft.com/office/powerpoint/2010/main" val="9178652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extLst>
      <p:ext uri="{BB962C8B-B14F-4D97-AF65-F5344CB8AC3E}">
        <p14:creationId xmlns:p14="http://schemas.microsoft.com/office/powerpoint/2010/main" val="18398300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extLst>
      <p:ext uri="{BB962C8B-B14F-4D97-AF65-F5344CB8AC3E}">
        <p14:creationId xmlns:p14="http://schemas.microsoft.com/office/powerpoint/2010/main" val="33851489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37</a:t>
            </a:fld>
            <a:endParaRPr lang="zh-CN" altLang="en-US"/>
          </a:p>
        </p:txBody>
      </p:sp>
    </p:spTree>
    <p:extLst>
      <p:ext uri="{BB962C8B-B14F-4D97-AF65-F5344CB8AC3E}">
        <p14:creationId xmlns:p14="http://schemas.microsoft.com/office/powerpoint/2010/main" val="27552542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extLst>
      <p:ext uri="{BB962C8B-B14F-4D97-AF65-F5344CB8AC3E}">
        <p14:creationId xmlns:p14="http://schemas.microsoft.com/office/powerpoint/2010/main" val="14204511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39</a:t>
            </a:fld>
            <a:endParaRPr lang="zh-CN" altLang="en-US"/>
          </a:p>
        </p:txBody>
      </p:sp>
    </p:spTree>
    <p:extLst>
      <p:ext uri="{BB962C8B-B14F-4D97-AF65-F5344CB8AC3E}">
        <p14:creationId xmlns:p14="http://schemas.microsoft.com/office/powerpoint/2010/main" val="4122652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extLst>
      <p:ext uri="{BB962C8B-B14F-4D97-AF65-F5344CB8AC3E}">
        <p14:creationId xmlns:p14="http://schemas.microsoft.com/office/powerpoint/2010/main" val="12511220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extLst>
      <p:ext uri="{BB962C8B-B14F-4D97-AF65-F5344CB8AC3E}">
        <p14:creationId xmlns:p14="http://schemas.microsoft.com/office/powerpoint/2010/main" val="14609102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extLst>
      <p:ext uri="{BB962C8B-B14F-4D97-AF65-F5344CB8AC3E}">
        <p14:creationId xmlns:p14="http://schemas.microsoft.com/office/powerpoint/2010/main" val="1734477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extLst>
      <p:ext uri="{BB962C8B-B14F-4D97-AF65-F5344CB8AC3E}">
        <p14:creationId xmlns:p14="http://schemas.microsoft.com/office/powerpoint/2010/main" val="8463295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43</a:t>
            </a:fld>
            <a:endParaRPr lang="zh-CN" altLang="en-US"/>
          </a:p>
        </p:txBody>
      </p:sp>
    </p:spTree>
    <p:extLst>
      <p:ext uri="{BB962C8B-B14F-4D97-AF65-F5344CB8AC3E}">
        <p14:creationId xmlns:p14="http://schemas.microsoft.com/office/powerpoint/2010/main" val="14802919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44</a:t>
            </a:fld>
            <a:endParaRPr lang="zh-CN" altLang="en-US"/>
          </a:p>
        </p:txBody>
      </p:sp>
    </p:spTree>
    <p:extLst>
      <p:ext uri="{BB962C8B-B14F-4D97-AF65-F5344CB8AC3E}">
        <p14:creationId xmlns:p14="http://schemas.microsoft.com/office/powerpoint/2010/main" val="41712394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extLst>
      <p:ext uri="{BB962C8B-B14F-4D97-AF65-F5344CB8AC3E}">
        <p14:creationId xmlns:p14="http://schemas.microsoft.com/office/powerpoint/2010/main" val="18829442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46</a:t>
            </a:fld>
            <a:endParaRPr lang="zh-CN" altLang="en-US"/>
          </a:p>
        </p:txBody>
      </p:sp>
    </p:spTree>
    <p:extLst>
      <p:ext uri="{BB962C8B-B14F-4D97-AF65-F5344CB8AC3E}">
        <p14:creationId xmlns:p14="http://schemas.microsoft.com/office/powerpoint/2010/main" val="21604451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47</a:t>
            </a:fld>
            <a:endParaRPr lang="zh-CN" altLang="en-US"/>
          </a:p>
        </p:txBody>
      </p:sp>
    </p:spTree>
    <p:extLst>
      <p:ext uri="{BB962C8B-B14F-4D97-AF65-F5344CB8AC3E}">
        <p14:creationId xmlns:p14="http://schemas.microsoft.com/office/powerpoint/2010/main" val="35622205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48</a:t>
            </a:fld>
            <a:endParaRPr lang="zh-CN" altLang="en-US"/>
          </a:p>
        </p:txBody>
      </p:sp>
    </p:spTree>
    <p:extLst>
      <p:ext uri="{BB962C8B-B14F-4D97-AF65-F5344CB8AC3E}">
        <p14:creationId xmlns:p14="http://schemas.microsoft.com/office/powerpoint/2010/main" val="316456307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49</a:t>
            </a:fld>
            <a:endParaRPr lang="zh-CN" altLang="en-US"/>
          </a:p>
        </p:txBody>
      </p:sp>
    </p:spTree>
    <p:extLst>
      <p:ext uri="{BB962C8B-B14F-4D97-AF65-F5344CB8AC3E}">
        <p14:creationId xmlns:p14="http://schemas.microsoft.com/office/powerpoint/2010/main" val="3066929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extLst>
      <p:ext uri="{BB962C8B-B14F-4D97-AF65-F5344CB8AC3E}">
        <p14:creationId xmlns:p14="http://schemas.microsoft.com/office/powerpoint/2010/main" val="277917275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50</a:t>
            </a:fld>
            <a:endParaRPr lang="zh-CN" altLang="en-US"/>
          </a:p>
        </p:txBody>
      </p:sp>
    </p:spTree>
    <p:extLst>
      <p:ext uri="{BB962C8B-B14F-4D97-AF65-F5344CB8AC3E}">
        <p14:creationId xmlns:p14="http://schemas.microsoft.com/office/powerpoint/2010/main" val="123693556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51</a:t>
            </a:fld>
            <a:endParaRPr lang="zh-CN" altLang="en-US"/>
          </a:p>
        </p:txBody>
      </p:sp>
    </p:spTree>
    <p:extLst>
      <p:ext uri="{BB962C8B-B14F-4D97-AF65-F5344CB8AC3E}">
        <p14:creationId xmlns:p14="http://schemas.microsoft.com/office/powerpoint/2010/main" val="29854148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52</a:t>
            </a:fld>
            <a:endParaRPr lang="zh-CN" altLang="en-US"/>
          </a:p>
        </p:txBody>
      </p:sp>
    </p:spTree>
    <p:extLst>
      <p:ext uri="{BB962C8B-B14F-4D97-AF65-F5344CB8AC3E}">
        <p14:creationId xmlns:p14="http://schemas.microsoft.com/office/powerpoint/2010/main" val="6410031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53</a:t>
            </a:fld>
            <a:endParaRPr lang="zh-CN" altLang="en-US"/>
          </a:p>
        </p:txBody>
      </p:sp>
    </p:spTree>
    <p:extLst>
      <p:ext uri="{BB962C8B-B14F-4D97-AF65-F5344CB8AC3E}">
        <p14:creationId xmlns:p14="http://schemas.microsoft.com/office/powerpoint/2010/main" val="224438522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54</a:t>
            </a:fld>
            <a:endParaRPr lang="zh-CN" altLang="en-US"/>
          </a:p>
        </p:txBody>
      </p:sp>
    </p:spTree>
    <p:extLst>
      <p:ext uri="{BB962C8B-B14F-4D97-AF65-F5344CB8AC3E}">
        <p14:creationId xmlns:p14="http://schemas.microsoft.com/office/powerpoint/2010/main" val="352322143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55</a:t>
            </a:fld>
            <a:endParaRPr lang="zh-CN" altLang="en-US"/>
          </a:p>
        </p:txBody>
      </p:sp>
    </p:spTree>
    <p:extLst>
      <p:ext uri="{BB962C8B-B14F-4D97-AF65-F5344CB8AC3E}">
        <p14:creationId xmlns:p14="http://schemas.microsoft.com/office/powerpoint/2010/main" val="102216254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56</a:t>
            </a:fld>
            <a:endParaRPr lang="zh-CN" altLang="en-US"/>
          </a:p>
        </p:txBody>
      </p:sp>
    </p:spTree>
    <p:extLst>
      <p:ext uri="{BB962C8B-B14F-4D97-AF65-F5344CB8AC3E}">
        <p14:creationId xmlns:p14="http://schemas.microsoft.com/office/powerpoint/2010/main" val="350977738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57</a:t>
            </a:fld>
            <a:endParaRPr lang="zh-CN" altLang="en-US"/>
          </a:p>
        </p:txBody>
      </p:sp>
    </p:spTree>
    <p:extLst>
      <p:ext uri="{BB962C8B-B14F-4D97-AF65-F5344CB8AC3E}">
        <p14:creationId xmlns:p14="http://schemas.microsoft.com/office/powerpoint/2010/main" val="68561668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58</a:t>
            </a:fld>
            <a:endParaRPr lang="zh-CN" altLang="en-US"/>
          </a:p>
        </p:txBody>
      </p:sp>
    </p:spTree>
    <p:extLst>
      <p:ext uri="{BB962C8B-B14F-4D97-AF65-F5344CB8AC3E}">
        <p14:creationId xmlns:p14="http://schemas.microsoft.com/office/powerpoint/2010/main" val="87267534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59</a:t>
            </a:fld>
            <a:endParaRPr lang="zh-CN" altLang="en-US"/>
          </a:p>
        </p:txBody>
      </p:sp>
    </p:spTree>
    <p:extLst>
      <p:ext uri="{BB962C8B-B14F-4D97-AF65-F5344CB8AC3E}">
        <p14:creationId xmlns:p14="http://schemas.microsoft.com/office/powerpoint/2010/main" val="2536600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extLst>
      <p:ext uri="{BB962C8B-B14F-4D97-AF65-F5344CB8AC3E}">
        <p14:creationId xmlns:p14="http://schemas.microsoft.com/office/powerpoint/2010/main" val="199768798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60</a:t>
            </a:fld>
            <a:endParaRPr lang="zh-CN" altLang="en-US"/>
          </a:p>
        </p:txBody>
      </p:sp>
    </p:spTree>
    <p:extLst>
      <p:ext uri="{BB962C8B-B14F-4D97-AF65-F5344CB8AC3E}">
        <p14:creationId xmlns:p14="http://schemas.microsoft.com/office/powerpoint/2010/main" val="177859206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61</a:t>
            </a:fld>
            <a:endParaRPr lang="zh-CN" altLang="en-US"/>
          </a:p>
        </p:txBody>
      </p:sp>
    </p:spTree>
    <p:extLst>
      <p:ext uri="{BB962C8B-B14F-4D97-AF65-F5344CB8AC3E}">
        <p14:creationId xmlns:p14="http://schemas.microsoft.com/office/powerpoint/2010/main" val="261360353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62</a:t>
            </a:fld>
            <a:endParaRPr lang="zh-CN" altLang="en-US"/>
          </a:p>
        </p:txBody>
      </p:sp>
    </p:spTree>
    <p:extLst>
      <p:ext uri="{BB962C8B-B14F-4D97-AF65-F5344CB8AC3E}">
        <p14:creationId xmlns:p14="http://schemas.microsoft.com/office/powerpoint/2010/main" val="155613387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63</a:t>
            </a:fld>
            <a:endParaRPr lang="zh-CN" altLang="en-US"/>
          </a:p>
        </p:txBody>
      </p:sp>
    </p:spTree>
    <p:extLst>
      <p:ext uri="{BB962C8B-B14F-4D97-AF65-F5344CB8AC3E}">
        <p14:creationId xmlns:p14="http://schemas.microsoft.com/office/powerpoint/2010/main" val="116828118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64</a:t>
            </a:fld>
            <a:endParaRPr lang="zh-CN" altLang="en-US"/>
          </a:p>
        </p:txBody>
      </p:sp>
    </p:spTree>
    <p:extLst>
      <p:ext uri="{BB962C8B-B14F-4D97-AF65-F5344CB8AC3E}">
        <p14:creationId xmlns:p14="http://schemas.microsoft.com/office/powerpoint/2010/main" val="202956579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65</a:t>
            </a:fld>
            <a:endParaRPr lang="zh-CN" altLang="en-US"/>
          </a:p>
        </p:txBody>
      </p:sp>
    </p:spTree>
    <p:extLst>
      <p:ext uri="{BB962C8B-B14F-4D97-AF65-F5344CB8AC3E}">
        <p14:creationId xmlns:p14="http://schemas.microsoft.com/office/powerpoint/2010/main" val="326957552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66</a:t>
            </a:fld>
            <a:endParaRPr lang="zh-CN" altLang="en-US"/>
          </a:p>
        </p:txBody>
      </p:sp>
    </p:spTree>
    <p:extLst>
      <p:ext uri="{BB962C8B-B14F-4D97-AF65-F5344CB8AC3E}">
        <p14:creationId xmlns:p14="http://schemas.microsoft.com/office/powerpoint/2010/main" val="42981294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67</a:t>
            </a:fld>
            <a:endParaRPr lang="zh-CN" altLang="en-US"/>
          </a:p>
        </p:txBody>
      </p:sp>
    </p:spTree>
    <p:extLst>
      <p:ext uri="{BB962C8B-B14F-4D97-AF65-F5344CB8AC3E}">
        <p14:creationId xmlns:p14="http://schemas.microsoft.com/office/powerpoint/2010/main" val="402651528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68</a:t>
            </a:fld>
            <a:endParaRPr lang="zh-CN" altLang="en-US"/>
          </a:p>
        </p:txBody>
      </p:sp>
    </p:spTree>
    <p:extLst>
      <p:ext uri="{BB962C8B-B14F-4D97-AF65-F5344CB8AC3E}">
        <p14:creationId xmlns:p14="http://schemas.microsoft.com/office/powerpoint/2010/main" val="195844814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69</a:t>
            </a:fld>
            <a:endParaRPr lang="zh-CN" altLang="en-US"/>
          </a:p>
        </p:txBody>
      </p:sp>
    </p:spTree>
    <p:extLst>
      <p:ext uri="{BB962C8B-B14F-4D97-AF65-F5344CB8AC3E}">
        <p14:creationId xmlns:p14="http://schemas.microsoft.com/office/powerpoint/2010/main" val="4144035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extLst>
      <p:ext uri="{BB962C8B-B14F-4D97-AF65-F5344CB8AC3E}">
        <p14:creationId xmlns:p14="http://schemas.microsoft.com/office/powerpoint/2010/main" val="424551474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70</a:t>
            </a:fld>
            <a:endParaRPr lang="zh-CN" altLang="en-US"/>
          </a:p>
        </p:txBody>
      </p:sp>
    </p:spTree>
    <p:extLst>
      <p:ext uri="{BB962C8B-B14F-4D97-AF65-F5344CB8AC3E}">
        <p14:creationId xmlns:p14="http://schemas.microsoft.com/office/powerpoint/2010/main" val="164983235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71</a:t>
            </a:fld>
            <a:endParaRPr lang="zh-CN" altLang="en-US"/>
          </a:p>
        </p:txBody>
      </p:sp>
    </p:spTree>
    <p:extLst>
      <p:ext uri="{BB962C8B-B14F-4D97-AF65-F5344CB8AC3E}">
        <p14:creationId xmlns:p14="http://schemas.microsoft.com/office/powerpoint/2010/main" val="68160325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72</a:t>
            </a:fld>
            <a:endParaRPr lang="zh-CN" altLang="en-US"/>
          </a:p>
        </p:txBody>
      </p:sp>
    </p:spTree>
    <p:extLst>
      <p:ext uri="{BB962C8B-B14F-4D97-AF65-F5344CB8AC3E}">
        <p14:creationId xmlns:p14="http://schemas.microsoft.com/office/powerpoint/2010/main" val="109834488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73</a:t>
            </a:fld>
            <a:endParaRPr lang="zh-CN" altLang="en-US"/>
          </a:p>
        </p:txBody>
      </p:sp>
    </p:spTree>
    <p:extLst>
      <p:ext uri="{BB962C8B-B14F-4D97-AF65-F5344CB8AC3E}">
        <p14:creationId xmlns:p14="http://schemas.microsoft.com/office/powerpoint/2010/main" val="117768391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74</a:t>
            </a:fld>
            <a:endParaRPr lang="zh-CN" altLang="en-US"/>
          </a:p>
        </p:txBody>
      </p:sp>
    </p:spTree>
    <p:extLst>
      <p:ext uri="{BB962C8B-B14F-4D97-AF65-F5344CB8AC3E}">
        <p14:creationId xmlns:p14="http://schemas.microsoft.com/office/powerpoint/2010/main" val="160312362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75</a:t>
            </a:fld>
            <a:endParaRPr lang="zh-CN" altLang="en-US"/>
          </a:p>
        </p:txBody>
      </p:sp>
    </p:spTree>
    <p:extLst>
      <p:ext uri="{BB962C8B-B14F-4D97-AF65-F5344CB8AC3E}">
        <p14:creationId xmlns:p14="http://schemas.microsoft.com/office/powerpoint/2010/main" val="6582844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76</a:t>
            </a:fld>
            <a:endParaRPr lang="zh-CN" altLang="en-US"/>
          </a:p>
        </p:txBody>
      </p:sp>
    </p:spTree>
    <p:extLst>
      <p:ext uri="{BB962C8B-B14F-4D97-AF65-F5344CB8AC3E}">
        <p14:creationId xmlns:p14="http://schemas.microsoft.com/office/powerpoint/2010/main" val="139667811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77</a:t>
            </a:fld>
            <a:endParaRPr lang="zh-CN" altLang="en-US"/>
          </a:p>
        </p:txBody>
      </p:sp>
    </p:spTree>
    <p:extLst>
      <p:ext uri="{BB962C8B-B14F-4D97-AF65-F5344CB8AC3E}">
        <p14:creationId xmlns:p14="http://schemas.microsoft.com/office/powerpoint/2010/main" val="325029302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78</a:t>
            </a:fld>
            <a:endParaRPr lang="zh-CN" altLang="en-US"/>
          </a:p>
        </p:txBody>
      </p:sp>
    </p:spTree>
    <p:extLst>
      <p:ext uri="{BB962C8B-B14F-4D97-AF65-F5344CB8AC3E}">
        <p14:creationId xmlns:p14="http://schemas.microsoft.com/office/powerpoint/2010/main" val="412163742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79</a:t>
            </a:fld>
            <a:endParaRPr lang="zh-CN" altLang="en-US"/>
          </a:p>
        </p:txBody>
      </p:sp>
    </p:spTree>
    <p:extLst>
      <p:ext uri="{BB962C8B-B14F-4D97-AF65-F5344CB8AC3E}">
        <p14:creationId xmlns:p14="http://schemas.microsoft.com/office/powerpoint/2010/main" val="2493539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extLst>
      <p:ext uri="{BB962C8B-B14F-4D97-AF65-F5344CB8AC3E}">
        <p14:creationId xmlns:p14="http://schemas.microsoft.com/office/powerpoint/2010/main" val="198404883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80</a:t>
            </a:fld>
            <a:endParaRPr lang="zh-CN" altLang="en-US"/>
          </a:p>
        </p:txBody>
      </p:sp>
    </p:spTree>
    <p:extLst>
      <p:ext uri="{BB962C8B-B14F-4D97-AF65-F5344CB8AC3E}">
        <p14:creationId xmlns:p14="http://schemas.microsoft.com/office/powerpoint/2010/main" val="118984362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81</a:t>
            </a:fld>
            <a:endParaRPr lang="zh-CN" altLang="en-US"/>
          </a:p>
        </p:txBody>
      </p:sp>
    </p:spTree>
    <p:extLst>
      <p:ext uri="{BB962C8B-B14F-4D97-AF65-F5344CB8AC3E}">
        <p14:creationId xmlns:p14="http://schemas.microsoft.com/office/powerpoint/2010/main" val="37756480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extLst>
      <p:ext uri="{BB962C8B-B14F-4D97-AF65-F5344CB8AC3E}">
        <p14:creationId xmlns:p14="http://schemas.microsoft.com/office/powerpoint/2010/main" val="322973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777" y="2309308"/>
            <a:ext cx="10850541" cy="899333"/>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p>
        </p:txBody>
      </p:sp>
      <p:sp>
        <p:nvSpPr>
          <p:cNvPr id="3" name="副标题 2"/>
          <p:cNvSpPr>
            <a:spLocks noGrp="1"/>
          </p:cNvSpPr>
          <p:nvPr>
            <p:ph type="subTitle" idx="1" hasCustomPrompt="1"/>
          </p:nvPr>
        </p:nvSpPr>
        <p:spPr>
          <a:xfrm>
            <a:off x="669820" y="3566185"/>
            <a:ext cx="10850454" cy="801518"/>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5365" indent="0" algn="ctr">
              <a:buNone/>
              <a:defRPr sz="1600"/>
            </a:lvl6pPr>
            <a:lvl7pPr marL="2742565" indent="0" algn="ctr">
              <a:buNone/>
              <a:defRPr sz="1600"/>
            </a:lvl7pPr>
            <a:lvl8pPr marL="3199765" indent="0" algn="ctr">
              <a:buNone/>
              <a:defRPr sz="1600"/>
            </a:lvl8pPr>
            <a:lvl9pPr marL="3656965" indent="0" algn="ctr">
              <a:buNone/>
              <a:defRPr sz="1600"/>
            </a:lvl9pPr>
          </a:lstStyle>
          <a:p>
            <a:r>
              <a:rPr lang="zh-CN" altLang="en-US" dirty="0"/>
              <a:t>单击此处编辑副标题</a:t>
            </a:r>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304" y="834057"/>
            <a:ext cx="104638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15" y="390618"/>
            <a:ext cx="520428" cy="274702"/>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31" y="6526138"/>
            <a:ext cx="2909155" cy="276999"/>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4447"/>
            <a:ext cx="10631710" cy="8463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3717" y="6794446"/>
            <a:ext cx="1486695" cy="8463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7922"/>
            <a:ext cx="10361851" cy="1362390"/>
          </a:xfrm>
        </p:spPr>
        <p:txBody>
          <a:bodyPr anchor="t"/>
          <a:lstStyle>
            <a:lvl1pPr algn="l">
              <a:defRPr sz="5300" b="1" cap="all"/>
            </a:lvl1pPr>
          </a:lstStyle>
          <a:p>
            <a:r>
              <a:rPr lang="zh-CN" altLang="en-US"/>
              <a:t>单击此处编辑母版标题样式</a:t>
            </a:r>
          </a:p>
        </p:txBody>
      </p:sp>
      <p:sp>
        <p:nvSpPr>
          <p:cNvPr id="3" name="文本占位符 2"/>
          <p:cNvSpPr>
            <a:spLocks noGrp="1"/>
          </p:cNvSpPr>
          <p:nvPr>
            <p:ph type="body" idx="1"/>
          </p:nvPr>
        </p:nvSpPr>
        <p:spPr>
          <a:xfrm>
            <a:off x="962959" y="2907386"/>
            <a:ext cx="10361851" cy="1500534"/>
          </a:xfrm>
        </p:spPr>
        <p:txBody>
          <a:bodyPr anchor="b"/>
          <a:lstStyle>
            <a:lvl1pPr marL="0" indent="0">
              <a:buNone/>
              <a:defRPr sz="2700">
                <a:solidFill>
                  <a:schemeClr val="tx1">
                    <a:tint val="75000"/>
                  </a:schemeClr>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800" indent="0">
              <a:buNone/>
              <a:defRPr sz="1900">
                <a:solidFill>
                  <a:schemeClr val="tx1">
                    <a:tint val="75000"/>
                  </a:schemeClr>
                </a:solidFill>
              </a:defRPr>
            </a:lvl4pPr>
            <a:lvl5pPr marL="2438400" indent="0">
              <a:buNone/>
              <a:defRPr sz="1900">
                <a:solidFill>
                  <a:schemeClr val="tx1">
                    <a:tint val="75000"/>
                  </a:schemeClr>
                </a:solidFill>
              </a:defRPr>
            </a:lvl5pPr>
            <a:lvl6pPr marL="3048000" indent="0">
              <a:buNone/>
              <a:defRPr sz="1900">
                <a:solidFill>
                  <a:schemeClr val="tx1">
                    <a:tint val="75000"/>
                  </a:schemeClr>
                </a:solidFill>
              </a:defRPr>
            </a:lvl6pPr>
            <a:lvl7pPr marL="3657600" indent="0">
              <a:buNone/>
              <a:defRPr sz="1900">
                <a:solidFill>
                  <a:schemeClr val="tx1">
                    <a:tint val="75000"/>
                  </a:schemeClr>
                </a:solidFill>
              </a:defRPr>
            </a:lvl7pPr>
            <a:lvl8pPr marL="4267200" indent="0">
              <a:buNone/>
              <a:defRPr sz="1900">
                <a:solidFill>
                  <a:schemeClr val="tx1">
                    <a:tint val="75000"/>
                  </a:schemeClr>
                </a:solidFill>
              </a:defRPr>
            </a:lvl8pPr>
            <a:lvl9pPr marL="4876800" indent="0">
              <a:buNone/>
              <a:defRPr sz="19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521"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6793"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2023/6/1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469"/>
            <a:ext cx="5386216"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p>
        </p:txBody>
      </p:sp>
      <p:sp>
        <p:nvSpPr>
          <p:cNvPr id="4" name="内容占位符 3"/>
          <p:cNvSpPr>
            <a:spLocks noGrp="1"/>
          </p:cNvSpPr>
          <p:nvPr>
            <p:ph sz="half" idx="2"/>
          </p:nvPr>
        </p:nvSpPr>
        <p:spPr>
          <a:xfrm>
            <a:off x="609521" y="2175378"/>
            <a:ext cx="5386216"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562" y="1535469"/>
            <a:ext cx="5388332"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p>
        </p:txBody>
      </p:sp>
      <p:sp>
        <p:nvSpPr>
          <p:cNvPr id="6" name="内容占位符 5"/>
          <p:cNvSpPr>
            <a:spLocks noGrp="1"/>
          </p:cNvSpPr>
          <p:nvPr>
            <p:ph sz="quarter" idx="4"/>
          </p:nvPr>
        </p:nvSpPr>
        <p:spPr>
          <a:xfrm>
            <a:off x="6192562" y="2175378"/>
            <a:ext cx="5388332"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2023/6/1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2023/6/1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2023/6/1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8" name="等腰三角形 7"/>
          <p:cNvSpPr/>
          <p:nvPr userDrawn="1"/>
        </p:nvSpPr>
        <p:spPr>
          <a:xfrm flipH="1" flipV="1">
            <a:off x="-767029" y="-29126"/>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539" y="0"/>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5438" y="4298493"/>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693670"/>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8623" y="3693670"/>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cxnSp>
        <p:nvCxnSpPr>
          <p:cNvPr id="8" name="直接连接符 7"/>
          <p:cNvCxnSpPr/>
          <p:nvPr userDrawn="1"/>
        </p:nvCxnSpPr>
        <p:spPr>
          <a:xfrm>
            <a:off x="984634" y="1413103"/>
            <a:ext cx="1019847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7120" y="654595"/>
            <a:ext cx="575989" cy="577246"/>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79153" y="655120"/>
            <a:ext cx="575989" cy="576197"/>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3137" y="654595"/>
            <a:ext cx="577036" cy="577246"/>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1187" y="654595"/>
            <a:ext cx="577036" cy="577246"/>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5170" y="654595"/>
            <a:ext cx="577036" cy="577246"/>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文本占位符 6"/>
          <p:cNvSpPr>
            <a:spLocks noGrp="1"/>
          </p:cNvSpPr>
          <p:nvPr>
            <p:ph type="body" idx="1" hasCustomPrompt="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2023/6/1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40" name="等腰三角形 39"/>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flipH="1" flipV="1">
            <a:off x="-766394" y="-28491"/>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flipH="1" flipV="1">
            <a:off x="1414174" y="635"/>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6086073" y="4299128"/>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437345"/>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userDrawn="1"/>
        </p:nvSpPr>
        <p:spPr>
          <a:xfrm>
            <a:off x="10011958" y="3437345"/>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寄语(1)"/>
          <p:cNvPicPr>
            <a:picLocks noChangeAspect="1"/>
          </p:cNvPicPr>
          <p:nvPr userDrawn="1"/>
        </p:nvPicPr>
        <p:blipFill>
          <a:blip r:embed="rId2"/>
          <a:srcRect l="114" t="60287" r="-114" b="572"/>
          <a:stretch>
            <a:fillRect/>
          </a:stretch>
        </p:blipFill>
        <p:spPr>
          <a:xfrm>
            <a:off x="2480310" y="2508250"/>
            <a:ext cx="7532370" cy="1657985"/>
          </a:xfrm>
          <a:prstGeom prst="rect">
            <a:avLst/>
          </a:prstGeom>
        </p:spPr>
      </p:pic>
      <p:pic>
        <p:nvPicPr>
          <p:cNvPr id="16" name="图片 15">
            <a:extLst>
              <a:ext uri="{FF2B5EF4-FFF2-40B4-BE49-F238E27FC236}">
                <a16:creationId xmlns:a16="http://schemas.microsoft.com/office/drawing/2014/main" id="{DD30E425-C7EA-45F0-85AD-6C51CB843BA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22998" y="3789834"/>
            <a:ext cx="3952633" cy="61695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702"/>
            <a:ext cx="2742843" cy="585288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521" y="274702"/>
            <a:ext cx="8025355" cy="585288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5" name="标题 4"/>
          <p:cNvSpPr>
            <a:spLocks noGrp="1"/>
          </p:cNvSpPr>
          <p:nvPr>
            <p:ph type="title" hasCustomPrompt="1"/>
          </p:nvPr>
        </p:nvSpPr>
        <p:spPr>
          <a:xfrm>
            <a:off x="839974" y="727845"/>
            <a:ext cx="3931306" cy="1115266"/>
          </a:xfrm>
        </p:spPr>
        <p:txBody>
          <a:bodyPr anchor="ctr" anchorCtr="0"/>
          <a:lstStyle>
            <a:lvl1pPr>
              <a:defRPr sz="3200">
                <a:latin typeface="+mn-ea"/>
                <a:ea typeface="+mn-ea"/>
              </a:defRPr>
            </a:lvl1pPr>
          </a:lstStyle>
          <a:p>
            <a:r>
              <a:rPr lang="zh-CN" altLang="en-US"/>
              <a:t>单击此处编辑标题</a:t>
            </a:r>
          </a:p>
        </p:txBody>
      </p:sp>
      <p:sp>
        <p:nvSpPr>
          <p:cNvPr id="6" name="内容占位符 5"/>
          <p:cNvSpPr>
            <a:spLocks noGrp="1"/>
          </p:cNvSpPr>
          <p:nvPr>
            <p:ph idx="1" hasCustomPrompt="1"/>
          </p:nvPr>
        </p:nvSpPr>
        <p:spPr>
          <a:xfrm>
            <a:off x="5137617" y="727845"/>
            <a:ext cx="6171235" cy="5404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a:t>单击此处编辑正文</a:t>
            </a:r>
          </a:p>
        </p:txBody>
      </p:sp>
      <p:sp>
        <p:nvSpPr>
          <p:cNvPr id="7" name="文本占位符 6"/>
          <p:cNvSpPr>
            <a:spLocks noGrp="1"/>
          </p:cNvSpPr>
          <p:nvPr>
            <p:ph type="body" sz="half" idx="2" hasCustomPrompt="1"/>
          </p:nvPr>
        </p:nvSpPr>
        <p:spPr>
          <a:xfrm>
            <a:off x="839974" y="2240060"/>
            <a:ext cx="3931306" cy="3892636"/>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5365" indent="0">
              <a:buNone/>
              <a:defRPr sz="1000"/>
            </a:lvl6pPr>
            <a:lvl7pPr marL="2742565" indent="0">
              <a:buNone/>
              <a:defRPr sz="1000"/>
            </a:lvl7pPr>
            <a:lvl8pPr marL="3199765" indent="0">
              <a:buNone/>
              <a:defRPr sz="1000"/>
            </a:lvl8pPr>
            <a:lvl9pPr marL="3656965" indent="0">
              <a:buNone/>
              <a:defRPr sz="1000"/>
            </a:lvl9pPr>
          </a:lstStyle>
          <a:p>
            <a:pPr lvl="0"/>
            <a:r>
              <a:rPr lang="zh-CN" altLang="en-US"/>
              <a:t>单击此处编辑正文</a:t>
            </a:r>
          </a:p>
          <a:p>
            <a:pPr lvl="0"/>
            <a:r>
              <a:rPr lang="zh-CN" altLang="en-US">
                <a:sym typeface="+mn-ea"/>
              </a:rPr>
              <a:t>单击此处编辑正文</a:t>
            </a:r>
            <a:endParaRPr lang="zh-CN" altLang="en-US"/>
          </a:p>
          <a:p>
            <a:pPr lvl="0"/>
            <a:r>
              <a:rPr lang="zh-CN" altLang="en-US">
                <a:sym typeface="+mn-ea"/>
              </a:rPr>
              <a:t>单击此处编辑正文</a:t>
            </a:r>
            <a:endParaRPr lang="zh-CN" altLang="en-US"/>
          </a:p>
          <a:p>
            <a:pPr lvl="0"/>
            <a:r>
              <a:rPr lang="zh-CN" altLang="en-US">
                <a:sym typeface="+mn-ea"/>
              </a:rPr>
              <a:t>单击此处编辑正文</a:t>
            </a:r>
          </a:p>
          <a:p>
            <a:pPr lvl="0"/>
            <a:r>
              <a:rPr lang="zh-CN" altLang="en-US">
                <a:sym typeface="+mn-ea"/>
              </a:rPr>
              <a:t>单击此处编辑正文</a:t>
            </a:r>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t>‹#›</a:t>
            </a:fld>
            <a:endParaRPr lang="zh-CN" altLang="en-US"/>
          </a:p>
        </p:txBody>
      </p:sp>
      <p:sp>
        <p:nvSpPr>
          <p:cNvPr id="9" name="标题 8"/>
          <p:cNvSpPr>
            <a:spLocks noGrp="1"/>
          </p:cNvSpPr>
          <p:nvPr>
            <p:ph type="title" hasCustomPrompt="1"/>
          </p:nvPr>
        </p:nvSpPr>
        <p:spPr>
          <a:xfrm>
            <a:off x="669820" y="5606183"/>
            <a:ext cx="10850454" cy="558268"/>
          </a:xfrm>
        </p:spPr>
        <p:txBody>
          <a:bodyPr/>
          <a:lstStyle>
            <a:lvl1pPr>
              <a:defRPr b="0">
                <a:latin typeface="+mn-ea"/>
                <a:ea typeface="+mn-ea"/>
              </a:defRPr>
            </a:lvl1pPr>
          </a:lstStyle>
          <a:p>
            <a:r>
              <a:rPr lang="zh-CN" altLang="en-US"/>
              <a:t>单击此处编辑正文</a:t>
            </a:r>
          </a:p>
        </p:txBody>
      </p:sp>
      <p:sp>
        <p:nvSpPr>
          <p:cNvPr id="8" name="内容占位符 7"/>
          <p:cNvSpPr>
            <a:spLocks noGrp="1"/>
          </p:cNvSpPr>
          <p:nvPr>
            <p:ph idx="1" hasCustomPrompt="1"/>
          </p:nvPr>
        </p:nvSpPr>
        <p:spPr>
          <a:xfrm>
            <a:off x="669820" y="641469"/>
            <a:ext cx="10850454" cy="4556969"/>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内容占位符 6"/>
          <p:cNvSpPr>
            <a:spLocks noGrp="1"/>
          </p:cNvSpPr>
          <p:nvPr>
            <p:ph idx="1" hasCustomPrompt="1"/>
          </p:nvPr>
        </p:nvSpPr>
        <p:spPr>
          <a:xfrm>
            <a:off x="0" y="0"/>
            <a:ext cx="12194539" cy="686943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内容占位符 1"/>
          <p:cNvSpPr>
            <a:spLocks noGrp="1"/>
          </p:cNvSpPr>
          <p:nvPr>
            <p:ph sz="half" idx="2" hasCustomPrompt="1"/>
          </p:nvPr>
        </p:nvSpPr>
        <p:spPr>
          <a:xfrm>
            <a:off x="467922"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
        <p:nvSpPr>
          <p:cNvPr id="6" name="内容占位符 5"/>
          <p:cNvSpPr>
            <a:spLocks noGrp="1"/>
          </p:cNvSpPr>
          <p:nvPr>
            <p:ph sz="half" idx="13" hasCustomPrompt="1"/>
          </p:nvPr>
        </p:nvSpPr>
        <p:spPr>
          <a:xfrm>
            <a:off x="6286787"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标题 1"/>
          <p:cNvSpPr>
            <a:spLocks noGrp="1"/>
          </p:cNvSpPr>
          <p:nvPr>
            <p:ph type="title" hasCustomPrompt="1"/>
          </p:nvPr>
        </p:nvSpPr>
        <p:spPr>
          <a:xfrm>
            <a:off x="669777" y="623706"/>
            <a:ext cx="10850541" cy="899333"/>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2" name="组合 41"/>
          <p:cNvGrpSpPr/>
          <p:nvPr userDrawn="1"/>
        </p:nvGrpSpPr>
        <p:grpSpPr>
          <a:xfrm>
            <a:off x="0" y="2202951"/>
            <a:ext cx="12190413" cy="242026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19172" y="1700153"/>
            <a:ext cx="575989" cy="577246"/>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1205" y="1700678"/>
            <a:ext cx="575989" cy="576197"/>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5189" y="1700153"/>
            <a:ext cx="577036" cy="577246"/>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238" y="1700153"/>
            <a:ext cx="577036" cy="577246"/>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222" y="1700153"/>
            <a:ext cx="577036" cy="577246"/>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605" y="6351009"/>
            <a:ext cx="2699578" cy="316859"/>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t>2023/6/1</a:t>
            </a:fld>
            <a:endParaRPr lang="zh-CN" altLang="en-US"/>
          </a:p>
        </p:txBody>
      </p:sp>
      <p:sp>
        <p:nvSpPr>
          <p:cNvPr id="5" name="页脚占位符 4"/>
          <p:cNvSpPr>
            <a:spLocks noGrp="1"/>
          </p:cNvSpPr>
          <p:nvPr>
            <p:ph type="ftr" sz="quarter" idx="3"/>
          </p:nvPr>
        </p:nvSpPr>
        <p:spPr>
          <a:xfrm>
            <a:off x="4115357" y="6351009"/>
            <a:ext cx="3959381" cy="316859"/>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09254" y="6351009"/>
            <a:ext cx="2699578" cy="316859"/>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t>‹#›</a:t>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9" name="文本占位符 8"/>
          <p:cNvSpPr>
            <a:spLocks noGrp="1"/>
          </p:cNvSpPr>
          <p:nvPr>
            <p:ph type="body" idx="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6765"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702"/>
            <a:ext cx="10971372" cy="1143265"/>
          </a:xfrm>
          <a:prstGeom prst="rect">
            <a:avLst/>
          </a:prstGeom>
        </p:spPr>
        <p:txBody>
          <a:bodyPr vert="horz" lIns="121917" tIns="60958" rIns="121917" bIns="60958" rtlCol="0" anchor="ctr">
            <a:normAutofit/>
          </a:bodyPr>
          <a:lstStyle/>
          <a:p>
            <a:r>
              <a:rPr lang="zh-CN" altLang="en-US"/>
              <a:t>单击此处编辑母版标题样式</a:t>
            </a:r>
          </a:p>
        </p:txBody>
      </p:sp>
      <p:sp>
        <p:nvSpPr>
          <p:cNvPr id="3" name="文本占位符 2"/>
          <p:cNvSpPr>
            <a:spLocks noGrp="1"/>
          </p:cNvSpPr>
          <p:nvPr>
            <p:ph type="body" idx="1"/>
          </p:nvPr>
        </p:nvSpPr>
        <p:spPr>
          <a:xfrm>
            <a:off x="609521" y="1600572"/>
            <a:ext cx="10971372" cy="4527011"/>
          </a:xfrm>
          <a:prstGeom prst="rect">
            <a:avLst/>
          </a:prstGeom>
        </p:spPr>
        <p:txBody>
          <a:bodyPr vert="horz" lIns="121917" tIns="60958" rIns="121917" bIns="60958"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521" y="6357822"/>
            <a:ext cx="2844430" cy="365210"/>
          </a:xfrm>
          <a:prstGeom prst="rect">
            <a:avLst/>
          </a:prstGeom>
        </p:spPr>
        <p:txBody>
          <a:bodyPr vert="horz" lIns="121917" tIns="60958" rIns="121917" bIns="60958" rtlCol="0" anchor="ctr"/>
          <a:lstStyle>
            <a:lvl1pPr algn="l">
              <a:defRPr sz="1600">
                <a:solidFill>
                  <a:schemeClr val="tx1">
                    <a:tint val="75000"/>
                  </a:schemeClr>
                </a:solidFill>
              </a:defRPr>
            </a:lvl1pPr>
          </a:lstStyle>
          <a:p>
            <a:fld id="{530820CF-B880-4189-942D-D702A7CBA730}" type="datetimeFigureOut">
              <a:rPr lang="zh-CN" altLang="en-US" smtClean="0"/>
              <a:t>2023/6/1</a:t>
            </a:fld>
            <a:endParaRPr lang="zh-CN" altLang="en-US"/>
          </a:p>
        </p:txBody>
      </p:sp>
      <p:sp>
        <p:nvSpPr>
          <p:cNvPr id="5" name="页脚占位符 4"/>
          <p:cNvSpPr>
            <a:spLocks noGrp="1"/>
          </p:cNvSpPr>
          <p:nvPr>
            <p:ph type="ftr" sz="quarter" idx="3"/>
          </p:nvPr>
        </p:nvSpPr>
        <p:spPr>
          <a:xfrm>
            <a:off x="4165058" y="6357822"/>
            <a:ext cx="3860297" cy="365210"/>
          </a:xfrm>
          <a:prstGeom prst="rect">
            <a:avLst/>
          </a:prstGeom>
        </p:spPr>
        <p:txBody>
          <a:bodyPr vert="horz" lIns="121917" tIns="60958" rIns="121917" bIns="60958"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7822"/>
            <a:ext cx="2844430" cy="365210"/>
          </a:xfrm>
          <a:prstGeom prst="rect">
            <a:avLst/>
          </a:prstGeom>
        </p:spPr>
        <p:txBody>
          <a:bodyPr vert="horz" lIns="121917" tIns="60958" rIns="121917" bIns="60958" rtlCol="0" anchor="ctr"/>
          <a:lstStyle>
            <a:lvl1pPr algn="r">
              <a:defRPr sz="16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ctr" defTabSz="1219200"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0.xml"/><Relationship Id="rId1" Type="http://schemas.openxmlformats.org/officeDocument/2006/relationships/tags" Target="../tags/tag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0.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0.xml"/><Relationship Id="rId1" Type="http://schemas.openxmlformats.org/officeDocument/2006/relationships/tags" Target="../tags/tag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0.xml"/><Relationship Id="rId1" Type="http://schemas.openxmlformats.org/officeDocument/2006/relationships/tags" Target="../tags/tag4.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0.xml"/><Relationship Id="rId1" Type="http://schemas.openxmlformats.org/officeDocument/2006/relationships/tags" Target="../tags/tag5.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0.xml"/><Relationship Id="rId1" Type="http://schemas.openxmlformats.org/officeDocument/2006/relationships/tags" Target="../tags/tag6.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0.xml"/><Relationship Id="rId1" Type="http://schemas.openxmlformats.org/officeDocument/2006/relationships/tags" Target="../tags/tag7.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0.xml"/><Relationship Id="rId1" Type="http://schemas.openxmlformats.org/officeDocument/2006/relationships/tags" Target="../tags/tag8.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0.xml"/><Relationship Id="rId1" Type="http://schemas.openxmlformats.org/officeDocument/2006/relationships/tags" Target="../tags/tag9.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0.xml"/><Relationship Id="rId1" Type="http://schemas.openxmlformats.org/officeDocument/2006/relationships/tags" Target="../tags/tag10.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0.xml"/><Relationship Id="rId1" Type="http://schemas.openxmlformats.org/officeDocument/2006/relationships/tags" Target="../tags/tag11.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0.xml"/><Relationship Id="rId1" Type="http://schemas.openxmlformats.org/officeDocument/2006/relationships/tags" Target="../tags/tag1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0.xml"/><Relationship Id="rId1" Type="http://schemas.openxmlformats.org/officeDocument/2006/relationships/tags" Target="../tags/tag13.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0.xml"/><Relationship Id="rId1" Type="http://schemas.openxmlformats.org/officeDocument/2006/relationships/tags" Target="../tags/tag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0.xml"/><Relationship Id="rId1" Type="http://schemas.openxmlformats.org/officeDocument/2006/relationships/tags" Target="../tags/tag15.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0.xml"/><Relationship Id="rId1" Type="http://schemas.openxmlformats.org/officeDocument/2006/relationships/tags" Target="../tags/tag16.xml"/></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2.xml"/><Relationship Id="rId1" Type="http://schemas.openxmlformats.org/officeDocument/2006/relationships/slideLayout" Target="../slideLayouts/slideLayout10.xml"/><Relationship Id="rId4" Type="http://schemas.openxmlformats.org/officeDocument/2006/relationships/image" Target="NUL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8.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1.xml"/><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0.xml"/><Relationship Id="rId1" Type="http://schemas.openxmlformats.org/officeDocument/2006/relationships/tags" Target="../tags/tag17.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0.xml"/><Relationship Id="rId1" Type="http://schemas.openxmlformats.org/officeDocument/2006/relationships/tags" Target="../tags/tag18.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0.xml"/><Relationship Id="rId1" Type="http://schemas.openxmlformats.org/officeDocument/2006/relationships/tags" Target="../tags/tag19.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0.xml"/><Relationship Id="rId1" Type="http://schemas.openxmlformats.org/officeDocument/2006/relationships/tags" Target="../tags/tag20.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0.xml"/><Relationship Id="rId1" Type="http://schemas.openxmlformats.org/officeDocument/2006/relationships/tags" Target="../tags/tag21.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0.xml"/><Relationship Id="rId1" Type="http://schemas.openxmlformats.org/officeDocument/2006/relationships/tags" Target="../tags/tag2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0.xml"/><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10.xml"/><Relationship Id="rId1" Type="http://schemas.openxmlformats.org/officeDocument/2006/relationships/tags" Target="../tags/tag23.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10.xml"/><Relationship Id="rId1" Type="http://schemas.openxmlformats.org/officeDocument/2006/relationships/tags" Target="../tags/tag24.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10.xml"/><Relationship Id="rId1" Type="http://schemas.openxmlformats.org/officeDocument/2006/relationships/tags" Target="../tags/tag25.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10.xml"/><Relationship Id="rId1" Type="http://schemas.openxmlformats.org/officeDocument/2006/relationships/tags" Target="../tags/tag26.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10.xml"/><Relationship Id="rId1" Type="http://schemas.openxmlformats.org/officeDocument/2006/relationships/tags" Target="../tags/tag27.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10.xml"/><Relationship Id="rId1" Type="http://schemas.openxmlformats.org/officeDocument/2006/relationships/tags" Target="../tags/tag28.xml"/></Relationships>
</file>

<file path=ppt/slides/_rels/slide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8.xml"/><Relationship Id="rId1" Type="http://schemas.openxmlformats.org/officeDocument/2006/relationships/slideLayout" Target="../slideLayouts/slideLayout10.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10.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10.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oleObject2.bin"/></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2325317" y="2637706"/>
            <a:ext cx="7946353" cy="923330"/>
          </a:xfrm>
          <a:prstGeom prst="rect">
            <a:avLst/>
          </a:prstGeom>
          <a:noFill/>
        </p:spPr>
        <p:txBody>
          <a:bodyPr wrap="square" rtlCol="0">
            <a:spAutoFit/>
          </a:bodyPr>
          <a:lstStyle/>
          <a:p>
            <a:pPr algn="ctr"/>
            <a:r>
              <a:rPr lang="zh-CN" altLang="en-US" sz="5400" dirty="0" smtClean="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思源黑体 CN Medium" panose="020B0600000000000000" pitchFamily="34" charset="-122"/>
              </a:rPr>
              <a:t>第</a:t>
            </a:r>
            <a:r>
              <a:rPr lang="en-US" altLang="zh-CN" sz="5400" dirty="0" smtClean="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思源黑体 CN Medium" panose="020B0600000000000000" pitchFamily="34" charset="-122"/>
              </a:rPr>
              <a:t>8</a:t>
            </a:r>
            <a:r>
              <a:rPr lang="zh-CN" altLang="en-US" sz="5400" dirty="0" smtClean="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思源黑体 CN Medium" panose="020B0600000000000000" pitchFamily="34" charset="-122"/>
              </a:rPr>
              <a:t>章 正则表达式</a:t>
            </a:r>
            <a:endParaRPr lang="en-US" altLang="zh-CN" sz="54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思源黑体 CN Medium" panose="020B0600000000000000" pitchFamily="34" charset="-122"/>
            </a:endParaRPr>
          </a:p>
        </p:txBody>
      </p:sp>
      <p:sp>
        <p:nvSpPr>
          <p:cNvPr id="6" name="Rectangle 4"/>
          <p:cNvSpPr txBox="1">
            <a:spLocks noChangeArrowheads="1"/>
          </p:cNvSpPr>
          <p:nvPr/>
        </p:nvSpPr>
        <p:spPr>
          <a:xfrm>
            <a:off x="3862958" y="3861842"/>
            <a:ext cx="6192688" cy="430530"/>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en-US" altLang="zh-CN" sz="2400" dirty="0" smtClean="0">
                <a:solidFill>
                  <a:srgbClr val="595959"/>
                </a:solidFill>
                <a:latin typeface="微软雅黑" panose="020B0503020204020204" pitchFamily="34" charset="-122"/>
                <a:ea typeface="微软雅黑" panose="020B0503020204020204" pitchFamily="34" charset="-122"/>
                <a:cs typeface="+mn-ea"/>
                <a:sym typeface="+mn-lt"/>
              </a:rPr>
              <a:t>《PHP</a:t>
            </a:r>
            <a:r>
              <a:rPr lang="zh-CN" altLang="en-US" sz="2400" dirty="0" smtClean="0">
                <a:solidFill>
                  <a:srgbClr val="595959"/>
                </a:solidFill>
                <a:latin typeface="微软雅黑" panose="020B0503020204020204" pitchFamily="34" charset="-122"/>
                <a:ea typeface="微软雅黑" panose="020B0503020204020204" pitchFamily="34" charset="-122"/>
                <a:cs typeface="+mn-ea"/>
                <a:sym typeface="+mn-lt"/>
              </a:rPr>
              <a:t>基础案例教程（</a:t>
            </a:r>
            <a:r>
              <a:rPr lang="zh-CN" altLang="en-US" sz="2400" dirty="0">
                <a:solidFill>
                  <a:srgbClr val="595959"/>
                </a:solidFill>
                <a:latin typeface="微软雅黑" panose="020B0503020204020204" pitchFamily="34" charset="-122"/>
                <a:ea typeface="微软雅黑" panose="020B0503020204020204" pitchFamily="34" charset="-122"/>
                <a:cs typeface="+mn-ea"/>
                <a:sym typeface="+mn-lt"/>
              </a:rPr>
              <a:t>第</a:t>
            </a:r>
            <a:r>
              <a:rPr lang="en-US" altLang="zh-CN" sz="2400" dirty="0">
                <a:solidFill>
                  <a:srgbClr val="595959"/>
                </a:solidFill>
                <a:latin typeface="微软雅黑" panose="020B0503020204020204" pitchFamily="34" charset="-122"/>
                <a:ea typeface="微软雅黑" panose="020B0503020204020204" pitchFamily="34" charset="-122"/>
                <a:cs typeface="+mn-ea"/>
                <a:sym typeface="+mn-lt"/>
              </a:rPr>
              <a:t>2</a:t>
            </a:r>
            <a:r>
              <a:rPr lang="zh-CN" altLang="en-US" sz="2400" dirty="0">
                <a:solidFill>
                  <a:srgbClr val="595959"/>
                </a:solidFill>
                <a:latin typeface="微软雅黑" panose="020B0503020204020204" pitchFamily="34" charset="-122"/>
                <a:ea typeface="微软雅黑" panose="020B0503020204020204" pitchFamily="34" charset="-122"/>
                <a:cs typeface="+mn-ea"/>
                <a:sym typeface="+mn-lt"/>
              </a:rPr>
              <a:t>版）</a:t>
            </a:r>
            <a:r>
              <a:rPr lang="en-US" altLang="zh-CN" sz="2400" dirty="0">
                <a:solidFill>
                  <a:srgbClr val="595959"/>
                </a:solidFill>
                <a:latin typeface="微软雅黑" panose="020B0503020204020204" pitchFamily="34" charset="-122"/>
                <a:ea typeface="微软雅黑" panose="020B0503020204020204" pitchFamily="34" charset="-122"/>
                <a:cs typeface="+mn-ea"/>
                <a:sym typeface="+mn-lt"/>
              </a:rPr>
              <a:t>》</a:t>
            </a:r>
            <a:endParaRPr lang="zh-CN" altLang="en-US" sz="2400"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8.1.1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什么是正则表达式</a:t>
            </a:r>
          </a:p>
        </p:txBody>
      </p:sp>
      <p:sp>
        <p:nvSpPr>
          <p:cNvPr id="2" name="矩形 1"/>
          <p:cNvSpPr/>
          <p:nvPr/>
        </p:nvSpPr>
        <p:spPr>
          <a:xfrm>
            <a:off x="910630" y="1269554"/>
            <a:ext cx="10513168" cy="3647152"/>
          </a:xfrm>
          <a:prstGeom prst="rect">
            <a:avLst/>
          </a:prstGeom>
        </p:spPr>
        <p:txBody>
          <a:bodyPr wrap="square">
            <a:spAutoFit/>
          </a:bodyPr>
          <a:lstStyle/>
          <a:p>
            <a:pPr indent="266700">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cs typeface="+mn-ea"/>
              </a:rPr>
              <a:t>正则表达式的</a:t>
            </a:r>
            <a:r>
              <a:rPr lang="zh-CN" altLang="en-US" sz="2000" dirty="0">
                <a:solidFill>
                  <a:srgbClr val="1369B2"/>
                </a:solidFill>
                <a:latin typeface="微软雅黑" panose="020B0503020204020204" pitchFamily="34" charset="-122"/>
                <a:ea typeface="微软雅黑" panose="020B0503020204020204" pitchFamily="34" charset="-122"/>
                <a:cs typeface="+mn-ea"/>
              </a:rPr>
              <a:t>形成与发展</a:t>
            </a:r>
            <a:r>
              <a:rPr lang="zh-CN" altLang="en-US" sz="2000" dirty="0">
                <a:solidFill>
                  <a:srgbClr val="595959"/>
                </a:solidFill>
                <a:latin typeface="微软雅黑" panose="020B0503020204020204" pitchFamily="34" charset="-122"/>
                <a:ea typeface="微软雅黑" panose="020B0503020204020204" pitchFamily="34" charset="-122"/>
                <a:cs typeface="+mn-ea"/>
              </a:rPr>
              <a:t>有着悠久的</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历史。</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indent="266700">
              <a:lnSpc>
                <a:spcPct val="150000"/>
              </a:lnSpc>
            </a:pPr>
            <a:endParaRPr lang="en-US" altLang="zh-CN" sz="1400" dirty="0" smtClean="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最初是神经</a:t>
            </a:r>
            <a:r>
              <a:rPr lang="zh-CN" altLang="en-US" sz="2000" dirty="0">
                <a:solidFill>
                  <a:srgbClr val="595959"/>
                </a:solidFill>
                <a:latin typeface="微软雅黑" panose="020B0503020204020204" pitchFamily="34" charset="-122"/>
                <a:ea typeface="微软雅黑" panose="020B0503020204020204" pitchFamily="34" charset="-122"/>
                <a:cs typeface="+mn-ea"/>
              </a:rPr>
              <a:t>学家</a:t>
            </a:r>
            <a:r>
              <a:rPr lang="zh-CN" altLang="en-US" sz="2000" dirty="0">
                <a:solidFill>
                  <a:srgbClr val="1369B2"/>
                </a:solidFill>
                <a:latin typeface="微软雅黑" panose="020B0503020204020204" pitchFamily="34" charset="-122"/>
                <a:ea typeface="微软雅黑" panose="020B0503020204020204" pitchFamily="34" charset="-122"/>
                <a:cs typeface="+mn-ea"/>
              </a:rPr>
              <a:t>沃伦</a:t>
            </a:r>
            <a:r>
              <a:rPr lang="en-US" altLang="zh-CN" sz="2000" dirty="0">
                <a:solidFill>
                  <a:srgbClr val="1369B2"/>
                </a:solidFill>
                <a:latin typeface="黑体" panose="02010609060101010101" pitchFamily="49" charset="-122"/>
                <a:ea typeface="黑体" panose="02010609060101010101" pitchFamily="49" charset="-122"/>
                <a:cs typeface="+mn-ea"/>
              </a:rPr>
              <a:t>·</a:t>
            </a:r>
            <a:r>
              <a:rPr lang="zh-CN" altLang="en-US" sz="2000" dirty="0">
                <a:solidFill>
                  <a:srgbClr val="1369B2"/>
                </a:solidFill>
                <a:latin typeface="微软雅黑" panose="020B0503020204020204" pitchFamily="34" charset="-122"/>
                <a:ea typeface="微软雅黑" panose="020B0503020204020204" pitchFamily="34" charset="-122"/>
                <a:cs typeface="+mn-ea"/>
              </a:rPr>
              <a:t>麦卡洛克</a:t>
            </a:r>
            <a:r>
              <a:rPr lang="zh-CN" altLang="en-US" sz="2000" dirty="0">
                <a:solidFill>
                  <a:srgbClr val="595959"/>
                </a:solidFill>
                <a:latin typeface="微软雅黑" panose="020B0503020204020204" pitchFamily="34" charset="-122"/>
                <a:ea typeface="微软雅黑" panose="020B0503020204020204" pitchFamily="34" charset="-122"/>
                <a:cs typeface="+mn-ea"/>
              </a:rPr>
              <a:t>（</a:t>
            </a:r>
            <a:r>
              <a:rPr lang="en-US" altLang="zh-CN" sz="2000" dirty="0">
                <a:solidFill>
                  <a:srgbClr val="595959"/>
                </a:solidFill>
                <a:latin typeface="微软雅黑" panose="020B0503020204020204" pitchFamily="34" charset="-122"/>
                <a:ea typeface="微软雅黑" panose="020B0503020204020204" pitchFamily="34" charset="-122"/>
                <a:cs typeface="+mn-ea"/>
              </a:rPr>
              <a:t>Warren McCulloch</a:t>
            </a:r>
            <a:r>
              <a:rPr lang="zh-CN" altLang="en-US" sz="2000" dirty="0">
                <a:solidFill>
                  <a:srgbClr val="595959"/>
                </a:solidFill>
                <a:latin typeface="微软雅黑" panose="020B0503020204020204" pitchFamily="34" charset="-122"/>
                <a:ea typeface="微软雅黑" panose="020B0503020204020204" pitchFamily="34" charset="-122"/>
                <a:cs typeface="+mn-ea"/>
              </a:rPr>
              <a:t>）和数学家</a:t>
            </a:r>
            <a:r>
              <a:rPr lang="zh-CN" altLang="en-US" sz="2000" dirty="0" smtClean="0">
                <a:solidFill>
                  <a:srgbClr val="1369B2"/>
                </a:solidFill>
                <a:latin typeface="微软雅黑" panose="020B0503020204020204" pitchFamily="34" charset="-122"/>
                <a:ea typeface="微软雅黑" panose="020B0503020204020204" pitchFamily="34" charset="-122"/>
                <a:cs typeface="+mn-ea"/>
              </a:rPr>
              <a:t>沃尔特</a:t>
            </a:r>
            <a:r>
              <a:rPr lang="en-US" altLang="zh-CN" sz="2000" dirty="0">
                <a:solidFill>
                  <a:srgbClr val="1369B2"/>
                </a:solidFill>
                <a:latin typeface="黑体" panose="02010609060101010101" pitchFamily="49" charset="-122"/>
                <a:ea typeface="黑体" panose="02010609060101010101" pitchFamily="49" charset="-122"/>
                <a:cs typeface="+mn-ea"/>
              </a:rPr>
              <a:t>·</a:t>
            </a:r>
            <a:r>
              <a:rPr lang="zh-CN" altLang="en-US" sz="2000" dirty="0" smtClean="0">
                <a:solidFill>
                  <a:srgbClr val="1369B2"/>
                </a:solidFill>
                <a:latin typeface="微软雅黑" panose="020B0503020204020204" pitchFamily="34" charset="-122"/>
                <a:ea typeface="微软雅黑" panose="020B0503020204020204" pitchFamily="34" charset="-122"/>
                <a:cs typeface="+mn-ea"/>
              </a:rPr>
              <a:t>皮茨</a:t>
            </a:r>
            <a:r>
              <a:rPr lang="zh-CN" altLang="en-US" sz="2000" dirty="0">
                <a:solidFill>
                  <a:srgbClr val="595959"/>
                </a:solidFill>
                <a:latin typeface="微软雅黑" panose="020B0503020204020204" pitchFamily="34" charset="-122"/>
                <a:ea typeface="微软雅黑" panose="020B0503020204020204" pitchFamily="34" charset="-122"/>
                <a:cs typeface="+mn-ea"/>
              </a:rPr>
              <a:t>（</a:t>
            </a:r>
            <a:r>
              <a:rPr lang="en-US" altLang="zh-CN" sz="2000" dirty="0">
                <a:solidFill>
                  <a:srgbClr val="595959"/>
                </a:solidFill>
                <a:latin typeface="微软雅黑" panose="020B0503020204020204" pitchFamily="34" charset="-122"/>
                <a:ea typeface="微软雅黑" panose="020B0503020204020204" pitchFamily="34" charset="-122"/>
                <a:cs typeface="+mn-ea"/>
              </a:rPr>
              <a:t>Walter Pitts</a:t>
            </a:r>
            <a:r>
              <a:rPr lang="zh-CN" altLang="en-US" sz="2000" dirty="0">
                <a:solidFill>
                  <a:srgbClr val="595959"/>
                </a:solidFill>
                <a:latin typeface="微软雅黑" panose="020B0503020204020204" pitchFamily="34" charset="-122"/>
                <a:ea typeface="微软雅黑" panose="020B0503020204020204" pitchFamily="34" charset="-122"/>
                <a:cs typeface="+mn-ea"/>
              </a:rPr>
              <a:t>）在对人类神经系统如何工作的早期研究中，研究出的一种</a:t>
            </a:r>
            <a:r>
              <a:rPr lang="zh-CN" altLang="en-US" sz="2000" dirty="0">
                <a:solidFill>
                  <a:srgbClr val="1369B2"/>
                </a:solidFill>
                <a:latin typeface="微软雅黑" panose="020B0503020204020204" pitchFamily="34" charset="-122"/>
                <a:ea typeface="微软雅黑" panose="020B0503020204020204" pitchFamily="34" charset="-122"/>
                <a:cs typeface="+mn-ea"/>
              </a:rPr>
              <a:t>数学描述方式</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后来在</a:t>
            </a:r>
            <a:r>
              <a:rPr lang="zh-CN" altLang="en-US" sz="2000" dirty="0">
                <a:solidFill>
                  <a:srgbClr val="595959"/>
                </a:solidFill>
                <a:latin typeface="微软雅黑" panose="020B0503020204020204" pitchFamily="34" charset="-122"/>
                <a:ea typeface="微软雅黑" panose="020B0503020204020204" pitchFamily="34" charset="-122"/>
                <a:cs typeface="+mn-ea"/>
              </a:rPr>
              <a:t>数学家</a:t>
            </a:r>
            <a:r>
              <a:rPr lang="zh-CN" altLang="en-US" sz="2000" dirty="0" smtClean="0">
                <a:solidFill>
                  <a:srgbClr val="1369B2"/>
                </a:solidFill>
                <a:latin typeface="微软雅黑" panose="020B0503020204020204" pitchFamily="34" charset="-122"/>
                <a:ea typeface="微软雅黑" panose="020B0503020204020204" pitchFamily="34" charset="-122"/>
                <a:cs typeface="+mn-ea"/>
              </a:rPr>
              <a:t>斯蒂芬</a:t>
            </a:r>
            <a:r>
              <a:rPr lang="en-US" altLang="zh-CN" sz="2000" dirty="0">
                <a:solidFill>
                  <a:srgbClr val="1369B2"/>
                </a:solidFill>
                <a:latin typeface="黑体" panose="02010609060101010101" pitchFamily="49" charset="-122"/>
                <a:ea typeface="黑体" panose="02010609060101010101" pitchFamily="49" charset="-122"/>
                <a:cs typeface="+mn-ea"/>
              </a:rPr>
              <a:t>·</a:t>
            </a:r>
            <a:r>
              <a:rPr lang="zh-CN" altLang="en-US" sz="2000" dirty="0" smtClean="0">
                <a:solidFill>
                  <a:srgbClr val="1369B2"/>
                </a:solidFill>
                <a:latin typeface="微软雅黑" panose="020B0503020204020204" pitchFamily="34" charset="-122"/>
                <a:ea typeface="微软雅黑" panose="020B0503020204020204" pitchFamily="34" charset="-122"/>
                <a:cs typeface="+mn-ea"/>
              </a:rPr>
              <a:t>科尔</a:t>
            </a:r>
            <a:r>
              <a:rPr lang="en-US" altLang="zh-CN" sz="2000" dirty="0">
                <a:solidFill>
                  <a:srgbClr val="1369B2"/>
                </a:solidFill>
                <a:latin typeface="黑体" panose="02010609060101010101" pitchFamily="49" charset="-122"/>
                <a:ea typeface="黑体" panose="02010609060101010101" pitchFamily="49" charset="-122"/>
                <a:cs typeface="+mn-ea"/>
              </a:rPr>
              <a:t>·</a:t>
            </a:r>
            <a:r>
              <a:rPr lang="zh-CN" altLang="en-US" sz="2000" dirty="0" smtClean="0">
                <a:solidFill>
                  <a:srgbClr val="1369B2"/>
                </a:solidFill>
                <a:latin typeface="微软雅黑" panose="020B0503020204020204" pitchFamily="34" charset="-122"/>
                <a:ea typeface="微软雅黑" panose="020B0503020204020204" pitchFamily="34" charset="-122"/>
                <a:cs typeface="+mn-ea"/>
              </a:rPr>
              <a:t>克莱因</a:t>
            </a:r>
            <a:r>
              <a:rPr lang="zh-CN" altLang="en-US" sz="2000" dirty="0">
                <a:solidFill>
                  <a:srgbClr val="595959"/>
                </a:solidFill>
                <a:latin typeface="微软雅黑" panose="020B0503020204020204" pitchFamily="34" charset="-122"/>
                <a:ea typeface="微软雅黑" panose="020B0503020204020204" pitchFamily="34" charset="-122"/>
                <a:cs typeface="+mn-ea"/>
              </a:rPr>
              <a:t>（</a:t>
            </a:r>
            <a:r>
              <a:rPr lang="en-US" altLang="zh-CN" sz="2000" dirty="0">
                <a:solidFill>
                  <a:srgbClr val="595959"/>
                </a:solidFill>
                <a:latin typeface="微软雅黑" panose="020B0503020204020204" pitchFamily="34" charset="-122"/>
                <a:ea typeface="微软雅黑" panose="020B0503020204020204" pitchFamily="34" charset="-122"/>
                <a:cs typeface="+mn-ea"/>
              </a:rPr>
              <a:t>Stephen Cole Kleene</a:t>
            </a:r>
            <a:r>
              <a:rPr lang="zh-CN" altLang="en-US" sz="2000" dirty="0">
                <a:solidFill>
                  <a:srgbClr val="595959"/>
                </a:solidFill>
                <a:latin typeface="微软雅黑" panose="020B0503020204020204" pitchFamily="34" charset="-122"/>
                <a:ea typeface="微软雅黑" panose="020B0503020204020204" pitchFamily="34" charset="-122"/>
                <a:cs typeface="+mn-ea"/>
              </a:rPr>
              <a:t>）发表的</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zh-CN" altLang="en-US" sz="2000" dirty="0">
                <a:solidFill>
                  <a:srgbClr val="595959"/>
                </a:solidFill>
                <a:latin typeface="微软雅黑" panose="020B0503020204020204" pitchFamily="34" charset="-122"/>
                <a:ea typeface="微软雅黑" panose="020B0503020204020204" pitchFamily="34" charset="-122"/>
                <a:cs typeface="+mn-ea"/>
              </a:rPr>
              <a:t>神经网事件的表示法</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zh-CN" altLang="en-US" sz="2000" dirty="0">
                <a:solidFill>
                  <a:srgbClr val="595959"/>
                </a:solidFill>
                <a:latin typeface="微软雅黑" panose="020B0503020204020204" pitchFamily="34" charset="-122"/>
                <a:ea typeface="微软雅黑" panose="020B0503020204020204" pitchFamily="34" charset="-122"/>
                <a:cs typeface="+mn-ea"/>
              </a:rPr>
              <a:t>论文中第一次提出了</a:t>
            </a:r>
            <a:r>
              <a:rPr lang="zh-CN" altLang="en-US" sz="2000" dirty="0">
                <a:solidFill>
                  <a:srgbClr val="1369B2"/>
                </a:solidFill>
                <a:latin typeface="微软雅黑" panose="020B0503020204020204" pitchFamily="34" charset="-122"/>
                <a:ea typeface="微软雅黑" panose="020B0503020204020204" pitchFamily="34" charset="-122"/>
                <a:cs typeface="+mn-ea"/>
              </a:rPr>
              <a:t>正则表达式</a:t>
            </a:r>
            <a:r>
              <a:rPr lang="zh-CN" altLang="en-US" sz="2000" dirty="0">
                <a:solidFill>
                  <a:srgbClr val="595959"/>
                </a:solidFill>
                <a:latin typeface="微软雅黑" panose="020B0503020204020204" pitchFamily="34" charset="-122"/>
                <a:ea typeface="微软雅黑" panose="020B0503020204020204" pitchFamily="34" charset="-122"/>
                <a:cs typeface="+mn-ea"/>
              </a:rPr>
              <a:t>的概念</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en-US" altLang="zh-CN" sz="2000" dirty="0" smtClean="0">
                <a:solidFill>
                  <a:srgbClr val="595959"/>
                </a:solidFill>
                <a:latin typeface="微软雅黑" panose="020B0503020204020204" pitchFamily="34" charset="-122"/>
                <a:ea typeface="微软雅黑" panose="020B0503020204020204" pitchFamily="34" charset="-122"/>
                <a:cs typeface="+mn-ea"/>
              </a:rPr>
              <a:t>UNIX</a:t>
            </a:r>
            <a:r>
              <a:rPr lang="zh-CN" altLang="en-US" sz="2000" dirty="0">
                <a:solidFill>
                  <a:srgbClr val="595959"/>
                </a:solidFill>
                <a:latin typeface="微软雅黑" panose="020B0503020204020204" pitchFamily="34" charset="-122"/>
                <a:ea typeface="微软雅黑" panose="020B0503020204020204" pitchFamily="34" charset="-122"/>
                <a:cs typeface="+mn-ea"/>
              </a:rPr>
              <a:t>的主要发明人</a:t>
            </a:r>
            <a:r>
              <a:rPr lang="zh-CN" altLang="en-US" sz="2000" dirty="0" smtClean="0">
                <a:solidFill>
                  <a:srgbClr val="1369B2"/>
                </a:solidFill>
                <a:latin typeface="微软雅黑" panose="020B0503020204020204" pitchFamily="34" charset="-122"/>
                <a:ea typeface="微软雅黑" panose="020B0503020204020204" pitchFamily="34" charset="-122"/>
                <a:cs typeface="+mn-ea"/>
              </a:rPr>
              <a:t>肯尼斯</a:t>
            </a:r>
            <a:r>
              <a:rPr lang="en-US" altLang="zh-CN" sz="2000" dirty="0">
                <a:solidFill>
                  <a:srgbClr val="1369B2"/>
                </a:solidFill>
                <a:latin typeface="黑体" panose="02010609060101010101" pitchFamily="49" charset="-122"/>
                <a:ea typeface="黑体" panose="02010609060101010101" pitchFamily="49" charset="-122"/>
                <a:cs typeface="+mn-ea"/>
              </a:rPr>
              <a:t>·</a:t>
            </a:r>
            <a:r>
              <a:rPr lang="zh-CN" altLang="en-US" sz="2000" dirty="0" smtClean="0">
                <a:solidFill>
                  <a:srgbClr val="1369B2"/>
                </a:solidFill>
                <a:latin typeface="微软雅黑" panose="020B0503020204020204" pitchFamily="34" charset="-122"/>
                <a:ea typeface="微软雅黑" panose="020B0503020204020204" pitchFamily="34" charset="-122"/>
                <a:cs typeface="+mn-ea"/>
              </a:rPr>
              <a:t>蓝</a:t>
            </a:r>
            <a:r>
              <a:rPr lang="en-US" altLang="zh-CN" sz="2000" dirty="0">
                <a:solidFill>
                  <a:srgbClr val="1369B2"/>
                </a:solidFill>
                <a:latin typeface="黑体" panose="02010609060101010101" pitchFamily="49" charset="-122"/>
                <a:ea typeface="黑体" panose="02010609060101010101" pitchFamily="49" charset="-122"/>
                <a:cs typeface="+mn-ea"/>
              </a:rPr>
              <a:t>·</a:t>
            </a:r>
            <a:r>
              <a:rPr lang="zh-CN" altLang="en-US" sz="2000" dirty="0" smtClean="0">
                <a:solidFill>
                  <a:srgbClr val="1369B2"/>
                </a:solidFill>
                <a:latin typeface="微软雅黑" panose="020B0503020204020204" pitchFamily="34" charset="-122"/>
                <a:ea typeface="微软雅黑" panose="020B0503020204020204" pitchFamily="34" charset="-122"/>
                <a:cs typeface="+mn-ea"/>
              </a:rPr>
              <a:t>汤普森</a:t>
            </a:r>
            <a:r>
              <a:rPr lang="zh-CN" altLang="en-US" sz="2000" dirty="0">
                <a:solidFill>
                  <a:srgbClr val="595959"/>
                </a:solidFill>
                <a:latin typeface="微软雅黑" panose="020B0503020204020204" pitchFamily="34" charset="-122"/>
                <a:ea typeface="微软雅黑" panose="020B0503020204020204" pitchFamily="34" charset="-122"/>
                <a:cs typeface="+mn-ea"/>
              </a:rPr>
              <a:t>（</a:t>
            </a:r>
            <a:r>
              <a:rPr lang="en-US" altLang="zh-CN" sz="2000" dirty="0">
                <a:solidFill>
                  <a:srgbClr val="595959"/>
                </a:solidFill>
                <a:latin typeface="微软雅黑" panose="020B0503020204020204" pitchFamily="34" charset="-122"/>
                <a:ea typeface="微软雅黑" panose="020B0503020204020204" pitchFamily="34" charset="-122"/>
                <a:cs typeface="+mn-ea"/>
              </a:rPr>
              <a:t>Kenneth Lane Thompson</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）将正则表达式应用于</a:t>
            </a:r>
            <a:r>
              <a:rPr lang="en-US" altLang="zh-CN" sz="2000" dirty="0" smtClean="0">
                <a:solidFill>
                  <a:srgbClr val="595959"/>
                </a:solidFill>
                <a:latin typeface="微软雅黑" panose="020B0503020204020204" pitchFamily="34" charset="-122"/>
                <a:ea typeface="微软雅黑" panose="020B0503020204020204" pitchFamily="34" charset="-122"/>
                <a:cs typeface="+mn-ea"/>
              </a:rPr>
              <a:t>UNIX</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的</a:t>
            </a:r>
            <a:r>
              <a:rPr lang="en-US" altLang="zh-CN" sz="2000" dirty="0" smtClean="0">
                <a:solidFill>
                  <a:srgbClr val="1369B2"/>
                </a:solidFill>
                <a:latin typeface="微软雅黑" panose="020B0503020204020204" pitchFamily="34" charset="-122"/>
                <a:ea typeface="微软雅黑" panose="020B0503020204020204" pitchFamily="34" charset="-122"/>
                <a:cs typeface="+mn-ea"/>
              </a:rPr>
              <a:t>QED</a:t>
            </a:r>
            <a:r>
              <a:rPr lang="zh-CN" altLang="en-US" sz="2000" dirty="0" smtClean="0">
                <a:solidFill>
                  <a:srgbClr val="1369B2"/>
                </a:solidFill>
                <a:latin typeface="微软雅黑" panose="020B0503020204020204" pitchFamily="34" charset="-122"/>
                <a:ea typeface="微软雅黑" panose="020B0503020204020204" pitchFamily="34" charset="-122"/>
                <a:cs typeface="+mn-ea"/>
              </a:rPr>
              <a:t>编辑器</a:t>
            </a:r>
            <a:r>
              <a:rPr lang="zh-CN" altLang="en-US" sz="2000" dirty="0">
                <a:solidFill>
                  <a:srgbClr val="595959"/>
                </a:solidFill>
                <a:latin typeface="微软雅黑" panose="020B0503020204020204" pitchFamily="34" charset="-122"/>
                <a:ea typeface="微软雅黑" panose="020B0503020204020204" pitchFamily="34" charset="-122"/>
                <a:cs typeface="+mn-ea"/>
              </a:rPr>
              <a:t>的</a:t>
            </a:r>
            <a:r>
              <a:rPr lang="zh-CN" altLang="en-US" sz="2000" dirty="0">
                <a:solidFill>
                  <a:srgbClr val="1369B2"/>
                </a:solidFill>
                <a:latin typeface="微软雅黑" panose="020B0503020204020204" pitchFamily="34" charset="-122"/>
                <a:ea typeface="微软雅黑" panose="020B0503020204020204" pitchFamily="34" charset="-122"/>
                <a:cs typeface="+mn-ea"/>
              </a:rPr>
              <a:t>搜索算法</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中。</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31682812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8.1.1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什么是正则表达式</a:t>
            </a:r>
          </a:p>
        </p:txBody>
      </p:sp>
      <p:sp>
        <p:nvSpPr>
          <p:cNvPr id="2" name="矩形 1"/>
          <p:cNvSpPr/>
          <p:nvPr/>
        </p:nvSpPr>
        <p:spPr>
          <a:xfrm>
            <a:off x="910630" y="1407468"/>
            <a:ext cx="10297144" cy="3462486"/>
          </a:xfrm>
          <a:prstGeom prst="rect">
            <a:avLst/>
          </a:prstGeom>
        </p:spPr>
        <p:txBody>
          <a:bodyPr wrap="square">
            <a:spAutoFit/>
          </a:bodyPr>
          <a:lstStyle/>
          <a:p>
            <a:pPr indent="266700">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cs typeface="+mn-ea"/>
              </a:rPr>
              <a:t>正则表达式在发展过程中出现了多种</a:t>
            </a:r>
            <a:r>
              <a:rPr lang="zh-CN" altLang="en-US" sz="2000" dirty="0">
                <a:solidFill>
                  <a:srgbClr val="1369B2"/>
                </a:solidFill>
                <a:latin typeface="微软雅黑" panose="020B0503020204020204" pitchFamily="34" charset="-122"/>
                <a:ea typeface="微软雅黑" panose="020B0503020204020204" pitchFamily="34" charset="-122"/>
                <a:cs typeface="+mn-ea"/>
              </a:rPr>
              <a:t>语法</a:t>
            </a:r>
            <a:r>
              <a:rPr lang="zh-CN" altLang="en-US" sz="2000" dirty="0" smtClean="0">
                <a:solidFill>
                  <a:srgbClr val="1369B2"/>
                </a:solidFill>
                <a:latin typeface="微软雅黑" panose="020B0503020204020204" pitchFamily="34" charset="-122"/>
                <a:ea typeface="微软雅黑" panose="020B0503020204020204" pitchFamily="34" charset="-122"/>
                <a:cs typeface="+mn-ea"/>
              </a:rPr>
              <a:t>形式</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a:p>
            <a:pPr indent="266700">
              <a:lnSpc>
                <a:spcPct val="150000"/>
              </a:lnSpc>
            </a:pPr>
            <a:endParaRPr lang="en-US" altLang="zh-CN" sz="1400" dirty="0" smtClean="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一</a:t>
            </a:r>
            <a:r>
              <a:rPr lang="zh-CN" altLang="en-US" sz="2000" dirty="0">
                <a:solidFill>
                  <a:srgbClr val="595959"/>
                </a:solidFill>
                <a:latin typeface="微软雅黑" panose="020B0503020204020204" pitchFamily="34" charset="-122"/>
                <a:ea typeface="微软雅黑" panose="020B0503020204020204" pitchFamily="34" charset="-122"/>
                <a:cs typeface="+mn-ea"/>
              </a:rPr>
              <a:t>种是</a:t>
            </a:r>
            <a:r>
              <a:rPr lang="en-US" altLang="zh-CN" sz="2000" dirty="0">
                <a:solidFill>
                  <a:srgbClr val="1369B2"/>
                </a:solidFill>
                <a:latin typeface="微软雅黑" panose="020B0503020204020204" pitchFamily="34" charset="-122"/>
                <a:ea typeface="微软雅黑" panose="020B0503020204020204" pitchFamily="34" charset="-122"/>
                <a:cs typeface="+mn-ea"/>
              </a:rPr>
              <a:t>POSIX</a:t>
            </a:r>
            <a:r>
              <a:rPr lang="zh-CN" altLang="en-US" sz="2000" dirty="0">
                <a:solidFill>
                  <a:srgbClr val="595959"/>
                </a:solidFill>
                <a:latin typeface="微软雅黑" panose="020B0503020204020204" pitchFamily="34" charset="-122"/>
                <a:ea typeface="微软雅黑" panose="020B0503020204020204" pitchFamily="34" charset="-122"/>
                <a:cs typeface="+mn-ea"/>
              </a:rPr>
              <a:t>（</a:t>
            </a:r>
            <a:r>
              <a:rPr lang="en-US" altLang="zh-CN" sz="2000" dirty="0">
                <a:solidFill>
                  <a:srgbClr val="595959"/>
                </a:solidFill>
                <a:latin typeface="微软雅黑" panose="020B0503020204020204" pitchFamily="34" charset="-122"/>
                <a:ea typeface="微软雅黑" panose="020B0503020204020204" pitchFamily="34" charset="-122"/>
                <a:cs typeface="+mn-ea"/>
              </a:rPr>
              <a:t>Portable Operating System Interface</a:t>
            </a:r>
            <a:r>
              <a:rPr lang="zh-CN" altLang="en-US" sz="2000" dirty="0">
                <a:solidFill>
                  <a:srgbClr val="595959"/>
                </a:solidFill>
                <a:latin typeface="微软雅黑" panose="020B0503020204020204" pitchFamily="34" charset="-122"/>
                <a:ea typeface="微软雅黑" panose="020B0503020204020204" pitchFamily="34" charset="-122"/>
                <a:cs typeface="+mn-ea"/>
              </a:rPr>
              <a:t>，可移植操作系统接口）</a:t>
            </a:r>
            <a:r>
              <a:rPr lang="zh-CN" altLang="en-US" sz="2000" dirty="0">
                <a:solidFill>
                  <a:srgbClr val="1369B2"/>
                </a:solidFill>
                <a:latin typeface="微软雅黑" panose="020B0503020204020204" pitchFamily="34" charset="-122"/>
                <a:ea typeface="微软雅黑" panose="020B0503020204020204" pitchFamily="34" charset="-122"/>
                <a:cs typeface="+mn-ea"/>
              </a:rPr>
              <a:t>兼容的正则表达式</a:t>
            </a:r>
            <a:r>
              <a:rPr lang="zh-CN" altLang="en-US" sz="2000" dirty="0">
                <a:solidFill>
                  <a:srgbClr val="595959"/>
                </a:solidFill>
                <a:latin typeface="微软雅黑" panose="020B0503020204020204" pitchFamily="34" charset="-122"/>
                <a:ea typeface="微软雅黑" panose="020B0503020204020204" pitchFamily="34" charset="-122"/>
                <a:cs typeface="+mn-ea"/>
              </a:rPr>
              <a:t>，它包括基本语法</a:t>
            </a:r>
            <a:r>
              <a:rPr lang="en-US" altLang="zh-CN" sz="2000" dirty="0">
                <a:solidFill>
                  <a:srgbClr val="595959"/>
                </a:solidFill>
                <a:latin typeface="微软雅黑" panose="020B0503020204020204" pitchFamily="34" charset="-122"/>
                <a:ea typeface="微软雅黑" panose="020B0503020204020204" pitchFamily="34" charset="-122"/>
                <a:cs typeface="+mn-ea"/>
              </a:rPr>
              <a:t>BRE</a:t>
            </a:r>
            <a:r>
              <a:rPr lang="zh-CN" altLang="en-US" sz="2000" dirty="0">
                <a:solidFill>
                  <a:srgbClr val="595959"/>
                </a:solidFill>
                <a:latin typeface="微软雅黑" panose="020B0503020204020204" pitchFamily="34" charset="-122"/>
                <a:ea typeface="微软雅黑" panose="020B0503020204020204" pitchFamily="34" charset="-122"/>
                <a:cs typeface="+mn-ea"/>
              </a:rPr>
              <a:t>（</a:t>
            </a:r>
            <a:r>
              <a:rPr lang="en-US" altLang="zh-CN" sz="2000" dirty="0">
                <a:solidFill>
                  <a:srgbClr val="595959"/>
                </a:solidFill>
                <a:latin typeface="微软雅黑" panose="020B0503020204020204" pitchFamily="34" charset="-122"/>
                <a:ea typeface="微软雅黑" panose="020B0503020204020204" pitchFamily="34" charset="-122"/>
                <a:cs typeface="+mn-ea"/>
              </a:rPr>
              <a:t>Base Regular Expression</a:t>
            </a:r>
            <a:r>
              <a:rPr lang="zh-CN" altLang="en-US" sz="2000" dirty="0">
                <a:solidFill>
                  <a:srgbClr val="595959"/>
                </a:solidFill>
                <a:latin typeface="微软雅黑" panose="020B0503020204020204" pitchFamily="34" charset="-122"/>
                <a:ea typeface="微软雅黑" panose="020B0503020204020204" pitchFamily="34" charset="-122"/>
                <a:cs typeface="+mn-ea"/>
              </a:rPr>
              <a:t>）和扩展语法</a:t>
            </a:r>
            <a:r>
              <a:rPr lang="en-US" altLang="zh-CN" sz="2000" dirty="0">
                <a:solidFill>
                  <a:srgbClr val="595959"/>
                </a:solidFill>
                <a:latin typeface="微软雅黑" panose="020B0503020204020204" pitchFamily="34" charset="-122"/>
                <a:ea typeface="微软雅黑" panose="020B0503020204020204" pitchFamily="34" charset="-122"/>
                <a:cs typeface="+mn-ea"/>
              </a:rPr>
              <a:t>ERE</a:t>
            </a:r>
            <a:r>
              <a:rPr lang="zh-CN" altLang="en-US" sz="2000" dirty="0">
                <a:solidFill>
                  <a:srgbClr val="595959"/>
                </a:solidFill>
                <a:latin typeface="微软雅黑" panose="020B0503020204020204" pitchFamily="34" charset="-122"/>
                <a:ea typeface="微软雅黑" panose="020B0503020204020204" pitchFamily="34" charset="-122"/>
                <a:cs typeface="+mn-ea"/>
              </a:rPr>
              <a:t>（</a:t>
            </a:r>
            <a:r>
              <a:rPr lang="en-US" altLang="zh-CN" sz="2000" dirty="0">
                <a:solidFill>
                  <a:srgbClr val="595959"/>
                </a:solidFill>
                <a:latin typeface="微软雅黑" panose="020B0503020204020204" pitchFamily="34" charset="-122"/>
                <a:ea typeface="微软雅黑" panose="020B0503020204020204" pitchFamily="34" charset="-122"/>
                <a:cs typeface="+mn-ea"/>
              </a:rPr>
              <a:t>Extended Regular Expression</a:t>
            </a:r>
            <a:r>
              <a:rPr lang="zh-CN" altLang="en-US" sz="2000" dirty="0">
                <a:solidFill>
                  <a:srgbClr val="595959"/>
                </a:solidFill>
                <a:latin typeface="微软雅黑" panose="020B0503020204020204" pitchFamily="34" charset="-122"/>
                <a:ea typeface="微软雅黑" panose="020B0503020204020204" pitchFamily="34" charset="-122"/>
                <a:cs typeface="+mn-ea"/>
              </a:rPr>
              <a:t>），用于确保操作系统之间的</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可移植性。</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200" dirty="0" smtClean="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另</a:t>
            </a:r>
            <a:r>
              <a:rPr lang="zh-CN" altLang="en-US" sz="2000" dirty="0">
                <a:solidFill>
                  <a:srgbClr val="595959"/>
                </a:solidFill>
                <a:latin typeface="微软雅黑" panose="020B0503020204020204" pitchFamily="34" charset="-122"/>
                <a:ea typeface="微软雅黑" panose="020B0503020204020204" pitchFamily="34" charset="-122"/>
                <a:cs typeface="+mn-ea"/>
              </a:rPr>
              <a:t>一种</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是随</a:t>
            </a:r>
            <a:r>
              <a:rPr lang="en-US" altLang="zh-CN" sz="2000" dirty="0" smtClean="0">
                <a:solidFill>
                  <a:srgbClr val="595959"/>
                </a:solidFill>
                <a:latin typeface="微软雅黑" panose="020B0503020204020204" pitchFamily="34" charset="-122"/>
                <a:ea typeface="微软雅黑" panose="020B0503020204020204" pitchFamily="34" charset="-122"/>
                <a:cs typeface="+mn-ea"/>
              </a:rPr>
              <a:t>Perl</a:t>
            </a:r>
            <a:r>
              <a:rPr lang="zh-CN" altLang="en-US" sz="2000" dirty="0">
                <a:solidFill>
                  <a:srgbClr val="595959"/>
                </a:solidFill>
                <a:latin typeface="微软雅黑" panose="020B0503020204020204" pitchFamily="34" charset="-122"/>
                <a:ea typeface="微软雅黑" panose="020B0503020204020204" pitchFamily="34" charset="-122"/>
                <a:cs typeface="+mn-ea"/>
              </a:rPr>
              <a:t>语言</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发展而衍生</a:t>
            </a:r>
            <a:r>
              <a:rPr lang="zh-CN" altLang="en-US" sz="2000" dirty="0">
                <a:solidFill>
                  <a:srgbClr val="595959"/>
                </a:solidFill>
                <a:latin typeface="微软雅黑" panose="020B0503020204020204" pitchFamily="34" charset="-122"/>
                <a:ea typeface="微软雅黑" panose="020B0503020204020204" pitchFamily="34" charset="-122"/>
                <a:cs typeface="+mn-ea"/>
              </a:rPr>
              <a:t>出来的</a:t>
            </a:r>
            <a:r>
              <a:rPr lang="en-US" altLang="zh-CN" sz="2000" dirty="0">
                <a:solidFill>
                  <a:srgbClr val="1369B2"/>
                </a:solidFill>
                <a:latin typeface="微软雅黑" panose="020B0503020204020204" pitchFamily="34" charset="-122"/>
                <a:ea typeface="微软雅黑" panose="020B0503020204020204" pitchFamily="34" charset="-122"/>
                <a:cs typeface="+mn-ea"/>
              </a:rPr>
              <a:t>PCRE</a:t>
            </a:r>
            <a:r>
              <a:rPr lang="zh-CN" altLang="en-US" sz="2000" dirty="0">
                <a:solidFill>
                  <a:srgbClr val="595959"/>
                </a:solidFill>
                <a:latin typeface="微软雅黑" panose="020B0503020204020204" pitchFamily="34" charset="-122"/>
                <a:ea typeface="微软雅黑" panose="020B0503020204020204" pitchFamily="34" charset="-122"/>
                <a:cs typeface="+mn-ea"/>
              </a:rPr>
              <a:t>（</a:t>
            </a:r>
            <a:r>
              <a:rPr lang="en-US" altLang="zh-CN" sz="2000" dirty="0">
                <a:solidFill>
                  <a:srgbClr val="595959"/>
                </a:solidFill>
                <a:latin typeface="微软雅黑" panose="020B0503020204020204" pitchFamily="34" charset="-122"/>
                <a:ea typeface="微软雅黑" panose="020B0503020204020204" pitchFamily="34" charset="-122"/>
                <a:cs typeface="+mn-ea"/>
              </a:rPr>
              <a:t>Perl Compatible Regular Expressions</a:t>
            </a:r>
            <a:r>
              <a:rPr lang="zh-CN" altLang="en-US" sz="2000" dirty="0">
                <a:solidFill>
                  <a:srgbClr val="595959"/>
                </a:solidFill>
                <a:latin typeface="微软雅黑" panose="020B0503020204020204" pitchFamily="34" charset="-122"/>
                <a:ea typeface="微软雅黑" panose="020B0503020204020204" pitchFamily="34" charset="-122"/>
                <a:cs typeface="+mn-ea"/>
              </a:rPr>
              <a:t>，</a:t>
            </a:r>
            <a:r>
              <a:rPr lang="en-US" altLang="zh-CN" sz="2000" dirty="0">
                <a:solidFill>
                  <a:srgbClr val="1369B2"/>
                </a:solidFill>
                <a:latin typeface="微软雅黑" panose="020B0503020204020204" pitchFamily="34" charset="-122"/>
                <a:ea typeface="微软雅黑" panose="020B0503020204020204" pitchFamily="34" charset="-122"/>
                <a:cs typeface="+mn-ea"/>
              </a:rPr>
              <a:t>Perl</a:t>
            </a:r>
            <a:r>
              <a:rPr lang="zh-CN" altLang="en-US" sz="2000" dirty="0">
                <a:solidFill>
                  <a:srgbClr val="1369B2"/>
                </a:solidFill>
                <a:latin typeface="微软雅黑" panose="020B0503020204020204" pitchFamily="34" charset="-122"/>
                <a:ea typeface="微软雅黑" panose="020B0503020204020204" pitchFamily="34" charset="-122"/>
                <a:cs typeface="+mn-ea"/>
              </a:rPr>
              <a:t>兼容正则表达式</a:t>
            </a:r>
            <a:r>
              <a:rPr lang="zh-CN" altLang="en-US" sz="2000" dirty="0">
                <a:solidFill>
                  <a:srgbClr val="595959"/>
                </a:solidFill>
                <a:latin typeface="微软雅黑" panose="020B0503020204020204" pitchFamily="34" charset="-122"/>
                <a:ea typeface="微软雅黑" panose="020B0503020204020204" pitchFamily="34" charset="-122"/>
                <a:cs typeface="+mn-ea"/>
              </a:rPr>
              <a:t>）</a:t>
            </a:r>
            <a:r>
              <a:rPr lang="zh-CN" altLang="en-US" sz="2000" dirty="0">
                <a:solidFill>
                  <a:srgbClr val="1369B2"/>
                </a:solidFill>
                <a:latin typeface="微软雅黑" panose="020B0503020204020204" pitchFamily="34" charset="-122"/>
                <a:ea typeface="微软雅黑" panose="020B0503020204020204" pitchFamily="34" charset="-122"/>
                <a:cs typeface="+mn-ea"/>
              </a:rPr>
              <a:t>语法</a:t>
            </a:r>
            <a:r>
              <a:rPr lang="zh-CN" altLang="en-US" sz="2000" dirty="0">
                <a:solidFill>
                  <a:srgbClr val="595959"/>
                </a:solidFill>
                <a:latin typeface="微软雅黑" panose="020B0503020204020204" pitchFamily="34" charset="-122"/>
                <a:ea typeface="微软雅黑" panose="020B0503020204020204" pitchFamily="34" charset="-122"/>
                <a:cs typeface="+mn-ea"/>
              </a:rPr>
              <a:t>，本章讲解的就是基于</a:t>
            </a:r>
            <a:r>
              <a:rPr lang="en-US" altLang="zh-CN" sz="2000" dirty="0">
                <a:solidFill>
                  <a:srgbClr val="1369B2"/>
                </a:solidFill>
                <a:latin typeface="微软雅黑" panose="020B0503020204020204" pitchFamily="34" charset="-122"/>
                <a:ea typeface="微软雅黑" panose="020B0503020204020204" pitchFamily="34" charset="-122"/>
                <a:cs typeface="+mn-ea"/>
              </a:rPr>
              <a:t>PCRE</a:t>
            </a:r>
            <a:r>
              <a:rPr lang="zh-CN" altLang="en-US" sz="2000" dirty="0">
                <a:solidFill>
                  <a:srgbClr val="1369B2"/>
                </a:solidFill>
                <a:latin typeface="微软雅黑" panose="020B0503020204020204" pitchFamily="34" charset="-122"/>
                <a:ea typeface="微软雅黑" panose="020B0503020204020204" pitchFamily="34" charset="-122"/>
                <a:cs typeface="+mn-ea"/>
              </a:rPr>
              <a:t>语法</a:t>
            </a:r>
            <a:r>
              <a:rPr lang="zh-CN" altLang="en-US" sz="2000" dirty="0">
                <a:solidFill>
                  <a:srgbClr val="595959"/>
                </a:solidFill>
                <a:latin typeface="微软雅黑" panose="020B0503020204020204" pitchFamily="34" charset="-122"/>
                <a:ea typeface="微软雅黑" panose="020B0503020204020204" pitchFamily="34" charset="-122"/>
                <a:cs typeface="+mn-ea"/>
              </a:rPr>
              <a:t>的正则表达式。</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17100049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574172E-A3D8-43AB-9E82-549DB9FB48BD}"/>
              </a:ext>
            </a:extLst>
          </p:cNvPr>
          <p:cNvPicPr>
            <a:picLocks noChangeAspect="1"/>
          </p:cNvPicPr>
          <p:nvPr/>
        </p:nvPicPr>
        <p:blipFill>
          <a:blip r:embed="rId3"/>
          <a:stretch>
            <a:fillRect/>
          </a:stretch>
        </p:blipFill>
        <p:spPr>
          <a:xfrm>
            <a:off x="944880" y="2215515"/>
            <a:ext cx="2797810" cy="3898265"/>
          </a:xfrm>
          <a:prstGeom prst="rect">
            <a:avLst/>
          </a:prstGeom>
        </p:spPr>
      </p:pic>
      <p:sp>
        <p:nvSpPr>
          <p:cNvPr id="7" name="椭圆形标注 12">
            <a:extLst>
              <a:ext uri="{FF2B5EF4-FFF2-40B4-BE49-F238E27FC236}">
                <a16:creationId xmlns:a16="http://schemas.microsoft.com/office/drawing/2014/main" id="{7B390C9A-D5FF-47D1-B4B4-0199AF6B48D8}"/>
              </a:ext>
            </a:extLst>
          </p:cNvPr>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a:extLst>
              <a:ext uri="{FF2B5EF4-FFF2-40B4-BE49-F238E27FC236}">
                <a16:creationId xmlns:a16="http://schemas.microsoft.com/office/drawing/2014/main" id="{D9A8924D-E4E3-41DB-9F07-89CCE28E2FE3}"/>
              </a:ext>
            </a:extLst>
          </p:cNvPr>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2" name="TextBox 35">
            <a:extLst>
              <a:ext uri="{FF2B5EF4-FFF2-40B4-BE49-F238E27FC236}">
                <a16:creationId xmlns:a16="http://schemas.microsoft.com/office/drawing/2014/main" id="{88A2767E-6F2C-4E24-978D-C8C7F571051E}"/>
              </a:ext>
            </a:extLst>
          </p:cNvPr>
          <p:cNvSpPr txBox="1">
            <a:spLocks noChangeArrowheads="1"/>
          </p:cNvSpPr>
          <p:nvPr/>
        </p:nvSpPr>
        <p:spPr bwMode="auto">
          <a:xfrm>
            <a:off x="5815965" y="3706568"/>
            <a:ext cx="5429568" cy="1231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熟悉</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正则表达式的语法格式</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a:t>
            </a:r>
            <a:r>
              <a:rPr lang="zh-CN" altLang="en-US"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能够描述正则表达式</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的基本组成</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grpSp>
        <p:nvGrpSpPr>
          <p:cNvPr id="14" name="组合 13">
            <a:extLst>
              <a:ext uri="{FF2B5EF4-FFF2-40B4-BE49-F238E27FC236}">
                <a16:creationId xmlns:a16="http://schemas.microsoft.com/office/drawing/2014/main" id="{3617D419-9079-4D1F-99BA-23638A3FE48F}"/>
              </a:ext>
            </a:extLst>
          </p:cNvPr>
          <p:cNvGrpSpPr/>
          <p:nvPr/>
        </p:nvGrpSpPr>
        <p:grpSpPr>
          <a:xfrm>
            <a:off x="5379720" y="3885848"/>
            <a:ext cx="405130" cy="405130"/>
            <a:chOff x="8881" y="4685"/>
            <a:chExt cx="638" cy="638"/>
          </a:xfrm>
        </p:grpSpPr>
        <p:sp>
          <p:nvSpPr>
            <p:cNvPr id="15" name="椭圆 14">
              <a:extLst>
                <a:ext uri="{FF2B5EF4-FFF2-40B4-BE49-F238E27FC236}">
                  <a16:creationId xmlns:a16="http://schemas.microsoft.com/office/drawing/2014/main" id="{7644041C-FD8B-4B62-94FA-4226E308886B}"/>
                </a:ext>
              </a:extLst>
            </p:cNvPr>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BDC457E5-245E-48A8-8165-3C32BA3775C2}"/>
                </a:ext>
              </a:extLst>
            </p:cNvPr>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Title 1"/>
          <p:cNvSpPr txBox="1"/>
          <p:nvPr/>
        </p:nvSpPr>
        <p:spPr>
          <a:xfrm>
            <a:off x="1143690" y="266995"/>
            <a:ext cx="444745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8.1.2  </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正则表达式的语法格式</a:t>
            </a:r>
            <a:endPar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1355797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0" y="266995"/>
            <a:ext cx="495151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8.1.2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正则表达式的语法格式</a:t>
            </a:r>
          </a:p>
        </p:txBody>
      </p:sp>
      <p:sp>
        <p:nvSpPr>
          <p:cNvPr id="2" name="矩形 1"/>
          <p:cNvSpPr/>
          <p:nvPr/>
        </p:nvSpPr>
        <p:spPr>
          <a:xfrm>
            <a:off x="998550" y="1125538"/>
            <a:ext cx="10297144" cy="1015663"/>
          </a:xfrm>
          <a:prstGeom prst="rect">
            <a:avLst/>
          </a:prstGeom>
        </p:spPr>
        <p:txBody>
          <a:bodyPr wrap="square">
            <a:spAutoFit/>
          </a:bodyPr>
          <a:lstStyle/>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PHP</a:t>
            </a:r>
            <a:r>
              <a:rPr lang="zh-CN" altLang="en-US" sz="2000" dirty="0">
                <a:solidFill>
                  <a:srgbClr val="595959"/>
                </a:solidFill>
                <a:latin typeface="微软雅黑" panose="020B0503020204020204" pitchFamily="34" charset="-122"/>
                <a:ea typeface="微软雅黑" panose="020B0503020204020204" pitchFamily="34" charset="-122"/>
                <a:cs typeface="+mn-ea"/>
              </a:rPr>
              <a:t>中的</a:t>
            </a:r>
            <a:r>
              <a:rPr lang="en-US" altLang="zh-CN" sz="2000" dirty="0" smtClean="0">
                <a:solidFill>
                  <a:srgbClr val="1369B2"/>
                </a:solidFill>
                <a:latin typeface="微软雅黑" panose="020B0503020204020204" pitchFamily="34" charset="-122"/>
                <a:ea typeface="微软雅黑" panose="020B0503020204020204" pitchFamily="34" charset="-122"/>
                <a:cs typeface="+mn-ea"/>
              </a:rPr>
              <a:t>PCRE</a:t>
            </a:r>
            <a:r>
              <a:rPr lang="zh-CN" altLang="en-US" sz="2000" dirty="0">
                <a:solidFill>
                  <a:srgbClr val="1369B2"/>
                </a:solidFill>
                <a:latin typeface="微软雅黑" panose="020B0503020204020204" pitchFamily="34" charset="-122"/>
                <a:ea typeface="微软雅黑" panose="020B0503020204020204" pitchFamily="34" charset="-122"/>
                <a:cs typeface="+mn-ea"/>
              </a:rPr>
              <a:t>语法</a:t>
            </a:r>
            <a:r>
              <a:rPr lang="zh-CN" altLang="en-US" sz="2000" dirty="0">
                <a:solidFill>
                  <a:srgbClr val="595959"/>
                </a:solidFill>
                <a:latin typeface="微软雅黑" panose="020B0503020204020204" pitchFamily="34" charset="-122"/>
                <a:ea typeface="微软雅黑" panose="020B0503020204020204" pitchFamily="34" charset="-122"/>
                <a:cs typeface="+mn-ea"/>
              </a:rPr>
              <a:t>的正则表达式由</a:t>
            </a:r>
            <a:r>
              <a:rPr lang="zh-CN" altLang="en-US" sz="2000" dirty="0">
                <a:solidFill>
                  <a:srgbClr val="1369B2"/>
                </a:solidFill>
                <a:latin typeface="微软雅黑" panose="020B0503020204020204" pitchFamily="34" charset="-122"/>
                <a:ea typeface="微软雅黑" panose="020B0503020204020204" pitchFamily="34" charset="-122"/>
                <a:cs typeface="+mn-ea"/>
              </a:rPr>
              <a:t>分隔符</a:t>
            </a:r>
            <a:r>
              <a:rPr lang="zh-CN" altLang="en-US" sz="2000" dirty="0">
                <a:solidFill>
                  <a:srgbClr val="595959"/>
                </a:solidFill>
                <a:latin typeface="微软雅黑" panose="020B0503020204020204" pitchFamily="34" charset="-122"/>
                <a:ea typeface="微软雅黑" panose="020B0503020204020204" pitchFamily="34" charset="-122"/>
                <a:cs typeface="+mn-ea"/>
              </a:rPr>
              <a:t>、</a:t>
            </a:r>
            <a:r>
              <a:rPr lang="zh-CN" altLang="en-US" sz="2000" dirty="0">
                <a:solidFill>
                  <a:srgbClr val="1369B2"/>
                </a:solidFill>
                <a:latin typeface="微软雅黑" panose="020B0503020204020204" pitchFamily="34" charset="-122"/>
                <a:ea typeface="微软雅黑" panose="020B0503020204020204" pitchFamily="34" charset="-122"/>
                <a:cs typeface="+mn-ea"/>
              </a:rPr>
              <a:t>模式</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r>
              <a:rPr lang="en-US" altLang="zh-CN" sz="2000" dirty="0" smtClean="0">
                <a:solidFill>
                  <a:srgbClr val="595959"/>
                </a:solidFill>
                <a:latin typeface="微软雅黑" panose="020B0503020204020204" pitchFamily="34" charset="-122"/>
                <a:ea typeface="微软雅黑" panose="020B0503020204020204" pitchFamily="34" charset="-122"/>
                <a:cs typeface="+mn-ea"/>
              </a:rPr>
              <a:t>Pattern</a:t>
            </a:r>
            <a:r>
              <a:rPr lang="zh-CN" altLang="en-US" sz="2000" dirty="0">
                <a:solidFill>
                  <a:srgbClr val="595959"/>
                </a:solidFill>
                <a:latin typeface="微软雅黑" panose="020B0503020204020204" pitchFamily="34" charset="-122"/>
                <a:ea typeface="微软雅黑" panose="020B0503020204020204" pitchFamily="34" charset="-122"/>
                <a:cs typeface="+mn-ea"/>
              </a:rPr>
              <a:t>）和</a:t>
            </a:r>
            <a:r>
              <a:rPr lang="zh-CN" altLang="en-US" sz="2000" dirty="0">
                <a:solidFill>
                  <a:srgbClr val="1369B2"/>
                </a:solidFill>
                <a:latin typeface="微软雅黑" panose="020B0503020204020204" pitchFamily="34" charset="-122"/>
                <a:ea typeface="微软雅黑" panose="020B0503020204020204" pitchFamily="34" charset="-122"/>
                <a:cs typeface="+mn-ea"/>
              </a:rPr>
              <a:t>模式修饰符</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组成。</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语法格式：</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4" name="矩形 3"/>
          <p:cNvSpPr/>
          <p:nvPr/>
        </p:nvSpPr>
        <p:spPr>
          <a:xfrm>
            <a:off x="1009458" y="3220890"/>
            <a:ext cx="9505056" cy="2862322"/>
          </a:xfrm>
          <a:prstGeom prst="rect">
            <a:avLst/>
          </a:prstGeom>
        </p:spPr>
        <p:txBody>
          <a:bodyPr wrap="square">
            <a:spAutoFit/>
          </a:bodyPr>
          <a:lstStyle/>
          <a:p>
            <a:pPr marL="342900" indent="-342900">
              <a:lnSpc>
                <a:spcPct val="150000"/>
              </a:lnSpc>
              <a:buFont typeface="Wingdings" panose="05000000000000000000" pitchFamily="2" charset="2"/>
              <a:buChar char=""/>
            </a:pPr>
            <a:r>
              <a:rPr lang="zh-CN" altLang="en-US" sz="2000" kern="100" dirty="0" smtClean="0">
                <a:solidFill>
                  <a:srgbClr val="1369B3"/>
                </a:solidFill>
                <a:latin typeface="微软雅黑" panose="020B0503020204020204" pitchFamily="34" charset="-122"/>
                <a:ea typeface="微软雅黑" panose="020B0503020204020204" pitchFamily="34" charset="-122"/>
              </a:rPr>
              <a:t>分隔符</a:t>
            </a:r>
            <a:r>
              <a:rPr lang="zh-CN" altLang="en-US" sz="2000" kern="100" dirty="0">
                <a:solidFill>
                  <a:srgbClr val="1369B2"/>
                </a:solidFill>
                <a:latin typeface="微软雅黑" panose="020B0503020204020204" pitchFamily="34" charset="-122"/>
                <a:ea typeface="微软雅黑" panose="020B0503020204020204" pitchFamily="34" charset="-122"/>
              </a:rPr>
              <a:t>“</a:t>
            </a:r>
            <a:r>
              <a:rPr lang="en-US" altLang="zh-CN" sz="2000" kern="100" dirty="0" smtClean="0">
                <a:solidFill>
                  <a:srgbClr val="1369B2"/>
                </a:solidFill>
                <a:latin typeface="微软雅黑" panose="020B0503020204020204" pitchFamily="34" charset="-122"/>
                <a:ea typeface="微软雅黑" panose="020B0503020204020204" pitchFamily="34" charset="-122"/>
              </a:rPr>
              <a:t>/”</a:t>
            </a:r>
            <a:r>
              <a:rPr lang="zh-CN" altLang="en-US" sz="2000" kern="100" dirty="0">
                <a:solidFill>
                  <a:srgbClr val="595959"/>
                </a:solidFill>
                <a:latin typeface="微软雅黑" panose="020B0503020204020204" pitchFamily="34" charset="-122"/>
                <a:ea typeface="微软雅黑" panose="020B0503020204020204" pitchFamily="34" charset="-122"/>
              </a:rPr>
              <a:t>位于模式前后</a:t>
            </a:r>
            <a:r>
              <a:rPr lang="zh-CN" altLang="en-US" sz="2000" kern="100" dirty="0" smtClean="0">
                <a:solidFill>
                  <a:srgbClr val="1369B2"/>
                </a:solidFill>
                <a:latin typeface="微软雅黑" panose="020B0503020204020204" pitchFamily="34" charset="-122"/>
                <a:ea typeface="微软雅黑" panose="020B0503020204020204" pitchFamily="34" charset="-122"/>
              </a:rPr>
              <a:t>，</a:t>
            </a:r>
            <a:r>
              <a:rPr lang="zh-CN" altLang="en-US" sz="2000" kern="100" dirty="0" smtClean="0">
                <a:solidFill>
                  <a:srgbClr val="595959"/>
                </a:solidFill>
                <a:latin typeface="微软雅黑" panose="020B0503020204020204" pitchFamily="34" charset="-122"/>
                <a:ea typeface="微软雅黑" panose="020B0503020204020204" pitchFamily="34" charset="-122"/>
              </a:rPr>
              <a:t>用于</a:t>
            </a:r>
            <a:r>
              <a:rPr lang="zh-CN" altLang="en-US" sz="2000" kern="100" dirty="0">
                <a:solidFill>
                  <a:srgbClr val="595959"/>
                </a:solidFill>
                <a:latin typeface="微软雅黑" panose="020B0503020204020204" pitchFamily="34" charset="-122"/>
                <a:ea typeface="微软雅黑" panose="020B0503020204020204" pitchFamily="34" charset="-122"/>
              </a:rPr>
              <a:t>包裹</a:t>
            </a:r>
            <a:r>
              <a:rPr lang="zh-CN" altLang="en-US" sz="2000" kern="100" dirty="0" smtClean="0">
                <a:solidFill>
                  <a:srgbClr val="595959"/>
                </a:solidFill>
                <a:latin typeface="微软雅黑" panose="020B0503020204020204" pitchFamily="34" charset="-122"/>
                <a:ea typeface="微软雅黑" panose="020B0503020204020204" pitchFamily="34" charset="-122"/>
              </a:rPr>
              <a:t>模式</a:t>
            </a:r>
            <a:r>
              <a:rPr lang="zh-CN" altLang="en-US" sz="2000" kern="100" dirty="0">
                <a:solidFill>
                  <a:srgbClr val="595959"/>
                </a:solidFill>
                <a:latin typeface="微软雅黑" panose="020B0503020204020204" pitchFamily="34" charset="-122"/>
                <a:ea typeface="微软雅黑" panose="020B0503020204020204" pitchFamily="34" charset="-122"/>
              </a:rPr>
              <a:t>。</a:t>
            </a:r>
            <a:endParaRPr lang="en-US" altLang="zh-CN" sz="2000" kern="100" dirty="0">
              <a:solidFill>
                <a:srgbClr val="595959"/>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
            </a:pPr>
            <a:r>
              <a:rPr lang="zh-CN" altLang="zh-CN" sz="2000" kern="100" dirty="0" smtClean="0">
                <a:solidFill>
                  <a:srgbClr val="1369B2"/>
                </a:solidFill>
                <a:latin typeface="微软雅黑" panose="020B0503020204020204" pitchFamily="34" charset="-122"/>
                <a:ea typeface="微软雅黑" panose="020B0503020204020204" pitchFamily="34" charset="-122"/>
              </a:rPr>
              <a:t>模式</a:t>
            </a:r>
            <a:r>
              <a:rPr lang="zh-CN" altLang="zh-CN" sz="2000" kern="100" dirty="0" smtClean="0">
                <a:solidFill>
                  <a:srgbClr val="595959"/>
                </a:solidFill>
                <a:latin typeface="微软雅黑" panose="020B0503020204020204" pitchFamily="34" charset="-122"/>
                <a:ea typeface="微软雅黑" panose="020B0503020204020204" pitchFamily="34" charset="-122"/>
              </a:rPr>
              <a:t>由元字符</a:t>
            </a:r>
            <a:r>
              <a:rPr lang="zh-CN" altLang="zh-CN" sz="2000" kern="100" dirty="0">
                <a:solidFill>
                  <a:srgbClr val="595959"/>
                </a:solidFill>
                <a:latin typeface="微软雅黑" panose="020B0503020204020204" pitchFamily="34" charset="-122"/>
                <a:ea typeface="微软雅黑" panose="020B0503020204020204" pitchFamily="34" charset="-122"/>
              </a:rPr>
              <a:t>和文本字符组</a:t>
            </a:r>
            <a:r>
              <a:rPr lang="zh-CN" altLang="zh-CN" sz="2000" kern="100" dirty="0" smtClean="0">
                <a:solidFill>
                  <a:srgbClr val="595959"/>
                </a:solidFill>
                <a:latin typeface="微软雅黑" panose="020B0503020204020204" pitchFamily="34" charset="-122"/>
                <a:ea typeface="微软雅黑" panose="020B0503020204020204" pitchFamily="34" charset="-122"/>
              </a:rPr>
              <a:t>成。</a:t>
            </a:r>
            <a:endParaRPr lang="en-US" altLang="zh-CN" sz="2000" kern="100" dirty="0" smtClean="0">
              <a:solidFill>
                <a:srgbClr val="595959"/>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
            </a:pPr>
            <a:endParaRPr lang="en-US" altLang="zh-CN" sz="1200" kern="100" dirty="0" smtClean="0">
              <a:solidFill>
                <a:srgbClr val="595959"/>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
            </a:pPr>
            <a:endParaRPr lang="en-US" altLang="zh-CN" sz="2000" kern="100" dirty="0">
              <a:solidFill>
                <a:srgbClr val="595959"/>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
            </a:pPr>
            <a:endParaRPr lang="zh-CN" altLang="zh-CN" sz="800" kern="100" dirty="0">
              <a:solidFill>
                <a:srgbClr val="595959"/>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
            </a:pPr>
            <a:r>
              <a:rPr lang="zh-CN" altLang="zh-CN" sz="2000" kern="100" dirty="0" smtClean="0">
                <a:solidFill>
                  <a:srgbClr val="1369B2"/>
                </a:solidFill>
                <a:latin typeface="微软雅黑" panose="020B0503020204020204" pitchFamily="34" charset="-122"/>
                <a:ea typeface="微软雅黑" panose="020B0503020204020204" pitchFamily="34" charset="-122"/>
              </a:rPr>
              <a:t>模式</a:t>
            </a:r>
            <a:r>
              <a:rPr lang="zh-CN" altLang="zh-CN" sz="2000" kern="100" dirty="0">
                <a:solidFill>
                  <a:srgbClr val="1369B2"/>
                </a:solidFill>
                <a:latin typeface="微软雅黑" panose="020B0503020204020204" pitchFamily="34" charset="-122"/>
                <a:ea typeface="微软雅黑" panose="020B0503020204020204" pitchFamily="34" charset="-122"/>
              </a:rPr>
              <a:t>修饰符</a:t>
            </a:r>
            <a:r>
              <a:rPr lang="zh-CN" altLang="zh-CN" sz="2000" kern="100" dirty="0">
                <a:solidFill>
                  <a:srgbClr val="595959"/>
                </a:solidFill>
                <a:latin typeface="微软雅黑" panose="020B0503020204020204" pitchFamily="34" charset="-122"/>
                <a:ea typeface="微软雅黑" panose="020B0503020204020204" pitchFamily="34" charset="-122"/>
              </a:rPr>
              <a:t>用于指定额外的匹配</a:t>
            </a:r>
            <a:r>
              <a:rPr lang="zh-CN" altLang="zh-CN" sz="2000" kern="100" dirty="0" smtClean="0">
                <a:solidFill>
                  <a:srgbClr val="595959"/>
                </a:solidFill>
                <a:latin typeface="微软雅黑" panose="020B0503020204020204" pitchFamily="34" charset="-122"/>
                <a:ea typeface="微软雅黑" panose="020B0503020204020204" pitchFamily="34" charset="-122"/>
              </a:rPr>
              <a:t>策略</a:t>
            </a:r>
            <a:r>
              <a:rPr lang="zh-CN" altLang="en-US" sz="2000" kern="100" dirty="0" smtClean="0">
                <a:solidFill>
                  <a:srgbClr val="595959"/>
                </a:solidFill>
                <a:latin typeface="微软雅黑" panose="020B0503020204020204" pitchFamily="34" charset="-122"/>
                <a:ea typeface="微软雅黑" panose="020B0503020204020204" pitchFamily="34" charset="-122"/>
              </a:rPr>
              <a:t>，如果不需要指定时</a:t>
            </a:r>
            <a:r>
              <a:rPr lang="zh-CN" altLang="zh-CN" sz="2000" kern="100" dirty="0" smtClean="0">
                <a:solidFill>
                  <a:srgbClr val="1369B2"/>
                </a:solidFill>
                <a:latin typeface="微软雅黑" panose="020B0503020204020204" pitchFamily="34" charset="-122"/>
                <a:ea typeface="微软雅黑" panose="020B0503020204020204" pitchFamily="34" charset="-122"/>
              </a:rPr>
              <a:t>可以</a:t>
            </a:r>
            <a:r>
              <a:rPr lang="zh-CN" altLang="zh-CN" sz="2000" kern="100" dirty="0">
                <a:solidFill>
                  <a:srgbClr val="1369B2"/>
                </a:solidFill>
                <a:latin typeface="微软雅黑" panose="020B0503020204020204" pitchFamily="34" charset="-122"/>
                <a:ea typeface="微软雅黑" panose="020B0503020204020204" pitchFamily="34" charset="-122"/>
              </a:rPr>
              <a:t>省略</a:t>
            </a:r>
            <a:r>
              <a:rPr lang="zh-CN" altLang="zh-CN" sz="2000" kern="100" dirty="0">
                <a:solidFill>
                  <a:srgbClr val="595959"/>
                </a:solidFill>
                <a:latin typeface="微软雅黑" panose="020B0503020204020204" pitchFamily="34" charset="-122"/>
                <a:ea typeface="微软雅黑" panose="020B0503020204020204" pitchFamily="34" charset="-122"/>
              </a:rPr>
              <a:t>。</a:t>
            </a:r>
          </a:p>
          <a:p>
            <a:pPr marL="342900" lvl="0" indent="-342900">
              <a:lnSpc>
                <a:spcPct val="150000"/>
              </a:lnSpc>
              <a:buFont typeface="Wingdings" panose="05000000000000000000" pitchFamily="2" charset="2"/>
              <a:buChar char=""/>
            </a:pPr>
            <a:endParaRPr lang="zh-CN" altLang="zh-CN" sz="2000" kern="10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p:nvSpPr>
        <p:spPr>
          <a:xfrm>
            <a:off x="2791630" y="2384842"/>
            <a:ext cx="5285280" cy="617865"/>
          </a:xfrm>
          <a:prstGeom prst="rect">
            <a:avLst/>
          </a:prstGeom>
          <a:solidFill>
            <a:srgbClr val="F2F2F2"/>
          </a:solidFill>
        </p:spPr>
        <p:txBody>
          <a:bodyPr wrap="square" rtlCol="0" anchor="ctr">
            <a:noAutofit/>
          </a:bodyPr>
          <a:lstStyle/>
          <a:p>
            <a:endParaRPr lang="zh-CN" altLang="en-US" sz="2000">
              <a:solidFill>
                <a:srgbClr val="595959"/>
              </a:solidFill>
              <a:latin typeface="微软雅黑" panose="020B0503020204020204" pitchFamily="34" charset="-122"/>
              <a:ea typeface="微软雅黑" panose="020B0503020204020204" pitchFamily="34" charset="-122"/>
              <a:cs typeface="+mn-ea"/>
            </a:endParaRPr>
          </a:p>
        </p:txBody>
      </p:sp>
      <p:sp>
        <p:nvSpPr>
          <p:cNvPr id="7" name="矩形 6"/>
          <p:cNvSpPr/>
          <p:nvPr/>
        </p:nvSpPr>
        <p:spPr>
          <a:xfrm>
            <a:off x="3950841" y="2411980"/>
            <a:ext cx="3521309" cy="507831"/>
          </a:xfrm>
          <a:prstGeom prst="rect">
            <a:avLst/>
          </a:prstGeom>
        </p:spPr>
        <p:txBody>
          <a:bodyPr wrap="square">
            <a:spAutoFit/>
          </a:bodyPr>
          <a:lstStyle/>
          <a:p>
            <a:pPr indent="228600">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zh-CN" altLang="en-US" sz="2000" dirty="0">
                <a:solidFill>
                  <a:srgbClr val="595959"/>
                </a:solidFill>
                <a:latin typeface="微软雅黑" panose="020B0503020204020204" pitchFamily="34" charset="-122"/>
                <a:ea typeface="微软雅黑" panose="020B0503020204020204" pitchFamily="34" charset="-122"/>
                <a:cs typeface="+mn-ea"/>
              </a:rPr>
              <a:t>模式</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zh-CN" altLang="en-US" sz="2000" dirty="0">
                <a:solidFill>
                  <a:srgbClr val="595959"/>
                </a:solidFill>
                <a:latin typeface="微软雅黑" panose="020B0503020204020204" pitchFamily="34" charset="-122"/>
                <a:ea typeface="微软雅黑" panose="020B0503020204020204" pitchFamily="34" charset="-122"/>
                <a:cs typeface="+mn-ea"/>
              </a:rPr>
              <a:t>模式修饰符</a:t>
            </a:r>
          </a:p>
        </p:txBody>
      </p:sp>
      <p:sp>
        <p:nvSpPr>
          <p:cNvPr id="5" name="矩形 4"/>
          <p:cNvSpPr/>
          <p:nvPr/>
        </p:nvSpPr>
        <p:spPr>
          <a:xfrm>
            <a:off x="764941" y="4142323"/>
            <a:ext cx="10369152" cy="1015663"/>
          </a:xfrm>
          <a:prstGeom prst="rect">
            <a:avLst/>
          </a:prstGeom>
        </p:spPr>
        <p:txBody>
          <a:bodyPr wrap="square">
            <a:spAutoFit/>
          </a:bodyPr>
          <a:lstStyle/>
          <a:p>
            <a:pPr marL="952500" lvl="1" indent="-342900">
              <a:lnSpc>
                <a:spcPct val="150000"/>
              </a:lnSpc>
              <a:buFont typeface="Wingdings" panose="05000000000000000000" pitchFamily="2" charset="2"/>
              <a:buChar char="Ø"/>
            </a:pPr>
            <a:r>
              <a:rPr lang="zh-CN" altLang="zh-CN" sz="2000" kern="100" dirty="0">
                <a:solidFill>
                  <a:srgbClr val="1369B2"/>
                </a:solidFill>
                <a:latin typeface="微软雅黑" panose="020B0503020204020204" pitchFamily="34" charset="-122"/>
                <a:ea typeface="微软雅黑" panose="020B0503020204020204" pitchFamily="34" charset="-122"/>
              </a:rPr>
              <a:t>元字符</a:t>
            </a:r>
            <a:r>
              <a:rPr lang="zh-CN" altLang="zh-CN" sz="2000" kern="100" dirty="0">
                <a:solidFill>
                  <a:srgbClr val="595959"/>
                </a:solidFill>
                <a:latin typeface="微软雅黑" panose="020B0503020204020204" pitchFamily="34" charset="-122"/>
                <a:ea typeface="微软雅黑" panose="020B0503020204020204" pitchFamily="34" charset="-122"/>
              </a:rPr>
              <a:t>是具有特殊含义的字符。</a:t>
            </a:r>
          </a:p>
          <a:p>
            <a:pPr marL="952500" lvl="1" indent="-342900">
              <a:lnSpc>
                <a:spcPct val="150000"/>
              </a:lnSpc>
              <a:buFont typeface="Wingdings" panose="05000000000000000000" pitchFamily="2" charset="2"/>
              <a:buChar char="Ø"/>
            </a:pPr>
            <a:r>
              <a:rPr lang="zh-CN" altLang="zh-CN" sz="2000" kern="100" dirty="0">
                <a:solidFill>
                  <a:srgbClr val="1369B2"/>
                </a:solidFill>
                <a:latin typeface="微软雅黑" panose="020B0503020204020204" pitchFamily="34" charset="-122"/>
                <a:ea typeface="微软雅黑" panose="020B0503020204020204" pitchFamily="34" charset="-122"/>
              </a:rPr>
              <a:t>文本字符</a:t>
            </a:r>
            <a:r>
              <a:rPr lang="zh-CN" altLang="zh-CN" sz="2000" kern="100" dirty="0">
                <a:solidFill>
                  <a:srgbClr val="595959"/>
                </a:solidFill>
                <a:latin typeface="微软雅黑" panose="020B0503020204020204" pitchFamily="34" charset="-122"/>
                <a:ea typeface="微软雅黑" panose="020B0503020204020204" pitchFamily="34" charset="-122"/>
              </a:rPr>
              <a:t>又称为</a:t>
            </a:r>
            <a:r>
              <a:rPr lang="zh-CN" altLang="zh-CN" sz="2000" kern="100" dirty="0">
                <a:solidFill>
                  <a:srgbClr val="1369B2"/>
                </a:solidFill>
                <a:latin typeface="微软雅黑" panose="020B0503020204020204" pitchFamily="34" charset="-122"/>
                <a:ea typeface="微软雅黑" panose="020B0503020204020204" pitchFamily="34" charset="-122"/>
              </a:rPr>
              <a:t>原义字符</a:t>
            </a:r>
            <a:r>
              <a:rPr lang="zh-CN" altLang="zh-CN" sz="2000" kern="100" dirty="0">
                <a:solidFill>
                  <a:srgbClr val="595959"/>
                </a:solidFill>
                <a:latin typeface="微软雅黑" panose="020B0503020204020204" pitchFamily="34" charset="-122"/>
                <a:ea typeface="微软雅黑" panose="020B0503020204020204" pitchFamily="34" charset="-122"/>
              </a:rPr>
              <a:t>，它没有特殊含义，用来表示原本的字符。</a:t>
            </a:r>
          </a:p>
        </p:txBody>
      </p:sp>
    </p:spTree>
    <p:extLst>
      <p:ext uri="{BB962C8B-B14F-4D97-AF65-F5344CB8AC3E}">
        <p14:creationId xmlns:p14="http://schemas.microsoft.com/office/powerpoint/2010/main" val="42414941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0" y="266995"/>
            <a:ext cx="495151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8.1.2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正则表达式的语法格式</a:t>
            </a:r>
          </a:p>
        </p:txBody>
      </p:sp>
      <p:sp>
        <p:nvSpPr>
          <p:cNvPr id="4" name="矩形 3"/>
          <p:cNvSpPr/>
          <p:nvPr/>
        </p:nvSpPr>
        <p:spPr>
          <a:xfrm>
            <a:off x="982638" y="1269554"/>
            <a:ext cx="9505056" cy="4247317"/>
          </a:xfrm>
          <a:prstGeom prst="rect">
            <a:avLst/>
          </a:prstGeom>
        </p:spPr>
        <p:txBody>
          <a:bodyPr wrap="square">
            <a:spAutoFit/>
          </a:bodyPr>
          <a:lstStyle/>
          <a:p>
            <a:pPr marL="342900" lvl="0" indent="-342900">
              <a:lnSpc>
                <a:spcPct val="150000"/>
              </a:lnSpc>
              <a:buFont typeface="Wingdings" panose="05000000000000000000" pitchFamily="2" charset="2"/>
              <a:buChar char=""/>
            </a:pPr>
            <a:r>
              <a:rPr lang="zh-CN" altLang="zh-CN" sz="2000" kern="100" dirty="0" smtClean="0">
                <a:solidFill>
                  <a:srgbClr val="1369B2"/>
                </a:solidFill>
                <a:latin typeface="微软雅黑" panose="020B0503020204020204" pitchFamily="34" charset="-122"/>
                <a:ea typeface="微软雅黑" panose="020B0503020204020204" pitchFamily="34" charset="-122"/>
              </a:rPr>
              <a:t>元字符</a:t>
            </a:r>
            <a:r>
              <a:rPr lang="zh-CN" altLang="en-US" sz="2000" kern="100" dirty="0" smtClean="0">
                <a:solidFill>
                  <a:srgbClr val="595959"/>
                </a:solidFill>
                <a:latin typeface="微软雅黑" panose="020B0503020204020204" pitchFamily="34" charset="-122"/>
                <a:ea typeface="微软雅黑" panose="020B0503020204020204" pitchFamily="34" charset="-122"/>
              </a:rPr>
              <a:t>示例：</a:t>
            </a:r>
            <a:endParaRPr lang="en-US" altLang="zh-CN" sz="2000" kern="100" dirty="0" smtClean="0">
              <a:solidFill>
                <a:srgbClr val="595959"/>
              </a:solidFill>
              <a:latin typeface="微软雅黑" panose="020B0503020204020204" pitchFamily="34" charset="-122"/>
              <a:ea typeface="微软雅黑" panose="020B0503020204020204" pitchFamily="34" charset="-122"/>
            </a:endParaRPr>
          </a:p>
          <a:p>
            <a:pPr marL="952500" lvl="1" indent="-342900">
              <a:lnSpc>
                <a:spcPct val="150000"/>
              </a:lnSpc>
              <a:buFont typeface="Wingdings" panose="05000000000000000000" pitchFamily="2" charset="2"/>
              <a:buChar char="Ø"/>
            </a:pPr>
            <a:r>
              <a:rPr lang="en-US" altLang="zh-CN" sz="2000" kern="100" dirty="0" smtClean="0">
                <a:solidFill>
                  <a:srgbClr val="1369B2"/>
                </a:solidFill>
                <a:latin typeface="微软雅黑" panose="020B0503020204020204" pitchFamily="34" charset="-122"/>
                <a:ea typeface="微软雅黑" panose="020B0503020204020204" pitchFamily="34" charset="-122"/>
              </a:rPr>
              <a:t>. </a:t>
            </a:r>
            <a:r>
              <a:rPr lang="zh-CN" altLang="zh-CN" sz="2000" kern="100" dirty="0" smtClean="0">
                <a:solidFill>
                  <a:srgbClr val="595959"/>
                </a:solidFill>
                <a:latin typeface="微软雅黑" panose="020B0503020204020204" pitchFamily="34" charset="-122"/>
                <a:ea typeface="微软雅黑" panose="020B0503020204020204" pitchFamily="34" charset="-122"/>
              </a:rPr>
              <a:t>表示</a:t>
            </a:r>
            <a:r>
              <a:rPr lang="zh-CN" altLang="zh-CN" sz="2000" kern="100" dirty="0">
                <a:solidFill>
                  <a:srgbClr val="595959"/>
                </a:solidFill>
                <a:latin typeface="微软雅黑" panose="020B0503020204020204" pitchFamily="34" charset="-122"/>
                <a:ea typeface="微软雅黑" panose="020B0503020204020204" pitchFamily="34" charset="-122"/>
              </a:rPr>
              <a:t>匹配除换行符之外的任意单个</a:t>
            </a:r>
            <a:r>
              <a:rPr lang="zh-CN" altLang="zh-CN" sz="2000" kern="100" dirty="0" smtClean="0">
                <a:solidFill>
                  <a:srgbClr val="595959"/>
                </a:solidFill>
                <a:latin typeface="微软雅黑" panose="020B0503020204020204" pitchFamily="34" charset="-122"/>
                <a:ea typeface="微软雅黑" panose="020B0503020204020204" pitchFamily="34" charset="-122"/>
              </a:rPr>
              <a:t>字符</a:t>
            </a:r>
            <a:r>
              <a:rPr lang="zh-CN" altLang="en-US" sz="2000" kern="100" dirty="0" smtClean="0">
                <a:solidFill>
                  <a:srgbClr val="595959"/>
                </a:solidFill>
                <a:latin typeface="微软雅黑" panose="020B0503020204020204" pitchFamily="34" charset="-122"/>
                <a:ea typeface="微软雅黑" panose="020B0503020204020204" pitchFamily="34" charset="-122"/>
              </a:rPr>
              <a:t>。</a:t>
            </a:r>
            <a:endParaRPr lang="en-US" altLang="zh-CN" sz="2000" kern="100" dirty="0" smtClean="0">
              <a:solidFill>
                <a:srgbClr val="595959"/>
              </a:solidFill>
              <a:latin typeface="微软雅黑" panose="020B0503020204020204" pitchFamily="34" charset="-122"/>
              <a:ea typeface="微软雅黑" panose="020B0503020204020204" pitchFamily="34" charset="-122"/>
            </a:endParaRPr>
          </a:p>
          <a:p>
            <a:pPr marL="952500" lvl="1" indent="-342900">
              <a:lnSpc>
                <a:spcPct val="150000"/>
              </a:lnSpc>
              <a:buFont typeface="Wingdings" panose="05000000000000000000" pitchFamily="2" charset="2"/>
              <a:buChar char="Ø"/>
            </a:pPr>
            <a:r>
              <a:rPr lang="en-US" altLang="zh-CN" sz="2000" kern="100" dirty="0" smtClean="0">
                <a:solidFill>
                  <a:srgbClr val="1369B2"/>
                </a:solidFill>
                <a:latin typeface="微软雅黑" panose="020B0503020204020204" pitchFamily="34" charset="-122"/>
                <a:ea typeface="微软雅黑" panose="020B0503020204020204" pitchFamily="34" charset="-122"/>
              </a:rPr>
              <a:t>* </a:t>
            </a:r>
            <a:r>
              <a:rPr lang="zh-CN" altLang="zh-CN" sz="2000" kern="100" dirty="0" smtClean="0">
                <a:solidFill>
                  <a:srgbClr val="595959"/>
                </a:solidFill>
                <a:latin typeface="微软雅黑" panose="020B0503020204020204" pitchFamily="34" charset="-122"/>
                <a:ea typeface="微软雅黑" panose="020B0503020204020204" pitchFamily="34" charset="-122"/>
              </a:rPr>
              <a:t>表示</a:t>
            </a:r>
            <a:r>
              <a:rPr lang="zh-CN" altLang="zh-CN" sz="2000" kern="100" dirty="0">
                <a:solidFill>
                  <a:srgbClr val="595959"/>
                </a:solidFill>
                <a:latin typeface="微软雅黑" panose="020B0503020204020204" pitchFamily="34" charset="-122"/>
                <a:ea typeface="微软雅黑" panose="020B0503020204020204" pitchFamily="34" charset="-122"/>
              </a:rPr>
              <a:t>匹配前面的字符零次或多次。</a:t>
            </a:r>
          </a:p>
          <a:p>
            <a:pPr marL="342900" lvl="0" indent="-342900">
              <a:lnSpc>
                <a:spcPct val="150000"/>
              </a:lnSpc>
              <a:buFont typeface="Wingdings" panose="05000000000000000000" pitchFamily="2" charset="2"/>
              <a:buChar char=""/>
            </a:pPr>
            <a:r>
              <a:rPr lang="zh-CN" altLang="zh-CN" sz="2000" kern="100" dirty="0">
                <a:solidFill>
                  <a:srgbClr val="1369B2"/>
                </a:solidFill>
                <a:latin typeface="微软雅黑" panose="020B0503020204020204" pitchFamily="34" charset="-122"/>
                <a:ea typeface="微软雅黑" panose="020B0503020204020204" pitchFamily="34" charset="-122"/>
              </a:rPr>
              <a:t>文本</a:t>
            </a:r>
            <a:r>
              <a:rPr lang="zh-CN" altLang="zh-CN" sz="2000" kern="100" dirty="0" smtClean="0">
                <a:solidFill>
                  <a:srgbClr val="1369B2"/>
                </a:solidFill>
                <a:latin typeface="微软雅黑" panose="020B0503020204020204" pitchFamily="34" charset="-122"/>
                <a:ea typeface="微软雅黑" panose="020B0503020204020204" pitchFamily="34" charset="-122"/>
              </a:rPr>
              <a:t>字符</a:t>
            </a:r>
            <a:r>
              <a:rPr lang="zh-CN" altLang="en-US" sz="2000" kern="100" dirty="0" smtClean="0">
                <a:solidFill>
                  <a:srgbClr val="595959"/>
                </a:solidFill>
                <a:latin typeface="微软雅黑" panose="020B0503020204020204" pitchFamily="34" charset="-122"/>
                <a:ea typeface="微软雅黑" panose="020B0503020204020204" pitchFamily="34" charset="-122"/>
              </a:rPr>
              <a:t>示例：</a:t>
            </a:r>
            <a:endParaRPr lang="en-US" altLang="zh-CN" sz="2000" kern="100" dirty="0">
              <a:solidFill>
                <a:srgbClr val="595959"/>
              </a:solidFill>
              <a:latin typeface="微软雅黑" panose="020B0503020204020204" pitchFamily="34" charset="-122"/>
              <a:ea typeface="微软雅黑" panose="020B0503020204020204" pitchFamily="34" charset="-122"/>
            </a:endParaRPr>
          </a:p>
          <a:p>
            <a:pPr marL="952500" lvl="1" indent="-342900">
              <a:lnSpc>
                <a:spcPct val="150000"/>
              </a:lnSpc>
              <a:buFont typeface="Wingdings" panose="05000000000000000000" pitchFamily="2" charset="2"/>
              <a:buChar char="Ø"/>
            </a:pPr>
            <a:r>
              <a:rPr lang="en-US" altLang="zh-CN" sz="2000" kern="100" dirty="0" smtClean="0">
                <a:solidFill>
                  <a:srgbClr val="1369B2"/>
                </a:solidFill>
                <a:latin typeface="微软雅黑" panose="020B0503020204020204" pitchFamily="34" charset="-122"/>
                <a:ea typeface="微软雅黑" panose="020B0503020204020204" pitchFamily="34" charset="-122"/>
              </a:rPr>
              <a:t>a</a:t>
            </a:r>
            <a:r>
              <a:rPr lang="en-US" altLang="zh-CN" sz="2000" kern="100" dirty="0" smtClean="0">
                <a:solidFill>
                  <a:srgbClr val="595959"/>
                </a:solidFill>
                <a:latin typeface="微软雅黑" panose="020B0503020204020204" pitchFamily="34" charset="-122"/>
                <a:ea typeface="微软雅黑" panose="020B0503020204020204" pitchFamily="34" charset="-122"/>
              </a:rPr>
              <a:t> </a:t>
            </a:r>
            <a:r>
              <a:rPr lang="zh-CN" altLang="zh-CN" sz="2000" kern="100" dirty="0" smtClean="0">
                <a:solidFill>
                  <a:srgbClr val="595959"/>
                </a:solidFill>
                <a:latin typeface="微软雅黑" panose="020B0503020204020204" pitchFamily="34" charset="-122"/>
                <a:ea typeface="微软雅黑" panose="020B0503020204020204" pitchFamily="34" charset="-122"/>
              </a:rPr>
              <a:t>表示</a:t>
            </a:r>
            <a:r>
              <a:rPr lang="zh-CN" altLang="zh-CN" sz="2000" kern="100" dirty="0">
                <a:solidFill>
                  <a:srgbClr val="595959"/>
                </a:solidFill>
                <a:latin typeface="微软雅黑" panose="020B0503020204020204" pitchFamily="34" charset="-122"/>
                <a:ea typeface="微软雅黑" panose="020B0503020204020204" pitchFamily="34" charset="-122"/>
              </a:rPr>
              <a:t>字母</a:t>
            </a:r>
            <a:r>
              <a:rPr lang="en-US" altLang="zh-CN" sz="2000" kern="100" dirty="0" smtClean="0">
                <a:solidFill>
                  <a:srgbClr val="595959"/>
                </a:solidFill>
                <a:latin typeface="微软雅黑" panose="020B0503020204020204" pitchFamily="34" charset="-122"/>
                <a:ea typeface="微软雅黑" panose="020B0503020204020204" pitchFamily="34" charset="-122"/>
              </a:rPr>
              <a:t>a</a:t>
            </a:r>
            <a:r>
              <a:rPr lang="zh-CN" altLang="en-US" sz="2000" kern="100" dirty="0" smtClean="0">
                <a:solidFill>
                  <a:srgbClr val="595959"/>
                </a:solidFill>
                <a:latin typeface="微软雅黑" panose="020B0503020204020204" pitchFamily="34" charset="-122"/>
                <a:ea typeface="微软雅黑" panose="020B0503020204020204" pitchFamily="34" charset="-122"/>
              </a:rPr>
              <a:t>。</a:t>
            </a:r>
            <a:endParaRPr lang="en-US" altLang="zh-CN" sz="2000" kern="100" dirty="0">
              <a:solidFill>
                <a:srgbClr val="595959"/>
              </a:solidFill>
              <a:latin typeface="微软雅黑" panose="020B0503020204020204" pitchFamily="34" charset="-122"/>
              <a:ea typeface="微软雅黑" panose="020B0503020204020204" pitchFamily="34" charset="-122"/>
            </a:endParaRPr>
          </a:p>
          <a:p>
            <a:pPr marL="952500" lvl="1" indent="-342900">
              <a:lnSpc>
                <a:spcPct val="150000"/>
              </a:lnSpc>
              <a:buFont typeface="Wingdings" panose="05000000000000000000" pitchFamily="2" charset="2"/>
              <a:buChar char="Ø"/>
            </a:pPr>
            <a:r>
              <a:rPr lang="en-US" altLang="zh-CN" sz="2000" kern="100" dirty="0" smtClean="0">
                <a:solidFill>
                  <a:srgbClr val="1369B2"/>
                </a:solidFill>
                <a:latin typeface="微软雅黑" panose="020B0503020204020204" pitchFamily="34" charset="-122"/>
                <a:ea typeface="微软雅黑" panose="020B0503020204020204" pitchFamily="34" charset="-122"/>
              </a:rPr>
              <a:t>1</a:t>
            </a:r>
            <a:r>
              <a:rPr lang="en-US" altLang="zh-CN" sz="2000" kern="100" dirty="0">
                <a:solidFill>
                  <a:srgbClr val="595959"/>
                </a:solidFill>
                <a:latin typeface="微软雅黑" panose="020B0503020204020204" pitchFamily="34" charset="-122"/>
                <a:ea typeface="微软雅黑" panose="020B0503020204020204" pitchFamily="34" charset="-122"/>
              </a:rPr>
              <a:t> </a:t>
            </a:r>
            <a:r>
              <a:rPr lang="zh-CN" altLang="zh-CN" sz="2000" kern="100" dirty="0" smtClean="0">
                <a:solidFill>
                  <a:srgbClr val="595959"/>
                </a:solidFill>
                <a:latin typeface="微软雅黑" panose="020B0503020204020204" pitchFamily="34" charset="-122"/>
                <a:ea typeface="微软雅黑" panose="020B0503020204020204" pitchFamily="34" charset="-122"/>
              </a:rPr>
              <a:t>表示</a:t>
            </a:r>
            <a:r>
              <a:rPr lang="zh-CN" altLang="zh-CN" sz="2000" kern="100" dirty="0">
                <a:solidFill>
                  <a:srgbClr val="595959"/>
                </a:solidFill>
                <a:latin typeface="微软雅黑" panose="020B0503020204020204" pitchFamily="34" charset="-122"/>
                <a:ea typeface="微软雅黑" panose="020B0503020204020204" pitchFamily="34" charset="-122"/>
              </a:rPr>
              <a:t>数字</a:t>
            </a:r>
            <a:r>
              <a:rPr lang="en-US" altLang="zh-CN" sz="2000" kern="100" dirty="0">
                <a:solidFill>
                  <a:srgbClr val="595959"/>
                </a:solidFill>
                <a:latin typeface="微软雅黑" panose="020B0503020204020204" pitchFamily="34" charset="-122"/>
                <a:ea typeface="微软雅黑" panose="020B0503020204020204" pitchFamily="34" charset="-122"/>
              </a:rPr>
              <a:t>1</a:t>
            </a:r>
            <a:r>
              <a:rPr lang="zh-CN" altLang="zh-CN" sz="2000" kern="100" dirty="0">
                <a:solidFill>
                  <a:srgbClr val="595959"/>
                </a:solidFill>
                <a:latin typeface="微软雅黑" panose="020B0503020204020204" pitchFamily="34" charset="-122"/>
                <a:ea typeface="微软雅黑" panose="020B0503020204020204" pitchFamily="34" charset="-122"/>
              </a:rPr>
              <a:t>。</a:t>
            </a:r>
          </a:p>
          <a:p>
            <a:pPr marL="342900" lvl="0" indent="-342900">
              <a:lnSpc>
                <a:spcPct val="150000"/>
              </a:lnSpc>
              <a:buFont typeface="Wingdings" panose="05000000000000000000" pitchFamily="2" charset="2"/>
              <a:buChar char=""/>
            </a:pPr>
            <a:r>
              <a:rPr lang="zh-CN" altLang="zh-CN" sz="2000" kern="100" dirty="0">
                <a:solidFill>
                  <a:srgbClr val="1369B2"/>
                </a:solidFill>
                <a:latin typeface="微软雅黑" panose="020B0503020204020204" pitchFamily="34" charset="-122"/>
                <a:ea typeface="微软雅黑" panose="020B0503020204020204" pitchFamily="34" charset="-122"/>
              </a:rPr>
              <a:t>模式</a:t>
            </a:r>
            <a:r>
              <a:rPr lang="zh-CN" altLang="zh-CN" sz="2000" kern="100" dirty="0" smtClean="0">
                <a:solidFill>
                  <a:srgbClr val="1369B2"/>
                </a:solidFill>
                <a:latin typeface="微软雅黑" panose="020B0503020204020204" pitchFamily="34" charset="-122"/>
                <a:ea typeface="微软雅黑" panose="020B0503020204020204" pitchFamily="34" charset="-122"/>
              </a:rPr>
              <a:t>修饰符</a:t>
            </a:r>
            <a:r>
              <a:rPr lang="zh-CN" altLang="en-US" sz="2000" kern="100" dirty="0" smtClean="0">
                <a:solidFill>
                  <a:srgbClr val="595959"/>
                </a:solidFill>
                <a:latin typeface="微软雅黑" panose="020B0503020204020204" pitchFamily="34" charset="-122"/>
                <a:ea typeface="微软雅黑" panose="020B0503020204020204" pitchFamily="34" charset="-122"/>
              </a:rPr>
              <a:t>示例：</a:t>
            </a:r>
            <a:endParaRPr lang="en-US" altLang="zh-CN" sz="2000" kern="100" dirty="0">
              <a:solidFill>
                <a:srgbClr val="595959"/>
              </a:solidFill>
              <a:latin typeface="微软雅黑" panose="020B0503020204020204" pitchFamily="34" charset="-122"/>
              <a:ea typeface="微软雅黑" panose="020B0503020204020204" pitchFamily="34" charset="-122"/>
            </a:endParaRPr>
          </a:p>
          <a:p>
            <a:pPr marL="952500" lvl="1" indent="-342900">
              <a:lnSpc>
                <a:spcPct val="150000"/>
              </a:lnSpc>
              <a:buFont typeface="Wingdings" panose="05000000000000000000" pitchFamily="2" charset="2"/>
              <a:buChar char="Ø"/>
            </a:pPr>
            <a:r>
              <a:rPr lang="en-US" altLang="zh-CN" sz="2000" kern="100" dirty="0" err="1" smtClean="0">
                <a:solidFill>
                  <a:srgbClr val="1369B2"/>
                </a:solidFill>
                <a:latin typeface="微软雅黑" panose="020B0503020204020204" pitchFamily="34" charset="-122"/>
                <a:ea typeface="微软雅黑" panose="020B0503020204020204" pitchFamily="34" charset="-122"/>
              </a:rPr>
              <a:t>i</a:t>
            </a:r>
            <a:r>
              <a:rPr lang="en-US" altLang="zh-CN" sz="2000" kern="100" dirty="0" smtClean="0">
                <a:solidFill>
                  <a:srgbClr val="595959"/>
                </a:solidFill>
                <a:latin typeface="微软雅黑" panose="020B0503020204020204" pitchFamily="34" charset="-122"/>
                <a:ea typeface="微软雅黑" panose="020B0503020204020204" pitchFamily="34" charset="-122"/>
              </a:rPr>
              <a:t> </a:t>
            </a:r>
            <a:r>
              <a:rPr lang="zh-CN" altLang="zh-CN" sz="2000" kern="100" dirty="0" smtClean="0">
                <a:solidFill>
                  <a:srgbClr val="595959"/>
                </a:solidFill>
                <a:latin typeface="微软雅黑" panose="020B0503020204020204" pitchFamily="34" charset="-122"/>
                <a:ea typeface="微软雅黑" panose="020B0503020204020204" pitchFamily="34" charset="-122"/>
              </a:rPr>
              <a:t>表示</a:t>
            </a:r>
            <a:r>
              <a:rPr lang="zh-CN" altLang="zh-CN" sz="2000" kern="100" dirty="0">
                <a:solidFill>
                  <a:srgbClr val="595959"/>
                </a:solidFill>
                <a:latin typeface="微软雅黑" panose="020B0503020204020204" pitchFamily="34" charset="-122"/>
                <a:ea typeface="微软雅黑" panose="020B0503020204020204" pitchFamily="34" charset="-122"/>
              </a:rPr>
              <a:t>忽略大</a:t>
            </a:r>
            <a:r>
              <a:rPr lang="zh-CN" altLang="zh-CN" sz="2000" kern="100" dirty="0" smtClean="0">
                <a:solidFill>
                  <a:srgbClr val="595959"/>
                </a:solidFill>
                <a:latin typeface="微软雅黑" panose="020B0503020204020204" pitchFamily="34" charset="-122"/>
                <a:ea typeface="微软雅黑" panose="020B0503020204020204" pitchFamily="34" charset="-122"/>
              </a:rPr>
              <a:t>小写</a:t>
            </a:r>
            <a:r>
              <a:rPr lang="zh-CN" altLang="en-US" sz="2000" kern="100" dirty="0" smtClean="0">
                <a:solidFill>
                  <a:srgbClr val="595959"/>
                </a:solidFill>
                <a:latin typeface="微软雅黑" panose="020B0503020204020204" pitchFamily="34" charset="-122"/>
                <a:ea typeface="微软雅黑" panose="020B0503020204020204" pitchFamily="34" charset="-122"/>
              </a:rPr>
              <a:t>。</a:t>
            </a:r>
            <a:endParaRPr lang="en-US" altLang="zh-CN" sz="2000" kern="100" dirty="0" smtClean="0">
              <a:solidFill>
                <a:srgbClr val="595959"/>
              </a:solidFill>
              <a:latin typeface="微软雅黑" panose="020B0503020204020204" pitchFamily="34" charset="-122"/>
              <a:ea typeface="微软雅黑" panose="020B0503020204020204" pitchFamily="34" charset="-122"/>
            </a:endParaRPr>
          </a:p>
          <a:p>
            <a:pPr marL="952500" lvl="1" indent="-342900">
              <a:lnSpc>
                <a:spcPct val="150000"/>
              </a:lnSpc>
              <a:buFont typeface="Wingdings" panose="05000000000000000000" pitchFamily="2" charset="2"/>
              <a:buChar char="Ø"/>
            </a:pPr>
            <a:r>
              <a:rPr lang="en-US" altLang="zh-CN" sz="2000" kern="100" dirty="0" smtClean="0">
                <a:solidFill>
                  <a:srgbClr val="1369B2"/>
                </a:solidFill>
                <a:latin typeface="微软雅黑" panose="020B0503020204020204" pitchFamily="34" charset="-122"/>
                <a:ea typeface="微软雅黑" panose="020B0503020204020204" pitchFamily="34" charset="-122"/>
              </a:rPr>
              <a:t>x</a:t>
            </a:r>
            <a:r>
              <a:rPr lang="en-US" altLang="zh-CN" sz="2000" kern="100" dirty="0" smtClean="0">
                <a:solidFill>
                  <a:srgbClr val="595959"/>
                </a:solidFill>
                <a:latin typeface="微软雅黑" panose="020B0503020204020204" pitchFamily="34" charset="-122"/>
                <a:ea typeface="微软雅黑" panose="020B0503020204020204" pitchFamily="34" charset="-122"/>
              </a:rPr>
              <a:t> </a:t>
            </a:r>
            <a:r>
              <a:rPr lang="zh-CN" altLang="zh-CN" sz="2000" kern="100" dirty="0" smtClean="0">
                <a:solidFill>
                  <a:srgbClr val="595959"/>
                </a:solidFill>
                <a:latin typeface="微软雅黑" panose="020B0503020204020204" pitchFamily="34" charset="-122"/>
                <a:ea typeface="微软雅黑" panose="020B0503020204020204" pitchFamily="34" charset="-122"/>
              </a:rPr>
              <a:t>表示</a:t>
            </a:r>
            <a:r>
              <a:rPr lang="zh-CN" altLang="zh-CN" sz="2000" kern="100" dirty="0">
                <a:solidFill>
                  <a:srgbClr val="595959"/>
                </a:solidFill>
                <a:latin typeface="微软雅黑" panose="020B0503020204020204" pitchFamily="34" charset="-122"/>
                <a:ea typeface="微软雅黑" panose="020B0503020204020204" pitchFamily="34" charset="-122"/>
              </a:rPr>
              <a:t>忽略空白字符</a:t>
            </a:r>
            <a:r>
              <a:rPr lang="zh-CN" altLang="zh-CN" sz="2000" kern="100" dirty="0" smtClean="0">
                <a:solidFill>
                  <a:srgbClr val="595959"/>
                </a:solidFill>
                <a:latin typeface="微软雅黑" panose="020B0503020204020204" pitchFamily="34" charset="-122"/>
                <a:ea typeface="微软雅黑" panose="020B0503020204020204" pitchFamily="34" charset="-122"/>
              </a:rPr>
              <a:t>。</a:t>
            </a:r>
            <a:endParaRPr lang="zh-CN" altLang="zh-CN" sz="2000" kern="100" dirty="0">
              <a:solidFill>
                <a:srgbClr val="59595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758525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840859" y="1998350"/>
            <a:ext cx="5285280" cy="617865"/>
          </a:xfrm>
          <a:prstGeom prst="rect">
            <a:avLst/>
          </a:prstGeom>
          <a:solidFill>
            <a:srgbClr val="F2F2F2"/>
          </a:solidFill>
        </p:spPr>
        <p:txBody>
          <a:bodyPr wrap="square" rtlCol="0" anchor="ctr">
            <a:noAutofit/>
          </a:bodyPr>
          <a:lstStyle/>
          <a:p>
            <a:endParaRPr lang="zh-CN" altLang="en-US" sz="200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690" y="266995"/>
            <a:ext cx="495151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8.1.2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正则表达式的语法格式</a:t>
            </a:r>
          </a:p>
        </p:txBody>
      </p:sp>
      <p:sp>
        <p:nvSpPr>
          <p:cNvPr id="4" name="矩形 3"/>
          <p:cNvSpPr/>
          <p:nvPr/>
        </p:nvSpPr>
        <p:spPr>
          <a:xfrm>
            <a:off x="1114659" y="1269554"/>
            <a:ext cx="9733075" cy="3785652"/>
          </a:xfrm>
          <a:prstGeom prst="rect">
            <a:avLst/>
          </a:prstGeom>
        </p:spPr>
        <p:txBody>
          <a:bodyPr wrap="square">
            <a:spAutoFit/>
          </a:bodyPr>
          <a:lstStyle/>
          <a:p>
            <a:r>
              <a:rPr lang="zh-CN" altLang="en-US" sz="2000" kern="100" dirty="0" smtClean="0">
                <a:solidFill>
                  <a:srgbClr val="595959"/>
                </a:solidFill>
                <a:latin typeface="微软雅黑" panose="020B0503020204020204" pitchFamily="34" charset="-122"/>
                <a:ea typeface="微软雅黑" panose="020B0503020204020204" pitchFamily="34" charset="-122"/>
              </a:rPr>
              <a:t>正则表达式示例：</a:t>
            </a:r>
            <a:endParaRPr lang="en-US" altLang="zh-CN" sz="2000" kern="100" dirty="0" smtClean="0">
              <a:solidFill>
                <a:srgbClr val="595959"/>
              </a:solidFill>
              <a:latin typeface="微软雅黑" panose="020B0503020204020204" pitchFamily="34" charset="-122"/>
              <a:ea typeface="微软雅黑" panose="020B0503020204020204" pitchFamily="34" charset="-122"/>
            </a:endParaRPr>
          </a:p>
          <a:p>
            <a:pPr indent="266700"/>
            <a:endParaRPr lang="en-US" altLang="zh-CN" sz="2000" kern="100" dirty="0">
              <a:solidFill>
                <a:srgbClr val="595959"/>
              </a:solidFill>
              <a:latin typeface="微软雅黑" panose="020B0503020204020204" pitchFamily="34" charset="-122"/>
              <a:ea typeface="微软雅黑" panose="020B0503020204020204" pitchFamily="34" charset="-122"/>
            </a:endParaRPr>
          </a:p>
          <a:p>
            <a:pPr indent="266700"/>
            <a:endParaRPr lang="en-US" altLang="zh-CN" sz="2000" kern="100" dirty="0" smtClean="0">
              <a:solidFill>
                <a:srgbClr val="595959"/>
              </a:solidFill>
              <a:latin typeface="微软雅黑" panose="020B0503020204020204" pitchFamily="34" charset="-122"/>
              <a:ea typeface="微软雅黑" panose="020B0503020204020204" pitchFamily="34" charset="-122"/>
            </a:endParaRPr>
          </a:p>
          <a:p>
            <a:pPr indent="266700"/>
            <a:endParaRPr lang="en-US" altLang="zh-CN" sz="2000" kern="100" dirty="0" smtClean="0">
              <a:solidFill>
                <a:srgbClr val="595959"/>
              </a:solidFill>
              <a:latin typeface="微软雅黑" panose="020B0503020204020204" pitchFamily="34" charset="-122"/>
              <a:ea typeface="微软雅黑" panose="020B0503020204020204" pitchFamily="34" charset="-122"/>
            </a:endParaRPr>
          </a:p>
          <a:p>
            <a:pPr indent="266700"/>
            <a:endParaRPr lang="en-US" altLang="zh-CN" sz="2000" kern="100" dirty="0">
              <a:solidFill>
                <a:srgbClr val="595959"/>
              </a:solidFill>
              <a:latin typeface="微软雅黑" panose="020B0503020204020204" pitchFamily="34" charset="-122"/>
              <a:ea typeface="微软雅黑" panose="020B0503020204020204" pitchFamily="34" charset="-122"/>
            </a:endParaRPr>
          </a:p>
          <a:p>
            <a:pPr indent="266700"/>
            <a:endParaRPr lang="zh-CN" altLang="en-US" sz="2000" kern="100" dirty="0">
              <a:solidFill>
                <a:srgbClr val="595959"/>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en-US" altLang="zh-CN" sz="2000" kern="100" dirty="0" smtClean="0">
                <a:solidFill>
                  <a:srgbClr val="1369B2"/>
                </a:solidFill>
                <a:latin typeface="微软雅黑" panose="020B0503020204020204" pitchFamily="34" charset="-122"/>
                <a:ea typeface="微软雅黑" panose="020B0503020204020204" pitchFamily="34" charset="-122"/>
              </a:rPr>
              <a:t>^</a:t>
            </a:r>
            <a:r>
              <a:rPr lang="en-US" altLang="zh-CN" sz="2000" kern="100" dirty="0">
                <a:solidFill>
                  <a:srgbClr val="595959"/>
                </a:solidFill>
                <a:latin typeface="微软雅黑" panose="020B0503020204020204" pitchFamily="34" charset="-122"/>
                <a:ea typeface="微软雅黑" panose="020B0503020204020204" pitchFamily="34" charset="-122"/>
              </a:rPr>
              <a:t> </a:t>
            </a:r>
            <a:r>
              <a:rPr lang="zh-CN" altLang="en-US" sz="2000" kern="100" dirty="0" smtClean="0">
                <a:solidFill>
                  <a:srgbClr val="595959"/>
                </a:solidFill>
                <a:latin typeface="微软雅黑" panose="020B0503020204020204" pitchFamily="34" charset="-122"/>
                <a:ea typeface="微软雅黑" panose="020B0503020204020204" pitchFamily="34" charset="-122"/>
              </a:rPr>
              <a:t>表示</a:t>
            </a:r>
            <a:r>
              <a:rPr lang="zh-CN" altLang="en-US" sz="2000" kern="100" dirty="0">
                <a:solidFill>
                  <a:srgbClr val="595959"/>
                </a:solidFill>
                <a:latin typeface="微软雅黑" panose="020B0503020204020204" pitchFamily="34" charset="-122"/>
                <a:ea typeface="微软雅黑" panose="020B0503020204020204" pitchFamily="34" charset="-122"/>
              </a:rPr>
              <a:t>匹配字符串开始</a:t>
            </a:r>
            <a:r>
              <a:rPr lang="zh-CN" altLang="en-US" sz="2000" kern="100" dirty="0" smtClean="0">
                <a:solidFill>
                  <a:srgbClr val="595959"/>
                </a:solidFill>
                <a:latin typeface="微软雅黑" panose="020B0503020204020204" pitchFamily="34" charset="-122"/>
                <a:ea typeface="微软雅黑" panose="020B0503020204020204" pitchFamily="34" charset="-122"/>
              </a:rPr>
              <a:t>位置。</a:t>
            </a:r>
            <a:endParaRPr lang="en-US" altLang="zh-CN" sz="2000" kern="100" dirty="0" smtClean="0">
              <a:solidFill>
                <a:srgbClr val="595959"/>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en-US" altLang="zh-CN" sz="2000" kern="100" dirty="0" smtClean="0">
                <a:solidFill>
                  <a:srgbClr val="1369B2"/>
                </a:solidFill>
                <a:latin typeface="微软雅黑" panose="020B0503020204020204" pitchFamily="34" charset="-122"/>
                <a:ea typeface="微软雅黑" panose="020B0503020204020204" pitchFamily="34" charset="-122"/>
              </a:rPr>
              <a:t>/^it/</a:t>
            </a:r>
            <a:r>
              <a:rPr lang="en-US" altLang="zh-CN" sz="2000" kern="100" dirty="0">
                <a:solidFill>
                  <a:srgbClr val="595959"/>
                </a:solidFill>
                <a:latin typeface="微软雅黑" panose="020B0503020204020204" pitchFamily="34" charset="-122"/>
                <a:ea typeface="微软雅黑" panose="020B0503020204020204" pitchFamily="34" charset="-122"/>
              </a:rPr>
              <a:t> </a:t>
            </a:r>
            <a:r>
              <a:rPr lang="zh-CN" altLang="en-US" sz="2000" kern="100" dirty="0" smtClean="0">
                <a:solidFill>
                  <a:srgbClr val="595959"/>
                </a:solidFill>
                <a:latin typeface="微软雅黑" panose="020B0503020204020204" pitchFamily="34" charset="-122"/>
                <a:ea typeface="微软雅黑" panose="020B0503020204020204" pitchFamily="34" charset="-122"/>
              </a:rPr>
              <a:t>表示</a:t>
            </a:r>
            <a:r>
              <a:rPr lang="zh-CN" altLang="en-US" sz="2000" kern="100" dirty="0">
                <a:solidFill>
                  <a:srgbClr val="595959"/>
                </a:solidFill>
                <a:latin typeface="微软雅黑" panose="020B0503020204020204" pitchFamily="34" charset="-122"/>
                <a:ea typeface="微软雅黑" panose="020B0503020204020204" pitchFamily="34" charset="-122"/>
              </a:rPr>
              <a:t>匹配</a:t>
            </a:r>
            <a:r>
              <a:rPr lang="zh-CN" altLang="en-US" sz="2000" kern="100" dirty="0">
                <a:solidFill>
                  <a:srgbClr val="1369B2"/>
                </a:solidFill>
                <a:latin typeface="微软雅黑" panose="020B0503020204020204" pitchFamily="34" charset="-122"/>
                <a:ea typeface="微软雅黑" panose="020B0503020204020204" pitchFamily="34" charset="-122"/>
              </a:rPr>
              <a:t>以</a:t>
            </a:r>
            <a:r>
              <a:rPr lang="zh-CN" altLang="en-US" sz="2000" kern="100" dirty="0">
                <a:solidFill>
                  <a:srgbClr val="595959"/>
                </a:solidFill>
                <a:latin typeface="微软雅黑" panose="020B0503020204020204" pitchFamily="34" charset="-122"/>
                <a:ea typeface="微软雅黑" panose="020B0503020204020204" pitchFamily="34" charset="-122"/>
              </a:rPr>
              <a:t>“</a:t>
            </a:r>
            <a:r>
              <a:rPr lang="en-US" altLang="zh-CN" sz="2000" kern="100" dirty="0">
                <a:solidFill>
                  <a:srgbClr val="1369B2"/>
                </a:solidFill>
                <a:latin typeface="微软雅黑" panose="020B0503020204020204" pitchFamily="34" charset="-122"/>
                <a:ea typeface="微软雅黑" panose="020B0503020204020204" pitchFamily="34" charset="-122"/>
              </a:rPr>
              <a:t>it</a:t>
            </a:r>
            <a:r>
              <a:rPr lang="en-US" altLang="zh-CN" sz="2000" kern="100" dirty="0">
                <a:solidFill>
                  <a:srgbClr val="595959"/>
                </a:solidFill>
                <a:latin typeface="微软雅黑" panose="020B0503020204020204" pitchFamily="34" charset="-122"/>
                <a:ea typeface="微软雅黑" panose="020B0503020204020204" pitchFamily="34" charset="-122"/>
              </a:rPr>
              <a:t>”</a:t>
            </a:r>
            <a:r>
              <a:rPr lang="zh-CN" altLang="en-US" sz="2000" kern="100" dirty="0">
                <a:solidFill>
                  <a:srgbClr val="1369B2"/>
                </a:solidFill>
                <a:latin typeface="微软雅黑" panose="020B0503020204020204" pitchFamily="34" charset="-122"/>
                <a:ea typeface="微软雅黑" panose="020B0503020204020204" pitchFamily="34" charset="-122"/>
              </a:rPr>
              <a:t>开始</a:t>
            </a:r>
            <a:r>
              <a:rPr lang="zh-CN" altLang="en-US" sz="2000" kern="100" dirty="0">
                <a:solidFill>
                  <a:srgbClr val="595959"/>
                </a:solidFill>
                <a:latin typeface="微软雅黑" panose="020B0503020204020204" pitchFamily="34" charset="-122"/>
                <a:ea typeface="微软雅黑" panose="020B0503020204020204" pitchFamily="34" charset="-122"/>
              </a:rPr>
              <a:t>的字符串，如“</a:t>
            </a:r>
            <a:r>
              <a:rPr lang="en-US" altLang="zh-CN" sz="2000" kern="100" dirty="0">
                <a:solidFill>
                  <a:srgbClr val="1369B2"/>
                </a:solidFill>
                <a:latin typeface="微软雅黑" panose="020B0503020204020204" pitchFamily="34" charset="-122"/>
                <a:ea typeface="微软雅黑" panose="020B0503020204020204" pitchFamily="34" charset="-122"/>
              </a:rPr>
              <a:t>it</a:t>
            </a:r>
            <a:r>
              <a:rPr lang="en-US" altLang="zh-CN" sz="2000" kern="100" dirty="0">
                <a:solidFill>
                  <a:srgbClr val="595959"/>
                </a:solidFill>
                <a:latin typeface="微软雅黑" panose="020B0503020204020204" pitchFamily="34" charset="-122"/>
                <a:ea typeface="微软雅黑" panose="020B0503020204020204" pitchFamily="34" charset="-122"/>
              </a:rPr>
              <a:t>”“</a:t>
            </a:r>
            <a:r>
              <a:rPr lang="en-US" altLang="zh-CN" sz="2000" kern="100" dirty="0" err="1">
                <a:solidFill>
                  <a:srgbClr val="1369B2"/>
                </a:solidFill>
                <a:latin typeface="微软雅黑" panose="020B0503020204020204" pitchFamily="34" charset="-122"/>
                <a:ea typeface="微软雅黑" panose="020B0503020204020204" pitchFamily="34" charset="-122"/>
              </a:rPr>
              <a:t>itheima</a:t>
            </a:r>
            <a:r>
              <a:rPr lang="en-US" altLang="zh-CN" sz="2000" kern="100" dirty="0">
                <a:solidFill>
                  <a:srgbClr val="595959"/>
                </a:solidFill>
                <a:latin typeface="微软雅黑" panose="020B0503020204020204" pitchFamily="34" charset="-122"/>
                <a:ea typeface="微软雅黑" panose="020B0503020204020204" pitchFamily="34" charset="-122"/>
              </a:rPr>
              <a:t>”</a:t>
            </a:r>
            <a:r>
              <a:rPr lang="zh-CN" altLang="en-US" sz="2000" kern="100" dirty="0" smtClean="0">
                <a:solidFill>
                  <a:srgbClr val="595959"/>
                </a:solidFill>
                <a:latin typeface="微软雅黑" panose="020B0503020204020204" pitchFamily="34" charset="-122"/>
                <a:ea typeface="微软雅黑" panose="020B0503020204020204" pitchFamily="34" charset="-122"/>
              </a:rPr>
              <a:t>等。</a:t>
            </a:r>
            <a:endParaRPr lang="en-US" altLang="zh-CN" sz="2000" kern="100" dirty="0" smtClean="0">
              <a:solidFill>
                <a:srgbClr val="595959"/>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000" kern="100" dirty="0" smtClean="0">
                <a:solidFill>
                  <a:srgbClr val="1369B2"/>
                </a:solidFill>
                <a:latin typeface="微软雅黑" panose="020B0503020204020204" pitchFamily="34" charset="-122"/>
                <a:ea typeface="微软雅黑" panose="020B0503020204020204" pitchFamily="34" charset="-122"/>
              </a:rPr>
              <a:t>模式修饰符</a:t>
            </a:r>
            <a:r>
              <a:rPr lang="zh-CN" altLang="en-US" sz="2000" kern="100" dirty="0" smtClean="0">
                <a:solidFill>
                  <a:srgbClr val="595959"/>
                </a:solidFill>
                <a:latin typeface="微软雅黑" panose="020B0503020204020204" pitchFamily="34" charset="-122"/>
                <a:ea typeface="微软雅黑" panose="020B0503020204020204" pitchFamily="34" charset="-122"/>
              </a:rPr>
              <a:t> </a:t>
            </a:r>
            <a:r>
              <a:rPr lang="en-US" altLang="zh-CN" sz="2000" kern="100" dirty="0" err="1" smtClean="0">
                <a:solidFill>
                  <a:srgbClr val="1369B2"/>
                </a:solidFill>
                <a:latin typeface="微软雅黑" panose="020B0503020204020204" pitchFamily="34" charset="-122"/>
                <a:ea typeface="微软雅黑" panose="020B0503020204020204" pitchFamily="34" charset="-122"/>
              </a:rPr>
              <a:t>i</a:t>
            </a:r>
            <a:r>
              <a:rPr lang="en-US" altLang="zh-CN" sz="2000" kern="100" dirty="0" smtClean="0">
                <a:solidFill>
                  <a:srgbClr val="595959"/>
                </a:solidFill>
                <a:latin typeface="微软雅黑" panose="020B0503020204020204" pitchFamily="34" charset="-122"/>
                <a:ea typeface="微软雅黑" panose="020B0503020204020204" pitchFamily="34" charset="-122"/>
              </a:rPr>
              <a:t> </a:t>
            </a:r>
            <a:r>
              <a:rPr lang="zh-CN" altLang="en-US" sz="2000" kern="100" dirty="0" smtClean="0">
                <a:solidFill>
                  <a:srgbClr val="595959"/>
                </a:solidFill>
                <a:latin typeface="微软雅黑" panose="020B0503020204020204" pitchFamily="34" charset="-122"/>
                <a:ea typeface="微软雅黑" panose="020B0503020204020204" pitchFamily="34" charset="-122"/>
              </a:rPr>
              <a:t>用于</a:t>
            </a:r>
            <a:r>
              <a:rPr lang="zh-CN" altLang="en-US" sz="2000" kern="100" dirty="0">
                <a:solidFill>
                  <a:srgbClr val="595959"/>
                </a:solidFill>
                <a:latin typeface="微软雅黑" panose="020B0503020204020204" pitchFamily="34" charset="-122"/>
                <a:ea typeface="微软雅黑" panose="020B0503020204020204" pitchFamily="34" charset="-122"/>
              </a:rPr>
              <a:t>忽略大小写，忽略后“</a:t>
            </a:r>
            <a:r>
              <a:rPr lang="en-US" altLang="zh-CN" sz="2000" kern="100" dirty="0">
                <a:solidFill>
                  <a:srgbClr val="1369B2"/>
                </a:solidFill>
                <a:latin typeface="微软雅黑" panose="020B0503020204020204" pitchFamily="34" charset="-122"/>
                <a:ea typeface="微软雅黑" panose="020B0503020204020204" pitchFamily="34" charset="-122"/>
              </a:rPr>
              <a:t>IT</a:t>
            </a:r>
            <a:r>
              <a:rPr lang="en-US" altLang="zh-CN" sz="2000" kern="100" dirty="0">
                <a:solidFill>
                  <a:srgbClr val="595959"/>
                </a:solidFill>
                <a:latin typeface="微软雅黑" panose="020B0503020204020204" pitchFamily="34" charset="-122"/>
                <a:ea typeface="微软雅黑" panose="020B0503020204020204" pitchFamily="34" charset="-122"/>
              </a:rPr>
              <a:t>”“</a:t>
            </a:r>
            <a:r>
              <a:rPr lang="en-US" altLang="zh-CN" sz="2000" kern="100" dirty="0">
                <a:solidFill>
                  <a:srgbClr val="1369B2"/>
                </a:solidFill>
                <a:latin typeface="微软雅黑" panose="020B0503020204020204" pitchFamily="34" charset="-122"/>
                <a:ea typeface="微软雅黑" panose="020B0503020204020204" pitchFamily="34" charset="-122"/>
              </a:rPr>
              <a:t>It</a:t>
            </a:r>
            <a:r>
              <a:rPr lang="en-US" altLang="zh-CN" sz="2000" kern="100" dirty="0">
                <a:solidFill>
                  <a:srgbClr val="595959"/>
                </a:solidFill>
                <a:latin typeface="微软雅黑" panose="020B0503020204020204" pitchFamily="34" charset="-122"/>
                <a:ea typeface="微软雅黑" panose="020B0503020204020204" pitchFamily="34" charset="-122"/>
              </a:rPr>
              <a:t>”“</a:t>
            </a:r>
            <a:r>
              <a:rPr lang="en-US" altLang="zh-CN" sz="2000" kern="100" dirty="0" err="1">
                <a:solidFill>
                  <a:srgbClr val="1369B2"/>
                </a:solidFill>
                <a:latin typeface="微软雅黑" panose="020B0503020204020204" pitchFamily="34" charset="-122"/>
                <a:ea typeface="微软雅黑" panose="020B0503020204020204" pitchFamily="34" charset="-122"/>
              </a:rPr>
              <a:t>iT</a:t>
            </a:r>
            <a:r>
              <a:rPr lang="en-US" altLang="zh-CN" sz="2000" kern="100" dirty="0">
                <a:solidFill>
                  <a:srgbClr val="595959"/>
                </a:solidFill>
                <a:latin typeface="微软雅黑" panose="020B0503020204020204" pitchFamily="34" charset="-122"/>
                <a:ea typeface="微软雅黑" panose="020B0503020204020204" pitchFamily="34" charset="-122"/>
              </a:rPr>
              <a:t>”</a:t>
            </a:r>
            <a:r>
              <a:rPr lang="zh-CN" altLang="en-US" sz="2000" kern="100" dirty="0">
                <a:solidFill>
                  <a:srgbClr val="595959"/>
                </a:solidFill>
                <a:latin typeface="微软雅黑" panose="020B0503020204020204" pitchFamily="34" charset="-122"/>
                <a:ea typeface="微软雅黑" panose="020B0503020204020204" pitchFamily="34" charset="-122"/>
              </a:rPr>
              <a:t>和“</a:t>
            </a:r>
            <a:r>
              <a:rPr lang="en-US" altLang="zh-CN" sz="2000" kern="100" dirty="0">
                <a:solidFill>
                  <a:srgbClr val="1369B2"/>
                </a:solidFill>
                <a:latin typeface="微软雅黑" panose="020B0503020204020204" pitchFamily="34" charset="-122"/>
                <a:ea typeface="微软雅黑" panose="020B0503020204020204" pitchFamily="34" charset="-122"/>
              </a:rPr>
              <a:t>it</a:t>
            </a:r>
            <a:r>
              <a:rPr lang="en-US" altLang="zh-CN" sz="2000" kern="100" dirty="0">
                <a:solidFill>
                  <a:srgbClr val="595959"/>
                </a:solidFill>
                <a:latin typeface="微软雅黑" panose="020B0503020204020204" pitchFamily="34" charset="-122"/>
                <a:ea typeface="微软雅黑" panose="020B0503020204020204" pitchFamily="34" charset="-122"/>
              </a:rPr>
              <a:t>”</a:t>
            </a:r>
            <a:r>
              <a:rPr lang="zh-CN" altLang="en-US" sz="2000" kern="100" dirty="0">
                <a:solidFill>
                  <a:srgbClr val="595959"/>
                </a:solidFill>
                <a:latin typeface="微软雅黑" panose="020B0503020204020204" pitchFamily="34" charset="-122"/>
                <a:ea typeface="微软雅黑" panose="020B0503020204020204" pitchFamily="34" charset="-122"/>
              </a:rPr>
              <a:t>这些字符串都可以匹配</a:t>
            </a:r>
            <a:r>
              <a:rPr lang="zh-CN" altLang="en-US" sz="2000" kern="100" dirty="0" smtClean="0">
                <a:solidFill>
                  <a:srgbClr val="595959"/>
                </a:solidFill>
                <a:latin typeface="微软雅黑" panose="020B0503020204020204" pitchFamily="34" charset="-122"/>
                <a:ea typeface="微软雅黑" panose="020B0503020204020204" pitchFamily="34" charset="-122"/>
              </a:rPr>
              <a:t>。</a:t>
            </a:r>
            <a:endParaRPr lang="zh-CN" altLang="en-US" sz="2000" kern="100" dirty="0">
              <a:solidFill>
                <a:srgbClr val="595959"/>
              </a:solidFill>
              <a:latin typeface="微软雅黑" panose="020B0503020204020204" pitchFamily="34" charset="-122"/>
              <a:ea typeface="微软雅黑" panose="020B0503020204020204" pitchFamily="34" charset="-122"/>
            </a:endParaRPr>
          </a:p>
        </p:txBody>
      </p:sp>
      <p:sp>
        <p:nvSpPr>
          <p:cNvPr id="2" name="矩形 1"/>
          <p:cNvSpPr/>
          <p:nvPr/>
        </p:nvSpPr>
        <p:spPr>
          <a:xfrm>
            <a:off x="4799062" y="2096810"/>
            <a:ext cx="1096775" cy="400110"/>
          </a:xfrm>
          <a:prstGeom prst="rect">
            <a:avLst/>
          </a:prstGeom>
        </p:spPr>
        <p:txBody>
          <a:bodyPr wrap="none">
            <a:spAutoFit/>
          </a:bodyPr>
          <a:lstStyle/>
          <a:p>
            <a:pPr indent="266700"/>
            <a:r>
              <a:rPr lang="en-US" altLang="zh-CN" sz="2000" kern="100" dirty="0">
                <a:solidFill>
                  <a:srgbClr val="595959"/>
                </a:solidFill>
                <a:latin typeface="微软雅黑" panose="020B0503020204020204" pitchFamily="34" charset="-122"/>
                <a:ea typeface="微软雅黑" panose="020B0503020204020204" pitchFamily="34" charset="-122"/>
              </a:rPr>
              <a:t>/^it/</a:t>
            </a:r>
            <a:r>
              <a:rPr lang="en-US" altLang="zh-CN" sz="2000" kern="100" dirty="0" err="1">
                <a:solidFill>
                  <a:srgbClr val="595959"/>
                </a:solidFill>
                <a:latin typeface="微软雅黑" panose="020B0503020204020204" pitchFamily="34" charset="-122"/>
                <a:ea typeface="微软雅黑" panose="020B0503020204020204" pitchFamily="34" charset="-122"/>
              </a:rPr>
              <a:t>i</a:t>
            </a:r>
            <a:endParaRPr lang="en-US" altLang="zh-CN" sz="2000" kern="100" dirty="0">
              <a:solidFill>
                <a:srgbClr val="59595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682204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574172E-A3D8-43AB-9E82-549DB9FB48BD}"/>
              </a:ext>
            </a:extLst>
          </p:cNvPr>
          <p:cNvPicPr>
            <a:picLocks noChangeAspect="1"/>
          </p:cNvPicPr>
          <p:nvPr/>
        </p:nvPicPr>
        <p:blipFill>
          <a:blip r:embed="rId3"/>
          <a:stretch>
            <a:fillRect/>
          </a:stretch>
        </p:blipFill>
        <p:spPr>
          <a:xfrm>
            <a:off x="944880" y="2215515"/>
            <a:ext cx="2797810" cy="3898265"/>
          </a:xfrm>
          <a:prstGeom prst="rect">
            <a:avLst/>
          </a:prstGeom>
        </p:spPr>
      </p:pic>
      <p:sp>
        <p:nvSpPr>
          <p:cNvPr id="7" name="椭圆形标注 12">
            <a:extLst>
              <a:ext uri="{FF2B5EF4-FFF2-40B4-BE49-F238E27FC236}">
                <a16:creationId xmlns:a16="http://schemas.microsoft.com/office/drawing/2014/main" id="{7B390C9A-D5FF-47D1-B4B4-0199AF6B48D8}"/>
              </a:ext>
            </a:extLst>
          </p:cNvPr>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a:extLst>
              <a:ext uri="{FF2B5EF4-FFF2-40B4-BE49-F238E27FC236}">
                <a16:creationId xmlns:a16="http://schemas.microsoft.com/office/drawing/2014/main" id="{D9A8924D-E4E3-41DB-9F07-89CCE28E2FE3}"/>
              </a:ext>
            </a:extLst>
          </p:cNvPr>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2" name="TextBox 35">
            <a:extLst>
              <a:ext uri="{FF2B5EF4-FFF2-40B4-BE49-F238E27FC236}">
                <a16:creationId xmlns:a16="http://schemas.microsoft.com/office/drawing/2014/main" id="{88A2767E-6F2C-4E24-978D-C8C7F571051E}"/>
              </a:ext>
            </a:extLst>
          </p:cNvPr>
          <p:cNvSpPr txBox="1">
            <a:spLocks noChangeArrowheads="1"/>
          </p:cNvSpPr>
          <p:nvPr/>
        </p:nvSpPr>
        <p:spPr bwMode="auto">
          <a:xfrm>
            <a:off x="5815965" y="3706568"/>
            <a:ext cx="5429568" cy="178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正则表达式函数</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a:t>
            </a:r>
            <a:r>
              <a:rPr lang="zh-CN" altLang="en-US"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用</a:t>
            </a:r>
            <a:endParaRPr lang="en-US" altLang="zh-CN"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a:p>
            <a:pPr algn="just">
              <a:lnSpc>
                <a:spcPct val="150000"/>
              </a:lnSpc>
            </a:pPr>
            <a:r>
              <a:rPr lang="en-US" altLang="zh-CN" dirty="0" err="1"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preg_match</a:t>
            </a:r>
            <a:r>
              <a:rPr lang="en-US" altLang="zh-CN"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函数和</a:t>
            </a:r>
            <a:r>
              <a:rPr lang="en-US" altLang="zh-CN" dirty="0" err="1">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preg_match_all</a:t>
            </a:r>
            <a:r>
              <a:rPr lang="en-US" altLang="zh-CN"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函数进行正则表达式匹配</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grpSp>
        <p:nvGrpSpPr>
          <p:cNvPr id="14" name="组合 13">
            <a:extLst>
              <a:ext uri="{FF2B5EF4-FFF2-40B4-BE49-F238E27FC236}">
                <a16:creationId xmlns:a16="http://schemas.microsoft.com/office/drawing/2014/main" id="{3617D419-9079-4D1F-99BA-23638A3FE48F}"/>
              </a:ext>
            </a:extLst>
          </p:cNvPr>
          <p:cNvGrpSpPr/>
          <p:nvPr/>
        </p:nvGrpSpPr>
        <p:grpSpPr>
          <a:xfrm>
            <a:off x="5379720" y="3885848"/>
            <a:ext cx="405130" cy="405130"/>
            <a:chOff x="8881" y="4685"/>
            <a:chExt cx="638" cy="638"/>
          </a:xfrm>
        </p:grpSpPr>
        <p:sp>
          <p:nvSpPr>
            <p:cNvPr id="15" name="椭圆 14">
              <a:extLst>
                <a:ext uri="{FF2B5EF4-FFF2-40B4-BE49-F238E27FC236}">
                  <a16:creationId xmlns:a16="http://schemas.microsoft.com/office/drawing/2014/main" id="{7644041C-FD8B-4B62-94FA-4226E308886B}"/>
                </a:ext>
              </a:extLst>
            </p:cNvPr>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BDC457E5-245E-48A8-8165-3C32BA3775C2}"/>
                </a:ext>
              </a:extLst>
            </p:cNvPr>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Title 1"/>
          <p:cNvSpPr txBox="1"/>
          <p:nvPr/>
        </p:nvSpPr>
        <p:spPr>
          <a:xfrm>
            <a:off x="1143690" y="266995"/>
            <a:ext cx="444745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8.1.3  </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如何使用正则表达式</a:t>
            </a:r>
            <a:endPar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013078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8.1.3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如何使用正则表达式</a:t>
            </a:r>
          </a:p>
        </p:txBody>
      </p:sp>
      <p:pic>
        <p:nvPicPr>
          <p:cNvPr id="4" name="Picture 7" descr="总结小人">
            <a:extLst>
              <a:ext uri="{FF2B5EF4-FFF2-40B4-BE49-F238E27FC236}">
                <a16:creationId xmlns:a16="http://schemas.microsoft.com/office/drawing/2014/main" id="{7702467B-8F29-4010-9BDC-696BBBB102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654" y="889620"/>
            <a:ext cx="3649663" cy="5924550"/>
          </a:xfrm>
          <a:prstGeom prst="rect">
            <a:avLst/>
          </a:prstGeom>
          <a:noFill/>
          <a:ln>
            <a:noFill/>
          </a:ln>
          <a:effectLst>
            <a:softEdge rad="317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4">
            <a:extLst>
              <a:ext uri="{FF2B5EF4-FFF2-40B4-BE49-F238E27FC236}">
                <a16:creationId xmlns:a16="http://schemas.microsoft.com/office/drawing/2014/main" id="{F74E7DFB-3A3A-4445-BB3E-89C1A765B582}"/>
              </a:ext>
            </a:extLst>
          </p:cNvPr>
          <p:cNvGrpSpPr/>
          <p:nvPr/>
        </p:nvGrpSpPr>
        <p:grpSpPr bwMode="auto">
          <a:xfrm>
            <a:off x="4615718" y="2282388"/>
            <a:ext cx="5511936" cy="2803590"/>
            <a:chOff x="3403597" y="2407401"/>
            <a:chExt cx="5241836" cy="2070804"/>
          </a:xfrm>
        </p:grpSpPr>
        <p:sp>
          <p:nvSpPr>
            <p:cNvPr id="6" name="圆角矩形标注 11">
              <a:extLst>
                <a:ext uri="{FF2B5EF4-FFF2-40B4-BE49-F238E27FC236}">
                  <a16:creationId xmlns:a16="http://schemas.microsoft.com/office/drawing/2014/main" id="{1899F34E-F334-478C-9A81-1AD768803BF3}"/>
                </a:ext>
              </a:extLst>
            </p:cNvPr>
            <p:cNvSpPr/>
            <p:nvPr/>
          </p:nvSpPr>
          <p:spPr bwMode="auto">
            <a:xfrm rot="5400000">
              <a:off x="4989113" y="821885"/>
              <a:ext cx="2070804" cy="5241836"/>
            </a:xfrm>
            <a:prstGeom prst="wedgeRoundRectCallout">
              <a:avLst/>
            </a:prstGeom>
            <a:noFill/>
            <a:ln w="28575" cap="flat" cmpd="sng" algn="ctr">
              <a:solidFill>
                <a:schemeClr val="bg1">
                  <a:lumMod val="8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defRPr/>
              </a:pPr>
              <a:endParaRPr lang="zh-CN" altLang="en-US"/>
            </a:p>
          </p:txBody>
        </p:sp>
        <p:sp>
          <p:nvSpPr>
            <p:cNvPr id="7" name="矩形 5">
              <a:extLst>
                <a:ext uri="{FF2B5EF4-FFF2-40B4-BE49-F238E27FC236}">
                  <a16:creationId xmlns:a16="http://schemas.microsoft.com/office/drawing/2014/main" id="{403B0558-1D2D-49C4-A47E-431FB8E4E2F8}"/>
                </a:ext>
              </a:extLst>
            </p:cNvPr>
            <p:cNvSpPr>
              <a:spLocks noChangeArrowheads="1"/>
            </p:cNvSpPr>
            <p:nvPr/>
          </p:nvSpPr>
          <p:spPr bwMode="auto">
            <a:xfrm>
              <a:off x="3704295" y="2749508"/>
              <a:ext cx="4439098" cy="428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50000"/>
                </a:lnSpc>
              </a:pPr>
              <a:endParaRPr lang="zh-CN" altLang="en-US" sz="2000" dirty="0">
                <a:solidFill>
                  <a:srgbClr val="595959"/>
                </a:solidFill>
                <a:latin typeface="微软雅黑" panose="020B0503020204020204" pitchFamily="34" charset="-122"/>
                <a:ea typeface="微软雅黑" panose="020B0503020204020204" pitchFamily="34" charset="-122"/>
              </a:endParaRPr>
            </a:p>
          </p:txBody>
        </p:sp>
      </p:grpSp>
      <p:sp>
        <p:nvSpPr>
          <p:cNvPr id="8" name="文本框 7">
            <a:extLst>
              <a:ext uri="{FF2B5EF4-FFF2-40B4-BE49-F238E27FC236}">
                <a16:creationId xmlns:a16="http://schemas.microsoft.com/office/drawing/2014/main" id="{3C24798A-6F6A-4436-834D-ECE1FE4B8380}"/>
              </a:ext>
            </a:extLst>
          </p:cNvPr>
          <p:cNvSpPr txBox="1"/>
          <p:nvPr/>
        </p:nvSpPr>
        <p:spPr>
          <a:xfrm>
            <a:off x="5028583" y="2467314"/>
            <a:ext cx="4793283" cy="2862322"/>
          </a:xfrm>
          <a:prstGeom prst="rect">
            <a:avLst/>
          </a:prstGeom>
          <a:noFill/>
        </p:spPr>
        <p:txBody>
          <a:bodyPr wrap="square" rtlCol="0">
            <a:spAutoFit/>
          </a:bodyPr>
          <a:lstStyle/>
          <a:p>
            <a:pPr>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在</a:t>
            </a:r>
            <a:r>
              <a:rPr lang="en-US" altLang="zh-CN" sz="2000" dirty="0">
                <a:solidFill>
                  <a:srgbClr val="595959"/>
                </a:solidFill>
                <a:latin typeface="微软雅黑" panose="020B0503020204020204" pitchFamily="34" charset="-122"/>
                <a:ea typeface="微软雅黑" panose="020B0503020204020204" pitchFamily="34" charset="-122"/>
                <a:cs typeface="+mn-ea"/>
              </a:rPr>
              <a:t>PHP</a:t>
            </a:r>
            <a:r>
              <a:rPr lang="zh-CN" altLang="en-US" sz="2000" dirty="0">
                <a:solidFill>
                  <a:srgbClr val="595959"/>
                </a:solidFill>
                <a:latin typeface="微软雅黑" panose="020B0503020204020204" pitchFamily="34" charset="-122"/>
                <a:ea typeface="微软雅黑" panose="020B0503020204020204" pitchFamily="34" charset="-122"/>
                <a:cs typeface="+mn-ea"/>
              </a:rPr>
              <a:t>开发中，经常需要根据正则表达式完成对指定字符串的搜索和匹配，</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此时可以</a:t>
            </a:r>
            <a:r>
              <a:rPr lang="zh-CN" altLang="en-US" sz="2000" dirty="0">
                <a:solidFill>
                  <a:srgbClr val="595959"/>
                </a:solidFill>
                <a:latin typeface="微软雅黑" panose="020B0503020204020204" pitchFamily="34" charset="-122"/>
                <a:ea typeface="微软雅黑" panose="020B0503020204020204" pitchFamily="34" charset="-122"/>
                <a:cs typeface="+mn-ea"/>
              </a:rPr>
              <a:t>使用</a:t>
            </a:r>
            <a:r>
              <a:rPr lang="en-US" altLang="zh-CN" sz="2000" dirty="0">
                <a:solidFill>
                  <a:srgbClr val="595959"/>
                </a:solidFill>
                <a:latin typeface="微软雅黑" panose="020B0503020204020204" pitchFamily="34" charset="-122"/>
                <a:ea typeface="微软雅黑" panose="020B0503020204020204" pitchFamily="34" charset="-122"/>
                <a:cs typeface="+mn-ea"/>
              </a:rPr>
              <a:t>PHP</a:t>
            </a:r>
            <a:r>
              <a:rPr lang="zh-CN" altLang="en-US" sz="2000" dirty="0">
                <a:solidFill>
                  <a:srgbClr val="595959"/>
                </a:solidFill>
                <a:latin typeface="微软雅黑" panose="020B0503020204020204" pitchFamily="34" charset="-122"/>
                <a:ea typeface="微软雅黑" panose="020B0503020204020204" pitchFamily="34" charset="-122"/>
                <a:cs typeface="+mn-ea"/>
              </a:rPr>
              <a:t>提供的一系列</a:t>
            </a:r>
            <a:r>
              <a:rPr lang="en-US" altLang="zh-CN" sz="2000" dirty="0">
                <a:solidFill>
                  <a:srgbClr val="1369B2"/>
                </a:solidFill>
                <a:latin typeface="微软雅黑" panose="020B0503020204020204" pitchFamily="34" charset="-122"/>
                <a:ea typeface="微软雅黑" panose="020B0503020204020204" pitchFamily="34" charset="-122"/>
                <a:cs typeface="+mn-ea"/>
              </a:rPr>
              <a:t>PCRE</a:t>
            </a:r>
            <a:r>
              <a:rPr lang="zh-CN" altLang="en-US" sz="2000" dirty="0">
                <a:solidFill>
                  <a:srgbClr val="1369B2"/>
                </a:solidFill>
                <a:latin typeface="微软雅黑" panose="020B0503020204020204" pitchFamily="34" charset="-122"/>
                <a:ea typeface="微软雅黑" panose="020B0503020204020204" pitchFamily="34" charset="-122"/>
                <a:cs typeface="+mn-ea"/>
              </a:rPr>
              <a:t>函数</a:t>
            </a:r>
            <a:r>
              <a:rPr lang="zh-CN" altLang="en-US" sz="2000" dirty="0">
                <a:solidFill>
                  <a:srgbClr val="595959"/>
                </a:solidFill>
                <a:latin typeface="微软雅黑" panose="020B0503020204020204" pitchFamily="34" charset="-122"/>
                <a:ea typeface="微软雅黑" panose="020B0503020204020204" pitchFamily="34" charset="-122"/>
                <a:cs typeface="+mn-ea"/>
              </a:rPr>
              <a:t>来完成具体功能，这些函数的名称都以“</a:t>
            </a:r>
            <a:r>
              <a:rPr lang="en-US" altLang="zh-CN" sz="2000" dirty="0" err="1">
                <a:solidFill>
                  <a:srgbClr val="1369B2"/>
                </a:solidFill>
                <a:latin typeface="微软雅黑" panose="020B0503020204020204" pitchFamily="34" charset="-122"/>
                <a:ea typeface="微软雅黑" panose="020B0503020204020204" pitchFamily="34" charset="-122"/>
                <a:cs typeface="+mn-ea"/>
              </a:rPr>
              <a:t>preg</a:t>
            </a:r>
            <a:r>
              <a:rPr lang="en-US" altLang="zh-CN" sz="2000" dirty="0">
                <a:solidFill>
                  <a:srgbClr val="1369B2"/>
                </a:solidFill>
                <a:latin typeface="微软雅黑" panose="020B0503020204020204" pitchFamily="34" charset="-122"/>
                <a:ea typeface="微软雅黑" panose="020B0503020204020204" pitchFamily="34" charset="-122"/>
                <a:cs typeface="+mn-ea"/>
              </a:rPr>
              <a:t>_</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zh-CN" altLang="en-US" sz="2000" dirty="0">
                <a:solidFill>
                  <a:srgbClr val="595959"/>
                </a:solidFill>
                <a:latin typeface="微软雅黑" panose="020B0503020204020204" pitchFamily="34" charset="-122"/>
                <a:ea typeface="微软雅黑" panose="020B0503020204020204" pitchFamily="34" charset="-122"/>
                <a:cs typeface="+mn-ea"/>
              </a:rPr>
              <a:t>开头</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zh-CN" altLang="en-US" sz="2000" dirty="0">
              <a:solidFill>
                <a:srgbClr val="595959"/>
              </a:solidFill>
              <a:latin typeface="微软雅黑" panose="020B0503020204020204" pitchFamily="34" charset="-122"/>
              <a:ea typeface="微软雅黑" panose="020B0503020204020204" pitchFamily="34" charset="-122"/>
            </a:endParaRPr>
          </a:p>
          <a:p>
            <a:pPr>
              <a:lnSpc>
                <a:spcPct val="150000"/>
              </a:lnSpc>
            </a:pPr>
            <a:endParaRPr lang="zh-CN" altLang="en-US" sz="2000" dirty="0">
              <a:solidFill>
                <a:srgbClr val="59595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070792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8.1.3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如何使用正则表达式</a:t>
            </a:r>
          </a:p>
        </p:txBody>
      </p:sp>
      <p:sp>
        <p:nvSpPr>
          <p:cNvPr id="2" name="矩形 1"/>
          <p:cNvSpPr/>
          <p:nvPr/>
        </p:nvSpPr>
        <p:spPr>
          <a:xfrm>
            <a:off x="694606" y="1727978"/>
            <a:ext cx="10297144" cy="1938992"/>
          </a:xfrm>
          <a:prstGeom prst="rect">
            <a:avLst/>
          </a:prstGeom>
        </p:spPr>
        <p:txBody>
          <a:bodyPr wrap="square">
            <a:spAutoFit/>
          </a:bodyPr>
          <a:lstStyle/>
          <a:p>
            <a:pPr indent="266700">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cs typeface="+mn-ea"/>
              </a:rPr>
              <a:t>该</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函数用于</a:t>
            </a:r>
            <a:r>
              <a:rPr lang="zh-CN" altLang="en-US" sz="2000" dirty="0">
                <a:solidFill>
                  <a:srgbClr val="595959"/>
                </a:solidFill>
                <a:latin typeface="微软雅黑" panose="020B0503020204020204" pitchFamily="34" charset="-122"/>
                <a:ea typeface="微软雅黑" panose="020B0503020204020204" pitchFamily="34" charset="-122"/>
                <a:cs typeface="+mn-ea"/>
              </a:rPr>
              <a:t>执行</a:t>
            </a:r>
            <a:r>
              <a:rPr lang="zh-CN" altLang="en-US" sz="2000" dirty="0">
                <a:solidFill>
                  <a:srgbClr val="1369B2"/>
                </a:solidFill>
                <a:latin typeface="微软雅黑" panose="020B0503020204020204" pitchFamily="34" charset="-122"/>
                <a:ea typeface="微软雅黑" panose="020B0503020204020204" pitchFamily="34" charset="-122"/>
                <a:cs typeface="+mn-ea"/>
              </a:rPr>
              <a:t>正则表达式</a:t>
            </a:r>
            <a:r>
              <a:rPr lang="zh-CN" altLang="en-US" sz="2000" dirty="0" smtClean="0">
                <a:solidFill>
                  <a:srgbClr val="1369B2"/>
                </a:solidFill>
                <a:latin typeface="微软雅黑" panose="020B0503020204020204" pitchFamily="34" charset="-122"/>
                <a:ea typeface="微软雅黑" panose="020B0503020204020204" pitchFamily="34" charset="-122"/>
                <a:cs typeface="+mn-ea"/>
              </a:rPr>
              <a:t>匹配</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zh-CN" altLang="en-US" sz="2000" dirty="0" smtClean="0">
                <a:solidFill>
                  <a:srgbClr val="1369B2"/>
                </a:solidFill>
                <a:latin typeface="微软雅黑" panose="020B0503020204020204" pitchFamily="34" charset="-122"/>
                <a:ea typeface="微软雅黑" panose="020B0503020204020204" pitchFamily="34" charset="-122"/>
                <a:cs typeface="+mn-ea"/>
              </a:rPr>
              <a:t>第</a:t>
            </a:r>
            <a:r>
              <a:rPr lang="en-US" altLang="zh-CN" sz="2000" dirty="0">
                <a:solidFill>
                  <a:srgbClr val="1369B2"/>
                </a:solidFill>
                <a:latin typeface="微软雅黑" panose="020B0503020204020204" pitchFamily="34" charset="-122"/>
                <a:ea typeface="微软雅黑" panose="020B0503020204020204" pitchFamily="34" charset="-122"/>
                <a:cs typeface="+mn-ea"/>
              </a:rPr>
              <a:t>1</a:t>
            </a:r>
            <a:r>
              <a:rPr lang="zh-CN" altLang="en-US" sz="2000" dirty="0">
                <a:solidFill>
                  <a:srgbClr val="1369B2"/>
                </a:solidFill>
                <a:latin typeface="微软雅黑" panose="020B0503020204020204" pitchFamily="34" charset="-122"/>
                <a:ea typeface="微软雅黑" panose="020B0503020204020204" pitchFamily="34" charset="-122"/>
                <a:cs typeface="+mn-ea"/>
              </a:rPr>
              <a:t>个参数</a:t>
            </a:r>
            <a:r>
              <a:rPr lang="zh-CN" altLang="en-US" sz="2000" dirty="0">
                <a:solidFill>
                  <a:srgbClr val="595959"/>
                </a:solidFill>
                <a:latin typeface="微软雅黑" panose="020B0503020204020204" pitchFamily="34" charset="-122"/>
                <a:ea typeface="微软雅黑" panose="020B0503020204020204" pitchFamily="34" charset="-122"/>
                <a:cs typeface="+mn-ea"/>
              </a:rPr>
              <a:t>是</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正则表达式。</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zh-CN" altLang="en-US" sz="2000" dirty="0" smtClean="0">
                <a:solidFill>
                  <a:srgbClr val="1369B2"/>
                </a:solidFill>
                <a:latin typeface="微软雅黑" panose="020B0503020204020204" pitchFamily="34" charset="-122"/>
                <a:ea typeface="微软雅黑" panose="020B0503020204020204" pitchFamily="34" charset="-122"/>
                <a:cs typeface="+mn-ea"/>
              </a:rPr>
              <a:t>第</a:t>
            </a:r>
            <a:r>
              <a:rPr lang="en-US" altLang="zh-CN" sz="2000" dirty="0">
                <a:solidFill>
                  <a:srgbClr val="1369B2"/>
                </a:solidFill>
                <a:latin typeface="微软雅黑" panose="020B0503020204020204" pitchFamily="34" charset="-122"/>
                <a:ea typeface="微软雅黑" panose="020B0503020204020204" pitchFamily="34" charset="-122"/>
                <a:cs typeface="+mn-ea"/>
              </a:rPr>
              <a:t>2</a:t>
            </a:r>
            <a:r>
              <a:rPr lang="zh-CN" altLang="en-US" sz="2000" dirty="0">
                <a:solidFill>
                  <a:srgbClr val="1369B2"/>
                </a:solidFill>
                <a:latin typeface="微软雅黑" panose="020B0503020204020204" pitchFamily="34" charset="-122"/>
                <a:ea typeface="微软雅黑" panose="020B0503020204020204" pitchFamily="34" charset="-122"/>
                <a:cs typeface="+mn-ea"/>
              </a:rPr>
              <a:t>个参数</a:t>
            </a:r>
            <a:r>
              <a:rPr lang="zh-CN" altLang="en-US" sz="2000" dirty="0">
                <a:solidFill>
                  <a:srgbClr val="595959"/>
                </a:solidFill>
                <a:latin typeface="微软雅黑" panose="020B0503020204020204" pitchFamily="34" charset="-122"/>
                <a:ea typeface="微软雅黑" panose="020B0503020204020204" pitchFamily="34" charset="-122"/>
                <a:cs typeface="+mn-ea"/>
              </a:rPr>
              <a:t>是被搜索的</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字符串。</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zh-CN" altLang="en-US" sz="2000" dirty="0" smtClean="0">
                <a:solidFill>
                  <a:srgbClr val="1369B2"/>
                </a:solidFill>
                <a:latin typeface="微软雅黑" panose="020B0503020204020204" pitchFamily="34" charset="-122"/>
                <a:ea typeface="微软雅黑" panose="020B0503020204020204" pitchFamily="34" charset="-122"/>
                <a:cs typeface="+mn-ea"/>
              </a:rPr>
              <a:t>第</a:t>
            </a:r>
            <a:r>
              <a:rPr lang="en-US" altLang="zh-CN" sz="2000" dirty="0">
                <a:solidFill>
                  <a:srgbClr val="1369B2"/>
                </a:solidFill>
                <a:latin typeface="微软雅黑" panose="020B0503020204020204" pitchFamily="34" charset="-122"/>
                <a:ea typeface="微软雅黑" panose="020B0503020204020204" pitchFamily="34" charset="-122"/>
                <a:cs typeface="+mn-ea"/>
              </a:rPr>
              <a:t>3</a:t>
            </a:r>
            <a:r>
              <a:rPr lang="zh-CN" altLang="en-US" sz="2000" dirty="0">
                <a:solidFill>
                  <a:srgbClr val="1369B2"/>
                </a:solidFill>
                <a:latin typeface="微软雅黑" panose="020B0503020204020204" pitchFamily="34" charset="-122"/>
                <a:ea typeface="微软雅黑" panose="020B0503020204020204" pitchFamily="34" charset="-122"/>
                <a:cs typeface="+mn-ea"/>
              </a:rPr>
              <a:t>个参数</a:t>
            </a:r>
            <a:r>
              <a:rPr lang="zh-CN" altLang="en-US" sz="2000" dirty="0">
                <a:solidFill>
                  <a:srgbClr val="595959"/>
                </a:solidFill>
                <a:latin typeface="微软雅黑" panose="020B0503020204020204" pitchFamily="34" charset="-122"/>
                <a:ea typeface="微软雅黑" panose="020B0503020204020204" pitchFamily="34" charset="-122"/>
                <a:cs typeface="+mn-ea"/>
              </a:rPr>
              <a:t>用于以数组形式保存匹配</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结果。</a:t>
            </a:r>
          </a:p>
        </p:txBody>
      </p:sp>
      <p:sp>
        <p:nvSpPr>
          <p:cNvPr id="4" name="1"/>
          <p:cNvSpPr txBox="1"/>
          <p:nvPr>
            <p:custDataLst>
              <p:tags r:id="rId1"/>
            </p:custDataLst>
          </p:nvPr>
        </p:nvSpPr>
        <p:spPr>
          <a:xfrm>
            <a:off x="918704" y="1112254"/>
            <a:ext cx="4002813" cy="461665"/>
          </a:xfrm>
          <a:prstGeom prst="rect">
            <a:avLst/>
          </a:prstGeom>
          <a:noFill/>
          <a:ln>
            <a:noFill/>
          </a:ln>
        </p:spPr>
        <p:txBody>
          <a:bodyPr wrap="square" rtlCol="0">
            <a:spAutoFit/>
          </a:bodyPr>
          <a:lstStyle/>
          <a:p>
            <a:pPr lvl="0" defTabSz="457200">
              <a:defRPr/>
            </a:pPr>
            <a:r>
              <a:rPr kumimoji="0" lang="en-US" altLang="zh-CN" sz="2400" b="1" i="0" u="none" strike="noStrike" kern="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1. </a:t>
            </a:r>
            <a:r>
              <a:rPr lang="en-US" altLang="zh-CN" b="1" kern="0" dirty="0" err="1"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preg_match</a:t>
            </a:r>
            <a:r>
              <a:rPr lang="en-US" altLang="zh-CN"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lang="zh-CN" altLang="en-US" b="1" kern="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函数</a:t>
            </a:r>
            <a:endPar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6" name="矩形 5"/>
          <p:cNvSpPr/>
          <p:nvPr/>
        </p:nvSpPr>
        <p:spPr>
          <a:xfrm>
            <a:off x="1846734" y="3861842"/>
            <a:ext cx="8206848" cy="1806293"/>
          </a:xfrm>
          <a:prstGeom prst="rect">
            <a:avLst/>
          </a:prstGeom>
          <a:solidFill>
            <a:srgbClr val="F2F2F2"/>
          </a:solidFill>
        </p:spPr>
        <p:txBody>
          <a:bodyPr wrap="square" rtlCol="0" anchor="ctr">
            <a:noAutofit/>
          </a:bodyPr>
          <a:lstStyle/>
          <a:p>
            <a:endParaRPr lang="zh-CN" altLang="en-US" sz="2000">
              <a:solidFill>
                <a:srgbClr val="595959"/>
              </a:solidFill>
              <a:latin typeface="微软雅黑" panose="020B0503020204020204" pitchFamily="34" charset="-122"/>
              <a:ea typeface="微软雅黑" panose="020B0503020204020204" pitchFamily="34" charset="-122"/>
              <a:cs typeface="+mn-ea"/>
            </a:endParaRPr>
          </a:p>
        </p:txBody>
      </p:sp>
      <p:sp>
        <p:nvSpPr>
          <p:cNvPr id="7" name="矩形 6"/>
          <p:cNvSpPr/>
          <p:nvPr/>
        </p:nvSpPr>
        <p:spPr>
          <a:xfrm>
            <a:off x="1925470" y="4004560"/>
            <a:ext cx="7738593" cy="1422954"/>
          </a:xfrm>
          <a:prstGeom prst="rect">
            <a:avLst/>
          </a:prstGeom>
        </p:spPr>
        <p:txBody>
          <a:bodyPr wrap="none">
            <a:spAutoFit/>
          </a:bodyPr>
          <a:lstStyle/>
          <a:p>
            <a:pPr indent="266700">
              <a:lnSpc>
                <a:spcPct val="150000"/>
              </a:lnSpc>
            </a:pPr>
            <a:r>
              <a:rPr lang="en-US" altLang="zh-CN" sz="2000" kern="100" dirty="0">
                <a:solidFill>
                  <a:srgbClr val="595959"/>
                </a:solidFill>
                <a:latin typeface="微软雅黑" panose="020B0503020204020204" pitchFamily="34" charset="-122"/>
                <a:ea typeface="微软雅黑" panose="020B0503020204020204" pitchFamily="34" charset="-122"/>
              </a:rPr>
              <a:t>$result = </a:t>
            </a:r>
            <a:r>
              <a:rPr lang="en-US" altLang="zh-CN" sz="2000" kern="100" dirty="0" err="1">
                <a:solidFill>
                  <a:srgbClr val="595959"/>
                </a:solidFill>
                <a:latin typeface="微软雅黑" panose="020B0503020204020204" pitchFamily="34" charset="-122"/>
                <a:ea typeface="微软雅黑" panose="020B0503020204020204" pitchFamily="34" charset="-122"/>
              </a:rPr>
              <a:t>preg_match</a:t>
            </a:r>
            <a:r>
              <a:rPr lang="en-US" altLang="zh-CN" sz="2000" kern="100" dirty="0">
                <a:solidFill>
                  <a:srgbClr val="595959"/>
                </a:solidFill>
                <a:latin typeface="微软雅黑" panose="020B0503020204020204" pitchFamily="34" charset="-122"/>
                <a:ea typeface="微软雅黑" panose="020B0503020204020204" pitchFamily="34" charset="-122"/>
              </a:rPr>
              <a:t>('/web/', '</a:t>
            </a:r>
            <a:r>
              <a:rPr lang="en-US" altLang="zh-CN" sz="2000" kern="100" dirty="0" err="1">
                <a:solidFill>
                  <a:srgbClr val="595959"/>
                </a:solidFill>
                <a:latin typeface="微软雅黑" panose="020B0503020204020204" pitchFamily="34" charset="-122"/>
                <a:ea typeface="微软雅黑" panose="020B0503020204020204" pitchFamily="34" charset="-122"/>
              </a:rPr>
              <a:t>phpwebphpweb</a:t>
            </a:r>
            <a:r>
              <a:rPr lang="en-US" altLang="zh-CN" sz="2000" kern="100" dirty="0">
                <a:solidFill>
                  <a:srgbClr val="595959"/>
                </a:solidFill>
                <a:latin typeface="微软雅黑" panose="020B0503020204020204" pitchFamily="34" charset="-122"/>
                <a:ea typeface="微软雅黑" panose="020B0503020204020204" pitchFamily="34" charset="-122"/>
              </a:rPr>
              <a:t>', $matches);</a:t>
            </a:r>
          </a:p>
          <a:p>
            <a:pPr indent="266700">
              <a:lnSpc>
                <a:spcPct val="150000"/>
              </a:lnSpc>
            </a:pPr>
            <a:r>
              <a:rPr lang="en-US" altLang="zh-CN" sz="2000" kern="100" dirty="0" err="1">
                <a:solidFill>
                  <a:srgbClr val="595959"/>
                </a:solidFill>
                <a:latin typeface="微软雅黑" panose="020B0503020204020204" pitchFamily="34" charset="-122"/>
                <a:ea typeface="微软雅黑" panose="020B0503020204020204" pitchFamily="34" charset="-122"/>
              </a:rPr>
              <a:t>print_r</a:t>
            </a:r>
            <a:r>
              <a:rPr lang="en-US" altLang="zh-CN" sz="2000" kern="100" dirty="0">
                <a:solidFill>
                  <a:srgbClr val="595959"/>
                </a:solidFill>
                <a:latin typeface="微软雅黑" panose="020B0503020204020204" pitchFamily="34" charset="-122"/>
                <a:ea typeface="微软雅黑" panose="020B0503020204020204" pitchFamily="34" charset="-122"/>
              </a:rPr>
              <a:t>($matches);  // </a:t>
            </a:r>
            <a:r>
              <a:rPr lang="zh-CN" altLang="en-US" sz="2000" kern="100" dirty="0">
                <a:solidFill>
                  <a:srgbClr val="595959"/>
                </a:solidFill>
                <a:latin typeface="微软雅黑" panose="020B0503020204020204" pitchFamily="34" charset="-122"/>
                <a:ea typeface="微软雅黑" panose="020B0503020204020204" pitchFamily="34" charset="-122"/>
              </a:rPr>
              <a:t>输出结果</a:t>
            </a:r>
            <a:r>
              <a:rPr lang="en-US" altLang="zh-CN" sz="2000" kern="100" dirty="0">
                <a:solidFill>
                  <a:srgbClr val="595959"/>
                </a:solidFill>
                <a:latin typeface="微软雅黑" panose="020B0503020204020204" pitchFamily="34" charset="-122"/>
                <a:ea typeface="微软雅黑" panose="020B0503020204020204" pitchFamily="34" charset="-122"/>
              </a:rPr>
              <a:t>: Array ( [0] =&gt; web )</a:t>
            </a:r>
          </a:p>
          <a:p>
            <a:pPr indent="266700">
              <a:lnSpc>
                <a:spcPct val="150000"/>
              </a:lnSpc>
            </a:pPr>
            <a:r>
              <a:rPr lang="en-US" altLang="zh-CN" sz="2000" kern="100" dirty="0" err="1">
                <a:solidFill>
                  <a:srgbClr val="595959"/>
                </a:solidFill>
                <a:latin typeface="微软雅黑" panose="020B0503020204020204" pitchFamily="34" charset="-122"/>
                <a:ea typeface="微软雅黑" panose="020B0503020204020204" pitchFamily="34" charset="-122"/>
              </a:rPr>
              <a:t>var_dump</a:t>
            </a:r>
            <a:r>
              <a:rPr lang="en-US" altLang="zh-CN" sz="2000" kern="100" dirty="0">
                <a:solidFill>
                  <a:srgbClr val="595959"/>
                </a:solidFill>
                <a:latin typeface="微软雅黑" panose="020B0503020204020204" pitchFamily="34" charset="-122"/>
                <a:ea typeface="微软雅黑" panose="020B0503020204020204" pitchFamily="34" charset="-122"/>
              </a:rPr>
              <a:t>($result);  // </a:t>
            </a:r>
            <a:r>
              <a:rPr lang="zh-CN" altLang="en-US" sz="2000" kern="100" dirty="0">
                <a:solidFill>
                  <a:srgbClr val="595959"/>
                </a:solidFill>
                <a:latin typeface="微软雅黑" panose="020B0503020204020204" pitchFamily="34" charset="-122"/>
                <a:ea typeface="微软雅黑" panose="020B0503020204020204" pitchFamily="34" charset="-122"/>
              </a:rPr>
              <a:t>输出结果</a:t>
            </a:r>
            <a:r>
              <a:rPr lang="en-US" altLang="zh-CN" sz="2000" kern="100" dirty="0">
                <a:solidFill>
                  <a:srgbClr val="595959"/>
                </a:solidFill>
                <a:latin typeface="微软雅黑" panose="020B0503020204020204" pitchFamily="34" charset="-122"/>
                <a:ea typeface="微软雅黑" panose="020B0503020204020204" pitchFamily="34" charset="-122"/>
              </a:rPr>
              <a:t>: </a:t>
            </a:r>
            <a:r>
              <a:rPr lang="en-US" altLang="zh-CN" sz="2000" kern="100" dirty="0" err="1">
                <a:solidFill>
                  <a:srgbClr val="595959"/>
                </a:solidFill>
                <a:latin typeface="微软雅黑" panose="020B0503020204020204" pitchFamily="34" charset="-122"/>
                <a:ea typeface="微软雅黑" panose="020B0503020204020204" pitchFamily="34" charset="-122"/>
              </a:rPr>
              <a:t>int</a:t>
            </a:r>
            <a:r>
              <a:rPr lang="en-US" altLang="zh-CN" sz="2000" kern="100" dirty="0">
                <a:solidFill>
                  <a:srgbClr val="595959"/>
                </a:solidFill>
                <a:latin typeface="微软雅黑" panose="020B0503020204020204" pitchFamily="34" charset="-122"/>
                <a:ea typeface="微软雅黑" panose="020B0503020204020204" pitchFamily="34" charset="-122"/>
              </a:rPr>
              <a:t> (1)</a:t>
            </a:r>
          </a:p>
        </p:txBody>
      </p:sp>
    </p:spTree>
    <p:extLst>
      <p:ext uri="{BB962C8B-B14F-4D97-AF65-F5344CB8AC3E}">
        <p14:creationId xmlns:p14="http://schemas.microsoft.com/office/powerpoint/2010/main" val="15354127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8.1.3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如何使用正则表达式</a:t>
            </a:r>
          </a:p>
        </p:txBody>
      </p:sp>
      <p:sp>
        <p:nvSpPr>
          <p:cNvPr id="2" name="矩形 1"/>
          <p:cNvSpPr/>
          <p:nvPr/>
        </p:nvSpPr>
        <p:spPr>
          <a:xfrm>
            <a:off x="918704" y="1701602"/>
            <a:ext cx="10297144"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dirty="0" err="1" smtClean="0">
                <a:solidFill>
                  <a:srgbClr val="595959"/>
                </a:solidFill>
                <a:latin typeface="微软雅黑" panose="020B0503020204020204" pitchFamily="34" charset="-122"/>
                <a:ea typeface="微软雅黑" panose="020B0503020204020204" pitchFamily="34" charset="-122"/>
                <a:cs typeface="+mn-ea"/>
              </a:rPr>
              <a:t>preg_match</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zh-CN" altLang="en-US" sz="2000" dirty="0">
                <a:solidFill>
                  <a:srgbClr val="595959"/>
                </a:solidFill>
                <a:latin typeface="微软雅黑" panose="020B0503020204020204" pitchFamily="34" charset="-122"/>
                <a:ea typeface="微软雅黑" panose="020B0503020204020204" pitchFamily="34" charset="-122"/>
                <a:cs typeface="+mn-ea"/>
              </a:rPr>
              <a:t>函数在第一次匹配成功后就停止查找</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en-US" altLang="zh-CN" sz="2000" dirty="0" err="1" smtClean="0">
                <a:solidFill>
                  <a:srgbClr val="1369B2"/>
                </a:solidFill>
                <a:latin typeface="微软雅黑" panose="020B0503020204020204" pitchFamily="34" charset="-122"/>
                <a:ea typeface="微软雅黑" panose="020B0503020204020204" pitchFamily="34" charset="-122"/>
                <a:cs typeface="+mn-ea"/>
              </a:rPr>
              <a:t>preg_match_all</a:t>
            </a:r>
            <a:r>
              <a:rPr lang="en-US" altLang="zh-CN" sz="2000" dirty="0">
                <a:solidFill>
                  <a:srgbClr val="1369B2"/>
                </a:solidFill>
                <a:latin typeface="微软雅黑" panose="020B0503020204020204" pitchFamily="34" charset="-122"/>
                <a:ea typeface="微软雅黑" panose="020B0503020204020204" pitchFamily="34" charset="-122"/>
                <a:cs typeface="+mn-ea"/>
              </a:rPr>
              <a:t>()</a:t>
            </a:r>
            <a:r>
              <a:rPr lang="zh-CN" altLang="en-US" sz="2000" dirty="0">
                <a:solidFill>
                  <a:srgbClr val="1369B2"/>
                </a:solidFill>
                <a:latin typeface="微软雅黑" panose="020B0503020204020204" pitchFamily="34" charset="-122"/>
                <a:ea typeface="微软雅黑" panose="020B0503020204020204" pitchFamily="34" charset="-122"/>
                <a:cs typeface="+mn-ea"/>
              </a:rPr>
              <a:t>函数</a:t>
            </a:r>
            <a:r>
              <a:rPr lang="zh-CN" altLang="en-US" sz="2000" dirty="0">
                <a:solidFill>
                  <a:srgbClr val="595959"/>
                </a:solidFill>
                <a:latin typeface="微软雅黑" panose="020B0503020204020204" pitchFamily="34" charset="-122"/>
                <a:ea typeface="微软雅黑" panose="020B0503020204020204" pitchFamily="34" charset="-122"/>
                <a:cs typeface="+mn-ea"/>
              </a:rPr>
              <a:t>会一直匹配到最后才停止，返回所有的匹配结果</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p:txBody>
      </p:sp>
      <p:sp>
        <p:nvSpPr>
          <p:cNvPr id="4" name="1"/>
          <p:cNvSpPr txBox="1"/>
          <p:nvPr>
            <p:custDataLst>
              <p:tags r:id="rId1"/>
            </p:custDataLst>
          </p:nvPr>
        </p:nvSpPr>
        <p:spPr>
          <a:xfrm>
            <a:off x="918704" y="1112254"/>
            <a:ext cx="4002813" cy="461665"/>
          </a:xfrm>
          <a:prstGeom prst="rect">
            <a:avLst/>
          </a:prstGeom>
          <a:noFill/>
          <a:ln>
            <a:noFill/>
          </a:ln>
        </p:spPr>
        <p:txBody>
          <a:bodyPr wrap="square" rtlCol="0">
            <a:spAutoFit/>
          </a:bodyPr>
          <a:lstStyle/>
          <a:p>
            <a:pPr lvl="0" defTabSz="457200">
              <a:defRPr/>
            </a:pPr>
            <a:r>
              <a:rPr kumimoji="0" lang="en-US" altLang="zh-CN" sz="2400" b="1" i="0" u="none" strike="noStrike" kern="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2. </a:t>
            </a:r>
            <a:r>
              <a:rPr lang="en-US" altLang="zh-CN" b="1" kern="0" dirty="0" err="1"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preg_match_all</a:t>
            </a:r>
            <a:r>
              <a:rPr lang="en-US" altLang="zh-CN" b="1" kern="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lang="zh-CN" altLang="en-US" b="1" kern="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函数</a:t>
            </a:r>
            <a:endPar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5" name="矩形 4"/>
          <p:cNvSpPr/>
          <p:nvPr/>
        </p:nvSpPr>
        <p:spPr>
          <a:xfrm>
            <a:off x="1630710" y="3069754"/>
            <a:ext cx="8784976" cy="1806293"/>
          </a:xfrm>
          <a:prstGeom prst="rect">
            <a:avLst/>
          </a:prstGeom>
          <a:solidFill>
            <a:srgbClr val="F2F2F2"/>
          </a:solidFill>
        </p:spPr>
        <p:txBody>
          <a:bodyPr wrap="square" rtlCol="0" anchor="ctr">
            <a:noAutofit/>
          </a:bodyPr>
          <a:lstStyle/>
          <a:p>
            <a:endParaRPr lang="zh-CN" altLang="en-US" sz="2000">
              <a:solidFill>
                <a:srgbClr val="595959"/>
              </a:solidFill>
              <a:latin typeface="微软雅黑" panose="020B0503020204020204" pitchFamily="34" charset="-122"/>
              <a:ea typeface="微软雅黑" panose="020B0503020204020204" pitchFamily="34" charset="-122"/>
              <a:cs typeface="+mn-ea"/>
            </a:endParaRPr>
          </a:p>
        </p:txBody>
      </p:sp>
      <p:sp>
        <p:nvSpPr>
          <p:cNvPr id="6" name="矩形 5"/>
          <p:cNvSpPr/>
          <p:nvPr/>
        </p:nvSpPr>
        <p:spPr>
          <a:xfrm>
            <a:off x="1709446" y="3212472"/>
            <a:ext cx="8194936" cy="1477328"/>
          </a:xfrm>
          <a:prstGeom prst="rect">
            <a:avLst/>
          </a:prstGeom>
        </p:spPr>
        <p:txBody>
          <a:bodyPr wrap="none">
            <a:spAutoFit/>
          </a:bodyPr>
          <a:lstStyle/>
          <a:p>
            <a:pPr indent="266700">
              <a:lnSpc>
                <a:spcPct val="150000"/>
              </a:lnSpc>
            </a:pPr>
            <a:r>
              <a:rPr lang="en-US" altLang="zh-CN" sz="2000" kern="100" dirty="0" smtClean="0">
                <a:solidFill>
                  <a:srgbClr val="595959"/>
                </a:solidFill>
                <a:latin typeface="微软雅黑" panose="020B0503020204020204" pitchFamily="34" charset="-122"/>
                <a:ea typeface="微软雅黑" panose="020B0503020204020204" pitchFamily="34" charset="-122"/>
              </a:rPr>
              <a:t>$</a:t>
            </a:r>
            <a:r>
              <a:rPr lang="en-US" altLang="zh-CN" sz="2000" kern="100" dirty="0">
                <a:solidFill>
                  <a:srgbClr val="595959"/>
                </a:solidFill>
                <a:latin typeface="微软雅黑" panose="020B0503020204020204" pitchFamily="34" charset="-122"/>
                <a:ea typeface="微软雅黑" panose="020B0503020204020204" pitchFamily="34" charset="-122"/>
              </a:rPr>
              <a:t>result = </a:t>
            </a:r>
            <a:r>
              <a:rPr lang="en-US" altLang="zh-CN" sz="2000" kern="100" dirty="0" err="1">
                <a:solidFill>
                  <a:srgbClr val="595959"/>
                </a:solidFill>
                <a:latin typeface="微软雅黑" panose="020B0503020204020204" pitchFamily="34" charset="-122"/>
                <a:ea typeface="微软雅黑" panose="020B0503020204020204" pitchFamily="34" charset="-122"/>
              </a:rPr>
              <a:t>preg_match_all</a:t>
            </a:r>
            <a:r>
              <a:rPr lang="en-US" altLang="zh-CN" sz="2000" kern="100" dirty="0">
                <a:solidFill>
                  <a:srgbClr val="595959"/>
                </a:solidFill>
                <a:latin typeface="微软雅黑" panose="020B0503020204020204" pitchFamily="34" charset="-122"/>
                <a:ea typeface="微软雅黑" panose="020B0503020204020204" pitchFamily="34" charset="-122"/>
              </a:rPr>
              <a:t>('/web/', '</a:t>
            </a:r>
            <a:r>
              <a:rPr lang="en-US" altLang="zh-CN" sz="2000" kern="100" dirty="0" err="1">
                <a:solidFill>
                  <a:srgbClr val="595959"/>
                </a:solidFill>
                <a:latin typeface="微软雅黑" panose="020B0503020204020204" pitchFamily="34" charset="-122"/>
                <a:ea typeface="微软雅黑" panose="020B0503020204020204" pitchFamily="34" charset="-122"/>
              </a:rPr>
              <a:t>phpwebphpweb</a:t>
            </a:r>
            <a:r>
              <a:rPr lang="en-US" altLang="zh-CN" sz="2000" kern="100" dirty="0">
                <a:solidFill>
                  <a:srgbClr val="595959"/>
                </a:solidFill>
                <a:latin typeface="微软雅黑" panose="020B0503020204020204" pitchFamily="34" charset="-122"/>
                <a:ea typeface="微软雅黑" panose="020B0503020204020204" pitchFamily="34" charset="-122"/>
              </a:rPr>
              <a:t>', $matches);</a:t>
            </a:r>
          </a:p>
          <a:p>
            <a:pPr indent="266700">
              <a:lnSpc>
                <a:spcPct val="150000"/>
              </a:lnSpc>
            </a:pPr>
            <a:r>
              <a:rPr lang="en-US" altLang="zh-CN" sz="2000" kern="100" dirty="0" err="1">
                <a:solidFill>
                  <a:srgbClr val="595959"/>
                </a:solidFill>
                <a:latin typeface="微软雅黑" panose="020B0503020204020204" pitchFamily="34" charset="-122"/>
                <a:ea typeface="微软雅黑" panose="020B0503020204020204" pitchFamily="34" charset="-122"/>
              </a:rPr>
              <a:t>print_r</a:t>
            </a:r>
            <a:r>
              <a:rPr lang="en-US" altLang="zh-CN" sz="2000" kern="100" dirty="0">
                <a:solidFill>
                  <a:srgbClr val="595959"/>
                </a:solidFill>
                <a:latin typeface="微软雅黑" panose="020B0503020204020204" pitchFamily="34" charset="-122"/>
                <a:ea typeface="微软雅黑" panose="020B0503020204020204" pitchFamily="34" charset="-122"/>
              </a:rPr>
              <a:t>($matches);  </a:t>
            </a:r>
            <a:r>
              <a:rPr lang="en-US" altLang="zh-CN" sz="2000" kern="100" dirty="0" smtClean="0">
                <a:solidFill>
                  <a:srgbClr val="595959"/>
                </a:solidFill>
                <a:latin typeface="微软雅黑" panose="020B0503020204020204" pitchFamily="34" charset="-122"/>
                <a:ea typeface="微软雅黑" panose="020B0503020204020204" pitchFamily="34" charset="-122"/>
              </a:rPr>
              <a:t> // </a:t>
            </a:r>
            <a:r>
              <a:rPr lang="zh-CN" altLang="en-US" sz="2000" kern="100" dirty="0">
                <a:solidFill>
                  <a:srgbClr val="595959"/>
                </a:solidFill>
                <a:latin typeface="微软雅黑" panose="020B0503020204020204" pitchFamily="34" charset="-122"/>
                <a:ea typeface="微软雅黑" panose="020B0503020204020204" pitchFamily="34" charset="-122"/>
              </a:rPr>
              <a:t>输出结果</a:t>
            </a:r>
            <a:r>
              <a:rPr lang="en-US" altLang="zh-CN" sz="2000" kern="100" dirty="0">
                <a:solidFill>
                  <a:srgbClr val="595959"/>
                </a:solidFill>
                <a:latin typeface="微软雅黑" panose="020B0503020204020204" pitchFamily="34" charset="-122"/>
                <a:ea typeface="微软雅黑" panose="020B0503020204020204" pitchFamily="34" charset="-122"/>
              </a:rPr>
              <a:t>: Array ( [0] =&gt; web [1] =&gt; web )</a:t>
            </a:r>
          </a:p>
          <a:p>
            <a:pPr indent="266700">
              <a:lnSpc>
                <a:spcPct val="150000"/>
              </a:lnSpc>
            </a:pPr>
            <a:r>
              <a:rPr lang="en-US" altLang="zh-CN" sz="2000" kern="100" dirty="0" err="1">
                <a:solidFill>
                  <a:srgbClr val="595959"/>
                </a:solidFill>
                <a:latin typeface="微软雅黑" panose="020B0503020204020204" pitchFamily="34" charset="-122"/>
                <a:ea typeface="微软雅黑" panose="020B0503020204020204" pitchFamily="34" charset="-122"/>
              </a:rPr>
              <a:t>var_dump</a:t>
            </a:r>
            <a:r>
              <a:rPr lang="en-US" altLang="zh-CN" sz="2000" kern="100" dirty="0">
                <a:solidFill>
                  <a:srgbClr val="595959"/>
                </a:solidFill>
                <a:latin typeface="微软雅黑" panose="020B0503020204020204" pitchFamily="34" charset="-122"/>
                <a:ea typeface="微软雅黑" panose="020B0503020204020204" pitchFamily="34" charset="-122"/>
              </a:rPr>
              <a:t>($result);  // </a:t>
            </a:r>
            <a:r>
              <a:rPr lang="zh-CN" altLang="en-US" sz="2000" kern="100" dirty="0">
                <a:solidFill>
                  <a:srgbClr val="595959"/>
                </a:solidFill>
                <a:latin typeface="微软雅黑" panose="020B0503020204020204" pitchFamily="34" charset="-122"/>
                <a:ea typeface="微软雅黑" panose="020B0503020204020204" pitchFamily="34" charset="-122"/>
              </a:rPr>
              <a:t>输出结果</a:t>
            </a:r>
            <a:r>
              <a:rPr lang="en-US" altLang="zh-CN" sz="2000" kern="100" dirty="0">
                <a:solidFill>
                  <a:srgbClr val="595959"/>
                </a:solidFill>
                <a:latin typeface="微软雅黑" panose="020B0503020204020204" pitchFamily="34" charset="-122"/>
                <a:ea typeface="微软雅黑" panose="020B0503020204020204" pitchFamily="34" charset="-122"/>
              </a:rPr>
              <a:t>: </a:t>
            </a:r>
            <a:r>
              <a:rPr lang="en-US" altLang="zh-CN" sz="2000" kern="100" dirty="0" err="1">
                <a:solidFill>
                  <a:srgbClr val="595959"/>
                </a:solidFill>
                <a:latin typeface="微软雅黑" panose="020B0503020204020204" pitchFamily="34" charset="-122"/>
                <a:ea typeface="微软雅黑" panose="020B0503020204020204" pitchFamily="34" charset="-122"/>
              </a:rPr>
              <a:t>int</a:t>
            </a:r>
            <a:r>
              <a:rPr lang="en-US" altLang="zh-CN" sz="2000" kern="100" dirty="0">
                <a:solidFill>
                  <a:srgbClr val="595959"/>
                </a:solidFill>
                <a:latin typeface="微软雅黑" panose="020B0503020204020204" pitchFamily="34" charset="-122"/>
                <a:ea typeface="微软雅黑" panose="020B0503020204020204" pitchFamily="34" charset="-122"/>
              </a:rPr>
              <a:t> (2)</a:t>
            </a:r>
          </a:p>
        </p:txBody>
      </p:sp>
    </p:spTree>
    <p:extLst>
      <p:ext uri="{BB962C8B-B14F-4D97-AF65-F5344CB8AC3E}">
        <p14:creationId xmlns:p14="http://schemas.microsoft.com/office/powerpoint/2010/main" val="3886632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308" y="572758"/>
            <a:ext cx="4775842"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1056782" y="2278645"/>
            <a:ext cx="10081120" cy="688075"/>
            <a:chOff x="978872" y="1800500"/>
            <a:chExt cx="5673758" cy="515937"/>
          </a:xfrm>
        </p:grpSpPr>
        <p:sp>
          <p:nvSpPr>
            <p:cNvPr id="81" name="Pentagon 3"/>
            <p:cNvSpPr/>
            <p:nvPr/>
          </p:nvSpPr>
          <p:spPr bwMode="auto">
            <a:xfrm>
              <a:off x="978872" y="1800500"/>
              <a:ext cx="5673758"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en-US" sz="2000"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熟悉</a:t>
              </a:r>
              <a:r>
                <a:rPr lang="zh-CN" altLang="en-US" sz="2000"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正则表达式的概念</a:t>
              </a:r>
              <a:r>
                <a:rPr lang="zh-CN" altLang="en-US" sz="2000"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a:t>
              </a:r>
              <a:r>
                <a:rPr lang="zh-CN" altLang="en-US" sz="2000"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能够描述正则表达式</a:t>
              </a:r>
              <a:r>
                <a:rPr lang="zh-CN" altLang="en-US" sz="2000"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的作用</a:t>
              </a: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1056782" y="3304258"/>
            <a:ext cx="10081120" cy="685959"/>
            <a:chOff x="978872" y="2570437"/>
            <a:chExt cx="5644989" cy="514350"/>
          </a:xfrm>
        </p:grpSpPr>
        <p:sp>
          <p:nvSpPr>
            <p:cNvPr id="84" name="Pentagon 5"/>
            <p:cNvSpPr/>
            <p:nvPr/>
          </p:nvSpPr>
          <p:spPr bwMode="auto">
            <a:xfrm>
              <a:off x="978872" y="2570437"/>
              <a:ext cx="5644989"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en-US" sz="2000"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熟悉</a:t>
              </a:r>
              <a:r>
                <a:rPr lang="zh-CN" altLang="en-US" sz="2000" dirty="0" smtClean="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正则表达式</a:t>
              </a:r>
              <a:r>
                <a:rPr lang="zh-CN" altLang="en-US" sz="2000"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的语法格式</a:t>
              </a:r>
              <a:r>
                <a:rPr lang="zh-CN" altLang="en-US" sz="2000"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，能够描述正则表达式的组成</a:t>
              </a:r>
              <a:endParaRPr lang="zh-CN" altLang="en-US" sz="2000"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1053028" y="4325893"/>
            <a:ext cx="10058500" cy="688077"/>
            <a:chOff x="978872" y="3338787"/>
            <a:chExt cx="5638908" cy="515938"/>
          </a:xfrm>
        </p:grpSpPr>
        <p:sp>
          <p:nvSpPr>
            <p:cNvPr id="87" name="Pentagon 6"/>
            <p:cNvSpPr/>
            <p:nvPr/>
          </p:nvSpPr>
          <p:spPr bwMode="auto">
            <a:xfrm>
              <a:off x="978872" y="3338787"/>
              <a:ext cx="5638908"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tabLst>
                  <a:tab pos="2071688" algn="l"/>
                </a:tabLst>
                <a:defRPr/>
              </a:pPr>
              <a:r>
                <a:rPr lang="zh-CN" altLang="en-US" sz="2000"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smtClean="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正则表达式</a:t>
              </a:r>
              <a:r>
                <a:rPr lang="zh-CN" altLang="en-US" sz="2000"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的使用</a:t>
              </a:r>
              <a:r>
                <a:rPr lang="zh-CN" altLang="en-US" sz="2000"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，能够完成正则表达式匹配操作</a:t>
              </a: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extLst>
      <p:ext uri="{BB962C8B-B14F-4D97-AF65-F5344CB8AC3E}">
        <p14:creationId xmlns:p14="http://schemas.microsoft.com/office/powerpoint/2010/main" val="8997959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30997"/>
          </a:xfrm>
          <a:prstGeom prst="rect">
            <a:avLst/>
          </a:prstGeom>
          <a:noFill/>
        </p:spPr>
        <p:txBody>
          <a:bodyPr wrap="square" lIns="91443" tIns="45720" rIns="91443" bIns="45720" rtlCol="0">
            <a:spAutoFit/>
          </a:bodyPr>
          <a:lstStyle/>
          <a:p>
            <a:pPr algn="l">
              <a:buClrTx/>
              <a:buSzTx/>
              <a:buFontTx/>
            </a:pPr>
            <a:r>
              <a:rPr lang="zh-CN" altLang="en-US" sz="4800" b="1" dirty="0" smtClean="0">
                <a:solidFill>
                  <a:srgbClr val="595959"/>
                </a:solidFill>
                <a:latin typeface="微软雅黑" panose="020B0503020204020204" pitchFamily="34" charset="-122"/>
                <a:ea typeface="微软雅黑" panose="020B0503020204020204" pitchFamily="34" charset="-122"/>
                <a:cs typeface="+mn-ea"/>
                <a:sym typeface="+mn-lt"/>
              </a:rPr>
              <a:t>元字符</a:t>
            </a:r>
            <a:endParaRPr lang="zh-CN" altLang="en-US"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smtClean="0">
                <a:solidFill>
                  <a:srgbClr val="FAFAFA"/>
                </a:solidFill>
                <a:latin typeface="微软雅黑" panose="020B0503020204020204" pitchFamily="34" charset="-122"/>
                <a:ea typeface="微软雅黑" panose="020B0503020204020204" pitchFamily="34" charset="-122"/>
                <a:cs typeface="+mn-ea"/>
                <a:sym typeface="+mn-lt"/>
              </a:rPr>
              <a:t>8.2</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2347487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574172E-A3D8-43AB-9E82-549DB9FB48BD}"/>
              </a:ext>
            </a:extLst>
          </p:cNvPr>
          <p:cNvPicPr>
            <a:picLocks noChangeAspect="1"/>
          </p:cNvPicPr>
          <p:nvPr/>
        </p:nvPicPr>
        <p:blipFill>
          <a:blip r:embed="rId3"/>
          <a:stretch>
            <a:fillRect/>
          </a:stretch>
        </p:blipFill>
        <p:spPr>
          <a:xfrm>
            <a:off x="944880" y="2215515"/>
            <a:ext cx="2797810" cy="3898265"/>
          </a:xfrm>
          <a:prstGeom prst="rect">
            <a:avLst/>
          </a:prstGeom>
        </p:spPr>
      </p:pic>
      <p:sp>
        <p:nvSpPr>
          <p:cNvPr id="7" name="椭圆形标注 12">
            <a:extLst>
              <a:ext uri="{FF2B5EF4-FFF2-40B4-BE49-F238E27FC236}">
                <a16:creationId xmlns:a16="http://schemas.microsoft.com/office/drawing/2014/main" id="{7B390C9A-D5FF-47D1-B4B4-0199AF6B48D8}"/>
              </a:ext>
            </a:extLst>
          </p:cNvPr>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a:extLst>
              <a:ext uri="{FF2B5EF4-FFF2-40B4-BE49-F238E27FC236}">
                <a16:creationId xmlns:a16="http://schemas.microsoft.com/office/drawing/2014/main" id="{D9A8924D-E4E3-41DB-9F07-89CCE28E2FE3}"/>
              </a:ext>
            </a:extLst>
          </p:cNvPr>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2" name="TextBox 35">
            <a:extLst>
              <a:ext uri="{FF2B5EF4-FFF2-40B4-BE49-F238E27FC236}">
                <a16:creationId xmlns:a16="http://schemas.microsoft.com/office/drawing/2014/main" id="{88A2767E-6F2C-4E24-978D-C8C7F571051E}"/>
              </a:ext>
            </a:extLst>
          </p:cNvPr>
          <p:cNvSpPr txBox="1">
            <a:spLocks noChangeArrowheads="1"/>
          </p:cNvSpPr>
          <p:nvPr/>
        </p:nvSpPr>
        <p:spPr bwMode="auto">
          <a:xfrm>
            <a:off x="5815965" y="3706568"/>
            <a:ext cx="5429568" cy="1165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定位符的使用</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，能够用定位符匹配以指定内容开头或结尾的字符串</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grpSp>
        <p:nvGrpSpPr>
          <p:cNvPr id="14" name="组合 13">
            <a:extLst>
              <a:ext uri="{FF2B5EF4-FFF2-40B4-BE49-F238E27FC236}">
                <a16:creationId xmlns:a16="http://schemas.microsoft.com/office/drawing/2014/main" id="{3617D419-9079-4D1F-99BA-23638A3FE48F}"/>
              </a:ext>
            </a:extLst>
          </p:cNvPr>
          <p:cNvGrpSpPr/>
          <p:nvPr/>
        </p:nvGrpSpPr>
        <p:grpSpPr>
          <a:xfrm>
            <a:off x="5379720" y="3885848"/>
            <a:ext cx="405130" cy="405130"/>
            <a:chOff x="8881" y="4685"/>
            <a:chExt cx="638" cy="638"/>
          </a:xfrm>
        </p:grpSpPr>
        <p:sp>
          <p:nvSpPr>
            <p:cNvPr id="15" name="椭圆 14">
              <a:extLst>
                <a:ext uri="{FF2B5EF4-FFF2-40B4-BE49-F238E27FC236}">
                  <a16:creationId xmlns:a16="http://schemas.microsoft.com/office/drawing/2014/main" id="{7644041C-FD8B-4B62-94FA-4226E308886B}"/>
                </a:ext>
              </a:extLst>
            </p:cNvPr>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BDC457E5-245E-48A8-8165-3C32BA3775C2}"/>
                </a:ext>
              </a:extLst>
            </p:cNvPr>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8.2.1  </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定位符</a:t>
            </a:r>
            <a:endPar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2025319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8.2.1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定位符</a:t>
            </a:r>
          </a:p>
        </p:txBody>
      </p:sp>
      <p:sp>
        <p:nvSpPr>
          <p:cNvPr id="2" name="矩形 1"/>
          <p:cNvSpPr/>
          <p:nvPr/>
        </p:nvSpPr>
        <p:spPr>
          <a:xfrm>
            <a:off x="1018642" y="1059293"/>
            <a:ext cx="10297144" cy="1477328"/>
          </a:xfrm>
          <a:prstGeom prst="rect">
            <a:avLst/>
          </a:prstGeom>
        </p:spPr>
        <p:txBody>
          <a:bodyPr wrap="square">
            <a:spAutoFit/>
          </a:bodyPr>
          <a:lstStyle/>
          <a:p>
            <a:pPr>
              <a:lnSpc>
                <a:spcPct val="150000"/>
              </a:lnSpc>
            </a:pPr>
            <a:r>
              <a:rPr lang="zh-CN" altLang="en-US" sz="2000" dirty="0">
                <a:solidFill>
                  <a:srgbClr val="1369B2"/>
                </a:solidFill>
                <a:latin typeface="微软雅黑" panose="020B0503020204020204" pitchFamily="34" charset="-122"/>
                <a:ea typeface="微软雅黑" panose="020B0503020204020204" pitchFamily="34" charset="-122"/>
                <a:cs typeface="+mn-ea"/>
              </a:rPr>
              <a:t>定位</a:t>
            </a:r>
            <a:r>
              <a:rPr lang="zh-CN" altLang="en-US" sz="2000" dirty="0" smtClean="0">
                <a:solidFill>
                  <a:srgbClr val="1369B2"/>
                </a:solidFill>
                <a:latin typeface="微软雅黑" panose="020B0503020204020204" pitchFamily="34" charset="-122"/>
                <a:ea typeface="微软雅黑" panose="020B0503020204020204" pitchFamily="34" charset="-122"/>
                <a:cs typeface="+mn-ea"/>
              </a:rPr>
              <a:t>符</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功能：匹配</a:t>
            </a:r>
            <a:r>
              <a:rPr lang="zh-CN" altLang="en-US" sz="2000" dirty="0">
                <a:solidFill>
                  <a:srgbClr val="1369B2"/>
                </a:solidFill>
                <a:latin typeface="微软雅黑" panose="020B0503020204020204" pitchFamily="34" charset="-122"/>
                <a:ea typeface="微软雅黑" panose="020B0503020204020204" pitchFamily="34" charset="-122"/>
                <a:cs typeface="+mn-ea"/>
              </a:rPr>
              <a:t>以指定内容开头</a:t>
            </a:r>
            <a:r>
              <a:rPr lang="zh-CN" altLang="en-US" sz="2000" dirty="0">
                <a:solidFill>
                  <a:srgbClr val="595959"/>
                </a:solidFill>
                <a:latin typeface="微软雅黑" panose="020B0503020204020204" pitchFamily="34" charset="-122"/>
                <a:ea typeface="微软雅黑" panose="020B0503020204020204" pitchFamily="34" charset="-122"/>
                <a:cs typeface="+mn-ea"/>
              </a:rPr>
              <a:t>的字符串、</a:t>
            </a:r>
            <a:r>
              <a:rPr lang="zh-CN" altLang="en-US" sz="2000" dirty="0">
                <a:solidFill>
                  <a:srgbClr val="1369B2"/>
                </a:solidFill>
                <a:latin typeface="微软雅黑" panose="020B0503020204020204" pitchFamily="34" charset="-122"/>
                <a:ea typeface="微软雅黑" panose="020B0503020204020204" pitchFamily="34" charset="-122"/>
                <a:cs typeface="+mn-ea"/>
              </a:rPr>
              <a:t>以指定内容结尾</a:t>
            </a:r>
            <a:r>
              <a:rPr lang="zh-CN" altLang="en-US" sz="2000" dirty="0">
                <a:solidFill>
                  <a:srgbClr val="595959"/>
                </a:solidFill>
                <a:latin typeface="微软雅黑" panose="020B0503020204020204" pitchFamily="34" charset="-122"/>
                <a:ea typeface="微软雅黑" panose="020B0503020204020204" pitchFamily="34" charset="-122"/>
                <a:cs typeface="+mn-ea"/>
              </a:rPr>
              <a:t>的</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字符串。</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r>
              <a:rPr lang="en-US" altLang="zh-CN" sz="2000" dirty="0" smtClean="0">
                <a:solidFill>
                  <a:srgbClr val="1369B2"/>
                </a:solidFill>
                <a:latin typeface="微软雅黑" panose="020B0503020204020204" pitchFamily="34" charset="-122"/>
                <a:ea typeface="微软雅黑" panose="020B0503020204020204" pitchFamily="34" charset="-122"/>
                <a:cs typeface="+mn-ea"/>
              </a:rPr>
              <a:t>^</a:t>
            </a:r>
            <a:r>
              <a:rPr lang="en-US" altLang="zh-CN" sz="2000" dirty="0" smtClean="0">
                <a:solidFill>
                  <a:srgbClr val="595959"/>
                </a:solidFill>
                <a:latin typeface="微软雅黑" panose="020B0503020204020204" pitchFamily="34" charset="-122"/>
                <a:ea typeface="微软雅黑" panose="020B0503020204020204" pitchFamily="34" charset="-122"/>
                <a:cs typeface="+mn-ea"/>
              </a:rPr>
              <a:t>”</a:t>
            </a:r>
            <a:r>
              <a:rPr lang="zh-CN" altLang="en-US" sz="2000" dirty="0">
                <a:solidFill>
                  <a:srgbClr val="595959"/>
                </a:solidFill>
                <a:latin typeface="微软雅黑" panose="020B0503020204020204" pitchFamily="34" charset="-122"/>
                <a:ea typeface="微软雅黑" panose="020B0503020204020204" pitchFamily="34" charset="-122"/>
                <a:cs typeface="+mn-ea"/>
              </a:rPr>
              <a:t>表示匹配字符串</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开头。</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r>
              <a:rPr lang="en-US" altLang="zh-CN" sz="2000" dirty="0" smtClean="0">
                <a:solidFill>
                  <a:srgbClr val="1369B2"/>
                </a:solidFill>
                <a:latin typeface="微软雅黑" panose="020B0503020204020204" pitchFamily="34" charset="-122"/>
                <a:ea typeface="微软雅黑" panose="020B0503020204020204" pitchFamily="34" charset="-122"/>
                <a:cs typeface="+mn-ea"/>
              </a:rPr>
              <a:t>$</a:t>
            </a:r>
            <a:r>
              <a:rPr lang="en-US" altLang="zh-CN" sz="2000" dirty="0" smtClean="0">
                <a:solidFill>
                  <a:srgbClr val="595959"/>
                </a:solidFill>
                <a:latin typeface="微软雅黑" panose="020B0503020204020204" pitchFamily="34" charset="-122"/>
                <a:ea typeface="微软雅黑" panose="020B0503020204020204" pitchFamily="34" charset="-122"/>
                <a:cs typeface="+mn-ea"/>
              </a:rPr>
              <a:t>”</a:t>
            </a:r>
            <a:r>
              <a:rPr lang="zh-CN" altLang="en-US" sz="2000" dirty="0">
                <a:solidFill>
                  <a:srgbClr val="595959"/>
                </a:solidFill>
                <a:latin typeface="微软雅黑" panose="020B0503020204020204" pitchFamily="34" charset="-122"/>
                <a:ea typeface="微软雅黑" panose="020B0503020204020204" pitchFamily="34" charset="-122"/>
                <a:cs typeface="+mn-ea"/>
              </a:rPr>
              <a:t>表示匹配字符串结尾。</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6" name="矩形 5"/>
          <p:cNvSpPr/>
          <p:nvPr/>
        </p:nvSpPr>
        <p:spPr>
          <a:xfrm>
            <a:off x="1376763" y="2680895"/>
            <a:ext cx="8784976" cy="3512735"/>
          </a:xfrm>
          <a:prstGeom prst="rect">
            <a:avLst/>
          </a:prstGeom>
          <a:solidFill>
            <a:srgbClr val="F2F2F2"/>
          </a:solidFill>
        </p:spPr>
        <p:txBody>
          <a:bodyPr wrap="square" rtlCol="0" anchor="ctr">
            <a:noAutofit/>
          </a:bodyPr>
          <a:lstStyle/>
          <a:p>
            <a:endParaRPr lang="zh-CN" altLang="en-US" sz="2000">
              <a:solidFill>
                <a:srgbClr val="595959"/>
              </a:solidFill>
              <a:latin typeface="微软雅黑" panose="020B0503020204020204" pitchFamily="34" charset="-122"/>
              <a:ea typeface="微软雅黑" panose="020B0503020204020204" pitchFamily="34" charset="-122"/>
              <a:cs typeface="+mn-ea"/>
            </a:endParaRPr>
          </a:p>
        </p:txBody>
      </p:sp>
      <p:sp>
        <p:nvSpPr>
          <p:cNvPr id="7" name="矩形 6"/>
          <p:cNvSpPr/>
          <p:nvPr/>
        </p:nvSpPr>
        <p:spPr>
          <a:xfrm>
            <a:off x="1774726" y="2764138"/>
            <a:ext cx="7554112" cy="3323987"/>
          </a:xfrm>
          <a:prstGeom prst="rect">
            <a:avLst/>
          </a:prstGeom>
        </p:spPr>
        <p:txBody>
          <a:bodyPr wrap="square">
            <a:spAutoFit/>
          </a:bodyPr>
          <a:lstStyle/>
          <a:p>
            <a:pPr indent="266700">
              <a:lnSpc>
                <a:spcPct val="150000"/>
              </a:lnSpc>
            </a:pPr>
            <a:r>
              <a:rPr lang="en-US" altLang="zh-CN" sz="2000" kern="100" dirty="0">
                <a:solidFill>
                  <a:srgbClr val="595959"/>
                </a:solidFill>
                <a:latin typeface="微软雅黑" panose="020B0503020204020204" pitchFamily="34" charset="-122"/>
                <a:ea typeface="微软雅黑" panose="020B0503020204020204" pitchFamily="34" charset="-122"/>
              </a:rPr>
              <a:t>$subject = "It's a nice day today";</a:t>
            </a:r>
          </a:p>
          <a:p>
            <a:pPr indent="266700">
              <a:lnSpc>
                <a:spcPct val="150000"/>
              </a:lnSpc>
            </a:pPr>
            <a:r>
              <a:rPr lang="en-US" altLang="zh-CN" sz="2000" kern="100" dirty="0">
                <a:solidFill>
                  <a:srgbClr val="595959"/>
                </a:solidFill>
                <a:latin typeface="微软雅黑" panose="020B0503020204020204" pitchFamily="34" charset="-122"/>
                <a:ea typeface="微软雅黑" panose="020B0503020204020204" pitchFamily="34" charset="-122"/>
              </a:rPr>
              <a:t>// </a:t>
            </a:r>
            <a:r>
              <a:rPr lang="zh-CN" altLang="en-US" sz="2000" kern="100" dirty="0">
                <a:solidFill>
                  <a:srgbClr val="595959"/>
                </a:solidFill>
                <a:latin typeface="微软雅黑" panose="020B0503020204020204" pitchFamily="34" charset="-122"/>
                <a:ea typeface="微软雅黑" panose="020B0503020204020204" pitchFamily="34" charset="-122"/>
              </a:rPr>
              <a:t>匹配以“</a:t>
            </a:r>
            <a:r>
              <a:rPr lang="en-US" altLang="zh-CN" sz="2000" kern="100" dirty="0">
                <a:solidFill>
                  <a:srgbClr val="595959"/>
                </a:solidFill>
                <a:latin typeface="微软雅黑" panose="020B0503020204020204" pitchFamily="34" charset="-122"/>
                <a:ea typeface="微软雅黑" panose="020B0503020204020204" pitchFamily="34" charset="-122"/>
              </a:rPr>
              <a:t>It”</a:t>
            </a:r>
            <a:r>
              <a:rPr lang="zh-CN" altLang="en-US" sz="2000" kern="100" dirty="0">
                <a:solidFill>
                  <a:srgbClr val="595959"/>
                </a:solidFill>
                <a:latin typeface="微软雅黑" panose="020B0503020204020204" pitchFamily="34" charset="-122"/>
                <a:ea typeface="微软雅黑" panose="020B0503020204020204" pitchFamily="34" charset="-122"/>
              </a:rPr>
              <a:t>开头的字符串</a:t>
            </a:r>
          </a:p>
          <a:p>
            <a:pPr indent="266700">
              <a:lnSpc>
                <a:spcPct val="150000"/>
              </a:lnSpc>
            </a:pPr>
            <a:r>
              <a:rPr lang="en-US" altLang="zh-CN" sz="2000" kern="100" dirty="0" err="1">
                <a:solidFill>
                  <a:srgbClr val="595959"/>
                </a:solidFill>
                <a:latin typeface="微软雅黑" panose="020B0503020204020204" pitchFamily="34" charset="-122"/>
                <a:ea typeface="微软雅黑" panose="020B0503020204020204" pitchFamily="34" charset="-122"/>
              </a:rPr>
              <a:t>preg_match</a:t>
            </a:r>
            <a:r>
              <a:rPr lang="en-US" altLang="zh-CN" sz="2000" kern="100" dirty="0">
                <a:solidFill>
                  <a:srgbClr val="595959"/>
                </a:solidFill>
                <a:latin typeface="微软雅黑" panose="020B0503020204020204" pitchFamily="34" charset="-122"/>
                <a:ea typeface="微软雅黑" panose="020B0503020204020204" pitchFamily="34" charset="-122"/>
              </a:rPr>
              <a:t>('/^It/', $subject, $matches);</a:t>
            </a:r>
          </a:p>
          <a:p>
            <a:pPr indent="266700">
              <a:lnSpc>
                <a:spcPct val="150000"/>
              </a:lnSpc>
            </a:pPr>
            <a:r>
              <a:rPr lang="en-US" altLang="zh-CN" sz="2000" kern="100" dirty="0" err="1">
                <a:solidFill>
                  <a:srgbClr val="595959"/>
                </a:solidFill>
                <a:latin typeface="微软雅黑" panose="020B0503020204020204" pitchFamily="34" charset="-122"/>
                <a:ea typeface="微软雅黑" panose="020B0503020204020204" pitchFamily="34" charset="-122"/>
              </a:rPr>
              <a:t>print_r</a:t>
            </a:r>
            <a:r>
              <a:rPr lang="en-US" altLang="zh-CN" sz="2000" kern="100" dirty="0">
                <a:solidFill>
                  <a:srgbClr val="595959"/>
                </a:solidFill>
                <a:latin typeface="微软雅黑" panose="020B0503020204020204" pitchFamily="34" charset="-122"/>
                <a:ea typeface="微软雅黑" panose="020B0503020204020204" pitchFamily="34" charset="-122"/>
              </a:rPr>
              <a:t>($matches);  // </a:t>
            </a:r>
            <a:r>
              <a:rPr lang="zh-CN" altLang="en-US" sz="2000" kern="100" dirty="0">
                <a:solidFill>
                  <a:srgbClr val="595959"/>
                </a:solidFill>
                <a:latin typeface="微软雅黑" panose="020B0503020204020204" pitchFamily="34" charset="-122"/>
                <a:ea typeface="微软雅黑" panose="020B0503020204020204" pitchFamily="34" charset="-122"/>
              </a:rPr>
              <a:t>输出结果</a:t>
            </a:r>
            <a:r>
              <a:rPr lang="en-US" altLang="zh-CN" sz="2000" kern="100" dirty="0">
                <a:solidFill>
                  <a:srgbClr val="595959"/>
                </a:solidFill>
                <a:latin typeface="微软雅黑" panose="020B0503020204020204" pitchFamily="34" charset="-122"/>
                <a:ea typeface="微软雅黑" panose="020B0503020204020204" pitchFamily="34" charset="-122"/>
              </a:rPr>
              <a:t>: Array ( [0] =&gt; It )</a:t>
            </a:r>
          </a:p>
          <a:p>
            <a:pPr indent="266700">
              <a:lnSpc>
                <a:spcPct val="150000"/>
              </a:lnSpc>
            </a:pPr>
            <a:r>
              <a:rPr lang="en-US" altLang="zh-CN" sz="2000" kern="100" dirty="0">
                <a:solidFill>
                  <a:srgbClr val="595959"/>
                </a:solidFill>
                <a:latin typeface="微软雅黑" panose="020B0503020204020204" pitchFamily="34" charset="-122"/>
                <a:ea typeface="微软雅黑" panose="020B0503020204020204" pitchFamily="34" charset="-122"/>
              </a:rPr>
              <a:t>// </a:t>
            </a:r>
            <a:r>
              <a:rPr lang="zh-CN" altLang="en-US" sz="2000" kern="100" dirty="0">
                <a:solidFill>
                  <a:srgbClr val="595959"/>
                </a:solidFill>
                <a:latin typeface="微软雅黑" panose="020B0503020204020204" pitchFamily="34" charset="-122"/>
                <a:ea typeface="微软雅黑" panose="020B0503020204020204" pitchFamily="34" charset="-122"/>
              </a:rPr>
              <a:t>匹配以“</a:t>
            </a:r>
            <a:r>
              <a:rPr lang="en-US" altLang="zh-CN" sz="2000" kern="100" dirty="0">
                <a:solidFill>
                  <a:srgbClr val="595959"/>
                </a:solidFill>
                <a:latin typeface="微软雅黑" panose="020B0503020204020204" pitchFamily="34" charset="-122"/>
                <a:ea typeface="微软雅黑" panose="020B0503020204020204" pitchFamily="34" charset="-122"/>
              </a:rPr>
              <a:t>today”</a:t>
            </a:r>
            <a:r>
              <a:rPr lang="zh-CN" altLang="en-US" sz="2000" kern="100" dirty="0">
                <a:solidFill>
                  <a:srgbClr val="595959"/>
                </a:solidFill>
                <a:latin typeface="微软雅黑" panose="020B0503020204020204" pitchFamily="34" charset="-122"/>
                <a:ea typeface="微软雅黑" panose="020B0503020204020204" pitchFamily="34" charset="-122"/>
              </a:rPr>
              <a:t>结尾的字符串</a:t>
            </a:r>
          </a:p>
          <a:p>
            <a:pPr indent="266700">
              <a:lnSpc>
                <a:spcPct val="150000"/>
              </a:lnSpc>
            </a:pPr>
            <a:r>
              <a:rPr lang="en-US" altLang="zh-CN" sz="2000" kern="100" dirty="0" err="1">
                <a:solidFill>
                  <a:srgbClr val="595959"/>
                </a:solidFill>
                <a:latin typeface="微软雅黑" panose="020B0503020204020204" pitchFamily="34" charset="-122"/>
                <a:ea typeface="微软雅黑" panose="020B0503020204020204" pitchFamily="34" charset="-122"/>
              </a:rPr>
              <a:t>preg_match</a:t>
            </a:r>
            <a:r>
              <a:rPr lang="en-US" altLang="zh-CN" sz="2000" kern="100" dirty="0">
                <a:solidFill>
                  <a:srgbClr val="595959"/>
                </a:solidFill>
                <a:latin typeface="微软雅黑" panose="020B0503020204020204" pitchFamily="34" charset="-122"/>
                <a:ea typeface="微软雅黑" panose="020B0503020204020204" pitchFamily="34" charset="-122"/>
              </a:rPr>
              <a:t>('/today$/', $subject, $matches);</a:t>
            </a:r>
          </a:p>
          <a:p>
            <a:pPr indent="266700">
              <a:lnSpc>
                <a:spcPct val="150000"/>
              </a:lnSpc>
            </a:pPr>
            <a:r>
              <a:rPr lang="en-US" altLang="zh-CN" sz="2000" kern="100" dirty="0" err="1">
                <a:solidFill>
                  <a:srgbClr val="595959"/>
                </a:solidFill>
                <a:latin typeface="微软雅黑" panose="020B0503020204020204" pitchFamily="34" charset="-122"/>
                <a:ea typeface="微软雅黑" panose="020B0503020204020204" pitchFamily="34" charset="-122"/>
              </a:rPr>
              <a:t>print_r</a:t>
            </a:r>
            <a:r>
              <a:rPr lang="en-US" altLang="zh-CN" sz="2000" kern="100" dirty="0">
                <a:solidFill>
                  <a:srgbClr val="595959"/>
                </a:solidFill>
                <a:latin typeface="微软雅黑" panose="020B0503020204020204" pitchFamily="34" charset="-122"/>
                <a:ea typeface="微软雅黑" panose="020B0503020204020204" pitchFamily="34" charset="-122"/>
              </a:rPr>
              <a:t>($matches);  // </a:t>
            </a:r>
            <a:r>
              <a:rPr lang="zh-CN" altLang="en-US" sz="2000" kern="100" dirty="0">
                <a:solidFill>
                  <a:srgbClr val="595959"/>
                </a:solidFill>
                <a:latin typeface="微软雅黑" panose="020B0503020204020204" pitchFamily="34" charset="-122"/>
                <a:ea typeface="微软雅黑" panose="020B0503020204020204" pitchFamily="34" charset="-122"/>
              </a:rPr>
              <a:t>输出结果</a:t>
            </a:r>
            <a:r>
              <a:rPr lang="en-US" altLang="zh-CN" sz="2000" kern="100" dirty="0">
                <a:solidFill>
                  <a:srgbClr val="595959"/>
                </a:solidFill>
                <a:latin typeface="微软雅黑" panose="020B0503020204020204" pitchFamily="34" charset="-122"/>
                <a:ea typeface="微软雅黑" panose="020B0503020204020204" pitchFamily="34" charset="-122"/>
              </a:rPr>
              <a:t>: Array ( [0] =&gt; today )</a:t>
            </a:r>
          </a:p>
        </p:txBody>
      </p:sp>
    </p:spTree>
    <p:extLst>
      <p:ext uri="{BB962C8B-B14F-4D97-AF65-F5344CB8AC3E}">
        <p14:creationId xmlns:p14="http://schemas.microsoft.com/office/powerpoint/2010/main" val="32919505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8.2.1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定位符</a:t>
            </a:r>
          </a:p>
        </p:txBody>
      </p:sp>
      <p:sp>
        <p:nvSpPr>
          <p:cNvPr id="2" name="矩形 1"/>
          <p:cNvSpPr/>
          <p:nvPr/>
        </p:nvSpPr>
        <p:spPr>
          <a:xfrm>
            <a:off x="694606" y="1269554"/>
            <a:ext cx="10297144" cy="400110"/>
          </a:xfrm>
          <a:prstGeom prst="rect">
            <a:avLst/>
          </a:prstGeom>
        </p:spPr>
        <p:txBody>
          <a:bodyPr wrap="square">
            <a:spAutoFit/>
          </a:bodyPr>
          <a:lstStyle/>
          <a:p>
            <a:pPr indent="266700"/>
            <a:r>
              <a:rPr lang="zh-CN" altLang="en-US" sz="2000" dirty="0" smtClean="0">
                <a:solidFill>
                  <a:srgbClr val="595959"/>
                </a:solidFill>
                <a:latin typeface="微软雅黑" panose="020B0503020204020204" pitchFamily="34" charset="-122"/>
                <a:ea typeface="微软雅黑" panose="020B0503020204020204" pitchFamily="34" charset="-122"/>
                <a:cs typeface="+mn-ea"/>
              </a:rPr>
              <a:t>同时使用“</a:t>
            </a:r>
            <a:r>
              <a:rPr lang="en-US" altLang="zh-CN" sz="2000" dirty="0" smtClean="0">
                <a:solidFill>
                  <a:srgbClr val="1369B2"/>
                </a:solidFill>
                <a:latin typeface="微软雅黑" panose="020B0503020204020204" pitchFamily="34" charset="-122"/>
                <a:ea typeface="微软雅黑" panose="020B0503020204020204" pitchFamily="34" charset="-122"/>
                <a:cs typeface="+mn-ea"/>
              </a:rPr>
              <a:t>^</a:t>
            </a:r>
            <a:r>
              <a:rPr lang="en-US" altLang="zh-CN" sz="2000" dirty="0" smtClean="0">
                <a:solidFill>
                  <a:srgbClr val="595959"/>
                </a:solidFill>
                <a:latin typeface="微软雅黑" panose="020B0503020204020204" pitchFamily="34" charset="-122"/>
                <a:ea typeface="微软雅黑" panose="020B0503020204020204" pitchFamily="34" charset="-122"/>
                <a:cs typeface="+mn-ea"/>
              </a:rPr>
              <a:t>”</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和“</a:t>
            </a:r>
            <a:r>
              <a:rPr lang="en-US" altLang="zh-CN" sz="2000" dirty="0" smtClean="0">
                <a:solidFill>
                  <a:srgbClr val="1369B2"/>
                </a:solidFill>
                <a:latin typeface="微软雅黑" panose="020B0503020204020204" pitchFamily="34" charset="-122"/>
                <a:ea typeface="微软雅黑" panose="020B0503020204020204" pitchFamily="34" charset="-122"/>
                <a:cs typeface="+mn-ea"/>
              </a:rPr>
              <a:t>$</a:t>
            </a:r>
            <a:r>
              <a:rPr lang="en-US" altLang="zh-CN" sz="2000" dirty="0" smtClean="0">
                <a:solidFill>
                  <a:srgbClr val="595959"/>
                </a:solidFill>
                <a:latin typeface="微软雅黑" panose="020B0503020204020204" pitchFamily="34" charset="-122"/>
                <a:ea typeface="微软雅黑" panose="020B0503020204020204" pitchFamily="34" charset="-122"/>
                <a:cs typeface="+mn-ea"/>
              </a:rPr>
              <a:t>”</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，表示匹配</a:t>
            </a:r>
            <a:r>
              <a:rPr lang="zh-CN" altLang="en-US" sz="2000" dirty="0" smtClean="0">
                <a:solidFill>
                  <a:srgbClr val="1369B2"/>
                </a:solidFill>
                <a:latin typeface="微软雅黑" panose="020B0503020204020204" pitchFamily="34" charset="-122"/>
                <a:ea typeface="微软雅黑" panose="020B0503020204020204" pitchFamily="34" charset="-122"/>
                <a:cs typeface="+mn-ea"/>
              </a:rPr>
              <a:t>以指定内容开始并以指定内容结尾</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的字符串。</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p:txBody>
      </p:sp>
      <p:sp>
        <p:nvSpPr>
          <p:cNvPr id="4" name="矩形 3"/>
          <p:cNvSpPr/>
          <p:nvPr/>
        </p:nvSpPr>
        <p:spPr>
          <a:xfrm>
            <a:off x="1622754" y="2124859"/>
            <a:ext cx="8784976" cy="1944216"/>
          </a:xfrm>
          <a:prstGeom prst="rect">
            <a:avLst/>
          </a:prstGeom>
          <a:solidFill>
            <a:srgbClr val="F2F2F2"/>
          </a:solidFill>
        </p:spPr>
        <p:txBody>
          <a:bodyPr wrap="square" rtlCol="0" anchor="ctr">
            <a:noAutofit/>
          </a:bodyPr>
          <a:lstStyle/>
          <a:p>
            <a:endParaRPr lang="zh-CN" altLang="en-US" sz="2000">
              <a:solidFill>
                <a:srgbClr val="595959"/>
              </a:solidFill>
              <a:latin typeface="微软雅黑" panose="020B0503020204020204" pitchFamily="34" charset="-122"/>
              <a:ea typeface="微软雅黑" panose="020B0503020204020204" pitchFamily="34" charset="-122"/>
              <a:cs typeface="+mn-ea"/>
            </a:endParaRPr>
          </a:p>
        </p:txBody>
      </p:sp>
      <p:sp>
        <p:nvSpPr>
          <p:cNvPr id="5" name="矩形 4"/>
          <p:cNvSpPr/>
          <p:nvPr/>
        </p:nvSpPr>
        <p:spPr>
          <a:xfrm>
            <a:off x="1774726" y="1845618"/>
            <a:ext cx="7554112" cy="1884618"/>
          </a:xfrm>
          <a:prstGeom prst="rect">
            <a:avLst/>
          </a:prstGeom>
        </p:spPr>
        <p:txBody>
          <a:bodyPr wrap="square">
            <a:spAutoFit/>
          </a:bodyPr>
          <a:lstStyle/>
          <a:p>
            <a:pPr indent="266700">
              <a:lnSpc>
                <a:spcPct val="150000"/>
              </a:lnSpc>
            </a:pPr>
            <a:endParaRPr lang="en-US" altLang="zh-CN" sz="2000" kern="100" dirty="0">
              <a:solidFill>
                <a:srgbClr val="595959"/>
              </a:solidFill>
              <a:latin typeface="微软雅黑" panose="020B0503020204020204" pitchFamily="34" charset="-122"/>
              <a:ea typeface="微软雅黑" panose="020B0503020204020204" pitchFamily="34" charset="-122"/>
            </a:endParaRPr>
          </a:p>
          <a:p>
            <a:pPr indent="266700">
              <a:lnSpc>
                <a:spcPct val="150000"/>
              </a:lnSpc>
            </a:pPr>
            <a:r>
              <a:rPr lang="en-US" altLang="zh-CN" sz="2000" kern="100" dirty="0">
                <a:solidFill>
                  <a:srgbClr val="595959"/>
                </a:solidFill>
                <a:latin typeface="微软雅黑" panose="020B0503020204020204" pitchFamily="34" charset="-122"/>
                <a:ea typeface="微软雅黑" panose="020B0503020204020204" pitchFamily="34" charset="-122"/>
              </a:rPr>
              <a:t>$subject = "It's today";</a:t>
            </a:r>
          </a:p>
          <a:p>
            <a:pPr indent="266700">
              <a:lnSpc>
                <a:spcPct val="150000"/>
              </a:lnSpc>
            </a:pPr>
            <a:r>
              <a:rPr lang="en-US" altLang="zh-CN" sz="2000" kern="100" dirty="0" err="1">
                <a:solidFill>
                  <a:srgbClr val="595959"/>
                </a:solidFill>
                <a:latin typeface="微软雅黑" panose="020B0503020204020204" pitchFamily="34" charset="-122"/>
                <a:ea typeface="微软雅黑" panose="020B0503020204020204" pitchFamily="34" charset="-122"/>
              </a:rPr>
              <a:t>preg_match</a:t>
            </a:r>
            <a:r>
              <a:rPr lang="en-US" altLang="zh-CN" sz="2000" kern="100" dirty="0">
                <a:solidFill>
                  <a:srgbClr val="595959"/>
                </a:solidFill>
                <a:latin typeface="微软雅黑" panose="020B0503020204020204" pitchFamily="34" charset="-122"/>
                <a:ea typeface="微软雅黑" panose="020B0503020204020204" pitchFamily="34" charset="-122"/>
              </a:rPr>
              <a:t>('/^It\'s today$/', $subject, $matches);</a:t>
            </a:r>
          </a:p>
          <a:p>
            <a:pPr indent="266700">
              <a:lnSpc>
                <a:spcPct val="150000"/>
              </a:lnSpc>
            </a:pPr>
            <a:r>
              <a:rPr lang="en-US" altLang="zh-CN" sz="2000" kern="100" dirty="0" err="1">
                <a:solidFill>
                  <a:srgbClr val="595959"/>
                </a:solidFill>
                <a:latin typeface="微软雅黑" panose="020B0503020204020204" pitchFamily="34" charset="-122"/>
                <a:ea typeface="微软雅黑" panose="020B0503020204020204" pitchFamily="34" charset="-122"/>
              </a:rPr>
              <a:t>print_r</a:t>
            </a:r>
            <a:r>
              <a:rPr lang="en-US" altLang="zh-CN" sz="2000" kern="100" dirty="0">
                <a:solidFill>
                  <a:srgbClr val="595959"/>
                </a:solidFill>
                <a:latin typeface="微软雅黑" panose="020B0503020204020204" pitchFamily="34" charset="-122"/>
                <a:ea typeface="微软雅黑" panose="020B0503020204020204" pitchFamily="34" charset="-122"/>
              </a:rPr>
              <a:t>($matches);  // </a:t>
            </a:r>
            <a:r>
              <a:rPr lang="zh-CN" altLang="en-US" sz="2000" kern="100" dirty="0">
                <a:solidFill>
                  <a:srgbClr val="595959"/>
                </a:solidFill>
                <a:latin typeface="微软雅黑" panose="020B0503020204020204" pitchFamily="34" charset="-122"/>
                <a:ea typeface="微软雅黑" panose="020B0503020204020204" pitchFamily="34" charset="-122"/>
              </a:rPr>
              <a:t>输出结果</a:t>
            </a:r>
            <a:r>
              <a:rPr lang="en-US" altLang="zh-CN" sz="2000" kern="100" dirty="0">
                <a:solidFill>
                  <a:srgbClr val="595959"/>
                </a:solidFill>
                <a:latin typeface="微软雅黑" panose="020B0503020204020204" pitchFamily="34" charset="-122"/>
                <a:ea typeface="微软雅黑" panose="020B0503020204020204" pitchFamily="34" charset="-122"/>
              </a:rPr>
              <a:t>: Array ( [0] =&gt; It's today )</a:t>
            </a:r>
          </a:p>
        </p:txBody>
      </p:sp>
    </p:spTree>
    <p:extLst>
      <p:ext uri="{BB962C8B-B14F-4D97-AF65-F5344CB8AC3E}">
        <p14:creationId xmlns:p14="http://schemas.microsoft.com/office/powerpoint/2010/main" val="33457660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574172E-A3D8-43AB-9E82-549DB9FB48BD}"/>
              </a:ext>
            </a:extLst>
          </p:cNvPr>
          <p:cNvPicPr>
            <a:picLocks noChangeAspect="1"/>
          </p:cNvPicPr>
          <p:nvPr/>
        </p:nvPicPr>
        <p:blipFill>
          <a:blip r:embed="rId3"/>
          <a:stretch>
            <a:fillRect/>
          </a:stretch>
        </p:blipFill>
        <p:spPr>
          <a:xfrm>
            <a:off x="944880" y="2215515"/>
            <a:ext cx="2797810" cy="3898265"/>
          </a:xfrm>
          <a:prstGeom prst="rect">
            <a:avLst/>
          </a:prstGeom>
        </p:spPr>
      </p:pic>
      <p:sp>
        <p:nvSpPr>
          <p:cNvPr id="7" name="椭圆形标注 12">
            <a:extLst>
              <a:ext uri="{FF2B5EF4-FFF2-40B4-BE49-F238E27FC236}">
                <a16:creationId xmlns:a16="http://schemas.microsoft.com/office/drawing/2014/main" id="{7B390C9A-D5FF-47D1-B4B4-0199AF6B48D8}"/>
              </a:ext>
            </a:extLst>
          </p:cNvPr>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a:extLst>
              <a:ext uri="{FF2B5EF4-FFF2-40B4-BE49-F238E27FC236}">
                <a16:creationId xmlns:a16="http://schemas.microsoft.com/office/drawing/2014/main" id="{D9A8924D-E4E3-41DB-9F07-89CCE28E2FE3}"/>
              </a:ext>
            </a:extLst>
          </p:cNvPr>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2" name="TextBox 35">
            <a:extLst>
              <a:ext uri="{FF2B5EF4-FFF2-40B4-BE49-F238E27FC236}">
                <a16:creationId xmlns:a16="http://schemas.microsoft.com/office/drawing/2014/main" id="{88A2767E-6F2C-4E24-978D-C8C7F571051E}"/>
              </a:ext>
            </a:extLst>
          </p:cNvPr>
          <p:cNvSpPr txBox="1">
            <a:spLocks noChangeArrowheads="1"/>
          </p:cNvSpPr>
          <p:nvPr/>
        </p:nvSpPr>
        <p:spPr bwMode="auto">
          <a:xfrm>
            <a:off x="5815965" y="3706568"/>
            <a:ext cx="5429568" cy="1165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中括号</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连字符</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和</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反义符</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的使用，能够进行字符范围匹配</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grpSp>
        <p:nvGrpSpPr>
          <p:cNvPr id="14" name="组合 13">
            <a:extLst>
              <a:ext uri="{FF2B5EF4-FFF2-40B4-BE49-F238E27FC236}">
                <a16:creationId xmlns:a16="http://schemas.microsoft.com/office/drawing/2014/main" id="{3617D419-9079-4D1F-99BA-23638A3FE48F}"/>
              </a:ext>
            </a:extLst>
          </p:cNvPr>
          <p:cNvGrpSpPr/>
          <p:nvPr/>
        </p:nvGrpSpPr>
        <p:grpSpPr>
          <a:xfrm>
            <a:off x="5379720" y="3885848"/>
            <a:ext cx="405130" cy="405130"/>
            <a:chOff x="8881" y="4685"/>
            <a:chExt cx="638" cy="638"/>
          </a:xfrm>
        </p:grpSpPr>
        <p:sp>
          <p:nvSpPr>
            <p:cNvPr id="15" name="椭圆 14">
              <a:extLst>
                <a:ext uri="{FF2B5EF4-FFF2-40B4-BE49-F238E27FC236}">
                  <a16:creationId xmlns:a16="http://schemas.microsoft.com/office/drawing/2014/main" id="{7644041C-FD8B-4B62-94FA-4226E308886B}"/>
                </a:ext>
              </a:extLst>
            </p:cNvPr>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BDC457E5-245E-48A8-8165-3C32BA3775C2}"/>
                </a:ext>
              </a:extLst>
            </p:cNvPr>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Title 1"/>
          <p:cNvSpPr txBox="1"/>
          <p:nvPr/>
        </p:nvSpPr>
        <p:spPr>
          <a:xfrm>
            <a:off x="1143691" y="266995"/>
            <a:ext cx="4672274"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8.2.2  </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中括号、连字符和反义符</a:t>
            </a:r>
            <a:endPar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9320722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0" y="266995"/>
            <a:ext cx="4735492"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8.2.2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中括号、连字符和反义符</a:t>
            </a:r>
          </a:p>
        </p:txBody>
      </p:sp>
      <p:pic>
        <p:nvPicPr>
          <p:cNvPr id="5" name="Picture 7" descr="总结小人">
            <a:extLst>
              <a:ext uri="{FF2B5EF4-FFF2-40B4-BE49-F238E27FC236}">
                <a16:creationId xmlns:a16="http://schemas.microsoft.com/office/drawing/2014/main" id="{7702467B-8F29-4010-9BDC-696BBBB102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654" y="889620"/>
            <a:ext cx="3649663" cy="5924550"/>
          </a:xfrm>
          <a:prstGeom prst="rect">
            <a:avLst/>
          </a:prstGeom>
          <a:noFill/>
          <a:ln>
            <a:noFill/>
          </a:ln>
          <a:effectLst>
            <a:softEdge rad="317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组合 5">
            <a:extLst>
              <a:ext uri="{FF2B5EF4-FFF2-40B4-BE49-F238E27FC236}">
                <a16:creationId xmlns:a16="http://schemas.microsoft.com/office/drawing/2014/main" id="{F74E7DFB-3A3A-4445-BB3E-89C1A765B582}"/>
              </a:ext>
            </a:extLst>
          </p:cNvPr>
          <p:cNvGrpSpPr/>
          <p:nvPr/>
        </p:nvGrpSpPr>
        <p:grpSpPr bwMode="auto">
          <a:xfrm>
            <a:off x="4615717" y="2282389"/>
            <a:ext cx="5655952" cy="2803590"/>
            <a:chOff x="3403596" y="2407402"/>
            <a:chExt cx="5378795" cy="2070804"/>
          </a:xfrm>
        </p:grpSpPr>
        <p:sp>
          <p:nvSpPr>
            <p:cNvPr id="7" name="圆角矩形标注 11">
              <a:extLst>
                <a:ext uri="{FF2B5EF4-FFF2-40B4-BE49-F238E27FC236}">
                  <a16:creationId xmlns:a16="http://schemas.microsoft.com/office/drawing/2014/main" id="{1899F34E-F334-478C-9A81-1AD768803BF3}"/>
                </a:ext>
              </a:extLst>
            </p:cNvPr>
            <p:cNvSpPr/>
            <p:nvPr/>
          </p:nvSpPr>
          <p:spPr bwMode="auto">
            <a:xfrm rot="5400000">
              <a:off x="5057592" y="753406"/>
              <a:ext cx="2070804" cy="5378795"/>
            </a:xfrm>
            <a:prstGeom prst="wedgeRoundRectCallout">
              <a:avLst/>
            </a:prstGeom>
            <a:noFill/>
            <a:ln w="28575" cap="flat" cmpd="sng" algn="ctr">
              <a:solidFill>
                <a:schemeClr val="bg1">
                  <a:lumMod val="8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defRPr/>
              </a:pPr>
              <a:endParaRPr lang="zh-CN" altLang="en-US"/>
            </a:p>
          </p:txBody>
        </p:sp>
        <p:sp>
          <p:nvSpPr>
            <p:cNvPr id="8" name="矩形 5">
              <a:extLst>
                <a:ext uri="{FF2B5EF4-FFF2-40B4-BE49-F238E27FC236}">
                  <a16:creationId xmlns:a16="http://schemas.microsoft.com/office/drawing/2014/main" id="{403B0558-1D2D-49C4-A47E-431FB8E4E2F8}"/>
                </a:ext>
              </a:extLst>
            </p:cNvPr>
            <p:cNvSpPr>
              <a:spLocks noChangeArrowheads="1"/>
            </p:cNvSpPr>
            <p:nvPr/>
          </p:nvSpPr>
          <p:spPr bwMode="auto">
            <a:xfrm>
              <a:off x="3704295" y="2749508"/>
              <a:ext cx="4439098" cy="428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50000"/>
                </a:lnSpc>
              </a:pPr>
              <a:endParaRPr lang="zh-CN" altLang="en-US" sz="2000" dirty="0">
                <a:solidFill>
                  <a:srgbClr val="595959"/>
                </a:solidFill>
                <a:latin typeface="微软雅黑" panose="020B0503020204020204" pitchFamily="34" charset="-122"/>
                <a:ea typeface="微软雅黑" panose="020B0503020204020204" pitchFamily="34" charset="-122"/>
              </a:endParaRPr>
            </a:p>
          </p:txBody>
        </p:sp>
      </p:grpSp>
      <p:sp>
        <p:nvSpPr>
          <p:cNvPr id="9" name="文本框 8">
            <a:extLst>
              <a:ext uri="{FF2B5EF4-FFF2-40B4-BE49-F238E27FC236}">
                <a16:creationId xmlns:a16="http://schemas.microsoft.com/office/drawing/2014/main" id="{3C24798A-6F6A-4436-834D-ECE1FE4B8380}"/>
              </a:ext>
            </a:extLst>
          </p:cNvPr>
          <p:cNvSpPr txBox="1"/>
          <p:nvPr/>
        </p:nvSpPr>
        <p:spPr>
          <a:xfrm>
            <a:off x="5028583" y="2467314"/>
            <a:ext cx="5099071" cy="2400657"/>
          </a:xfrm>
          <a:prstGeom prst="rect">
            <a:avLst/>
          </a:prstGeom>
          <a:noFill/>
        </p:spPr>
        <p:txBody>
          <a:bodyPr wrap="square" rtlCol="0">
            <a:spAutoFit/>
          </a:bodyPr>
          <a:lstStyle/>
          <a:p>
            <a:pPr>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若要匹配</a:t>
            </a:r>
            <a:r>
              <a:rPr lang="zh-CN" altLang="en-US" sz="2000" dirty="0">
                <a:solidFill>
                  <a:srgbClr val="1369B2"/>
                </a:solidFill>
                <a:latin typeface="微软雅黑" panose="020B0503020204020204" pitchFamily="34" charset="-122"/>
                <a:ea typeface="微软雅黑" panose="020B0503020204020204" pitchFamily="34" charset="-122"/>
                <a:cs typeface="+mn-ea"/>
              </a:rPr>
              <a:t>某个范围内的字符</a:t>
            </a:r>
            <a:r>
              <a:rPr lang="zh-CN" altLang="en-US" sz="2000" dirty="0">
                <a:solidFill>
                  <a:srgbClr val="595959"/>
                </a:solidFill>
                <a:latin typeface="微软雅黑" panose="020B0503020204020204" pitchFamily="34" charset="-122"/>
                <a:ea typeface="微软雅黑" panose="020B0503020204020204" pitchFamily="34" charset="-122"/>
                <a:cs typeface="+mn-ea"/>
              </a:rPr>
              <a:t>，可以用</a:t>
            </a:r>
            <a:r>
              <a:rPr lang="zh-CN" altLang="en-US" sz="2000" dirty="0">
                <a:solidFill>
                  <a:srgbClr val="1369B2"/>
                </a:solidFill>
                <a:latin typeface="微软雅黑" panose="020B0503020204020204" pitchFamily="34" charset="-122"/>
                <a:ea typeface="微软雅黑" panose="020B0503020204020204" pitchFamily="34" charset="-122"/>
                <a:cs typeface="+mn-ea"/>
              </a:rPr>
              <a:t>中括号</a:t>
            </a:r>
            <a:r>
              <a:rPr lang="zh-CN" altLang="en-US" sz="2000" dirty="0">
                <a:solidFill>
                  <a:srgbClr val="595959"/>
                </a:solidFill>
                <a:latin typeface="微软雅黑" panose="020B0503020204020204" pitchFamily="34" charset="-122"/>
                <a:ea typeface="微软雅黑" panose="020B0503020204020204" pitchFamily="34" charset="-122"/>
                <a:cs typeface="+mn-ea"/>
              </a:rPr>
              <a:t>“</a:t>
            </a:r>
            <a:r>
              <a:rPr lang="en-US" altLang="zh-CN" sz="2000" dirty="0">
                <a:solidFill>
                  <a:srgbClr val="1369B2"/>
                </a:solidFill>
                <a:latin typeface="微软雅黑" panose="020B0503020204020204" pitchFamily="34" charset="-122"/>
                <a:ea typeface="微软雅黑" panose="020B0503020204020204" pitchFamily="34" charset="-122"/>
                <a:cs typeface="+mn-ea"/>
              </a:rPr>
              <a:t>[]</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zh-CN" altLang="en-US" sz="2000" dirty="0">
                <a:solidFill>
                  <a:srgbClr val="595959"/>
                </a:solidFill>
                <a:latin typeface="微软雅黑" panose="020B0503020204020204" pitchFamily="34" charset="-122"/>
                <a:ea typeface="微软雅黑" panose="020B0503020204020204" pitchFamily="34" charset="-122"/>
                <a:cs typeface="+mn-ea"/>
              </a:rPr>
              <a:t>和</a:t>
            </a:r>
            <a:r>
              <a:rPr lang="zh-CN" altLang="en-US" sz="2000" dirty="0">
                <a:solidFill>
                  <a:srgbClr val="1369B2"/>
                </a:solidFill>
                <a:latin typeface="微软雅黑" panose="020B0503020204020204" pitchFamily="34" charset="-122"/>
                <a:ea typeface="微软雅黑" panose="020B0503020204020204" pitchFamily="34" charset="-122"/>
                <a:cs typeface="+mn-ea"/>
              </a:rPr>
              <a:t>连字符</a:t>
            </a:r>
            <a:r>
              <a:rPr lang="zh-CN" altLang="en-US" sz="2000" dirty="0">
                <a:solidFill>
                  <a:srgbClr val="595959"/>
                </a:solidFill>
                <a:latin typeface="微软雅黑" panose="020B0503020204020204" pitchFamily="34" charset="-122"/>
                <a:ea typeface="微软雅黑" panose="020B0503020204020204" pitchFamily="34" charset="-122"/>
                <a:cs typeface="+mn-ea"/>
              </a:rPr>
              <a:t>“</a:t>
            </a:r>
            <a:r>
              <a:rPr lang="en-US" altLang="zh-CN" sz="2000" dirty="0">
                <a:solidFill>
                  <a:srgbClr val="1369B2"/>
                </a:solidFill>
                <a:latin typeface="微软雅黑" panose="020B0503020204020204" pitchFamily="34" charset="-122"/>
                <a:ea typeface="微软雅黑" panose="020B0503020204020204" pitchFamily="34" charset="-122"/>
                <a:cs typeface="+mn-ea"/>
              </a:rPr>
              <a:t>-</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zh-CN" altLang="en-US" sz="2000" dirty="0">
                <a:solidFill>
                  <a:srgbClr val="595959"/>
                </a:solidFill>
                <a:latin typeface="微软雅黑" panose="020B0503020204020204" pitchFamily="34" charset="-122"/>
                <a:ea typeface="微软雅黑" panose="020B0503020204020204" pitchFamily="34" charset="-122"/>
                <a:cs typeface="+mn-ea"/>
              </a:rPr>
              <a:t>来表示</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当</a:t>
            </a:r>
            <a:r>
              <a:rPr lang="zh-CN" altLang="en-US" sz="2000" dirty="0">
                <a:solidFill>
                  <a:srgbClr val="595959"/>
                </a:solidFill>
                <a:latin typeface="微软雅黑" panose="020B0503020204020204" pitchFamily="34" charset="-122"/>
                <a:ea typeface="微软雅黑" panose="020B0503020204020204" pitchFamily="34" charset="-122"/>
                <a:cs typeface="+mn-ea"/>
              </a:rPr>
              <a:t>在“</a:t>
            </a:r>
            <a:r>
              <a:rPr lang="en-US" altLang="zh-CN" sz="2000" dirty="0">
                <a:solidFill>
                  <a:srgbClr val="1369B2"/>
                </a:solidFill>
                <a:latin typeface="微软雅黑" panose="020B0503020204020204" pitchFamily="34" charset="-122"/>
                <a:ea typeface="微软雅黑" panose="020B0503020204020204" pitchFamily="34" charset="-122"/>
                <a:cs typeface="+mn-ea"/>
              </a:rPr>
              <a:t>[</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zh-CN" altLang="en-US" sz="2000" dirty="0">
                <a:solidFill>
                  <a:srgbClr val="595959"/>
                </a:solidFill>
                <a:latin typeface="微软雅黑" panose="020B0503020204020204" pitchFamily="34" charset="-122"/>
                <a:ea typeface="微软雅黑" panose="020B0503020204020204" pitchFamily="34" charset="-122"/>
                <a:cs typeface="+mn-ea"/>
              </a:rPr>
              <a:t>后面使用“</a:t>
            </a:r>
            <a:r>
              <a:rPr lang="en-US" altLang="zh-CN" sz="2000" dirty="0">
                <a:solidFill>
                  <a:srgbClr val="1369B2"/>
                </a:solidFill>
                <a:latin typeface="微软雅黑" panose="020B0503020204020204" pitchFamily="34" charset="-122"/>
                <a:ea typeface="微软雅黑" panose="020B0503020204020204" pitchFamily="34" charset="-122"/>
                <a:cs typeface="+mn-ea"/>
              </a:rPr>
              <a:t>^</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zh-CN" altLang="en-US" sz="2000" dirty="0">
                <a:solidFill>
                  <a:srgbClr val="595959"/>
                </a:solidFill>
                <a:latin typeface="微软雅黑" panose="020B0503020204020204" pitchFamily="34" charset="-122"/>
                <a:ea typeface="微软雅黑" panose="020B0503020204020204" pitchFamily="34" charset="-122"/>
                <a:cs typeface="+mn-ea"/>
              </a:rPr>
              <a:t>时，“</a:t>
            </a:r>
            <a:r>
              <a:rPr lang="en-US" altLang="zh-CN" sz="2000" dirty="0">
                <a:solidFill>
                  <a:srgbClr val="1369B2"/>
                </a:solidFill>
                <a:latin typeface="微软雅黑" panose="020B0503020204020204" pitchFamily="34" charset="-122"/>
                <a:ea typeface="微软雅黑" panose="020B0503020204020204" pitchFamily="34" charset="-122"/>
                <a:cs typeface="+mn-ea"/>
              </a:rPr>
              <a:t>^</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zh-CN" altLang="en-US" sz="2000" dirty="0">
                <a:solidFill>
                  <a:srgbClr val="595959"/>
                </a:solidFill>
                <a:latin typeface="微软雅黑" panose="020B0503020204020204" pitchFamily="34" charset="-122"/>
                <a:ea typeface="微软雅黑" panose="020B0503020204020204" pitchFamily="34" charset="-122"/>
                <a:cs typeface="+mn-ea"/>
              </a:rPr>
              <a:t>就不再表示定位符，而表示</a:t>
            </a:r>
            <a:r>
              <a:rPr lang="zh-CN" altLang="en-US" sz="2000" dirty="0">
                <a:solidFill>
                  <a:srgbClr val="1369B2"/>
                </a:solidFill>
                <a:latin typeface="微软雅黑" panose="020B0503020204020204" pitchFamily="34" charset="-122"/>
                <a:ea typeface="微软雅黑" panose="020B0503020204020204" pitchFamily="34" charset="-122"/>
                <a:cs typeface="+mn-ea"/>
              </a:rPr>
              <a:t>反义符</a:t>
            </a:r>
            <a:r>
              <a:rPr lang="zh-CN" altLang="en-US" sz="2000" dirty="0">
                <a:solidFill>
                  <a:srgbClr val="595959"/>
                </a:solidFill>
                <a:latin typeface="微软雅黑" panose="020B0503020204020204" pitchFamily="34" charset="-122"/>
                <a:ea typeface="微软雅黑" panose="020B0503020204020204" pitchFamily="34" charset="-122"/>
                <a:cs typeface="+mn-ea"/>
              </a:rPr>
              <a:t>，用于匹配</a:t>
            </a:r>
            <a:r>
              <a:rPr lang="zh-CN" altLang="en-US" sz="2000" dirty="0">
                <a:solidFill>
                  <a:srgbClr val="1369B2"/>
                </a:solidFill>
                <a:latin typeface="微软雅黑" panose="020B0503020204020204" pitchFamily="34" charset="-122"/>
                <a:ea typeface="微软雅黑" panose="020B0503020204020204" pitchFamily="34" charset="-122"/>
                <a:cs typeface="+mn-ea"/>
              </a:rPr>
              <a:t>不在指定字符范围内</a:t>
            </a:r>
            <a:r>
              <a:rPr lang="zh-CN" altLang="en-US" sz="2000" dirty="0">
                <a:solidFill>
                  <a:srgbClr val="595959"/>
                </a:solidFill>
                <a:latin typeface="微软雅黑" panose="020B0503020204020204" pitchFamily="34" charset="-122"/>
                <a:ea typeface="微软雅黑" panose="020B0503020204020204" pitchFamily="34" charset="-122"/>
                <a:cs typeface="+mn-ea"/>
              </a:rPr>
              <a:t>的字符</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35081192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30610" y="1053530"/>
            <a:ext cx="10297144" cy="400110"/>
          </a:xfrm>
          <a:prstGeom prst="rect">
            <a:avLst/>
          </a:prstGeom>
        </p:spPr>
        <p:txBody>
          <a:bodyPr wrap="square">
            <a:spAutoFit/>
          </a:bodyPr>
          <a:lstStyle/>
          <a:p>
            <a:pPr indent="266700"/>
            <a:r>
              <a:rPr lang="zh-CN" altLang="en-US" sz="2000" dirty="0" smtClean="0">
                <a:solidFill>
                  <a:srgbClr val="595959"/>
                </a:solidFill>
                <a:latin typeface="微软雅黑" panose="020B0503020204020204" pitchFamily="34" charset="-122"/>
                <a:ea typeface="微软雅黑" panose="020B0503020204020204" pitchFamily="34" charset="-122"/>
                <a:cs typeface="+mn-ea"/>
              </a:rPr>
              <a:t>演示</a:t>
            </a:r>
            <a:r>
              <a:rPr lang="zh-CN" altLang="en-US" sz="2000" dirty="0">
                <a:solidFill>
                  <a:srgbClr val="595959"/>
                </a:solidFill>
                <a:latin typeface="微软雅黑" panose="020B0503020204020204" pitchFamily="34" charset="-122"/>
                <a:ea typeface="微软雅黑" panose="020B0503020204020204" pitchFamily="34" charset="-122"/>
                <a:cs typeface="+mn-ea"/>
              </a:rPr>
              <a:t>中括号、连字符和反义符的</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使用。</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4" name="表格 3">
            <a:extLst>
              <a:ext uri="{FF2B5EF4-FFF2-40B4-BE49-F238E27FC236}">
                <a16:creationId xmlns:a16="http://schemas.microsoft.com/office/drawing/2014/main" id="{B99EB765-3296-4251-958E-B4DE09C9687B}"/>
              </a:ext>
            </a:extLst>
          </p:cNvPr>
          <p:cNvGraphicFramePr>
            <a:graphicFrameLocks noGrp="1"/>
          </p:cNvGraphicFramePr>
          <p:nvPr>
            <p:extLst>
              <p:ext uri="{D42A27DB-BD31-4B8C-83A1-F6EECF244321}">
                <p14:modId xmlns:p14="http://schemas.microsoft.com/office/powerpoint/2010/main" val="3757594857"/>
              </p:ext>
            </p:extLst>
          </p:nvPr>
        </p:nvGraphicFramePr>
        <p:xfrm>
          <a:off x="1270670" y="1734089"/>
          <a:ext cx="8424936" cy="3533514"/>
        </p:xfrm>
        <a:graphic>
          <a:graphicData uri="http://schemas.openxmlformats.org/drawingml/2006/table">
            <a:tbl>
              <a:tblPr>
                <a:tableStyleId>{7DF18680-E054-41AD-8BC1-D1AEF772440D}</a:tableStyleId>
              </a:tblPr>
              <a:tblGrid>
                <a:gridCol w="1944216">
                  <a:extLst>
                    <a:ext uri="{9D8B030D-6E8A-4147-A177-3AD203B41FA5}">
                      <a16:colId xmlns:a16="http://schemas.microsoft.com/office/drawing/2014/main" val="4045703550"/>
                    </a:ext>
                  </a:extLst>
                </a:gridCol>
                <a:gridCol w="3600400">
                  <a:extLst>
                    <a:ext uri="{9D8B030D-6E8A-4147-A177-3AD203B41FA5}">
                      <a16:colId xmlns:a16="http://schemas.microsoft.com/office/drawing/2014/main" val="860798628"/>
                    </a:ext>
                  </a:extLst>
                </a:gridCol>
                <a:gridCol w="2880320">
                  <a:extLst>
                    <a:ext uri="{9D8B030D-6E8A-4147-A177-3AD203B41FA5}">
                      <a16:colId xmlns:a16="http://schemas.microsoft.com/office/drawing/2014/main" val="107040321"/>
                    </a:ext>
                  </a:extLst>
                </a:gridCol>
              </a:tblGrid>
              <a:tr h="588919">
                <a:tc>
                  <a:txBody>
                    <a:bodyPr/>
                    <a:lstStyle/>
                    <a:p>
                      <a:pPr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示例</a:t>
                      </a:r>
                      <a:endParaRPr lang="zh-CN" sz="1600"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marL="635" indent="-19050" algn="ctr">
                        <a:spcAft>
                          <a:spcPts val="0"/>
                        </a:spcAft>
                      </a:pPr>
                      <a:r>
                        <a:rPr lang="zh-CN" sz="1600" b="1" kern="100">
                          <a:solidFill>
                            <a:srgbClr val="595959"/>
                          </a:solidFill>
                          <a:effectLst/>
                          <a:latin typeface="微软雅黑" panose="020B0503020204020204" pitchFamily="34" charset="-122"/>
                          <a:ea typeface="微软雅黑" panose="020B0503020204020204" pitchFamily="34" charset="-122"/>
                        </a:rPr>
                        <a:t>说明</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marL="635" indent="-1905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匹配“</a:t>
                      </a:r>
                      <a:r>
                        <a:rPr lang="en-US" sz="1600" b="1" kern="100" dirty="0" err="1">
                          <a:solidFill>
                            <a:srgbClr val="595959"/>
                          </a:solidFill>
                          <a:effectLst/>
                          <a:latin typeface="微软雅黑" panose="020B0503020204020204" pitchFamily="34" charset="-122"/>
                          <a:ea typeface="微软雅黑" panose="020B0503020204020204" pitchFamily="34" charset="-122"/>
                        </a:rPr>
                        <a:t>AbCd</a:t>
                      </a:r>
                      <a:r>
                        <a:rPr lang="zh-CN" sz="1600" b="1" kern="100" dirty="0">
                          <a:solidFill>
                            <a:srgbClr val="595959"/>
                          </a:solidFill>
                          <a:effectLst/>
                          <a:latin typeface="微软雅黑" panose="020B0503020204020204" pitchFamily="34" charset="-122"/>
                          <a:ea typeface="微软雅黑" panose="020B0503020204020204" pitchFamily="34" charset="-122"/>
                        </a:rPr>
                        <a:t>”的结果</a:t>
                      </a:r>
                      <a:endParaRPr lang="zh-CN" sz="1600"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extLst>
                  <a:ext uri="{0D108BD9-81ED-4DB2-BD59-A6C34878D82A}">
                    <a16:rowId xmlns:a16="http://schemas.microsoft.com/office/drawing/2014/main" val="10000"/>
                  </a:ext>
                </a:extLst>
              </a:tr>
              <a:tr h="588919">
                <a:tc>
                  <a:txBody>
                    <a:bodyPr/>
                    <a:lstStyle/>
                    <a:p>
                      <a:pPr algn="ctr">
                        <a:spcAft>
                          <a:spcPts val="0"/>
                        </a:spcAft>
                      </a:pPr>
                      <a:r>
                        <a:rPr lang="en-US" sz="1600" kern="100">
                          <a:solidFill>
                            <a:srgbClr val="595959"/>
                          </a:solidFill>
                          <a:effectLst/>
                          <a:latin typeface="微软雅黑" panose="020B0503020204020204" pitchFamily="34" charset="-122"/>
                          <a:ea typeface="微软雅黑" panose="020B0503020204020204" pitchFamily="34" charset="-122"/>
                        </a:rPr>
                        <a:t>[abc]</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l">
                        <a:spcAft>
                          <a:spcPts val="0"/>
                        </a:spcAft>
                      </a:pPr>
                      <a:r>
                        <a:rPr lang="zh-CN" sz="1600" kern="100">
                          <a:solidFill>
                            <a:srgbClr val="595959"/>
                          </a:solidFill>
                          <a:effectLst/>
                          <a:latin typeface="微软雅黑" panose="020B0503020204020204" pitchFamily="34" charset="-122"/>
                          <a:ea typeface="微软雅黑" panose="020B0503020204020204" pitchFamily="34" charset="-122"/>
                        </a:rPr>
                        <a:t>匹配字符</a:t>
                      </a:r>
                      <a:r>
                        <a:rPr lang="en-US" sz="1600" kern="100">
                          <a:solidFill>
                            <a:srgbClr val="595959"/>
                          </a:solidFill>
                          <a:effectLst/>
                          <a:latin typeface="微软雅黑" panose="020B0503020204020204" pitchFamily="34" charset="-122"/>
                          <a:ea typeface="微软雅黑" panose="020B0503020204020204" pitchFamily="34" charset="-122"/>
                        </a:rPr>
                        <a:t>a</a:t>
                      </a:r>
                      <a:r>
                        <a:rPr lang="zh-CN" sz="1600" kern="100">
                          <a:solidFill>
                            <a:srgbClr val="595959"/>
                          </a:solidFill>
                          <a:effectLst/>
                          <a:latin typeface="微软雅黑" panose="020B0503020204020204" pitchFamily="34" charset="-122"/>
                          <a:ea typeface="微软雅黑" panose="020B0503020204020204" pitchFamily="34" charset="-122"/>
                        </a:rPr>
                        <a:t>、</a:t>
                      </a:r>
                      <a:r>
                        <a:rPr lang="en-US" sz="1600" kern="100">
                          <a:solidFill>
                            <a:srgbClr val="595959"/>
                          </a:solidFill>
                          <a:effectLst/>
                          <a:latin typeface="微软雅黑" panose="020B0503020204020204" pitchFamily="34" charset="-122"/>
                          <a:ea typeface="微软雅黑" panose="020B0503020204020204" pitchFamily="34" charset="-122"/>
                        </a:rPr>
                        <a:t>b</a:t>
                      </a:r>
                      <a:r>
                        <a:rPr lang="zh-CN" sz="1600" kern="100">
                          <a:solidFill>
                            <a:srgbClr val="595959"/>
                          </a:solidFill>
                          <a:effectLst/>
                          <a:latin typeface="微软雅黑" panose="020B0503020204020204" pitchFamily="34" charset="-122"/>
                          <a:ea typeface="微软雅黑" panose="020B0503020204020204" pitchFamily="34" charset="-122"/>
                        </a:rPr>
                        <a:t>、</a:t>
                      </a:r>
                      <a:r>
                        <a:rPr lang="en-US" sz="1600" kern="100">
                          <a:solidFill>
                            <a:srgbClr val="595959"/>
                          </a:solidFill>
                          <a:effectLst/>
                          <a:latin typeface="微软雅黑" panose="020B0503020204020204" pitchFamily="34" charset="-122"/>
                          <a:ea typeface="微软雅黑" panose="020B0503020204020204" pitchFamily="34" charset="-122"/>
                        </a:rPr>
                        <a:t>c</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l">
                        <a:spcAft>
                          <a:spcPts val="0"/>
                        </a:spcAft>
                      </a:pPr>
                      <a:r>
                        <a:rPr lang="en-US" sz="1600" kern="100">
                          <a:solidFill>
                            <a:srgbClr val="595959"/>
                          </a:solidFill>
                          <a:effectLst/>
                          <a:latin typeface="微软雅黑" panose="020B0503020204020204" pitchFamily="34" charset="-122"/>
                          <a:ea typeface="微软雅黑" panose="020B0503020204020204" pitchFamily="34" charset="-122"/>
                        </a:rPr>
                        <a:t>b</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extLst>
                  <a:ext uri="{0D108BD9-81ED-4DB2-BD59-A6C34878D82A}">
                    <a16:rowId xmlns:a16="http://schemas.microsoft.com/office/drawing/2014/main" val="3294239387"/>
                  </a:ext>
                </a:extLst>
              </a:tr>
              <a:tr h="588919">
                <a:tc>
                  <a:txBody>
                    <a:bodyPr/>
                    <a:lstStyle/>
                    <a:p>
                      <a:pPr algn="ctr">
                        <a:spcAft>
                          <a:spcPts val="0"/>
                        </a:spcAft>
                      </a:pPr>
                      <a:r>
                        <a:rPr lang="en-US" sz="1600" kern="100">
                          <a:solidFill>
                            <a:srgbClr val="595959"/>
                          </a:solidFill>
                          <a:effectLst/>
                          <a:latin typeface="微软雅黑" panose="020B0503020204020204" pitchFamily="34" charset="-122"/>
                          <a:ea typeface="微软雅黑" panose="020B0503020204020204" pitchFamily="34" charset="-122"/>
                        </a:rPr>
                        <a:t>[^abc]</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l">
                        <a:spcAft>
                          <a:spcPts val="0"/>
                        </a:spcAft>
                      </a:pPr>
                      <a:r>
                        <a:rPr lang="zh-CN" sz="1600" kern="100" dirty="0">
                          <a:solidFill>
                            <a:srgbClr val="595959"/>
                          </a:solidFill>
                          <a:effectLst/>
                          <a:latin typeface="微软雅黑" panose="020B0503020204020204" pitchFamily="34" charset="-122"/>
                          <a:ea typeface="微软雅黑" panose="020B0503020204020204" pitchFamily="34" charset="-122"/>
                        </a:rPr>
                        <a:t>匹配除</a:t>
                      </a:r>
                      <a:r>
                        <a:rPr lang="en-US" sz="1600" kern="100" dirty="0">
                          <a:solidFill>
                            <a:srgbClr val="595959"/>
                          </a:solidFill>
                          <a:effectLst/>
                          <a:latin typeface="微软雅黑" panose="020B0503020204020204" pitchFamily="34" charset="-122"/>
                          <a:ea typeface="微软雅黑" panose="020B0503020204020204" pitchFamily="34" charset="-122"/>
                        </a:rPr>
                        <a:t>a</a:t>
                      </a:r>
                      <a:r>
                        <a:rPr lang="zh-CN" sz="1600" kern="100" dirty="0">
                          <a:solidFill>
                            <a:srgbClr val="595959"/>
                          </a:solidFill>
                          <a:effectLst/>
                          <a:latin typeface="微软雅黑" panose="020B0503020204020204" pitchFamily="34" charset="-122"/>
                          <a:ea typeface="微软雅黑" panose="020B0503020204020204" pitchFamily="34" charset="-122"/>
                        </a:rPr>
                        <a:t>、</a:t>
                      </a:r>
                      <a:r>
                        <a:rPr lang="en-US" sz="1600" kern="100" dirty="0">
                          <a:solidFill>
                            <a:srgbClr val="595959"/>
                          </a:solidFill>
                          <a:effectLst/>
                          <a:latin typeface="微软雅黑" panose="020B0503020204020204" pitchFamily="34" charset="-122"/>
                          <a:ea typeface="微软雅黑" panose="020B0503020204020204" pitchFamily="34" charset="-122"/>
                        </a:rPr>
                        <a:t>b</a:t>
                      </a:r>
                      <a:r>
                        <a:rPr lang="zh-CN" sz="1600" kern="100" dirty="0">
                          <a:solidFill>
                            <a:srgbClr val="595959"/>
                          </a:solidFill>
                          <a:effectLst/>
                          <a:latin typeface="微软雅黑" panose="020B0503020204020204" pitchFamily="34" charset="-122"/>
                          <a:ea typeface="微软雅黑" panose="020B0503020204020204" pitchFamily="34" charset="-122"/>
                        </a:rPr>
                        <a:t>、</a:t>
                      </a:r>
                      <a:r>
                        <a:rPr lang="en-US" sz="1600" kern="100" dirty="0">
                          <a:solidFill>
                            <a:srgbClr val="595959"/>
                          </a:solidFill>
                          <a:effectLst/>
                          <a:latin typeface="微软雅黑" panose="020B0503020204020204" pitchFamily="34" charset="-122"/>
                          <a:ea typeface="微软雅黑" panose="020B0503020204020204" pitchFamily="34" charset="-122"/>
                        </a:rPr>
                        <a:t>c</a:t>
                      </a:r>
                      <a:r>
                        <a:rPr lang="zh-CN" sz="1600" kern="100" dirty="0">
                          <a:solidFill>
                            <a:srgbClr val="595959"/>
                          </a:solidFill>
                          <a:effectLst/>
                          <a:latin typeface="微软雅黑" panose="020B0503020204020204" pitchFamily="34" charset="-122"/>
                          <a:ea typeface="微软雅黑" panose="020B0503020204020204" pitchFamily="34" charset="-122"/>
                        </a:rPr>
                        <a:t>以外的字符</a:t>
                      </a:r>
                    </a:p>
                  </a:txBody>
                  <a:tcPr marL="68580" marR="68580" marT="0" marB="0" anchor="ctr">
                    <a:solidFill>
                      <a:srgbClr val="F2F2F2"/>
                    </a:solidFill>
                  </a:tcPr>
                </a:tc>
                <a:tc>
                  <a:txBody>
                    <a:bodyPr/>
                    <a:lstStyle/>
                    <a:p>
                      <a:pPr algn="l">
                        <a:spcAft>
                          <a:spcPts val="0"/>
                        </a:spcAft>
                      </a:pPr>
                      <a:r>
                        <a:rPr lang="en-US" sz="1600" kern="100">
                          <a:solidFill>
                            <a:srgbClr val="595959"/>
                          </a:solidFill>
                          <a:effectLst/>
                          <a:latin typeface="微软雅黑" panose="020B0503020204020204" pitchFamily="34" charset="-122"/>
                          <a:ea typeface="微软雅黑" panose="020B0503020204020204" pitchFamily="34" charset="-122"/>
                        </a:rPr>
                        <a:t>A</a:t>
                      </a:r>
                      <a:r>
                        <a:rPr lang="zh-CN" sz="1600" kern="100">
                          <a:solidFill>
                            <a:srgbClr val="595959"/>
                          </a:solidFill>
                          <a:effectLst/>
                          <a:latin typeface="微软雅黑" panose="020B0503020204020204" pitchFamily="34" charset="-122"/>
                          <a:ea typeface="微软雅黑" panose="020B0503020204020204" pitchFamily="34" charset="-122"/>
                        </a:rPr>
                        <a:t>、</a:t>
                      </a:r>
                      <a:r>
                        <a:rPr lang="en-US" sz="1600" kern="100">
                          <a:solidFill>
                            <a:srgbClr val="595959"/>
                          </a:solidFill>
                          <a:effectLst/>
                          <a:latin typeface="微软雅黑" panose="020B0503020204020204" pitchFamily="34" charset="-122"/>
                          <a:ea typeface="微软雅黑" panose="020B0503020204020204" pitchFamily="34" charset="-122"/>
                        </a:rPr>
                        <a:t>C</a:t>
                      </a:r>
                      <a:r>
                        <a:rPr lang="zh-CN" sz="1600" kern="100">
                          <a:solidFill>
                            <a:srgbClr val="595959"/>
                          </a:solidFill>
                          <a:effectLst/>
                          <a:latin typeface="微软雅黑" panose="020B0503020204020204" pitchFamily="34" charset="-122"/>
                          <a:ea typeface="微软雅黑" panose="020B0503020204020204" pitchFamily="34" charset="-122"/>
                        </a:rPr>
                        <a:t>、</a:t>
                      </a:r>
                      <a:r>
                        <a:rPr lang="en-US" sz="1600" kern="100">
                          <a:solidFill>
                            <a:srgbClr val="595959"/>
                          </a:solidFill>
                          <a:effectLst/>
                          <a:latin typeface="微软雅黑" panose="020B0503020204020204" pitchFamily="34" charset="-122"/>
                          <a:ea typeface="微软雅黑" panose="020B0503020204020204" pitchFamily="34" charset="-122"/>
                        </a:rPr>
                        <a:t>d</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extLst>
                  <a:ext uri="{0D108BD9-81ED-4DB2-BD59-A6C34878D82A}">
                    <a16:rowId xmlns:a16="http://schemas.microsoft.com/office/drawing/2014/main" val="2177513890"/>
                  </a:ext>
                </a:extLst>
              </a:tr>
              <a:tr h="588919">
                <a:tc>
                  <a:txBody>
                    <a:bodyPr/>
                    <a:lstStyle/>
                    <a:p>
                      <a:pPr algn="ctr">
                        <a:spcAft>
                          <a:spcPts val="0"/>
                        </a:spcAft>
                      </a:pPr>
                      <a:r>
                        <a:rPr lang="en-US" sz="1600" kern="100">
                          <a:solidFill>
                            <a:srgbClr val="595959"/>
                          </a:solidFill>
                          <a:effectLst/>
                          <a:latin typeface="微软雅黑" panose="020B0503020204020204" pitchFamily="34" charset="-122"/>
                          <a:ea typeface="微软雅黑" panose="020B0503020204020204" pitchFamily="34" charset="-122"/>
                        </a:rPr>
                        <a:t>[A-Z]</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l">
                        <a:spcAft>
                          <a:spcPts val="0"/>
                        </a:spcAft>
                      </a:pPr>
                      <a:r>
                        <a:rPr lang="zh-CN" sz="1600" kern="100">
                          <a:solidFill>
                            <a:srgbClr val="595959"/>
                          </a:solidFill>
                          <a:effectLst/>
                          <a:latin typeface="微软雅黑" panose="020B0503020204020204" pitchFamily="34" charset="-122"/>
                          <a:ea typeface="微软雅黑" panose="020B0503020204020204" pitchFamily="34" charset="-122"/>
                        </a:rPr>
                        <a:t>匹配</a:t>
                      </a:r>
                      <a:r>
                        <a:rPr lang="en-US" sz="1600" kern="100">
                          <a:solidFill>
                            <a:srgbClr val="595959"/>
                          </a:solidFill>
                          <a:effectLst/>
                          <a:latin typeface="微软雅黑" panose="020B0503020204020204" pitchFamily="34" charset="-122"/>
                          <a:ea typeface="微软雅黑" panose="020B0503020204020204" pitchFamily="34" charset="-122"/>
                        </a:rPr>
                        <a:t>A~Z</a:t>
                      </a:r>
                      <a:r>
                        <a:rPr lang="zh-CN" sz="1600" kern="100">
                          <a:solidFill>
                            <a:srgbClr val="595959"/>
                          </a:solidFill>
                          <a:effectLst/>
                          <a:latin typeface="微软雅黑" panose="020B0503020204020204" pitchFamily="34" charset="-122"/>
                          <a:ea typeface="微软雅黑" panose="020B0503020204020204" pitchFamily="34" charset="-122"/>
                        </a:rPr>
                        <a:t>范围内的字符</a:t>
                      </a:r>
                    </a:p>
                  </a:txBody>
                  <a:tcPr marL="68580" marR="68580" marT="0" marB="0" anchor="ctr">
                    <a:solidFill>
                      <a:srgbClr val="F2F2F2"/>
                    </a:solidFill>
                  </a:tcPr>
                </a:tc>
                <a:tc>
                  <a:txBody>
                    <a:bodyPr/>
                    <a:lstStyle/>
                    <a:p>
                      <a:pPr algn="l">
                        <a:spcAft>
                          <a:spcPts val="0"/>
                        </a:spcAft>
                      </a:pPr>
                      <a:r>
                        <a:rPr lang="en-US" altLang="zh-CN" sz="1600" kern="100" dirty="0" smtClean="0">
                          <a:solidFill>
                            <a:srgbClr val="595959"/>
                          </a:solidFill>
                          <a:effectLst/>
                          <a:latin typeface="微软雅黑" panose="020B0503020204020204" pitchFamily="34" charset="-122"/>
                          <a:ea typeface="微软雅黑" panose="020B0503020204020204" pitchFamily="34" charset="-122"/>
                        </a:rPr>
                        <a:t>A</a:t>
                      </a:r>
                      <a:r>
                        <a:rPr lang="zh-CN" altLang="en-US" sz="1600" kern="100" dirty="0" smtClean="0">
                          <a:solidFill>
                            <a:srgbClr val="595959"/>
                          </a:solidFill>
                          <a:effectLst/>
                          <a:latin typeface="微软雅黑" panose="020B0503020204020204" pitchFamily="34" charset="-122"/>
                          <a:ea typeface="微软雅黑" panose="020B0503020204020204" pitchFamily="34" charset="-122"/>
                        </a:rPr>
                        <a:t>、</a:t>
                      </a:r>
                      <a:r>
                        <a:rPr lang="en-US" sz="1600" kern="100" dirty="0" smtClean="0">
                          <a:solidFill>
                            <a:srgbClr val="595959"/>
                          </a:solidFill>
                          <a:effectLst/>
                          <a:latin typeface="微软雅黑" panose="020B0503020204020204" pitchFamily="34" charset="-122"/>
                          <a:ea typeface="微软雅黑" panose="020B0503020204020204" pitchFamily="34" charset="-122"/>
                        </a:rPr>
                        <a:t>C</a:t>
                      </a:r>
                      <a:endParaRPr lang="zh-CN" sz="1600"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extLst>
                  <a:ext uri="{0D108BD9-81ED-4DB2-BD59-A6C34878D82A}">
                    <a16:rowId xmlns:a16="http://schemas.microsoft.com/office/drawing/2014/main" val="3601480932"/>
                  </a:ext>
                </a:extLst>
              </a:tr>
              <a:tr h="588919">
                <a:tc>
                  <a:txBody>
                    <a:bodyPr/>
                    <a:lstStyle/>
                    <a:p>
                      <a:pPr algn="ctr">
                        <a:spcAft>
                          <a:spcPts val="0"/>
                        </a:spcAft>
                      </a:pPr>
                      <a:r>
                        <a:rPr lang="en-US" sz="1600" kern="100">
                          <a:solidFill>
                            <a:srgbClr val="595959"/>
                          </a:solidFill>
                          <a:effectLst/>
                          <a:latin typeface="微软雅黑" panose="020B0503020204020204" pitchFamily="34" charset="-122"/>
                          <a:ea typeface="微软雅黑" panose="020B0503020204020204" pitchFamily="34" charset="-122"/>
                        </a:rPr>
                        <a:t>[^a-z]</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l">
                        <a:spcAft>
                          <a:spcPts val="0"/>
                        </a:spcAft>
                      </a:pPr>
                      <a:r>
                        <a:rPr lang="zh-CN" sz="1600" kern="100" dirty="0">
                          <a:solidFill>
                            <a:srgbClr val="595959"/>
                          </a:solidFill>
                          <a:effectLst/>
                          <a:latin typeface="微软雅黑" panose="020B0503020204020204" pitchFamily="34" charset="-122"/>
                          <a:ea typeface="微软雅黑" panose="020B0503020204020204" pitchFamily="34" charset="-122"/>
                        </a:rPr>
                        <a:t>匹配</a:t>
                      </a:r>
                      <a:r>
                        <a:rPr lang="en-US" sz="1600" kern="100" dirty="0" err="1">
                          <a:solidFill>
                            <a:srgbClr val="595959"/>
                          </a:solidFill>
                          <a:effectLst/>
                          <a:latin typeface="微软雅黑" panose="020B0503020204020204" pitchFamily="34" charset="-122"/>
                          <a:ea typeface="微软雅黑" panose="020B0503020204020204" pitchFamily="34" charset="-122"/>
                        </a:rPr>
                        <a:t>a~z</a:t>
                      </a:r>
                      <a:r>
                        <a:rPr lang="zh-CN" sz="1600" kern="100" dirty="0">
                          <a:solidFill>
                            <a:srgbClr val="595959"/>
                          </a:solidFill>
                          <a:effectLst/>
                          <a:latin typeface="微软雅黑" panose="020B0503020204020204" pitchFamily="34" charset="-122"/>
                          <a:ea typeface="微软雅黑" panose="020B0503020204020204" pitchFamily="34" charset="-122"/>
                        </a:rPr>
                        <a:t>范围外的字符</a:t>
                      </a:r>
                    </a:p>
                  </a:txBody>
                  <a:tcPr marL="68580" marR="68580" marT="0" marB="0" anchor="ctr">
                    <a:solidFill>
                      <a:srgbClr val="F2F2F2"/>
                    </a:solidFill>
                  </a:tcPr>
                </a:tc>
                <a:tc>
                  <a:txBody>
                    <a:bodyPr/>
                    <a:lstStyle/>
                    <a:p>
                      <a:pPr algn="l">
                        <a:spcAft>
                          <a:spcPts val="0"/>
                        </a:spcAft>
                      </a:pPr>
                      <a:r>
                        <a:rPr lang="en-US" sz="1600" kern="100">
                          <a:solidFill>
                            <a:srgbClr val="595959"/>
                          </a:solidFill>
                          <a:effectLst/>
                          <a:latin typeface="微软雅黑" panose="020B0503020204020204" pitchFamily="34" charset="-122"/>
                          <a:ea typeface="微软雅黑" panose="020B0503020204020204" pitchFamily="34" charset="-122"/>
                        </a:rPr>
                        <a:t>A</a:t>
                      </a:r>
                      <a:r>
                        <a:rPr lang="zh-CN" sz="1600" kern="100">
                          <a:solidFill>
                            <a:srgbClr val="595959"/>
                          </a:solidFill>
                          <a:effectLst/>
                          <a:latin typeface="微软雅黑" panose="020B0503020204020204" pitchFamily="34" charset="-122"/>
                          <a:ea typeface="微软雅黑" panose="020B0503020204020204" pitchFamily="34" charset="-122"/>
                        </a:rPr>
                        <a:t>、</a:t>
                      </a:r>
                      <a:r>
                        <a:rPr lang="en-US" sz="1600" kern="100">
                          <a:solidFill>
                            <a:srgbClr val="595959"/>
                          </a:solidFill>
                          <a:effectLst/>
                          <a:latin typeface="微软雅黑" panose="020B0503020204020204" pitchFamily="34" charset="-122"/>
                          <a:ea typeface="微软雅黑" panose="020B0503020204020204" pitchFamily="34" charset="-122"/>
                        </a:rPr>
                        <a:t>C</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extLst>
                  <a:ext uri="{0D108BD9-81ED-4DB2-BD59-A6C34878D82A}">
                    <a16:rowId xmlns:a16="http://schemas.microsoft.com/office/drawing/2014/main" val="2317399356"/>
                  </a:ext>
                </a:extLst>
              </a:tr>
              <a:tr h="588919">
                <a:tc>
                  <a:txBody>
                    <a:bodyPr/>
                    <a:lstStyle/>
                    <a:p>
                      <a:pPr algn="ctr">
                        <a:spcAft>
                          <a:spcPts val="0"/>
                        </a:spcAft>
                      </a:pPr>
                      <a:r>
                        <a:rPr lang="en-US" sz="1600" kern="100" dirty="0">
                          <a:solidFill>
                            <a:srgbClr val="595959"/>
                          </a:solidFill>
                          <a:effectLst/>
                          <a:latin typeface="微软雅黑" panose="020B0503020204020204" pitchFamily="34" charset="-122"/>
                          <a:ea typeface="微软雅黑" panose="020B0503020204020204" pitchFamily="34" charset="-122"/>
                        </a:rPr>
                        <a:t>[a-zA-Z0-9]</a:t>
                      </a:r>
                      <a:endParaRPr lang="zh-CN" sz="1600"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l">
                        <a:spcAft>
                          <a:spcPts val="0"/>
                        </a:spcAft>
                      </a:pPr>
                      <a:r>
                        <a:rPr lang="zh-CN" sz="1600" kern="100">
                          <a:solidFill>
                            <a:srgbClr val="595959"/>
                          </a:solidFill>
                          <a:effectLst/>
                          <a:latin typeface="微软雅黑" panose="020B0503020204020204" pitchFamily="34" charset="-122"/>
                          <a:ea typeface="微软雅黑" panose="020B0503020204020204" pitchFamily="34" charset="-122"/>
                        </a:rPr>
                        <a:t>匹配</a:t>
                      </a:r>
                      <a:r>
                        <a:rPr lang="en-US" sz="1600" kern="100">
                          <a:solidFill>
                            <a:srgbClr val="595959"/>
                          </a:solidFill>
                          <a:effectLst/>
                          <a:latin typeface="微软雅黑" panose="020B0503020204020204" pitchFamily="34" charset="-122"/>
                          <a:ea typeface="微软雅黑" panose="020B0503020204020204" pitchFamily="34" charset="-122"/>
                        </a:rPr>
                        <a:t>a~z</a:t>
                      </a:r>
                      <a:r>
                        <a:rPr lang="zh-CN" sz="1600" kern="100">
                          <a:solidFill>
                            <a:srgbClr val="595959"/>
                          </a:solidFill>
                          <a:effectLst/>
                          <a:latin typeface="微软雅黑" panose="020B0503020204020204" pitchFamily="34" charset="-122"/>
                          <a:ea typeface="微软雅黑" panose="020B0503020204020204" pitchFamily="34" charset="-122"/>
                        </a:rPr>
                        <a:t>、</a:t>
                      </a:r>
                      <a:r>
                        <a:rPr lang="en-US" sz="1600" kern="100">
                          <a:solidFill>
                            <a:srgbClr val="595959"/>
                          </a:solidFill>
                          <a:effectLst/>
                          <a:latin typeface="微软雅黑" panose="020B0503020204020204" pitchFamily="34" charset="-122"/>
                          <a:ea typeface="微软雅黑" panose="020B0503020204020204" pitchFamily="34" charset="-122"/>
                        </a:rPr>
                        <a:t>A~Z</a:t>
                      </a:r>
                      <a:r>
                        <a:rPr lang="zh-CN" sz="1600" kern="100">
                          <a:solidFill>
                            <a:srgbClr val="595959"/>
                          </a:solidFill>
                          <a:effectLst/>
                          <a:latin typeface="微软雅黑" panose="020B0503020204020204" pitchFamily="34" charset="-122"/>
                          <a:ea typeface="微软雅黑" panose="020B0503020204020204" pitchFamily="34" charset="-122"/>
                        </a:rPr>
                        <a:t>和</a:t>
                      </a:r>
                      <a:r>
                        <a:rPr lang="en-US" sz="1600" kern="100">
                          <a:solidFill>
                            <a:srgbClr val="595959"/>
                          </a:solidFill>
                          <a:effectLst/>
                          <a:latin typeface="微软雅黑" panose="020B0503020204020204" pitchFamily="34" charset="-122"/>
                          <a:ea typeface="微软雅黑" panose="020B0503020204020204" pitchFamily="34" charset="-122"/>
                        </a:rPr>
                        <a:t>0~9</a:t>
                      </a:r>
                      <a:r>
                        <a:rPr lang="zh-CN" sz="1600" kern="100">
                          <a:solidFill>
                            <a:srgbClr val="595959"/>
                          </a:solidFill>
                          <a:effectLst/>
                          <a:latin typeface="微软雅黑" panose="020B0503020204020204" pitchFamily="34" charset="-122"/>
                          <a:ea typeface="微软雅黑" panose="020B0503020204020204" pitchFamily="34" charset="-122"/>
                        </a:rPr>
                        <a:t>范围内的字符</a:t>
                      </a:r>
                    </a:p>
                  </a:txBody>
                  <a:tcPr marL="68580" marR="68580" marT="0" marB="0" anchor="ctr">
                    <a:solidFill>
                      <a:srgbClr val="F2F2F2"/>
                    </a:solidFill>
                  </a:tcPr>
                </a:tc>
                <a:tc>
                  <a:txBody>
                    <a:bodyPr/>
                    <a:lstStyle/>
                    <a:p>
                      <a:pPr algn="l">
                        <a:spcAft>
                          <a:spcPts val="0"/>
                        </a:spcAft>
                      </a:pPr>
                      <a:r>
                        <a:rPr lang="en-US" sz="1600" kern="100" dirty="0">
                          <a:solidFill>
                            <a:srgbClr val="595959"/>
                          </a:solidFill>
                          <a:effectLst/>
                          <a:latin typeface="微软雅黑" panose="020B0503020204020204" pitchFamily="34" charset="-122"/>
                          <a:ea typeface="微软雅黑" panose="020B0503020204020204" pitchFamily="34" charset="-122"/>
                        </a:rPr>
                        <a:t>A</a:t>
                      </a:r>
                      <a:r>
                        <a:rPr lang="zh-CN" sz="1600" kern="100" dirty="0">
                          <a:solidFill>
                            <a:srgbClr val="595959"/>
                          </a:solidFill>
                          <a:effectLst/>
                          <a:latin typeface="微软雅黑" panose="020B0503020204020204" pitchFamily="34" charset="-122"/>
                          <a:ea typeface="微软雅黑" panose="020B0503020204020204" pitchFamily="34" charset="-122"/>
                        </a:rPr>
                        <a:t>、</a:t>
                      </a:r>
                      <a:r>
                        <a:rPr lang="en-US" sz="1600" kern="100" dirty="0">
                          <a:solidFill>
                            <a:srgbClr val="595959"/>
                          </a:solidFill>
                          <a:effectLst/>
                          <a:latin typeface="微软雅黑" panose="020B0503020204020204" pitchFamily="34" charset="-122"/>
                          <a:ea typeface="微软雅黑" panose="020B0503020204020204" pitchFamily="34" charset="-122"/>
                        </a:rPr>
                        <a:t>b</a:t>
                      </a:r>
                      <a:r>
                        <a:rPr lang="zh-CN" sz="1600" kern="100" dirty="0">
                          <a:solidFill>
                            <a:srgbClr val="595959"/>
                          </a:solidFill>
                          <a:effectLst/>
                          <a:latin typeface="微软雅黑" panose="020B0503020204020204" pitchFamily="34" charset="-122"/>
                          <a:ea typeface="微软雅黑" panose="020B0503020204020204" pitchFamily="34" charset="-122"/>
                        </a:rPr>
                        <a:t>、</a:t>
                      </a:r>
                      <a:r>
                        <a:rPr lang="en-US" sz="1600" kern="100" dirty="0">
                          <a:solidFill>
                            <a:srgbClr val="595959"/>
                          </a:solidFill>
                          <a:effectLst/>
                          <a:latin typeface="微软雅黑" panose="020B0503020204020204" pitchFamily="34" charset="-122"/>
                          <a:ea typeface="微软雅黑" panose="020B0503020204020204" pitchFamily="34" charset="-122"/>
                        </a:rPr>
                        <a:t>C</a:t>
                      </a:r>
                      <a:r>
                        <a:rPr lang="zh-CN" sz="1600" kern="100" dirty="0">
                          <a:solidFill>
                            <a:srgbClr val="595959"/>
                          </a:solidFill>
                          <a:effectLst/>
                          <a:latin typeface="微软雅黑" panose="020B0503020204020204" pitchFamily="34" charset="-122"/>
                          <a:ea typeface="微软雅黑" panose="020B0503020204020204" pitchFamily="34" charset="-122"/>
                        </a:rPr>
                        <a:t>、</a:t>
                      </a:r>
                      <a:r>
                        <a:rPr lang="en-US" sz="1600" kern="100" dirty="0">
                          <a:solidFill>
                            <a:srgbClr val="595959"/>
                          </a:solidFill>
                          <a:effectLst/>
                          <a:latin typeface="微软雅黑" panose="020B0503020204020204" pitchFamily="34" charset="-122"/>
                          <a:ea typeface="微软雅黑" panose="020B0503020204020204" pitchFamily="34" charset="-122"/>
                        </a:rPr>
                        <a:t>d</a:t>
                      </a:r>
                      <a:endParaRPr lang="zh-CN" sz="1600"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extLst>
                  <a:ext uri="{0D108BD9-81ED-4DB2-BD59-A6C34878D82A}">
                    <a16:rowId xmlns:a16="http://schemas.microsoft.com/office/drawing/2014/main" val="1940926986"/>
                  </a:ext>
                </a:extLst>
              </a:tr>
            </a:tbl>
          </a:graphicData>
        </a:graphic>
      </p:graphicFrame>
      <p:sp>
        <p:nvSpPr>
          <p:cNvPr id="5" name="Title 1"/>
          <p:cNvSpPr txBox="1"/>
          <p:nvPr/>
        </p:nvSpPr>
        <p:spPr>
          <a:xfrm>
            <a:off x="1143690" y="266995"/>
            <a:ext cx="4735492"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8.2.2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中括号、连字符和反义符</a:t>
            </a:r>
          </a:p>
        </p:txBody>
      </p:sp>
    </p:spTree>
    <p:extLst>
      <p:ext uri="{BB962C8B-B14F-4D97-AF65-F5344CB8AC3E}">
        <p14:creationId xmlns:p14="http://schemas.microsoft.com/office/powerpoint/2010/main" val="38271300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0630" y="1269554"/>
            <a:ext cx="10297144" cy="1938992"/>
          </a:xfrm>
          <a:prstGeom prst="rect">
            <a:avLst/>
          </a:prstGeom>
        </p:spPr>
        <p:txBody>
          <a:bodyPr wrap="square">
            <a:spAutoFit/>
          </a:bodyPr>
          <a:lstStyle/>
          <a:p>
            <a:pPr>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r>
              <a:rPr lang="en-US" altLang="zh-CN" sz="2000" dirty="0" smtClean="0">
                <a:solidFill>
                  <a:srgbClr val="1369B2"/>
                </a:solidFill>
                <a:latin typeface="微软雅黑" panose="020B0503020204020204" pitchFamily="34" charset="-122"/>
                <a:ea typeface="微软雅黑" panose="020B0503020204020204" pitchFamily="34" charset="-122"/>
                <a:cs typeface="+mn-ea"/>
              </a:rPr>
              <a:t>-</a:t>
            </a:r>
            <a:r>
              <a:rPr lang="en-US" altLang="zh-CN" sz="2000" dirty="0" smtClean="0">
                <a:solidFill>
                  <a:srgbClr val="595959"/>
                </a:solidFill>
                <a:latin typeface="微软雅黑" panose="020B0503020204020204" pitchFamily="34" charset="-122"/>
                <a:ea typeface="微软雅黑" panose="020B0503020204020204" pitchFamily="34" charset="-122"/>
                <a:cs typeface="+mn-ea"/>
              </a:rPr>
              <a:t>”</a:t>
            </a:r>
            <a:r>
              <a:rPr lang="zh-CN" altLang="en-US" sz="2000" dirty="0" smtClean="0">
                <a:solidFill>
                  <a:srgbClr val="1369B2"/>
                </a:solidFill>
                <a:latin typeface="微软雅黑" panose="020B0503020204020204" pitchFamily="34" charset="-122"/>
                <a:ea typeface="微软雅黑" panose="020B0503020204020204" pitchFamily="34" charset="-122"/>
                <a:cs typeface="+mn-ea"/>
              </a:rPr>
              <a:t>连字符</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注意事项：</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只有在表示</a:t>
            </a:r>
            <a:r>
              <a:rPr lang="zh-CN" altLang="en-US" sz="2000" dirty="0" smtClean="0">
                <a:solidFill>
                  <a:srgbClr val="1369B2"/>
                </a:solidFill>
                <a:latin typeface="微软雅黑" panose="020B0503020204020204" pitchFamily="34" charset="-122"/>
                <a:ea typeface="微软雅黑" panose="020B0503020204020204" pitchFamily="34" charset="-122"/>
                <a:cs typeface="+mn-ea"/>
              </a:rPr>
              <a:t>字符范围</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时才作为</a:t>
            </a:r>
            <a:r>
              <a:rPr lang="zh-CN" altLang="en-US" sz="2000" dirty="0" smtClean="0">
                <a:solidFill>
                  <a:srgbClr val="1369B2"/>
                </a:solidFill>
                <a:latin typeface="微软雅黑" panose="020B0503020204020204" pitchFamily="34" charset="-122"/>
                <a:ea typeface="微软雅黑" panose="020B0503020204020204" pitchFamily="34" charset="-122"/>
                <a:cs typeface="+mn-ea"/>
              </a:rPr>
              <a:t>元字符</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来使用，其他情况下则只表示一个</a:t>
            </a:r>
            <a:r>
              <a:rPr lang="zh-CN" altLang="en-US" sz="2000" dirty="0" smtClean="0">
                <a:solidFill>
                  <a:srgbClr val="1369B2"/>
                </a:solidFill>
                <a:latin typeface="微软雅黑" panose="020B0503020204020204" pitchFamily="34" charset="-122"/>
                <a:ea typeface="微软雅黑" panose="020B0503020204020204" pitchFamily="34" charset="-122"/>
                <a:cs typeface="+mn-ea"/>
              </a:rPr>
              <a:t>文本字符</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要遵循字符编码的顺序，如“</a:t>
            </a:r>
            <a:r>
              <a:rPr lang="en-US" altLang="zh-CN" sz="2000" dirty="0" smtClean="0">
                <a:solidFill>
                  <a:srgbClr val="1369B2"/>
                </a:solidFill>
                <a:latin typeface="微软雅黑" panose="020B0503020204020204" pitchFamily="34" charset="-122"/>
                <a:ea typeface="微软雅黑" panose="020B0503020204020204" pitchFamily="34" charset="-122"/>
                <a:cs typeface="+mn-ea"/>
              </a:rPr>
              <a:t>a-z</a:t>
            </a:r>
            <a:r>
              <a:rPr lang="en-US" altLang="zh-CN" sz="2000" dirty="0" smtClean="0">
                <a:solidFill>
                  <a:srgbClr val="595959"/>
                </a:solidFill>
                <a:latin typeface="微软雅黑" panose="020B0503020204020204" pitchFamily="34" charset="-122"/>
                <a:ea typeface="微软雅黑" panose="020B0503020204020204" pitchFamily="34" charset="-122"/>
                <a:cs typeface="+mn-ea"/>
              </a:rPr>
              <a:t>”</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和“</a:t>
            </a:r>
            <a:r>
              <a:rPr lang="en-US" altLang="zh-CN" sz="2000" dirty="0" smtClean="0">
                <a:solidFill>
                  <a:srgbClr val="1369B2"/>
                </a:solidFill>
                <a:latin typeface="微软雅黑" panose="020B0503020204020204" pitchFamily="34" charset="-122"/>
                <a:ea typeface="微软雅黑" panose="020B0503020204020204" pitchFamily="34" charset="-122"/>
                <a:cs typeface="+mn-ea"/>
              </a:rPr>
              <a:t>A-Z</a:t>
            </a:r>
            <a:r>
              <a:rPr lang="en-US" altLang="zh-CN" sz="2000" dirty="0" smtClean="0">
                <a:solidFill>
                  <a:srgbClr val="595959"/>
                </a:solidFill>
                <a:latin typeface="微软雅黑" panose="020B0503020204020204" pitchFamily="34" charset="-122"/>
                <a:ea typeface="微软雅黑" panose="020B0503020204020204" pitchFamily="34" charset="-122"/>
                <a:cs typeface="+mn-ea"/>
              </a:rPr>
              <a:t>”</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是合法的范围，“</a:t>
            </a:r>
            <a:r>
              <a:rPr lang="en-US" altLang="zh-CN" sz="2000" dirty="0" smtClean="0">
                <a:solidFill>
                  <a:srgbClr val="595959"/>
                </a:solidFill>
                <a:latin typeface="微软雅黑" panose="020B0503020204020204" pitchFamily="34" charset="-122"/>
                <a:ea typeface="微软雅黑" panose="020B0503020204020204" pitchFamily="34" charset="-122"/>
                <a:cs typeface="+mn-ea"/>
              </a:rPr>
              <a:t>a-</a:t>
            </a:r>
            <a:r>
              <a:rPr lang="en-US" altLang="zh-CN" sz="2000" dirty="0" err="1" smtClean="0">
                <a:solidFill>
                  <a:srgbClr val="595959"/>
                </a:solidFill>
                <a:latin typeface="微软雅黑" panose="020B0503020204020204" pitchFamily="34" charset="-122"/>
                <a:ea typeface="微软雅黑" panose="020B0503020204020204" pitchFamily="34" charset="-122"/>
                <a:cs typeface="+mn-ea"/>
              </a:rPr>
              <a:t>Z”“z</a:t>
            </a:r>
            <a:r>
              <a:rPr lang="en-US" altLang="zh-CN" sz="2000" dirty="0" smtClean="0">
                <a:solidFill>
                  <a:srgbClr val="595959"/>
                </a:solidFill>
                <a:latin typeface="微软雅黑" panose="020B0503020204020204" pitchFamily="34" charset="-122"/>
                <a:ea typeface="微软雅黑" panose="020B0503020204020204" pitchFamily="34" charset="-122"/>
                <a:cs typeface="+mn-ea"/>
              </a:rPr>
              <a:t>-a”</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和“</a:t>
            </a:r>
            <a:r>
              <a:rPr lang="en-US" altLang="zh-CN" sz="2000" dirty="0" smtClean="0">
                <a:solidFill>
                  <a:srgbClr val="595959"/>
                </a:solidFill>
                <a:latin typeface="微软雅黑" panose="020B0503020204020204" pitchFamily="34" charset="-122"/>
                <a:ea typeface="微软雅黑" panose="020B0503020204020204" pitchFamily="34" charset="-122"/>
                <a:cs typeface="+mn-ea"/>
              </a:rPr>
              <a:t>a-9”</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是不合法的范围。</a:t>
            </a:r>
          </a:p>
        </p:txBody>
      </p:sp>
      <p:sp>
        <p:nvSpPr>
          <p:cNvPr id="4" name="Title 1"/>
          <p:cNvSpPr txBox="1"/>
          <p:nvPr/>
        </p:nvSpPr>
        <p:spPr>
          <a:xfrm>
            <a:off x="1143690" y="266995"/>
            <a:ext cx="4735492"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8.2.2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中括号、连字符和反义符</a:t>
            </a:r>
          </a:p>
        </p:txBody>
      </p:sp>
      <p:sp>
        <p:nvSpPr>
          <p:cNvPr id="5" name="矩形 4"/>
          <p:cNvSpPr/>
          <p:nvPr/>
        </p:nvSpPr>
        <p:spPr>
          <a:xfrm>
            <a:off x="1558702" y="3577878"/>
            <a:ext cx="8784976" cy="1453019"/>
          </a:xfrm>
          <a:prstGeom prst="rect">
            <a:avLst/>
          </a:prstGeom>
          <a:solidFill>
            <a:srgbClr val="F2F2F2"/>
          </a:solidFill>
        </p:spPr>
        <p:txBody>
          <a:bodyPr wrap="square" rtlCol="0" anchor="ctr">
            <a:noAutofit/>
          </a:bodyPr>
          <a:lstStyle/>
          <a:p>
            <a:endParaRPr lang="zh-CN" altLang="en-US" sz="2000">
              <a:solidFill>
                <a:srgbClr val="595959"/>
              </a:solidFill>
              <a:latin typeface="微软雅黑" panose="020B0503020204020204" pitchFamily="34" charset="-122"/>
              <a:ea typeface="微软雅黑" panose="020B0503020204020204" pitchFamily="34" charset="-122"/>
              <a:cs typeface="+mn-ea"/>
            </a:endParaRPr>
          </a:p>
        </p:txBody>
      </p:sp>
      <p:sp>
        <p:nvSpPr>
          <p:cNvPr id="6" name="矩形 5"/>
          <p:cNvSpPr/>
          <p:nvPr/>
        </p:nvSpPr>
        <p:spPr>
          <a:xfrm>
            <a:off x="2218094" y="3298637"/>
            <a:ext cx="7554112" cy="1422954"/>
          </a:xfrm>
          <a:prstGeom prst="rect">
            <a:avLst/>
          </a:prstGeom>
        </p:spPr>
        <p:txBody>
          <a:bodyPr wrap="square">
            <a:spAutoFit/>
          </a:bodyPr>
          <a:lstStyle/>
          <a:p>
            <a:pPr indent="266700">
              <a:lnSpc>
                <a:spcPct val="150000"/>
              </a:lnSpc>
            </a:pPr>
            <a:endParaRPr lang="en-US" altLang="zh-CN" sz="2000" kern="100" dirty="0">
              <a:solidFill>
                <a:srgbClr val="595959"/>
              </a:solidFill>
              <a:latin typeface="微软雅黑" panose="020B0503020204020204" pitchFamily="34" charset="-122"/>
              <a:ea typeface="微软雅黑" panose="020B0503020204020204" pitchFamily="34" charset="-122"/>
            </a:endParaRPr>
          </a:p>
          <a:p>
            <a:pPr indent="266700">
              <a:lnSpc>
                <a:spcPct val="150000"/>
              </a:lnSpc>
            </a:pPr>
            <a:r>
              <a:rPr lang="en-US" altLang="zh-CN" sz="2000" kern="100" dirty="0" err="1">
                <a:solidFill>
                  <a:srgbClr val="595959"/>
                </a:solidFill>
                <a:latin typeface="微软雅黑" panose="020B0503020204020204" pitchFamily="34" charset="-122"/>
                <a:ea typeface="微软雅黑" panose="020B0503020204020204" pitchFamily="34" charset="-122"/>
              </a:rPr>
              <a:t>preg_match_all</a:t>
            </a:r>
            <a:r>
              <a:rPr lang="en-US" altLang="zh-CN" sz="2000" kern="100" dirty="0">
                <a:solidFill>
                  <a:srgbClr val="595959"/>
                </a:solidFill>
                <a:latin typeface="微软雅黑" panose="020B0503020204020204" pitchFamily="34" charset="-122"/>
                <a:ea typeface="微软雅黑" panose="020B0503020204020204" pitchFamily="34" charset="-122"/>
              </a:rPr>
              <a:t>('/[^a-z]/', '</a:t>
            </a:r>
            <a:r>
              <a:rPr lang="en-US" altLang="zh-CN" sz="2000" kern="100" dirty="0" err="1">
                <a:solidFill>
                  <a:srgbClr val="595959"/>
                </a:solidFill>
                <a:latin typeface="微软雅黑" panose="020B0503020204020204" pitchFamily="34" charset="-122"/>
                <a:ea typeface="微软雅黑" panose="020B0503020204020204" pitchFamily="34" charset="-122"/>
              </a:rPr>
              <a:t>AbCd</a:t>
            </a:r>
            <a:r>
              <a:rPr lang="en-US" altLang="zh-CN" sz="2000" kern="100" dirty="0">
                <a:solidFill>
                  <a:srgbClr val="595959"/>
                </a:solidFill>
                <a:latin typeface="微软雅黑" panose="020B0503020204020204" pitchFamily="34" charset="-122"/>
                <a:ea typeface="微软雅黑" panose="020B0503020204020204" pitchFamily="34" charset="-122"/>
              </a:rPr>
              <a:t>', $matches);</a:t>
            </a:r>
          </a:p>
          <a:p>
            <a:pPr indent="266700">
              <a:lnSpc>
                <a:spcPct val="150000"/>
              </a:lnSpc>
            </a:pPr>
            <a:r>
              <a:rPr lang="en-US" altLang="zh-CN" sz="2000" kern="100" dirty="0" err="1">
                <a:solidFill>
                  <a:srgbClr val="595959"/>
                </a:solidFill>
                <a:latin typeface="微软雅黑" panose="020B0503020204020204" pitchFamily="34" charset="-122"/>
                <a:ea typeface="微软雅黑" panose="020B0503020204020204" pitchFamily="34" charset="-122"/>
              </a:rPr>
              <a:t>print_r</a:t>
            </a:r>
            <a:r>
              <a:rPr lang="en-US" altLang="zh-CN" sz="2000" kern="100" dirty="0">
                <a:solidFill>
                  <a:srgbClr val="595959"/>
                </a:solidFill>
                <a:latin typeface="微软雅黑" panose="020B0503020204020204" pitchFamily="34" charset="-122"/>
                <a:ea typeface="微软雅黑" panose="020B0503020204020204" pitchFamily="34" charset="-122"/>
              </a:rPr>
              <a:t>($matches);  // </a:t>
            </a:r>
            <a:r>
              <a:rPr lang="zh-CN" altLang="en-US" sz="2000" kern="100" dirty="0">
                <a:solidFill>
                  <a:srgbClr val="595959"/>
                </a:solidFill>
                <a:latin typeface="微软雅黑" panose="020B0503020204020204" pitchFamily="34" charset="-122"/>
                <a:ea typeface="微软雅黑" panose="020B0503020204020204" pitchFamily="34" charset="-122"/>
              </a:rPr>
              <a:t>输出结果</a:t>
            </a:r>
            <a:r>
              <a:rPr lang="en-US" altLang="zh-CN" sz="2000" kern="100" dirty="0">
                <a:solidFill>
                  <a:srgbClr val="595959"/>
                </a:solidFill>
                <a:latin typeface="微软雅黑" panose="020B0503020204020204" pitchFamily="34" charset="-122"/>
                <a:ea typeface="微软雅黑" panose="020B0503020204020204" pitchFamily="34" charset="-122"/>
              </a:rPr>
              <a:t>: Array ( [0] =&gt; A [1] =&gt; C )</a:t>
            </a:r>
          </a:p>
        </p:txBody>
      </p:sp>
    </p:spTree>
    <p:extLst>
      <p:ext uri="{BB962C8B-B14F-4D97-AF65-F5344CB8AC3E}">
        <p14:creationId xmlns:p14="http://schemas.microsoft.com/office/powerpoint/2010/main" val="27749970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574172E-A3D8-43AB-9E82-549DB9FB48BD}"/>
              </a:ext>
            </a:extLst>
          </p:cNvPr>
          <p:cNvPicPr>
            <a:picLocks noChangeAspect="1"/>
          </p:cNvPicPr>
          <p:nvPr/>
        </p:nvPicPr>
        <p:blipFill>
          <a:blip r:embed="rId3"/>
          <a:stretch>
            <a:fillRect/>
          </a:stretch>
        </p:blipFill>
        <p:spPr>
          <a:xfrm>
            <a:off x="944880" y="2215515"/>
            <a:ext cx="2797810" cy="3898265"/>
          </a:xfrm>
          <a:prstGeom prst="rect">
            <a:avLst/>
          </a:prstGeom>
        </p:spPr>
      </p:pic>
      <p:sp>
        <p:nvSpPr>
          <p:cNvPr id="7" name="椭圆形标注 12">
            <a:extLst>
              <a:ext uri="{FF2B5EF4-FFF2-40B4-BE49-F238E27FC236}">
                <a16:creationId xmlns:a16="http://schemas.microsoft.com/office/drawing/2014/main" id="{7B390C9A-D5FF-47D1-B4B4-0199AF6B48D8}"/>
              </a:ext>
            </a:extLst>
          </p:cNvPr>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a:extLst>
              <a:ext uri="{FF2B5EF4-FFF2-40B4-BE49-F238E27FC236}">
                <a16:creationId xmlns:a16="http://schemas.microsoft.com/office/drawing/2014/main" id="{D9A8924D-E4E3-41DB-9F07-89CCE28E2FE3}"/>
              </a:ext>
            </a:extLst>
          </p:cNvPr>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2" name="TextBox 35">
            <a:extLst>
              <a:ext uri="{FF2B5EF4-FFF2-40B4-BE49-F238E27FC236}">
                <a16:creationId xmlns:a16="http://schemas.microsoft.com/office/drawing/2014/main" id="{88A2767E-6F2C-4E24-978D-C8C7F571051E}"/>
              </a:ext>
            </a:extLst>
          </p:cNvPr>
          <p:cNvSpPr txBox="1">
            <a:spLocks noChangeArrowheads="1"/>
          </p:cNvSpPr>
          <p:nvPr/>
        </p:nvSpPr>
        <p:spPr bwMode="auto">
          <a:xfrm>
            <a:off x="5815965" y="3706568"/>
            <a:ext cx="5429568" cy="1719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反斜线的使用</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，能够用反斜线进行特定的匹配，或者将元字符转换为文本字符</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grpSp>
        <p:nvGrpSpPr>
          <p:cNvPr id="14" name="组合 13">
            <a:extLst>
              <a:ext uri="{FF2B5EF4-FFF2-40B4-BE49-F238E27FC236}">
                <a16:creationId xmlns:a16="http://schemas.microsoft.com/office/drawing/2014/main" id="{3617D419-9079-4D1F-99BA-23638A3FE48F}"/>
              </a:ext>
            </a:extLst>
          </p:cNvPr>
          <p:cNvGrpSpPr/>
          <p:nvPr/>
        </p:nvGrpSpPr>
        <p:grpSpPr>
          <a:xfrm>
            <a:off x="5379720" y="3885848"/>
            <a:ext cx="405130" cy="405130"/>
            <a:chOff x="8881" y="4685"/>
            <a:chExt cx="638" cy="638"/>
          </a:xfrm>
        </p:grpSpPr>
        <p:sp>
          <p:nvSpPr>
            <p:cNvPr id="15" name="椭圆 14">
              <a:extLst>
                <a:ext uri="{FF2B5EF4-FFF2-40B4-BE49-F238E27FC236}">
                  <a16:creationId xmlns:a16="http://schemas.microsoft.com/office/drawing/2014/main" id="{7644041C-FD8B-4B62-94FA-4226E308886B}"/>
                </a:ext>
              </a:extLst>
            </p:cNvPr>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BDC457E5-245E-48A8-8165-3C32BA3775C2}"/>
                </a:ext>
              </a:extLst>
            </p:cNvPr>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Title 1"/>
          <p:cNvSpPr txBox="1"/>
          <p:nvPr/>
        </p:nvSpPr>
        <p:spPr>
          <a:xfrm>
            <a:off x="1143691" y="266995"/>
            <a:ext cx="4672274"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8.2.3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反斜线</a:t>
            </a:r>
          </a:p>
        </p:txBody>
      </p:sp>
    </p:spTree>
    <p:extLst>
      <p:ext uri="{BB962C8B-B14F-4D97-AF65-F5344CB8AC3E}">
        <p14:creationId xmlns:p14="http://schemas.microsoft.com/office/powerpoint/2010/main" val="1351638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8.2.3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反斜线</a:t>
            </a:r>
          </a:p>
        </p:txBody>
      </p:sp>
      <p:pic>
        <p:nvPicPr>
          <p:cNvPr id="4" name="Picture 7" descr="总结小人">
            <a:extLst>
              <a:ext uri="{FF2B5EF4-FFF2-40B4-BE49-F238E27FC236}">
                <a16:creationId xmlns:a16="http://schemas.microsoft.com/office/drawing/2014/main" id="{7702467B-8F29-4010-9BDC-696BBBB102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654" y="889620"/>
            <a:ext cx="3649663" cy="5924550"/>
          </a:xfrm>
          <a:prstGeom prst="rect">
            <a:avLst/>
          </a:prstGeom>
          <a:noFill/>
          <a:ln>
            <a:noFill/>
          </a:ln>
          <a:effectLst>
            <a:softEdge rad="317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4">
            <a:extLst>
              <a:ext uri="{FF2B5EF4-FFF2-40B4-BE49-F238E27FC236}">
                <a16:creationId xmlns:a16="http://schemas.microsoft.com/office/drawing/2014/main" id="{F74E7DFB-3A3A-4445-BB3E-89C1A765B582}"/>
              </a:ext>
            </a:extLst>
          </p:cNvPr>
          <p:cNvGrpSpPr/>
          <p:nvPr/>
        </p:nvGrpSpPr>
        <p:grpSpPr bwMode="auto">
          <a:xfrm>
            <a:off x="4615719" y="2282386"/>
            <a:ext cx="6015992" cy="2587566"/>
            <a:chOff x="3403598" y="2407400"/>
            <a:chExt cx="5721192" cy="1911243"/>
          </a:xfrm>
        </p:grpSpPr>
        <p:sp>
          <p:nvSpPr>
            <p:cNvPr id="6" name="圆角矩形标注 11">
              <a:extLst>
                <a:ext uri="{FF2B5EF4-FFF2-40B4-BE49-F238E27FC236}">
                  <a16:creationId xmlns:a16="http://schemas.microsoft.com/office/drawing/2014/main" id="{1899F34E-F334-478C-9A81-1AD768803BF3}"/>
                </a:ext>
              </a:extLst>
            </p:cNvPr>
            <p:cNvSpPr/>
            <p:nvPr/>
          </p:nvSpPr>
          <p:spPr bwMode="auto">
            <a:xfrm rot="5400000">
              <a:off x="5308572" y="502426"/>
              <a:ext cx="1911243" cy="5721192"/>
            </a:xfrm>
            <a:prstGeom prst="wedgeRoundRectCallout">
              <a:avLst/>
            </a:prstGeom>
            <a:noFill/>
            <a:ln w="28575" cap="flat" cmpd="sng" algn="ctr">
              <a:solidFill>
                <a:schemeClr val="bg1">
                  <a:lumMod val="8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defRPr/>
              </a:pPr>
              <a:endParaRPr lang="zh-CN" altLang="en-US"/>
            </a:p>
          </p:txBody>
        </p:sp>
        <p:sp>
          <p:nvSpPr>
            <p:cNvPr id="7" name="矩形 5">
              <a:extLst>
                <a:ext uri="{FF2B5EF4-FFF2-40B4-BE49-F238E27FC236}">
                  <a16:creationId xmlns:a16="http://schemas.microsoft.com/office/drawing/2014/main" id="{403B0558-1D2D-49C4-A47E-431FB8E4E2F8}"/>
                </a:ext>
              </a:extLst>
            </p:cNvPr>
            <p:cNvSpPr>
              <a:spLocks noChangeArrowheads="1"/>
            </p:cNvSpPr>
            <p:nvPr/>
          </p:nvSpPr>
          <p:spPr bwMode="auto">
            <a:xfrm>
              <a:off x="3704295" y="2749508"/>
              <a:ext cx="4439098" cy="428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50000"/>
                </a:lnSpc>
              </a:pPr>
              <a:endParaRPr lang="zh-CN" altLang="en-US" sz="2000" dirty="0">
                <a:solidFill>
                  <a:srgbClr val="595959"/>
                </a:solidFill>
                <a:latin typeface="微软雅黑" panose="020B0503020204020204" pitchFamily="34" charset="-122"/>
                <a:ea typeface="微软雅黑" panose="020B0503020204020204" pitchFamily="34" charset="-122"/>
              </a:endParaRPr>
            </a:p>
          </p:txBody>
        </p:sp>
      </p:grpSp>
      <p:sp>
        <p:nvSpPr>
          <p:cNvPr id="8" name="文本框 7">
            <a:extLst>
              <a:ext uri="{FF2B5EF4-FFF2-40B4-BE49-F238E27FC236}">
                <a16:creationId xmlns:a16="http://schemas.microsoft.com/office/drawing/2014/main" id="{3C24798A-6F6A-4436-834D-ECE1FE4B8380}"/>
              </a:ext>
            </a:extLst>
          </p:cNvPr>
          <p:cNvSpPr txBox="1"/>
          <p:nvPr/>
        </p:nvSpPr>
        <p:spPr>
          <a:xfrm>
            <a:off x="5028583" y="2600538"/>
            <a:ext cx="5099071" cy="1754326"/>
          </a:xfrm>
          <a:prstGeom prst="rect">
            <a:avLst/>
          </a:prstGeom>
          <a:noFill/>
        </p:spPr>
        <p:txBody>
          <a:bodyPr wrap="square" rtlCol="0">
            <a:spAutoFit/>
          </a:bodyPr>
          <a:lstStyle/>
          <a:p>
            <a:pPr>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cs typeface="+mn-ea"/>
              </a:rPr>
              <a:t>反</a:t>
            </a:r>
            <a:r>
              <a:rPr lang="zh-CN" altLang="en-US" dirty="0">
                <a:solidFill>
                  <a:srgbClr val="595959"/>
                </a:solidFill>
                <a:latin typeface="微软雅黑" panose="020B0503020204020204" pitchFamily="34" charset="-122"/>
                <a:ea typeface="微软雅黑" panose="020B0503020204020204" pitchFamily="34" charset="-122"/>
                <a:cs typeface="+mn-ea"/>
              </a:rPr>
              <a:t>斜线“</a:t>
            </a:r>
            <a:r>
              <a:rPr lang="en-US" altLang="zh-CN" dirty="0">
                <a:solidFill>
                  <a:srgbClr val="1369B2"/>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en-US" dirty="0">
                <a:solidFill>
                  <a:srgbClr val="595959"/>
                </a:solidFill>
                <a:latin typeface="微软雅黑" panose="020B0503020204020204" pitchFamily="34" charset="-122"/>
                <a:ea typeface="微软雅黑" panose="020B0503020204020204" pitchFamily="34" charset="-122"/>
                <a:cs typeface="+mn-ea"/>
              </a:rPr>
              <a:t>有两个作用</a:t>
            </a:r>
            <a:r>
              <a:rPr lang="zh-CN" altLang="en-US" dirty="0" smtClean="0">
                <a:solidFill>
                  <a:srgbClr val="595959"/>
                </a:solidFill>
                <a:latin typeface="微软雅黑" panose="020B0503020204020204" pitchFamily="34" charset="-122"/>
                <a:ea typeface="微软雅黑" panose="020B0503020204020204" pitchFamily="34" charset="-122"/>
                <a:cs typeface="+mn-ea"/>
              </a:rPr>
              <a:t>：</a:t>
            </a:r>
            <a:endParaRPr lang="en-US" altLang="zh-CN" dirty="0" smtClean="0">
              <a:solidFill>
                <a:srgbClr val="595959"/>
              </a:solidFill>
              <a:latin typeface="微软雅黑" panose="020B0503020204020204" pitchFamily="34" charset="-122"/>
              <a:ea typeface="微软雅黑" panose="020B0503020204020204" pitchFamily="34" charset="-122"/>
              <a:cs typeface="+mn-ea"/>
            </a:endParaRPr>
          </a:p>
          <a:p>
            <a:pPr marL="457200" indent="-457200">
              <a:lnSpc>
                <a:spcPct val="150000"/>
              </a:lnSpc>
              <a:buFont typeface="+mj-ea"/>
              <a:buAutoNum type="circleNumDbPlain"/>
            </a:pPr>
            <a:r>
              <a:rPr lang="zh-CN" altLang="en-US" dirty="0">
                <a:solidFill>
                  <a:srgbClr val="1369B2"/>
                </a:solidFill>
                <a:latin typeface="微软雅黑" panose="020B0503020204020204" pitchFamily="34" charset="-122"/>
                <a:ea typeface="微软雅黑" panose="020B0503020204020204" pitchFamily="34" charset="-122"/>
                <a:cs typeface="+mn-ea"/>
              </a:rPr>
              <a:t>进行特定的</a:t>
            </a:r>
            <a:r>
              <a:rPr lang="zh-CN" altLang="en-US" dirty="0" smtClean="0">
                <a:solidFill>
                  <a:srgbClr val="1369B2"/>
                </a:solidFill>
                <a:latin typeface="微软雅黑" panose="020B0503020204020204" pitchFamily="34" charset="-122"/>
                <a:ea typeface="微软雅黑" panose="020B0503020204020204" pitchFamily="34" charset="-122"/>
                <a:cs typeface="+mn-ea"/>
              </a:rPr>
              <a:t>匹配</a:t>
            </a:r>
            <a:r>
              <a:rPr lang="zh-CN" altLang="en-US" dirty="0" smtClean="0">
                <a:solidFill>
                  <a:srgbClr val="595959"/>
                </a:solidFill>
                <a:latin typeface="微软雅黑" panose="020B0503020204020204" pitchFamily="34" charset="-122"/>
                <a:ea typeface="微软雅黑" panose="020B0503020204020204" pitchFamily="34" charset="-122"/>
                <a:cs typeface="+mn-ea"/>
              </a:rPr>
              <a:t>。</a:t>
            </a:r>
            <a:endParaRPr lang="en-US" altLang="zh-CN" dirty="0" smtClean="0">
              <a:solidFill>
                <a:srgbClr val="595959"/>
              </a:solidFill>
              <a:latin typeface="微软雅黑" panose="020B0503020204020204" pitchFamily="34" charset="-122"/>
              <a:ea typeface="微软雅黑" panose="020B0503020204020204" pitchFamily="34" charset="-122"/>
              <a:cs typeface="+mn-ea"/>
            </a:endParaRPr>
          </a:p>
          <a:p>
            <a:pPr marL="457200" indent="-457200">
              <a:lnSpc>
                <a:spcPct val="150000"/>
              </a:lnSpc>
              <a:buFont typeface="+mj-ea"/>
              <a:buAutoNum type="circleNumDbPlain"/>
            </a:pPr>
            <a:r>
              <a:rPr lang="zh-CN" altLang="en-US" dirty="0" smtClean="0">
                <a:solidFill>
                  <a:srgbClr val="1369B2"/>
                </a:solidFill>
                <a:latin typeface="微软雅黑" panose="020B0503020204020204" pitchFamily="34" charset="-122"/>
                <a:ea typeface="微软雅黑" panose="020B0503020204020204" pitchFamily="34" charset="-122"/>
                <a:cs typeface="+mn-ea"/>
              </a:rPr>
              <a:t>将</a:t>
            </a:r>
            <a:r>
              <a:rPr lang="zh-CN" altLang="en-US" dirty="0">
                <a:solidFill>
                  <a:srgbClr val="1369B2"/>
                </a:solidFill>
                <a:latin typeface="微软雅黑" panose="020B0503020204020204" pitchFamily="34" charset="-122"/>
                <a:ea typeface="微软雅黑" panose="020B0503020204020204" pitchFamily="34" charset="-122"/>
                <a:cs typeface="+mn-ea"/>
              </a:rPr>
              <a:t>元字符转换为文本字符</a:t>
            </a:r>
            <a:r>
              <a:rPr lang="zh-CN" altLang="en-US" dirty="0">
                <a:solidFill>
                  <a:srgbClr val="595959"/>
                </a:solidFill>
                <a:latin typeface="微软雅黑" panose="020B0503020204020204" pitchFamily="34" charset="-122"/>
                <a:ea typeface="微软雅黑" panose="020B0503020204020204" pitchFamily="34" charset="-122"/>
                <a:cs typeface="+mn-ea"/>
              </a:rPr>
              <a:t>。</a:t>
            </a:r>
          </a:p>
        </p:txBody>
      </p:sp>
    </p:spTree>
    <p:extLst>
      <p:ext uri="{BB962C8B-B14F-4D97-AF65-F5344CB8AC3E}">
        <p14:creationId xmlns:p14="http://schemas.microsoft.com/office/powerpoint/2010/main" val="33955171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308" y="572758"/>
            <a:ext cx="4775842"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1056782" y="2278645"/>
            <a:ext cx="10081120" cy="688075"/>
            <a:chOff x="978872" y="1800500"/>
            <a:chExt cx="5673758" cy="515937"/>
          </a:xfrm>
        </p:grpSpPr>
        <p:sp>
          <p:nvSpPr>
            <p:cNvPr id="81" name="Pentagon 3"/>
            <p:cNvSpPr/>
            <p:nvPr/>
          </p:nvSpPr>
          <p:spPr bwMode="auto">
            <a:xfrm>
              <a:off x="978872" y="1800500"/>
              <a:ext cx="5673758"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正则表达式元字符的使用</a:t>
              </a:r>
              <a:r>
                <a:rPr lang="zh-CN" altLang="en-US" sz="2000"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，能够根据实际需要使用合适的元字符</a:t>
              </a:r>
              <a:endParaRPr lang="zh-CN" altLang="en-US" sz="2000"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1056782" y="3304258"/>
            <a:ext cx="10081120" cy="685959"/>
            <a:chOff x="978872" y="2570437"/>
            <a:chExt cx="5644989" cy="514350"/>
          </a:xfrm>
        </p:grpSpPr>
        <p:sp>
          <p:nvSpPr>
            <p:cNvPr id="84" name="Pentagon 5"/>
            <p:cNvSpPr/>
            <p:nvPr/>
          </p:nvSpPr>
          <p:spPr bwMode="auto">
            <a:xfrm>
              <a:off x="978872" y="2570437"/>
              <a:ext cx="5644989"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en-US" sz="2000"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熟悉</a:t>
              </a:r>
              <a:r>
                <a:rPr lang="zh-CN" altLang="en-US" sz="2000"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正则表达式模式修饰符的使用</a:t>
              </a:r>
              <a:r>
                <a:rPr lang="zh-CN" altLang="en-US" sz="2000"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，能够说出常用模式修饰符的作用</a:t>
              </a:r>
              <a:endParaRPr lang="zh-CN" altLang="en-US" sz="2000"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12" name="组合 11"/>
          <p:cNvGrpSpPr/>
          <p:nvPr/>
        </p:nvGrpSpPr>
        <p:grpSpPr>
          <a:xfrm>
            <a:off x="1053028" y="4327755"/>
            <a:ext cx="10081120" cy="685959"/>
            <a:chOff x="978872" y="2570437"/>
            <a:chExt cx="5644989" cy="514350"/>
          </a:xfrm>
        </p:grpSpPr>
        <p:sp>
          <p:nvSpPr>
            <p:cNvPr id="13" name="Pentagon 5"/>
            <p:cNvSpPr/>
            <p:nvPr/>
          </p:nvSpPr>
          <p:spPr bwMode="auto">
            <a:xfrm>
              <a:off x="978872" y="2570437"/>
              <a:ext cx="5644989"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en-US" sz="2000"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zh-CN" altLang="en-US" sz="2000"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正则表达式常用函数</a:t>
              </a:r>
              <a:r>
                <a:rPr lang="zh-CN" altLang="en-US" sz="2000"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，能够完成字符串匹配、替换、分割等</a:t>
              </a:r>
              <a:r>
                <a:rPr lang="zh-CN" altLang="en-US" sz="2000"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功能</a:t>
              </a:r>
              <a:endParaRPr lang="zh-CN" altLang="en-US" sz="2000"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14"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extLst>
      <p:ext uri="{BB962C8B-B14F-4D97-AF65-F5344CB8AC3E}">
        <p14:creationId xmlns:p14="http://schemas.microsoft.com/office/powerpoint/2010/main" val="35930541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8.2.3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反斜线</a:t>
            </a:r>
          </a:p>
        </p:txBody>
      </p:sp>
      <p:sp>
        <p:nvSpPr>
          <p:cNvPr id="2" name="矩形 1"/>
          <p:cNvSpPr/>
          <p:nvPr/>
        </p:nvSpPr>
        <p:spPr>
          <a:xfrm>
            <a:off x="631390" y="1716820"/>
            <a:ext cx="10297144" cy="400110"/>
          </a:xfrm>
          <a:prstGeom prst="rect">
            <a:avLst/>
          </a:prstGeom>
        </p:spPr>
        <p:txBody>
          <a:bodyPr wrap="square">
            <a:spAutoFit/>
          </a:bodyPr>
          <a:lstStyle/>
          <a:p>
            <a:pPr indent="266700"/>
            <a:r>
              <a:rPr lang="zh-CN" altLang="en-US" sz="2000" dirty="0">
                <a:solidFill>
                  <a:srgbClr val="595959"/>
                </a:solidFill>
                <a:latin typeface="微软雅黑" panose="020B0503020204020204" pitchFamily="34" charset="-122"/>
                <a:ea typeface="微软雅黑" panose="020B0503020204020204" pitchFamily="34" charset="-122"/>
                <a:cs typeface="+mn-ea"/>
              </a:rPr>
              <a:t>反斜线后面的字符有些已经被正则表达式赋予了特定含义，用来进行特定的</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匹配。</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5" name="1"/>
          <p:cNvSpPr txBox="1"/>
          <p:nvPr>
            <p:custDataLst>
              <p:tags r:id="rId1"/>
            </p:custDataLst>
          </p:nvPr>
        </p:nvSpPr>
        <p:spPr>
          <a:xfrm>
            <a:off x="918704" y="1112254"/>
            <a:ext cx="4002813" cy="830997"/>
          </a:xfrm>
          <a:prstGeom prst="rect">
            <a:avLst/>
          </a:prstGeom>
          <a:noFill/>
          <a:ln>
            <a:noFill/>
          </a:ln>
        </p:spPr>
        <p:txBody>
          <a:bodyPr wrap="square" rtlCol="0">
            <a:spAutoFit/>
          </a:bodyPr>
          <a:lstStyle/>
          <a:p>
            <a:pPr lvl="0" defTabSz="457200">
              <a:defRPr/>
            </a:pPr>
            <a:r>
              <a:rPr kumimoji="0" lang="en-US" altLang="zh-CN" sz="2400" b="1" i="0" u="none" strike="noStrike" kern="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1. </a:t>
            </a:r>
            <a:r>
              <a:rPr lang="zh-CN" altLang="en-US" b="1" kern="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使用</a:t>
            </a: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反斜线进行特定匹配</a:t>
            </a:r>
          </a:p>
          <a:p>
            <a:pPr lvl="0" defTabSz="457200">
              <a:defRPr/>
            </a:pPr>
            <a:endPar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aphicFrame>
        <p:nvGraphicFramePr>
          <p:cNvPr id="6" name="表格 5">
            <a:extLst>
              <a:ext uri="{FF2B5EF4-FFF2-40B4-BE49-F238E27FC236}">
                <a16:creationId xmlns:a16="http://schemas.microsoft.com/office/drawing/2014/main" id="{B99EB765-3296-4251-958E-B4DE09C9687B}"/>
              </a:ext>
            </a:extLst>
          </p:cNvPr>
          <p:cNvGraphicFramePr>
            <a:graphicFrameLocks noGrp="1"/>
          </p:cNvGraphicFramePr>
          <p:nvPr>
            <p:extLst>
              <p:ext uri="{D42A27DB-BD31-4B8C-83A1-F6EECF244321}">
                <p14:modId xmlns:p14="http://schemas.microsoft.com/office/powerpoint/2010/main" val="3714855101"/>
              </p:ext>
            </p:extLst>
          </p:nvPr>
        </p:nvGraphicFramePr>
        <p:xfrm>
          <a:off x="1486694" y="2349674"/>
          <a:ext cx="8352928" cy="3708264"/>
        </p:xfrm>
        <a:graphic>
          <a:graphicData uri="http://schemas.openxmlformats.org/drawingml/2006/table">
            <a:tbl>
              <a:tblPr>
                <a:tableStyleId>{7DF18680-E054-41AD-8BC1-D1AEF772440D}</a:tableStyleId>
              </a:tblPr>
              <a:tblGrid>
                <a:gridCol w="1936911">
                  <a:extLst>
                    <a:ext uri="{9D8B030D-6E8A-4147-A177-3AD203B41FA5}">
                      <a16:colId xmlns:a16="http://schemas.microsoft.com/office/drawing/2014/main" val="4045703550"/>
                    </a:ext>
                  </a:extLst>
                </a:gridCol>
                <a:gridCol w="6416017">
                  <a:extLst>
                    <a:ext uri="{9D8B030D-6E8A-4147-A177-3AD203B41FA5}">
                      <a16:colId xmlns:a16="http://schemas.microsoft.com/office/drawing/2014/main" val="860798628"/>
                    </a:ext>
                  </a:extLst>
                </a:gridCol>
              </a:tblGrid>
              <a:tr h="529752">
                <a:tc>
                  <a:txBody>
                    <a:bodyPr/>
                    <a:lstStyle/>
                    <a:p>
                      <a:pPr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反斜线字符</a:t>
                      </a:r>
                      <a:endParaRPr lang="zh-CN" sz="1600"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说明</a:t>
                      </a:r>
                      <a:endParaRPr lang="zh-CN" sz="1600"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extLst>
                  <a:ext uri="{0D108BD9-81ED-4DB2-BD59-A6C34878D82A}">
                    <a16:rowId xmlns:a16="http://schemas.microsoft.com/office/drawing/2014/main" val="10000"/>
                  </a:ext>
                </a:extLst>
              </a:tr>
              <a:tr h="529752">
                <a:tc>
                  <a:txBody>
                    <a:bodyPr/>
                    <a:lstStyle/>
                    <a:p>
                      <a:pPr algn="ctr">
                        <a:spcAft>
                          <a:spcPts val="0"/>
                        </a:spcAft>
                      </a:pPr>
                      <a:r>
                        <a:rPr lang="en-US" sz="1600" kern="100" dirty="0">
                          <a:solidFill>
                            <a:srgbClr val="595959"/>
                          </a:solidFill>
                          <a:effectLst/>
                          <a:latin typeface="微软雅黑" panose="020B0503020204020204" pitchFamily="34" charset="-122"/>
                          <a:ea typeface="微软雅黑" panose="020B0503020204020204" pitchFamily="34" charset="-122"/>
                        </a:rPr>
                        <a:t>\d</a:t>
                      </a:r>
                      <a:endParaRPr lang="zh-CN" sz="1600"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l">
                        <a:spcAft>
                          <a:spcPts val="0"/>
                        </a:spcAft>
                      </a:pPr>
                      <a:r>
                        <a:rPr lang="zh-CN" sz="1600" kern="100">
                          <a:solidFill>
                            <a:srgbClr val="595959"/>
                          </a:solidFill>
                          <a:effectLst/>
                          <a:latin typeface="微软雅黑" panose="020B0503020204020204" pitchFamily="34" charset="-122"/>
                          <a:ea typeface="微软雅黑" panose="020B0503020204020204" pitchFamily="34" charset="-122"/>
                        </a:rPr>
                        <a:t>匹配任意一个数字字符，相当于</a:t>
                      </a:r>
                      <a:r>
                        <a:rPr lang="en-US" sz="1600" kern="100">
                          <a:solidFill>
                            <a:srgbClr val="595959"/>
                          </a:solidFill>
                          <a:effectLst/>
                          <a:latin typeface="微软雅黑" panose="020B0503020204020204" pitchFamily="34" charset="-122"/>
                          <a:ea typeface="微软雅黑" panose="020B0503020204020204" pitchFamily="34" charset="-122"/>
                        </a:rPr>
                        <a:t>[0-9]</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extLst>
                  <a:ext uri="{0D108BD9-81ED-4DB2-BD59-A6C34878D82A}">
                    <a16:rowId xmlns:a16="http://schemas.microsoft.com/office/drawing/2014/main" val="1995290628"/>
                  </a:ext>
                </a:extLst>
              </a:tr>
              <a:tr h="529752">
                <a:tc>
                  <a:txBody>
                    <a:bodyPr/>
                    <a:lstStyle/>
                    <a:p>
                      <a:pPr algn="ctr">
                        <a:spcAft>
                          <a:spcPts val="0"/>
                        </a:spcAft>
                      </a:pPr>
                      <a:r>
                        <a:rPr lang="en-US" sz="1600" kern="100" dirty="0">
                          <a:solidFill>
                            <a:srgbClr val="595959"/>
                          </a:solidFill>
                          <a:effectLst/>
                          <a:latin typeface="微软雅黑" panose="020B0503020204020204" pitchFamily="34" charset="-122"/>
                          <a:ea typeface="微软雅黑" panose="020B0503020204020204" pitchFamily="34" charset="-122"/>
                        </a:rPr>
                        <a:t>\D</a:t>
                      </a:r>
                      <a:endParaRPr lang="zh-CN" sz="1600"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l">
                        <a:spcAft>
                          <a:spcPts val="0"/>
                        </a:spcAft>
                      </a:pPr>
                      <a:r>
                        <a:rPr lang="zh-CN" sz="1600" kern="100" dirty="0">
                          <a:solidFill>
                            <a:srgbClr val="595959"/>
                          </a:solidFill>
                          <a:effectLst/>
                          <a:latin typeface="微软雅黑" panose="020B0503020204020204" pitchFamily="34" charset="-122"/>
                          <a:ea typeface="微软雅黑" panose="020B0503020204020204" pitchFamily="34" charset="-122"/>
                        </a:rPr>
                        <a:t>匹配任意一个非数字字符，相当于</a:t>
                      </a:r>
                      <a:r>
                        <a:rPr lang="en-US" sz="1600" kern="100" dirty="0">
                          <a:solidFill>
                            <a:srgbClr val="595959"/>
                          </a:solidFill>
                          <a:effectLst/>
                          <a:latin typeface="微软雅黑" panose="020B0503020204020204" pitchFamily="34" charset="-122"/>
                          <a:ea typeface="微软雅黑" panose="020B0503020204020204" pitchFamily="34" charset="-122"/>
                        </a:rPr>
                        <a:t>[^0-9]</a:t>
                      </a:r>
                      <a:endParaRPr lang="zh-CN" sz="1600"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extLst>
                  <a:ext uri="{0D108BD9-81ED-4DB2-BD59-A6C34878D82A}">
                    <a16:rowId xmlns:a16="http://schemas.microsoft.com/office/drawing/2014/main" val="218817844"/>
                  </a:ext>
                </a:extLst>
              </a:tr>
              <a:tr h="529752">
                <a:tc>
                  <a:txBody>
                    <a:bodyPr/>
                    <a:lstStyle/>
                    <a:p>
                      <a:pPr algn="ctr">
                        <a:spcAft>
                          <a:spcPts val="0"/>
                        </a:spcAft>
                      </a:pPr>
                      <a:r>
                        <a:rPr lang="en-US" sz="1600" kern="100">
                          <a:solidFill>
                            <a:srgbClr val="595959"/>
                          </a:solidFill>
                          <a:effectLst/>
                          <a:latin typeface="微软雅黑" panose="020B0503020204020204" pitchFamily="34" charset="-122"/>
                          <a:ea typeface="微软雅黑" panose="020B0503020204020204" pitchFamily="34" charset="-122"/>
                        </a:rPr>
                        <a:t>\w</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l">
                        <a:spcAft>
                          <a:spcPts val="0"/>
                        </a:spcAft>
                      </a:pPr>
                      <a:r>
                        <a:rPr lang="zh-CN" sz="1600" kern="100" dirty="0">
                          <a:solidFill>
                            <a:srgbClr val="595959"/>
                          </a:solidFill>
                          <a:effectLst/>
                          <a:latin typeface="微软雅黑" panose="020B0503020204020204" pitchFamily="34" charset="-122"/>
                          <a:ea typeface="微软雅黑" panose="020B0503020204020204" pitchFamily="34" charset="-122"/>
                        </a:rPr>
                        <a:t>匹配任意一个字母、数字或下画线字符，相当于</a:t>
                      </a:r>
                      <a:r>
                        <a:rPr lang="en-US" sz="1600" kern="100" dirty="0">
                          <a:solidFill>
                            <a:srgbClr val="595959"/>
                          </a:solidFill>
                          <a:effectLst/>
                          <a:latin typeface="微软雅黑" panose="020B0503020204020204" pitchFamily="34" charset="-122"/>
                          <a:ea typeface="微软雅黑" panose="020B0503020204020204" pitchFamily="34" charset="-122"/>
                        </a:rPr>
                        <a:t>[a-zA-Z0-9_]</a:t>
                      </a:r>
                      <a:endParaRPr lang="zh-CN" sz="1600"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extLst>
                  <a:ext uri="{0D108BD9-81ED-4DB2-BD59-A6C34878D82A}">
                    <a16:rowId xmlns:a16="http://schemas.microsoft.com/office/drawing/2014/main" val="3949568526"/>
                  </a:ext>
                </a:extLst>
              </a:tr>
              <a:tr h="529752">
                <a:tc>
                  <a:txBody>
                    <a:bodyPr/>
                    <a:lstStyle/>
                    <a:p>
                      <a:pPr algn="ctr">
                        <a:spcAft>
                          <a:spcPts val="0"/>
                        </a:spcAft>
                      </a:pPr>
                      <a:r>
                        <a:rPr lang="en-US" sz="1600" kern="100">
                          <a:solidFill>
                            <a:srgbClr val="595959"/>
                          </a:solidFill>
                          <a:effectLst/>
                          <a:latin typeface="微软雅黑" panose="020B0503020204020204" pitchFamily="34" charset="-122"/>
                          <a:ea typeface="微软雅黑" panose="020B0503020204020204" pitchFamily="34" charset="-122"/>
                        </a:rPr>
                        <a:t>\W</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l">
                        <a:spcAft>
                          <a:spcPts val="0"/>
                        </a:spcAft>
                      </a:pPr>
                      <a:r>
                        <a:rPr lang="zh-CN" sz="1600" kern="100" dirty="0">
                          <a:solidFill>
                            <a:srgbClr val="595959"/>
                          </a:solidFill>
                          <a:effectLst/>
                          <a:latin typeface="微软雅黑" panose="020B0503020204020204" pitchFamily="34" charset="-122"/>
                          <a:ea typeface="微软雅黑" panose="020B0503020204020204" pitchFamily="34" charset="-122"/>
                        </a:rPr>
                        <a:t>匹配任意一个非字母、数字或下画线字符，相当于</a:t>
                      </a:r>
                      <a:r>
                        <a:rPr lang="en-US" sz="1600" kern="100" dirty="0">
                          <a:solidFill>
                            <a:srgbClr val="595959"/>
                          </a:solidFill>
                          <a:effectLst/>
                          <a:latin typeface="微软雅黑" panose="020B0503020204020204" pitchFamily="34" charset="-122"/>
                          <a:ea typeface="微软雅黑" panose="020B0503020204020204" pitchFamily="34" charset="-122"/>
                        </a:rPr>
                        <a:t>[^a-zA-Z0-9_]</a:t>
                      </a:r>
                      <a:endParaRPr lang="zh-CN" sz="1600"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extLst>
                  <a:ext uri="{0D108BD9-81ED-4DB2-BD59-A6C34878D82A}">
                    <a16:rowId xmlns:a16="http://schemas.microsoft.com/office/drawing/2014/main" val="1735008477"/>
                  </a:ext>
                </a:extLst>
              </a:tr>
              <a:tr h="529752">
                <a:tc>
                  <a:txBody>
                    <a:bodyPr/>
                    <a:lstStyle/>
                    <a:p>
                      <a:pPr algn="ctr">
                        <a:spcAft>
                          <a:spcPts val="0"/>
                        </a:spcAft>
                      </a:pPr>
                      <a:r>
                        <a:rPr lang="en-US" sz="1600" kern="100">
                          <a:solidFill>
                            <a:srgbClr val="595959"/>
                          </a:solidFill>
                          <a:effectLst/>
                          <a:latin typeface="微软雅黑" panose="020B0503020204020204" pitchFamily="34" charset="-122"/>
                          <a:ea typeface="微软雅黑" panose="020B0503020204020204" pitchFamily="34" charset="-122"/>
                        </a:rPr>
                        <a:t>\s</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l">
                        <a:spcAft>
                          <a:spcPts val="0"/>
                        </a:spcAft>
                      </a:pPr>
                      <a:r>
                        <a:rPr lang="zh-CN" sz="1600" kern="100" dirty="0">
                          <a:solidFill>
                            <a:srgbClr val="595959"/>
                          </a:solidFill>
                          <a:effectLst/>
                          <a:latin typeface="微软雅黑" panose="020B0503020204020204" pitchFamily="34" charset="-122"/>
                          <a:ea typeface="微软雅黑" panose="020B0503020204020204" pitchFamily="34" charset="-122"/>
                        </a:rPr>
                        <a:t>匹配任意一个空白字符，如空格、水平制表符等</a:t>
                      </a:r>
                    </a:p>
                  </a:txBody>
                  <a:tcPr marL="68580" marR="68580" marT="0" marB="0" anchor="ctr">
                    <a:solidFill>
                      <a:srgbClr val="F2F2F2"/>
                    </a:solidFill>
                  </a:tcPr>
                </a:tc>
                <a:extLst>
                  <a:ext uri="{0D108BD9-81ED-4DB2-BD59-A6C34878D82A}">
                    <a16:rowId xmlns:a16="http://schemas.microsoft.com/office/drawing/2014/main" val="1025575685"/>
                  </a:ext>
                </a:extLst>
              </a:tr>
              <a:tr h="529752">
                <a:tc>
                  <a:txBody>
                    <a:bodyPr/>
                    <a:lstStyle/>
                    <a:p>
                      <a:pPr algn="ctr">
                        <a:spcAft>
                          <a:spcPts val="0"/>
                        </a:spcAft>
                      </a:pPr>
                      <a:r>
                        <a:rPr lang="en-US" sz="1600" kern="100">
                          <a:solidFill>
                            <a:srgbClr val="595959"/>
                          </a:solidFill>
                          <a:effectLst/>
                          <a:latin typeface="微软雅黑" panose="020B0503020204020204" pitchFamily="34" charset="-122"/>
                          <a:ea typeface="微软雅黑" panose="020B0503020204020204" pitchFamily="34" charset="-122"/>
                        </a:rPr>
                        <a:t>\S</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l">
                        <a:spcAft>
                          <a:spcPts val="0"/>
                        </a:spcAft>
                      </a:pPr>
                      <a:r>
                        <a:rPr lang="zh-CN" sz="1600" kern="100" dirty="0">
                          <a:solidFill>
                            <a:srgbClr val="595959"/>
                          </a:solidFill>
                          <a:effectLst/>
                          <a:latin typeface="微软雅黑" panose="020B0503020204020204" pitchFamily="34" charset="-122"/>
                          <a:ea typeface="微软雅黑" panose="020B0503020204020204" pitchFamily="34" charset="-122"/>
                        </a:rPr>
                        <a:t>匹配任意一个非空白字符</a:t>
                      </a:r>
                    </a:p>
                  </a:txBody>
                  <a:tcPr marL="68580" marR="68580" marT="0" marB="0" anchor="ctr">
                    <a:solidFill>
                      <a:srgbClr val="F2F2F2"/>
                    </a:solidFill>
                  </a:tcPr>
                </a:tc>
                <a:extLst>
                  <a:ext uri="{0D108BD9-81ED-4DB2-BD59-A6C34878D82A}">
                    <a16:rowId xmlns:a16="http://schemas.microsoft.com/office/drawing/2014/main" val="4098615151"/>
                  </a:ext>
                </a:extLst>
              </a:tr>
            </a:tbl>
          </a:graphicData>
        </a:graphic>
      </p:graphicFrame>
    </p:spTree>
    <p:extLst>
      <p:ext uri="{BB962C8B-B14F-4D97-AF65-F5344CB8AC3E}">
        <p14:creationId xmlns:p14="http://schemas.microsoft.com/office/powerpoint/2010/main" val="31188129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8.2.3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反斜线</a:t>
            </a:r>
          </a:p>
        </p:txBody>
      </p:sp>
      <p:sp>
        <p:nvSpPr>
          <p:cNvPr id="2" name="矩形 1"/>
          <p:cNvSpPr/>
          <p:nvPr/>
        </p:nvSpPr>
        <p:spPr>
          <a:xfrm>
            <a:off x="631390" y="1716820"/>
            <a:ext cx="10297144" cy="400110"/>
          </a:xfrm>
          <a:prstGeom prst="rect">
            <a:avLst/>
          </a:prstGeom>
        </p:spPr>
        <p:txBody>
          <a:bodyPr wrap="square">
            <a:spAutoFit/>
          </a:bodyPr>
          <a:lstStyle/>
          <a:p>
            <a:pPr indent="266700"/>
            <a:r>
              <a:rPr lang="zh-CN" altLang="en-US" sz="2000" dirty="0">
                <a:solidFill>
                  <a:srgbClr val="595959"/>
                </a:solidFill>
                <a:latin typeface="微软雅黑" panose="020B0503020204020204" pitchFamily="34" charset="-122"/>
                <a:ea typeface="微软雅黑" panose="020B0503020204020204" pitchFamily="34" charset="-122"/>
                <a:cs typeface="+mn-ea"/>
              </a:rPr>
              <a:t>反斜线后面的字符有些已经被正则表达式赋予了特定含义，用来进行特定的</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匹配。</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5" name="1"/>
          <p:cNvSpPr txBox="1"/>
          <p:nvPr>
            <p:custDataLst>
              <p:tags r:id="rId1"/>
            </p:custDataLst>
          </p:nvPr>
        </p:nvSpPr>
        <p:spPr>
          <a:xfrm>
            <a:off x="918704" y="1112254"/>
            <a:ext cx="4002813" cy="830997"/>
          </a:xfrm>
          <a:prstGeom prst="rect">
            <a:avLst/>
          </a:prstGeom>
          <a:noFill/>
          <a:ln>
            <a:noFill/>
          </a:ln>
        </p:spPr>
        <p:txBody>
          <a:bodyPr wrap="square" rtlCol="0">
            <a:spAutoFit/>
          </a:bodyPr>
          <a:lstStyle/>
          <a:p>
            <a:pPr lvl="0" defTabSz="457200">
              <a:defRPr/>
            </a:pPr>
            <a:r>
              <a:rPr kumimoji="0" lang="en-US" altLang="zh-CN" sz="2400" b="1" i="0" u="none" strike="noStrike" kern="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1. </a:t>
            </a:r>
            <a:r>
              <a:rPr lang="zh-CN" altLang="en-US" b="1" kern="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使用</a:t>
            </a: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反斜线进行特定匹配</a:t>
            </a:r>
          </a:p>
          <a:p>
            <a:pPr lvl="0" defTabSz="457200">
              <a:defRPr/>
            </a:pPr>
            <a:endPar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aphicFrame>
        <p:nvGraphicFramePr>
          <p:cNvPr id="6" name="表格 5">
            <a:extLst>
              <a:ext uri="{FF2B5EF4-FFF2-40B4-BE49-F238E27FC236}">
                <a16:creationId xmlns:a16="http://schemas.microsoft.com/office/drawing/2014/main" id="{B99EB765-3296-4251-958E-B4DE09C9687B}"/>
              </a:ext>
            </a:extLst>
          </p:cNvPr>
          <p:cNvGraphicFramePr>
            <a:graphicFrameLocks noGrp="1"/>
          </p:cNvGraphicFramePr>
          <p:nvPr>
            <p:extLst>
              <p:ext uri="{D42A27DB-BD31-4B8C-83A1-F6EECF244321}">
                <p14:modId xmlns:p14="http://schemas.microsoft.com/office/powerpoint/2010/main" val="2478092650"/>
              </p:ext>
            </p:extLst>
          </p:nvPr>
        </p:nvGraphicFramePr>
        <p:xfrm>
          <a:off x="1486694" y="2349674"/>
          <a:ext cx="8640960" cy="3941934"/>
        </p:xfrm>
        <a:graphic>
          <a:graphicData uri="http://schemas.openxmlformats.org/drawingml/2006/table">
            <a:tbl>
              <a:tblPr>
                <a:tableStyleId>{7DF18680-E054-41AD-8BC1-D1AEF772440D}</a:tableStyleId>
              </a:tblPr>
              <a:tblGrid>
                <a:gridCol w="2003701">
                  <a:extLst>
                    <a:ext uri="{9D8B030D-6E8A-4147-A177-3AD203B41FA5}">
                      <a16:colId xmlns:a16="http://schemas.microsoft.com/office/drawing/2014/main" val="4045703550"/>
                    </a:ext>
                  </a:extLst>
                </a:gridCol>
                <a:gridCol w="6637259">
                  <a:extLst>
                    <a:ext uri="{9D8B030D-6E8A-4147-A177-3AD203B41FA5}">
                      <a16:colId xmlns:a16="http://schemas.microsoft.com/office/drawing/2014/main" val="860798628"/>
                    </a:ext>
                  </a:extLst>
                </a:gridCol>
              </a:tblGrid>
              <a:tr h="557558">
                <a:tc>
                  <a:txBody>
                    <a:bodyPr/>
                    <a:lstStyle/>
                    <a:p>
                      <a:pPr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反斜线字符</a:t>
                      </a:r>
                      <a:endParaRPr lang="zh-CN" sz="1600"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说明</a:t>
                      </a:r>
                      <a:endParaRPr lang="zh-CN" sz="1600"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extLst>
                  <a:ext uri="{0D108BD9-81ED-4DB2-BD59-A6C34878D82A}">
                    <a16:rowId xmlns:a16="http://schemas.microsoft.com/office/drawing/2014/main" val="10000"/>
                  </a:ext>
                </a:extLst>
              </a:tr>
              <a:tr h="806619">
                <a:tc>
                  <a:txBody>
                    <a:bodyPr/>
                    <a:lstStyle/>
                    <a:p>
                      <a:pPr algn="ctr">
                        <a:spcAft>
                          <a:spcPts val="0"/>
                        </a:spcAft>
                      </a:pPr>
                      <a:r>
                        <a:rPr lang="en-US" sz="1600" kern="100" dirty="0">
                          <a:solidFill>
                            <a:srgbClr val="595959"/>
                          </a:solidFill>
                          <a:effectLst/>
                          <a:latin typeface="微软雅黑" panose="020B0503020204020204" pitchFamily="34" charset="-122"/>
                          <a:ea typeface="微软雅黑" panose="020B0503020204020204" pitchFamily="34" charset="-122"/>
                        </a:rPr>
                        <a:t>\b</a:t>
                      </a:r>
                      <a:endParaRPr lang="zh-CN" sz="1600"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l">
                        <a:lnSpc>
                          <a:spcPct val="150000"/>
                        </a:lnSpc>
                        <a:spcAft>
                          <a:spcPts val="0"/>
                        </a:spcAft>
                      </a:pPr>
                      <a:r>
                        <a:rPr lang="zh-CN" sz="1600" kern="100" dirty="0">
                          <a:solidFill>
                            <a:srgbClr val="595959"/>
                          </a:solidFill>
                          <a:effectLst/>
                          <a:latin typeface="微软雅黑" panose="020B0503020204020204" pitchFamily="34" charset="-122"/>
                          <a:ea typeface="微软雅黑" panose="020B0503020204020204" pitchFamily="34" charset="-122"/>
                        </a:rPr>
                        <a:t>匹配单词边界（如单词之间的空白字符，以及字符串的开始和结束</a:t>
                      </a:r>
                      <a:r>
                        <a:rPr lang="zh-CN" sz="1600" kern="100" dirty="0" smtClean="0">
                          <a:solidFill>
                            <a:srgbClr val="595959"/>
                          </a:solidFill>
                          <a:effectLst/>
                          <a:latin typeface="微软雅黑" panose="020B0503020204020204" pitchFamily="34" charset="-122"/>
                          <a:ea typeface="微软雅黑" panose="020B0503020204020204" pitchFamily="34" charset="-122"/>
                        </a:rPr>
                        <a:t>），</a:t>
                      </a:r>
                      <a:r>
                        <a:rPr lang="zh-CN" altLang="en-US" sz="1600" kern="100" dirty="0" smtClean="0">
                          <a:solidFill>
                            <a:srgbClr val="595959"/>
                          </a:solidFill>
                          <a:effectLst/>
                          <a:latin typeface="微软雅黑" panose="020B0503020204020204" pitchFamily="34" charset="-122"/>
                          <a:ea typeface="微软雅黑" panose="020B0503020204020204" pitchFamily="34" charset="-122"/>
                        </a:rPr>
                        <a:t>例</a:t>
                      </a:r>
                      <a:r>
                        <a:rPr lang="zh-CN" sz="1600" kern="100" dirty="0" smtClean="0">
                          <a:solidFill>
                            <a:srgbClr val="595959"/>
                          </a:solidFill>
                          <a:effectLst/>
                          <a:latin typeface="微软雅黑" panose="020B0503020204020204" pitchFamily="34" charset="-122"/>
                          <a:ea typeface="微软雅黑" panose="020B0503020204020204" pitchFamily="34" charset="-122"/>
                        </a:rPr>
                        <a:t>如</a:t>
                      </a:r>
                      <a:r>
                        <a:rPr lang="zh-CN" sz="1600" kern="100" dirty="0">
                          <a:solidFill>
                            <a:srgbClr val="595959"/>
                          </a:solidFill>
                          <a:effectLst/>
                          <a:latin typeface="微软雅黑" panose="020B0503020204020204" pitchFamily="34" charset="-122"/>
                          <a:ea typeface="微软雅黑" panose="020B0503020204020204" pitchFamily="34" charset="-122"/>
                        </a:rPr>
                        <a:t>“</a:t>
                      </a:r>
                      <a:r>
                        <a:rPr lang="en-US" sz="1600" kern="100" dirty="0">
                          <a:solidFill>
                            <a:srgbClr val="595959"/>
                          </a:solidFill>
                          <a:effectLst/>
                          <a:latin typeface="微软雅黑" panose="020B0503020204020204" pitchFamily="34" charset="-122"/>
                          <a:ea typeface="微软雅黑" panose="020B0503020204020204" pitchFamily="34" charset="-122"/>
                        </a:rPr>
                        <a:t>\</a:t>
                      </a:r>
                      <a:r>
                        <a:rPr lang="en-US" sz="1600" kern="100" dirty="0" err="1">
                          <a:solidFill>
                            <a:srgbClr val="595959"/>
                          </a:solidFill>
                          <a:effectLst/>
                          <a:latin typeface="微软雅黑" panose="020B0503020204020204" pitchFamily="34" charset="-122"/>
                          <a:ea typeface="微软雅黑" panose="020B0503020204020204" pitchFamily="34" charset="-122"/>
                        </a:rPr>
                        <a:t>bgra</a:t>
                      </a:r>
                      <a:r>
                        <a:rPr lang="zh-CN" sz="1600" kern="100" dirty="0">
                          <a:solidFill>
                            <a:srgbClr val="595959"/>
                          </a:solidFill>
                          <a:effectLst/>
                          <a:latin typeface="微软雅黑" panose="020B0503020204020204" pitchFamily="34" charset="-122"/>
                          <a:ea typeface="微软雅黑" panose="020B0503020204020204" pitchFamily="34" charset="-122"/>
                        </a:rPr>
                        <a:t>”匹配“</a:t>
                      </a:r>
                      <a:r>
                        <a:rPr lang="en-US" sz="1600" kern="100" dirty="0">
                          <a:solidFill>
                            <a:srgbClr val="595959"/>
                          </a:solidFill>
                          <a:effectLst/>
                          <a:latin typeface="微软雅黑" panose="020B0503020204020204" pitchFamily="34" charset="-122"/>
                          <a:ea typeface="微软雅黑" panose="020B0503020204020204" pitchFamily="34" charset="-122"/>
                        </a:rPr>
                        <a:t>best grade</a:t>
                      </a:r>
                      <a:r>
                        <a:rPr lang="zh-CN" sz="1600" kern="100" dirty="0">
                          <a:solidFill>
                            <a:srgbClr val="595959"/>
                          </a:solidFill>
                          <a:effectLst/>
                          <a:latin typeface="微软雅黑" panose="020B0503020204020204" pitchFamily="34" charset="-122"/>
                          <a:ea typeface="微软雅黑" panose="020B0503020204020204" pitchFamily="34" charset="-122"/>
                        </a:rPr>
                        <a:t>”的结果为“</a:t>
                      </a:r>
                      <a:r>
                        <a:rPr lang="en-US" sz="1600" kern="100" dirty="0" err="1">
                          <a:solidFill>
                            <a:srgbClr val="595959"/>
                          </a:solidFill>
                          <a:effectLst/>
                          <a:latin typeface="微软雅黑" panose="020B0503020204020204" pitchFamily="34" charset="-122"/>
                          <a:ea typeface="微软雅黑" panose="020B0503020204020204" pitchFamily="34" charset="-122"/>
                        </a:rPr>
                        <a:t>gra</a:t>
                      </a:r>
                      <a:r>
                        <a:rPr lang="zh-CN" sz="1600" kern="100" dirty="0">
                          <a:solidFill>
                            <a:srgbClr val="595959"/>
                          </a:solidFill>
                          <a:effectLst/>
                          <a:latin typeface="微软雅黑" panose="020B0503020204020204" pitchFamily="34" charset="-122"/>
                          <a:ea typeface="微软雅黑" panose="020B0503020204020204" pitchFamily="34" charset="-122"/>
                        </a:rPr>
                        <a:t>”</a:t>
                      </a:r>
                    </a:p>
                  </a:txBody>
                  <a:tcPr marL="68580" marR="68580" marT="0" marB="0" anchor="ctr">
                    <a:solidFill>
                      <a:srgbClr val="F2F2F2"/>
                    </a:solidFill>
                  </a:tcPr>
                </a:tc>
                <a:extLst>
                  <a:ext uri="{0D108BD9-81ED-4DB2-BD59-A6C34878D82A}">
                    <a16:rowId xmlns:a16="http://schemas.microsoft.com/office/drawing/2014/main" val="1995290628"/>
                  </a:ext>
                </a:extLst>
              </a:tr>
              <a:tr h="557558">
                <a:tc>
                  <a:txBody>
                    <a:bodyPr/>
                    <a:lstStyle/>
                    <a:p>
                      <a:pPr algn="ctr">
                        <a:spcAft>
                          <a:spcPts val="0"/>
                        </a:spcAft>
                      </a:pPr>
                      <a:r>
                        <a:rPr lang="en-US" sz="1600" kern="100" dirty="0">
                          <a:solidFill>
                            <a:srgbClr val="595959"/>
                          </a:solidFill>
                          <a:effectLst/>
                          <a:latin typeface="微软雅黑" panose="020B0503020204020204" pitchFamily="34" charset="-122"/>
                          <a:ea typeface="微软雅黑" panose="020B0503020204020204" pitchFamily="34" charset="-122"/>
                        </a:rPr>
                        <a:t>\B</a:t>
                      </a:r>
                      <a:endParaRPr lang="zh-CN" sz="1600"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l">
                        <a:spcAft>
                          <a:spcPts val="0"/>
                        </a:spcAft>
                      </a:pPr>
                      <a:r>
                        <a:rPr lang="zh-CN" sz="1600" kern="100" dirty="0">
                          <a:solidFill>
                            <a:srgbClr val="595959"/>
                          </a:solidFill>
                          <a:effectLst/>
                          <a:latin typeface="微软雅黑" panose="020B0503020204020204" pitchFamily="34" charset="-122"/>
                          <a:ea typeface="微软雅黑" panose="020B0503020204020204" pitchFamily="34" charset="-122"/>
                        </a:rPr>
                        <a:t>匹配非单词边界，如“</a:t>
                      </a:r>
                      <a:r>
                        <a:rPr lang="en-US" sz="1600" kern="100" dirty="0">
                          <a:solidFill>
                            <a:srgbClr val="595959"/>
                          </a:solidFill>
                          <a:effectLst/>
                          <a:latin typeface="微软雅黑" panose="020B0503020204020204" pitchFamily="34" charset="-122"/>
                          <a:ea typeface="微软雅黑" panose="020B0503020204020204" pitchFamily="34" charset="-122"/>
                        </a:rPr>
                        <a:t>\Bade</a:t>
                      </a:r>
                      <a:r>
                        <a:rPr lang="zh-CN" sz="1600" kern="100" dirty="0">
                          <a:solidFill>
                            <a:srgbClr val="595959"/>
                          </a:solidFill>
                          <a:effectLst/>
                          <a:latin typeface="微软雅黑" panose="020B0503020204020204" pitchFamily="34" charset="-122"/>
                          <a:ea typeface="微软雅黑" panose="020B0503020204020204" pitchFamily="34" charset="-122"/>
                        </a:rPr>
                        <a:t>”匹配“</a:t>
                      </a:r>
                      <a:r>
                        <a:rPr lang="en-US" sz="1600" kern="100" dirty="0">
                          <a:solidFill>
                            <a:srgbClr val="595959"/>
                          </a:solidFill>
                          <a:effectLst/>
                          <a:latin typeface="微软雅黑" panose="020B0503020204020204" pitchFamily="34" charset="-122"/>
                          <a:ea typeface="微软雅黑" panose="020B0503020204020204" pitchFamily="34" charset="-122"/>
                        </a:rPr>
                        <a:t>best grade</a:t>
                      </a:r>
                      <a:r>
                        <a:rPr lang="zh-CN" sz="1600" kern="100" dirty="0">
                          <a:solidFill>
                            <a:srgbClr val="595959"/>
                          </a:solidFill>
                          <a:effectLst/>
                          <a:latin typeface="微软雅黑" panose="020B0503020204020204" pitchFamily="34" charset="-122"/>
                          <a:ea typeface="微软雅黑" panose="020B0503020204020204" pitchFamily="34" charset="-122"/>
                        </a:rPr>
                        <a:t>”的结果为“</a:t>
                      </a:r>
                      <a:r>
                        <a:rPr lang="en-US" sz="1600" kern="100" dirty="0" err="1">
                          <a:solidFill>
                            <a:srgbClr val="595959"/>
                          </a:solidFill>
                          <a:effectLst/>
                          <a:latin typeface="微软雅黑" panose="020B0503020204020204" pitchFamily="34" charset="-122"/>
                          <a:ea typeface="微软雅黑" panose="020B0503020204020204" pitchFamily="34" charset="-122"/>
                        </a:rPr>
                        <a:t>ade</a:t>
                      </a:r>
                      <a:r>
                        <a:rPr lang="zh-CN" sz="1600" kern="100" dirty="0">
                          <a:solidFill>
                            <a:srgbClr val="595959"/>
                          </a:solidFill>
                          <a:effectLst/>
                          <a:latin typeface="微软雅黑" panose="020B0503020204020204" pitchFamily="34" charset="-122"/>
                          <a:ea typeface="微软雅黑" panose="020B0503020204020204" pitchFamily="34" charset="-122"/>
                        </a:rPr>
                        <a:t>”</a:t>
                      </a:r>
                    </a:p>
                  </a:txBody>
                  <a:tcPr marL="68580" marR="68580" marT="0" marB="0" anchor="ctr">
                    <a:solidFill>
                      <a:srgbClr val="F2F2F2"/>
                    </a:solidFill>
                  </a:tcPr>
                </a:tc>
                <a:extLst>
                  <a:ext uri="{0D108BD9-81ED-4DB2-BD59-A6C34878D82A}">
                    <a16:rowId xmlns:a16="http://schemas.microsoft.com/office/drawing/2014/main" val="218817844"/>
                  </a:ext>
                </a:extLst>
              </a:tr>
              <a:tr h="557558">
                <a:tc>
                  <a:txBody>
                    <a:bodyPr/>
                    <a:lstStyle/>
                    <a:p>
                      <a:pPr algn="ctr">
                        <a:spcAft>
                          <a:spcPts val="0"/>
                        </a:spcAft>
                      </a:pPr>
                      <a:r>
                        <a:rPr lang="en-US" sz="1600" kern="100" dirty="0">
                          <a:solidFill>
                            <a:srgbClr val="595959"/>
                          </a:solidFill>
                          <a:effectLst/>
                          <a:latin typeface="微软雅黑" panose="020B0503020204020204" pitchFamily="34" charset="-122"/>
                          <a:ea typeface="微软雅黑" panose="020B0503020204020204" pitchFamily="34" charset="-122"/>
                        </a:rPr>
                        <a:t>\</a:t>
                      </a:r>
                      <a:r>
                        <a:rPr lang="en-US" sz="1600" kern="100" dirty="0" err="1">
                          <a:solidFill>
                            <a:srgbClr val="595959"/>
                          </a:solidFill>
                          <a:effectLst/>
                          <a:latin typeface="微软雅黑" panose="020B0503020204020204" pitchFamily="34" charset="-122"/>
                          <a:ea typeface="微软雅黑" panose="020B0503020204020204" pitchFamily="34" charset="-122"/>
                        </a:rPr>
                        <a:t>xhh</a:t>
                      </a:r>
                      <a:endParaRPr lang="zh-CN" sz="1600"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l">
                        <a:spcAft>
                          <a:spcPts val="0"/>
                        </a:spcAft>
                      </a:pPr>
                      <a:r>
                        <a:rPr lang="zh-CN" sz="1600" kern="100" dirty="0">
                          <a:solidFill>
                            <a:srgbClr val="595959"/>
                          </a:solidFill>
                          <a:effectLst/>
                          <a:latin typeface="微软雅黑" panose="020B0503020204020204" pitchFamily="34" charset="-122"/>
                          <a:ea typeface="微软雅黑" panose="020B0503020204020204" pitchFamily="34" charset="-122"/>
                        </a:rPr>
                        <a:t>匹配由</a:t>
                      </a:r>
                      <a:r>
                        <a:rPr lang="en-US" sz="1600" kern="100" dirty="0" err="1">
                          <a:solidFill>
                            <a:srgbClr val="595959"/>
                          </a:solidFill>
                          <a:effectLst/>
                          <a:latin typeface="微软雅黑" panose="020B0503020204020204" pitchFamily="34" charset="-122"/>
                          <a:ea typeface="微软雅黑" panose="020B0503020204020204" pitchFamily="34" charset="-122"/>
                        </a:rPr>
                        <a:t>hh</a:t>
                      </a:r>
                      <a:r>
                        <a:rPr lang="zh-CN" sz="1600" kern="100" dirty="0">
                          <a:solidFill>
                            <a:srgbClr val="595959"/>
                          </a:solidFill>
                          <a:effectLst/>
                          <a:latin typeface="微软雅黑" panose="020B0503020204020204" pitchFamily="34" charset="-122"/>
                          <a:ea typeface="微软雅黑" panose="020B0503020204020204" pitchFamily="34" charset="-122"/>
                        </a:rPr>
                        <a:t>（十六进制</a:t>
                      </a:r>
                      <a:r>
                        <a:rPr lang="en-US" sz="1600" kern="100" dirty="0">
                          <a:solidFill>
                            <a:srgbClr val="595959"/>
                          </a:solidFill>
                          <a:effectLst/>
                          <a:latin typeface="微软雅黑" panose="020B0503020204020204" pitchFamily="34" charset="-122"/>
                          <a:ea typeface="微软雅黑" panose="020B0503020204020204" pitchFamily="34" charset="-122"/>
                        </a:rPr>
                        <a:t>2</a:t>
                      </a:r>
                      <a:r>
                        <a:rPr lang="zh-CN" sz="1600" kern="100" dirty="0">
                          <a:solidFill>
                            <a:srgbClr val="595959"/>
                          </a:solidFill>
                          <a:effectLst/>
                          <a:latin typeface="微软雅黑" panose="020B0503020204020204" pitchFamily="34" charset="-122"/>
                          <a:ea typeface="微软雅黑" panose="020B0503020204020204" pitchFamily="34" charset="-122"/>
                        </a:rPr>
                        <a:t>位数字）表示的</a:t>
                      </a:r>
                      <a:r>
                        <a:rPr lang="en-US" sz="1600" kern="100" dirty="0">
                          <a:solidFill>
                            <a:srgbClr val="595959"/>
                          </a:solidFill>
                          <a:effectLst/>
                          <a:latin typeface="微软雅黑" panose="020B0503020204020204" pitchFamily="34" charset="-122"/>
                          <a:ea typeface="微软雅黑" panose="020B0503020204020204" pitchFamily="34" charset="-122"/>
                        </a:rPr>
                        <a:t>ASCII</a:t>
                      </a:r>
                      <a:r>
                        <a:rPr lang="zh-CN" sz="1600" kern="100" dirty="0">
                          <a:solidFill>
                            <a:srgbClr val="595959"/>
                          </a:solidFill>
                          <a:effectLst/>
                          <a:latin typeface="微软雅黑" panose="020B0503020204020204" pitchFamily="34" charset="-122"/>
                          <a:ea typeface="微软雅黑" panose="020B0503020204020204" pitchFamily="34" charset="-122"/>
                        </a:rPr>
                        <a:t>字符，如</a:t>
                      </a:r>
                      <a:r>
                        <a:rPr lang="zh-CN" sz="1600" kern="100" dirty="0" smtClean="0">
                          <a:solidFill>
                            <a:srgbClr val="595959"/>
                          </a:solidFill>
                          <a:effectLst/>
                          <a:latin typeface="微软雅黑" panose="020B0503020204020204" pitchFamily="34" charset="-122"/>
                          <a:ea typeface="微软雅黑" panose="020B0503020204020204" pitchFamily="34" charset="-122"/>
                        </a:rPr>
                        <a:t>“</a:t>
                      </a:r>
                      <a:r>
                        <a:rPr lang="en-US" altLang="zh-CN" sz="1600" kern="100" dirty="0" smtClean="0">
                          <a:solidFill>
                            <a:srgbClr val="595959"/>
                          </a:solidFill>
                          <a:effectLst/>
                          <a:latin typeface="微软雅黑" panose="020B0503020204020204" pitchFamily="34" charset="-122"/>
                          <a:ea typeface="微软雅黑" panose="020B0503020204020204" pitchFamily="34" charset="-122"/>
                        </a:rPr>
                        <a:t>\</a:t>
                      </a:r>
                      <a:r>
                        <a:rPr lang="en-US" sz="1600" kern="100" dirty="0" smtClean="0">
                          <a:solidFill>
                            <a:srgbClr val="595959"/>
                          </a:solidFill>
                          <a:effectLst/>
                          <a:latin typeface="微软雅黑" panose="020B0503020204020204" pitchFamily="34" charset="-122"/>
                          <a:ea typeface="微软雅黑" panose="020B0503020204020204" pitchFamily="34" charset="-122"/>
                        </a:rPr>
                        <a:t>x61</a:t>
                      </a:r>
                      <a:r>
                        <a:rPr lang="zh-CN" sz="1600" kern="100" dirty="0">
                          <a:solidFill>
                            <a:srgbClr val="595959"/>
                          </a:solidFill>
                          <a:effectLst/>
                          <a:latin typeface="微软雅黑" panose="020B0503020204020204" pitchFamily="34" charset="-122"/>
                          <a:ea typeface="微软雅黑" panose="020B0503020204020204" pitchFamily="34" charset="-122"/>
                        </a:rPr>
                        <a:t>”表示“</a:t>
                      </a:r>
                      <a:r>
                        <a:rPr lang="en-US" sz="1600" kern="100" dirty="0">
                          <a:solidFill>
                            <a:srgbClr val="595959"/>
                          </a:solidFill>
                          <a:effectLst/>
                          <a:latin typeface="微软雅黑" panose="020B0503020204020204" pitchFamily="34" charset="-122"/>
                          <a:ea typeface="微软雅黑" panose="020B0503020204020204" pitchFamily="34" charset="-122"/>
                        </a:rPr>
                        <a:t>a</a:t>
                      </a:r>
                      <a:r>
                        <a:rPr lang="zh-CN" sz="1600" kern="100" dirty="0">
                          <a:solidFill>
                            <a:srgbClr val="595959"/>
                          </a:solidFill>
                          <a:effectLst/>
                          <a:latin typeface="微软雅黑" panose="020B0503020204020204" pitchFamily="34" charset="-122"/>
                          <a:ea typeface="微软雅黑" panose="020B0503020204020204" pitchFamily="34" charset="-122"/>
                        </a:rPr>
                        <a:t>”</a:t>
                      </a:r>
                    </a:p>
                  </a:txBody>
                  <a:tcPr marL="68580" marR="68580" marT="0" marB="0" anchor="ctr">
                    <a:solidFill>
                      <a:srgbClr val="F2F2F2"/>
                    </a:solidFill>
                  </a:tcPr>
                </a:tc>
                <a:extLst>
                  <a:ext uri="{0D108BD9-81ED-4DB2-BD59-A6C34878D82A}">
                    <a16:rowId xmlns:a16="http://schemas.microsoft.com/office/drawing/2014/main" val="3949568526"/>
                  </a:ext>
                </a:extLst>
              </a:tr>
              <a:tr h="905083">
                <a:tc>
                  <a:txBody>
                    <a:bodyPr/>
                    <a:lstStyle/>
                    <a:p>
                      <a:pPr algn="ctr">
                        <a:spcAft>
                          <a:spcPts val="0"/>
                        </a:spcAft>
                      </a:pPr>
                      <a:r>
                        <a:rPr lang="en-US" sz="1600" kern="100" dirty="0">
                          <a:solidFill>
                            <a:srgbClr val="595959"/>
                          </a:solidFill>
                          <a:effectLst/>
                          <a:latin typeface="微软雅黑" panose="020B0503020204020204" pitchFamily="34" charset="-122"/>
                          <a:ea typeface="微软雅黑" panose="020B0503020204020204" pitchFamily="34" charset="-122"/>
                        </a:rPr>
                        <a:t>\cx</a:t>
                      </a:r>
                      <a:endParaRPr lang="zh-CN" sz="1600"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l">
                        <a:lnSpc>
                          <a:spcPct val="150000"/>
                        </a:lnSpc>
                        <a:spcAft>
                          <a:spcPts val="0"/>
                        </a:spcAft>
                      </a:pPr>
                      <a:r>
                        <a:rPr lang="zh-CN" sz="1600" kern="100" dirty="0">
                          <a:solidFill>
                            <a:srgbClr val="595959"/>
                          </a:solidFill>
                          <a:effectLst/>
                          <a:latin typeface="微软雅黑" panose="020B0503020204020204" pitchFamily="34" charset="-122"/>
                          <a:ea typeface="微软雅黑" panose="020B0503020204020204" pitchFamily="34" charset="-122"/>
                        </a:rPr>
                        <a:t>匹配由</a:t>
                      </a:r>
                      <a:r>
                        <a:rPr lang="en-US" sz="1600" kern="100" dirty="0">
                          <a:solidFill>
                            <a:srgbClr val="595959"/>
                          </a:solidFill>
                          <a:effectLst/>
                          <a:latin typeface="微软雅黑" panose="020B0503020204020204" pitchFamily="34" charset="-122"/>
                          <a:ea typeface="微软雅黑" panose="020B0503020204020204" pitchFamily="34" charset="-122"/>
                        </a:rPr>
                        <a:t>x</a:t>
                      </a:r>
                      <a:r>
                        <a:rPr lang="zh-CN" sz="1600" kern="100" dirty="0">
                          <a:solidFill>
                            <a:srgbClr val="595959"/>
                          </a:solidFill>
                          <a:effectLst/>
                          <a:latin typeface="微软雅黑" panose="020B0503020204020204" pitchFamily="34" charset="-122"/>
                          <a:ea typeface="微软雅黑" panose="020B0503020204020204" pitchFamily="34" charset="-122"/>
                        </a:rPr>
                        <a:t>指明的控制字符，</a:t>
                      </a:r>
                      <a:r>
                        <a:rPr lang="en-US" sz="1600" kern="100" dirty="0">
                          <a:solidFill>
                            <a:srgbClr val="595959"/>
                          </a:solidFill>
                          <a:effectLst/>
                          <a:latin typeface="微软雅黑" panose="020B0503020204020204" pitchFamily="34" charset="-122"/>
                          <a:ea typeface="微软雅黑" panose="020B0503020204020204" pitchFamily="34" charset="-122"/>
                        </a:rPr>
                        <a:t>x</a:t>
                      </a:r>
                      <a:r>
                        <a:rPr lang="zh-CN" sz="1600" kern="100" dirty="0">
                          <a:solidFill>
                            <a:srgbClr val="595959"/>
                          </a:solidFill>
                          <a:effectLst/>
                          <a:latin typeface="微软雅黑" panose="020B0503020204020204" pitchFamily="34" charset="-122"/>
                          <a:ea typeface="微软雅黑" panose="020B0503020204020204" pitchFamily="34" charset="-122"/>
                        </a:rPr>
                        <a:t>的值必须为</a:t>
                      </a:r>
                      <a:r>
                        <a:rPr lang="en-US" sz="1600" kern="100" dirty="0">
                          <a:solidFill>
                            <a:srgbClr val="595959"/>
                          </a:solidFill>
                          <a:effectLst/>
                          <a:latin typeface="微软雅黑" panose="020B0503020204020204" pitchFamily="34" charset="-122"/>
                          <a:ea typeface="微软雅黑" panose="020B0503020204020204" pitchFamily="34" charset="-122"/>
                        </a:rPr>
                        <a:t>A-Z</a:t>
                      </a:r>
                      <a:r>
                        <a:rPr lang="zh-CN" sz="1600" kern="100" dirty="0">
                          <a:solidFill>
                            <a:srgbClr val="595959"/>
                          </a:solidFill>
                          <a:effectLst/>
                          <a:latin typeface="微软雅黑" panose="020B0503020204020204" pitchFamily="34" charset="-122"/>
                          <a:ea typeface="微软雅黑" panose="020B0503020204020204" pitchFamily="34" charset="-122"/>
                        </a:rPr>
                        <a:t>或</a:t>
                      </a:r>
                      <a:r>
                        <a:rPr lang="en-US" sz="1600" kern="100" dirty="0" smtClean="0">
                          <a:solidFill>
                            <a:srgbClr val="595959"/>
                          </a:solidFill>
                          <a:effectLst/>
                          <a:latin typeface="微软雅黑" panose="020B0503020204020204" pitchFamily="34" charset="-122"/>
                          <a:ea typeface="微软雅黑" panose="020B0503020204020204" pitchFamily="34" charset="-122"/>
                        </a:rPr>
                        <a:t>a-z</a:t>
                      </a:r>
                      <a:r>
                        <a:rPr lang="zh-CN" sz="1600" kern="100" dirty="0" smtClean="0">
                          <a:solidFill>
                            <a:srgbClr val="595959"/>
                          </a:solidFill>
                          <a:effectLst/>
                          <a:latin typeface="微软雅黑" panose="020B0503020204020204" pitchFamily="34" charset="-122"/>
                          <a:ea typeface="微软雅黑" panose="020B0503020204020204" pitchFamily="34" charset="-122"/>
                        </a:rPr>
                        <a:t>，</a:t>
                      </a:r>
                      <a:r>
                        <a:rPr lang="zh-CN" sz="1600" kern="100" dirty="0">
                          <a:solidFill>
                            <a:srgbClr val="595959"/>
                          </a:solidFill>
                          <a:effectLst/>
                          <a:latin typeface="微软雅黑" panose="020B0503020204020204" pitchFamily="34" charset="-122"/>
                          <a:ea typeface="微软雅黑" panose="020B0503020204020204" pitchFamily="34" charset="-122"/>
                        </a:rPr>
                        <a:t>否则</a:t>
                      </a:r>
                      <a:r>
                        <a:rPr lang="en-US" sz="1600" kern="100" dirty="0">
                          <a:solidFill>
                            <a:srgbClr val="595959"/>
                          </a:solidFill>
                          <a:effectLst/>
                          <a:latin typeface="微软雅黑" panose="020B0503020204020204" pitchFamily="34" charset="-122"/>
                          <a:ea typeface="微软雅黑" panose="020B0503020204020204" pitchFamily="34" charset="-122"/>
                        </a:rPr>
                        <a:t>c</a:t>
                      </a:r>
                      <a:r>
                        <a:rPr lang="zh-CN" sz="1600" kern="100" dirty="0">
                          <a:solidFill>
                            <a:srgbClr val="595959"/>
                          </a:solidFill>
                          <a:effectLst/>
                          <a:latin typeface="微软雅黑" panose="020B0503020204020204" pitchFamily="34" charset="-122"/>
                          <a:ea typeface="微软雅黑" panose="020B0503020204020204" pitchFamily="34" charset="-122"/>
                        </a:rPr>
                        <a:t>将被视为一个原义的</a:t>
                      </a:r>
                      <a:r>
                        <a:rPr lang="en-US" sz="1600" kern="100" dirty="0">
                          <a:solidFill>
                            <a:srgbClr val="595959"/>
                          </a:solidFill>
                          <a:effectLst/>
                          <a:latin typeface="微软雅黑" panose="020B0503020204020204" pitchFamily="34" charset="-122"/>
                          <a:ea typeface="微软雅黑" panose="020B0503020204020204" pitchFamily="34" charset="-122"/>
                        </a:rPr>
                        <a:t>c</a:t>
                      </a:r>
                      <a:r>
                        <a:rPr lang="zh-CN" sz="1600" kern="100" dirty="0" smtClean="0">
                          <a:solidFill>
                            <a:srgbClr val="595959"/>
                          </a:solidFill>
                          <a:effectLst/>
                          <a:latin typeface="微软雅黑" panose="020B0503020204020204" pitchFamily="34" charset="-122"/>
                          <a:ea typeface="微软雅黑" panose="020B0503020204020204" pitchFamily="34" charset="-122"/>
                        </a:rPr>
                        <a:t>字符</a:t>
                      </a:r>
                      <a:r>
                        <a:rPr lang="zh-CN" altLang="en-US" sz="1600" kern="100" dirty="0" smtClean="0">
                          <a:solidFill>
                            <a:srgbClr val="595959"/>
                          </a:solidFill>
                          <a:effectLst/>
                          <a:latin typeface="微软雅黑" panose="020B0503020204020204" pitchFamily="34" charset="-122"/>
                          <a:ea typeface="微软雅黑" panose="020B0503020204020204" pitchFamily="34" charset="-122"/>
                        </a:rPr>
                        <a:t>，例</a:t>
                      </a:r>
                      <a:r>
                        <a:rPr lang="zh-CN" sz="1600" kern="100" dirty="0" smtClean="0">
                          <a:solidFill>
                            <a:srgbClr val="595959"/>
                          </a:solidFill>
                          <a:effectLst/>
                          <a:latin typeface="微软雅黑" panose="020B0503020204020204" pitchFamily="34" charset="-122"/>
                          <a:ea typeface="微软雅黑" panose="020B0503020204020204" pitchFamily="34" charset="-122"/>
                        </a:rPr>
                        <a:t>如</a:t>
                      </a:r>
                      <a:r>
                        <a:rPr lang="en-US" sz="1600" kern="100" dirty="0">
                          <a:solidFill>
                            <a:srgbClr val="595959"/>
                          </a:solidFill>
                          <a:effectLst/>
                          <a:latin typeface="微软雅黑" panose="020B0503020204020204" pitchFamily="34" charset="-122"/>
                          <a:ea typeface="微软雅黑" panose="020B0503020204020204" pitchFamily="34" charset="-122"/>
                        </a:rPr>
                        <a:t>\</a:t>
                      </a:r>
                      <a:r>
                        <a:rPr lang="en-US" sz="1600" kern="100" dirty="0" err="1">
                          <a:solidFill>
                            <a:srgbClr val="595959"/>
                          </a:solidFill>
                          <a:effectLst/>
                          <a:latin typeface="微软雅黑" panose="020B0503020204020204" pitchFamily="34" charset="-122"/>
                          <a:ea typeface="微软雅黑" panose="020B0503020204020204" pitchFamily="34" charset="-122"/>
                        </a:rPr>
                        <a:t>cM</a:t>
                      </a:r>
                      <a:r>
                        <a:rPr lang="zh-CN" sz="1600" kern="100" dirty="0">
                          <a:solidFill>
                            <a:srgbClr val="595959"/>
                          </a:solidFill>
                          <a:effectLst/>
                          <a:latin typeface="微软雅黑" panose="020B0503020204020204" pitchFamily="34" charset="-122"/>
                          <a:ea typeface="微软雅黑" panose="020B0503020204020204" pitchFamily="34" charset="-122"/>
                        </a:rPr>
                        <a:t>匹配一个</a:t>
                      </a:r>
                      <a:r>
                        <a:rPr lang="en-US" sz="1600" kern="100" dirty="0">
                          <a:solidFill>
                            <a:srgbClr val="595959"/>
                          </a:solidFill>
                          <a:effectLst/>
                          <a:latin typeface="微软雅黑" panose="020B0503020204020204" pitchFamily="34" charset="-122"/>
                          <a:ea typeface="微软雅黑" panose="020B0503020204020204" pitchFamily="34" charset="-122"/>
                        </a:rPr>
                        <a:t>Control-M</a:t>
                      </a:r>
                      <a:r>
                        <a:rPr lang="zh-CN" sz="1600" kern="100" dirty="0">
                          <a:solidFill>
                            <a:srgbClr val="595959"/>
                          </a:solidFill>
                          <a:effectLst/>
                          <a:latin typeface="微软雅黑" panose="020B0503020204020204" pitchFamily="34" charset="-122"/>
                          <a:ea typeface="微软雅黑" panose="020B0503020204020204" pitchFamily="34" charset="-122"/>
                        </a:rPr>
                        <a:t>回车符</a:t>
                      </a:r>
                    </a:p>
                  </a:txBody>
                  <a:tcPr marL="68580" marR="68580" marT="0" marB="0" anchor="ctr">
                    <a:solidFill>
                      <a:srgbClr val="F2F2F2"/>
                    </a:solidFill>
                  </a:tcPr>
                </a:tc>
                <a:extLst>
                  <a:ext uri="{0D108BD9-81ED-4DB2-BD59-A6C34878D82A}">
                    <a16:rowId xmlns:a16="http://schemas.microsoft.com/office/drawing/2014/main" val="1735008477"/>
                  </a:ext>
                </a:extLst>
              </a:tr>
              <a:tr h="557558">
                <a:tc>
                  <a:txBody>
                    <a:bodyPr/>
                    <a:lstStyle/>
                    <a:p>
                      <a:pPr algn="ctr">
                        <a:spcAft>
                          <a:spcPts val="0"/>
                        </a:spcAft>
                      </a:pPr>
                      <a:r>
                        <a:rPr lang="en-US" sz="1600" kern="100">
                          <a:solidFill>
                            <a:srgbClr val="595959"/>
                          </a:solidFill>
                          <a:effectLst/>
                          <a:latin typeface="微软雅黑" panose="020B0503020204020204" pitchFamily="34" charset="-122"/>
                          <a:ea typeface="微软雅黑" panose="020B0503020204020204" pitchFamily="34" charset="-122"/>
                        </a:rPr>
                        <a:t>\f</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l">
                        <a:spcAft>
                          <a:spcPts val="0"/>
                        </a:spcAft>
                      </a:pPr>
                      <a:r>
                        <a:rPr lang="zh-CN" sz="1600" kern="100" dirty="0">
                          <a:solidFill>
                            <a:srgbClr val="595959"/>
                          </a:solidFill>
                          <a:effectLst/>
                          <a:latin typeface="微软雅黑" panose="020B0503020204020204" pitchFamily="34" charset="-122"/>
                          <a:ea typeface="微软雅黑" panose="020B0503020204020204" pitchFamily="34" charset="-122"/>
                        </a:rPr>
                        <a:t>匹配一个换页符，相当于</a:t>
                      </a:r>
                      <a:r>
                        <a:rPr lang="en-US" sz="1600" kern="100" dirty="0">
                          <a:solidFill>
                            <a:srgbClr val="595959"/>
                          </a:solidFill>
                          <a:effectLst/>
                          <a:latin typeface="微软雅黑" panose="020B0503020204020204" pitchFamily="34" charset="-122"/>
                          <a:ea typeface="微软雅黑" panose="020B0503020204020204" pitchFamily="34" charset="-122"/>
                        </a:rPr>
                        <a:t>\x0c</a:t>
                      </a:r>
                      <a:r>
                        <a:rPr lang="zh-CN" sz="1600" kern="100" dirty="0">
                          <a:solidFill>
                            <a:srgbClr val="595959"/>
                          </a:solidFill>
                          <a:effectLst/>
                          <a:latin typeface="微软雅黑" panose="020B0503020204020204" pitchFamily="34" charset="-122"/>
                          <a:ea typeface="微软雅黑" panose="020B0503020204020204" pitchFamily="34" charset="-122"/>
                        </a:rPr>
                        <a:t>和</a:t>
                      </a:r>
                      <a:r>
                        <a:rPr lang="en-US" sz="1600" kern="100" dirty="0">
                          <a:solidFill>
                            <a:srgbClr val="595959"/>
                          </a:solidFill>
                          <a:effectLst/>
                          <a:latin typeface="微软雅黑" panose="020B0503020204020204" pitchFamily="34" charset="-122"/>
                          <a:ea typeface="微软雅黑" panose="020B0503020204020204" pitchFamily="34" charset="-122"/>
                        </a:rPr>
                        <a:t>\</a:t>
                      </a:r>
                      <a:r>
                        <a:rPr lang="en-US" sz="1600" kern="100" dirty="0" err="1">
                          <a:solidFill>
                            <a:srgbClr val="595959"/>
                          </a:solidFill>
                          <a:effectLst/>
                          <a:latin typeface="微软雅黑" panose="020B0503020204020204" pitchFamily="34" charset="-122"/>
                          <a:ea typeface="微软雅黑" panose="020B0503020204020204" pitchFamily="34" charset="-122"/>
                        </a:rPr>
                        <a:t>cL</a:t>
                      </a:r>
                      <a:endParaRPr lang="zh-CN" sz="1600"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extLst>
                  <a:ext uri="{0D108BD9-81ED-4DB2-BD59-A6C34878D82A}">
                    <a16:rowId xmlns:a16="http://schemas.microsoft.com/office/drawing/2014/main" val="1025575685"/>
                  </a:ext>
                </a:extLst>
              </a:tr>
            </a:tbl>
          </a:graphicData>
        </a:graphic>
      </p:graphicFrame>
    </p:spTree>
    <p:extLst>
      <p:ext uri="{BB962C8B-B14F-4D97-AF65-F5344CB8AC3E}">
        <p14:creationId xmlns:p14="http://schemas.microsoft.com/office/powerpoint/2010/main" val="4524901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8.2.3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反斜线</a:t>
            </a:r>
          </a:p>
        </p:txBody>
      </p:sp>
      <p:sp>
        <p:nvSpPr>
          <p:cNvPr id="2" name="矩形 1"/>
          <p:cNvSpPr/>
          <p:nvPr/>
        </p:nvSpPr>
        <p:spPr>
          <a:xfrm>
            <a:off x="631390" y="1716820"/>
            <a:ext cx="10297144" cy="400110"/>
          </a:xfrm>
          <a:prstGeom prst="rect">
            <a:avLst/>
          </a:prstGeom>
        </p:spPr>
        <p:txBody>
          <a:bodyPr wrap="square">
            <a:spAutoFit/>
          </a:bodyPr>
          <a:lstStyle/>
          <a:p>
            <a:pPr indent="266700"/>
            <a:r>
              <a:rPr lang="zh-CN" altLang="en-US" sz="2000" dirty="0">
                <a:solidFill>
                  <a:srgbClr val="595959"/>
                </a:solidFill>
                <a:latin typeface="微软雅黑" panose="020B0503020204020204" pitchFamily="34" charset="-122"/>
                <a:ea typeface="微软雅黑" panose="020B0503020204020204" pitchFamily="34" charset="-122"/>
                <a:cs typeface="+mn-ea"/>
              </a:rPr>
              <a:t>反斜线后面的字符有些已经被正则表达式赋予了特定含义，用来进行特定的</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匹配。</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5" name="1"/>
          <p:cNvSpPr txBox="1"/>
          <p:nvPr>
            <p:custDataLst>
              <p:tags r:id="rId1"/>
            </p:custDataLst>
          </p:nvPr>
        </p:nvSpPr>
        <p:spPr>
          <a:xfrm>
            <a:off x="918704" y="1112254"/>
            <a:ext cx="4002813" cy="830997"/>
          </a:xfrm>
          <a:prstGeom prst="rect">
            <a:avLst/>
          </a:prstGeom>
          <a:noFill/>
          <a:ln>
            <a:noFill/>
          </a:ln>
        </p:spPr>
        <p:txBody>
          <a:bodyPr wrap="square" rtlCol="0">
            <a:spAutoFit/>
          </a:bodyPr>
          <a:lstStyle/>
          <a:p>
            <a:pPr lvl="0" defTabSz="457200">
              <a:defRPr/>
            </a:pPr>
            <a:r>
              <a:rPr kumimoji="0" lang="en-US" altLang="zh-CN" sz="2400" b="1" i="0" u="none" strike="noStrike" kern="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1. </a:t>
            </a:r>
            <a:r>
              <a:rPr lang="zh-CN" altLang="en-US" b="1" kern="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使用</a:t>
            </a: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反斜线进行特定匹配</a:t>
            </a:r>
          </a:p>
          <a:p>
            <a:pPr lvl="0" defTabSz="457200">
              <a:defRPr/>
            </a:pPr>
            <a:endPar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aphicFrame>
        <p:nvGraphicFramePr>
          <p:cNvPr id="6" name="表格 5">
            <a:extLst>
              <a:ext uri="{FF2B5EF4-FFF2-40B4-BE49-F238E27FC236}">
                <a16:creationId xmlns:a16="http://schemas.microsoft.com/office/drawing/2014/main" id="{B99EB765-3296-4251-958E-B4DE09C9687B}"/>
              </a:ext>
            </a:extLst>
          </p:cNvPr>
          <p:cNvGraphicFramePr>
            <a:graphicFrameLocks noGrp="1"/>
          </p:cNvGraphicFramePr>
          <p:nvPr>
            <p:extLst>
              <p:ext uri="{D42A27DB-BD31-4B8C-83A1-F6EECF244321}">
                <p14:modId xmlns:p14="http://schemas.microsoft.com/office/powerpoint/2010/main" val="3385971146"/>
              </p:ext>
            </p:extLst>
          </p:nvPr>
        </p:nvGraphicFramePr>
        <p:xfrm>
          <a:off x="1486694" y="2349674"/>
          <a:ext cx="8352928" cy="4010968"/>
        </p:xfrm>
        <a:graphic>
          <a:graphicData uri="http://schemas.openxmlformats.org/drawingml/2006/table">
            <a:tbl>
              <a:tblPr>
                <a:tableStyleId>{7DF18680-E054-41AD-8BC1-D1AEF772440D}</a:tableStyleId>
              </a:tblPr>
              <a:tblGrid>
                <a:gridCol w="1936911">
                  <a:extLst>
                    <a:ext uri="{9D8B030D-6E8A-4147-A177-3AD203B41FA5}">
                      <a16:colId xmlns:a16="http://schemas.microsoft.com/office/drawing/2014/main" val="4045703550"/>
                    </a:ext>
                  </a:extLst>
                </a:gridCol>
                <a:gridCol w="6416017">
                  <a:extLst>
                    <a:ext uri="{9D8B030D-6E8A-4147-A177-3AD203B41FA5}">
                      <a16:colId xmlns:a16="http://schemas.microsoft.com/office/drawing/2014/main" val="860798628"/>
                    </a:ext>
                  </a:extLst>
                </a:gridCol>
              </a:tblGrid>
              <a:tr h="553875">
                <a:tc>
                  <a:txBody>
                    <a:bodyPr/>
                    <a:lstStyle/>
                    <a:p>
                      <a:pPr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反斜线字符</a:t>
                      </a:r>
                      <a:endParaRPr lang="zh-CN" sz="1600"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说明</a:t>
                      </a:r>
                      <a:endParaRPr lang="zh-CN" sz="1600"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extLst>
                  <a:ext uri="{0D108BD9-81ED-4DB2-BD59-A6C34878D82A}">
                    <a16:rowId xmlns:a16="http://schemas.microsoft.com/office/drawing/2014/main" val="10000"/>
                  </a:ext>
                </a:extLst>
              </a:tr>
              <a:tr h="500143">
                <a:tc>
                  <a:txBody>
                    <a:bodyPr/>
                    <a:lstStyle/>
                    <a:p>
                      <a:pPr algn="ctr">
                        <a:spcAft>
                          <a:spcPts val="0"/>
                        </a:spcAft>
                      </a:pPr>
                      <a:r>
                        <a:rPr lang="en-US" sz="1600" kern="100" dirty="0">
                          <a:solidFill>
                            <a:srgbClr val="595959"/>
                          </a:solidFill>
                          <a:effectLst/>
                          <a:latin typeface="微软雅黑" panose="020B0503020204020204" pitchFamily="34" charset="-122"/>
                          <a:ea typeface="微软雅黑" panose="020B0503020204020204" pitchFamily="34" charset="-122"/>
                        </a:rPr>
                        <a:t>\n</a:t>
                      </a:r>
                      <a:endParaRPr lang="zh-CN" sz="1600"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l">
                        <a:spcAft>
                          <a:spcPts val="0"/>
                        </a:spcAft>
                      </a:pPr>
                      <a:r>
                        <a:rPr lang="zh-CN" sz="1600" kern="100" dirty="0">
                          <a:solidFill>
                            <a:srgbClr val="595959"/>
                          </a:solidFill>
                          <a:effectLst/>
                          <a:latin typeface="微软雅黑" panose="020B0503020204020204" pitchFamily="34" charset="-122"/>
                          <a:ea typeface="微软雅黑" panose="020B0503020204020204" pitchFamily="34" charset="-122"/>
                        </a:rPr>
                        <a:t>匹配一个换行符，相当于</a:t>
                      </a:r>
                      <a:r>
                        <a:rPr lang="en-US" sz="1600" kern="100" dirty="0">
                          <a:solidFill>
                            <a:srgbClr val="595959"/>
                          </a:solidFill>
                          <a:effectLst/>
                          <a:latin typeface="微软雅黑" panose="020B0503020204020204" pitchFamily="34" charset="-122"/>
                          <a:ea typeface="微软雅黑" panose="020B0503020204020204" pitchFamily="34" charset="-122"/>
                        </a:rPr>
                        <a:t>\x0a</a:t>
                      </a:r>
                      <a:r>
                        <a:rPr lang="zh-CN" sz="1600" kern="100" dirty="0">
                          <a:solidFill>
                            <a:srgbClr val="595959"/>
                          </a:solidFill>
                          <a:effectLst/>
                          <a:latin typeface="微软雅黑" panose="020B0503020204020204" pitchFamily="34" charset="-122"/>
                          <a:ea typeface="微软雅黑" panose="020B0503020204020204" pitchFamily="34" charset="-122"/>
                        </a:rPr>
                        <a:t>和</a:t>
                      </a:r>
                      <a:r>
                        <a:rPr lang="en-US" sz="1600" kern="100" dirty="0">
                          <a:solidFill>
                            <a:srgbClr val="595959"/>
                          </a:solidFill>
                          <a:effectLst/>
                          <a:latin typeface="微软雅黑" panose="020B0503020204020204" pitchFamily="34" charset="-122"/>
                          <a:ea typeface="微软雅黑" panose="020B0503020204020204" pitchFamily="34" charset="-122"/>
                        </a:rPr>
                        <a:t>\</a:t>
                      </a:r>
                      <a:r>
                        <a:rPr lang="en-US" sz="1600" kern="100" dirty="0" err="1">
                          <a:solidFill>
                            <a:srgbClr val="595959"/>
                          </a:solidFill>
                          <a:effectLst/>
                          <a:latin typeface="微软雅黑" panose="020B0503020204020204" pitchFamily="34" charset="-122"/>
                          <a:ea typeface="微软雅黑" panose="020B0503020204020204" pitchFamily="34" charset="-122"/>
                        </a:rPr>
                        <a:t>cJ</a:t>
                      </a:r>
                      <a:endParaRPr lang="zh-CN" sz="1600"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extLst>
                  <a:ext uri="{0D108BD9-81ED-4DB2-BD59-A6C34878D82A}">
                    <a16:rowId xmlns:a16="http://schemas.microsoft.com/office/drawing/2014/main" val="1995290628"/>
                  </a:ext>
                </a:extLst>
              </a:tr>
              <a:tr h="451722">
                <a:tc>
                  <a:txBody>
                    <a:bodyPr/>
                    <a:lstStyle/>
                    <a:p>
                      <a:pPr algn="ctr">
                        <a:spcAft>
                          <a:spcPts val="0"/>
                        </a:spcAft>
                      </a:pPr>
                      <a:r>
                        <a:rPr lang="en-US" sz="1600" kern="100" dirty="0">
                          <a:solidFill>
                            <a:srgbClr val="595959"/>
                          </a:solidFill>
                          <a:effectLst/>
                          <a:latin typeface="微软雅黑" panose="020B0503020204020204" pitchFamily="34" charset="-122"/>
                          <a:ea typeface="微软雅黑" panose="020B0503020204020204" pitchFamily="34" charset="-122"/>
                        </a:rPr>
                        <a:t>\r</a:t>
                      </a:r>
                      <a:endParaRPr lang="zh-CN" sz="1600"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l">
                        <a:spcAft>
                          <a:spcPts val="0"/>
                        </a:spcAft>
                      </a:pPr>
                      <a:r>
                        <a:rPr lang="zh-CN" sz="1600" kern="100" dirty="0">
                          <a:solidFill>
                            <a:srgbClr val="595959"/>
                          </a:solidFill>
                          <a:effectLst/>
                          <a:latin typeface="微软雅黑" panose="020B0503020204020204" pitchFamily="34" charset="-122"/>
                          <a:ea typeface="微软雅黑" panose="020B0503020204020204" pitchFamily="34" charset="-122"/>
                        </a:rPr>
                        <a:t>匹配一个回车符，相当于</a:t>
                      </a:r>
                      <a:r>
                        <a:rPr lang="en-US" sz="1600" kern="100" dirty="0">
                          <a:solidFill>
                            <a:srgbClr val="595959"/>
                          </a:solidFill>
                          <a:effectLst/>
                          <a:latin typeface="微软雅黑" panose="020B0503020204020204" pitchFamily="34" charset="-122"/>
                          <a:ea typeface="微软雅黑" panose="020B0503020204020204" pitchFamily="34" charset="-122"/>
                        </a:rPr>
                        <a:t>\x0d</a:t>
                      </a:r>
                      <a:r>
                        <a:rPr lang="zh-CN" sz="1600" kern="100" dirty="0">
                          <a:solidFill>
                            <a:srgbClr val="595959"/>
                          </a:solidFill>
                          <a:effectLst/>
                          <a:latin typeface="微软雅黑" panose="020B0503020204020204" pitchFamily="34" charset="-122"/>
                          <a:ea typeface="微软雅黑" panose="020B0503020204020204" pitchFamily="34" charset="-122"/>
                        </a:rPr>
                        <a:t>和</a:t>
                      </a:r>
                      <a:r>
                        <a:rPr lang="en-US" sz="1600" kern="100" dirty="0">
                          <a:solidFill>
                            <a:srgbClr val="595959"/>
                          </a:solidFill>
                          <a:effectLst/>
                          <a:latin typeface="微软雅黑" panose="020B0503020204020204" pitchFamily="34" charset="-122"/>
                          <a:ea typeface="微软雅黑" panose="020B0503020204020204" pitchFamily="34" charset="-122"/>
                        </a:rPr>
                        <a:t>\</a:t>
                      </a:r>
                      <a:r>
                        <a:rPr lang="en-US" sz="1600" kern="100" dirty="0" err="1">
                          <a:solidFill>
                            <a:srgbClr val="595959"/>
                          </a:solidFill>
                          <a:effectLst/>
                          <a:latin typeface="微软雅黑" panose="020B0503020204020204" pitchFamily="34" charset="-122"/>
                          <a:ea typeface="微软雅黑" panose="020B0503020204020204" pitchFamily="34" charset="-122"/>
                        </a:rPr>
                        <a:t>cM</a:t>
                      </a:r>
                      <a:endParaRPr lang="zh-CN" sz="1600"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extLst>
                  <a:ext uri="{0D108BD9-81ED-4DB2-BD59-A6C34878D82A}">
                    <a16:rowId xmlns:a16="http://schemas.microsoft.com/office/drawing/2014/main" val="218817844"/>
                  </a:ext>
                </a:extLst>
              </a:tr>
              <a:tr h="451722">
                <a:tc>
                  <a:txBody>
                    <a:bodyPr/>
                    <a:lstStyle/>
                    <a:p>
                      <a:pPr algn="ctr">
                        <a:spcAft>
                          <a:spcPts val="0"/>
                        </a:spcAft>
                      </a:pPr>
                      <a:r>
                        <a:rPr lang="en-US" sz="1600" kern="100" dirty="0">
                          <a:solidFill>
                            <a:srgbClr val="595959"/>
                          </a:solidFill>
                          <a:effectLst/>
                          <a:latin typeface="微软雅黑" panose="020B0503020204020204" pitchFamily="34" charset="-122"/>
                          <a:ea typeface="微软雅黑" panose="020B0503020204020204" pitchFamily="34" charset="-122"/>
                        </a:rPr>
                        <a:t>\t</a:t>
                      </a:r>
                      <a:endParaRPr lang="zh-CN" sz="1600"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l">
                        <a:spcAft>
                          <a:spcPts val="0"/>
                        </a:spcAft>
                      </a:pPr>
                      <a:r>
                        <a:rPr lang="zh-CN" sz="1600" kern="100">
                          <a:solidFill>
                            <a:srgbClr val="595959"/>
                          </a:solidFill>
                          <a:effectLst/>
                          <a:latin typeface="微软雅黑" panose="020B0503020204020204" pitchFamily="34" charset="-122"/>
                          <a:ea typeface="微软雅黑" panose="020B0503020204020204" pitchFamily="34" charset="-122"/>
                        </a:rPr>
                        <a:t>匹配一个制表符，相当于</a:t>
                      </a:r>
                      <a:r>
                        <a:rPr lang="en-US" sz="1600" kern="100">
                          <a:solidFill>
                            <a:srgbClr val="595959"/>
                          </a:solidFill>
                          <a:effectLst/>
                          <a:latin typeface="微软雅黑" panose="020B0503020204020204" pitchFamily="34" charset="-122"/>
                          <a:ea typeface="微软雅黑" panose="020B0503020204020204" pitchFamily="34" charset="-122"/>
                        </a:rPr>
                        <a:t>\x09</a:t>
                      </a:r>
                      <a:r>
                        <a:rPr lang="zh-CN" sz="1600" kern="100">
                          <a:solidFill>
                            <a:srgbClr val="595959"/>
                          </a:solidFill>
                          <a:effectLst/>
                          <a:latin typeface="微软雅黑" panose="020B0503020204020204" pitchFamily="34" charset="-122"/>
                          <a:ea typeface="微软雅黑" panose="020B0503020204020204" pitchFamily="34" charset="-122"/>
                        </a:rPr>
                        <a:t>和</a:t>
                      </a:r>
                      <a:r>
                        <a:rPr lang="en-US" sz="1600" kern="100">
                          <a:solidFill>
                            <a:srgbClr val="595959"/>
                          </a:solidFill>
                          <a:effectLst/>
                          <a:latin typeface="微软雅黑" panose="020B0503020204020204" pitchFamily="34" charset="-122"/>
                          <a:ea typeface="微软雅黑" panose="020B0503020204020204" pitchFamily="34" charset="-122"/>
                        </a:rPr>
                        <a:t>\cI</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extLst>
                  <a:ext uri="{0D108BD9-81ED-4DB2-BD59-A6C34878D82A}">
                    <a16:rowId xmlns:a16="http://schemas.microsoft.com/office/drawing/2014/main" val="3949568526"/>
                  </a:ext>
                </a:extLst>
              </a:tr>
              <a:tr h="490810">
                <a:tc>
                  <a:txBody>
                    <a:bodyPr/>
                    <a:lstStyle/>
                    <a:p>
                      <a:pPr algn="ctr">
                        <a:spcAft>
                          <a:spcPts val="0"/>
                        </a:spcAft>
                      </a:pPr>
                      <a:r>
                        <a:rPr lang="en-US" sz="1600" kern="100" dirty="0">
                          <a:solidFill>
                            <a:srgbClr val="595959"/>
                          </a:solidFill>
                          <a:effectLst/>
                          <a:latin typeface="微软雅黑" panose="020B0503020204020204" pitchFamily="34" charset="-122"/>
                          <a:ea typeface="微软雅黑" panose="020B0503020204020204" pitchFamily="34" charset="-122"/>
                        </a:rPr>
                        <a:t>\v</a:t>
                      </a:r>
                      <a:endParaRPr lang="zh-CN" sz="1600"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l">
                        <a:spcAft>
                          <a:spcPts val="0"/>
                        </a:spcAft>
                      </a:pPr>
                      <a:r>
                        <a:rPr lang="zh-CN" sz="1600" kern="100" dirty="0">
                          <a:solidFill>
                            <a:srgbClr val="595959"/>
                          </a:solidFill>
                          <a:effectLst/>
                          <a:latin typeface="微软雅黑" panose="020B0503020204020204" pitchFamily="34" charset="-122"/>
                          <a:ea typeface="微软雅黑" panose="020B0503020204020204" pitchFamily="34" charset="-122"/>
                        </a:rPr>
                        <a:t>匹配一个垂直制表符，相当于</a:t>
                      </a:r>
                      <a:r>
                        <a:rPr lang="en-US" sz="1600" kern="100" dirty="0">
                          <a:solidFill>
                            <a:srgbClr val="595959"/>
                          </a:solidFill>
                          <a:effectLst/>
                          <a:latin typeface="微软雅黑" panose="020B0503020204020204" pitchFamily="34" charset="-122"/>
                          <a:ea typeface="微软雅黑" panose="020B0503020204020204" pitchFamily="34" charset="-122"/>
                        </a:rPr>
                        <a:t>\x0b</a:t>
                      </a:r>
                      <a:r>
                        <a:rPr lang="zh-CN" sz="1600" kern="100" dirty="0">
                          <a:solidFill>
                            <a:srgbClr val="595959"/>
                          </a:solidFill>
                          <a:effectLst/>
                          <a:latin typeface="微软雅黑" panose="020B0503020204020204" pitchFamily="34" charset="-122"/>
                          <a:ea typeface="微软雅黑" panose="020B0503020204020204" pitchFamily="34" charset="-122"/>
                        </a:rPr>
                        <a:t>和</a:t>
                      </a:r>
                      <a:r>
                        <a:rPr lang="en-US" sz="1600" kern="100" dirty="0">
                          <a:solidFill>
                            <a:srgbClr val="595959"/>
                          </a:solidFill>
                          <a:effectLst/>
                          <a:latin typeface="微软雅黑" panose="020B0503020204020204" pitchFamily="34" charset="-122"/>
                          <a:ea typeface="微软雅黑" panose="020B0503020204020204" pitchFamily="34" charset="-122"/>
                        </a:rPr>
                        <a:t>\</a:t>
                      </a:r>
                      <a:r>
                        <a:rPr lang="en-US" sz="1600" kern="100" dirty="0" err="1">
                          <a:solidFill>
                            <a:srgbClr val="595959"/>
                          </a:solidFill>
                          <a:effectLst/>
                          <a:latin typeface="微软雅黑" panose="020B0503020204020204" pitchFamily="34" charset="-122"/>
                          <a:ea typeface="微软雅黑" panose="020B0503020204020204" pitchFamily="34" charset="-122"/>
                        </a:rPr>
                        <a:t>cK</a:t>
                      </a:r>
                      <a:endParaRPr lang="zh-CN" sz="1600"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extLst>
                  <a:ext uri="{0D108BD9-81ED-4DB2-BD59-A6C34878D82A}">
                    <a16:rowId xmlns:a16="http://schemas.microsoft.com/office/drawing/2014/main" val="1735008477"/>
                  </a:ext>
                </a:extLst>
              </a:tr>
              <a:tr h="831176">
                <a:tc>
                  <a:txBody>
                    <a:bodyPr/>
                    <a:lstStyle/>
                    <a:p>
                      <a:pPr algn="ctr">
                        <a:spcAft>
                          <a:spcPts val="0"/>
                        </a:spcAft>
                      </a:pPr>
                      <a:r>
                        <a:rPr lang="en-US" sz="1600" kern="100">
                          <a:solidFill>
                            <a:srgbClr val="595959"/>
                          </a:solidFill>
                          <a:effectLst/>
                          <a:latin typeface="微软雅黑" panose="020B0503020204020204" pitchFamily="34" charset="-122"/>
                          <a:ea typeface="微软雅黑" panose="020B0503020204020204" pitchFamily="34" charset="-122"/>
                        </a:rPr>
                        <a:t>\uhhhh</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l">
                        <a:lnSpc>
                          <a:spcPct val="150000"/>
                        </a:lnSpc>
                        <a:spcAft>
                          <a:spcPts val="0"/>
                        </a:spcAft>
                      </a:pPr>
                      <a:r>
                        <a:rPr lang="zh-CN" sz="1600" kern="100" dirty="0">
                          <a:solidFill>
                            <a:srgbClr val="595959"/>
                          </a:solidFill>
                          <a:effectLst/>
                          <a:latin typeface="微软雅黑" panose="020B0503020204020204" pitchFamily="34" charset="-122"/>
                          <a:ea typeface="微软雅黑" panose="020B0503020204020204" pitchFamily="34" charset="-122"/>
                        </a:rPr>
                        <a:t>匹配由</a:t>
                      </a:r>
                      <a:r>
                        <a:rPr lang="en-US" sz="1600" kern="100" dirty="0" err="1">
                          <a:solidFill>
                            <a:srgbClr val="595959"/>
                          </a:solidFill>
                          <a:effectLst/>
                          <a:latin typeface="微软雅黑" panose="020B0503020204020204" pitchFamily="34" charset="-122"/>
                          <a:ea typeface="微软雅黑" panose="020B0503020204020204" pitchFamily="34" charset="-122"/>
                        </a:rPr>
                        <a:t>hhhh</a:t>
                      </a:r>
                      <a:r>
                        <a:rPr lang="zh-CN" sz="1600" kern="100" dirty="0">
                          <a:solidFill>
                            <a:srgbClr val="595959"/>
                          </a:solidFill>
                          <a:effectLst/>
                          <a:latin typeface="微软雅黑" panose="020B0503020204020204" pitchFamily="34" charset="-122"/>
                          <a:ea typeface="微软雅黑" panose="020B0503020204020204" pitchFamily="34" charset="-122"/>
                        </a:rPr>
                        <a:t>（十六进制</a:t>
                      </a:r>
                      <a:r>
                        <a:rPr lang="en-US" sz="1600" kern="100" dirty="0">
                          <a:solidFill>
                            <a:srgbClr val="595959"/>
                          </a:solidFill>
                          <a:effectLst/>
                          <a:latin typeface="微软雅黑" panose="020B0503020204020204" pitchFamily="34" charset="-122"/>
                          <a:ea typeface="微软雅黑" panose="020B0503020204020204" pitchFamily="34" charset="-122"/>
                        </a:rPr>
                        <a:t>4</a:t>
                      </a:r>
                      <a:r>
                        <a:rPr lang="zh-CN" sz="1600" kern="100" dirty="0">
                          <a:solidFill>
                            <a:srgbClr val="595959"/>
                          </a:solidFill>
                          <a:effectLst/>
                          <a:latin typeface="微软雅黑" panose="020B0503020204020204" pitchFamily="34" charset="-122"/>
                          <a:ea typeface="微软雅黑" panose="020B0503020204020204" pitchFamily="34" charset="-122"/>
                        </a:rPr>
                        <a:t>位数字）表示的</a:t>
                      </a:r>
                      <a:r>
                        <a:rPr lang="en-US" sz="1600" kern="100" dirty="0">
                          <a:solidFill>
                            <a:srgbClr val="595959"/>
                          </a:solidFill>
                          <a:effectLst/>
                          <a:latin typeface="微软雅黑" panose="020B0503020204020204" pitchFamily="34" charset="-122"/>
                          <a:ea typeface="微软雅黑" panose="020B0503020204020204" pitchFamily="34" charset="-122"/>
                        </a:rPr>
                        <a:t>Unicode</a:t>
                      </a:r>
                      <a:r>
                        <a:rPr lang="zh-CN" sz="1600" kern="100" dirty="0" smtClean="0">
                          <a:solidFill>
                            <a:srgbClr val="595959"/>
                          </a:solidFill>
                          <a:effectLst/>
                          <a:latin typeface="微软雅黑" panose="020B0503020204020204" pitchFamily="34" charset="-122"/>
                          <a:ea typeface="微软雅黑" panose="020B0503020204020204" pitchFamily="34" charset="-122"/>
                        </a:rPr>
                        <a:t>字符</a:t>
                      </a:r>
                      <a:r>
                        <a:rPr lang="zh-CN" altLang="en-US" sz="1600" kern="100" dirty="0" smtClean="0">
                          <a:solidFill>
                            <a:srgbClr val="595959"/>
                          </a:solidFill>
                          <a:effectLst/>
                          <a:latin typeface="微软雅黑" panose="020B0503020204020204" pitchFamily="34" charset="-122"/>
                          <a:ea typeface="微软雅黑" panose="020B0503020204020204" pitchFamily="34" charset="-122"/>
                        </a:rPr>
                        <a:t>，</a:t>
                      </a:r>
                      <a:r>
                        <a:rPr lang="zh-CN" sz="1600" kern="100" dirty="0" smtClean="0">
                          <a:solidFill>
                            <a:srgbClr val="595959"/>
                          </a:solidFill>
                          <a:effectLst/>
                          <a:latin typeface="微软雅黑" panose="020B0503020204020204" pitchFamily="34" charset="-122"/>
                          <a:ea typeface="微软雅黑" panose="020B0503020204020204" pitchFamily="34" charset="-122"/>
                        </a:rPr>
                        <a:t>例如</a:t>
                      </a:r>
                      <a:r>
                        <a:rPr lang="en-US" sz="1600" kern="100" dirty="0" smtClean="0">
                          <a:solidFill>
                            <a:srgbClr val="595959"/>
                          </a:solidFill>
                          <a:effectLst/>
                          <a:latin typeface="微软雅黑" panose="020B0503020204020204" pitchFamily="34" charset="-122"/>
                          <a:ea typeface="微软雅黑" panose="020B0503020204020204" pitchFamily="34" charset="-122"/>
                        </a:rPr>
                        <a:t>\</a:t>
                      </a:r>
                      <a:r>
                        <a:rPr lang="en-US" sz="1600" kern="100" dirty="0">
                          <a:solidFill>
                            <a:srgbClr val="595959"/>
                          </a:solidFill>
                          <a:effectLst/>
                          <a:latin typeface="微软雅黑" panose="020B0503020204020204" pitchFamily="34" charset="-122"/>
                          <a:ea typeface="微软雅黑" panose="020B0503020204020204" pitchFamily="34" charset="-122"/>
                        </a:rPr>
                        <a:t>u00A9</a:t>
                      </a:r>
                      <a:r>
                        <a:rPr lang="zh-CN" sz="1600" kern="100" dirty="0">
                          <a:solidFill>
                            <a:srgbClr val="595959"/>
                          </a:solidFill>
                          <a:effectLst/>
                          <a:latin typeface="微软雅黑" panose="020B0503020204020204" pitchFamily="34" charset="-122"/>
                          <a:ea typeface="微软雅黑" panose="020B0503020204020204" pitchFamily="34" charset="-122"/>
                        </a:rPr>
                        <a:t>匹配版权符号“</a:t>
                      </a:r>
                      <a:r>
                        <a:rPr lang="en-US" sz="1600" kern="100" dirty="0">
                          <a:solidFill>
                            <a:srgbClr val="595959"/>
                          </a:solidFill>
                          <a:effectLst/>
                          <a:latin typeface="微软雅黑" panose="020B0503020204020204" pitchFamily="34" charset="-122"/>
                          <a:ea typeface="微软雅黑" panose="020B0503020204020204" pitchFamily="34" charset="-122"/>
                        </a:rPr>
                        <a:t>©</a:t>
                      </a:r>
                      <a:r>
                        <a:rPr lang="zh-CN" sz="1600" kern="100" dirty="0">
                          <a:solidFill>
                            <a:srgbClr val="595959"/>
                          </a:solidFill>
                          <a:effectLst/>
                          <a:latin typeface="微软雅黑" panose="020B0503020204020204" pitchFamily="34" charset="-122"/>
                          <a:ea typeface="微软雅黑" panose="020B0503020204020204" pitchFamily="34" charset="-122"/>
                        </a:rPr>
                        <a:t>”</a:t>
                      </a:r>
                    </a:p>
                  </a:txBody>
                  <a:tcPr marL="68580" marR="68580" marT="0" marB="0" anchor="ctr">
                    <a:solidFill>
                      <a:srgbClr val="F2F2F2"/>
                    </a:solidFill>
                  </a:tcPr>
                </a:tc>
                <a:extLst>
                  <a:ext uri="{0D108BD9-81ED-4DB2-BD59-A6C34878D82A}">
                    <a16:rowId xmlns:a16="http://schemas.microsoft.com/office/drawing/2014/main" val="1025575685"/>
                  </a:ext>
                </a:extLst>
              </a:tr>
              <a:tr h="719818">
                <a:tc>
                  <a:txBody>
                    <a:bodyPr/>
                    <a:lstStyle/>
                    <a:p>
                      <a:pPr algn="ctr">
                        <a:spcAft>
                          <a:spcPts val="0"/>
                        </a:spcAft>
                      </a:pPr>
                      <a:r>
                        <a:rPr lang="en-US" sz="1600" kern="100">
                          <a:solidFill>
                            <a:srgbClr val="595959"/>
                          </a:solidFill>
                          <a:effectLst/>
                          <a:latin typeface="微软雅黑" panose="020B0503020204020204" pitchFamily="34" charset="-122"/>
                          <a:ea typeface="微软雅黑" panose="020B0503020204020204" pitchFamily="34" charset="-122"/>
                        </a:rPr>
                        <a:t>\</a:t>
                      </a:r>
                      <a:r>
                        <a:rPr lang="zh-CN" sz="1600" kern="100">
                          <a:solidFill>
                            <a:srgbClr val="595959"/>
                          </a:solidFill>
                          <a:effectLst/>
                          <a:latin typeface="微软雅黑" panose="020B0503020204020204" pitchFamily="34" charset="-122"/>
                          <a:ea typeface="微软雅黑" panose="020B0503020204020204" pitchFamily="34" charset="-122"/>
                        </a:rPr>
                        <a:t>数字</a:t>
                      </a:r>
                    </a:p>
                  </a:txBody>
                  <a:tcPr marL="68580" marR="68580" marT="0" marB="0" anchor="ctr">
                    <a:solidFill>
                      <a:srgbClr val="F2F2F2"/>
                    </a:solidFill>
                  </a:tcPr>
                </a:tc>
                <a:tc>
                  <a:txBody>
                    <a:bodyPr/>
                    <a:lstStyle/>
                    <a:p>
                      <a:pPr algn="l">
                        <a:lnSpc>
                          <a:spcPct val="150000"/>
                        </a:lnSpc>
                        <a:spcAft>
                          <a:spcPts val="0"/>
                        </a:spcAft>
                      </a:pPr>
                      <a:r>
                        <a:rPr lang="zh-CN" sz="1600" kern="100" dirty="0">
                          <a:solidFill>
                            <a:srgbClr val="595959"/>
                          </a:solidFill>
                          <a:effectLst/>
                          <a:latin typeface="微软雅黑" panose="020B0503020204020204" pitchFamily="34" charset="-122"/>
                          <a:ea typeface="微软雅黑" panose="020B0503020204020204" pitchFamily="34" charset="-122"/>
                        </a:rPr>
                        <a:t>用于引用小括号中子模式捕获到的内容，“数字”表示子模式的顺序，具体会在</a:t>
                      </a:r>
                      <a:r>
                        <a:rPr lang="en-US" sz="1600" kern="100" dirty="0">
                          <a:solidFill>
                            <a:srgbClr val="595959"/>
                          </a:solidFill>
                          <a:effectLst/>
                          <a:latin typeface="微软雅黑" panose="020B0503020204020204" pitchFamily="34" charset="-122"/>
                          <a:ea typeface="微软雅黑" panose="020B0503020204020204" pitchFamily="34" charset="-122"/>
                        </a:rPr>
                        <a:t>8.2.6</a:t>
                      </a:r>
                      <a:r>
                        <a:rPr lang="zh-CN" sz="1600" kern="100" dirty="0">
                          <a:solidFill>
                            <a:srgbClr val="595959"/>
                          </a:solidFill>
                          <a:effectLst/>
                          <a:latin typeface="微软雅黑" panose="020B0503020204020204" pitchFamily="34" charset="-122"/>
                          <a:ea typeface="微软雅黑" panose="020B0503020204020204" pitchFamily="34" charset="-122"/>
                        </a:rPr>
                        <a:t>小节进行讲解</a:t>
                      </a:r>
                    </a:p>
                  </a:txBody>
                  <a:tcPr marL="68580" marR="68580" marT="0" marB="0" anchor="ctr">
                    <a:solidFill>
                      <a:srgbClr val="F2F2F2"/>
                    </a:solidFill>
                  </a:tcPr>
                </a:tc>
                <a:extLst>
                  <a:ext uri="{0D108BD9-81ED-4DB2-BD59-A6C34878D82A}">
                    <a16:rowId xmlns:a16="http://schemas.microsoft.com/office/drawing/2014/main" val="4098615151"/>
                  </a:ext>
                </a:extLst>
              </a:tr>
            </a:tbl>
          </a:graphicData>
        </a:graphic>
      </p:graphicFrame>
    </p:spTree>
    <p:extLst>
      <p:ext uri="{BB962C8B-B14F-4D97-AF65-F5344CB8AC3E}">
        <p14:creationId xmlns:p14="http://schemas.microsoft.com/office/powerpoint/2010/main" val="42473772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558702" y="2733522"/>
            <a:ext cx="8784976" cy="1453019"/>
          </a:xfrm>
          <a:prstGeom prst="rect">
            <a:avLst/>
          </a:prstGeom>
          <a:solidFill>
            <a:srgbClr val="F2F2F2"/>
          </a:solidFill>
        </p:spPr>
        <p:txBody>
          <a:bodyPr wrap="square" rtlCol="0" anchor="ctr">
            <a:noAutofit/>
          </a:bodyPr>
          <a:lstStyle/>
          <a:p>
            <a:endParaRPr lang="zh-CN" altLang="en-US" sz="200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8.2.3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反斜线</a:t>
            </a:r>
          </a:p>
        </p:txBody>
      </p:sp>
      <p:sp>
        <p:nvSpPr>
          <p:cNvPr id="4" name="1"/>
          <p:cNvSpPr txBox="1"/>
          <p:nvPr>
            <p:custDataLst>
              <p:tags r:id="rId1"/>
            </p:custDataLst>
          </p:nvPr>
        </p:nvSpPr>
        <p:spPr>
          <a:xfrm>
            <a:off x="918704" y="1112254"/>
            <a:ext cx="4002813" cy="830997"/>
          </a:xfrm>
          <a:prstGeom prst="rect">
            <a:avLst/>
          </a:prstGeom>
          <a:noFill/>
          <a:ln>
            <a:noFill/>
          </a:ln>
        </p:spPr>
        <p:txBody>
          <a:bodyPr wrap="square" rtlCol="0">
            <a:spAutoFit/>
          </a:bodyPr>
          <a:lstStyle/>
          <a:p>
            <a:pPr lvl="0" defTabSz="457200">
              <a:defRPr/>
            </a:pPr>
            <a:r>
              <a:rPr kumimoji="0" lang="en-US" altLang="zh-CN" sz="2400" b="1" i="0" u="none" strike="noStrike" kern="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1. </a:t>
            </a:r>
            <a:r>
              <a:rPr lang="zh-CN" altLang="en-US" b="1" kern="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使用</a:t>
            </a: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反斜线进行特定匹配</a:t>
            </a:r>
          </a:p>
          <a:p>
            <a:pPr lvl="0" defTabSz="457200">
              <a:defRPr/>
            </a:pPr>
            <a:endPar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2" name="矩形 1"/>
          <p:cNvSpPr/>
          <p:nvPr/>
        </p:nvSpPr>
        <p:spPr>
          <a:xfrm>
            <a:off x="694606" y="1902525"/>
            <a:ext cx="10009112" cy="400110"/>
          </a:xfrm>
          <a:prstGeom prst="rect">
            <a:avLst/>
          </a:prstGeom>
        </p:spPr>
        <p:txBody>
          <a:bodyPr wrap="square">
            <a:spAutoFit/>
          </a:bodyPr>
          <a:lstStyle/>
          <a:p>
            <a:pPr indent="266700"/>
            <a:r>
              <a:rPr lang="zh-CN" altLang="en-US" sz="2000" dirty="0" smtClean="0">
                <a:solidFill>
                  <a:srgbClr val="595959"/>
                </a:solidFill>
                <a:latin typeface="微软雅黑" panose="020B0503020204020204" pitchFamily="34" charset="-122"/>
                <a:ea typeface="微软雅黑" panose="020B0503020204020204" pitchFamily="34" charset="-122"/>
                <a:cs typeface="+mn-ea"/>
              </a:rPr>
              <a:t>以“</a:t>
            </a:r>
            <a:r>
              <a:rPr lang="en-US" altLang="zh-CN" sz="2000" dirty="0" smtClean="0">
                <a:solidFill>
                  <a:srgbClr val="1369B3"/>
                </a:solidFill>
                <a:latin typeface="微软雅黑" panose="020B0503020204020204" pitchFamily="34" charset="-122"/>
                <a:ea typeface="微软雅黑" panose="020B0503020204020204" pitchFamily="34" charset="-122"/>
                <a:cs typeface="+mn-ea"/>
              </a:rPr>
              <a:t>\d</a:t>
            </a:r>
            <a:r>
              <a:rPr lang="en-US" altLang="zh-CN" sz="2000" dirty="0" smtClean="0">
                <a:solidFill>
                  <a:srgbClr val="595959"/>
                </a:solidFill>
                <a:latin typeface="微软雅黑" panose="020B0503020204020204" pitchFamily="34" charset="-122"/>
                <a:ea typeface="微软雅黑" panose="020B0503020204020204" pitchFamily="34" charset="-122"/>
                <a:cs typeface="+mn-ea"/>
              </a:rPr>
              <a:t>”</a:t>
            </a:r>
            <a:r>
              <a:rPr lang="zh-CN" altLang="en-US" sz="2000" dirty="0">
                <a:solidFill>
                  <a:srgbClr val="595959"/>
                </a:solidFill>
                <a:latin typeface="微软雅黑" panose="020B0503020204020204" pitchFamily="34" charset="-122"/>
                <a:ea typeface="微软雅黑" panose="020B0503020204020204" pitchFamily="34" charset="-122"/>
                <a:cs typeface="+mn-ea"/>
              </a:rPr>
              <a:t>为例进行代码</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演示。</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p:txBody>
      </p:sp>
      <p:sp>
        <p:nvSpPr>
          <p:cNvPr id="3" name="矩形 2"/>
          <p:cNvSpPr/>
          <p:nvPr/>
        </p:nvSpPr>
        <p:spPr>
          <a:xfrm>
            <a:off x="1875104" y="2475523"/>
            <a:ext cx="7820502" cy="1422954"/>
          </a:xfrm>
          <a:prstGeom prst="rect">
            <a:avLst/>
          </a:prstGeom>
        </p:spPr>
        <p:txBody>
          <a:bodyPr wrap="square">
            <a:spAutoFit/>
          </a:bodyPr>
          <a:lstStyle/>
          <a:p>
            <a:pPr indent="266700">
              <a:lnSpc>
                <a:spcPct val="150000"/>
              </a:lnSpc>
            </a:pPr>
            <a:endParaRPr lang="zh-CN" altLang="en-US" sz="2000" dirty="0">
              <a:solidFill>
                <a:srgbClr val="595959"/>
              </a:solidFill>
              <a:latin typeface="微软雅黑" panose="020B0503020204020204" pitchFamily="34" charset="-122"/>
              <a:ea typeface="微软雅黑" panose="020B0503020204020204" pitchFamily="34" charset="-122"/>
              <a:cs typeface="+mn-ea"/>
            </a:endParaRPr>
          </a:p>
          <a:p>
            <a:pPr indent="266700">
              <a:lnSpc>
                <a:spcPct val="150000"/>
              </a:lnSpc>
            </a:pPr>
            <a:r>
              <a:rPr lang="en-US" altLang="zh-CN" sz="2000" dirty="0" err="1">
                <a:solidFill>
                  <a:srgbClr val="595959"/>
                </a:solidFill>
                <a:latin typeface="微软雅黑" panose="020B0503020204020204" pitchFamily="34" charset="-122"/>
                <a:ea typeface="微软雅黑" panose="020B0503020204020204" pitchFamily="34" charset="-122"/>
                <a:cs typeface="+mn-ea"/>
              </a:rPr>
              <a:t>preg_match_all</a:t>
            </a:r>
            <a:r>
              <a:rPr lang="en-US" altLang="zh-CN" sz="2000" dirty="0">
                <a:solidFill>
                  <a:srgbClr val="595959"/>
                </a:solidFill>
                <a:latin typeface="微软雅黑" panose="020B0503020204020204" pitchFamily="34" charset="-122"/>
                <a:ea typeface="微软雅黑" panose="020B0503020204020204" pitchFamily="34" charset="-122"/>
                <a:cs typeface="+mn-ea"/>
              </a:rPr>
              <a:t>('/\d/', 'ab12', $matches);</a:t>
            </a:r>
          </a:p>
          <a:p>
            <a:pPr indent="266700">
              <a:lnSpc>
                <a:spcPct val="150000"/>
              </a:lnSpc>
            </a:pPr>
            <a:r>
              <a:rPr lang="en-US" altLang="zh-CN" sz="2000" dirty="0" err="1">
                <a:solidFill>
                  <a:srgbClr val="595959"/>
                </a:solidFill>
                <a:latin typeface="微软雅黑" panose="020B0503020204020204" pitchFamily="34" charset="-122"/>
                <a:ea typeface="微软雅黑" panose="020B0503020204020204" pitchFamily="34" charset="-122"/>
                <a:cs typeface="+mn-ea"/>
              </a:rPr>
              <a:t>print_r</a:t>
            </a:r>
            <a:r>
              <a:rPr lang="en-US" altLang="zh-CN" sz="2000" dirty="0">
                <a:solidFill>
                  <a:srgbClr val="595959"/>
                </a:solidFill>
                <a:latin typeface="微软雅黑" panose="020B0503020204020204" pitchFamily="34" charset="-122"/>
                <a:ea typeface="微软雅黑" panose="020B0503020204020204" pitchFamily="34" charset="-122"/>
                <a:cs typeface="+mn-ea"/>
              </a:rPr>
              <a:t>($matches);  // </a:t>
            </a:r>
            <a:r>
              <a:rPr lang="zh-CN" altLang="en-US" sz="2000" dirty="0">
                <a:solidFill>
                  <a:srgbClr val="595959"/>
                </a:solidFill>
                <a:latin typeface="微软雅黑" panose="020B0503020204020204" pitchFamily="34" charset="-122"/>
                <a:ea typeface="微软雅黑" panose="020B0503020204020204" pitchFamily="34" charset="-122"/>
                <a:cs typeface="+mn-ea"/>
              </a:rPr>
              <a:t>输出结果</a:t>
            </a:r>
            <a:r>
              <a:rPr lang="en-US" altLang="zh-CN" sz="2000" dirty="0">
                <a:solidFill>
                  <a:srgbClr val="595959"/>
                </a:solidFill>
                <a:latin typeface="微软雅黑" panose="020B0503020204020204" pitchFamily="34" charset="-122"/>
                <a:ea typeface="微软雅黑" panose="020B0503020204020204" pitchFamily="34" charset="-122"/>
                <a:cs typeface="+mn-ea"/>
              </a:rPr>
              <a:t>: Array ( [0] =&gt; 1 [1] =&gt; 2 )</a:t>
            </a:r>
          </a:p>
        </p:txBody>
      </p:sp>
    </p:spTree>
    <p:extLst>
      <p:ext uri="{BB962C8B-B14F-4D97-AF65-F5344CB8AC3E}">
        <p14:creationId xmlns:p14="http://schemas.microsoft.com/office/powerpoint/2010/main" val="19607840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8.2.3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反斜线</a:t>
            </a:r>
          </a:p>
        </p:txBody>
      </p:sp>
      <p:sp>
        <p:nvSpPr>
          <p:cNvPr id="5" name="1"/>
          <p:cNvSpPr txBox="1"/>
          <p:nvPr>
            <p:custDataLst>
              <p:tags r:id="rId1"/>
            </p:custDataLst>
          </p:nvPr>
        </p:nvSpPr>
        <p:spPr>
          <a:xfrm>
            <a:off x="918704" y="1112254"/>
            <a:ext cx="6040598" cy="830997"/>
          </a:xfrm>
          <a:prstGeom prst="rect">
            <a:avLst/>
          </a:prstGeom>
          <a:noFill/>
          <a:ln>
            <a:noFill/>
          </a:ln>
        </p:spPr>
        <p:txBody>
          <a:bodyPr wrap="square" rtlCol="0">
            <a:spAutoFit/>
          </a:bodyPr>
          <a:lstStyle/>
          <a:p>
            <a:pPr lvl="0" defTabSz="457200">
              <a:defRPr/>
            </a:pPr>
            <a:r>
              <a:rPr kumimoji="0" lang="en-US" altLang="zh-CN" sz="2400" b="1" i="0" u="none" strike="noStrike" kern="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2. </a:t>
            </a:r>
            <a:r>
              <a:rPr lang="zh-CN" altLang="en-US" b="1" kern="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使用</a:t>
            </a: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反斜线将元字符转换为文本字符</a:t>
            </a:r>
          </a:p>
          <a:p>
            <a:pPr lvl="0" defTabSz="457200">
              <a:defRPr/>
            </a:pPr>
            <a:endPar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4" name="矩形 3"/>
          <p:cNvSpPr/>
          <p:nvPr/>
        </p:nvSpPr>
        <p:spPr>
          <a:xfrm>
            <a:off x="1054646" y="1773610"/>
            <a:ext cx="9505056" cy="2966197"/>
          </a:xfrm>
          <a:prstGeom prst="rect">
            <a:avLst/>
          </a:prstGeom>
        </p:spPr>
        <p:txBody>
          <a:bodyPr wrap="square">
            <a:spAutoFit/>
          </a:bodyPr>
          <a:lstStyle/>
          <a:p>
            <a:pPr marL="342900" indent="-342900">
              <a:lnSpc>
                <a:spcPct val="150000"/>
              </a:lnSpc>
              <a:buFont typeface="Wingdings" panose="05000000000000000000" pitchFamily="2" charset="2"/>
              <a:buChar char="l"/>
            </a:pPr>
            <a:r>
              <a:rPr lang="zh-CN" altLang="en-US" sz="2000" dirty="0">
                <a:solidFill>
                  <a:srgbClr val="1369B3"/>
                </a:solidFill>
                <a:latin typeface="微软雅黑" panose="020B0503020204020204" pitchFamily="34" charset="-122"/>
                <a:ea typeface="微软雅黑" panose="020B0503020204020204" pitchFamily="34" charset="-122"/>
                <a:cs typeface="+mn-ea"/>
              </a:rPr>
              <a:t>元字符</a:t>
            </a:r>
            <a:r>
              <a:rPr lang="zh-CN" altLang="en-US" sz="2000" dirty="0">
                <a:solidFill>
                  <a:srgbClr val="595959"/>
                </a:solidFill>
                <a:latin typeface="微软雅黑" panose="020B0503020204020204" pitchFamily="34" charset="-122"/>
                <a:ea typeface="微软雅黑" panose="020B0503020204020204" pitchFamily="34" charset="-122"/>
                <a:cs typeface="+mn-ea"/>
              </a:rPr>
              <a:t>已经被赋予特殊含义，如果</a:t>
            </a:r>
            <a:r>
              <a:rPr lang="zh-CN" altLang="en-US" sz="2000" dirty="0">
                <a:solidFill>
                  <a:srgbClr val="1369B3"/>
                </a:solidFill>
                <a:latin typeface="微软雅黑" panose="020B0503020204020204" pitchFamily="34" charset="-122"/>
                <a:ea typeface="微软雅黑" panose="020B0503020204020204" pitchFamily="34" charset="-122"/>
                <a:cs typeface="+mn-ea"/>
              </a:rPr>
              <a:t>想要匹配的字符刚好是元字符</a:t>
            </a:r>
            <a:r>
              <a:rPr lang="zh-CN" altLang="en-US" sz="2000" dirty="0">
                <a:solidFill>
                  <a:srgbClr val="595959"/>
                </a:solidFill>
                <a:latin typeface="微软雅黑" panose="020B0503020204020204" pitchFamily="34" charset="-122"/>
                <a:ea typeface="微软雅黑" panose="020B0503020204020204" pitchFamily="34" charset="-122"/>
                <a:cs typeface="+mn-ea"/>
              </a:rPr>
              <a:t>时，就需要将元字符转换成文本字符</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050" dirty="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Wingdings" panose="05000000000000000000" pitchFamily="2" charset="2"/>
              <a:buChar char="l"/>
            </a:pPr>
            <a:r>
              <a:rPr lang="zh-CN" altLang="en-US" sz="2000" dirty="0">
                <a:solidFill>
                  <a:srgbClr val="1369B3"/>
                </a:solidFill>
                <a:latin typeface="微软雅黑" panose="020B0503020204020204" pitchFamily="34" charset="-122"/>
                <a:ea typeface="微软雅黑" panose="020B0503020204020204" pitchFamily="34" charset="-122"/>
                <a:cs typeface="+mn-ea"/>
              </a:rPr>
              <a:t>在元字符前面加上反斜线</a:t>
            </a:r>
            <a:r>
              <a:rPr lang="zh-CN" altLang="en-US" sz="2000" dirty="0">
                <a:solidFill>
                  <a:srgbClr val="595959"/>
                </a:solidFill>
                <a:latin typeface="微软雅黑" panose="020B0503020204020204" pitchFamily="34" charset="-122"/>
                <a:ea typeface="微软雅黑" panose="020B0503020204020204" pitchFamily="34" charset="-122"/>
                <a:cs typeface="+mn-ea"/>
              </a:rPr>
              <a:t>即可将元字符转换成文本</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字符。</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050" dirty="0" smtClean="0">
              <a:solidFill>
                <a:srgbClr val="595959"/>
              </a:solidFill>
              <a:latin typeface="微软雅黑" panose="020B0503020204020204" pitchFamily="34" charset="-122"/>
              <a:ea typeface="微软雅黑" panose="020B0503020204020204" pitchFamily="34" charset="-122"/>
              <a:cs typeface="+mn-ea"/>
            </a:endParaRPr>
          </a:p>
          <a:p>
            <a:pPr marL="952500" lvl="1" indent="-342900">
              <a:lnSpc>
                <a:spcPct val="150000"/>
              </a:lnSpc>
              <a:buFont typeface="Wingdings" panose="05000000000000000000" pitchFamily="2" charset="2"/>
              <a:buChar char="Ø"/>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r>
              <a:rPr lang="en-US" altLang="zh-CN" sz="2000" dirty="0" smtClean="0">
                <a:solidFill>
                  <a:srgbClr val="1369B3"/>
                </a:solidFill>
                <a:latin typeface="微软雅黑" panose="020B0503020204020204" pitchFamily="34" charset="-122"/>
                <a:ea typeface="微软雅黑" panose="020B0503020204020204" pitchFamily="34" charset="-122"/>
                <a:cs typeface="+mn-ea"/>
              </a:rPr>
              <a:t>\^</a:t>
            </a:r>
            <a:r>
              <a:rPr lang="en-US" altLang="zh-CN" sz="2000" dirty="0" smtClean="0">
                <a:solidFill>
                  <a:srgbClr val="595959"/>
                </a:solidFill>
                <a:latin typeface="微软雅黑" panose="020B0503020204020204" pitchFamily="34" charset="-122"/>
                <a:ea typeface="微软雅黑" panose="020B0503020204020204" pitchFamily="34" charset="-122"/>
                <a:cs typeface="+mn-ea"/>
              </a:rPr>
              <a:t>”</a:t>
            </a:r>
            <a:r>
              <a:rPr lang="zh-CN" altLang="en-US" sz="2000" dirty="0">
                <a:solidFill>
                  <a:srgbClr val="595959"/>
                </a:solidFill>
                <a:latin typeface="微软雅黑" panose="020B0503020204020204" pitchFamily="34" charset="-122"/>
                <a:ea typeface="微软雅黑" panose="020B0503020204020204" pitchFamily="34" charset="-122"/>
                <a:cs typeface="+mn-ea"/>
              </a:rPr>
              <a:t>表示文本字符“</a:t>
            </a:r>
            <a:r>
              <a:rPr lang="en-US" altLang="zh-CN" sz="2000" dirty="0" smtClean="0">
                <a:solidFill>
                  <a:srgbClr val="595959"/>
                </a:solidFill>
                <a:latin typeface="微软雅黑" panose="020B0503020204020204" pitchFamily="34" charset="-122"/>
                <a:ea typeface="微软雅黑" panose="020B0503020204020204" pitchFamily="34" charset="-122"/>
                <a:cs typeface="+mn-ea"/>
              </a:rPr>
              <a:t>^”</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marL="952500" lvl="1" indent="-342900">
              <a:lnSpc>
                <a:spcPct val="150000"/>
              </a:lnSpc>
              <a:buFont typeface="Wingdings" panose="05000000000000000000" pitchFamily="2" charset="2"/>
              <a:buChar char="Ø"/>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r>
              <a:rPr lang="en-US" altLang="zh-CN" sz="2000" dirty="0" smtClean="0">
                <a:solidFill>
                  <a:srgbClr val="1369B3"/>
                </a:solidFill>
                <a:latin typeface="微软雅黑" panose="020B0503020204020204" pitchFamily="34" charset="-122"/>
                <a:ea typeface="微软雅黑" panose="020B0503020204020204" pitchFamily="34" charset="-122"/>
                <a:cs typeface="+mn-ea"/>
              </a:rPr>
              <a:t>\\</a:t>
            </a:r>
            <a:r>
              <a:rPr lang="en-US" altLang="zh-CN" sz="2000" dirty="0" smtClean="0">
                <a:solidFill>
                  <a:srgbClr val="595959"/>
                </a:solidFill>
                <a:latin typeface="微软雅黑" panose="020B0503020204020204" pitchFamily="34" charset="-122"/>
                <a:ea typeface="微软雅黑" panose="020B0503020204020204" pitchFamily="34" charset="-122"/>
                <a:cs typeface="+mn-ea"/>
              </a:rPr>
              <a:t>”</a:t>
            </a:r>
            <a:r>
              <a:rPr lang="zh-CN" altLang="en-US" sz="2000" dirty="0">
                <a:solidFill>
                  <a:srgbClr val="595959"/>
                </a:solidFill>
                <a:latin typeface="微软雅黑" panose="020B0503020204020204" pitchFamily="34" charset="-122"/>
                <a:ea typeface="微软雅黑" panose="020B0503020204020204" pitchFamily="34" charset="-122"/>
                <a:cs typeface="+mn-ea"/>
              </a:rPr>
              <a:t>表示文本字符“</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zh-CN" altLang="en-US" sz="2000" dirty="0">
                <a:solidFill>
                  <a:srgbClr val="595959"/>
                </a:solidFill>
                <a:latin typeface="微软雅黑" panose="020B0503020204020204" pitchFamily="34" charset="-122"/>
                <a:ea typeface="微软雅黑" panose="020B0503020204020204" pitchFamily="34" charset="-122"/>
                <a:cs typeface="+mn-ea"/>
              </a:rPr>
              <a:t>。</a:t>
            </a:r>
          </a:p>
        </p:txBody>
      </p:sp>
    </p:spTree>
    <p:extLst>
      <p:ext uri="{BB962C8B-B14F-4D97-AF65-F5344CB8AC3E}">
        <p14:creationId xmlns:p14="http://schemas.microsoft.com/office/powerpoint/2010/main" val="18379308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8.2.3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反斜线</a:t>
            </a:r>
          </a:p>
        </p:txBody>
      </p:sp>
      <p:sp>
        <p:nvSpPr>
          <p:cNvPr id="5" name="圆角矩形 4"/>
          <p:cNvSpPr/>
          <p:nvPr/>
        </p:nvSpPr>
        <p:spPr>
          <a:xfrm>
            <a:off x="1213337" y="2121061"/>
            <a:ext cx="9794240" cy="186079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6" name="TextBox 38"/>
          <p:cNvSpPr txBox="1"/>
          <p:nvPr/>
        </p:nvSpPr>
        <p:spPr>
          <a:xfrm>
            <a:off x="1494403" y="2403407"/>
            <a:ext cx="9309785" cy="1384995"/>
          </a:xfrm>
          <a:prstGeom prst="rect">
            <a:avLst/>
          </a:prstGeom>
          <a:noFill/>
        </p:spPr>
        <p:txBody>
          <a:bodyPr wrap="square" lIns="0" tIns="0" rIns="0" bIns="0" rtlCol="0">
            <a:spAutoFit/>
          </a:bodyPr>
          <a:lstStyle/>
          <a:p>
            <a:pPr algn="just">
              <a:lnSpc>
                <a:spcPct val="150000"/>
              </a:lnSpc>
            </a:pPr>
            <a:r>
              <a:rPr lang="en-US" altLang="zh-CN" sz="2000" dirty="0" smtClean="0">
                <a:solidFill>
                  <a:srgbClr val="595959"/>
                </a:solidFill>
                <a:latin typeface="微软雅黑" panose="020B0503020204020204" pitchFamily="34" charset="-122"/>
                <a:ea typeface="微软雅黑" panose="020B0503020204020204" pitchFamily="34" charset="-122"/>
                <a:cs typeface="+mn-ea"/>
              </a:rPr>
              <a:t>PHP</a:t>
            </a:r>
            <a:r>
              <a:rPr lang="zh-CN" altLang="en-US" sz="2000" dirty="0">
                <a:solidFill>
                  <a:srgbClr val="595959"/>
                </a:solidFill>
                <a:latin typeface="微软雅黑" panose="020B0503020204020204" pitchFamily="34" charset="-122"/>
                <a:ea typeface="微软雅黑" panose="020B0503020204020204" pitchFamily="34" charset="-122"/>
                <a:cs typeface="+mn-ea"/>
              </a:rPr>
              <a:t>中的正则表达式是写在</a:t>
            </a:r>
            <a:r>
              <a:rPr lang="zh-CN" altLang="en-US" sz="2000" dirty="0">
                <a:solidFill>
                  <a:srgbClr val="1369B3"/>
                </a:solidFill>
                <a:latin typeface="微软雅黑" panose="020B0503020204020204" pitchFamily="34" charset="-122"/>
                <a:ea typeface="微软雅黑" panose="020B0503020204020204" pitchFamily="34" charset="-122"/>
                <a:cs typeface="+mn-ea"/>
              </a:rPr>
              <a:t>字符串</a:t>
            </a:r>
            <a:r>
              <a:rPr lang="zh-CN" altLang="en-US" sz="2000" dirty="0">
                <a:solidFill>
                  <a:srgbClr val="595959"/>
                </a:solidFill>
                <a:latin typeface="微软雅黑" panose="020B0503020204020204" pitchFamily="34" charset="-122"/>
                <a:ea typeface="微软雅黑" panose="020B0503020204020204" pitchFamily="34" charset="-122"/>
                <a:cs typeface="+mn-ea"/>
              </a:rPr>
              <a:t>中的，字符串中的“</a:t>
            </a:r>
            <a:r>
              <a:rPr lang="en-US" altLang="zh-CN" sz="2000" dirty="0">
                <a:solidFill>
                  <a:srgbClr val="1369B3"/>
                </a:solidFill>
                <a:latin typeface="微软雅黑" panose="020B0503020204020204" pitchFamily="34" charset="-122"/>
                <a:ea typeface="微软雅黑" panose="020B0503020204020204" pitchFamily="34" charset="-122"/>
                <a:cs typeface="+mn-ea"/>
              </a:rPr>
              <a:t>\\</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zh-CN" altLang="en-US" sz="2000" dirty="0">
                <a:solidFill>
                  <a:srgbClr val="595959"/>
                </a:solidFill>
                <a:latin typeface="微软雅黑" panose="020B0503020204020204" pitchFamily="34" charset="-122"/>
                <a:ea typeface="微软雅黑" panose="020B0503020204020204" pitchFamily="34" charset="-122"/>
                <a:cs typeface="+mn-ea"/>
              </a:rPr>
              <a:t>表示正则表达式中的“</a:t>
            </a:r>
            <a:r>
              <a:rPr lang="en-US" altLang="zh-CN" sz="2000" dirty="0">
                <a:solidFill>
                  <a:srgbClr val="1369B3"/>
                </a:solidFill>
                <a:latin typeface="微软雅黑" panose="020B0503020204020204" pitchFamily="34" charset="-122"/>
                <a:ea typeface="微软雅黑" panose="020B0503020204020204" pitchFamily="34" charset="-122"/>
                <a:cs typeface="+mn-ea"/>
              </a:rPr>
              <a:t>\</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zh-CN" altLang="en-US" sz="2000" dirty="0">
                <a:solidFill>
                  <a:srgbClr val="595959"/>
                </a:solidFill>
                <a:latin typeface="微软雅黑" panose="020B0503020204020204" pitchFamily="34" charset="-122"/>
                <a:ea typeface="微软雅黑" panose="020B0503020204020204" pitchFamily="34" charset="-122"/>
                <a:cs typeface="+mn-ea"/>
              </a:rPr>
              <a:t>。例如，使用正则表达式“</a:t>
            </a:r>
            <a:r>
              <a:rPr lang="en-US" altLang="zh-CN" sz="2000" spc="300" dirty="0">
                <a:solidFill>
                  <a:srgbClr val="1369B3"/>
                </a:solidFill>
                <a:latin typeface="微软雅黑" panose="020B0503020204020204" pitchFamily="34" charset="-122"/>
                <a:ea typeface="微软雅黑" panose="020B0503020204020204" pitchFamily="34" charset="-122"/>
                <a:cs typeface="+mn-ea"/>
              </a:rPr>
              <a:t>/</a:t>
            </a:r>
            <a:r>
              <a:rPr lang="en-US" altLang="zh-CN" sz="2000" dirty="0">
                <a:solidFill>
                  <a:srgbClr val="1369B3"/>
                </a:solidFill>
                <a:latin typeface="微软雅黑" panose="020B0503020204020204" pitchFamily="34" charset="-122"/>
                <a:ea typeface="微软雅黑" panose="020B0503020204020204" pitchFamily="34" charset="-122"/>
                <a:cs typeface="+mn-ea"/>
              </a:rPr>
              <a:t>\</a:t>
            </a:r>
            <a:r>
              <a:rPr lang="en-US" altLang="zh-CN" sz="2000" spc="300" dirty="0">
                <a:solidFill>
                  <a:srgbClr val="1369B3"/>
                </a:solidFill>
                <a:latin typeface="微软雅黑" panose="020B0503020204020204" pitchFamily="34" charset="-122"/>
                <a:ea typeface="微软雅黑" panose="020B0503020204020204" pitchFamily="34" charset="-122"/>
                <a:cs typeface="+mn-ea"/>
              </a:rPr>
              <a:t>\/</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zh-CN" altLang="en-US" sz="2000" dirty="0">
                <a:solidFill>
                  <a:srgbClr val="595959"/>
                </a:solidFill>
                <a:latin typeface="微软雅黑" panose="020B0503020204020204" pitchFamily="34" charset="-122"/>
                <a:ea typeface="微软雅黑" panose="020B0503020204020204" pitchFamily="34" charset="-122"/>
                <a:cs typeface="+mn-ea"/>
              </a:rPr>
              <a:t>匹配字符串“</a:t>
            </a:r>
            <a:r>
              <a:rPr lang="en-US" altLang="zh-CN" sz="2000" dirty="0">
                <a:solidFill>
                  <a:srgbClr val="1369B3"/>
                </a:solidFill>
                <a:latin typeface="微软雅黑" panose="020B0503020204020204" pitchFamily="34" charset="-122"/>
                <a:ea typeface="微软雅黑" panose="020B0503020204020204" pitchFamily="34" charset="-122"/>
                <a:cs typeface="+mn-ea"/>
              </a:rPr>
              <a:t>\</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zh-CN" altLang="en-US" sz="2000" dirty="0">
                <a:solidFill>
                  <a:srgbClr val="595959"/>
                </a:solidFill>
                <a:latin typeface="微软雅黑" panose="020B0503020204020204" pitchFamily="34" charset="-122"/>
                <a:ea typeface="微软雅黑" panose="020B0503020204020204" pitchFamily="34" charset="-122"/>
                <a:cs typeface="+mn-ea"/>
              </a:rPr>
              <a:t>，此时正则表达式“</a:t>
            </a:r>
            <a:r>
              <a:rPr lang="en-US" altLang="zh-CN" sz="2000" spc="300" dirty="0">
                <a:solidFill>
                  <a:srgbClr val="1369B3"/>
                </a:solidFill>
                <a:latin typeface="微软雅黑" panose="020B0503020204020204" pitchFamily="34" charset="-122"/>
                <a:ea typeface="微软雅黑" panose="020B0503020204020204" pitchFamily="34" charset="-122"/>
                <a:cs typeface="+mn-ea"/>
              </a:rPr>
              <a:t>/</a:t>
            </a:r>
            <a:r>
              <a:rPr lang="en-US" altLang="zh-CN" sz="2000" dirty="0">
                <a:solidFill>
                  <a:srgbClr val="1369B3"/>
                </a:solidFill>
                <a:latin typeface="微软雅黑" panose="020B0503020204020204" pitchFamily="34" charset="-122"/>
                <a:ea typeface="微软雅黑" panose="020B0503020204020204" pitchFamily="34" charset="-122"/>
                <a:cs typeface="+mn-ea"/>
              </a:rPr>
              <a:t>\</a:t>
            </a:r>
            <a:r>
              <a:rPr lang="en-US" altLang="zh-CN" sz="2000" spc="300" dirty="0">
                <a:solidFill>
                  <a:srgbClr val="1369B3"/>
                </a:solidFill>
                <a:latin typeface="微软雅黑" panose="020B0503020204020204" pitchFamily="34" charset="-122"/>
                <a:ea typeface="微软雅黑" panose="020B0503020204020204" pitchFamily="34" charset="-122"/>
                <a:cs typeface="+mn-ea"/>
              </a:rPr>
              <a:t>\/</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zh-CN" altLang="en-US" sz="2000" dirty="0">
                <a:solidFill>
                  <a:srgbClr val="595959"/>
                </a:solidFill>
                <a:latin typeface="微软雅黑" panose="020B0503020204020204" pitchFamily="34" charset="-122"/>
                <a:ea typeface="微软雅黑" panose="020B0503020204020204" pitchFamily="34" charset="-122"/>
                <a:cs typeface="+mn-ea"/>
              </a:rPr>
              <a:t>在</a:t>
            </a:r>
            <a:r>
              <a:rPr lang="en-US" altLang="zh-CN" sz="2000" dirty="0">
                <a:solidFill>
                  <a:srgbClr val="595959"/>
                </a:solidFill>
                <a:latin typeface="微软雅黑" panose="020B0503020204020204" pitchFamily="34" charset="-122"/>
                <a:ea typeface="微软雅黑" panose="020B0503020204020204" pitchFamily="34" charset="-122"/>
                <a:cs typeface="+mn-ea"/>
              </a:rPr>
              <a:t>PHP</a:t>
            </a:r>
            <a:r>
              <a:rPr lang="zh-CN" altLang="en-US" sz="2000" dirty="0">
                <a:solidFill>
                  <a:srgbClr val="595959"/>
                </a:solidFill>
                <a:latin typeface="微软雅黑" panose="020B0503020204020204" pitchFamily="34" charset="-122"/>
                <a:ea typeface="微软雅黑" panose="020B0503020204020204" pitchFamily="34" charset="-122"/>
                <a:cs typeface="+mn-ea"/>
              </a:rPr>
              <a:t>字符串中的表示方式为“</a:t>
            </a:r>
            <a:r>
              <a:rPr lang="en-US" altLang="zh-CN" sz="2000" spc="300" dirty="0">
                <a:solidFill>
                  <a:srgbClr val="1369B3"/>
                </a:solidFill>
                <a:latin typeface="微软雅黑" panose="020B0503020204020204" pitchFamily="34" charset="-122"/>
                <a:ea typeface="微软雅黑" panose="020B0503020204020204" pitchFamily="34" charset="-122"/>
                <a:cs typeface="+mn-ea"/>
              </a:rPr>
              <a:t>/</a:t>
            </a:r>
            <a:r>
              <a:rPr lang="en-US" altLang="zh-CN" sz="2000" dirty="0">
                <a:solidFill>
                  <a:srgbClr val="1369B3"/>
                </a:solidFill>
                <a:latin typeface="微软雅黑" panose="020B0503020204020204" pitchFamily="34" charset="-122"/>
                <a:ea typeface="微软雅黑" panose="020B0503020204020204" pitchFamily="34" charset="-122"/>
                <a:cs typeface="+mn-ea"/>
              </a:rPr>
              <a:t>\\\</a:t>
            </a:r>
            <a:r>
              <a:rPr lang="en-US" altLang="zh-CN" sz="2000" spc="300" dirty="0">
                <a:solidFill>
                  <a:srgbClr val="1369B3"/>
                </a:solidFill>
                <a:latin typeface="微软雅黑" panose="020B0503020204020204" pitchFamily="34" charset="-122"/>
                <a:ea typeface="微软雅黑" panose="020B0503020204020204" pitchFamily="34" charset="-122"/>
                <a:cs typeface="+mn-ea"/>
              </a:rPr>
              <a:t>\/</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zh-CN" altLang="en-US" sz="2000" dirty="0">
              <a:solidFill>
                <a:srgbClr val="595959"/>
              </a:solidFill>
              <a:latin typeface="微软雅黑" panose="020B0503020204020204" pitchFamily="34" charset="-122"/>
              <a:ea typeface="微软雅黑" panose="020B0503020204020204" pitchFamily="34" charset="-122"/>
              <a:cs typeface="+mn-ea"/>
            </a:endParaRPr>
          </a:p>
        </p:txBody>
      </p:sp>
      <p:sp>
        <p:nvSpPr>
          <p:cNvPr id="7" name="矩形 93"/>
          <p:cNvSpPr/>
          <p:nvPr/>
        </p:nvSpPr>
        <p:spPr>
          <a:xfrm>
            <a:off x="1163113" y="206164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8" name="矩形 93"/>
          <p:cNvSpPr/>
          <p:nvPr/>
        </p:nvSpPr>
        <p:spPr>
          <a:xfrm rot="10800000">
            <a:off x="10676418" y="365698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1"/>
          <p:cNvSpPr txBox="1"/>
          <p:nvPr>
            <p:custDataLst>
              <p:tags r:id="rId1"/>
            </p:custDataLst>
          </p:nvPr>
        </p:nvSpPr>
        <p:spPr>
          <a:xfrm>
            <a:off x="918704" y="1112254"/>
            <a:ext cx="6040598" cy="830997"/>
          </a:xfrm>
          <a:prstGeom prst="rect">
            <a:avLst/>
          </a:prstGeom>
          <a:noFill/>
          <a:ln>
            <a:noFill/>
          </a:ln>
        </p:spPr>
        <p:txBody>
          <a:bodyPr wrap="square" rtlCol="0">
            <a:spAutoFit/>
          </a:bodyPr>
          <a:lstStyle/>
          <a:p>
            <a:pPr lvl="0" defTabSz="457200">
              <a:defRPr/>
            </a:pPr>
            <a:r>
              <a:rPr kumimoji="0" lang="en-US" altLang="zh-CN" sz="2400" b="1" i="0" u="none" strike="noStrike" kern="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2. </a:t>
            </a:r>
            <a:r>
              <a:rPr lang="zh-CN" altLang="en-US" b="1" kern="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使用</a:t>
            </a: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反斜线将元字符转换为文本字符</a:t>
            </a:r>
          </a:p>
          <a:p>
            <a:pPr lvl="0" defTabSz="457200">
              <a:defRPr/>
            </a:pPr>
            <a:endPar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Tree>
    <p:extLst>
      <p:ext uri="{BB962C8B-B14F-4D97-AF65-F5344CB8AC3E}">
        <p14:creationId xmlns:p14="http://schemas.microsoft.com/office/powerpoint/2010/main" val="8429780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108522" y="2449730"/>
            <a:ext cx="9001547" cy="3240360"/>
          </a:xfrm>
          <a:prstGeom prst="rect">
            <a:avLst/>
          </a:prstGeom>
          <a:solidFill>
            <a:srgbClr val="F2F2F2"/>
          </a:solidFill>
        </p:spPr>
        <p:txBody>
          <a:bodyPr wrap="square" rtlCol="0" anchor="ctr">
            <a:noAutofit/>
          </a:bodyPr>
          <a:lstStyle/>
          <a:p>
            <a:endParaRPr lang="zh-CN" altLang="en-US" sz="200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8.2.3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反斜线</a:t>
            </a:r>
          </a:p>
        </p:txBody>
      </p:sp>
      <p:sp>
        <p:nvSpPr>
          <p:cNvPr id="2" name="矩形 1"/>
          <p:cNvSpPr/>
          <p:nvPr/>
        </p:nvSpPr>
        <p:spPr>
          <a:xfrm>
            <a:off x="766614" y="1845618"/>
            <a:ext cx="10297144" cy="400110"/>
          </a:xfrm>
          <a:prstGeom prst="rect">
            <a:avLst/>
          </a:prstGeom>
        </p:spPr>
        <p:txBody>
          <a:bodyPr wrap="square">
            <a:spAutoFit/>
          </a:bodyPr>
          <a:lstStyle/>
          <a:p>
            <a:pPr indent="266700"/>
            <a:r>
              <a:rPr lang="zh-CN" altLang="en-US" sz="2000" dirty="0" smtClean="0">
                <a:solidFill>
                  <a:srgbClr val="595959"/>
                </a:solidFill>
                <a:latin typeface="微软雅黑" panose="020B0503020204020204" pitchFamily="34" charset="-122"/>
                <a:ea typeface="微软雅黑" panose="020B0503020204020204" pitchFamily="34" charset="-122"/>
                <a:cs typeface="+mn-ea"/>
              </a:rPr>
              <a:t>演示</a:t>
            </a:r>
            <a:r>
              <a:rPr lang="zh-CN" altLang="en-US" sz="2000" dirty="0">
                <a:solidFill>
                  <a:srgbClr val="595959"/>
                </a:solidFill>
                <a:latin typeface="微软雅黑" panose="020B0503020204020204" pitchFamily="34" charset="-122"/>
                <a:ea typeface="微软雅黑" panose="020B0503020204020204" pitchFamily="34" charset="-122"/>
                <a:cs typeface="+mn-ea"/>
              </a:rPr>
              <a:t>文本字符“</a:t>
            </a:r>
            <a:r>
              <a:rPr lang="en-US" altLang="zh-CN" sz="2000" dirty="0">
                <a:solidFill>
                  <a:srgbClr val="1369B3"/>
                </a:solidFill>
                <a:latin typeface="微软雅黑" panose="020B0503020204020204" pitchFamily="34" charset="-122"/>
                <a:ea typeface="微软雅黑" panose="020B0503020204020204" pitchFamily="34" charset="-122"/>
                <a:cs typeface="+mn-ea"/>
              </a:rPr>
              <a:t>^</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en-US" altLang="zh-CN" sz="2000" dirty="0">
                <a:solidFill>
                  <a:srgbClr val="1369B3"/>
                </a:solidFill>
                <a:latin typeface="微软雅黑" panose="020B0503020204020204" pitchFamily="34" charset="-122"/>
                <a:ea typeface="微软雅黑" panose="020B0503020204020204" pitchFamily="34" charset="-122"/>
                <a:cs typeface="+mn-ea"/>
              </a:rPr>
              <a:t>*</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zh-CN" altLang="en-US" sz="2000" dirty="0">
                <a:solidFill>
                  <a:srgbClr val="595959"/>
                </a:solidFill>
                <a:latin typeface="微软雅黑" panose="020B0503020204020204" pitchFamily="34" charset="-122"/>
                <a:ea typeface="微软雅黑" panose="020B0503020204020204" pitchFamily="34" charset="-122"/>
                <a:cs typeface="+mn-ea"/>
              </a:rPr>
              <a:t>和“</a:t>
            </a:r>
            <a:r>
              <a:rPr lang="en-US" altLang="zh-CN" sz="2000" dirty="0">
                <a:solidFill>
                  <a:srgbClr val="1369B3"/>
                </a:solidFill>
                <a:latin typeface="微软雅黑" panose="020B0503020204020204" pitchFamily="34" charset="-122"/>
                <a:ea typeface="微软雅黑" panose="020B0503020204020204" pitchFamily="34" charset="-122"/>
                <a:cs typeface="+mn-ea"/>
              </a:rPr>
              <a:t>\</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zh-CN" altLang="en-US" sz="2000" dirty="0">
                <a:solidFill>
                  <a:srgbClr val="595959"/>
                </a:solidFill>
                <a:latin typeface="微软雅黑" panose="020B0503020204020204" pitchFamily="34" charset="-122"/>
                <a:ea typeface="微软雅黑" panose="020B0503020204020204" pitchFamily="34" charset="-122"/>
                <a:cs typeface="+mn-ea"/>
              </a:rPr>
              <a:t>的</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匹配。</a:t>
            </a:r>
            <a:endParaRPr lang="zh-CN" altLang="en-US" sz="2000" dirty="0">
              <a:solidFill>
                <a:srgbClr val="595959"/>
              </a:solidFill>
              <a:latin typeface="微软雅黑" panose="020B0503020204020204" pitchFamily="34" charset="-122"/>
              <a:ea typeface="微软雅黑" panose="020B0503020204020204" pitchFamily="34" charset="-122"/>
              <a:cs typeface="+mn-ea"/>
            </a:endParaRPr>
          </a:p>
        </p:txBody>
      </p:sp>
      <p:sp>
        <p:nvSpPr>
          <p:cNvPr id="5" name="1"/>
          <p:cNvSpPr txBox="1"/>
          <p:nvPr>
            <p:custDataLst>
              <p:tags r:id="rId1"/>
            </p:custDataLst>
          </p:nvPr>
        </p:nvSpPr>
        <p:spPr>
          <a:xfrm>
            <a:off x="918704" y="1112254"/>
            <a:ext cx="6040598" cy="830997"/>
          </a:xfrm>
          <a:prstGeom prst="rect">
            <a:avLst/>
          </a:prstGeom>
          <a:noFill/>
          <a:ln>
            <a:noFill/>
          </a:ln>
        </p:spPr>
        <p:txBody>
          <a:bodyPr wrap="square" rtlCol="0">
            <a:spAutoFit/>
          </a:bodyPr>
          <a:lstStyle/>
          <a:p>
            <a:pPr lvl="0" defTabSz="457200">
              <a:defRPr/>
            </a:pPr>
            <a:r>
              <a:rPr kumimoji="0" lang="en-US" altLang="zh-CN" sz="2400" b="1" i="0" u="none" strike="noStrike" kern="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2. </a:t>
            </a:r>
            <a:r>
              <a:rPr lang="zh-CN" altLang="en-US" b="1" kern="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使用</a:t>
            </a: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反斜线将元字符转换为文本字符</a:t>
            </a:r>
          </a:p>
          <a:p>
            <a:pPr lvl="0" defTabSz="457200">
              <a:defRPr/>
            </a:pPr>
            <a:endPar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4" name="矩形 3"/>
          <p:cNvSpPr/>
          <p:nvPr/>
        </p:nvSpPr>
        <p:spPr>
          <a:xfrm>
            <a:off x="1143691" y="2565698"/>
            <a:ext cx="8920918" cy="2862322"/>
          </a:xfrm>
          <a:prstGeom prst="rect">
            <a:avLst/>
          </a:prstGeom>
        </p:spPr>
        <p:txBody>
          <a:bodyPr wrap="square">
            <a:spAutoFit/>
          </a:bodyPr>
          <a:lstStyle/>
          <a:p>
            <a:pPr indent="266700">
              <a:lnSpc>
                <a:spcPct val="150000"/>
              </a:lnSpc>
            </a:pPr>
            <a:r>
              <a:rPr lang="en-US" altLang="zh-CN" sz="2000" dirty="0" err="1">
                <a:solidFill>
                  <a:srgbClr val="595959"/>
                </a:solidFill>
                <a:latin typeface="微软雅黑" panose="020B0503020204020204" pitchFamily="34" charset="-122"/>
                <a:ea typeface="微软雅黑" panose="020B0503020204020204" pitchFamily="34" charset="-122"/>
                <a:cs typeface="+mn-ea"/>
              </a:rPr>
              <a:t>preg_match</a:t>
            </a:r>
            <a:r>
              <a:rPr lang="en-US" altLang="zh-CN" sz="2000" dirty="0">
                <a:solidFill>
                  <a:srgbClr val="595959"/>
                </a:solidFill>
                <a:latin typeface="微软雅黑" panose="020B0503020204020204" pitchFamily="34" charset="-122"/>
                <a:ea typeface="微软雅黑" panose="020B0503020204020204" pitchFamily="34" charset="-122"/>
                <a:cs typeface="+mn-ea"/>
              </a:rPr>
              <a:t>('/\\^/', '123^456', $matches);</a:t>
            </a:r>
          </a:p>
          <a:p>
            <a:pPr indent="266700">
              <a:lnSpc>
                <a:spcPct val="150000"/>
              </a:lnSpc>
            </a:pPr>
            <a:r>
              <a:rPr lang="en-US" altLang="zh-CN" sz="2000" dirty="0" err="1">
                <a:solidFill>
                  <a:srgbClr val="595959"/>
                </a:solidFill>
                <a:latin typeface="微软雅黑" panose="020B0503020204020204" pitchFamily="34" charset="-122"/>
                <a:ea typeface="微软雅黑" panose="020B0503020204020204" pitchFamily="34" charset="-122"/>
                <a:cs typeface="+mn-ea"/>
              </a:rPr>
              <a:t>print_r</a:t>
            </a:r>
            <a:r>
              <a:rPr lang="en-US" altLang="zh-CN" sz="2000" dirty="0">
                <a:solidFill>
                  <a:srgbClr val="595959"/>
                </a:solidFill>
                <a:latin typeface="微软雅黑" panose="020B0503020204020204" pitchFamily="34" charset="-122"/>
                <a:ea typeface="微软雅黑" panose="020B0503020204020204" pitchFamily="34" charset="-122"/>
                <a:cs typeface="+mn-ea"/>
              </a:rPr>
              <a:t>($matches);		</a:t>
            </a:r>
            <a:r>
              <a:rPr lang="en-US" altLang="zh-CN" sz="2000" dirty="0" smtClean="0">
                <a:solidFill>
                  <a:srgbClr val="595959"/>
                </a:solidFill>
                <a:latin typeface="微软雅黑" panose="020B0503020204020204" pitchFamily="34" charset="-122"/>
                <a:ea typeface="微软雅黑" panose="020B0503020204020204" pitchFamily="34" charset="-122"/>
                <a:cs typeface="+mn-ea"/>
              </a:rPr>
              <a:t>// </a:t>
            </a:r>
            <a:r>
              <a:rPr lang="zh-CN" altLang="en-US" sz="2000" dirty="0">
                <a:solidFill>
                  <a:srgbClr val="595959"/>
                </a:solidFill>
                <a:latin typeface="微软雅黑" panose="020B0503020204020204" pitchFamily="34" charset="-122"/>
                <a:ea typeface="微软雅黑" panose="020B0503020204020204" pitchFamily="34" charset="-122"/>
                <a:cs typeface="+mn-ea"/>
              </a:rPr>
              <a:t>输出结果：</a:t>
            </a:r>
            <a:r>
              <a:rPr lang="en-US" altLang="zh-CN" sz="2000" dirty="0">
                <a:solidFill>
                  <a:srgbClr val="595959"/>
                </a:solidFill>
                <a:latin typeface="微软雅黑" panose="020B0503020204020204" pitchFamily="34" charset="-122"/>
                <a:ea typeface="微软雅黑" panose="020B0503020204020204" pitchFamily="34" charset="-122"/>
                <a:cs typeface="+mn-ea"/>
              </a:rPr>
              <a:t>Array ( [0] =&gt; ^ )</a:t>
            </a:r>
          </a:p>
          <a:p>
            <a:pPr indent="266700">
              <a:lnSpc>
                <a:spcPct val="150000"/>
              </a:lnSpc>
            </a:pPr>
            <a:r>
              <a:rPr lang="en-US" altLang="zh-CN" sz="2000" dirty="0" err="1">
                <a:solidFill>
                  <a:srgbClr val="595959"/>
                </a:solidFill>
                <a:latin typeface="微软雅黑" panose="020B0503020204020204" pitchFamily="34" charset="-122"/>
                <a:ea typeface="微软雅黑" panose="020B0503020204020204" pitchFamily="34" charset="-122"/>
                <a:cs typeface="+mn-ea"/>
              </a:rPr>
              <a:t>preg_match</a:t>
            </a:r>
            <a:r>
              <a:rPr lang="en-US" altLang="zh-CN" sz="2000" dirty="0">
                <a:solidFill>
                  <a:srgbClr val="595959"/>
                </a:solidFill>
                <a:latin typeface="微软雅黑" panose="020B0503020204020204" pitchFamily="34" charset="-122"/>
                <a:ea typeface="微软雅黑" panose="020B0503020204020204" pitchFamily="34" charset="-122"/>
                <a:cs typeface="+mn-ea"/>
              </a:rPr>
              <a:t>('/\\*/', '123*456', $matches);</a:t>
            </a:r>
          </a:p>
          <a:p>
            <a:pPr indent="266700">
              <a:lnSpc>
                <a:spcPct val="150000"/>
              </a:lnSpc>
            </a:pPr>
            <a:r>
              <a:rPr lang="en-US" altLang="zh-CN" sz="2000" dirty="0" err="1">
                <a:solidFill>
                  <a:srgbClr val="595959"/>
                </a:solidFill>
                <a:latin typeface="微软雅黑" panose="020B0503020204020204" pitchFamily="34" charset="-122"/>
                <a:ea typeface="微软雅黑" panose="020B0503020204020204" pitchFamily="34" charset="-122"/>
                <a:cs typeface="+mn-ea"/>
              </a:rPr>
              <a:t>print_r</a:t>
            </a:r>
            <a:r>
              <a:rPr lang="en-US" altLang="zh-CN" sz="2000" dirty="0">
                <a:solidFill>
                  <a:srgbClr val="595959"/>
                </a:solidFill>
                <a:latin typeface="微软雅黑" panose="020B0503020204020204" pitchFamily="34" charset="-122"/>
                <a:ea typeface="微软雅黑" panose="020B0503020204020204" pitchFamily="34" charset="-122"/>
                <a:cs typeface="+mn-ea"/>
              </a:rPr>
              <a:t>($matches);		</a:t>
            </a:r>
            <a:r>
              <a:rPr lang="en-US" altLang="zh-CN" sz="2000" dirty="0" smtClean="0">
                <a:solidFill>
                  <a:srgbClr val="595959"/>
                </a:solidFill>
                <a:latin typeface="微软雅黑" panose="020B0503020204020204" pitchFamily="34" charset="-122"/>
                <a:ea typeface="微软雅黑" panose="020B0503020204020204" pitchFamily="34" charset="-122"/>
                <a:cs typeface="+mn-ea"/>
              </a:rPr>
              <a:t>// </a:t>
            </a:r>
            <a:r>
              <a:rPr lang="zh-CN" altLang="en-US" sz="2000" dirty="0">
                <a:solidFill>
                  <a:srgbClr val="595959"/>
                </a:solidFill>
                <a:latin typeface="微软雅黑" panose="020B0503020204020204" pitchFamily="34" charset="-122"/>
                <a:ea typeface="微软雅黑" panose="020B0503020204020204" pitchFamily="34" charset="-122"/>
                <a:cs typeface="+mn-ea"/>
              </a:rPr>
              <a:t>输出结果：</a:t>
            </a:r>
            <a:r>
              <a:rPr lang="en-US" altLang="zh-CN" sz="2000" dirty="0">
                <a:solidFill>
                  <a:srgbClr val="595959"/>
                </a:solidFill>
                <a:latin typeface="微软雅黑" panose="020B0503020204020204" pitchFamily="34" charset="-122"/>
                <a:ea typeface="微软雅黑" panose="020B0503020204020204" pitchFamily="34" charset="-122"/>
                <a:cs typeface="+mn-ea"/>
              </a:rPr>
              <a:t>Array ( [0] =&gt; * )</a:t>
            </a:r>
          </a:p>
          <a:p>
            <a:pPr indent="266700">
              <a:lnSpc>
                <a:spcPct val="150000"/>
              </a:lnSpc>
            </a:pPr>
            <a:r>
              <a:rPr lang="en-US" altLang="zh-CN" sz="2000" dirty="0" err="1">
                <a:solidFill>
                  <a:srgbClr val="595959"/>
                </a:solidFill>
                <a:latin typeface="微软雅黑" panose="020B0503020204020204" pitchFamily="34" charset="-122"/>
                <a:ea typeface="微软雅黑" panose="020B0503020204020204" pitchFamily="34" charset="-122"/>
                <a:cs typeface="+mn-ea"/>
              </a:rPr>
              <a:t>preg_match</a:t>
            </a:r>
            <a:r>
              <a:rPr lang="en-US" altLang="zh-CN" sz="2000" dirty="0">
                <a:solidFill>
                  <a:srgbClr val="595959"/>
                </a:solidFill>
                <a:latin typeface="微软雅黑" panose="020B0503020204020204" pitchFamily="34" charset="-122"/>
                <a:ea typeface="微软雅黑" panose="020B0503020204020204" pitchFamily="34" charset="-122"/>
                <a:cs typeface="+mn-ea"/>
              </a:rPr>
              <a:t>('/\\\\/', '123\\456', $matches);</a:t>
            </a:r>
          </a:p>
          <a:p>
            <a:pPr indent="266700">
              <a:lnSpc>
                <a:spcPct val="150000"/>
              </a:lnSpc>
            </a:pPr>
            <a:r>
              <a:rPr lang="en-US" altLang="zh-CN" sz="2000" dirty="0" err="1">
                <a:solidFill>
                  <a:srgbClr val="595959"/>
                </a:solidFill>
                <a:latin typeface="微软雅黑" panose="020B0503020204020204" pitchFamily="34" charset="-122"/>
                <a:ea typeface="微软雅黑" panose="020B0503020204020204" pitchFamily="34" charset="-122"/>
                <a:cs typeface="+mn-ea"/>
              </a:rPr>
              <a:t>print_r</a:t>
            </a:r>
            <a:r>
              <a:rPr lang="en-US" altLang="zh-CN" sz="2000" dirty="0">
                <a:solidFill>
                  <a:srgbClr val="595959"/>
                </a:solidFill>
                <a:latin typeface="微软雅黑" panose="020B0503020204020204" pitchFamily="34" charset="-122"/>
                <a:ea typeface="微软雅黑" panose="020B0503020204020204" pitchFamily="34" charset="-122"/>
                <a:cs typeface="+mn-ea"/>
              </a:rPr>
              <a:t>($matches);		</a:t>
            </a:r>
            <a:r>
              <a:rPr lang="en-US" altLang="zh-CN" sz="2000" dirty="0" smtClean="0">
                <a:solidFill>
                  <a:srgbClr val="595959"/>
                </a:solidFill>
                <a:latin typeface="微软雅黑" panose="020B0503020204020204" pitchFamily="34" charset="-122"/>
                <a:ea typeface="微软雅黑" panose="020B0503020204020204" pitchFamily="34" charset="-122"/>
                <a:cs typeface="+mn-ea"/>
              </a:rPr>
              <a:t>// </a:t>
            </a:r>
            <a:r>
              <a:rPr lang="zh-CN" altLang="en-US" sz="2000" dirty="0">
                <a:solidFill>
                  <a:srgbClr val="595959"/>
                </a:solidFill>
                <a:latin typeface="微软雅黑" panose="020B0503020204020204" pitchFamily="34" charset="-122"/>
                <a:ea typeface="微软雅黑" panose="020B0503020204020204" pitchFamily="34" charset="-122"/>
                <a:cs typeface="+mn-ea"/>
              </a:rPr>
              <a:t>输出结果：</a:t>
            </a:r>
            <a:r>
              <a:rPr lang="en-US" altLang="zh-CN" sz="2000" dirty="0">
                <a:solidFill>
                  <a:srgbClr val="595959"/>
                </a:solidFill>
                <a:latin typeface="微软雅黑" panose="020B0503020204020204" pitchFamily="34" charset="-122"/>
                <a:ea typeface="微软雅黑" panose="020B0503020204020204" pitchFamily="34" charset="-122"/>
                <a:cs typeface="+mn-ea"/>
              </a:rPr>
              <a:t>Array ( [0] =&gt; \ )</a:t>
            </a:r>
          </a:p>
        </p:txBody>
      </p:sp>
    </p:spTree>
    <p:extLst>
      <p:ext uri="{BB962C8B-B14F-4D97-AF65-F5344CB8AC3E}">
        <p14:creationId xmlns:p14="http://schemas.microsoft.com/office/powerpoint/2010/main" val="6735436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574172E-A3D8-43AB-9E82-549DB9FB48BD}"/>
              </a:ext>
            </a:extLst>
          </p:cNvPr>
          <p:cNvPicPr>
            <a:picLocks noChangeAspect="1"/>
          </p:cNvPicPr>
          <p:nvPr/>
        </p:nvPicPr>
        <p:blipFill>
          <a:blip r:embed="rId3"/>
          <a:stretch>
            <a:fillRect/>
          </a:stretch>
        </p:blipFill>
        <p:spPr>
          <a:xfrm>
            <a:off x="944880" y="2215515"/>
            <a:ext cx="2797810" cy="3898265"/>
          </a:xfrm>
          <a:prstGeom prst="rect">
            <a:avLst/>
          </a:prstGeom>
        </p:spPr>
      </p:pic>
      <p:sp>
        <p:nvSpPr>
          <p:cNvPr id="7" name="椭圆形标注 12">
            <a:extLst>
              <a:ext uri="{FF2B5EF4-FFF2-40B4-BE49-F238E27FC236}">
                <a16:creationId xmlns:a16="http://schemas.microsoft.com/office/drawing/2014/main" id="{7B390C9A-D5FF-47D1-B4B4-0199AF6B48D8}"/>
              </a:ext>
            </a:extLst>
          </p:cNvPr>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a:extLst>
              <a:ext uri="{FF2B5EF4-FFF2-40B4-BE49-F238E27FC236}">
                <a16:creationId xmlns:a16="http://schemas.microsoft.com/office/drawing/2014/main" id="{D9A8924D-E4E3-41DB-9F07-89CCE28E2FE3}"/>
              </a:ext>
            </a:extLst>
          </p:cNvPr>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2" name="TextBox 35">
            <a:extLst>
              <a:ext uri="{FF2B5EF4-FFF2-40B4-BE49-F238E27FC236}">
                <a16:creationId xmlns:a16="http://schemas.microsoft.com/office/drawing/2014/main" id="{88A2767E-6F2C-4E24-978D-C8C7F571051E}"/>
              </a:ext>
            </a:extLst>
          </p:cNvPr>
          <p:cNvSpPr txBox="1">
            <a:spLocks noChangeArrowheads="1"/>
          </p:cNvSpPr>
          <p:nvPr/>
        </p:nvSpPr>
        <p:spPr bwMode="auto">
          <a:xfrm>
            <a:off x="5815965" y="3706568"/>
            <a:ext cx="5429568" cy="1231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点字符和限定符</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的使用，能够匹配单个字符或连续出现的字符</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grpSp>
        <p:nvGrpSpPr>
          <p:cNvPr id="14" name="组合 13">
            <a:extLst>
              <a:ext uri="{FF2B5EF4-FFF2-40B4-BE49-F238E27FC236}">
                <a16:creationId xmlns:a16="http://schemas.microsoft.com/office/drawing/2014/main" id="{3617D419-9079-4D1F-99BA-23638A3FE48F}"/>
              </a:ext>
            </a:extLst>
          </p:cNvPr>
          <p:cNvGrpSpPr/>
          <p:nvPr/>
        </p:nvGrpSpPr>
        <p:grpSpPr>
          <a:xfrm>
            <a:off x="5379720" y="3885848"/>
            <a:ext cx="405130" cy="405130"/>
            <a:chOff x="8881" y="4685"/>
            <a:chExt cx="638" cy="638"/>
          </a:xfrm>
        </p:grpSpPr>
        <p:sp>
          <p:nvSpPr>
            <p:cNvPr id="15" name="椭圆 14">
              <a:extLst>
                <a:ext uri="{FF2B5EF4-FFF2-40B4-BE49-F238E27FC236}">
                  <a16:creationId xmlns:a16="http://schemas.microsoft.com/office/drawing/2014/main" id="{7644041C-FD8B-4B62-94FA-4226E308886B}"/>
                </a:ext>
              </a:extLst>
            </p:cNvPr>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BDC457E5-245E-48A8-8165-3C32BA3775C2}"/>
                </a:ext>
              </a:extLst>
            </p:cNvPr>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Title 1"/>
          <p:cNvSpPr txBox="1"/>
          <p:nvPr/>
        </p:nvSpPr>
        <p:spPr>
          <a:xfrm>
            <a:off x="1143691" y="266995"/>
            <a:ext cx="4672274"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8.2.4  </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点字符和限定符</a:t>
            </a:r>
            <a:endPar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3875731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8.2.4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点字符和限定符</a:t>
            </a:r>
          </a:p>
        </p:txBody>
      </p:sp>
      <p:sp>
        <p:nvSpPr>
          <p:cNvPr id="2" name="矩形 1"/>
          <p:cNvSpPr/>
          <p:nvPr/>
        </p:nvSpPr>
        <p:spPr>
          <a:xfrm>
            <a:off x="910630" y="1033511"/>
            <a:ext cx="10297144" cy="1015663"/>
          </a:xfrm>
          <a:prstGeom prst="rect">
            <a:avLst/>
          </a:prstGeom>
        </p:spPr>
        <p:txBody>
          <a:bodyPr wrap="square">
            <a:spAutoFit/>
          </a:bodyPr>
          <a:lstStyle/>
          <a:p>
            <a:pPr>
              <a:lnSpc>
                <a:spcPct val="150000"/>
              </a:lnSpc>
            </a:pPr>
            <a:r>
              <a:rPr lang="zh-CN" altLang="en-US" sz="2000" dirty="0" smtClean="0">
                <a:solidFill>
                  <a:srgbClr val="1369B3"/>
                </a:solidFill>
                <a:latin typeface="微软雅黑" panose="020B0503020204020204" pitchFamily="34" charset="-122"/>
                <a:ea typeface="微软雅黑" panose="020B0503020204020204" pitchFamily="34" charset="-122"/>
                <a:cs typeface="+mn-ea"/>
              </a:rPr>
              <a:t>点</a:t>
            </a:r>
            <a:r>
              <a:rPr lang="zh-CN" altLang="en-US" sz="2000" dirty="0">
                <a:solidFill>
                  <a:srgbClr val="1369B3"/>
                </a:solidFill>
                <a:latin typeface="微软雅黑" panose="020B0503020204020204" pitchFamily="34" charset="-122"/>
                <a:ea typeface="微软雅黑" panose="020B0503020204020204" pitchFamily="34" charset="-122"/>
                <a:cs typeface="+mn-ea"/>
              </a:rPr>
              <a:t>字符</a:t>
            </a:r>
            <a:r>
              <a:rPr lang="zh-CN" altLang="en-US" sz="2000" dirty="0">
                <a:solidFill>
                  <a:srgbClr val="595959"/>
                </a:solidFill>
                <a:latin typeface="微软雅黑" panose="020B0503020204020204" pitchFamily="34" charset="-122"/>
                <a:ea typeface="微软雅黑" panose="020B0503020204020204" pitchFamily="34" charset="-122"/>
                <a:cs typeface="+mn-ea"/>
              </a:rPr>
              <a:t>“</a:t>
            </a:r>
            <a:r>
              <a:rPr lang="en-US" altLang="zh-CN" sz="2000" dirty="0" smtClean="0">
                <a:solidFill>
                  <a:srgbClr val="1369B3"/>
                </a:solidFill>
                <a:latin typeface="微软雅黑" panose="020B0503020204020204" pitchFamily="34" charset="-122"/>
                <a:ea typeface="微软雅黑" panose="020B0503020204020204" pitchFamily="34" charset="-122"/>
                <a:cs typeface="+mn-ea"/>
              </a:rPr>
              <a:t>.</a:t>
            </a:r>
            <a:r>
              <a:rPr lang="en-US" altLang="zh-CN" sz="2000" dirty="0" smtClean="0">
                <a:solidFill>
                  <a:srgbClr val="595959"/>
                </a:solidFill>
                <a:latin typeface="微软雅黑" panose="020B0503020204020204" pitchFamily="34" charset="-122"/>
                <a:ea typeface="微软雅黑" panose="020B0503020204020204" pitchFamily="34" charset="-122"/>
                <a:cs typeface="+mn-ea"/>
              </a:rPr>
              <a:t>”</a:t>
            </a:r>
            <a:r>
              <a:rPr lang="zh-CN" altLang="en-US" sz="2000" dirty="0">
                <a:solidFill>
                  <a:srgbClr val="595959"/>
                </a:solidFill>
                <a:latin typeface="微软雅黑" panose="020B0503020204020204" pitchFamily="34" charset="-122"/>
                <a:ea typeface="微软雅黑" panose="020B0503020204020204" pitchFamily="34" charset="-122"/>
                <a:cs typeface="+mn-ea"/>
              </a:rPr>
              <a:t>用于匹配除换行符（</a:t>
            </a:r>
            <a:r>
              <a:rPr lang="en-US" altLang="zh-CN" sz="2000" dirty="0">
                <a:solidFill>
                  <a:srgbClr val="595959"/>
                </a:solidFill>
                <a:latin typeface="微软雅黑" panose="020B0503020204020204" pitchFamily="34" charset="-122"/>
                <a:ea typeface="微软雅黑" panose="020B0503020204020204" pitchFamily="34" charset="-122"/>
                <a:cs typeface="+mn-ea"/>
              </a:rPr>
              <a:t>\n</a:t>
            </a:r>
            <a:r>
              <a:rPr lang="zh-CN" altLang="en-US" sz="2000" dirty="0">
                <a:solidFill>
                  <a:srgbClr val="595959"/>
                </a:solidFill>
                <a:latin typeface="微软雅黑" panose="020B0503020204020204" pitchFamily="34" charset="-122"/>
                <a:ea typeface="微软雅黑" panose="020B0503020204020204" pitchFamily="34" charset="-122"/>
                <a:cs typeface="+mn-ea"/>
              </a:rPr>
              <a:t>、</a:t>
            </a:r>
            <a:r>
              <a:rPr lang="en-US" altLang="zh-CN" sz="2000" dirty="0">
                <a:solidFill>
                  <a:srgbClr val="595959"/>
                </a:solidFill>
                <a:latin typeface="微软雅黑" panose="020B0503020204020204" pitchFamily="34" charset="-122"/>
                <a:ea typeface="微软雅黑" panose="020B0503020204020204" pitchFamily="34" charset="-122"/>
                <a:cs typeface="+mn-ea"/>
              </a:rPr>
              <a:t>\r</a:t>
            </a:r>
            <a:r>
              <a:rPr lang="zh-CN" altLang="en-US" sz="2000" dirty="0">
                <a:solidFill>
                  <a:srgbClr val="595959"/>
                </a:solidFill>
                <a:latin typeface="微软雅黑" panose="020B0503020204020204" pitchFamily="34" charset="-122"/>
                <a:ea typeface="微软雅黑" panose="020B0503020204020204" pitchFamily="34" charset="-122"/>
                <a:cs typeface="+mn-ea"/>
              </a:rPr>
              <a:t>）之外的</a:t>
            </a:r>
            <a:r>
              <a:rPr lang="zh-CN" altLang="en-US" sz="2000" dirty="0">
                <a:solidFill>
                  <a:srgbClr val="1369B3"/>
                </a:solidFill>
                <a:latin typeface="微软雅黑" panose="020B0503020204020204" pitchFamily="34" charset="-122"/>
                <a:ea typeface="微软雅黑" panose="020B0503020204020204" pitchFamily="34" charset="-122"/>
                <a:cs typeface="+mn-ea"/>
              </a:rPr>
              <a:t>任意单个</a:t>
            </a:r>
            <a:r>
              <a:rPr lang="zh-CN" altLang="en-US" sz="2000" dirty="0" smtClean="0">
                <a:solidFill>
                  <a:srgbClr val="1369B3"/>
                </a:solidFill>
                <a:latin typeface="微软雅黑" panose="020B0503020204020204" pitchFamily="34" charset="-122"/>
                <a:ea typeface="微软雅黑" panose="020B0503020204020204" pitchFamily="34" charset="-122"/>
                <a:cs typeface="+mn-ea"/>
              </a:rPr>
              <a:t>字符</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2000" dirty="0">
                <a:solidFill>
                  <a:srgbClr val="1369B3"/>
                </a:solidFill>
                <a:latin typeface="微软雅黑" panose="020B0503020204020204" pitchFamily="34" charset="-122"/>
                <a:ea typeface="微软雅黑" panose="020B0503020204020204" pitchFamily="34" charset="-122"/>
                <a:cs typeface="+mn-ea"/>
              </a:rPr>
              <a:t>限定符</a:t>
            </a:r>
            <a:r>
              <a:rPr lang="zh-CN" altLang="en-US" sz="2000" dirty="0">
                <a:solidFill>
                  <a:srgbClr val="595959"/>
                </a:solidFill>
                <a:latin typeface="微软雅黑" panose="020B0503020204020204" pitchFamily="34" charset="-122"/>
                <a:ea typeface="微软雅黑" panose="020B0503020204020204" pitchFamily="34" charset="-122"/>
                <a:cs typeface="+mn-ea"/>
              </a:rPr>
              <a:t>“</a:t>
            </a:r>
            <a:r>
              <a:rPr lang="en-US" altLang="zh-CN" sz="2000" dirty="0">
                <a:solidFill>
                  <a:srgbClr val="1369B3"/>
                </a:solidFill>
                <a:latin typeface="微软雅黑" panose="020B0503020204020204" pitchFamily="34" charset="-122"/>
                <a:ea typeface="微软雅黑" panose="020B0503020204020204" pitchFamily="34" charset="-122"/>
                <a:cs typeface="+mn-ea"/>
              </a:rPr>
              <a:t>?</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en-US" altLang="zh-CN" sz="2000" dirty="0">
                <a:solidFill>
                  <a:srgbClr val="1369B3"/>
                </a:solidFill>
                <a:latin typeface="微软雅黑" panose="020B0503020204020204" pitchFamily="34" charset="-122"/>
                <a:ea typeface="微软雅黑" panose="020B0503020204020204" pitchFamily="34" charset="-122"/>
                <a:cs typeface="+mn-ea"/>
              </a:rPr>
              <a:t>+</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en-US" altLang="zh-CN" sz="2000" dirty="0">
                <a:solidFill>
                  <a:srgbClr val="1369B3"/>
                </a:solidFill>
                <a:latin typeface="微软雅黑" panose="020B0503020204020204" pitchFamily="34" charset="-122"/>
                <a:ea typeface="微软雅黑" panose="020B0503020204020204" pitchFamily="34" charset="-122"/>
                <a:cs typeface="+mn-ea"/>
              </a:rPr>
              <a:t>*</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zh-CN" altLang="en-US" sz="2000" dirty="0">
                <a:solidFill>
                  <a:srgbClr val="595959"/>
                </a:solidFill>
                <a:latin typeface="微软雅黑" panose="020B0503020204020204" pitchFamily="34" charset="-122"/>
                <a:ea typeface="微软雅黑" panose="020B0503020204020204" pitchFamily="34" charset="-122"/>
                <a:cs typeface="+mn-ea"/>
              </a:rPr>
              <a:t>和“</a:t>
            </a:r>
            <a:r>
              <a:rPr lang="en-US" altLang="zh-CN" sz="2000" dirty="0" smtClean="0">
                <a:solidFill>
                  <a:srgbClr val="1369B3"/>
                </a:solidFill>
                <a:latin typeface="微软雅黑" panose="020B0503020204020204" pitchFamily="34" charset="-122"/>
                <a:ea typeface="微软雅黑" panose="020B0503020204020204" pitchFamily="34" charset="-122"/>
                <a:cs typeface="+mn-ea"/>
              </a:rPr>
              <a:t>{}</a:t>
            </a:r>
            <a:r>
              <a:rPr lang="en-US" altLang="zh-CN" sz="2000" dirty="0" smtClean="0">
                <a:solidFill>
                  <a:srgbClr val="595959"/>
                </a:solidFill>
                <a:latin typeface="微软雅黑" panose="020B0503020204020204" pitchFamily="34" charset="-122"/>
                <a:ea typeface="微软雅黑" panose="020B0503020204020204" pitchFamily="34" charset="-122"/>
                <a:cs typeface="+mn-ea"/>
              </a:rPr>
              <a:t>”</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用于匹配</a:t>
            </a:r>
            <a:r>
              <a:rPr lang="zh-CN" altLang="en-US" sz="2000" dirty="0">
                <a:solidFill>
                  <a:srgbClr val="1369B3"/>
                </a:solidFill>
                <a:latin typeface="微软雅黑" panose="020B0503020204020204" pitchFamily="34" charset="-122"/>
                <a:ea typeface="微软雅黑" panose="020B0503020204020204" pitchFamily="34" charset="-122"/>
                <a:cs typeface="+mn-ea"/>
              </a:rPr>
              <a:t>某个连续出现的</a:t>
            </a:r>
            <a:r>
              <a:rPr lang="zh-CN" altLang="en-US" sz="2000" dirty="0" smtClean="0">
                <a:solidFill>
                  <a:srgbClr val="1369B3"/>
                </a:solidFill>
                <a:latin typeface="微软雅黑" panose="020B0503020204020204" pitchFamily="34" charset="-122"/>
                <a:ea typeface="微软雅黑" panose="020B0503020204020204" pitchFamily="34" charset="-122"/>
                <a:cs typeface="+mn-ea"/>
              </a:rPr>
              <a:t>字符</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4" name="表格 3">
            <a:extLst>
              <a:ext uri="{FF2B5EF4-FFF2-40B4-BE49-F238E27FC236}">
                <a16:creationId xmlns:a16="http://schemas.microsoft.com/office/drawing/2014/main" id="{B99EB765-3296-4251-958E-B4DE09C9687B}"/>
              </a:ext>
            </a:extLst>
          </p:cNvPr>
          <p:cNvGraphicFramePr>
            <a:graphicFrameLocks noGrp="1"/>
          </p:cNvGraphicFramePr>
          <p:nvPr>
            <p:extLst>
              <p:ext uri="{D42A27DB-BD31-4B8C-83A1-F6EECF244321}">
                <p14:modId xmlns:p14="http://schemas.microsoft.com/office/powerpoint/2010/main" val="710811593"/>
              </p:ext>
            </p:extLst>
          </p:nvPr>
        </p:nvGraphicFramePr>
        <p:xfrm>
          <a:off x="1143690" y="2205658"/>
          <a:ext cx="10064083" cy="4135288"/>
        </p:xfrm>
        <a:graphic>
          <a:graphicData uri="http://schemas.openxmlformats.org/drawingml/2006/table">
            <a:tbl>
              <a:tblPr>
                <a:tableStyleId>{7DF18680-E054-41AD-8BC1-D1AEF772440D}</a:tableStyleId>
              </a:tblPr>
              <a:tblGrid>
                <a:gridCol w="1279108">
                  <a:extLst>
                    <a:ext uri="{9D8B030D-6E8A-4147-A177-3AD203B41FA5}">
                      <a16:colId xmlns:a16="http://schemas.microsoft.com/office/drawing/2014/main" val="4045703550"/>
                    </a:ext>
                  </a:extLst>
                </a:gridCol>
                <a:gridCol w="4464496">
                  <a:extLst>
                    <a:ext uri="{9D8B030D-6E8A-4147-A177-3AD203B41FA5}">
                      <a16:colId xmlns:a16="http://schemas.microsoft.com/office/drawing/2014/main" val="2696402506"/>
                    </a:ext>
                  </a:extLst>
                </a:gridCol>
                <a:gridCol w="1512168">
                  <a:extLst>
                    <a:ext uri="{9D8B030D-6E8A-4147-A177-3AD203B41FA5}">
                      <a16:colId xmlns:a16="http://schemas.microsoft.com/office/drawing/2014/main" val="1365843816"/>
                    </a:ext>
                  </a:extLst>
                </a:gridCol>
                <a:gridCol w="2808311">
                  <a:extLst>
                    <a:ext uri="{9D8B030D-6E8A-4147-A177-3AD203B41FA5}">
                      <a16:colId xmlns:a16="http://schemas.microsoft.com/office/drawing/2014/main" val="860798628"/>
                    </a:ext>
                  </a:extLst>
                </a:gridCol>
              </a:tblGrid>
              <a:tr h="516911">
                <a:tc>
                  <a:txBody>
                    <a:bodyPr/>
                    <a:lstStyle/>
                    <a:p>
                      <a:pPr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字符</a:t>
                      </a:r>
                      <a:endParaRPr lang="zh-CN" sz="1600"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说明</a:t>
                      </a:r>
                      <a:endParaRPr lang="zh-CN" sz="1600"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ctr">
                        <a:spcAft>
                          <a:spcPts val="0"/>
                        </a:spcAft>
                      </a:pPr>
                      <a:r>
                        <a:rPr lang="zh-CN" sz="1600" b="1" kern="100">
                          <a:solidFill>
                            <a:srgbClr val="595959"/>
                          </a:solidFill>
                          <a:effectLst/>
                          <a:latin typeface="微软雅黑" panose="020B0503020204020204" pitchFamily="34" charset="-122"/>
                          <a:ea typeface="微软雅黑" panose="020B0503020204020204" pitchFamily="34" charset="-122"/>
                        </a:rPr>
                        <a:t>示例</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ctr">
                        <a:spcAft>
                          <a:spcPts val="0"/>
                        </a:spcAft>
                      </a:pPr>
                      <a:r>
                        <a:rPr lang="zh-CN" sz="1600" b="1" kern="100">
                          <a:solidFill>
                            <a:srgbClr val="595959"/>
                          </a:solidFill>
                          <a:effectLst/>
                          <a:latin typeface="微软雅黑" panose="020B0503020204020204" pitchFamily="34" charset="-122"/>
                          <a:ea typeface="微软雅黑" panose="020B0503020204020204" pitchFamily="34" charset="-122"/>
                        </a:rPr>
                        <a:t>结果</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extLst>
                  <a:ext uri="{0D108BD9-81ED-4DB2-BD59-A6C34878D82A}">
                    <a16:rowId xmlns:a16="http://schemas.microsoft.com/office/drawing/2014/main" val="10000"/>
                  </a:ext>
                </a:extLst>
              </a:tr>
              <a:tr h="516911">
                <a:tc>
                  <a:txBody>
                    <a:bodyPr/>
                    <a:lstStyle/>
                    <a:p>
                      <a:pPr algn="ctr">
                        <a:spcAft>
                          <a:spcPts val="0"/>
                        </a:spcAft>
                      </a:pPr>
                      <a:r>
                        <a:rPr lang="en-US" sz="1600" kern="100">
                          <a:solidFill>
                            <a:srgbClr val="595959"/>
                          </a:solidFill>
                          <a:effectLst/>
                          <a:latin typeface="微软雅黑" panose="020B0503020204020204" pitchFamily="34" charset="-122"/>
                          <a:ea typeface="微软雅黑" panose="020B0503020204020204" pitchFamily="34" charset="-122"/>
                        </a:rPr>
                        <a:t>.</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l">
                        <a:spcAft>
                          <a:spcPts val="0"/>
                        </a:spcAft>
                      </a:pPr>
                      <a:r>
                        <a:rPr lang="zh-CN" sz="1600" kern="100" dirty="0">
                          <a:solidFill>
                            <a:srgbClr val="595959"/>
                          </a:solidFill>
                          <a:effectLst/>
                          <a:latin typeface="微软雅黑" panose="020B0503020204020204" pitchFamily="34" charset="-122"/>
                          <a:ea typeface="微软雅黑" panose="020B0503020204020204" pitchFamily="34" charset="-122"/>
                        </a:rPr>
                        <a:t>匹配除换行符（</a:t>
                      </a:r>
                      <a:r>
                        <a:rPr lang="en-US" sz="1600" kern="100" dirty="0">
                          <a:solidFill>
                            <a:srgbClr val="595959"/>
                          </a:solidFill>
                          <a:effectLst/>
                          <a:latin typeface="微软雅黑" panose="020B0503020204020204" pitchFamily="34" charset="-122"/>
                          <a:ea typeface="微软雅黑" panose="020B0503020204020204" pitchFamily="34" charset="-122"/>
                        </a:rPr>
                        <a:t>\n</a:t>
                      </a:r>
                      <a:r>
                        <a:rPr lang="zh-CN" sz="1600" kern="100" dirty="0">
                          <a:solidFill>
                            <a:srgbClr val="595959"/>
                          </a:solidFill>
                          <a:effectLst/>
                          <a:latin typeface="微软雅黑" panose="020B0503020204020204" pitchFamily="34" charset="-122"/>
                          <a:ea typeface="微软雅黑" panose="020B0503020204020204" pitchFamily="34" charset="-122"/>
                        </a:rPr>
                        <a:t>、</a:t>
                      </a:r>
                      <a:r>
                        <a:rPr lang="en-US" sz="1600" kern="100" dirty="0">
                          <a:solidFill>
                            <a:srgbClr val="595959"/>
                          </a:solidFill>
                          <a:effectLst/>
                          <a:latin typeface="微软雅黑" panose="020B0503020204020204" pitchFamily="34" charset="-122"/>
                          <a:ea typeface="微软雅黑" panose="020B0503020204020204" pitchFamily="34" charset="-122"/>
                        </a:rPr>
                        <a:t>\r</a:t>
                      </a:r>
                      <a:r>
                        <a:rPr lang="zh-CN" sz="1600" kern="100" dirty="0">
                          <a:solidFill>
                            <a:srgbClr val="595959"/>
                          </a:solidFill>
                          <a:effectLst/>
                          <a:latin typeface="微软雅黑" panose="020B0503020204020204" pitchFamily="34" charset="-122"/>
                          <a:ea typeface="微软雅黑" panose="020B0503020204020204" pitchFamily="34" charset="-122"/>
                        </a:rPr>
                        <a:t>）之外的任意单个字符</a:t>
                      </a:r>
                    </a:p>
                  </a:txBody>
                  <a:tcPr marL="68580" marR="68580" marT="0" marB="0" anchor="ctr">
                    <a:solidFill>
                      <a:srgbClr val="F2F2F2"/>
                    </a:solidFill>
                  </a:tcPr>
                </a:tc>
                <a:tc>
                  <a:txBody>
                    <a:bodyPr/>
                    <a:lstStyle/>
                    <a:p>
                      <a:pPr algn="l">
                        <a:spcAft>
                          <a:spcPts val="0"/>
                        </a:spcAft>
                      </a:pPr>
                      <a:r>
                        <a:rPr lang="en-US" sz="1600" kern="100">
                          <a:solidFill>
                            <a:srgbClr val="595959"/>
                          </a:solidFill>
                          <a:effectLst/>
                          <a:latin typeface="微软雅黑" panose="020B0503020204020204" pitchFamily="34" charset="-122"/>
                          <a:ea typeface="微软雅黑" panose="020B0503020204020204" pitchFamily="34" charset="-122"/>
                        </a:rPr>
                        <a:t>p.p</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l">
                        <a:spcAft>
                          <a:spcPts val="0"/>
                        </a:spcAft>
                      </a:pPr>
                      <a:r>
                        <a:rPr lang="zh-CN" sz="1600" kern="100">
                          <a:solidFill>
                            <a:srgbClr val="595959"/>
                          </a:solidFill>
                          <a:effectLst/>
                          <a:latin typeface="微软雅黑" panose="020B0503020204020204" pitchFamily="34" charset="-122"/>
                          <a:ea typeface="微软雅黑" panose="020B0503020204020204" pitchFamily="34" charset="-122"/>
                        </a:rPr>
                        <a:t>可匹配</a:t>
                      </a:r>
                      <a:r>
                        <a:rPr lang="en-US" sz="1600" kern="100">
                          <a:solidFill>
                            <a:srgbClr val="595959"/>
                          </a:solidFill>
                          <a:effectLst/>
                          <a:latin typeface="微软雅黑" panose="020B0503020204020204" pitchFamily="34" charset="-122"/>
                          <a:ea typeface="微软雅黑" panose="020B0503020204020204" pitchFamily="34" charset="-122"/>
                        </a:rPr>
                        <a:t>php</a:t>
                      </a:r>
                      <a:r>
                        <a:rPr lang="zh-CN" sz="1600" kern="100">
                          <a:solidFill>
                            <a:srgbClr val="595959"/>
                          </a:solidFill>
                          <a:effectLst/>
                          <a:latin typeface="微软雅黑" panose="020B0503020204020204" pitchFamily="34" charset="-122"/>
                          <a:ea typeface="微软雅黑" panose="020B0503020204020204" pitchFamily="34" charset="-122"/>
                        </a:rPr>
                        <a:t>、</a:t>
                      </a:r>
                      <a:r>
                        <a:rPr lang="en-US" sz="1600" kern="100">
                          <a:solidFill>
                            <a:srgbClr val="595959"/>
                          </a:solidFill>
                          <a:effectLst/>
                          <a:latin typeface="微软雅黑" panose="020B0503020204020204" pitchFamily="34" charset="-122"/>
                          <a:ea typeface="微软雅黑" panose="020B0503020204020204" pitchFamily="34" charset="-122"/>
                        </a:rPr>
                        <a:t>pap</a:t>
                      </a:r>
                      <a:r>
                        <a:rPr lang="zh-CN" sz="1600" kern="100">
                          <a:solidFill>
                            <a:srgbClr val="595959"/>
                          </a:solidFill>
                          <a:effectLst/>
                          <a:latin typeface="微软雅黑" panose="020B0503020204020204" pitchFamily="34" charset="-122"/>
                          <a:ea typeface="微软雅黑" panose="020B0503020204020204" pitchFamily="34" charset="-122"/>
                        </a:rPr>
                        <a:t>、</a:t>
                      </a:r>
                      <a:r>
                        <a:rPr lang="en-US" sz="1600" kern="100">
                          <a:solidFill>
                            <a:srgbClr val="595959"/>
                          </a:solidFill>
                          <a:effectLst/>
                          <a:latin typeface="微软雅黑" panose="020B0503020204020204" pitchFamily="34" charset="-122"/>
                          <a:ea typeface="微软雅黑" panose="020B0503020204020204" pitchFamily="34" charset="-122"/>
                        </a:rPr>
                        <a:t>pup</a:t>
                      </a:r>
                      <a:r>
                        <a:rPr lang="zh-CN" sz="1600" kern="100">
                          <a:solidFill>
                            <a:srgbClr val="595959"/>
                          </a:solidFill>
                          <a:effectLst/>
                          <a:latin typeface="微软雅黑" panose="020B0503020204020204" pitchFamily="34" charset="-122"/>
                          <a:ea typeface="微软雅黑" panose="020B0503020204020204" pitchFamily="34" charset="-122"/>
                        </a:rPr>
                        <a:t>等</a:t>
                      </a:r>
                    </a:p>
                  </a:txBody>
                  <a:tcPr marL="68580" marR="68580" marT="0" marB="0" anchor="ctr">
                    <a:solidFill>
                      <a:srgbClr val="F2F2F2"/>
                    </a:solidFill>
                  </a:tcPr>
                </a:tc>
                <a:extLst>
                  <a:ext uri="{0D108BD9-81ED-4DB2-BD59-A6C34878D82A}">
                    <a16:rowId xmlns:a16="http://schemas.microsoft.com/office/drawing/2014/main" val="3314652478"/>
                  </a:ext>
                </a:extLst>
              </a:tr>
              <a:tr h="516911">
                <a:tc>
                  <a:txBody>
                    <a:bodyPr/>
                    <a:lstStyle/>
                    <a:p>
                      <a:pPr algn="ctr">
                        <a:spcAft>
                          <a:spcPts val="0"/>
                        </a:spcAft>
                      </a:pPr>
                      <a:r>
                        <a:rPr lang="en-US" sz="1600" kern="100">
                          <a:solidFill>
                            <a:srgbClr val="595959"/>
                          </a:solidFill>
                          <a:effectLst/>
                          <a:latin typeface="微软雅黑" panose="020B0503020204020204" pitchFamily="34" charset="-122"/>
                          <a:ea typeface="微软雅黑" panose="020B0503020204020204" pitchFamily="34" charset="-122"/>
                        </a:rPr>
                        <a:t>?</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l">
                        <a:spcAft>
                          <a:spcPts val="0"/>
                        </a:spcAft>
                      </a:pPr>
                      <a:r>
                        <a:rPr lang="zh-CN" sz="1600" kern="100">
                          <a:solidFill>
                            <a:srgbClr val="595959"/>
                          </a:solidFill>
                          <a:effectLst/>
                          <a:latin typeface="微软雅黑" panose="020B0503020204020204" pitchFamily="34" charset="-122"/>
                          <a:ea typeface="微软雅黑" panose="020B0503020204020204" pitchFamily="34" charset="-122"/>
                        </a:rPr>
                        <a:t>匹配前面的字符零次或一次</a:t>
                      </a:r>
                    </a:p>
                  </a:txBody>
                  <a:tcPr marL="68580" marR="68580" marT="0" marB="0" anchor="ctr">
                    <a:solidFill>
                      <a:srgbClr val="F2F2F2"/>
                    </a:solidFill>
                  </a:tcPr>
                </a:tc>
                <a:tc>
                  <a:txBody>
                    <a:bodyPr/>
                    <a:lstStyle/>
                    <a:p>
                      <a:pPr algn="l">
                        <a:spcAft>
                          <a:spcPts val="0"/>
                        </a:spcAft>
                      </a:pPr>
                      <a:r>
                        <a:rPr lang="en-US" sz="1600" kern="100">
                          <a:solidFill>
                            <a:srgbClr val="595959"/>
                          </a:solidFill>
                          <a:effectLst/>
                          <a:latin typeface="微软雅黑" panose="020B0503020204020204" pitchFamily="34" charset="-122"/>
                          <a:ea typeface="微软雅黑" panose="020B0503020204020204" pitchFamily="34" charset="-122"/>
                        </a:rPr>
                        <a:t>hone?y</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l">
                        <a:spcAft>
                          <a:spcPts val="0"/>
                        </a:spcAft>
                      </a:pPr>
                      <a:r>
                        <a:rPr lang="zh-CN" sz="1600" kern="100">
                          <a:solidFill>
                            <a:srgbClr val="595959"/>
                          </a:solidFill>
                          <a:effectLst/>
                          <a:latin typeface="微软雅黑" panose="020B0503020204020204" pitchFamily="34" charset="-122"/>
                          <a:ea typeface="微软雅黑" panose="020B0503020204020204" pitchFamily="34" charset="-122"/>
                        </a:rPr>
                        <a:t>可匹配</a:t>
                      </a:r>
                      <a:r>
                        <a:rPr lang="en-US" sz="1600" kern="100">
                          <a:solidFill>
                            <a:srgbClr val="595959"/>
                          </a:solidFill>
                          <a:effectLst/>
                          <a:latin typeface="微软雅黑" panose="020B0503020204020204" pitchFamily="34" charset="-122"/>
                          <a:ea typeface="微软雅黑" panose="020B0503020204020204" pitchFamily="34" charset="-122"/>
                        </a:rPr>
                        <a:t>honey</a:t>
                      </a:r>
                      <a:r>
                        <a:rPr lang="zh-CN" sz="1600" kern="100">
                          <a:solidFill>
                            <a:srgbClr val="595959"/>
                          </a:solidFill>
                          <a:effectLst/>
                          <a:latin typeface="微软雅黑" panose="020B0503020204020204" pitchFamily="34" charset="-122"/>
                          <a:ea typeface="微软雅黑" panose="020B0503020204020204" pitchFamily="34" charset="-122"/>
                        </a:rPr>
                        <a:t>和</a:t>
                      </a:r>
                      <a:r>
                        <a:rPr lang="en-US" sz="1600" kern="100">
                          <a:solidFill>
                            <a:srgbClr val="595959"/>
                          </a:solidFill>
                          <a:effectLst/>
                          <a:latin typeface="微软雅黑" panose="020B0503020204020204" pitchFamily="34" charset="-122"/>
                          <a:ea typeface="微软雅黑" panose="020B0503020204020204" pitchFamily="34" charset="-122"/>
                        </a:rPr>
                        <a:t>hony</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extLst>
                  <a:ext uri="{0D108BD9-81ED-4DB2-BD59-A6C34878D82A}">
                    <a16:rowId xmlns:a16="http://schemas.microsoft.com/office/drawing/2014/main" val="3956143176"/>
                  </a:ext>
                </a:extLst>
              </a:tr>
              <a:tr h="516911">
                <a:tc>
                  <a:txBody>
                    <a:bodyPr/>
                    <a:lstStyle/>
                    <a:p>
                      <a:pPr algn="ctr">
                        <a:spcAft>
                          <a:spcPts val="0"/>
                        </a:spcAft>
                      </a:pPr>
                      <a:r>
                        <a:rPr lang="en-US" sz="1600" kern="100">
                          <a:solidFill>
                            <a:srgbClr val="595959"/>
                          </a:solidFill>
                          <a:effectLst/>
                          <a:latin typeface="微软雅黑" panose="020B0503020204020204" pitchFamily="34" charset="-122"/>
                          <a:ea typeface="微软雅黑" panose="020B0503020204020204" pitchFamily="34" charset="-122"/>
                        </a:rPr>
                        <a:t>+</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l">
                        <a:spcAft>
                          <a:spcPts val="0"/>
                        </a:spcAft>
                      </a:pPr>
                      <a:r>
                        <a:rPr lang="zh-CN" sz="1600" kern="100">
                          <a:solidFill>
                            <a:srgbClr val="595959"/>
                          </a:solidFill>
                          <a:effectLst/>
                          <a:latin typeface="微软雅黑" panose="020B0503020204020204" pitchFamily="34" charset="-122"/>
                          <a:ea typeface="微软雅黑" panose="020B0503020204020204" pitchFamily="34" charset="-122"/>
                        </a:rPr>
                        <a:t>匹配前面的字符一次或多次</a:t>
                      </a:r>
                    </a:p>
                  </a:txBody>
                  <a:tcPr marL="68580" marR="68580" marT="0" marB="0" anchor="ctr">
                    <a:solidFill>
                      <a:srgbClr val="F2F2F2"/>
                    </a:solidFill>
                  </a:tcPr>
                </a:tc>
                <a:tc>
                  <a:txBody>
                    <a:bodyPr/>
                    <a:lstStyle/>
                    <a:p>
                      <a:pPr algn="l">
                        <a:spcAft>
                          <a:spcPts val="0"/>
                        </a:spcAft>
                      </a:pPr>
                      <a:r>
                        <a:rPr lang="en-US" sz="1600" kern="100">
                          <a:solidFill>
                            <a:srgbClr val="595959"/>
                          </a:solidFill>
                          <a:effectLst/>
                          <a:latin typeface="微软雅黑" panose="020B0503020204020204" pitchFamily="34" charset="-122"/>
                          <a:ea typeface="微软雅黑" panose="020B0503020204020204" pitchFamily="34" charset="-122"/>
                        </a:rPr>
                        <a:t>co+me</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l">
                        <a:spcAft>
                          <a:spcPts val="0"/>
                        </a:spcAft>
                      </a:pPr>
                      <a:r>
                        <a:rPr lang="zh-CN" sz="1600" kern="100">
                          <a:solidFill>
                            <a:srgbClr val="595959"/>
                          </a:solidFill>
                          <a:effectLst/>
                          <a:latin typeface="微软雅黑" panose="020B0503020204020204" pitchFamily="34" charset="-122"/>
                          <a:ea typeface="微软雅黑" panose="020B0503020204020204" pitchFamily="34" charset="-122"/>
                        </a:rPr>
                        <a:t>可匹配</a:t>
                      </a:r>
                      <a:r>
                        <a:rPr lang="en-US" sz="1600" kern="100">
                          <a:solidFill>
                            <a:srgbClr val="595959"/>
                          </a:solidFill>
                          <a:effectLst/>
                          <a:latin typeface="微软雅黑" panose="020B0503020204020204" pitchFamily="34" charset="-122"/>
                          <a:ea typeface="微软雅黑" panose="020B0503020204020204" pitchFamily="34" charset="-122"/>
                        </a:rPr>
                        <a:t>come</a:t>
                      </a:r>
                      <a:r>
                        <a:rPr lang="zh-CN" sz="1600" kern="100">
                          <a:solidFill>
                            <a:srgbClr val="595959"/>
                          </a:solidFill>
                          <a:effectLst/>
                          <a:latin typeface="微软雅黑" panose="020B0503020204020204" pitchFamily="34" charset="-122"/>
                          <a:ea typeface="微软雅黑" panose="020B0503020204020204" pitchFamily="34" charset="-122"/>
                        </a:rPr>
                        <a:t>、</a:t>
                      </a:r>
                      <a:r>
                        <a:rPr lang="en-US" sz="1600" kern="100">
                          <a:solidFill>
                            <a:srgbClr val="595959"/>
                          </a:solidFill>
                          <a:effectLst/>
                          <a:latin typeface="微软雅黑" panose="020B0503020204020204" pitchFamily="34" charset="-122"/>
                          <a:ea typeface="微软雅黑" panose="020B0503020204020204" pitchFamily="34" charset="-122"/>
                        </a:rPr>
                        <a:t>coooo</a:t>
                      </a:r>
                      <a:r>
                        <a:rPr lang="zh-CN" sz="1600" kern="100">
                          <a:solidFill>
                            <a:srgbClr val="595959"/>
                          </a:solidFill>
                          <a:effectLst/>
                          <a:latin typeface="微软雅黑" panose="020B0503020204020204" pitchFamily="34" charset="-122"/>
                          <a:ea typeface="微软雅黑" panose="020B0503020204020204" pitchFamily="34" charset="-122"/>
                        </a:rPr>
                        <a:t>…</a:t>
                      </a:r>
                      <a:r>
                        <a:rPr lang="en-US" sz="1600" kern="100">
                          <a:solidFill>
                            <a:srgbClr val="595959"/>
                          </a:solidFill>
                          <a:effectLst/>
                          <a:latin typeface="微软雅黑" panose="020B0503020204020204" pitchFamily="34" charset="-122"/>
                          <a:ea typeface="微软雅黑" panose="020B0503020204020204" pitchFamily="34" charset="-122"/>
                        </a:rPr>
                        <a:t>me</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extLst>
                  <a:ext uri="{0D108BD9-81ED-4DB2-BD59-A6C34878D82A}">
                    <a16:rowId xmlns:a16="http://schemas.microsoft.com/office/drawing/2014/main" val="404190590"/>
                  </a:ext>
                </a:extLst>
              </a:tr>
              <a:tr h="516911">
                <a:tc>
                  <a:txBody>
                    <a:bodyPr/>
                    <a:lstStyle/>
                    <a:p>
                      <a:pPr algn="ctr">
                        <a:spcAft>
                          <a:spcPts val="0"/>
                        </a:spcAft>
                      </a:pPr>
                      <a:r>
                        <a:rPr lang="en-US" sz="1600" kern="100">
                          <a:solidFill>
                            <a:srgbClr val="595959"/>
                          </a:solidFill>
                          <a:effectLst/>
                          <a:latin typeface="微软雅黑" panose="020B0503020204020204" pitchFamily="34" charset="-122"/>
                          <a:ea typeface="微软雅黑" panose="020B0503020204020204" pitchFamily="34" charset="-122"/>
                        </a:rPr>
                        <a:t>*</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l">
                        <a:spcAft>
                          <a:spcPts val="0"/>
                        </a:spcAft>
                      </a:pPr>
                      <a:r>
                        <a:rPr lang="zh-CN" sz="1600" kern="100">
                          <a:solidFill>
                            <a:srgbClr val="595959"/>
                          </a:solidFill>
                          <a:effectLst/>
                          <a:latin typeface="微软雅黑" panose="020B0503020204020204" pitchFamily="34" charset="-122"/>
                          <a:ea typeface="微软雅黑" panose="020B0503020204020204" pitchFamily="34" charset="-122"/>
                        </a:rPr>
                        <a:t>匹配前面的字符零次或多次</a:t>
                      </a:r>
                    </a:p>
                  </a:txBody>
                  <a:tcPr marL="68580" marR="68580" marT="0" marB="0" anchor="ctr">
                    <a:solidFill>
                      <a:srgbClr val="F2F2F2"/>
                    </a:solidFill>
                  </a:tcPr>
                </a:tc>
                <a:tc>
                  <a:txBody>
                    <a:bodyPr/>
                    <a:lstStyle/>
                    <a:p>
                      <a:pPr algn="l">
                        <a:spcAft>
                          <a:spcPts val="0"/>
                        </a:spcAft>
                      </a:pPr>
                      <a:r>
                        <a:rPr lang="en-US" sz="1600" kern="100">
                          <a:solidFill>
                            <a:srgbClr val="595959"/>
                          </a:solidFill>
                          <a:effectLst/>
                          <a:latin typeface="微软雅黑" panose="020B0503020204020204" pitchFamily="34" charset="-122"/>
                          <a:ea typeface="微软雅黑" panose="020B0503020204020204" pitchFamily="34" charset="-122"/>
                        </a:rPr>
                        <a:t>co*me</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l">
                        <a:spcAft>
                          <a:spcPts val="0"/>
                        </a:spcAft>
                      </a:pPr>
                      <a:r>
                        <a:rPr lang="zh-CN" sz="1600" kern="100">
                          <a:solidFill>
                            <a:srgbClr val="595959"/>
                          </a:solidFill>
                          <a:effectLst/>
                          <a:latin typeface="微软雅黑" panose="020B0503020204020204" pitchFamily="34" charset="-122"/>
                          <a:ea typeface="微软雅黑" panose="020B0503020204020204" pitchFamily="34" charset="-122"/>
                        </a:rPr>
                        <a:t>可匹配</a:t>
                      </a:r>
                      <a:r>
                        <a:rPr lang="en-US" sz="1600" kern="100">
                          <a:solidFill>
                            <a:srgbClr val="595959"/>
                          </a:solidFill>
                          <a:effectLst/>
                          <a:latin typeface="微软雅黑" panose="020B0503020204020204" pitchFamily="34" charset="-122"/>
                          <a:ea typeface="微软雅黑" panose="020B0503020204020204" pitchFamily="34" charset="-122"/>
                        </a:rPr>
                        <a:t>cme</a:t>
                      </a:r>
                      <a:r>
                        <a:rPr lang="zh-CN" sz="1600" kern="100">
                          <a:solidFill>
                            <a:srgbClr val="595959"/>
                          </a:solidFill>
                          <a:effectLst/>
                          <a:latin typeface="微软雅黑" panose="020B0503020204020204" pitchFamily="34" charset="-122"/>
                          <a:ea typeface="微软雅黑" panose="020B0503020204020204" pitchFamily="34" charset="-122"/>
                        </a:rPr>
                        <a:t>、</a:t>
                      </a:r>
                      <a:r>
                        <a:rPr lang="en-US" sz="1600" kern="100">
                          <a:solidFill>
                            <a:srgbClr val="595959"/>
                          </a:solidFill>
                          <a:effectLst/>
                          <a:latin typeface="微软雅黑" panose="020B0503020204020204" pitchFamily="34" charset="-122"/>
                          <a:ea typeface="微软雅黑" panose="020B0503020204020204" pitchFamily="34" charset="-122"/>
                        </a:rPr>
                        <a:t>coooo</a:t>
                      </a:r>
                      <a:r>
                        <a:rPr lang="zh-CN" sz="1600" kern="100">
                          <a:solidFill>
                            <a:srgbClr val="595959"/>
                          </a:solidFill>
                          <a:effectLst/>
                          <a:latin typeface="微软雅黑" panose="020B0503020204020204" pitchFamily="34" charset="-122"/>
                          <a:ea typeface="微软雅黑" panose="020B0503020204020204" pitchFamily="34" charset="-122"/>
                        </a:rPr>
                        <a:t>…</a:t>
                      </a:r>
                      <a:r>
                        <a:rPr lang="en-US" sz="1600" kern="100">
                          <a:solidFill>
                            <a:srgbClr val="595959"/>
                          </a:solidFill>
                          <a:effectLst/>
                          <a:latin typeface="微软雅黑" panose="020B0503020204020204" pitchFamily="34" charset="-122"/>
                          <a:ea typeface="微软雅黑" panose="020B0503020204020204" pitchFamily="34" charset="-122"/>
                        </a:rPr>
                        <a:t>me</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extLst>
                  <a:ext uri="{0D108BD9-81ED-4DB2-BD59-A6C34878D82A}">
                    <a16:rowId xmlns:a16="http://schemas.microsoft.com/office/drawing/2014/main" val="1889284705"/>
                  </a:ext>
                </a:extLst>
              </a:tr>
              <a:tr h="516911">
                <a:tc>
                  <a:txBody>
                    <a:bodyPr/>
                    <a:lstStyle/>
                    <a:p>
                      <a:pPr algn="ctr">
                        <a:spcAft>
                          <a:spcPts val="0"/>
                        </a:spcAft>
                      </a:pPr>
                      <a:r>
                        <a:rPr lang="en-US" sz="1600" kern="100">
                          <a:solidFill>
                            <a:srgbClr val="595959"/>
                          </a:solidFill>
                          <a:effectLst/>
                          <a:latin typeface="微软雅黑" panose="020B0503020204020204" pitchFamily="34" charset="-122"/>
                          <a:ea typeface="微软雅黑" panose="020B0503020204020204" pitchFamily="34" charset="-122"/>
                        </a:rPr>
                        <a:t>{n}</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l">
                        <a:spcAft>
                          <a:spcPts val="0"/>
                        </a:spcAft>
                      </a:pPr>
                      <a:r>
                        <a:rPr lang="zh-CN" sz="1600" kern="100">
                          <a:solidFill>
                            <a:srgbClr val="595959"/>
                          </a:solidFill>
                          <a:effectLst/>
                          <a:latin typeface="微软雅黑" panose="020B0503020204020204" pitchFamily="34" charset="-122"/>
                          <a:ea typeface="微软雅黑" panose="020B0503020204020204" pitchFamily="34" charset="-122"/>
                        </a:rPr>
                        <a:t>匹配前面的字符</a:t>
                      </a:r>
                      <a:r>
                        <a:rPr lang="en-US" sz="1600" kern="100">
                          <a:solidFill>
                            <a:srgbClr val="595959"/>
                          </a:solidFill>
                          <a:effectLst/>
                          <a:latin typeface="微软雅黑" panose="020B0503020204020204" pitchFamily="34" charset="-122"/>
                          <a:ea typeface="微软雅黑" panose="020B0503020204020204" pitchFamily="34" charset="-122"/>
                        </a:rPr>
                        <a:t>n</a:t>
                      </a:r>
                      <a:r>
                        <a:rPr lang="zh-CN" sz="1600" kern="100">
                          <a:solidFill>
                            <a:srgbClr val="595959"/>
                          </a:solidFill>
                          <a:effectLst/>
                          <a:latin typeface="微软雅黑" panose="020B0503020204020204" pitchFamily="34" charset="-122"/>
                          <a:ea typeface="微软雅黑" panose="020B0503020204020204" pitchFamily="34" charset="-122"/>
                        </a:rPr>
                        <a:t>次</a:t>
                      </a:r>
                    </a:p>
                  </a:txBody>
                  <a:tcPr marL="68580" marR="68580" marT="0" marB="0" anchor="ctr">
                    <a:solidFill>
                      <a:srgbClr val="F2F2F2"/>
                    </a:solidFill>
                  </a:tcPr>
                </a:tc>
                <a:tc>
                  <a:txBody>
                    <a:bodyPr/>
                    <a:lstStyle/>
                    <a:p>
                      <a:pPr algn="just">
                        <a:spcAft>
                          <a:spcPts val="0"/>
                        </a:spcAft>
                      </a:pPr>
                      <a:r>
                        <a:rPr lang="en-US" sz="1600" kern="100">
                          <a:solidFill>
                            <a:srgbClr val="595959"/>
                          </a:solidFill>
                          <a:effectLst/>
                          <a:latin typeface="微软雅黑" panose="020B0503020204020204" pitchFamily="34" charset="-122"/>
                          <a:ea typeface="微软雅黑" panose="020B0503020204020204" pitchFamily="34" charset="-122"/>
                        </a:rPr>
                        <a:t>ne{2}d</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l">
                        <a:spcAft>
                          <a:spcPts val="0"/>
                        </a:spcAft>
                      </a:pPr>
                      <a:r>
                        <a:rPr lang="zh-CN" sz="1600" kern="100" dirty="0">
                          <a:solidFill>
                            <a:srgbClr val="595959"/>
                          </a:solidFill>
                          <a:effectLst/>
                          <a:latin typeface="微软雅黑" panose="020B0503020204020204" pitchFamily="34" charset="-122"/>
                          <a:ea typeface="微软雅黑" panose="020B0503020204020204" pitchFamily="34" charset="-122"/>
                        </a:rPr>
                        <a:t>只能匹配</a:t>
                      </a:r>
                      <a:r>
                        <a:rPr lang="en-US" sz="1600" kern="100" dirty="0">
                          <a:solidFill>
                            <a:srgbClr val="595959"/>
                          </a:solidFill>
                          <a:effectLst/>
                          <a:latin typeface="微软雅黑" panose="020B0503020204020204" pitchFamily="34" charset="-122"/>
                          <a:ea typeface="微软雅黑" panose="020B0503020204020204" pitchFamily="34" charset="-122"/>
                        </a:rPr>
                        <a:t>need</a:t>
                      </a:r>
                      <a:endParaRPr lang="zh-CN" sz="1600"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extLst>
                  <a:ext uri="{0D108BD9-81ED-4DB2-BD59-A6C34878D82A}">
                    <a16:rowId xmlns:a16="http://schemas.microsoft.com/office/drawing/2014/main" val="196431148"/>
                  </a:ext>
                </a:extLst>
              </a:tr>
              <a:tr h="516911">
                <a:tc>
                  <a:txBody>
                    <a:bodyPr/>
                    <a:lstStyle/>
                    <a:p>
                      <a:pPr algn="ctr">
                        <a:spcAft>
                          <a:spcPts val="0"/>
                        </a:spcAft>
                      </a:pPr>
                      <a:r>
                        <a:rPr lang="en-US" sz="1600" kern="100">
                          <a:solidFill>
                            <a:srgbClr val="595959"/>
                          </a:solidFill>
                          <a:effectLst/>
                          <a:latin typeface="微软雅黑" panose="020B0503020204020204" pitchFamily="34" charset="-122"/>
                          <a:ea typeface="微软雅黑" panose="020B0503020204020204" pitchFamily="34" charset="-122"/>
                        </a:rPr>
                        <a:t>{n,}</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l">
                        <a:spcAft>
                          <a:spcPts val="0"/>
                        </a:spcAft>
                      </a:pPr>
                      <a:r>
                        <a:rPr lang="zh-CN" sz="1600" kern="100">
                          <a:solidFill>
                            <a:srgbClr val="595959"/>
                          </a:solidFill>
                          <a:effectLst/>
                          <a:latin typeface="微软雅黑" panose="020B0503020204020204" pitchFamily="34" charset="-122"/>
                          <a:ea typeface="微软雅黑" panose="020B0503020204020204" pitchFamily="34" charset="-122"/>
                        </a:rPr>
                        <a:t>匹配前面的字符最少</a:t>
                      </a:r>
                      <a:r>
                        <a:rPr lang="en-US" sz="1600" kern="100">
                          <a:solidFill>
                            <a:srgbClr val="595959"/>
                          </a:solidFill>
                          <a:effectLst/>
                          <a:latin typeface="微软雅黑" panose="020B0503020204020204" pitchFamily="34" charset="-122"/>
                          <a:ea typeface="微软雅黑" panose="020B0503020204020204" pitchFamily="34" charset="-122"/>
                        </a:rPr>
                        <a:t>n</a:t>
                      </a:r>
                      <a:r>
                        <a:rPr lang="zh-CN" sz="1600" kern="100">
                          <a:solidFill>
                            <a:srgbClr val="595959"/>
                          </a:solidFill>
                          <a:effectLst/>
                          <a:latin typeface="微软雅黑" panose="020B0503020204020204" pitchFamily="34" charset="-122"/>
                          <a:ea typeface="微软雅黑" panose="020B0503020204020204" pitchFamily="34" charset="-122"/>
                        </a:rPr>
                        <a:t>次</a:t>
                      </a:r>
                    </a:p>
                  </a:txBody>
                  <a:tcPr marL="68580" marR="68580" marT="0" marB="0" anchor="ctr">
                    <a:solidFill>
                      <a:srgbClr val="F2F2F2"/>
                    </a:solidFill>
                  </a:tcPr>
                </a:tc>
                <a:tc>
                  <a:txBody>
                    <a:bodyPr/>
                    <a:lstStyle/>
                    <a:p>
                      <a:pPr algn="l">
                        <a:spcAft>
                          <a:spcPts val="0"/>
                        </a:spcAft>
                      </a:pPr>
                      <a:r>
                        <a:rPr lang="en-US" sz="1600" kern="100">
                          <a:solidFill>
                            <a:srgbClr val="595959"/>
                          </a:solidFill>
                          <a:effectLst/>
                          <a:latin typeface="微软雅黑" panose="020B0503020204020204" pitchFamily="34" charset="-122"/>
                          <a:ea typeface="微软雅黑" panose="020B0503020204020204" pitchFamily="34" charset="-122"/>
                        </a:rPr>
                        <a:t>ne{2,}d</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l">
                        <a:spcAft>
                          <a:spcPts val="0"/>
                        </a:spcAft>
                      </a:pPr>
                      <a:r>
                        <a:rPr lang="zh-CN" sz="1600" kern="100">
                          <a:solidFill>
                            <a:srgbClr val="595959"/>
                          </a:solidFill>
                          <a:effectLst/>
                          <a:latin typeface="微软雅黑" panose="020B0503020204020204" pitchFamily="34" charset="-122"/>
                          <a:ea typeface="微软雅黑" panose="020B0503020204020204" pitchFamily="34" charset="-122"/>
                        </a:rPr>
                        <a:t>可匹配</a:t>
                      </a:r>
                      <a:r>
                        <a:rPr lang="en-US" sz="1600" kern="100">
                          <a:solidFill>
                            <a:srgbClr val="595959"/>
                          </a:solidFill>
                          <a:effectLst/>
                          <a:latin typeface="微软雅黑" panose="020B0503020204020204" pitchFamily="34" charset="-122"/>
                          <a:ea typeface="微软雅黑" panose="020B0503020204020204" pitchFamily="34" charset="-122"/>
                        </a:rPr>
                        <a:t>need</a:t>
                      </a:r>
                      <a:r>
                        <a:rPr lang="zh-CN" sz="1600" kern="100">
                          <a:solidFill>
                            <a:srgbClr val="595959"/>
                          </a:solidFill>
                          <a:effectLst/>
                          <a:latin typeface="微软雅黑" panose="020B0503020204020204" pitchFamily="34" charset="-122"/>
                          <a:ea typeface="微软雅黑" panose="020B0503020204020204" pitchFamily="34" charset="-122"/>
                        </a:rPr>
                        <a:t>、</a:t>
                      </a:r>
                      <a:r>
                        <a:rPr lang="en-US" sz="1600" kern="100">
                          <a:solidFill>
                            <a:srgbClr val="595959"/>
                          </a:solidFill>
                          <a:effectLst/>
                          <a:latin typeface="微软雅黑" panose="020B0503020204020204" pitchFamily="34" charset="-122"/>
                          <a:ea typeface="微软雅黑" panose="020B0503020204020204" pitchFamily="34" charset="-122"/>
                        </a:rPr>
                        <a:t>neeee</a:t>
                      </a:r>
                      <a:r>
                        <a:rPr lang="zh-CN" sz="1600" kern="100">
                          <a:solidFill>
                            <a:srgbClr val="595959"/>
                          </a:solidFill>
                          <a:effectLst/>
                          <a:latin typeface="微软雅黑" panose="020B0503020204020204" pitchFamily="34" charset="-122"/>
                          <a:ea typeface="微软雅黑" panose="020B0503020204020204" pitchFamily="34" charset="-122"/>
                        </a:rPr>
                        <a:t>…</a:t>
                      </a:r>
                      <a:r>
                        <a:rPr lang="en-US" sz="1600" kern="100">
                          <a:solidFill>
                            <a:srgbClr val="595959"/>
                          </a:solidFill>
                          <a:effectLst/>
                          <a:latin typeface="微软雅黑" panose="020B0503020204020204" pitchFamily="34" charset="-122"/>
                          <a:ea typeface="微软雅黑" panose="020B0503020204020204" pitchFamily="34" charset="-122"/>
                        </a:rPr>
                        <a:t>d</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extLst>
                  <a:ext uri="{0D108BD9-81ED-4DB2-BD59-A6C34878D82A}">
                    <a16:rowId xmlns:a16="http://schemas.microsoft.com/office/drawing/2014/main" val="1995290628"/>
                  </a:ext>
                </a:extLst>
              </a:tr>
              <a:tr h="516911">
                <a:tc>
                  <a:txBody>
                    <a:bodyPr/>
                    <a:lstStyle/>
                    <a:p>
                      <a:pPr algn="ctr">
                        <a:spcAft>
                          <a:spcPts val="0"/>
                        </a:spcAft>
                      </a:pPr>
                      <a:r>
                        <a:rPr lang="en-US" sz="1600" kern="100">
                          <a:solidFill>
                            <a:srgbClr val="595959"/>
                          </a:solidFill>
                          <a:effectLst/>
                          <a:latin typeface="微软雅黑" panose="020B0503020204020204" pitchFamily="34" charset="-122"/>
                          <a:ea typeface="微软雅黑" panose="020B0503020204020204" pitchFamily="34" charset="-122"/>
                        </a:rPr>
                        <a:t>{n,m}</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l">
                        <a:spcAft>
                          <a:spcPts val="0"/>
                        </a:spcAft>
                      </a:pPr>
                      <a:r>
                        <a:rPr lang="zh-CN" sz="1600" kern="100" dirty="0">
                          <a:solidFill>
                            <a:srgbClr val="595959"/>
                          </a:solidFill>
                          <a:effectLst/>
                          <a:latin typeface="微软雅黑" panose="020B0503020204020204" pitchFamily="34" charset="-122"/>
                          <a:ea typeface="微软雅黑" panose="020B0503020204020204" pitchFamily="34" charset="-122"/>
                        </a:rPr>
                        <a:t>匹配前面的字符最少</a:t>
                      </a:r>
                      <a:r>
                        <a:rPr lang="en-US" sz="1600" kern="100" dirty="0">
                          <a:solidFill>
                            <a:srgbClr val="595959"/>
                          </a:solidFill>
                          <a:effectLst/>
                          <a:latin typeface="微软雅黑" panose="020B0503020204020204" pitchFamily="34" charset="-122"/>
                          <a:ea typeface="微软雅黑" panose="020B0503020204020204" pitchFamily="34" charset="-122"/>
                        </a:rPr>
                        <a:t>n</a:t>
                      </a:r>
                      <a:r>
                        <a:rPr lang="zh-CN" sz="1600" kern="100" dirty="0">
                          <a:solidFill>
                            <a:srgbClr val="595959"/>
                          </a:solidFill>
                          <a:effectLst/>
                          <a:latin typeface="微软雅黑" panose="020B0503020204020204" pitchFamily="34" charset="-122"/>
                          <a:ea typeface="微软雅黑" panose="020B0503020204020204" pitchFamily="34" charset="-122"/>
                        </a:rPr>
                        <a:t>次，最多</a:t>
                      </a:r>
                      <a:r>
                        <a:rPr lang="en-US" sz="1600" kern="100" dirty="0">
                          <a:solidFill>
                            <a:srgbClr val="595959"/>
                          </a:solidFill>
                          <a:effectLst/>
                          <a:latin typeface="微软雅黑" panose="020B0503020204020204" pitchFamily="34" charset="-122"/>
                          <a:ea typeface="微软雅黑" panose="020B0503020204020204" pitchFamily="34" charset="-122"/>
                        </a:rPr>
                        <a:t>m</a:t>
                      </a:r>
                      <a:r>
                        <a:rPr lang="zh-CN" sz="1600" kern="100" dirty="0">
                          <a:solidFill>
                            <a:srgbClr val="595959"/>
                          </a:solidFill>
                          <a:effectLst/>
                          <a:latin typeface="微软雅黑" panose="020B0503020204020204" pitchFamily="34" charset="-122"/>
                          <a:ea typeface="微软雅黑" panose="020B0503020204020204" pitchFamily="34" charset="-122"/>
                        </a:rPr>
                        <a:t>次</a:t>
                      </a:r>
                    </a:p>
                  </a:txBody>
                  <a:tcPr marL="68580" marR="68580" marT="0" marB="0" anchor="ctr">
                    <a:solidFill>
                      <a:srgbClr val="F2F2F2"/>
                    </a:solidFill>
                  </a:tcPr>
                </a:tc>
                <a:tc>
                  <a:txBody>
                    <a:bodyPr/>
                    <a:lstStyle/>
                    <a:p>
                      <a:pPr algn="l">
                        <a:spcAft>
                          <a:spcPts val="0"/>
                        </a:spcAft>
                      </a:pPr>
                      <a:r>
                        <a:rPr lang="en-US" sz="1600" kern="100">
                          <a:solidFill>
                            <a:srgbClr val="595959"/>
                          </a:solidFill>
                          <a:effectLst/>
                          <a:latin typeface="微软雅黑" panose="020B0503020204020204" pitchFamily="34" charset="-122"/>
                          <a:ea typeface="微软雅黑" panose="020B0503020204020204" pitchFamily="34" charset="-122"/>
                        </a:rPr>
                        <a:t>lug{0,2}</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l">
                        <a:spcAft>
                          <a:spcPts val="0"/>
                        </a:spcAft>
                      </a:pPr>
                      <a:r>
                        <a:rPr lang="zh-CN" sz="1600" kern="100" dirty="0">
                          <a:solidFill>
                            <a:srgbClr val="595959"/>
                          </a:solidFill>
                          <a:effectLst/>
                          <a:latin typeface="微软雅黑" panose="020B0503020204020204" pitchFamily="34" charset="-122"/>
                          <a:ea typeface="微软雅黑" panose="020B0503020204020204" pitchFamily="34" charset="-122"/>
                        </a:rPr>
                        <a:t>可匹配</a:t>
                      </a:r>
                      <a:r>
                        <a:rPr lang="en-US" sz="1600" kern="100" dirty="0" err="1">
                          <a:solidFill>
                            <a:srgbClr val="595959"/>
                          </a:solidFill>
                          <a:effectLst/>
                          <a:latin typeface="微软雅黑" panose="020B0503020204020204" pitchFamily="34" charset="-122"/>
                          <a:ea typeface="微软雅黑" panose="020B0503020204020204" pitchFamily="34" charset="-122"/>
                        </a:rPr>
                        <a:t>lu</a:t>
                      </a:r>
                      <a:r>
                        <a:rPr lang="zh-CN" sz="1600" kern="100" dirty="0">
                          <a:solidFill>
                            <a:srgbClr val="595959"/>
                          </a:solidFill>
                          <a:effectLst/>
                          <a:latin typeface="微软雅黑" panose="020B0503020204020204" pitchFamily="34" charset="-122"/>
                          <a:ea typeface="微软雅黑" panose="020B0503020204020204" pitchFamily="34" charset="-122"/>
                        </a:rPr>
                        <a:t>、</a:t>
                      </a:r>
                      <a:r>
                        <a:rPr lang="en-US" sz="1600" kern="100" dirty="0">
                          <a:solidFill>
                            <a:srgbClr val="595959"/>
                          </a:solidFill>
                          <a:effectLst/>
                          <a:latin typeface="微软雅黑" panose="020B0503020204020204" pitchFamily="34" charset="-122"/>
                          <a:ea typeface="微软雅黑" panose="020B0503020204020204" pitchFamily="34" charset="-122"/>
                        </a:rPr>
                        <a:t>lug </a:t>
                      </a:r>
                      <a:r>
                        <a:rPr lang="zh-CN" sz="1600" kern="100" dirty="0">
                          <a:solidFill>
                            <a:srgbClr val="595959"/>
                          </a:solidFill>
                          <a:effectLst/>
                          <a:latin typeface="微软雅黑" panose="020B0503020204020204" pitchFamily="34" charset="-122"/>
                          <a:ea typeface="微软雅黑" panose="020B0503020204020204" pitchFamily="34" charset="-122"/>
                        </a:rPr>
                        <a:t>和</a:t>
                      </a:r>
                      <a:r>
                        <a:rPr lang="en-US" sz="1600" kern="100" dirty="0" err="1">
                          <a:solidFill>
                            <a:srgbClr val="595959"/>
                          </a:solidFill>
                          <a:effectLst/>
                          <a:latin typeface="微软雅黑" panose="020B0503020204020204" pitchFamily="34" charset="-122"/>
                          <a:ea typeface="微软雅黑" panose="020B0503020204020204" pitchFamily="34" charset="-122"/>
                        </a:rPr>
                        <a:t>lugg</a:t>
                      </a:r>
                      <a:endParaRPr lang="zh-CN" sz="1600"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extLst>
                  <a:ext uri="{0D108BD9-81ED-4DB2-BD59-A6C34878D82A}">
                    <a16:rowId xmlns:a16="http://schemas.microsoft.com/office/drawing/2014/main" val="218817844"/>
                  </a:ext>
                </a:extLst>
              </a:tr>
            </a:tbl>
          </a:graphicData>
        </a:graphic>
      </p:graphicFrame>
    </p:spTree>
    <p:extLst>
      <p:ext uri="{BB962C8B-B14F-4D97-AF65-F5344CB8AC3E}">
        <p14:creationId xmlns:p14="http://schemas.microsoft.com/office/powerpoint/2010/main" val="30930418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646934" y="2565698"/>
            <a:ext cx="3888432" cy="764040"/>
          </a:xfrm>
          <a:prstGeom prst="rect">
            <a:avLst/>
          </a:prstGeom>
          <a:solidFill>
            <a:srgbClr val="F2F2F2"/>
          </a:solidFill>
        </p:spPr>
        <p:txBody>
          <a:bodyPr wrap="square" rtlCol="0" anchor="ctr">
            <a:noAutofit/>
          </a:bodyPr>
          <a:lstStyle/>
          <a:p>
            <a:endParaRPr lang="zh-CN" altLang="en-US" sz="200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8.2.4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点字符和限定符</a:t>
            </a:r>
          </a:p>
        </p:txBody>
      </p:sp>
      <p:sp>
        <p:nvSpPr>
          <p:cNvPr id="2" name="矩形 1"/>
          <p:cNvSpPr/>
          <p:nvPr/>
        </p:nvSpPr>
        <p:spPr>
          <a:xfrm>
            <a:off x="910630" y="1269554"/>
            <a:ext cx="10297144" cy="3939540"/>
          </a:xfrm>
          <a:prstGeom prst="rect">
            <a:avLst/>
          </a:prstGeom>
        </p:spPr>
        <p:txBody>
          <a:bodyPr wrap="square">
            <a:spAutoFit/>
          </a:bodyPr>
          <a:lstStyle/>
          <a:p>
            <a:r>
              <a:rPr lang="zh-CN" altLang="en-US" sz="2000" dirty="0" smtClean="0">
                <a:solidFill>
                  <a:srgbClr val="1369B3"/>
                </a:solidFill>
                <a:latin typeface="微软雅黑" panose="020B0503020204020204" pitchFamily="34" charset="-122"/>
                <a:ea typeface="微软雅黑" panose="020B0503020204020204" pitchFamily="34" charset="-122"/>
                <a:cs typeface="+mn-ea"/>
              </a:rPr>
              <a:t>点</a:t>
            </a:r>
            <a:r>
              <a:rPr lang="zh-CN" altLang="en-US" sz="2000" dirty="0">
                <a:solidFill>
                  <a:srgbClr val="1369B3"/>
                </a:solidFill>
                <a:latin typeface="微软雅黑" panose="020B0503020204020204" pitchFamily="34" charset="-122"/>
                <a:ea typeface="微软雅黑" panose="020B0503020204020204" pitchFamily="34" charset="-122"/>
                <a:cs typeface="+mn-ea"/>
              </a:rPr>
              <a:t>字符</a:t>
            </a:r>
            <a:r>
              <a:rPr lang="zh-CN" altLang="en-US" sz="2000" dirty="0">
                <a:solidFill>
                  <a:srgbClr val="595959"/>
                </a:solidFill>
                <a:latin typeface="微软雅黑" panose="020B0503020204020204" pitchFamily="34" charset="-122"/>
                <a:ea typeface="微软雅黑" panose="020B0503020204020204" pitchFamily="34" charset="-122"/>
                <a:cs typeface="+mn-ea"/>
              </a:rPr>
              <a:t>和</a:t>
            </a:r>
            <a:r>
              <a:rPr lang="zh-CN" altLang="en-US" sz="2000" dirty="0">
                <a:solidFill>
                  <a:srgbClr val="1369B3"/>
                </a:solidFill>
                <a:latin typeface="微软雅黑" panose="020B0503020204020204" pitchFamily="34" charset="-122"/>
                <a:ea typeface="微软雅黑" panose="020B0503020204020204" pitchFamily="34" charset="-122"/>
                <a:cs typeface="+mn-ea"/>
              </a:rPr>
              <a:t>限定符</a:t>
            </a:r>
            <a:r>
              <a:rPr lang="zh-CN" altLang="en-US" sz="2000" dirty="0">
                <a:solidFill>
                  <a:srgbClr val="595959"/>
                </a:solidFill>
                <a:latin typeface="微软雅黑" panose="020B0503020204020204" pitchFamily="34" charset="-122"/>
                <a:ea typeface="微软雅黑" panose="020B0503020204020204" pitchFamily="34" charset="-122"/>
                <a:cs typeface="+mn-ea"/>
              </a:rPr>
              <a:t>连用时，可以实现</a:t>
            </a:r>
            <a:r>
              <a:rPr lang="zh-CN" altLang="en-US" sz="2000" dirty="0">
                <a:solidFill>
                  <a:srgbClr val="1369B3"/>
                </a:solidFill>
                <a:latin typeface="微软雅黑" panose="020B0503020204020204" pitchFamily="34" charset="-122"/>
                <a:ea typeface="微软雅黑" panose="020B0503020204020204" pitchFamily="34" charset="-122"/>
                <a:cs typeface="+mn-ea"/>
              </a:rPr>
              <a:t>匹配指定数量范围的任意字符</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r>
              <a:rPr lang="zh-CN" altLang="en-US" sz="2000" dirty="0" smtClean="0">
                <a:solidFill>
                  <a:srgbClr val="1369B3"/>
                </a:solidFill>
                <a:latin typeface="微软雅黑" panose="020B0503020204020204" pitchFamily="34" charset="-122"/>
                <a:ea typeface="微软雅黑" panose="020B0503020204020204" pitchFamily="34" charset="-122"/>
                <a:cs typeface="+mn-ea"/>
              </a:rPr>
              <a:t>示例</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：匹配</a:t>
            </a:r>
            <a:r>
              <a:rPr lang="zh-CN" altLang="en-US" sz="2000" dirty="0">
                <a:solidFill>
                  <a:srgbClr val="595959"/>
                </a:solidFill>
                <a:latin typeface="微软雅黑" panose="020B0503020204020204" pitchFamily="34" charset="-122"/>
                <a:ea typeface="微软雅黑" panose="020B0503020204020204" pitchFamily="34" charset="-122"/>
                <a:cs typeface="+mn-ea"/>
              </a:rPr>
              <a:t>以</a:t>
            </a:r>
            <a:r>
              <a:rPr lang="en-US" altLang="zh-CN" sz="2000" dirty="0">
                <a:solidFill>
                  <a:srgbClr val="595959"/>
                </a:solidFill>
                <a:latin typeface="微软雅黑" panose="020B0503020204020204" pitchFamily="34" charset="-122"/>
                <a:ea typeface="微软雅黑" panose="020B0503020204020204" pitchFamily="34" charset="-122"/>
                <a:cs typeface="+mn-ea"/>
              </a:rPr>
              <a:t>pre</a:t>
            </a:r>
            <a:r>
              <a:rPr lang="zh-CN" altLang="en-US" sz="2000" dirty="0">
                <a:solidFill>
                  <a:srgbClr val="595959"/>
                </a:solidFill>
                <a:latin typeface="微软雅黑" panose="020B0503020204020204" pitchFamily="34" charset="-122"/>
                <a:ea typeface="微软雅黑" panose="020B0503020204020204" pitchFamily="34" charset="-122"/>
                <a:cs typeface="+mn-ea"/>
              </a:rPr>
              <a:t>开始到</a:t>
            </a:r>
            <a:r>
              <a:rPr lang="en-US" altLang="zh-CN" sz="2000" dirty="0">
                <a:solidFill>
                  <a:srgbClr val="595959"/>
                </a:solidFill>
                <a:latin typeface="微软雅黑" panose="020B0503020204020204" pitchFamily="34" charset="-122"/>
                <a:ea typeface="微软雅黑" panose="020B0503020204020204" pitchFamily="34" charset="-122"/>
                <a:cs typeface="+mn-ea"/>
              </a:rPr>
              <a:t>end</a:t>
            </a:r>
            <a:r>
              <a:rPr lang="zh-CN" altLang="en-US" sz="2000" dirty="0">
                <a:solidFill>
                  <a:srgbClr val="595959"/>
                </a:solidFill>
                <a:latin typeface="微软雅黑" panose="020B0503020204020204" pitchFamily="34" charset="-122"/>
                <a:ea typeface="微软雅黑" panose="020B0503020204020204" pitchFamily="34" charset="-122"/>
                <a:cs typeface="+mn-ea"/>
              </a:rPr>
              <a:t>结束，中间包含零个或多个</a:t>
            </a:r>
            <a:r>
              <a:rPr lang="zh-CN" altLang="en-US" sz="2000" dirty="0">
                <a:solidFill>
                  <a:srgbClr val="1369B3"/>
                </a:solidFill>
                <a:latin typeface="微软雅黑" panose="020B0503020204020204" pitchFamily="34" charset="-122"/>
                <a:ea typeface="微软雅黑" panose="020B0503020204020204" pitchFamily="34" charset="-122"/>
                <a:cs typeface="+mn-ea"/>
              </a:rPr>
              <a:t>任意字符</a:t>
            </a:r>
            <a:r>
              <a:rPr lang="zh-CN" altLang="en-US" sz="2000" dirty="0">
                <a:solidFill>
                  <a:srgbClr val="595959"/>
                </a:solidFill>
                <a:latin typeface="微软雅黑" panose="020B0503020204020204" pitchFamily="34" charset="-122"/>
                <a:ea typeface="微软雅黑" panose="020B0503020204020204" pitchFamily="34" charset="-122"/>
                <a:cs typeface="+mn-ea"/>
              </a:rPr>
              <a:t>的</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字符串。</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a:p>
            <a:pPr indent="266700"/>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indent="266700"/>
            <a:endParaRPr lang="en-US" altLang="zh-CN" sz="2000" dirty="0">
              <a:solidFill>
                <a:srgbClr val="595959"/>
              </a:solidFill>
              <a:latin typeface="微软雅黑" panose="020B0503020204020204" pitchFamily="34" charset="-122"/>
              <a:ea typeface="微软雅黑" panose="020B0503020204020204" pitchFamily="34" charset="-122"/>
              <a:cs typeface="+mn-ea"/>
            </a:endParaRPr>
          </a:p>
          <a:p>
            <a:pPr indent="266700"/>
            <a:endParaRPr lang="en-US" altLang="zh-CN" sz="2000" dirty="0">
              <a:solidFill>
                <a:srgbClr val="595959"/>
              </a:solidFill>
              <a:latin typeface="微软雅黑" panose="020B0503020204020204" pitchFamily="34" charset="-122"/>
              <a:ea typeface="微软雅黑" panose="020B0503020204020204" pitchFamily="34" charset="-122"/>
              <a:cs typeface="+mn-ea"/>
            </a:endParaRPr>
          </a:p>
          <a:p>
            <a:pPr indent="266700"/>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indent="266700"/>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在</a:t>
            </a:r>
            <a:r>
              <a:rPr lang="zh-CN" altLang="en-US" sz="2000" dirty="0">
                <a:solidFill>
                  <a:srgbClr val="595959"/>
                </a:solidFill>
                <a:latin typeface="微软雅黑" panose="020B0503020204020204" pitchFamily="34" charset="-122"/>
                <a:ea typeface="微软雅黑" panose="020B0503020204020204" pitchFamily="34" charset="-122"/>
                <a:cs typeface="+mn-ea"/>
              </a:rPr>
              <a:t>实现指定数量范围的任意字符匹配时，支持</a:t>
            </a:r>
            <a:r>
              <a:rPr lang="zh-CN" altLang="en-US" sz="2000" dirty="0">
                <a:solidFill>
                  <a:srgbClr val="1369B3"/>
                </a:solidFill>
                <a:latin typeface="微软雅黑" panose="020B0503020204020204" pitchFamily="34" charset="-122"/>
                <a:ea typeface="微软雅黑" panose="020B0503020204020204" pitchFamily="34" charset="-122"/>
                <a:cs typeface="+mn-ea"/>
              </a:rPr>
              <a:t>贪婪匹配</a:t>
            </a:r>
            <a:r>
              <a:rPr lang="zh-CN" altLang="en-US" sz="2000" dirty="0">
                <a:solidFill>
                  <a:srgbClr val="595959"/>
                </a:solidFill>
                <a:latin typeface="微软雅黑" panose="020B0503020204020204" pitchFamily="34" charset="-122"/>
                <a:ea typeface="微软雅黑" panose="020B0503020204020204" pitchFamily="34" charset="-122"/>
                <a:cs typeface="+mn-ea"/>
              </a:rPr>
              <a:t>和</a:t>
            </a:r>
            <a:r>
              <a:rPr lang="zh-CN" altLang="en-US" sz="2000" dirty="0">
                <a:solidFill>
                  <a:srgbClr val="1369B3"/>
                </a:solidFill>
                <a:latin typeface="微软雅黑" panose="020B0503020204020204" pitchFamily="34" charset="-122"/>
                <a:ea typeface="微软雅黑" panose="020B0503020204020204" pitchFamily="34" charset="-122"/>
                <a:cs typeface="+mn-ea"/>
              </a:rPr>
              <a:t>惰性匹配</a:t>
            </a:r>
            <a:r>
              <a:rPr lang="zh-CN" altLang="en-US" sz="2000" dirty="0">
                <a:solidFill>
                  <a:srgbClr val="595959"/>
                </a:solidFill>
                <a:latin typeface="微软雅黑" panose="020B0503020204020204" pitchFamily="34" charset="-122"/>
                <a:ea typeface="微软雅黑" panose="020B0503020204020204" pitchFamily="34" charset="-122"/>
                <a:cs typeface="+mn-ea"/>
              </a:rPr>
              <a:t>两种方式</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Wingdings" panose="05000000000000000000" pitchFamily="2" charset="2"/>
              <a:buChar char="l"/>
            </a:pPr>
            <a:r>
              <a:rPr lang="zh-CN" altLang="en-US" sz="2000" dirty="0" smtClean="0">
                <a:solidFill>
                  <a:srgbClr val="1369B3"/>
                </a:solidFill>
                <a:latin typeface="微软雅黑" panose="020B0503020204020204" pitchFamily="34" charset="-122"/>
                <a:ea typeface="微软雅黑" panose="020B0503020204020204" pitchFamily="34" charset="-122"/>
                <a:cs typeface="+mn-ea"/>
              </a:rPr>
              <a:t>贪婪</a:t>
            </a:r>
            <a:r>
              <a:rPr lang="zh-CN" altLang="en-US" sz="2000" dirty="0">
                <a:solidFill>
                  <a:srgbClr val="1369B3"/>
                </a:solidFill>
                <a:latin typeface="微软雅黑" panose="020B0503020204020204" pitchFamily="34" charset="-122"/>
                <a:ea typeface="微软雅黑" panose="020B0503020204020204" pitchFamily="34" charset="-122"/>
                <a:cs typeface="+mn-ea"/>
              </a:rPr>
              <a:t>匹配</a:t>
            </a:r>
            <a:r>
              <a:rPr lang="zh-CN" altLang="en-US" sz="2000" dirty="0">
                <a:solidFill>
                  <a:srgbClr val="595959"/>
                </a:solidFill>
                <a:latin typeface="微软雅黑" panose="020B0503020204020204" pitchFamily="34" charset="-122"/>
                <a:ea typeface="微软雅黑" panose="020B0503020204020204" pitchFamily="34" charset="-122"/>
                <a:cs typeface="+mn-ea"/>
              </a:rPr>
              <a:t>表示匹配尽可能多的</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字符（默认）。</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Wingdings" panose="05000000000000000000" pitchFamily="2" charset="2"/>
              <a:buChar char="l"/>
            </a:pPr>
            <a:r>
              <a:rPr lang="zh-CN" altLang="en-US" sz="2000" dirty="0">
                <a:solidFill>
                  <a:srgbClr val="1369B3"/>
                </a:solidFill>
                <a:latin typeface="微软雅黑" panose="020B0503020204020204" pitchFamily="34" charset="-122"/>
                <a:ea typeface="微软雅黑" panose="020B0503020204020204" pitchFamily="34" charset="-122"/>
                <a:cs typeface="+mn-ea"/>
              </a:rPr>
              <a:t>惰性匹配</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表示</a:t>
            </a:r>
            <a:r>
              <a:rPr lang="zh-CN" altLang="en-US" sz="2000" dirty="0">
                <a:solidFill>
                  <a:srgbClr val="595959"/>
                </a:solidFill>
                <a:latin typeface="微软雅黑" panose="020B0503020204020204" pitchFamily="34" charset="-122"/>
                <a:ea typeface="微软雅黑" panose="020B0503020204020204" pitchFamily="34" charset="-122"/>
                <a:cs typeface="+mn-ea"/>
              </a:rPr>
              <a:t>匹配尽可能少的字符。</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3" name="矩形 2"/>
          <p:cNvSpPr/>
          <p:nvPr/>
        </p:nvSpPr>
        <p:spPr>
          <a:xfrm>
            <a:off x="4663837" y="2755346"/>
            <a:ext cx="2037930" cy="400110"/>
          </a:xfrm>
          <a:prstGeom prst="rect">
            <a:avLst/>
          </a:prstGeom>
        </p:spPr>
        <p:txBody>
          <a:bodyPr wrap="none">
            <a:spAutoFit/>
          </a:bodyPr>
          <a:lstStyle/>
          <a:p>
            <a:r>
              <a:rPr lang="en-US" altLang="zh-CN" sz="2000" dirty="0">
                <a:solidFill>
                  <a:srgbClr val="595959"/>
                </a:solidFill>
                <a:latin typeface="微软雅黑" panose="020B0503020204020204" pitchFamily="34" charset="-122"/>
                <a:ea typeface="微软雅黑" panose="020B0503020204020204" pitchFamily="34" charset="-122"/>
                <a:cs typeface="+mn-ea"/>
              </a:rPr>
              <a:t>/^pre.*end$/”</a:t>
            </a:r>
            <a:endParaRPr lang="zh-CN" altLang="en-US" sz="2000" dirty="0"/>
          </a:p>
        </p:txBody>
      </p:sp>
    </p:spTree>
    <p:extLst>
      <p:ext uri="{BB962C8B-B14F-4D97-AF65-F5344CB8AC3E}">
        <p14:creationId xmlns:p14="http://schemas.microsoft.com/office/powerpoint/2010/main" val="41615548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292" y="572758"/>
            <a:ext cx="3911746"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 Summary</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009934" y="1964084"/>
            <a:ext cx="10269847" cy="1969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在</a:t>
            </a:r>
            <a:r>
              <a:rPr lang="zh-CN" altLang="en-US" sz="2000" dirty="0">
                <a:solidFill>
                  <a:srgbClr val="595959"/>
                </a:solidFill>
                <a:latin typeface="微软雅黑" panose="020B0503020204020204" pitchFamily="34" charset="-122"/>
                <a:ea typeface="微软雅黑" panose="020B0503020204020204" pitchFamily="34" charset="-122"/>
                <a:cs typeface="+mn-ea"/>
              </a:rPr>
              <a:t>项目开发中，经常需要对</a:t>
            </a:r>
            <a:r>
              <a:rPr lang="zh-CN" altLang="en-US" sz="2000" dirty="0">
                <a:solidFill>
                  <a:srgbClr val="1369B2"/>
                </a:solidFill>
                <a:latin typeface="微软雅黑" panose="020B0503020204020204" pitchFamily="34" charset="-122"/>
                <a:ea typeface="微软雅黑" panose="020B0503020204020204" pitchFamily="34" charset="-122"/>
                <a:cs typeface="+mn-ea"/>
              </a:rPr>
              <a:t>表单</a:t>
            </a:r>
            <a:r>
              <a:rPr lang="zh-CN" altLang="en-US" sz="2000" dirty="0">
                <a:solidFill>
                  <a:srgbClr val="595959"/>
                </a:solidFill>
                <a:latin typeface="微软雅黑" panose="020B0503020204020204" pitchFamily="34" charset="-122"/>
                <a:ea typeface="微软雅黑" panose="020B0503020204020204" pitchFamily="34" charset="-122"/>
                <a:cs typeface="+mn-ea"/>
              </a:rPr>
              <a:t>中文本框的输入内容进行</a:t>
            </a:r>
            <a:r>
              <a:rPr lang="zh-CN" altLang="en-US" sz="2000" dirty="0">
                <a:solidFill>
                  <a:srgbClr val="1369B2"/>
                </a:solidFill>
                <a:latin typeface="微软雅黑" panose="020B0503020204020204" pitchFamily="34" charset="-122"/>
                <a:ea typeface="微软雅黑" panose="020B0503020204020204" pitchFamily="34" charset="-122"/>
                <a:cs typeface="+mn-ea"/>
              </a:rPr>
              <a:t>格式验证</a:t>
            </a:r>
            <a:r>
              <a:rPr lang="zh-CN" altLang="en-US" sz="2000" dirty="0">
                <a:solidFill>
                  <a:srgbClr val="595959"/>
                </a:solidFill>
                <a:latin typeface="微软雅黑" panose="020B0503020204020204" pitchFamily="34" charset="-122"/>
                <a:ea typeface="微软雅黑" panose="020B0503020204020204" pitchFamily="34" charset="-122"/>
                <a:cs typeface="+mn-ea"/>
              </a:rPr>
              <a:t>，</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例如</a:t>
            </a:r>
            <a:r>
              <a:rPr lang="zh-CN" altLang="en-US" sz="2000" dirty="0" smtClean="0">
                <a:solidFill>
                  <a:srgbClr val="1369B2"/>
                </a:solidFill>
                <a:latin typeface="微软雅黑" panose="020B0503020204020204" pitchFamily="34" charset="-122"/>
                <a:ea typeface="微软雅黑" panose="020B0503020204020204" pitchFamily="34" charset="-122"/>
                <a:cs typeface="+mn-ea"/>
              </a:rPr>
              <a:t>验证</a:t>
            </a:r>
            <a:r>
              <a:rPr lang="zh-CN" altLang="en-US" sz="2000" dirty="0">
                <a:solidFill>
                  <a:srgbClr val="1369B2"/>
                </a:solidFill>
                <a:latin typeface="微软雅黑" panose="020B0503020204020204" pitchFamily="34" charset="-122"/>
                <a:ea typeface="微软雅黑" panose="020B0503020204020204" pitchFamily="34" charset="-122"/>
                <a:cs typeface="+mn-ea"/>
              </a:rPr>
              <a:t>手机号</a:t>
            </a:r>
            <a:r>
              <a:rPr lang="zh-CN" altLang="en-US" sz="2000" dirty="0">
                <a:solidFill>
                  <a:srgbClr val="595959"/>
                </a:solidFill>
                <a:latin typeface="微软雅黑" panose="020B0503020204020204" pitchFamily="34" charset="-122"/>
                <a:ea typeface="微软雅黑" panose="020B0503020204020204" pitchFamily="34" charset="-122"/>
                <a:cs typeface="+mn-ea"/>
              </a:rPr>
              <a:t>、</a:t>
            </a:r>
            <a:r>
              <a:rPr lang="zh-CN" altLang="en-US" sz="2000" dirty="0">
                <a:solidFill>
                  <a:srgbClr val="1369B2"/>
                </a:solidFill>
                <a:latin typeface="微软雅黑" panose="020B0503020204020204" pitchFamily="34" charset="-122"/>
                <a:ea typeface="微软雅黑" panose="020B0503020204020204" pitchFamily="34" charset="-122"/>
                <a:cs typeface="+mn-ea"/>
              </a:rPr>
              <a:t>身份证号</a:t>
            </a:r>
            <a:r>
              <a:rPr lang="zh-CN" altLang="en-US" sz="2000" dirty="0">
                <a:solidFill>
                  <a:srgbClr val="595959"/>
                </a:solidFill>
                <a:latin typeface="微软雅黑" panose="020B0503020204020204" pitchFamily="34" charset="-122"/>
                <a:ea typeface="微软雅黑" panose="020B0503020204020204" pitchFamily="34" charset="-122"/>
                <a:cs typeface="+mn-ea"/>
              </a:rPr>
              <a:t>，这些内容遵循的规则繁多而且复杂，如果要进行格式验证，可能需要上百行代码，这种做法显然不可取。此时，可以使用</a:t>
            </a:r>
            <a:r>
              <a:rPr lang="zh-CN" altLang="en-US" sz="2000" dirty="0">
                <a:solidFill>
                  <a:srgbClr val="1369B2"/>
                </a:solidFill>
                <a:latin typeface="微软雅黑" panose="020B0503020204020204" pitchFamily="34" charset="-122"/>
                <a:ea typeface="微软雅黑" panose="020B0503020204020204" pitchFamily="34" charset="-122"/>
                <a:cs typeface="+mn-ea"/>
              </a:rPr>
              <a:t>正则表达式</a:t>
            </a:r>
            <a:r>
              <a:rPr lang="zh-CN" altLang="en-US" sz="2000" dirty="0">
                <a:solidFill>
                  <a:srgbClr val="595959"/>
                </a:solidFill>
                <a:latin typeface="微软雅黑" panose="020B0503020204020204" pitchFamily="34" charset="-122"/>
                <a:ea typeface="微软雅黑" panose="020B0503020204020204" pitchFamily="34" charset="-122"/>
                <a:cs typeface="+mn-ea"/>
              </a:rPr>
              <a:t>，利用简短的描述语法和相关函数即可完成格式验证。本章将围绕如何在</a:t>
            </a:r>
            <a:r>
              <a:rPr lang="en-US" altLang="zh-CN" sz="2000" dirty="0">
                <a:solidFill>
                  <a:srgbClr val="595959"/>
                </a:solidFill>
                <a:latin typeface="微软雅黑" panose="020B0503020204020204" pitchFamily="34" charset="-122"/>
                <a:ea typeface="微软雅黑" panose="020B0503020204020204" pitchFamily="34" charset="-122"/>
                <a:cs typeface="+mn-ea"/>
              </a:rPr>
              <a:t>PHP</a:t>
            </a:r>
            <a:r>
              <a:rPr lang="zh-CN" altLang="en-US" sz="2000" dirty="0">
                <a:solidFill>
                  <a:srgbClr val="595959"/>
                </a:solidFill>
                <a:latin typeface="微软雅黑" panose="020B0503020204020204" pitchFamily="34" charset="-122"/>
                <a:ea typeface="微软雅黑" panose="020B0503020204020204" pitchFamily="34" charset="-122"/>
                <a:cs typeface="+mn-ea"/>
              </a:rPr>
              <a:t>中使用</a:t>
            </a:r>
            <a:r>
              <a:rPr lang="zh-CN" altLang="en-US" sz="2000" dirty="0">
                <a:solidFill>
                  <a:srgbClr val="1369B2"/>
                </a:solidFill>
                <a:latin typeface="微软雅黑" panose="020B0503020204020204" pitchFamily="34" charset="-122"/>
                <a:ea typeface="微软雅黑" panose="020B0503020204020204" pitchFamily="34" charset="-122"/>
                <a:cs typeface="+mn-ea"/>
              </a:rPr>
              <a:t>正则表达式</a:t>
            </a:r>
            <a:r>
              <a:rPr lang="zh-CN" altLang="en-US" sz="2000" dirty="0">
                <a:solidFill>
                  <a:srgbClr val="595959"/>
                </a:solidFill>
                <a:latin typeface="微软雅黑" panose="020B0503020204020204" pitchFamily="34" charset="-122"/>
                <a:ea typeface="微软雅黑" panose="020B0503020204020204" pitchFamily="34" charset="-122"/>
                <a:cs typeface="+mn-ea"/>
              </a:rPr>
              <a:t>进行详细讲解。</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8.2.4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点字符和限定符</a:t>
            </a:r>
          </a:p>
        </p:txBody>
      </p:sp>
      <p:sp>
        <p:nvSpPr>
          <p:cNvPr id="2" name="矩形 1"/>
          <p:cNvSpPr/>
          <p:nvPr/>
        </p:nvSpPr>
        <p:spPr>
          <a:xfrm>
            <a:off x="694606" y="1159073"/>
            <a:ext cx="10297144" cy="769441"/>
          </a:xfrm>
          <a:prstGeom prst="rect">
            <a:avLst/>
          </a:prstGeom>
        </p:spPr>
        <p:txBody>
          <a:bodyPr wrap="square">
            <a:spAutoFit/>
          </a:bodyPr>
          <a:lstStyle/>
          <a:p>
            <a:pPr indent="266700"/>
            <a:r>
              <a:rPr lang="zh-CN" altLang="en-US" sz="2000" dirty="0" smtClean="0">
                <a:solidFill>
                  <a:srgbClr val="595959"/>
                </a:solidFill>
                <a:latin typeface="微软雅黑" panose="020B0503020204020204" pitchFamily="34" charset="-122"/>
                <a:ea typeface="微软雅黑" panose="020B0503020204020204" pitchFamily="34" charset="-122"/>
                <a:cs typeface="+mn-ea"/>
              </a:rPr>
              <a:t>若</a:t>
            </a:r>
            <a:r>
              <a:rPr lang="zh-CN" altLang="en-US" sz="2000" dirty="0">
                <a:solidFill>
                  <a:srgbClr val="595959"/>
                </a:solidFill>
                <a:latin typeface="微软雅黑" panose="020B0503020204020204" pitchFamily="34" charset="-122"/>
                <a:ea typeface="微软雅黑" panose="020B0503020204020204" pitchFamily="34" charset="-122"/>
                <a:cs typeface="+mn-ea"/>
              </a:rPr>
              <a:t>想要实现</a:t>
            </a:r>
            <a:r>
              <a:rPr lang="zh-CN" altLang="en-US" sz="2000" dirty="0">
                <a:solidFill>
                  <a:srgbClr val="1369B3"/>
                </a:solidFill>
                <a:latin typeface="微软雅黑" panose="020B0503020204020204" pitchFamily="34" charset="-122"/>
                <a:ea typeface="微软雅黑" panose="020B0503020204020204" pitchFamily="34" charset="-122"/>
                <a:cs typeface="+mn-ea"/>
              </a:rPr>
              <a:t>惰性匹配</a:t>
            </a:r>
            <a:r>
              <a:rPr lang="zh-CN" altLang="en-US" sz="2000" dirty="0">
                <a:solidFill>
                  <a:srgbClr val="595959"/>
                </a:solidFill>
                <a:latin typeface="微软雅黑" panose="020B0503020204020204" pitchFamily="34" charset="-122"/>
                <a:ea typeface="微软雅黑" panose="020B0503020204020204" pitchFamily="34" charset="-122"/>
                <a:cs typeface="+mn-ea"/>
              </a:rPr>
              <a:t>，需在上一个限定符的后面加上“</a:t>
            </a:r>
            <a:r>
              <a:rPr lang="en-US" altLang="zh-CN" sz="2000" dirty="0">
                <a:solidFill>
                  <a:srgbClr val="1369B3"/>
                </a:solidFill>
                <a:latin typeface="微软雅黑" panose="020B0503020204020204" pitchFamily="34" charset="-122"/>
                <a:ea typeface="微软雅黑" panose="020B0503020204020204" pitchFamily="34" charset="-122"/>
                <a:cs typeface="+mn-ea"/>
              </a:rPr>
              <a:t>?</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zh-CN" altLang="en-US" sz="2000" dirty="0">
                <a:solidFill>
                  <a:srgbClr val="595959"/>
                </a:solidFill>
                <a:latin typeface="微软雅黑" panose="020B0503020204020204" pitchFamily="34" charset="-122"/>
                <a:ea typeface="微软雅黑" panose="020B0503020204020204" pitchFamily="34" charset="-122"/>
                <a:cs typeface="+mn-ea"/>
              </a:rPr>
              <a:t>符号</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indent="266700"/>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5" name="矩形 4"/>
          <p:cNvSpPr/>
          <p:nvPr/>
        </p:nvSpPr>
        <p:spPr>
          <a:xfrm>
            <a:off x="1342678" y="1928514"/>
            <a:ext cx="8640960" cy="3240360"/>
          </a:xfrm>
          <a:prstGeom prst="rect">
            <a:avLst/>
          </a:prstGeom>
          <a:solidFill>
            <a:srgbClr val="F2F2F2"/>
          </a:solidFill>
        </p:spPr>
        <p:txBody>
          <a:bodyPr wrap="square" rtlCol="0" anchor="ctr">
            <a:noAutofit/>
          </a:bodyPr>
          <a:lstStyle/>
          <a:p>
            <a:endParaRPr lang="zh-CN" altLang="en-US" sz="2000">
              <a:solidFill>
                <a:srgbClr val="595959"/>
              </a:solidFill>
              <a:latin typeface="微软雅黑" panose="020B0503020204020204" pitchFamily="34" charset="-122"/>
              <a:ea typeface="微软雅黑" panose="020B0503020204020204" pitchFamily="34" charset="-122"/>
              <a:cs typeface="+mn-ea"/>
            </a:endParaRPr>
          </a:p>
        </p:txBody>
      </p:sp>
      <p:sp>
        <p:nvSpPr>
          <p:cNvPr id="6" name="矩形 5"/>
          <p:cNvSpPr/>
          <p:nvPr/>
        </p:nvSpPr>
        <p:spPr>
          <a:xfrm>
            <a:off x="1745317" y="2076305"/>
            <a:ext cx="7341625" cy="2862322"/>
          </a:xfrm>
          <a:prstGeom prst="rect">
            <a:avLst/>
          </a:prstGeom>
        </p:spPr>
        <p:txBody>
          <a:bodyPr wrap="none">
            <a:spAutoFit/>
          </a:bodyPr>
          <a:lstStyle/>
          <a:p>
            <a:pPr>
              <a:lnSpc>
                <a:spcPct val="150000"/>
              </a:lnSpc>
            </a:pPr>
            <a:r>
              <a:rPr lang="en-US" altLang="zh-CN" sz="2000" dirty="0" smtClean="0">
                <a:solidFill>
                  <a:srgbClr val="595959"/>
                </a:solidFill>
                <a:latin typeface="微软雅黑" panose="020B0503020204020204" pitchFamily="34" charset="-122"/>
                <a:ea typeface="微软雅黑" panose="020B0503020204020204" pitchFamily="34" charset="-122"/>
                <a:cs typeface="+mn-ea"/>
              </a:rPr>
              <a:t>// </a:t>
            </a:r>
            <a:r>
              <a:rPr lang="zh-CN" altLang="en-US" sz="2000" dirty="0">
                <a:solidFill>
                  <a:srgbClr val="595959"/>
                </a:solidFill>
                <a:latin typeface="微软雅黑" panose="020B0503020204020204" pitchFamily="34" charset="-122"/>
                <a:ea typeface="微软雅黑" panose="020B0503020204020204" pitchFamily="34" charset="-122"/>
                <a:cs typeface="+mn-ea"/>
              </a:rPr>
              <a:t>贪婪匹配</a:t>
            </a:r>
          </a:p>
          <a:p>
            <a:pPr>
              <a:lnSpc>
                <a:spcPct val="150000"/>
              </a:lnSpc>
            </a:pPr>
            <a:r>
              <a:rPr lang="en-US" altLang="zh-CN" sz="2000" dirty="0" err="1">
                <a:solidFill>
                  <a:srgbClr val="595959"/>
                </a:solidFill>
                <a:latin typeface="微软雅黑" panose="020B0503020204020204" pitchFamily="34" charset="-122"/>
                <a:ea typeface="微软雅黑" panose="020B0503020204020204" pitchFamily="34" charset="-122"/>
                <a:cs typeface="+mn-ea"/>
              </a:rPr>
              <a:t>preg_match</a:t>
            </a:r>
            <a:r>
              <a:rPr lang="en-US" altLang="zh-CN" sz="2000" dirty="0">
                <a:solidFill>
                  <a:srgbClr val="595959"/>
                </a:solidFill>
                <a:latin typeface="微软雅黑" panose="020B0503020204020204" pitchFamily="34" charset="-122"/>
                <a:ea typeface="微软雅黑" panose="020B0503020204020204" pitchFamily="34" charset="-122"/>
                <a:cs typeface="+mn-ea"/>
              </a:rPr>
              <a:t>('/p</a:t>
            </a:r>
            <a:r>
              <a:rPr lang="en-US" altLang="zh-CN" sz="2000" dirty="0">
                <a:solidFill>
                  <a:srgbClr val="1369B3"/>
                </a:solidFill>
                <a:latin typeface="微软雅黑" panose="020B0503020204020204" pitchFamily="34" charset="-122"/>
                <a:ea typeface="微软雅黑" panose="020B0503020204020204" pitchFamily="34" charset="-122"/>
                <a:cs typeface="+mn-ea"/>
              </a:rPr>
              <a:t>.*</a:t>
            </a:r>
            <a:r>
              <a:rPr lang="en-US" altLang="zh-CN" sz="2000" dirty="0">
                <a:solidFill>
                  <a:srgbClr val="595959"/>
                </a:solidFill>
                <a:latin typeface="微软雅黑" panose="020B0503020204020204" pitchFamily="34" charset="-122"/>
                <a:ea typeface="微软雅黑" panose="020B0503020204020204" pitchFamily="34" charset="-122"/>
                <a:cs typeface="+mn-ea"/>
              </a:rPr>
              <a:t>h/', '</a:t>
            </a:r>
            <a:r>
              <a:rPr lang="en-US" altLang="zh-CN" sz="2000" dirty="0" err="1">
                <a:solidFill>
                  <a:srgbClr val="595959"/>
                </a:solidFill>
                <a:latin typeface="微软雅黑" panose="020B0503020204020204" pitchFamily="34" charset="-122"/>
                <a:ea typeface="微软雅黑" panose="020B0503020204020204" pitchFamily="34" charset="-122"/>
                <a:cs typeface="+mn-ea"/>
              </a:rPr>
              <a:t>phphphph</a:t>
            </a:r>
            <a:r>
              <a:rPr lang="en-US" altLang="zh-CN" sz="2000" dirty="0">
                <a:solidFill>
                  <a:srgbClr val="595959"/>
                </a:solidFill>
                <a:latin typeface="微软雅黑" panose="020B0503020204020204" pitchFamily="34" charset="-122"/>
                <a:ea typeface="微软雅黑" panose="020B0503020204020204" pitchFamily="34" charset="-122"/>
                <a:cs typeface="+mn-ea"/>
              </a:rPr>
              <a:t>', $matches);</a:t>
            </a:r>
          </a:p>
          <a:p>
            <a:pPr>
              <a:lnSpc>
                <a:spcPct val="150000"/>
              </a:lnSpc>
            </a:pPr>
            <a:r>
              <a:rPr lang="en-US" altLang="zh-CN" sz="2000" dirty="0" err="1">
                <a:solidFill>
                  <a:srgbClr val="595959"/>
                </a:solidFill>
                <a:latin typeface="微软雅黑" panose="020B0503020204020204" pitchFamily="34" charset="-122"/>
                <a:ea typeface="微软雅黑" panose="020B0503020204020204" pitchFamily="34" charset="-122"/>
                <a:cs typeface="+mn-ea"/>
              </a:rPr>
              <a:t>print_r</a:t>
            </a:r>
            <a:r>
              <a:rPr lang="en-US" altLang="zh-CN" sz="2000" dirty="0">
                <a:solidFill>
                  <a:srgbClr val="595959"/>
                </a:solidFill>
                <a:latin typeface="微软雅黑" panose="020B0503020204020204" pitchFamily="34" charset="-122"/>
                <a:ea typeface="微软雅黑" panose="020B0503020204020204" pitchFamily="34" charset="-122"/>
                <a:cs typeface="+mn-ea"/>
              </a:rPr>
              <a:t>($matches</a:t>
            </a:r>
            <a:r>
              <a:rPr lang="en-US" altLang="zh-CN" sz="2000" dirty="0" smtClean="0">
                <a:solidFill>
                  <a:srgbClr val="595959"/>
                </a:solidFill>
                <a:latin typeface="微软雅黑" panose="020B0503020204020204" pitchFamily="34" charset="-122"/>
                <a:ea typeface="微软雅黑" panose="020B0503020204020204" pitchFamily="34" charset="-122"/>
                <a:cs typeface="+mn-ea"/>
              </a:rPr>
              <a:t>);    </a:t>
            </a:r>
            <a:r>
              <a:rPr lang="en-US" altLang="zh-CN" sz="2000" dirty="0">
                <a:solidFill>
                  <a:srgbClr val="595959"/>
                </a:solidFill>
                <a:latin typeface="微软雅黑" panose="020B0503020204020204" pitchFamily="34" charset="-122"/>
                <a:ea typeface="微软雅黑" panose="020B0503020204020204" pitchFamily="34" charset="-122"/>
                <a:cs typeface="+mn-ea"/>
              </a:rPr>
              <a:t>// </a:t>
            </a:r>
            <a:r>
              <a:rPr lang="zh-CN" altLang="en-US" sz="2000" dirty="0">
                <a:solidFill>
                  <a:srgbClr val="595959"/>
                </a:solidFill>
                <a:latin typeface="微软雅黑" panose="020B0503020204020204" pitchFamily="34" charset="-122"/>
                <a:ea typeface="微软雅黑" panose="020B0503020204020204" pitchFamily="34" charset="-122"/>
                <a:cs typeface="+mn-ea"/>
              </a:rPr>
              <a:t>输出结果</a:t>
            </a:r>
            <a:r>
              <a:rPr lang="en-US" altLang="zh-CN" sz="2000" dirty="0">
                <a:solidFill>
                  <a:srgbClr val="595959"/>
                </a:solidFill>
                <a:latin typeface="微软雅黑" panose="020B0503020204020204" pitchFamily="34" charset="-122"/>
                <a:ea typeface="微软雅黑" panose="020B0503020204020204" pitchFamily="34" charset="-122"/>
                <a:cs typeface="+mn-ea"/>
              </a:rPr>
              <a:t>: Array ( [0] =&gt; </a:t>
            </a:r>
            <a:r>
              <a:rPr lang="en-US" altLang="zh-CN" sz="2000" dirty="0" err="1">
                <a:solidFill>
                  <a:srgbClr val="595959"/>
                </a:solidFill>
                <a:latin typeface="微软雅黑" panose="020B0503020204020204" pitchFamily="34" charset="-122"/>
                <a:ea typeface="微软雅黑" panose="020B0503020204020204" pitchFamily="34" charset="-122"/>
                <a:cs typeface="+mn-ea"/>
              </a:rPr>
              <a:t>phphphph</a:t>
            </a:r>
            <a:r>
              <a:rPr lang="en-US" altLang="zh-CN" sz="2000" dirty="0">
                <a:solidFill>
                  <a:srgbClr val="595959"/>
                </a:solidFill>
                <a:latin typeface="微软雅黑" panose="020B0503020204020204" pitchFamily="34" charset="-122"/>
                <a:ea typeface="微软雅黑" panose="020B0503020204020204" pitchFamily="34" charset="-122"/>
                <a:cs typeface="+mn-ea"/>
              </a:rPr>
              <a:t> )</a:t>
            </a:r>
          </a:p>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 </a:t>
            </a:r>
            <a:r>
              <a:rPr lang="zh-CN" altLang="en-US" sz="2000" dirty="0">
                <a:solidFill>
                  <a:srgbClr val="595959"/>
                </a:solidFill>
                <a:latin typeface="微软雅黑" panose="020B0503020204020204" pitchFamily="34" charset="-122"/>
                <a:ea typeface="微软雅黑" panose="020B0503020204020204" pitchFamily="34" charset="-122"/>
                <a:cs typeface="+mn-ea"/>
              </a:rPr>
              <a:t>惰性匹配</a:t>
            </a:r>
          </a:p>
          <a:p>
            <a:pPr>
              <a:lnSpc>
                <a:spcPct val="150000"/>
              </a:lnSpc>
            </a:pPr>
            <a:r>
              <a:rPr lang="en-US" altLang="zh-CN" sz="2000" dirty="0" err="1">
                <a:solidFill>
                  <a:srgbClr val="595959"/>
                </a:solidFill>
                <a:latin typeface="微软雅黑" panose="020B0503020204020204" pitchFamily="34" charset="-122"/>
                <a:ea typeface="微软雅黑" panose="020B0503020204020204" pitchFamily="34" charset="-122"/>
                <a:cs typeface="+mn-ea"/>
              </a:rPr>
              <a:t>preg_match</a:t>
            </a:r>
            <a:r>
              <a:rPr lang="en-US" altLang="zh-CN" sz="2000" dirty="0">
                <a:solidFill>
                  <a:srgbClr val="595959"/>
                </a:solidFill>
                <a:latin typeface="微软雅黑" panose="020B0503020204020204" pitchFamily="34" charset="-122"/>
                <a:ea typeface="微软雅黑" panose="020B0503020204020204" pitchFamily="34" charset="-122"/>
                <a:cs typeface="+mn-ea"/>
              </a:rPr>
              <a:t>('/p</a:t>
            </a:r>
            <a:r>
              <a:rPr lang="en-US" altLang="zh-CN" sz="2000" dirty="0">
                <a:solidFill>
                  <a:srgbClr val="1369B3"/>
                </a:solidFill>
                <a:latin typeface="微软雅黑" panose="020B0503020204020204" pitchFamily="34" charset="-122"/>
                <a:ea typeface="微软雅黑" panose="020B0503020204020204" pitchFamily="34" charset="-122"/>
                <a:cs typeface="+mn-ea"/>
              </a:rPr>
              <a:t>.*?</a:t>
            </a:r>
            <a:r>
              <a:rPr lang="en-US" altLang="zh-CN" sz="2000" dirty="0">
                <a:solidFill>
                  <a:srgbClr val="595959"/>
                </a:solidFill>
                <a:latin typeface="微软雅黑" panose="020B0503020204020204" pitchFamily="34" charset="-122"/>
                <a:ea typeface="微软雅黑" panose="020B0503020204020204" pitchFamily="34" charset="-122"/>
                <a:cs typeface="+mn-ea"/>
              </a:rPr>
              <a:t>h/', '</a:t>
            </a:r>
            <a:r>
              <a:rPr lang="en-US" altLang="zh-CN" sz="2000" dirty="0" err="1">
                <a:solidFill>
                  <a:srgbClr val="595959"/>
                </a:solidFill>
                <a:latin typeface="微软雅黑" panose="020B0503020204020204" pitchFamily="34" charset="-122"/>
                <a:ea typeface="微软雅黑" panose="020B0503020204020204" pitchFamily="34" charset="-122"/>
                <a:cs typeface="+mn-ea"/>
              </a:rPr>
              <a:t>phphphph</a:t>
            </a:r>
            <a:r>
              <a:rPr lang="en-US" altLang="zh-CN" sz="2000" dirty="0">
                <a:solidFill>
                  <a:srgbClr val="595959"/>
                </a:solidFill>
                <a:latin typeface="微软雅黑" panose="020B0503020204020204" pitchFamily="34" charset="-122"/>
                <a:ea typeface="微软雅黑" panose="020B0503020204020204" pitchFamily="34" charset="-122"/>
                <a:cs typeface="+mn-ea"/>
              </a:rPr>
              <a:t>', $matches);</a:t>
            </a:r>
          </a:p>
          <a:p>
            <a:pPr>
              <a:lnSpc>
                <a:spcPct val="150000"/>
              </a:lnSpc>
            </a:pPr>
            <a:r>
              <a:rPr lang="en-US" altLang="zh-CN" sz="2000" dirty="0" err="1">
                <a:solidFill>
                  <a:srgbClr val="595959"/>
                </a:solidFill>
                <a:latin typeface="微软雅黑" panose="020B0503020204020204" pitchFamily="34" charset="-122"/>
                <a:ea typeface="微软雅黑" panose="020B0503020204020204" pitchFamily="34" charset="-122"/>
                <a:cs typeface="+mn-ea"/>
              </a:rPr>
              <a:t>print_r</a:t>
            </a:r>
            <a:r>
              <a:rPr lang="en-US" altLang="zh-CN" sz="2000" dirty="0">
                <a:solidFill>
                  <a:srgbClr val="595959"/>
                </a:solidFill>
                <a:latin typeface="微软雅黑" panose="020B0503020204020204" pitchFamily="34" charset="-122"/>
                <a:ea typeface="微软雅黑" panose="020B0503020204020204" pitchFamily="34" charset="-122"/>
                <a:cs typeface="+mn-ea"/>
              </a:rPr>
              <a:t>($matches</a:t>
            </a:r>
            <a:r>
              <a:rPr lang="en-US" altLang="zh-CN" sz="2000" dirty="0" smtClean="0">
                <a:solidFill>
                  <a:srgbClr val="595959"/>
                </a:solidFill>
                <a:latin typeface="微软雅黑" panose="020B0503020204020204" pitchFamily="34" charset="-122"/>
                <a:ea typeface="微软雅黑" panose="020B0503020204020204" pitchFamily="34" charset="-122"/>
                <a:cs typeface="+mn-ea"/>
              </a:rPr>
              <a:t>);    </a:t>
            </a:r>
            <a:r>
              <a:rPr lang="en-US" altLang="zh-CN" sz="2000" dirty="0">
                <a:solidFill>
                  <a:srgbClr val="595959"/>
                </a:solidFill>
                <a:latin typeface="微软雅黑" panose="020B0503020204020204" pitchFamily="34" charset="-122"/>
                <a:ea typeface="微软雅黑" panose="020B0503020204020204" pitchFamily="34" charset="-122"/>
                <a:cs typeface="+mn-ea"/>
              </a:rPr>
              <a:t>// </a:t>
            </a:r>
            <a:r>
              <a:rPr lang="zh-CN" altLang="en-US" sz="2000" dirty="0">
                <a:solidFill>
                  <a:srgbClr val="595959"/>
                </a:solidFill>
                <a:latin typeface="微软雅黑" panose="020B0503020204020204" pitchFamily="34" charset="-122"/>
                <a:ea typeface="微软雅黑" panose="020B0503020204020204" pitchFamily="34" charset="-122"/>
                <a:cs typeface="+mn-ea"/>
              </a:rPr>
              <a:t>输出结果：</a:t>
            </a:r>
            <a:r>
              <a:rPr lang="en-US" altLang="zh-CN" sz="2000" dirty="0">
                <a:solidFill>
                  <a:srgbClr val="595959"/>
                </a:solidFill>
                <a:latin typeface="微软雅黑" panose="020B0503020204020204" pitchFamily="34" charset="-122"/>
                <a:ea typeface="微软雅黑" panose="020B0503020204020204" pitchFamily="34" charset="-122"/>
                <a:cs typeface="+mn-ea"/>
              </a:rPr>
              <a:t>Array ( [0] =&gt; </a:t>
            </a:r>
            <a:r>
              <a:rPr lang="en-US" altLang="zh-CN" sz="2000" dirty="0" err="1">
                <a:solidFill>
                  <a:srgbClr val="595959"/>
                </a:solidFill>
                <a:latin typeface="微软雅黑" panose="020B0503020204020204" pitchFamily="34" charset="-122"/>
                <a:ea typeface="微软雅黑" panose="020B0503020204020204" pitchFamily="34" charset="-122"/>
                <a:cs typeface="+mn-ea"/>
              </a:rPr>
              <a:t>ph</a:t>
            </a:r>
            <a:r>
              <a:rPr lang="en-US" altLang="zh-CN" sz="2000" dirty="0">
                <a:solidFill>
                  <a:srgbClr val="595959"/>
                </a:solidFill>
                <a:latin typeface="微软雅黑" panose="020B0503020204020204" pitchFamily="34" charset="-122"/>
                <a:ea typeface="微软雅黑" panose="020B0503020204020204" pitchFamily="34" charset="-122"/>
                <a:cs typeface="+mn-ea"/>
              </a:rPr>
              <a:t> )</a:t>
            </a:r>
          </a:p>
        </p:txBody>
      </p:sp>
    </p:spTree>
    <p:extLst>
      <p:ext uri="{BB962C8B-B14F-4D97-AF65-F5344CB8AC3E}">
        <p14:creationId xmlns:p14="http://schemas.microsoft.com/office/powerpoint/2010/main" val="2014440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574172E-A3D8-43AB-9E82-549DB9FB48BD}"/>
              </a:ext>
            </a:extLst>
          </p:cNvPr>
          <p:cNvPicPr>
            <a:picLocks noChangeAspect="1"/>
          </p:cNvPicPr>
          <p:nvPr/>
        </p:nvPicPr>
        <p:blipFill>
          <a:blip r:embed="rId3"/>
          <a:stretch>
            <a:fillRect/>
          </a:stretch>
        </p:blipFill>
        <p:spPr>
          <a:xfrm>
            <a:off x="944880" y="2215515"/>
            <a:ext cx="2797810" cy="3898265"/>
          </a:xfrm>
          <a:prstGeom prst="rect">
            <a:avLst/>
          </a:prstGeom>
        </p:spPr>
      </p:pic>
      <p:sp>
        <p:nvSpPr>
          <p:cNvPr id="7" name="椭圆形标注 12">
            <a:extLst>
              <a:ext uri="{FF2B5EF4-FFF2-40B4-BE49-F238E27FC236}">
                <a16:creationId xmlns:a16="http://schemas.microsoft.com/office/drawing/2014/main" id="{7B390C9A-D5FF-47D1-B4B4-0199AF6B48D8}"/>
              </a:ext>
            </a:extLst>
          </p:cNvPr>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a:extLst>
              <a:ext uri="{FF2B5EF4-FFF2-40B4-BE49-F238E27FC236}">
                <a16:creationId xmlns:a16="http://schemas.microsoft.com/office/drawing/2014/main" id="{D9A8924D-E4E3-41DB-9F07-89CCE28E2FE3}"/>
              </a:ext>
            </a:extLst>
          </p:cNvPr>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2" name="TextBox 35">
            <a:extLst>
              <a:ext uri="{FF2B5EF4-FFF2-40B4-BE49-F238E27FC236}">
                <a16:creationId xmlns:a16="http://schemas.microsoft.com/office/drawing/2014/main" id="{88A2767E-6F2C-4E24-978D-C8C7F571051E}"/>
              </a:ext>
            </a:extLst>
          </p:cNvPr>
          <p:cNvSpPr txBox="1">
            <a:spLocks noChangeArrowheads="1"/>
          </p:cNvSpPr>
          <p:nvPr/>
        </p:nvSpPr>
        <p:spPr bwMode="auto">
          <a:xfrm>
            <a:off x="5815965" y="3706568"/>
            <a:ext cx="5429568" cy="611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竖线</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的使用，能够实现选择匹配</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grpSp>
        <p:nvGrpSpPr>
          <p:cNvPr id="14" name="组合 13">
            <a:extLst>
              <a:ext uri="{FF2B5EF4-FFF2-40B4-BE49-F238E27FC236}">
                <a16:creationId xmlns:a16="http://schemas.microsoft.com/office/drawing/2014/main" id="{3617D419-9079-4D1F-99BA-23638A3FE48F}"/>
              </a:ext>
            </a:extLst>
          </p:cNvPr>
          <p:cNvGrpSpPr/>
          <p:nvPr/>
        </p:nvGrpSpPr>
        <p:grpSpPr>
          <a:xfrm>
            <a:off x="5379720" y="3885848"/>
            <a:ext cx="405130" cy="405130"/>
            <a:chOff x="8881" y="4685"/>
            <a:chExt cx="638" cy="638"/>
          </a:xfrm>
        </p:grpSpPr>
        <p:sp>
          <p:nvSpPr>
            <p:cNvPr id="15" name="椭圆 14">
              <a:extLst>
                <a:ext uri="{FF2B5EF4-FFF2-40B4-BE49-F238E27FC236}">
                  <a16:creationId xmlns:a16="http://schemas.microsoft.com/office/drawing/2014/main" id="{7644041C-FD8B-4B62-94FA-4226E308886B}"/>
                </a:ext>
              </a:extLst>
            </p:cNvPr>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BDC457E5-245E-48A8-8165-3C32BA3775C2}"/>
                </a:ext>
              </a:extLst>
            </p:cNvPr>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Title 1"/>
          <p:cNvSpPr txBox="1"/>
          <p:nvPr/>
        </p:nvSpPr>
        <p:spPr>
          <a:xfrm>
            <a:off x="1143691" y="266995"/>
            <a:ext cx="4672274"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8.2.5  </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竖线</a:t>
            </a:r>
            <a:endPar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1507272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8.2.5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竖线</a:t>
            </a:r>
          </a:p>
        </p:txBody>
      </p:sp>
      <p:sp>
        <p:nvSpPr>
          <p:cNvPr id="2" name="矩形 1"/>
          <p:cNvSpPr/>
          <p:nvPr/>
        </p:nvSpPr>
        <p:spPr>
          <a:xfrm>
            <a:off x="838622" y="1197546"/>
            <a:ext cx="10297144" cy="1015663"/>
          </a:xfrm>
          <a:prstGeom prst="rect">
            <a:avLst/>
          </a:prstGeom>
        </p:spPr>
        <p:txBody>
          <a:bodyPr wrap="square">
            <a:spAutoFit/>
          </a:bodyPr>
          <a:lstStyle/>
          <a:p>
            <a:pPr>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cs typeface="+mn-ea"/>
              </a:rPr>
              <a:t>若要查找的条件有多个，只要其中一个满足即可成立时，可以</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用</a:t>
            </a:r>
            <a:r>
              <a:rPr lang="zh-CN" altLang="en-US" sz="2000" dirty="0" smtClean="0">
                <a:solidFill>
                  <a:srgbClr val="1369B3"/>
                </a:solidFill>
                <a:latin typeface="微软雅黑" panose="020B0503020204020204" pitchFamily="34" charset="-122"/>
                <a:ea typeface="微软雅黑" panose="020B0503020204020204" pitchFamily="34" charset="-122"/>
                <a:cs typeface="+mn-ea"/>
              </a:rPr>
              <a:t>竖线</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r>
              <a:rPr lang="en-US" altLang="zh-CN" sz="2000" dirty="0" smtClean="0">
                <a:solidFill>
                  <a:srgbClr val="1369B3"/>
                </a:solidFill>
                <a:latin typeface="微软雅黑" panose="020B0503020204020204" pitchFamily="34" charset="-122"/>
                <a:ea typeface="微软雅黑" panose="020B0503020204020204" pitchFamily="34" charset="-122"/>
                <a:cs typeface="+mn-ea"/>
              </a:rPr>
              <a:t>|</a:t>
            </a:r>
            <a:r>
              <a:rPr lang="en-US" altLang="zh-CN" sz="2000" dirty="0" smtClean="0">
                <a:solidFill>
                  <a:srgbClr val="595959"/>
                </a:solidFill>
                <a:latin typeface="微软雅黑" panose="020B0503020204020204" pitchFamily="34" charset="-122"/>
                <a:ea typeface="微软雅黑" panose="020B0503020204020204" pitchFamily="34" charset="-122"/>
                <a:cs typeface="+mn-ea"/>
              </a:rPr>
              <a:t>”</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r>
              <a:rPr lang="en-US" altLang="zh-CN" sz="2000" dirty="0" smtClean="0">
                <a:solidFill>
                  <a:srgbClr val="1369B3"/>
                </a:solidFill>
                <a:latin typeface="微软雅黑" panose="020B0503020204020204" pitchFamily="34" charset="-122"/>
                <a:ea typeface="微软雅黑" panose="020B0503020204020204" pitchFamily="34" charset="-122"/>
                <a:cs typeface="+mn-ea"/>
              </a:rPr>
              <a:t>|</a:t>
            </a:r>
            <a:r>
              <a:rPr lang="en-US" altLang="zh-CN" sz="2000" dirty="0" smtClean="0">
                <a:solidFill>
                  <a:srgbClr val="595959"/>
                </a:solidFill>
                <a:latin typeface="微软雅黑" panose="020B0503020204020204" pitchFamily="34" charset="-122"/>
                <a:ea typeface="微软雅黑" panose="020B0503020204020204" pitchFamily="34" charset="-122"/>
                <a:cs typeface="+mn-ea"/>
              </a:rPr>
              <a:t>”</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的含义为“</a:t>
            </a:r>
            <a:r>
              <a:rPr lang="zh-CN" altLang="en-US" sz="2000" dirty="0" smtClean="0">
                <a:solidFill>
                  <a:srgbClr val="1369B3"/>
                </a:solidFill>
                <a:latin typeface="微软雅黑" panose="020B0503020204020204" pitchFamily="34" charset="-122"/>
                <a:ea typeface="微软雅黑" panose="020B0503020204020204" pitchFamily="34" charset="-122"/>
                <a:cs typeface="+mn-ea"/>
              </a:rPr>
              <a:t>或</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p:txBody>
      </p:sp>
      <p:sp>
        <p:nvSpPr>
          <p:cNvPr id="5" name="矩形 4"/>
          <p:cNvSpPr/>
          <p:nvPr/>
        </p:nvSpPr>
        <p:spPr>
          <a:xfrm>
            <a:off x="675350" y="2605336"/>
            <a:ext cx="11089232" cy="2376264"/>
          </a:xfrm>
          <a:prstGeom prst="rect">
            <a:avLst/>
          </a:prstGeom>
          <a:solidFill>
            <a:srgbClr val="F2F2F2"/>
          </a:solidFill>
        </p:spPr>
        <p:txBody>
          <a:bodyPr wrap="square" rtlCol="0" anchor="ctr">
            <a:noAutofit/>
          </a:bodyPr>
          <a:lstStyle/>
          <a:p>
            <a:endParaRPr lang="zh-CN" altLang="en-US" sz="2000">
              <a:solidFill>
                <a:srgbClr val="595959"/>
              </a:solidFill>
              <a:latin typeface="微软雅黑" panose="020B0503020204020204" pitchFamily="34" charset="-122"/>
              <a:ea typeface="微软雅黑" panose="020B0503020204020204" pitchFamily="34" charset="-122"/>
              <a:cs typeface="+mn-ea"/>
            </a:endParaRPr>
          </a:p>
        </p:txBody>
      </p:sp>
      <p:sp>
        <p:nvSpPr>
          <p:cNvPr id="6" name="矩形 5"/>
          <p:cNvSpPr/>
          <p:nvPr/>
        </p:nvSpPr>
        <p:spPr>
          <a:xfrm>
            <a:off x="838622" y="2821360"/>
            <a:ext cx="10783721" cy="1938992"/>
          </a:xfrm>
          <a:prstGeom prst="rect">
            <a:avLst/>
          </a:prstGeom>
        </p:spPr>
        <p:txBody>
          <a:bodyPr wrap="none">
            <a:spAutoFit/>
          </a:bodyPr>
          <a:lstStyle/>
          <a:p>
            <a:pPr indent="266700">
              <a:lnSpc>
                <a:spcPct val="150000"/>
              </a:lnSpc>
            </a:pPr>
            <a:r>
              <a:rPr lang="en-US" altLang="zh-CN" sz="2000" dirty="0" err="1" smtClean="0">
                <a:solidFill>
                  <a:srgbClr val="595959"/>
                </a:solidFill>
                <a:latin typeface="微软雅黑" panose="020B0503020204020204" pitchFamily="34" charset="-122"/>
                <a:ea typeface="微软雅黑" panose="020B0503020204020204" pitchFamily="34" charset="-122"/>
                <a:cs typeface="+mn-ea"/>
              </a:rPr>
              <a:t>preg_match</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en-US" altLang="zh-CN" sz="2000" dirty="0" err="1">
                <a:solidFill>
                  <a:srgbClr val="595959"/>
                </a:solidFill>
                <a:latin typeface="微软雅黑" panose="020B0503020204020204" pitchFamily="34" charset="-122"/>
                <a:ea typeface="微软雅黑" panose="020B0503020204020204" pitchFamily="34" charset="-122"/>
                <a:cs typeface="+mn-ea"/>
              </a:rPr>
              <a:t>ab|cd</a:t>
            </a:r>
            <a:r>
              <a:rPr lang="en-US" altLang="zh-CN" sz="2000" dirty="0">
                <a:solidFill>
                  <a:srgbClr val="595959"/>
                </a:solidFill>
                <a:latin typeface="微软雅黑" panose="020B0503020204020204" pitchFamily="34" charset="-122"/>
                <a:ea typeface="微软雅黑" panose="020B0503020204020204" pitchFamily="34" charset="-122"/>
                <a:cs typeface="+mn-ea"/>
              </a:rPr>
              <a:t>/', '</a:t>
            </a:r>
            <a:r>
              <a:rPr lang="en-US" altLang="zh-CN" sz="2000" dirty="0" err="1">
                <a:solidFill>
                  <a:srgbClr val="595959"/>
                </a:solidFill>
                <a:latin typeface="微软雅黑" panose="020B0503020204020204" pitchFamily="34" charset="-122"/>
                <a:ea typeface="微软雅黑" panose="020B0503020204020204" pitchFamily="34" charset="-122"/>
                <a:cs typeface="+mn-ea"/>
              </a:rPr>
              <a:t>abcd</a:t>
            </a:r>
            <a:r>
              <a:rPr lang="en-US" altLang="zh-CN" sz="2000" dirty="0">
                <a:solidFill>
                  <a:srgbClr val="595959"/>
                </a:solidFill>
                <a:latin typeface="微软雅黑" panose="020B0503020204020204" pitchFamily="34" charset="-122"/>
                <a:ea typeface="微软雅黑" panose="020B0503020204020204" pitchFamily="34" charset="-122"/>
                <a:cs typeface="+mn-ea"/>
              </a:rPr>
              <a:t>', $matches);</a:t>
            </a:r>
          </a:p>
          <a:p>
            <a:pPr indent="266700">
              <a:lnSpc>
                <a:spcPct val="150000"/>
              </a:lnSpc>
            </a:pPr>
            <a:r>
              <a:rPr lang="en-US" altLang="zh-CN" sz="2000" dirty="0" err="1">
                <a:solidFill>
                  <a:srgbClr val="595959"/>
                </a:solidFill>
                <a:latin typeface="微软雅黑" panose="020B0503020204020204" pitchFamily="34" charset="-122"/>
                <a:ea typeface="微软雅黑" panose="020B0503020204020204" pitchFamily="34" charset="-122"/>
                <a:cs typeface="+mn-ea"/>
              </a:rPr>
              <a:t>print_r</a:t>
            </a:r>
            <a:r>
              <a:rPr lang="en-US" altLang="zh-CN" sz="2000" dirty="0">
                <a:solidFill>
                  <a:srgbClr val="595959"/>
                </a:solidFill>
                <a:latin typeface="微软雅黑" panose="020B0503020204020204" pitchFamily="34" charset="-122"/>
                <a:ea typeface="微软雅黑" panose="020B0503020204020204" pitchFamily="34" charset="-122"/>
                <a:cs typeface="+mn-ea"/>
              </a:rPr>
              <a:t>($matches);	// </a:t>
            </a:r>
            <a:r>
              <a:rPr lang="zh-CN" altLang="en-US" sz="2000" dirty="0">
                <a:solidFill>
                  <a:srgbClr val="595959"/>
                </a:solidFill>
                <a:latin typeface="微软雅黑" panose="020B0503020204020204" pitchFamily="34" charset="-122"/>
                <a:ea typeface="微软雅黑" panose="020B0503020204020204" pitchFamily="34" charset="-122"/>
                <a:cs typeface="+mn-ea"/>
              </a:rPr>
              <a:t>输出结果：</a:t>
            </a:r>
            <a:r>
              <a:rPr lang="en-US" altLang="zh-CN" sz="2000" dirty="0">
                <a:solidFill>
                  <a:srgbClr val="595959"/>
                </a:solidFill>
                <a:latin typeface="微软雅黑" panose="020B0503020204020204" pitchFamily="34" charset="-122"/>
                <a:ea typeface="微软雅黑" panose="020B0503020204020204" pitchFamily="34" charset="-122"/>
                <a:cs typeface="+mn-ea"/>
              </a:rPr>
              <a:t>Array ( [0] =&gt; Array ( [0] =&gt; ab ) )</a:t>
            </a:r>
          </a:p>
          <a:p>
            <a:pPr indent="266700">
              <a:lnSpc>
                <a:spcPct val="150000"/>
              </a:lnSpc>
            </a:pPr>
            <a:r>
              <a:rPr lang="en-US" altLang="zh-CN" sz="2000" dirty="0" err="1">
                <a:solidFill>
                  <a:srgbClr val="595959"/>
                </a:solidFill>
                <a:latin typeface="微软雅黑" panose="020B0503020204020204" pitchFamily="34" charset="-122"/>
                <a:ea typeface="微软雅黑" panose="020B0503020204020204" pitchFamily="34" charset="-122"/>
                <a:cs typeface="+mn-ea"/>
              </a:rPr>
              <a:t>preg_match_all</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en-US" altLang="zh-CN" sz="2000" dirty="0" err="1">
                <a:solidFill>
                  <a:srgbClr val="595959"/>
                </a:solidFill>
                <a:latin typeface="微软雅黑" panose="020B0503020204020204" pitchFamily="34" charset="-122"/>
                <a:ea typeface="微软雅黑" panose="020B0503020204020204" pitchFamily="34" charset="-122"/>
                <a:cs typeface="+mn-ea"/>
              </a:rPr>
              <a:t>ab|cd</a:t>
            </a:r>
            <a:r>
              <a:rPr lang="en-US" altLang="zh-CN" sz="2000" dirty="0">
                <a:solidFill>
                  <a:srgbClr val="595959"/>
                </a:solidFill>
                <a:latin typeface="微软雅黑" panose="020B0503020204020204" pitchFamily="34" charset="-122"/>
                <a:ea typeface="微软雅黑" panose="020B0503020204020204" pitchFamily="34" charset="-122"/>
                <a:cs typeface="+mn-ea"/>
              </a:rPr>
              <a:t>/', '</a:t>
            </a:r>
            <a:r>
              <a:rPr lang="en-US" altLang="zh-CN" sz="2000" dirty="0" err="1">
                <a:solidFill>
                  <a:srgbClr val="595959"/>
                </a:solidFill>
                <a:latin typeface="微软雅黑" panose="020B0503020204020204" pitchFamily="34" charset="-122"/>
                <a:ea typeface="微软雅黑" panose="020B0503020204020204" pitchFamily="34" charset="-122"/>
                <a:cs typeface="+mn-ea"/>
              </a:rPr>
              <a:t>abcd</a:t>
            </a:r>
            <a:r>
              <a:rPr lang="en-US" altLang="zh-CN" sz="2000" dirty="0">
                <a:solidFill>
                  <a:srgbClr val="595959"/>
                </a:solidFill>
                <a:latin typeface="微软雅黑" panose="020B0503020204020204" pitchFamily="34" charset="-122"/>
                <a:ea typeface="微软雅黑" panose="020B0503020204020204" pitchFamily="34" charset="-122"/>
                <a:cs typeface="+mn-ea"/>
              </a:rPr>
              <a:t>', $matches);</a:t>
            </a:r>
          </a:p>
          <a:p>
            <a:pPr indent="266700">
              <a:lnSpc>
                <a:spcPct val="150000"/>
              </a:lnSpc>
            </a:pPr>
            <a:r>
              <a:rPr lang="en-US" altLang="zh-CN" sz="2000" dirty="0" err="1">
                <a:solidFill>
                  <a:srgbClr val="595959"/>
                </a:solidFill>
                <a:latin typeface="微软雅黑" panose="020B0503020204020204" pitchFamily="34" charset="-122"/>
                <a:ea typeface="微软雅黑" panose="020B0503020204020204" pitchFamily="34" charset="-122"/>
                <a:cs typeface="+mn-ea"/>
              </a:rPr>
              <a:t>print_r</a:t>
            </a:r>
            <a:r>
              <a:rPr lang="en-US" altLang="zh-CN" sz="2000" dirty="0">
                <a:solidFill>
                  <a:srgbClr val="595959"/>
                </a:solidFill>
                <a:latin typeface="微软雅黑" panose="020B0503020204020204" pitchFamily="34" charset="-122"/>
                <a:ea typeface="微软雅黑" panose="020B0503020204020204" pitchFamily="34" charset="-122"/>
                <a:cs typeface="+mn-ea"/>
              </a:rPr>
              <a:t>($matches);	// </a:t>
            </a:r>
            <a:r>
              <a:rPr lang="zh-CN" altLang="en-US" sz="2000" dirty="0">
                <a:solidFill>
                  <a:srgbClr val="595959"/>
                </a:solidFill>
                <a:latin typeface="微软雅黑" panose="020B0503020204020204" pitchFamily="34" charset="-122"/>
                <a:ea typeface="微软雅黑" panose="020B0503020204020204" pitchFamily="34" charset="-122"/>
                <a:cs typeface="+mn-ea"/>
              </a:rPr>
              <a:t>输出结果：</a:t>
            </a:r>
            <a:r>
              <a:rPr lang="en-US" altLang="zh-CN" sz="2000" dirty="0">
                <a:solidFill>
                  <a:srgbClr val="595959"/>
                </a:solidFill>
                <a:latin typeface="微软雅黑" panose="020B0503020204020204" pitchFamily="34" charset="-122"/>
                <a:ea typeface="微软雅黑" panose="020B0503020204020204" pitchFamily="34" charset="-122"/>
                <a:cs typeface="+mn-ea"/>
              </a:rPr>
              <a:t>Array ( [0] =&gt; Array ( [0] =&gt; ab [1] =&gt; cd ) </a:t>
            </a:r>
            <a:r>
              <a:rPr lang="en-US" altLang="zh-CN"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12942076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574172E-A3D8-43AB-9E82-549DB9FB48BD}"/>
              </a:ext>
            </a:extLst>
          </p:cNvPr>
          <p:cNvPicPr>
            <a:picLocks noChangeAspect="1"/>
          </p:cNvPicPr>
          <p:nvPr/>
        </p:nvPicPr>
        <p:blipFill>
          <a:blip r:embed="rId3"/>
          <a:stretch>
            <a:fillRect/>
          </a:stretch>
        </p:blipFill>
        <p:spPr>
          <a:xfrm>
            <a:off x="944880" y="2215515"/>
            <a:ext cx="2797810" cy="3898265"/>
          </a:xfrm>
          <a:prstGeom prst="rect">
            <a:avLst/>
          </a:prstGeom>
        </p:spPr>
      </p:pic>
      <p:sp>
        <p:nvSpPr>
          <p:cNvPr id="7" name="椭圆形标注 12">
            <a:extLst>
              <a:ext uri="{FF2B5EF4-FFF2-40B4-BE49-F238E27FC236}">
                <a16:creationId xmlns:a16="http://schemas.microsoft.com/office/drawing/2014/main" id="{7B390C9A-D5FF-47D1-B4B4-0199AF6B48D8}"/>
              </a:ext>
            </a:extLst>
          </p:cNvPr>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a:extLst>
              <a:ext uri="{FF2B5EF4-FFF2-40B4-BE49-F238E27FC236}">
                <a16:creationId xmlns:a16="http://schemas.microsoft.com/office/drawing/2014/main" id="{D9A8924D-E4E3-41DB-9F07-89CCE28E2FE3}"/>
              </a:ext>
            </a:extLst>
          </p:cNvPr>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2" name="TextBox 35">
            <a:extLst>
              <a:ext uri="{FF2B5EF4-FFF2-40B4-BE49-F238E27FC236}">
                <a16:creationId xmlns:a16="http://schemas.microsoft.com/office/drawing/2014/main" id="{88A2767E-6F2C-4E24-978D-C8C7F571051E}"/>
              </a:ext>
            </a:extLst>
          </p:cNvPr>
          <p:cNvSpPr txBox="1">
            <a:spLocks noChangeArrowheads="1"/>
          </p:cNvSpPr>
          <p:nvPr/>
        </p:nvSpPr>
        <p:spPr bwMode="auto">
          <a:xfrm>
            <a:off x="5815965" y="3706568"/>
            <a:ext cx="5429568" cy="1719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小括号的使用</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，能够利用小括号实现</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改变作用范围</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捕获内容</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反向引用</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和</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零宽断言</a:t>
            </a:r>
            <a:endParaRPr lang="zh-CN" altLang="en-US" dirty="0">
              <a:solidFill>
                <a:srgbClr val="1369B2"/>
              </a:solidFill>
              <a:latin typeface="微软雅黑" panose="020B0503020204020204" pitchFamily="34" charset="-122"/>
              <a:ea typeface="微软雅黑" panose="020B0503020204020204" pitchFamily="34" charset="-122"/>
              <a:cs typeface="+mn-ea"/>
            </a:endParaRPr>
          </a:p>
        </p:txBody>
      </p:sp>
      <p:grpSp>
        <p:nvGrpSpPr>
          <p:cNvPr id="14" name="组合 13">
            <a:extLst>
              <a:ext uri="{FF2B5EF4-FFF2-40B4-BE49-F238E27FC236}">
                <a16:creationId xmlns:a16="http://schemas.microsoft.com/office/drawing/2014/main" id="{3617D419-9079-4D1F-99BA-23638A3FE48F}"/>
              </a:ext>
            </a:extLst>
          </p:cNvPr>
          <p:cNvGrpSpPr/>
          <p:nvPr/>
        </p:nvGrpSpPr>
        <p:grpSpPr>
          <a:xfrm>
            <a:off x="5379720" y="3885848"/>
            <a:ext cx="405130" cy="405130"/>
            <a:chOff x="8881" y="4685"/>
            <a:chExt cx="638" cy="638"/>
          </a:xfrm>
        </p:grpSpPr>
        <p:sp>
          <p:nvSpPr>
            <p:cNvPr id="15" name="椭圆 14">
              <a:extLst>
                <a:ext uri="{FF2B5EF4-FFF2-40B4-BE49-F238E27FC236}">
                  <a16:creationId xmlns:a16="http://schemas.microsoft.com/office/drawing/2014/main" id="{7644041C-FD8B-4B62-94FA-4226E308886B}"/>
                </a:ext>
              </a:extLst>
            </p:cNvPr>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BDC457E5-245E-48A8-8165-3C32BA3775C2}"/>
                </a:ext>
              </a:extLst>
            </p:cNvPr>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Title 1"/>
          <p:cNvSpPr txBox="1"/>
          <p:nvPr/>
        </p:nvSpPr>
        <p:spPr>
          <a:xfrm>
            <a:off x="1143691" y="266995"/>
            <a:ext cx="4672274"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8.2.6  </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小括号</a:t>
            </a:r>
            <a:endPar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2450890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8.2.6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小括号</a:t>
            </a:r>
          </a:p>
        </p:txBody>
      </p:sp>
      <p:sp>
        <p:nvSpPr>
          <p:cNvPr id="2" name="矩形 1"/>
          <p:cNvSpPr/>
          <p:nvPr/>
        </p:nvSpPr>
        <p:spPr>
          <a:xfrm>
            <a:off x="982638" y="1197546"/>
            <a:ext cx="10297144" cy="3877985"/>
          </a:xfrm>
          <a:prstGeom prst="rect">
            <a:avLst/>
          </a:prstGeom>
        </p:spPr>
        <p:txBody>
          <a:bodyPr wrap="square">
            <a:spAutoFit/>
          </a:bodyPr>
          <a:lstStyle/>
          <a:p>
            <a:pPr>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cs typeface="+mn-ea"/>
              </a:rPr>
              <a:t>小括号“</a:t>
            </a:r>
            <a:r>
              <a:rPr lang="en-US" altLang="zh-CN" sz="2000" dirty="0">
                <a:solidFill>
                  <a:srgbClr val="1369B3"/>
                </a:solidFill>
                <a:latin typeface="微软雅黑" panose="020B0503020204020204" pitchFamily="34" charset="-122"/>
                <a:ea typeface="微软雅黑" panose="020B0503020204020204" pitchFamily="34" charset="-122"/>
                <a:cs typeface="+mn-ea"/>
              </a:rPr>
              <a:t>()</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zh-CN" altLang="en-US" sz="2000" dirty="0">
                <a:solidFill>
                  <a:srgbClr val="595959"/>
                </a:solidFill>
                <a:latin typeface="微软雅黑" panose="020B0503020204020204" pitchFamily="34" charset="-122"/>
                <a:ea typeface="微软雅黑" panose="020B0503020204020204" pitchFamily="34" charset="-122"/>
                <a:cs typeface="+mn-ea"/>
              </a:rPr>
              <a:t>可以对正则表达式进行</a:t>
            </a:r>
            <a:r>
              <a:rPr lang="zh-CN" altLang="en-US" sz="2000" dirty="0">
                <a:solidFill>
                  <a:srgbClr val="1369B3"/>
                </a:solidFill>
                <a:latin typeface="微软雅黑" panose="020B0503020204020204" pitchFamily="34" charset="-122"/>
                <a:ea typeface="微软雅黑" panose="020B0503020204020204" pitchFamily="34" charset="-122"/>
                <a:cs typeface="+mn-ea"/>
              </a:rPr>
              <a:t>分组</a:t>
            </a:r>
            <a:r>
              <a:rPr lang="zh-CN" altLang="en-US" sz="2000" dirty="0">
                <a:solidFill>
                  <a:srgbClr val="595959"/>
                </a:solidFill>
                <a:latin typeface="微软雅黑" panose="020B0503020204020204" pitchFamily="34" charset="-122"/>
                <a:ea typeface="微软雅黑" panose="020B0503020204020204" pitchFamily="34" charset="-122"/>
                <a:cs typeface="+mn-ea"/>
              </a:rPr>
              <a:t>，小括号包裹起来的内容称为</a:t>
            </a:r>
            <a:r>
              <a:rPr lang="zh-CN" altLang="en-US" sz="2000" dirty="0">
                <a:solidFill>
                  <a:srgbClr val="1369B3"/>
                </a:solidFill>
                <a:latin typeface="微软雅黑" panose="020B0503020204020204" pitchFamily="34" charset="-122"/>
                <a:ea typeface="微软雅黑" panose="020B0503020204020204" pitchFamily="34" charset="-122"/>
                <a:cs typeface="+mn-ea"/>
              </a:rPr>
              <a:t>子模式</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分组</a:t>
            </a:r>
            <a:r>
              <a:rPr lang="zh-CN" altLang="en-US" sz="2000" dirty="0">
                <a:solidFill>
                  <a:srgbClr val="595959"/>
                </a:solidFill>
                <a:latin typeface="微软雅黑" panose="020B0503020204020204" pitchFamily="34" charset="-122"/>
                <a:ea typeface="微软雅黑" panose="020B0503020204020204" pitchFamily="34" charset="-122"/>
                <a:cs typeface="+mn-ea"/>
              </a:rPr>
              <a:t>后，可以</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将每个</a:t>
            </a:r>
            <a:r>
              <a:rPr lang="zh-CN" altLang="en-US" sz="2000" dirty="0" smtClean="0">
                <a:solidFill>
                  <a:srgbClr val="1369B3"/>
                </a:solidFill>
                <a:latin typeface="微软雅黑" panose="020B0503020204020204" pitchFamily="34" charset="-122"/>
                <a:ea typeface="微软雅黑" panose="020B0503020204020204" pitchFamily="34" charset="-122"/>
                <a:cs typeface="+mn-ea"/>
              </a:rPr>
              <a:t>子模式</a:t>
            </a:r>
            <a:r>
              <a:rPr lang="zh-CN" altLang="en-US" sz="2000" dirty="0">
                <a:solidFill>
                  <a:srgbClr val="595959"/>
                </a:solidFill>
                <a:latin typeface="微软雅黑" panose="020B0503020204020204" pitchFamily="34" charset="-122"/>
                <a:ea typeface="微软雅黑" panose="020B0503020204020204" pitchFamily="34" charset="-122"/>
                <a:cs typeface="+mn-ea"/>
              </a:rPr>
              <a:t>看成一个</a:t>
            </a:r>
            <a:r>
              <a:rPr lang="zh-CN" altLang="en-US" sz="2000" dirty="0">
                <a:solidFill>
                  <a:srgbClr val="1369B3"/>
                </a:solidFill>
                <a:latin typeface="微软雅黑" panose="020B0503020204020204" pitchFamily="34" charset="-122"/>
                <a:ea typeface="微软雅黑" panose="020B0503020204020204" pitchFamily="34" charset="-122"/>
                <a:cs typeface="+mn-ea"/>
              </a:rPr>
              <a:t>整体</a:t>
            </a:r>
            <a:r>
              <a:rPr lang="zh-CN" altLang="en-US" sz="2000" dirty="0">
                <a:solidFill>
                  <a:srgbClr val="595959"/>
                </a:solidFill>
                <a:latin typeface="微软雅黑" panose="020B0503020204020204" pitchFamily="34" charset="-122"/>
                <a:ea typeface="微软雅黑" panose="020B0503020204020204" pitchFamily="34" charset="-122"/>
                <a:cs typeface="+mn-ea"/>
              </a:rPr>
              <a:t>，对整体进行操作</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indent="266700">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小括号的主要功能：</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marL="457200" indent="-457200">
              <a:lnSpc>
                <a:spcPct val="150000"/>
              </a:lnSpc>
              <a:buFont typeface="+mj-lt"/>
              <a:buAutoNum type="arabicPeriod"/>
            </a:pPr>
            <a:r>
              <a:rPr lang="zh-CN" altLang="en-US" sz="2000" dirty="0" smtClean="0">
                <a:solidFill>
                  <a:srgbClr val="1369B3"/>
                </a:solidFill>
                <a:latin typeface="微软雅黑" panose="020B0503020204020204" pitchFamily="34" charset="-122"/>
                <a:ea typeface="微软雅黑" panose="020B0503020204020204" pitchFamily="34" charset="-122"/>
                <a:cs typeface="+mn-ea"/>
              </a:rPr>
              <a:t>改变</a:t>
            </a:r>
            <a:r>
              <a:rPr lang="zh-CN" altLang="en-US" sz="2000" dirty="0">
                <a:solidFill>
                  <a:srgbClr val="1369B3"/>
                </a:solidFill>
                <a:latin typeface="微软雅黑" panose="020B0503020204020204" pitchFamily="34" charset="-122"/>
                <a:ea typeface="微软雅黑" panose="020B0503020204020204" pitchFamily="34" charset="-122"/>
                <a:cs typeface="+mn-ea"/>
              </a:rPr>
              <a:t>作用</a:t>
            </a:r>
            <a:r>
              <a:rPr lang="zh-CN" altLang="en-US" sz="2000" dirty="0" smtClean="0">
                <a:solidFill>
                  <a:srgbClr val="1369B3"/>
                </a:solidFill>
                <a:latin typeface="微软雅黑" panose="020B0503020204020204" pitchFamily="34" charset="-122"/>
                <a:ea typeface="微软雅黑" panose="020B0503020204020204" pitchFamily="34" charset="-122"/>
                <a:cs typeface="+mn-ea"/>
              </a:rPr>
              <a:t>范围</a:t>
            </a:r>
            <a:endParaRPr lang="en-US" altLang="zh-CN" sz="2000" dirty="0" smtClean="0">
              <a:solidFill>
                <a:srgbClr val="1369B3"/>
              </a:solidFill>
              <a:latin typeface="微软雅黑" panose="020B0503020204020204" pitchFamily="34" charset="-122"/>
              <a:ea typeface="微软雅黑" panose="020B0503020204020204" pitchFamily="34" charset="-122"/>
              <a:cs typeface="+mn-ea"/>
            </a:endParaRPr>
          </a:p>
          <a:p>
            <a:pPr marL="457200" indent="-457200">
              <a:lnSpc>
                <a:spcPct val="150000"/>
              </a:lnSpc>
              <a:buFont typeface="+mj-lt"/>
              <a:buAutoNum type="arabicPeriod"/>
            </a:pPr>
            <a:r>
              <a:rPr lang="zh-CN" altLang="en-US" sz="2000" dirty="0" smtClean="0">
                <a:solidFill>
                  <a:srgbClr val="1369B3"/>
                </a:solidFill>
                <a:latin typeface="微软雅黑" panose="020B0503020204020204" pitchFamily="34" charset="-122"/>
                <a:ea typeface="微软雅黑" panose="020B0503020204020204" pitchFamily="34" charset="-122"/>
                <a:cs typeface="+mn-ea"/>
              </a:rPr>
              <a:t>捕获内容</a:t>
            </a:r>
            <a:endParaRPr lang="en-US" altLang="zh-CN" sz="2000" dirty="0" smtClean="0">
              <a:solidFill>
                <a:srgbClr val="1369B3"/>
              </a:solidFill>
              <a:latin typeface="微软雅黑" panose="020B0503020204020204" pitchFamily="34" charset="-122"/>
              <a:ea typeface="微软雅黑" panose="020B0503020204020204" pitchFamily="34" charset="-122"/>
              <a:cs typeface="+mn-ea"/>
            </a:endParaRPr>
          </a:p>
          <a:p>
            <a:pPr marL="457200" indent="-457200">
              <a:lnSpc>
                <a:spcPct val="150000"/>
              </a:lnSpc>
              <a:buFont typeface="+mj-lt"/>
              <a:buAutoNum type="arabicPeriod"/>
            </a:pPr>
            <a:r>
              <a:rPr lang="zh-CN" altLang="en-US" sz="2000" dirty="0" smtClean="0">
                <a:solidFill>
                  <a:srgbClr val="1369B3"/>
                </a:solidFill>
                <a:latin typeface="微软雅黑" panose="020B0503020204020204" pitchFamily="34" charset="-122"/>
                <a:ea typeface="微软雅黑" panose="020B0503020204020204" pitchFamily="34" charset="-122"/>
                <a:cs typeface="+mn-ea"/>
              </a:rPr>
              <a:t>反向引用</a:t>
            </a:r>
            <a:endParaRPr lang="en-US" altLang="zh-CN" sz="2000" dirty="0" smtClean="0">
              <a:solidFill>
                <a:srgbClr val="1369B3"/>
              </a:solidFill>
              <a:latin typeface="微软雅黑" panose="020B0503020204020204" pitchFamily="34" charset="-122"/>
              <a:ea typeface="微软雅黑" panose="020B0503020204020204" pitchFamily="34" charset="-122"/>
              <a:cs typeface="+mn-ea"/>
            </a:endParaRPr>
          </a:p>
          <a:p>
            <a:pPr marL="457200" indent="-457200">
              <a:lnSpc>
                <a:spcPct val="150000"/>
              </a:lnSpc>
              <a:buFont typeface="+mj-lt"/>
              <a:buAutoNum type="arabicPeriod"/>
            </a:pPr>
            <a:r>
              <a:rPr lang="zh-CN" altLang="en-US" sz="2000" dirty="0" smtClean="0">
                <a:solidFill>
                  <a:srgbClr val="1369B3"/>
                </a:solidFill>
                <a:latin typeface="微软雅黑" panose="020B0503020204020204" pitchFamily="34" charset="-122"/>
                <a:ea typeface="微软雅黑" panose="020B0503020204020204" pitchFamily="34" charset="-122"/>
                <a:cs typeface="+mn-ea"/>
              </a:rPr>
              <a:t>零</a:t>
            </a:r>
            <a:r>
              <a:rPr lang="zh-CN" altLang="en-US" sz="2000" dirty="0">
                <a:solidFill>
                  <a:srgbClr val="1369B3"/>
                </a:solidFill>
                <a:latin typeface="微软雅黑" panose="020B0503020204020204" pitchFamily="34" charset="-122"/>
                <a:ea typeface="微软雅黑" panose="020B0503020204020204" pitchFamily="34" charset="-122"/>
                <a:cs typeface="+mn-ea"/>
              </a:rPr>
              <a:t>宽</a:t>
            </a:r>
            <a:r>
              <a:rPr lang="zh-CN" altLang="en-US" sz="2000" dirty="0" smtClean="0">
                <a:solidFill>
                  <a:srgbClr val="1369B3"/>
                </a:solidFill>
                <a:latin typeface="微软雅黑" panose="020B0503020204020204" pitchFamily="34" charset="-122"/>
                <a:ea typeface="微软雅黑" panose="020B0503020204020204" pitchFamily="34" charset="-122"/>
                <a:cs typeface="+mn-ea"/>
              </a:rPr>
              <a:t>断言</a:t>
            </a:r>
            <a:endParaRPr lang="zh-CN" altLang="zh-CN" sz="2000" dirty="0">
              <a:solidFill>
                <a:srgbClr val="1369B3"/>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13049063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8.2.6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小括号</a:t>
            </a:r>
          </a:p>
        </p:txBody>
      </p:sp>
      <p:sp>
        <p:nvSpPr>
          <p:cNvPr id="4" name="矩形 3"/>
          <p:cNvSpPr/>
          <p:nvPr/>
        </p:nvSpPr>
        <p:spPr>
          <a:xfrm>
            <a:off x="982638" y="1701602"/>
            <a:ext cx="10411368" cy="1477328"/>
          </a:xfrm>
          <a:prstGeom prst="rect">
            <a:avLst/>
          </a:prstGeom>
        </p:spPr>
        <p:txBody>
          <a:bodyPr wrap="square">
            <a:spAutoFit/>
          </a:bodyPr>
          <a:lstStyle/>
          <a:p>
            <a:pPr>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r>
              <a:rPr lang="en-US" altLang="zh-CN" sz="2000" dirty="0" smtClean="0">
                <a:solidFill>
                  <a:srgbClr val="1369B2"/>
                </a:solidFill>
                <a:latin typeface="微软雅黑" panose="020B0503020204020204" pitchFamily="34" charset="-122"/>
                <a:ea typeface="微软雅黑" panose="020B0503020204020204" pitchFamily="34" charset="-122"/>
                <a:cs typeface="+mn-ea"/>
              </a:rPr>
              <a:t>()</a:t>
            </a:r>
            <a:r>
              <a:rPr lang="en-US" altLang="zh-CN" sz="2000" dirty="0" smtClean="0">
                <a:solidFill>
                  <a:srgbClr val="595959"/>
                </a:solidFill>
                <a:latin typeface="微软雅黑" panose="020B0503020204020204" pitchFamily="34" charset="-122"/>
                <a:ea typeface="微软雅黑" panose="020B0503020204020204" pitchFamily="34" charset="-122"/>
                <a:cs typeface="+mn-ea"/>
              </a:rPr>
              <a:t>”</a:t>
            </a:r>
            <a:r>
              <a:rPr lang="zh-CN" altLang="en-US" sz="2000" dirty="0">
                <a:solidFill>
                  <a:srgbClr val="595959"/>
                </a:solidFill>
                <a:latin typeface="微软雅黑" panose="020B0503020204020204" pitchFamily="34" charset="-122"/>
                <a:ea typeface="微软雅黑" panose="020B0503020204020204" pitchFamily="34" charset="-122"/>
                <a:cs typeface="+mn-ea"/>
              </a:rPr>
              <a:t>中的“</a:t>
            </a:r>
            <a:r>
              <a:rPr lang="en-US" altLang="zh-CN" sz="2000" dirty="0">
                <a:solidFill>
                  <a:srgbClr val="1369B2"/>
                </a:solidFill>
                <a:latin typeface="微软雅黑" panose="020B0503020204020204" pitchFamily="34" charset="-122"/>
                <a:ea typeface="微软雅黑" panose="020B0503020204020204" pitchFamily="34" charset="-122"/>
                <a:cs typeface="+mn-ea"/>
              </a:rPr>
              <a:t>|</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zh-CN" altLang="en-US" sz="2000" dirty="0">
                <a:solidFill>
                  <a:srgbClr val="595959"/>
                </a:solidFill>
                <a:latin typeface="微软雅黑" panose="020B0503020204020204" pitchFamily="34" charset="-122"/>
                <a:ea typeface="微软雅黑" panose="020B0503020204020204" pitchFamily="34" charset="-122"/>
                <a:cs typeface="+mn-ea"/>
              </a:rPr>
              <a:t>将只对</a:t>
            </a:r>
            <a:r>
              <a:rPr lang="zh-CN" altLang="en-US" sz="2000" dirty="0">
                <a:solidFill>
                  <a:srgbClr val="1369B2"/>
                </a:solidFill>
                <a:latin typeface="微软雅黑" panose="020B0503020204020204" pitchFamily="34" charset="-122"/>
                <a:ea typeface="微软雅黑" panose="020B0503020204020204" pitchFamily="34" charset="-122"/>
                <a:cs typeface="+mn-ea"/>
              </a:rPr>
              <a:t>当前子模式</a:t>
            </a:r>
            <a:r>
              <a:rPr lang="zh-CN" altLang="en-US" sz="2000" dirty="0">
                <a:solidFill>
                  <a:srgbClr val="595959"/>
                </a:solidFill>
                <a:latin typeface="微软雅黑" panose="020B0503020204020204" pitchFamily="34" charset="-122"/>
                <a:ea typeface="微软雅黑" panose="020B0503020204020204" pitchFamily="34" charset="-122"/>
                <a:cs typeface="+mn-ea"/>
              </a:rPr>
              <a:t>有效，而不会作用于</a:t>
            </a:r>
            <a:r>
              <a:rPr lang="zh-CN" altLang="en-US" sz="2000" dirty="0">
                <a:solidFill>
                  <a:srgbClr val="1369B2"/>
                </a:solidFill>
                <a:latin typeface="微软雅黑" panose="020B0503020204020204" pitchFamily="34" charset="-122"/>
                <a:ea typeface="微软雅黑" panose="020B0503020204020204" pitchFamily="34" charset="-122"/>
                <a:cs typeface="+mn-ea"/>
              </a:rPr>
              <a:t>整个模式</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zh-CN" altLang="en-US" sz="2000" dirty="0">
                <a:solidFill>
                  <a:srgbClr val="1369B2"/>
                </a:solidFill>
                <a:latin typeface="微软雅黑" panose="020B0503020204020204" pitchFamily="34" charset="-122"/>
                <a:ea typeface="微软雅黑" panose="020B0503020204020204" pitchFamily="34" charset="-122"/>
                <a:cs typeface="+mn-ea"/>
              </a:rPr>
              <a:t>分组</a:t>
            </a:r>
            <a:r>
              <a:rPr lang="zh-CN" altLang="en-US" sz="2000" dirty="0" smtClean="0">
                <a:solidFill>
                  <a:srgbClr val="1369B2"/>
                </a:solidFill>
                <a:latin typeface="微软雅黑" panose="020B0503020204020204" pitchFamily="34" charset="-122"/>
                <a:ea typeface="微软雅黑" panose="020B0503020204020204" pitchFamily="34" charset="-122"/>
                <a:cs typeface="+mn-ea"/>
              </a:rPr>
              <a:t>前</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：限定符限定的是</a:t>
            </a:r>
            <a:r>
              <a:rPr lang="zh-CN" altLang="en-US" sz="2000" dirty="0" smtClean="0">
                <a:solidFill>
                  <a:srgbClr val="1369B2"/>
                </a:solidFill>
                <a:latin typeface="微软雅黑" panose="020B0503020204020204" pitchFamily="34" charset="-122"/>
                <a:ea typeface="微软雅黑" panose="020B0503020204020204" pitchFamily="34" charset="-122"/>
                <a:cs typeface="+mn-ea"/>
              </a:rPr>
              <a:t>其</a:t>
            </a:r>
            <a:r>
              <a:rPr lang="zh-CN" altLang="en-US" sz="2000" dirty="0">
                <a:solidFill>
                  <a:srgbClr val="1369B2"/>
                </a:solidFill>
                <a:latin typeface="微软雅黑" panose="020B0503020204020204" pitchFamily="34" charset="-122"/>
                <a:ea typeface="微软雅黑" panose="020B0503020204020204" pitchFamily="34" charset="-122"/>
                <a:cs typeface="+mn-ea"/>
              </a:rPr>
              <a:t>前面的字符</a:t>
            </a:r>
            <a:r>
              <a:rPr lang="zh-CN" altLang="en-US" sz="2000" dirty="0">
                <a:solidFill>
                  <a:srgbClr val="595959"/>
                </a:solidFill>
                <a:latin typeface="微软雅黑" panose="020B0503020204020204" pitchFamily="34" charset="-122"/>
                <a:ea typeface="微软雅黑" panose="020B0503020204020204" pitchFamily="34" charset="-122"/>
                <a:cs typeface="+mn-ea"/>
              </a:rPr>
              <a:t>出现的</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次数</a:t>
            </a:r>
            <a:r>
              <a:rPr lang="zh-CN" altLang="en-US" sz="2000" dirty="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zh-CN" altLang="en-US" sz="2000" dirty="0" smtClean="0">
                <a:solidFill>
                  <a:srgbClr val="1369B2"/>
                </a:solidFill>
                <a:latin typeface="微软雅黑" panose="020B0503020204020204" pitchFamily="34" charset="-122"/>
                <a:ea typeface="微软雅黑" panose="020B0503020204020204" pitchFamily="34" charset="-122"/>
                <a:cs typeface="+mn-ea"/>
              </a:rPr>
              <a:t>分组</a:t>
            </a:r>
            <a:r>
              <a:rPr lang="zh-CN" altLang="en-US" sz="2000" dirty="0">
                <a:solidFill>
                  <a:srgbClr val="1369B2"/>
                </a:solidFill>
                <a:latin typeface="微软雅黑" panose="020B0503020204020204" pitchFamily="34" charset="-122"/>
                <a:ea typeface="微软雅黑" panose="020B0503020204020204" pitchFamily="34" charset="-122"/>
                <a:cs typeface="+mn-ea"/>
              </a:rPr>
              <a:t>后</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：限定符限定的是</a:t>
            </a:r>
            <a:r>
              <a:rPr lang="zh-CN" altLang="en-US" sz="2000" dirty="0" smtClean="0">
                <a:solidFill>
                  <a:srgbClr val="1369B2"/>
                </a:solidFill>
                <a:latin typeface="微软雅黑" panose="020B0503020204020204" pitchFamily="34" charset="-122"/>
                <a:ea typeface="微软雅黑" panose="020B0503020204020204" pitchFamily="34" charset="-122"/>
                <a:cs typeface="+mn-ea"/>
              </a:rPr>
              <a:t>其</a:t>
            </a:r>
            <a:r>
              <a:rPr lang="zh-CN" altLang="en-US" sz="2000" dirty="0">
                <a:solidFill>
                  <a:srgbClr val="1369B2"/>
                </a:solidFill>
                <a:latin typeface="微软雅黑" panose="020B0503020204020204" pitchFamily="34" charset="-122"/>
                <a:ea typeface="微软雅黑" panose="020B0503020204020204" pitchFamily="34" charset="-122"/>
                <a:cs typeface="+mn-ea"/>
              </a:rPr>
              <a:t>前面的分组匹配到的内容</a:t>
            </a:r>
            <a:r>
              <a:rPr lang="zh-CN" altLang="en-US" sz="2000" dirty="0">
                <a:solidFill>
                  <a:srgbClr val="595959"/>
                </a:solidFill>
                <a:latin typeface="微软雅黑" panose="020B0503020204020204" pitchFamily="34" charset="-122"/>
                <a:ea typeface="微软雅黑" panose="020B0503020204020204" pitchFamily="34" charset="-122"/>
                <a:cs typeface="+mn-ea"/>
              </a:rPr>
              <a:t>出现的次数。</a:t>
            </a:r>
          </a:p>
        </p:txBody>
      </p:sp>
      <p:graphicFrame>
        <p:nvGraphicFramePr>
          <p:cNvPr id="6" name="表格 5">
            <a:extLst>
              <a:ext uri="{FF2B5EF4-FFF2-40B4-BE49-F238E27FC236}">
                <a16:creationId xmlns:a16="http://schemas.microsoft.com/office/drawing/2014/main" id="{B99EB765-3296-4251-958E-B4DE09C9687B}"/>
              </a:ext>
            </a:extLst>
          </p:cNvPr>
          <p:cNvGraphicFramePr>
            <a:graphicFrameLocks noGrp="1"/>
          </p:cNvGraphicFramePr>
          <p:nvPr>
            <p:extLst>
              <p:ext uri="{D42A27DB-BD31-4B8C-83A1-F6EECF244321}">
                <p14:modId xmlns:p14="http://schemas.microsoft.com/office/powerpoint/2010/main" val="686609163"/>
              </p:ext>
            </p:extLst>
          </p:nvPr>
        </p:nvGraphicFramePr>
        <p:xfrm>
          <a:off x="1774726" y="3501802"/>
          <a:ext cx="8352927" cy="2026686"/>
        </p:xfrm>
        <a:graphic>
          <a:graphicData uri="http://schemas.openxmlformats.org/drawingml/2006/table">
            <a:tbl>
              <a:tblPr>
                <a:tableStyleId>{7DF18680-E054-41AD-8BC1-D1AEF772440D}</a:tableStyleId>
              </a:tblPr>
              <a:tblGrid>
                <a:gridCol w="2232248">
                  <a:extLst>
                    <a:ext uri="{9D8B030D-6E8A-4147-A177-3AD203B41FA5}">
                      <a16:colId xmlns:a16="http://schemas.microsoft.com/office/drawing/2014/main" val="4045703550"/>
                    </a:ext>
                  </a:extLst>
                </a:gridCol>
                <a:gridCol w="1512168">
                  <a:extLst>
                    <a:ext uri="{9D8B030D-6E8A-4147-A177-3AD203B41FA5}">
                      <a16:colId xmlns:a16="http://schemas.microsoft.com/office/drawing/2014/main" val="2696402506"/>
                    </a:ext>
                  </a:extLst>
                </a:gridCol>
                <a:gridCol w="1872208">
                  <a:extLst>
                    <a:ext uri="{9D8B030D-6E8A-4147-A177-3AD203B41FA5}">
                      <a16:colId xmlns:a16="http://schemas.microsoft.com/office/drawing/2014/main" val="1365843816"/>
                    </a:ext>
                  </a:extLst>
                </a:gridCol>
                <a:gridCol w="2736303">
                  <a:extLst>
                    <a:ext uri="{9D8B030D-6E8A-4147-A177-3AD203B41FA5}">
                      <a16:colId xmlns:a16="http://schemas.microsoft.com/office/drawing/2014/main" val="860798628"/>
                    </a:ext>
                  </a:extLst>
                </a:gridCol>
              </a:tblGrid>
              <a:tr h="675562">
                <a:tc>
                  <a:txBody>
                    <a:bodyPr/>
                    <a:lstStyle/>
                    <a:p>
                      <a:pPr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改变作用范围前</a:t>
                      </a:r>
                      <a:endParaRPr lang="zh-CN" sz="1600"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ctr">
                        <a:spcAft>
                          <a:spcPts val="0"/>
                        </a:spcAft>
                      </a:pPr>
                      <a:r>
                        <a:rPr lang="zh-CN" sz="1600" b="1" kern="100">
                          <a:solidFill>
                            <a:srgbClr val="595959"/>
                          </a:solidFill>
                          <a:effectLst/>
                          <a:latin typeface="微软雅黑" panose="020B0503020204020204" pitchFamily="34" charset="-122"/>
                          <a:ea typeface="微软雅黑" panose="020B0503020204020204" pitchFamily="34" charset="-122"/>
                        </a:rPr>
                        <a:t>可匹配内容</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ctr">
                        <a:spcAft>
                          <a:spcPts val="0"/>
                        </a:spcAft>
                      </a:pPr>
                      <a:r>
                        <a:rPr lang="zh-CN" sz="1600" b="1" kern="100">
                          <a:solidFill>
                            <a:srgbClr val="595959"/>
                          </a:solidFill>
                          <a:effectLst/>
                          <a:latin typeface="微软雅黑" panose="020B0503020204020204" pitchFamily="34" charset="-122"/>
                          <a:ea typeface="微软雅黑" panose="020B0503020204020204" pitchFamily="34" charset="-122"/>
                        </a:rPr>
                        <a:t>改变作用范围后</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ctr">
                        <a:spcAft>
                          <a:spcPts val="0"/>
                        </a:spcAft>
                      </a:pPr>
                      <a:r>
                        <a:rPr lang="zh-CN" sz="1600" b="1" kern="100">
                          <a:solidFill>
                            <a:srgbClr val="595959"/>
                          </a:solidFill>
                          <a:effectLst/>
                          <a:latin typeface="微软雅黑" panose="020B0503020204020204" pitchFamily="34" charset="-122"/>
                          <a:ea typeface="微软雅黑" panose="020B0503020204020204" pitchFamily="34" charset="-122"/>
                        </a:rPr>
                        <a:t>可匹配内容</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extLst>
                  <a:ext uri="{0D108BD9-81ED-4DB2-BD59-A6C34878D82A}">
                    <a16:rowId xmlns:a16="http://schemas.microsoft.com/office/drawing/2014/main" val="10000"/>
                  </a:ext>
                </a:extLst>
              </a:tr>
              <a:tr h="675562">
                <a:tc>
                  <a:txBody>
                    <a:bodyPr/>
                    <a:lstStyle/>
                    <a:p>
                      <a:pPr algn="ctr">
                        <a:spcAft>
                          <a:spcPts val="0"/>
                        </a:spcAft>
                      </a:pPr>
                      <a:r>
                        <a:rPr lang="en-US" sz="1600" kern="100">
                          <a:solidFill>
                            <a:srgbClr val="595959"/>
                          </a:solidFill>
                          <a:effectLst/>
                          <a:latin typeface="微软雅黑" panose="020B0503020204020204" pitchFamily="34" charset="-122"/>
                          <a:ea typeface="微软雅黑" panose="020B0503020204020204" pitchFamily="34" charset="-122"/>
                        </a:rPr>
                        <a:t>firm|sh</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l">
                        <a:spcAft>
                          <a:spcPts val="0"/>
                        </a:spcAft>
                      </a:pPr>
                      <a:r>
                        <a:rPr lang="en-US" sz="1600" kern="100">
                          <a:solidFill>
                            <a:srgbClr val="595959"/>
                          </a:solidFill>
                          <a:effectLst/>
                          <a:latin typeface="微软雅黑" panose="020B0503020204020204" pitchFamily="34" charset="-122"/>
                          <a:ea typeface="微软雅黑" panose="020B0503020204020204" pitchFamily="34" charset="-122"/>
                        </a:rPr>
                        <a:t>firm</a:t>
                      </a:r>
                      <a:r>
                        <a:rPr lang="zh-CN" sz="1600" kern="100">
                          <a:solidFill>
                            <a:srgbClr val="595959"/>
                          </a:solidFill>
                          <a:effectLst/>
                          <a:latin typeface="微软雅黑" panose="020B0503020204020204" pitchFamily="34" charset="-122"/>
                          <a:ea typeface="微软雅黑" panose="020B0503020204020204" pitchFamily="34" charset="-122"/>
                        </a:rPr>
                        <a:t>、</a:t>
                      </a:r>
                      <a:r>
                        <a:rPr lang="en-US" sz="1600" kern="100">
                          <a:solidFill>
                            <a:srgbClr val="595959"/>
                          </a:solidFill>
                          <a:effectLst/>
                          <a:latin typeface="微软雅黑" panose="020B0503020204020204" pitchFamily="34" charset="-122"/>
                          <a:ea typeface="微软雅黑" panose="020B0503020204020204" pitchFamily="34" charset="-122"/>
                        </a:rPr>
                        <a:t>sh</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ctr">
                        <a:spcAft>
                          <a:spcPts val="0"/>
                        </a:spcAft>
                      </a:pPr>
                      <a:r>
                        <a:rPr lang="en-US" sz="1600" kern="100">
                          <a:solidFill>
                            <a:srgbClr val="595959"/>
                          </a:solidFill>
                          <a:effectLst/>
                          <a:latin typeface="微软雅黑" panose="020B0503020204020204" pitchFamily="34" charset="-122"/>
                          <a:ea typeface="微软雅黑" panose="020B0503020204020204" pitchFamily="34" charset="-122"/>
                        </a:rPr>
                        <a:t>fi(rm|sh)</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l">
                        <a:spcAft>
                          <a:spcPts val="0"/>
                        </a:spcAft>
                      </a:pPr>
                      <a:r>
                        <a:rPr lang="en-US" sz="1600" kern="100" dirty="0">
                          <a:solidFill>
                            <a:srgbClr val="595959"/>
                          </a:solidFill>
                          <a:effectLst/>
                          <a:latin typeface="微软雅黑" panose="020B0503020204020204" pitchFamily="34" charset="-122"/>
                          <a:ea typeface="微软雅黑" panose="020B0503020204020204" pitchFamily="34" charset="-122"/>
                        </a:rPr>
                        <a:t>firm</a:t>
                      </a:r>
                      <a:r>
                        <a:rPr lang="zh-CN" sz="1600" kern="100" dirty="0">
                          <a:solidFill>
                            <a:srgbClr val="595959"/>
                          </a:solidFill>
                          <a:effectLst/>
                          <a:latin typeface="微软雅黑" panose="020B0503020204020204" pitchFamily="34" charset="-122"/>
                          <a:ea typeface="微软雅黑" panose="020B0503020204020204" pitchFamily="34" charset="-122"/>
                        </a:rPr>
                        <a:t>、</a:t>
                      </a:r>
                      <a:r>
                        <a:rPr lang="en-US" sz="1600" kern="100" dirty="0">
                          <a:solidFill>
                            <a:srgbClr val="595959"/>
                          </a:solidFill>
                          <a:effectLst/>
                          <a:latin typeface="微软雅黑" panose="020B0503020204020204" pitchFamily="34" charset="-122"/>
                          <a:ea typeface="微软雅黑" panose="020B0503020204020204" pitchFamily="34" charset="-122"/>
                        </a:rPr>
                        <a:t>fish</a:t>
                      </a:r>
                      <a:endParaRPr lang="zh-CN" sz="1600"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extLst>
                  <a:ext uri="{0D108BD9-81ED-4DB2-BD59-A6C34878D82A}">
                    <a16:rowId xmlns:a16="http://schemas.microsoft.com/office/drawing/2014/main" val="3314652478"/>
                  </a:ext>
                </a:extLst>
              </a:tr>
              <a:tr h="675562">
                <a:tc>
                  <a:txBody>
                    <a:bodyPr/>
                    <a:lstStyle/>
                    <a:p>
                      <a:pPr algn="ctr">
                        <a:spcAft>
                          <a:spcPts val="0"/>
                        </a:spcAft>
                      </a:pPr>
                      <a:r>
                        <a:rPr lang="en-US" sz="1600" kern="100">
                          <a:solidFill>
                            <a:srgbClr val="595959"/>
                          </a:solidFill>
                          <a:effectLst/>
                          <a:latin typeface="微软雅黑" panose="020B0503020204020204" pitchFamily="34" charset="-122"/>
                          <a:ea typeface="微软雅黑" panose="020B0503020204020204" pitchFamily="34" charset="-122"/>
                        </a:rPr>
                        <a:t>bana{2}</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l">
                        <a:spcAft>
                          <a:spcPts val="0"/>
                        </a:spcAft>
                      </a:pPr>
                      <a:r>
                        <a:rPr lang="en-US" sz="1600" kern="100" dirty="0" err="1">
                          <a:solidFill>
                            <a:srgbClr val="595959"/>
                          </a:solidFill>
                          <a:effectLst/>
                          <a:latin typeface="微软雅黑" panose="020B0503020204020204" pitchFamily="34" charset="-122"/>
                          <a:ea typeface="微软雅黑" panose="020B0503020204020204" pitchFamily="34" charset="-122"/>
                        </a:rPr>
                        <a:t>banaa</a:t>
                      </a:r>
                      <a:endParaRPr lang="zh-CN" sz="1600"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ctr">
                        <a:spcAft>
                          <a:spcPts val="0"/>
                        </a:spcAft>
                      </a:pPr>
                      <a:r>
                        <a:rPr lang="en-US" sz="1600" kern="100" dirty="0" err="1">
                          <a:solidFill>
                            <a:srgbClr val="595959"/>
                          </a:solidFill>
                          <a:effectLst/>
                          <a:latin typeface="微软雅黑" panose="020B0503020204020204" pitchFamily="34" charset="-122"/>
                          <a:ea typeface="微软雅黑" panose="020B0503020204020204" pitchFamily="34" charset="-122"/>
                        </a:rPr>
                        <a:t>ba</a:t>
                      </a:r>
                      <a:r>
                        <a:rPr lang="en-US" sz="1600" kern="100" dirty="0">
                          <a:solidFill>
                            <a:srgbClr val="595959"/>
                          </a:solidFill>
                          <a:effectLst/>
                          <a:latin typeface="微软雅黑" panose="020B0503020204020204" pitchFamily="34" charset="-122"/>
                          <a:ea typeface="微软雅黑" panose="020B0503020204020204" pitchFamily="34" charset="-122"/>
                        </a:rPr>
                        <a:t>(</a:t>
                      </a:r>
                      <a:r>
                        <a:rPr lang="en-US" sz="1600" kern="100" dirty="0" err="1">
                          <a:solidFill>
                            <a:srgbClr val="595959"/>
                          </a:solidFill>
                          <a:effectLst/>
                          <a:latin typeface="微软雅黑" panose="020B0503020204020204" pitchFamily="34" charset="-122"/>
                          <a:ea typeface="微软雅黑" panose="020B0503020204020204" pitchFamily="34" charset="-122"/>
                        </a:rPr>
                        <a:t>na</a:t>
                      </a:r>
                      <a:r>
                        <a:rPr lang="en-US" sz="1600" kern="100" dirty="0">
                          <a:solidFill>
                            <a:srgbClr val="595959"/>
                          </a:solidFill>
                          <a:effectLst/>
                          <a:latin typeface="微软雅黑" panose="020B0503020204020204" pitchFamily="34" charset="-122"/>
                          <a:ea typeface="微软雅黑" panose="020B0503020204020204" pitchFamily="34" charset="-122"/>
                        </a:rPr>
                        <a:t>){2}</a:t>
                      </a:r>
                      <a:endParaRPr lang="zh-CN" sz="1600"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l">
                        <a:spcAft>
                          <a:spcPts val="0"/>
                        </a:spcAft>
                      </a:pPr>
                      <a:r>
                        <a:rPr lang="en-US" sz="1600" kern="100" dirty="0">
                          <a:solidFill>
                            <a:srgbClr val="595959"/>
                          </a:solidFill>
                          <a:effectLst/>
                          <a:latin typeface="微软雅黑" panose="020B0503020204020204" pitchFamily="34" charset="-122"/>
                          <a:ea typeface="微软雅黑" panose="020B0503020204020204" pitchFamily="34" charset="-122"/>
                        </a:rPr>
                        <a:t>banana</a:t>
                      </a:r>
                      <a:endParaRPr lang="zh-CN" sz="1600"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extLst>
                  <a:ext uri="{0D108BD9-81ED-4DB2-BD59-A6C34878D82A}">
                    <a16:rowId xmlns:a16="http://schemas.microsoft.com/office/drawing/2014/main" val="3956143176"/>
                  </a:ext>
                </a:extLst>
              </a:tr>
            </a:tbl>
          </a:graphicData>
        </a:graphic>
      </p:graphicFrame>
      <p:sp>
        <p:nvSpPr>
          <p:cNvPr id="7" name="1"/>
          <p:cNvSpPr txBox="1"/>
          <p:nvPr>
            <p:custDataLst>
              <p:tags r:id="rId1"/>
            </p:custDataLst>
          </p:nvPr>
        </p:nvSpPr>
        <p:spPr>
          <a:xfrm>
            <a:off x="918704" y="1112254"/>
            <a:ext cx="6040598" cy="461665"/>
          </a:xfrm>
          <a:prstGeom prst="rect">
            <a:avLst/>
          </a:prstGeom>
          <a:noFill/>
          <a:ln>
            <a:noFill/>
          </a:ln>
        </p:spPr>
        <p:txBody>
          <a:bodyPr wrap="square" rtlCol="0">
            <a:spAutoFit/>
          </a:bodyPr>
          <a:lstStyle/>
          <a:p>
            <a:pPr lvl="0" defTabSz="457200">
              <a:defRPr/>
            </a:pPr>
            <a:r>
              <a:rPr lang="en-US" altLang="zh-CN"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1</a:t>
            </a:r>
            <a:r>
              <a:rPr lang="en-US" altLang="zh-CN" b="1" kern="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 </a:t>
            </a:r>
            <a:r>
              <a:rPr lang="zh-CN" altLang="en-US" b="1" kern="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改变</a:t>
            </a: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作用范围</a:t>
            </a:r>
          </a:p>
        </p:txBody>
      </p:sp>
    </p:spTree>
    <p:extLst>
      <p:ext uri="{BB962C8B-B14F-4D97-AF65-F5344CB8AC3E}">
        <p14:creationId xmlns:p14="http://schemas.microsoft.com/office/powerpoint/2010/main" val="26670371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8.2.6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小括号</a:t>
            </a:r>
          </a:p>
        </p:txBody>
      </p:sp>
      <p:sp>
        <p:nvSpPr>
          <p:cNvPr id="4" name="矩形 3"/>
          <p:cNvSpPr/>
          <p:nvPr/>
        </p:nvSpPr>
        <p:spPr>
          <a:xfrm>
            <a:off x="918704" y="1685690"/>
            <a:ext cx="10513168" cy="553998"/>
          </a:xfrm>
          <a:prstGeom prst="rect">
            <a:avLst/>
          </a:prstGeom>
        </p:spPr>
        <p:txBody>
          <a:bodyPr wrap="square">
            <a:spAutoFit/>
          </a:bodyPr>
          <a:lstStyle/>
          <a:p>
            <a:pPr>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当</a:t>
            </a:r>
            <a:r>
              <a:rPr lang="zh-CN" altLang="en-US" sz="2000" dirty="0">
                <a:solidFill>
                  <a:srgbClr val="1369B2"/>
                </a:solidFill>
                <a:latin typeface="微软雅黑" panose="020B0503020204020204" pitchFamily="34" charset="-122"/>
                <a:ea typeface="微软雅黑" panose="020B0503020204020204" pitchFamily="34" charset="-122"/>
                <a:cs typeface="+mn-ea"/>
              </a:rPr>
              <a:t>子模式匹配到内容</a:t>
            </a:r>
            <a:r>
              <a:rPr lang="zh-CN" altLang="en-US" sz="2000" dirty="0">
                <a:solidFill>
                  <a:srgbClr val="595959"/>
                </a:solidFill>
                <a:latin typeface="微软雅黑" panose="020B0503020204020204" pitchFamily="34" charset="-122"/>
                <a:ea typeface="微软雅黑" panose="020B0503020204020204" pitchFamily="34" charset="-122"/>
                <a:cs typeface="+mn-ea"/>
              </a:rPr>
              <a:t>时，匹配到的内容会被自动存储到缓存区，这个过程就</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称为</a:t>
            </a:r>
            <a:r>
              <a:rPr lang="zh-CN" altLang="en-US" sz="2000" dirty="0" smtClean="0">
                <a:solidFill>
                  <a:srgbClr val="1369B2"/>
                </a:solidFill>
                <a:latin typeface="微软雅黑" panose="020B0503020204020204" pitchFamily="34" charset="-122"/>
                <a:ea typeface="微软雅黑" panose="020B0503020204020204" pitchFamily="34" charset="-122"/>
                <a:cs typeface="+mn-ea"/>
              </a:rPr>
              <a:t>捕获</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p:txBody>
      </p:sp>
      <p:sp>
        <p:nvSpPr>
          <p:cNvPr id="5" name="1"/>
          <p:cNvSpPr txBox="1"/>
          <p:nvPr>
            <p:custDataLst>
              <p:tags r:id="rId1"/>
            </p:custDataLst>
          </p:nvPr>
        </p:nvSpPr>
        <p:spPr>
          <a:xfrm>
            <a:off x="918704" y="1112254"/>
            <a:ext cx="6040598" cy="461665"/>
          </a:xfrm>
          <a:prstGeom prst="rect">
            <a:avLst/>
          </a:prstGeom>
          <a:noFill/>
          <a:ln>
            <a:noFill/>
          </a:ln>
        </p:spPr>
        <p:txBody>
          <a:bodyPr wrap="square" rtlCol="0">
            <a:spAutoFit/>
          </a:bodyPr>
          <a:lstStyle/>
          <a:p>
            <a:pPr lvl="0" defTabSz="457200">
              <a:defRPr/>
            </a:pPr>
            <a:r>
              <a:rPr lang="en-US" altLang="zh-CN"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2</a:t>
            </a:r>
            <a:r>
              <a:rPr lang="en-US" altLang="zh-CN" b="1" kern="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 </a:t>
            </a:r>
            <a:r>
              <a:rPr lang="zh-CN" altLang="en-US" b="1" kern="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捕获</a:t>
            </a: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内容</a:t>
            </a:r>
          </a:p>
        </p:txBody>
      </p:sp>
      <p:sp>
        <p:nvSpPr>
          <p:cNvPr id="8" name="矩形 7"/>
          <p:cNvSpPr/>
          <p:nvPr/>
        </p:nvSpPr>
        <p:spPr>
          <a:xfrm>
            <a:off x="1558702" y="2359586"/>
            <a:ext cx="9361040" cy="1224136"/>
          </a:xfrm>
          <a:prstGeom prst="rect">
            <a:avLst/>
          </a:prstGeom>
          <a:solidFill>
            <a:srgbClr val="F2F2F2"/>
          </a:solidFill>
        </p:spPr>
        <p:txBody>
          <a:bodyPr wrap="square" rtlCol="0" anchor="ctr">
            <a:noAutofit/>
          </a:bodyPr>
          <a:lstStyle/>
          <a:p>
            <a:endParaRPr lang="zh-CN" altLang="en-US" sz="2000">
              <a:solidFill>
                <a:srgbClr val="595959"/>
              </a:solidFill>
              <a:latin typeface="微软雅黑" panose="020B0503020204020204" pitchFamily="34" charset="-122"/>
              <a:ea typeface="微软雅黑" panose="020B0503020204020204" pitchFamily="34" charset="-122"/>
              <a:cs typeface="+mn-ea"/>
            </a:endParaRPr>
          </a:p>
        </p:txBody>
      </p:sp>
      <p:sp>
        <p:nvSpPr>
          <p:cNvPr id="9" name="矩形 8"/>
          <p:cNvSpPr/>
          <p:nvPr/>
        </p:nvSpPr>
        <p:spPr>
          <a:xfrm>
            <a:off x="1577958" y="2478898"/>
            <a:ext cx="8752717" cy="1015663"/>
          </a:xfrm>
          <a:prstGeom prst="rect">
            <a:avLst/>
          </a:prstGeom>
        </p:spPr>
        <p:txBody>
          <a:bodyPr wrap="none">
            <a:spAutoFit/>
          </a:bodyPr>
          <a:lstStyle/>
          <a:p>
            <a:pPr indent="266700">
              <a:lnSpc>
                <a:spcPct val="150000"/>
              </a:lnSpc>
            </a:pPr>
            <a:r>
              <a:rPr lang="en-US" altLang="zh-CN" sz="2000" dirty="0" err="1">
                <a:solidFill>
                  <a:srgbClr val="595959"/>
                </a:solidFill>
                <a:latin typeface="微软雅黑" panose="020B0503020204020204" pitchFamily="34" charset="-122"/>
                <a:ea typeface="微软雅黑" panose="020B0503020204020204" pitchFamily="34" charset="-122"/>
                <a:cs typeface="+mn-ea"/>
              </a:rPr>
              <a:t>preg_match</a:t>
            </a:r>
            <a:r>
              <a:rPr lang="en-US" altLang="zh-CN" sz="2000" dirty="0">
                <a:solidFill>
                  <a:srgbClr val="595959"/>
                </a:solidFill>
                <a:latin typeface="微软雅黑" panose="020B0503020204020204" pitchFamily="34" charset="-122"/>
                <a:ea typeface="微软雅黑" panose="020B0503020204020204" pitchFamily="34" charset="-122"/>
                <a:cs typeface="+mn-ea"/>
              </a:rPr>
              <a:t>('/a</a:t>
            </a:r>
            <a:r>
              <a:rPr lang="en-US" altLang="zh-CN" sz="2000" dirty="0">
                <a:solidFill>
                  <a:srgbClr val="1369B2"/>
                </a:solidFill>
                <a:latin typeface="微软雅黑" panose="020B0503020204020204" pitchFamily="34" charset="-122"/>
                <a:ea typeface="微软雅黑" panose="020B0503020204020204" pitchFamily="34" charset="-122"/>
                <a:cs typeface="+mn-ea"/>
              </a:rPr>
              <a:t>(b)</a:t>
            </a:r>
            <a:r>
              <a:rPr lang="en-US" altLang="zh-CN" sz="2000" dirty="0">
                <a:solidFill>
                  <a:srgbClr val="595959"/>
                </a:solidFill>
                <a:latin typeface="微软雅黑" panose="020B0503020204020204" pitchFamily="34" charset="-122"/>
                <a:ea typeface="微软雅黑" panose="020B0503020204020204" pitchFamily="34" charset="-122"/>
                <a:cs typeface="+mn-ea"/>
              </a:rPr>
              <a:t>/', '</a:t>
            </a:r>
            <a:r>
              <a:rPr lang="en-US" altLang="zh-CN" sz="2000" dirty="0" err="1">
                <a:solidFill>
                  <a:srgbClr val="595959"/>
                </a:solidFill>
                <a:latin typeface="微软雅黑" panose="020B0503020204020204" pitchFamily="34" charset="-122"/>
                <a:ea typeface="微软雅黑" panose="020B0503020204020204" pitchFamily="34" charset="-122"/>
                <a:cs typeface="+mn-ea"/>
              </a:rPr>
              <a:t>abcd</a:t>
            </a:r>
            <a:r>
              <a:rPr lang="en-US" altLang="zh-CN" sz="2000" dirty="0">
                <a:solidFill>
                  <a:srgbClr val="595959"/>
                </a:solidFill>
                <a:latin typeface="微软雅黑" panose="020B0503020204020204" pitchFamily="34" charset="-122"/>
                <a:ea typeface="微软雅黑" panose="020B0503020204020204" pitchFamily="34" charset="-122"/>
                <a:cs typeface="+mn-ea"/>
              </a:rPr>
              <a:t>', $matches);</a:t>
            </a:r>
          </a:p>
          <a:p>
            <a:pPr indent="266700">
              <a:lnSpc>
                <a:spcPct val="150000"/>
              </a:lnSpc>
            </a:pPr>
            <a:r>
              <a:rPr lang="en-US" altLang="zh-CN" sz="2000" dirty="0" err="1">
                <a:solidFill>
                  <a:srgbClr val="595959"/>
                </a:solidFill>
                <a:latin typeface="微软雅黑" panose="020B0503020204020204" pitchFamily="34" charset="-122"/>
                <a:ea typeface="微软雅黑" panose="020B0503020204020204" pitchFamily="34" charset="-122"/>
                <a:cs typeface="+mn-ea"/>
              </a:rPr>
              <a:t>print_r</a:t>
            </a:r>
            <a:r>
              <a:rPr lang="en-US" altLang="zh-CN" sz="2000" dirty="0">
                <a:solidFill>
                  <a:srgbClr val="595959"/>
                </a:solidFill>
                <a:latin typeface="微软雅黑" panose="020B0503020204020204" pitchFamily="34" charset="-122"/>
                <a:ea typeface="微软雅黑" panose="020B0503020204020204" pitchFamily="34" charset="-122"/>
                <a:cs typeface="+mn-ea"/>
              </a:rPr>
              <a:t>($matches); 	// </a:t>
            </a:r>
            <a:r>
              <a:rPr lang="zh-CN" altLang="en-US" sz="2000" dirty="0">
                <a:solidFill>
                  <a:srgbClr val="595959"/>
                </a:solidFill>
                <a:latin typeface="微软雅黑" panose="020B0503020204020204" pitchFamily="34" charset="-122"/>
                <a:ea typeface="微软雅黑" panose="020B0503020204020204" pitchFamily="34" charset="-122"/>
                <a:cs typeface="+mn-ea"/>
              </a:rPr>
              <a:t>输出结果：</a:t>
            </a:r>
            <a:r>
              <a:rPr lang="en-US" altLang="zh-CN" sz="2000" dirty="0">
                <a:solidFill>
                  <a:srgbClr val="595959"/>
                </a:solidFill>
                <a:latin typeface="微软雅黑" panose="020B0503020204020204" pitchFamily="34" charset="-122"/>
                <a:ea typeface="微软雅黑" panose="020B0503020204020204" pitchFamily="34" charset="-122"/>
                <a:cs typeface="+mn-ea"/>
              </a:rPr>
              <a:t>Array ( [0] =&gt; ab </a:t>
            </a:r>
            <a:r>
              <a:rPr lang="en-US" altLang="zh-CN" sz="2000" dirty="0">
                <a:solidFill>
                  <a:srgbClr val="1369B2"/>
                </a:solidFill>
                <a:latin typeface="微软雅黑" panose="020B0503020204020204" pitchFamily="34" charset="-122"/>
                <a:ea typeface="微软雅黑" panose="020B0503020204020204" pitchFamily="34" charset="-122"/>
                <a:cs typeface="+mn-ea"/>
              </a:rPr>
              <a:t>[1] =&gt; b</a:t>
            </a:r>
            <a:r>
              <a:rPr lang="en-US" altLang="zh-CN" sz="2000" dirty="0">
                <a:solidFill>
                  <a:srgbClr val="595959"/>
                </a:solidFill>
                <a:latin typeface="微软雅黑" panose="020B0503020204020204" pitchFamily="34" charset="-122"/>
                <a:ea typeface="微软雅黑" panose="020B0503020204020204" pitchFamily="34" charset="-122"/>
                <a:cs typeface="+mn-ea"/>
              </a:rPr>
              <a:t> )</a:t>
            </a:r>
          </a:p>
        </p:txBody>
      </p:sp>
      <p:sp>
        <p:nvSpPr>
          <p:cNvPr id="10" name="矩形 9"/>
          <p:cNvSpPr/>
          <p:nvPr/>
        </p:nvSpPr>
        <p:spPr>
          <a:xfrm>
            <a:off x="1577958" y="3746355"/>
            <a:ext cx="9341784" cy="1596640"/>
          </a:xfrm>
          <a:prstGeom prst="rect">
            <a:avLst/>
          </a:prstGeom>
          <a:solidFill>
            <a:srgbClr val="F2F2F2"/>
          </a:solidFill>
        </p:spPr>
        <p:txBody>
          <a:bodyPr wrap="square" rtlCol="0" anchor="ctr">
            <a:noAutofit/>
          </a:bodyPr>
          <a:lstStyle/>
          <a:p>
            <a:endParaRPr lang="zh-CN" altLang="en-US" sz="2000">
              <a:solidFill>
                <a:srgbClr val="595959"/>
              </a:solidFill>
              <a:latin typeface="微软雅黑" panose="020B0503020204020204" pitchFamily="34" charset="-122"/>
              <a:ea typeface="微软雅黑" panose="020B0503020204020204" pitchFamily="34" charset="-122"/>
              <a:cs typeface="+mn-ea"/>
            </a:endParaRPr>
          </a:p>
        </p:txBody>
      </p:sp>
      <p:sp>
        <p:nvSpPr>
          <p:cNvPr id="11" name="矩形 10"/>
          <p:cNvSpPr/>
          <p:nvPr/>
        </p:nvSpPr>
        <p:spPr>
          <a:xfrm>
            <a:off x="1597214" y="3777744"/>
            <a:ext cx="9178512" cy="1477328"/>
          </a:xfrm>
          <a:prstGeom prst="rect">
            <a:avLst/>
          </a:prstGeom>
        </p:spPr>
        <p:txBody>
          <a:bodyPr wrap="square">
            <a:spAutoFit/>
          </a:bodyPr>
          <a:lstStyle/>
          <a:p>
            <a:pPr indent="266700">
              <a:lnSpc>
                <a:spcPct val="150000"/>
              </a:lnSpc>
            </a:pPr>
            <a:r>
              <a:rPr lang="en-US" altLang="zh-CN" sz="2000" dirty="0" err="1">
                <a:solidFill>
                  <a:srgbClr val="595959"/>
                </a:solidFill>
                <a:latin typeface="微软雅黑" panose="020B0503020204020204" pitchFamily="34" charset="-122"/>
                <a:ea typeface="微软雅黑" panose="020B0503020204020204" pitchFamily="34" charset="-122"/>
                <a:cs typeface="+mn-ea"/>
              </a:rPr>
              <a:t>preg_match_all</a:t>
            </a:r>
            <a:r>
              <a:rPr lang="en-US" altLang="zh-CN" sz="2000" dirty="0">
                <a:solidFill>
                  <a:srgbClr val="595959"/>
                </a:solidFill>
                <a:latin typeface="微软雅黑" panose="020B0503020204020204" pitchFamily="34" charset="-122"/>
                <a:ea typeface="微软雅黑" panose="020B0503020204020204" pitchFamily="34" charset="-122"/>
                <a:cs typeface="+mn-ea"/>
              </a:rPr>
              <a:t>('/a</a:t>
            </a:r>
            <a:r>
              <a:rPr lang="en-US" altLang="zh-CN" sz="2000" dirty="0">
                <a:solidFill>
                  <a:srgbClr val="1369B2"/>
                </a:solidFill>
                <a:latin typeface="微软雅黑" panose="020B0503020204020204" pitchFamily="34" charset="-122"/>
                <a:ea typeface="微软雅黑" panose="020B0503020204020204" pitchFamily="34" charset="-122"/>
                <a:cs typeface="+mn-ea"/>
              </a:rPr>
              <a:t>(b)</a:t>
            </a:r>
            <a:r>
              <a:rPr lang="en-US" altLang="zh-CN" sz="2000" dirty="0">
                <a:solidFill>
                  <a:srgbClr val="595959"/>
                </a:solidFill>
                <a:latin typeface="微软雅黑" panose="020B0503020204020204" pitchFamily="34" charset="-122"/>
                <a:ea typeface="微软雅黑" panose="020B0503020204020204" pitchFamily="34" charset="-122"/>
                <a:cs typeface="+mn-ea"/>
              </a:rPr>
              <a:t>/', '</a:t>
            </a:r>
            <a:r>
              <a:rPr lang="en-US" altLang="zh-CN" sz="2000" dirty="0" err="1">
                <a:solidFill>
                  <a:srgbClr val="595959"/>
                </a:solidFill>
                <a:latin typeface="微软雅黑" panose="020B0503020204020204" pitchFamily="34" charset="-122"/>
                <a:ea typeface="微软雅黑" panose="020B0503020204020204" pitchFamily="34" charset="-122"/>
                <a:cs typeface="+mn-ea"/>
              </a:rPr>
              <a:t>abcd</a:t>
            </a:r>
            <a:r>
              <a:rPr lang="en-US" altLang="zh-CN" sz="2000" dirty="0">
                <a:solidFill>
                  <a:srgbClr val="595959"/>
                </a:solidFill>
                <a:latin typeface="微软雅黑" panose="020B0503020204020204" pitchFamily="34" charset="-122"/>
                <a:ea typeface="微软雅黑" panose="020B0503020204020204" pitchFamily="34" charset="-122"/>
                <a:cs typeface="+mn-ea"/>
              </a:rPr>
              <a:t>', $matches);</a:t>
            </a:r>
          </a:p>
          <a:p>
            <a:pPr indent="266700">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 </a:t>
            </a:r>
            <a:r>
              <a:rPr lang="zh-CN" altLang="en-US" sz="2000" dirty="0">
                <a:solidFill>
                  <a:srgbClr val="595959"/>
                </a:solidFill>
                <a:latin typeface="微软雅黑" panose="020B0503020204020204" pitchFamily="34" charset="-122"/>
                <a:ea typeface="微软雅黑" panose="020B0503020204020204" pitchFamily="34" charset="-122"/>
                <a:cs typeface="+mn-ea"/>
              </a:rPr>
              <a:t>输出结果：</a:t>
            </a:r>
            <a:r>
              <a:rPr lang="en-US" altLang="zh-CN" sz="2000" dirty="0">
                <a:solidFill>
                  <a:srgbClr val="595959"/>
                </a:solidFill>
                <a:latin typeface="微软雅黑" panose="020B0503020204020204" pitchFamily="34" charset="-122"/>
                <a:ea typeface="微软雅黑" panose="020B0503020204020204" pitchFamily="34" charset="-122"/>
                <a:cs typeface="+mn-ea"/>
              </a:rPr>
              <a:t>Array ( [0] =&gt; Array ( [0] =&gt; ab ) </a:t>
            </a:r>
            <a:r>
              <a:rPr lang="en-US" altLang="zh-CN" sz="2000" dirty="0">
                <a:solidFill>
                  <a:srgbClr val="1369B2"/>
                </a:solidFill>
                <a:latin typeface="微软雅黑" panose="020B0503020204020204" pitchFamily="34" charset="-122"/>
                <a:ea typeface="微软雅黑" panose="020B0503020204020204" pitchFamily="34" charset="-122"/>
                <a:cs typeface="+mn-ea"/>
              </a:rPr>
              <a:t>[1] =&gt; Array ( [0] =&gt; b )</a:t>
            </a:r>
            <a:r>
              <a:rPr lang="en-US" altLang="zh-CN" sz="2000" dirty="0">
                <a:solidFill>
                  <a:srgbClr val="595959"/>
                </a:solidFill>
                <a:latin typeface="微软雅黑" panose="020B0503020204020204" pitchFamily="34" charset="-122"/>
                <a:ea typeface="微软雅黑" panose="020B0503020204020204" pitchFamily="34" charset="-122"/>
                <a:cs typeface="+mn-ea"/>
              </a:rPr>
              <a:t> )</a:t>
            </a:r>
          </a:p>
          <a:p>
            <a:pPr indent="266700">
              <a:lnSpc>
                <a:spcPct val="150000"/>
              </a:lnSpc>
            </a:pPr>
            <a:r>
              <a:rPr lang="en-US" altLang="zh-CN" sz="2000" dirty="0" err="1">
                <a:solidFill>
                  <a:srgbClr val="595959"/>
                </a:solidFill>
                <a:latin typeface="微软雅黑" panose="020B0503020204020204" pitchFamily="34" charset="-122"/>
                <a:ea typeface="微软雅黑" panose="020B0503020204020204" pitchFamily="34" charset="-122"/>
                <a:cs typeface="+mn-ea"/>
              </a:rPr>
              <a:t>print_r</a:t>
            </a:r>
            <a:r>
              <a:rPr lang="en-US" altLang="zh-CN" sz="2000" dirty="0">
                <a:solidFill>
                  <a:srgbClr val="595959"/>
                </a:solidFill>
                <a:latin typeface="微软雅黑" panose="020B0503020204020204" pitchFamily="34" charset="-122"/>
                <a:ea typeface="微软雅黑" panose="020B0503020204020204" pitchFamily="34" charset="-122"/>
                <a:cs typeface="+mn-ea"/>
              </a:rPr>
              <a:t>($matches);</a:t>
            </a:r>
          </a:p>
        </p:txBody>
      </p:sp>
    </p:spTree>
    <p:extLst>
      <p:ext uri="{BB962C8B-B14F-4D97-AF65-F5344CB8AC3E}">
        <p14:creationId xmlns:p14="http://schemas.microsoft.com/office/powerpoint/2010/main" val="8365620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8.2.6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小括号</a:t>
            </a:r>
          </a:p>
        </p:txBody>
      </p:sp>
      <p:sp>
        <p:nvSpPr>
          <p:cNvPr id="5" name="1"/>
          <p:cNvSpPr txBox="1"/>
          <p:nvPr>
            <p:custDataLst>
              <p:tags r:id="rId1"/>
            </p:custDataLst>
          </p:nvPr>
        </p:nvSpPr>
        <p:spPr>
          <a:xfrm>
            <a:off x="918704" y="1112254"/>
            <a:ext cx="6040598" cy="461665"/>
          </a:xfrm>
          <a:prstGeom prst="rect">
            <a:avLst/>
          </a:prstGeom>
          <a:noFill/>
          <a:ln>
            <a:noFill/>
          </a:ln>
        </p:spPr>
        <p:txBody>
          <a:bodyPr wrap="square" rtlCol="0">
            <a:spAutoFit/>
          </a:bodyPr>
          <a:lstStyle/>
          <a:p>
            <a:pPr lvl="0" defTabSz="457200">
              <a:defRPr/>
            </a:pPr>
            <a:r>
              <a:rPr lang="en-US" altLang="zh-CN"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2</a:t>
            </a:r>
            <a:r>
              <a:rPr lang="en-US" altLang="zh-CN" b="1" kern="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 </a:t>
            </a:r>
            <a:r>
              <a:rPr lang="zh-CN" altLang="en-US" b="1" kern="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捕获</a:t>
            </a: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内容</a:t>
            </a:r>
          </a:p>
        </p:txBody>
      </p:sp>
      <p:sp>
        <p:nvSpPr>
          <p:cNvPr id="6" name="矩形 5"/>
          <p:cNvSpPr/>
          <p:nvPr/>
        </p:nvSpPr>
        <p:spPr>
          <a:xfrm>
            <a:off x="943316" y="1736006"/>
            <a:ext cx="10710401" cy="400110"/>
          </a:xfrm>
          <a:prstGeom prst="rect">
            <a:avLst/>
          </a:prstGeom>
        </p:spPr>
        <p:txBody>
          <a:bodyPr wrap="square">
            <a:spAutoFit/>
          </a:bodyPr>
          <a:lstStyle/>
          <a:p>
            <a:r>
              <a:rPr lang="zh-CN" altLang="en-US" sz="2000" dirty="0" smtClean="0">
                <a:solidFill>
                  <a:srgbClr val="595959"/>
                </a:solidFill>
                <a:latin typeface="微软雅黑" panose="020B0503020204020204" pitchFamily="34" charset="-122"/>
                <a:ea typeface="微软雅黑" panose="020B0503020204020204" pitchFamily="34" charset="-122"/>
                <a:cs typeface="+mn-ea"/>
              </a:rPr>
              <a:t>若不想</a:t>
            </a:r>
            <a:r>
              <a:rPr lang="zh-CN" altLang="en-US" sz="2000" dirty="0">
                <a:solidFill>
                  <a:srgbClr val="595959"/>
                </a:solidFill>
                <a:latin typeface="微软雅黑" panose="020B0503020204020204" pitchFamily="34" charset="-122"/>
                <a:ea typeface="微软雅黑" panose="020B0503020204020204" pitchFamily="34" charset="-122"/>
                <a:cs typeface="+mn-ea"/>
              </a:rPr>
              <a:t>将子模式的匹配结果保存起来，则可以使用“</a:t>
            </a:r>
            <a:r>
              <a:rPr lang="en-US" altLang="zh-CN" sz="2000" dirty="0">
                <a:solidFill>
                  <a:srgbClr val="1369B2"/>
                </a:solidFill>
                <a:latin typeface="微软雅黑" panose="020B0503020204020204" pitchFamily="34" charset="-122"/>
                <a:ea typeface="微软雅黑" panose="020B0503020204020204" pitchFamily="34" charset="-122"/>
                <a:cs typeface="+mn-ea"/>
              </a:rPr>
              <a:t>(?:)</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zh-CN" altLang="en-US" sz="2000" dirty="0">
                <a:solidFill>
                  <a:srgbClr val="595959"/>
                </a:solidFill>
                <a:latin typeface="微软雅黑" panose="020B0503020204020204" pitchFamily="34" charset="-122"/>
                <a:ea typeface="微软雅黑" panose="020B0503020204020204" pitchFamily="34" charset="-122"/>
                <a:cs typeface="+mn-ea"/>
              </a:rPr>
              <a:t>的方式实现</a:t>
            </a:r>
            <a:r>
              <a:rPr lang="zh-CN" altLang="en-US" sz="2000" dirty="0">
                <a:solidFill>
                  <a:srgbClr val="1369B2"/>
                </a:solidFill>
                <a:latin typeface="微软雅黑" panose="020B0503020204020204" pitchFamily="34" charset="-122"/>
                <a:ea typeface="微软雅黑" panose="020B0503020204020204" pitchFamily="34" charset="-122"/>
                <a:cs typeface="+mn-ea"/>
              </a:rPr>
              <a:t>非捕获</a:t>
            </a:r>
            <a:r>
              <a:rPr lang="zh-CN" altLang="en-US" sz="2000" dirty="0" smtClean="0">
                <a:solidFill>
                  <a:srgbClr val="1369B2"/>
                </a:solidFill>
                <a:latin typeface="微软雅黑" panose="020B0503020204020204" pitchFamily="34" charset="-122"/>
                <a:ea typeface="微软雅黑" panose="020B0503020204020204" pitchFamily="34" charset="-122"/>
                <a:cs typeface="+mn-ea"/>
              </a:rPr>
              <a:t>匹配</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p:txBody>
      </p:sp>
      <p:sp>
        <p:nvSpPr>
          <p:cNvPr id="8" name="矩形 7"/>
          <p:cNvSpPr/>
          <p:nvPr/>
        </p:nvSpPr>
        <p:spPr>
          <a:xfrm>
            <a:off x="978534" y="2421682"/>
            <a:ext cx="9361040" cy="1224136"/>
          </a:xfrm>
          <a:prstGeom prst="rect">
            <a:avLst/>
          </a:prstGeom>
          <a:solidFill>
            <a:srgbClr val="F2F2F2"/>
          </a:solidFill>
        </p:spPr>
        <p:txBody>
          <a:bodyPr wrap="square" rtlCol="0" anchor="ctr">
            <a:noAutofit/>
          </a:bodyPr>
          <a:lstStyle/>
          <a:p>
            <a:endParaRPr lang="zh-CN" altLang="en-US" sz="2000">
              <a:solidFill>
                <a:srgbClr val="595959"/>
              </a:solidFill>
              <a:latin typeface="微软雅黑" panose="020B0503020204020204" pitchFamily="34" charset="-122"/>
              <a:ea typeface="微软雅黑" panose="020B0503020204020204" pitchFamily="34" charset="-122"/>
              <a:cs typeface="+mn-ea"/>
            </a:endParaRPr>
          </a:p>
        </p:txBody>
      </p:sp>
      <p:sp>
        <p:nvSpPr>
          <p:cNvPr id="9" name="矩形 8"/>
          <p:cNvSpPr/>
          <p:nvPr/>
        </p:nvSpPr>
        <p:spPr>
          <a:xfrm>
            <a:off x="1637788" y="2500354"/>
            <a:ext cx="6429965" cy="961289"/>
          </a:xfrm>
          <a:prstGeom prst="rect">
            <a:avLst/>
          </a:prstGeom>
        </p:spPr>
        <p:txBody>
          <a:bodyPr wrap="none">
            <a:spAutoFit/>
          </a:bodyPr>
          <a:lstStyle/>
          <a:p>
            <a:pPr>
              <a:lnSpc>
                <a:spcPct val="150000"/>
              </a:lnSpc>
            </a:pPr>
            <a:r>
              <a:rPr lang="en-US" altLang="zh-CN" sz="2000" dirty="0" err="1">
                <a:solidFill>
                  <a:srgbClr val="595959"/>
                </a:solidFill>
                <a:latin typeface="微软雅黑" panose="020B0503020204020204" pitchFamily="34" charset="-122"/>
                <a:ea typeface="微软雅黑" panose="020B0503020204020204" pitchFamily="34" charset="-122"/>
                <a:cs typeface="+mn-ea"/>
              </a:rPr>
              <a:t>preg_match</a:t>
            </a:r>
            <a:r>
              <a:rPr lang="en-US" altLang="zh-CN" sz="2000" dirty="0">
                <a:solidFill>
                  <a:srgbClr val="595959"/>
                </a:solidFill>
                <a:latin typeface="微软雅黑" panose="020B0503020204020204" pitchFamily="34" charset="-122"/>
                <a:ea typeface="微软雅黑" panose="020B0503020204020204" pitchFamily="34" charset="-122"/>
                <a:cs typeface="+mn-ea"/>
              </a:rPr>
              <a:t>('/a(?:b)/', '</a:t>
            </a:r>
            <a:r>
              <a:rPr lang="en-US" altLang="zh-CN" sz="2000" dirty="0" err="1">
                <a:solidFill>
                  <a:srgbClr val="595959"/>
                </a:solidFill>
                <a:latin typeface="微软雅黑" panose="020B0503020204020204" pitchFamily="34" charset="-122"/>
                <a:ea typeface="微软雅黑" panose="020B0503020204020204" pitchFamily="34" charset="-122"/>
                <a:cs typeface="+mn-ea"/>
              </a:rPr>
              <a:t>abcd</a:t>
            </a:r>
            <a:r>
              <a:rPr lang="en-US" altLang="zh-CN" sz="2000" dirty="0">
                <a:solidFill>
                  <a:srgbClr val="595959"/>
                </a:solidFill>
                <a:latin typeface="微软雅黑" panose="020B0503020204020204" pitchFamily="34" charset="-122"/>
                <a:ea typeface="微软雅黑" panose="020B0503020204020204" pitchFamily="34" charset="-122"/>
                <a:cs typeface="+mn-ea"/>
              </a:rPr>
              <a:t>', $matches);</a:t>
            </a:r>
          </a:p>
          <a:p>
            <a:pPr>
              <a:lnSpc>
                <a:spcPct val="150000"/>
              </a:lnSpc>
            </a:pPr>
            <a:r>
              <a:rPr lang="en-US" altLang="zh-CN" sz="2000" dirty="0" err="1">
                <a:solidFill>
                  <a:srgbClr val="595959"/>
                </a:solidFill>
                <a:latin typeface="微软雅黑" panose="020B0503020204020204" pitchFamily="34" charset="-122"/>
                <a:ea typeface="微软雅黑" panose="020B0503020204020204" pitchFamily="34" charset="-122"/>
                <a:cs typeface="+mn-ea"/>
              </a:rPr>
              <a:t>print_r</a:t>
            </a:r>
            <a:r>
              <a:rPr lang="en-US" altLang="zh-CN" sz="2000" dirty="0">
                <a:solidFill>
                  <a:srgbClr val="595959"/>
                </a:solidFill>
                <a:latin typeface="微软雅黑" panose="020B0503020204020204" pitchFamily="34" charset="-122"/>
                <a:ea typeface="微软雅黑" panose="020B0503020204020204" pitchFamily="34" charset="-122"/>
                <a:cs typeface="+mn-ea"/>
              </a:rPr>
              <a:t>($matches); 	// </a:t>
            </a:r>
            <a:r>
              <a:rPr lang="zh-CN" altLang="en-US" sz="2000" dirty="0">
                <a:solidFill>
                  <a:srgbClr val="595959"/>
                </a:solidFill>
                <a:latin typeface="微软雅黑" panose="020B0503020204020204" pitchFamily="34" charset="-122"/>
                <a:ea typeface="微软雅黑" panose="020B0503020204020204" pitchFamily="34" charset="-122"/>
                <a:cs typeface="+mn-ea"/>
              </a:rPr>
              <a:t>输出结果：</a:t>
            </a:r>
            <a:r>
              <a:rPr lang="en-US" altLang="zh-CN" sz="2000" dirty="0">
                <a:solidFill>
                  <a:srgbClr val="595959"/>
                </a:solidFill>
                <a:latin typeface="微软雅黑" panose="020B0503020204020204" pitchFamily="34" charset="-122"/>
                <a:ea typeface="微软雅黑" panose="020B0503020204020204" pitchFamily="34" charset="-122"/>
                <a:cs typeface="+mn-ea"/>
              </a:rPr>
              <a:t>Array ( [0] =&gt; ab )</a:t>
            </a:r>
          </a:p>
        </p:txBody>
      </p:sp>
    </p:spTree>
    <p:extLst>
      <p:ext uri="{BB962C8B-B14F-4D97-AF65-F5344CB8AC3E}">
        <p14:creationId xmlns:p14="http://schemas.microsoft.com/office/powerpoint/2010/main" val="19860618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486694" y="4437906"/>
            <a:ext cx="9442011" cy="1224136"/>
          </a:xfrm>
          <a:prstGeom prst="rect">
            <a:avLst/>
          </a:prstGeom>
          <a:solidFill>
            <a:srgbClr val="F2F2F2"/>
          </a:solidFill>
        </p:spPr>
        <p:txBody>
          <a:bodyPr wrap="square" rtlCol="0" anchor="ctr">
            <a:noAutofit/>
          </a:bodyPr>
          <a:lstStyle/>
          <a:p>
            <a:endParaRPr lang="zh-CN" altLang="en-US" sz="200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8.2.6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小括号</a:t>
            </a:r>
          </a:p>
        </p:txBody>
      </p:sp>
      <p:sp>
        <p:nvSpPr>
          <p:cNvPr id="5" name="1"/>
          <p:cNvSpPr txBox="1"/>
          <p:nvPr>
            <p:custDataLst>
              <p:tags r:id="rId1"/>
            </p:custDataLst>
          </p:nvPr>
        </p:nvSpPr>
        <p:spPr>
          <a:xfrm>
            <a:off x="918704" y="1112254"/>
            <a:ext cx="6040598" cy="461665"/>
          </a:xfrm>
          <a:prstGeom prst="rect">
            <a:avLst/>
          </a:prstGeom>
          <a:noFill/>
          <a:ln>
            <a:noFill/>
          </a:ln>
        </p:spPr>
        <p:txBody>
          <a:bodyPr wrap="square" rtlCol="0">
            <a:spAutoFit/>
          </a:bodyPr>
          <a:lstStyle/>
          <a:p>
            <a:pPr lvl="0" defTabSz="457200">
              <a:defRPr/>
            </a:pPr>
            <a:r>
              <a:rPr lang="en-US" altLang="zh-CN"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3</a:t>
            </a:r>
            <a:r>
              <a:rPr lang="en-US" altLang="zh-CN" b="1" kern="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 </a:t>
            </a:r>
            <a:r>
              <a:rPr lang="zh-CN" altLang="en-US" b="1" kern="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反向</a:t>
            </a: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引用</a:t>
            </a:r>
          </a:p>
        </p:txBody>
      </p:sp>
      <p:sp>
        <p:nvSpPr>
          <p:cNvPr id="3" name="矩形 2"/>
          <p:cNvSpPr/>
          <p:nvPr/>
        </p:nvSpPr>
        <p:spPr>
          <a:xfrm>
            <a:off x="982638" y="1701602"/>
            <a:ext cx="10721118" cy="2400657"/>
          </a:xfrm>
          <a:prstGeom prst="rect">
            <a:avLst/>
          </a:prstGeom>
        </p:spPr>
        <p:txBody>
          <a:bodyPr wrap="square">
            <a:spAutoFit/>
          </a:bodyPr>
          <a:lstStyle/>
          <a:p>
            <a:pPr>
              <a:lnSpc>
                <a:spcPct val="150000"/>
              </a:lnSpc>
            </a:pPr>
            <a:r>
              <a:rPr lang="zh-CN" altLang="en-US" sz="2000" dirty="0">
                <a:solidFill>
                  <a:srgbClr val="1369B2"/>
                </a:solidFill>
                <a:latin typeface="微软雅黑" panose="020B0503020204020204" pitchFamily="34" charset="-122"/>
                <a:ea typeface="微软雅黑" panose="020B0503020204020204" pitchFamily="34" charset="-122"/>
                <a:cs typeface="+mn-ea"/>
              </a:rPr>
              <a:t>反向引用</a:t>
            </a:r>
            <a:r>
              <a:rPr lang="zh-CN" altLang="en-US" sz="2000" dirty="0">
                <a:solidFill>
                  <a:srgbClr val="595959"/>
                </a:solidFill>
                <a:latin typeface="微软雅黑" panose="020B0503020204020204" pitchFamily="34" charset="-122"/>
                <a:ea typeface="微软雅黑" panose="020B0503020204020204" pitchFamily="34" charset="-122"/>
                <a:cs typeface="+mn-ea"/>
              </a:rPr>
              <a:t>又称回溯引用，它用于在正则表达式的后半部分</a:t>
            </a:r>
            <a:r>
              <a:rPr lang="zh-CN" altLang="en-US" sz="2000" dirty="0">
                <a:solidFill>
                  <a:srgbClr val="1369B2"/>
                </a:solidFill>
                <a:latin typeface="微软雅黑" panose="020B0503020204020204" pitchFamily="34" charset="-122"/>
                <a:ea typeface="微软雅黑" panose="020B0503020204020204" pitchFamily="34" charset="-122"/>
                <a:cs typeface="+mn-ea"/>
              </a:rPr>
              <a:t>引用前半部分的子模式的匹配结果</a:t>
            </a:r>
            <a:r>
              <a:rPr lang="zh-CN" altLang="en-US" sz="2000" dirty="0">
                <a:solidFill>
                  <a:srgbClr val="595959"/>
                </a:solidFill>
                <a:latin typeface="微软雅黑" panose="020B0503020204020204" pitchFamily="34" charset="-122"/>
                <a:ea typeface="微软雅黑" panose="020B0503020204020204" pitchFamily="34" charset="-122"/>
                <a:cs typeface="+mn-ea"/>
              </a:rPr>
              <a:t>，语法为“</a:t>
            </a:r>
            <a:r>
              <a:rPr lang="en-US" altLang="zh-CN" sz="2000" dirty="0">
                <a:solidFill>
                  <a:srgbClr val="1369B2"/>
                </a:solidFill>
                <a:latin typeface="微软雅黑" panose="020B0503020204020204" pitchFamily="34" charset="-122"/>
                <a:ea typeface="微软雅黑" panose="020B0503020204020204" pitchFamily="34" charset="-122"/>
                <a:cs typeface="+mn-ea"/>
              </a:rPr>
              <a:t>\</a:t>
            </a:r>
            <a:r>
              <a:rPr lang="zh-CN" altLang="en-US" sz="2000" dirty="0">
                <a:solidFill>
                  <a:srgbClr val="1369B2"/>
                </a:solidFill>
                <a:latin typeface="微软雅黑" panose="020B0503020204020204" pitchFamily="34" charset="-122"/>
                <a:ea typeface="微软雅黑" panose="020B0503020204020204" pitchFamily="34" charset="-122"/>
                <a:cs typeface="+mn-ea"/>
              </a:rPr>
              <a:t>数字</a:t>
            </a:r>
            <a:r>
              <a:rPr lang="zh-CN" altLang="en-US" sz="2000" dirty="0">
                <a:solidFill>
                  <a:srgbClr val="595959"/>
                </a:solidFill>
                <a:latin typeface="微软雅黑" panose="020B0503020204020204" pitchFamily="34" charset="-122"/>
                <a:ea typeface="微软雅黑" panose="020B0503020204020204" pitchFamily="34" charset="-122"/>
                <a:cs typeface="+mn-ea"/>
              </a:rPr>
              <a:t>”，数字表示子模式的顺序</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20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例如</a:t>
            </a:r>
            <a:r>
              <a:rPr lang="zh-CN" altLang="en-US" sz="2000" dirty="0">
                <a:solidFill>
                  <a:srgbClr val="595959"/>
                </a:solidFill>
                <a:latin typeface="微软雅黑" panose="020B0503020204020204" pitchFamily="34" charset="-122"/>
                <a:ea typeface="微软雅黑" panose="020B0503020204020204" pitchFamily="34" charset="-122"/>
                <a:cs typeface="+mn-ea"/>
              </a:rPr>
              <a:t>，正则表达式“</a:t>
            </a:r>
            <a:r>
              <a:rPr lang="en-US" altLang="zh-CN" sz="2000" dirty="0">
                <a:solidFill>
                  <a:srgbClr val="1369B2"/>
                </a:solidFill>
                <a:latin typeface="微软雅黑" panose="020B0503020204020204" pitchFamily="34" charset="-122"/>
                <a:ea typeface="微软雅黑" panose="020B0503020204020204" pitchFamily="34" charset="-122"/>
                <a:cs typeface="+mn-ea"/>
              </a:rPr>
              <a:t>(</a:t>
            </a:r>
            <a:r>
              <a:rPr lang="en-US" altLang="zh-CN" sz="2000" dirty="0" err="1">
                <a:solidFill>
                  <a:srgbClr val="1369B2"/>
                </a:solidFill>
                <a:latin typeface="微软雅黑" panose="020B0503020204020204" pitchFamily="34" charset="-122"/>
                <a:ea typeface="微软雅黑" panose="020B0503020204020204" pitchFamily="34" charset="-122"/>
                <a:cs typeface="+mn-ea"/>
              </a:rPr>
              <a:t>abc</a:t>
            </a:r>
            <a:r>
              <a:rPr lang="en-US" altLang="zh-CN" sz="2000" dirty="0">
                <a:solidFill>
                  <a:srgbClr val="1369B2"/>
                </a:solidFill>
                <a:latin typeface="微软雅黑" panose="020B0503020204020204" pitchFamily="34" charset="-122"/>
                <a:ea typeface="微软雅黑" panose="020B0503020204020204" pitchFamily="34" charset="-122"/>
                <a:cs typeface="+mn-ea"/>
              </a:rPr>
              <a:t>)</a:t>
            </a:r>
            <a:r>
              <a:rPr lang="en-US" altLang="zh-CN" sz="2000" dirty="0" err="1">
                <a:solidFill>
                  <a:srgbClr val="1369B2"/>
                </a:solidFill>
                <a:latin typeface="微软雅黑" panose="020B0503020204020204" pitchFamily="34" charset="-122"/>
                <a:ea typeface="微软雅黑" panose="020B0503020204020204" pitchFamily="34" charset="-122"/>
                <a:cs typeface="+mn-ea"/>
              </a:rPr>
              <a:t>abc</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zh-CN" altLang="en-US" sz="2000" dirty="0">
                <a:solidFill>
                  <a:srgbClr val="595959"/>
                </a:solidFill>
                <a:latin typeface="微软雅黑" panose="020B0503020204020204" pitchFamily="34" charset="-122"/>
                <a:ea typeface="微软雅黑" panose="020B0503020204020204" pitchFamily="34" charset="-122"/>
                <a:cs typeface="+mn-ea"/>
              </a:rPr>
              <a:t>可以简写为“</a:t>
            </a:r>
            <a:r>
              <a:rPr lang="en-US" altLang="zh-CN" sz="2000" dirty="0">
                <a:solidFill>
                  <a:srgbClr val="1369B2"/>
                </a:solidFill>
                <a:latin typeface="微软雅黑" panose="020B0503020204020204" pitchFamily="34" charset="-122"/>
                <a:ea typeface="微软雅黑" panose="020B0503020204020204" pitchFamily="34" charset="-122"/>
                <a:cs typeface="+mn-ea"/>
              </a:rPr>
              <a:t>(</a:t>
            </a:r>
            <a:r>
              <a:rPr lang="en-US" altLang="zh-CN" sz="2000" dirty="0" err="1">
                <a:solidFill>
                  <a:srgbClr val="1369B2"/>
                </a:solidFill>
                <a:latin typeface="微软雅黑" panose="020B0503020204020204" pitchFamily="34" charset="-122"/>
                <a:ea typeface="微软雅黑" panose="020B0503020204020204" pitchFamily="34" charset="-122"/>
                <a:cs typeface="+mn-ea"/>
              </a:rPr>
              <a:t>abc</a:t>
            </a:r>
            <a:r>
              <a:rPr lang="en-US" altLang="zh-CN" sz="2000" dirty="0">
                <a:solidFill>
                  <a:srgbClr val="1369B2"/>
                </a:solidFill>
                <a:latin typeface="微软雅黑" panose="020B0503020204020204" pitchFamily="34" charset="-122"/>
                <a:ea typeface="微软雅黑" panose="020B0503020204020204" pitchFamily="34" charset="-122"/>
                <a:cs typeface="+mn-ea"/>
              </a:rPr>
              <a:t>)\1</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zh-CN" altLang="en-US" sz="2000" dirty="0">
                <a:solidFill>
                  <a:srgbClr val="595959"/>
                </a:solidFill>
                <a:latin typeface="微软雅黑" panose="020B0503020204020204" pitchFamily="34" charset="-122"/>
                <a:ea typeface="微软雅黑" panose="020B0503020204020204" pitchFamily="34" charset="-122"/>
                <a:cs typeface="+mn-ea"/>
              </a:rPr>
              <a:t>，“</a:t>
            </a:r>
            <a:r>
              <a:rPr lang="en-US" altLang="zh-CN" sz="2000" dirty="0">
                <a:solidFill>
                  <a:srgbClr val="1369B2"/>
                </a:solidFill>
                <a:latin typeface="微软雅黑" panose="020B0503020204020204" pitchFamily="34" charset="-122"/>
                <a:ea typeface="微软雅黑" panose="020B0503020204020204" pitchFamily="34" charset="-122"/>
                <a:cs typeface="+mn-ea"/>
              </a:rPr>
              <a:t>\1</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zh-CN" altLang="en-US" sz="2000" dirty="0">
                <a:solidFill>
                  <a:srgbClr val="595959"/>
                </a:solidFill>
                <a:latin typeface="微软雅黑" panose="020B0503020204020204" pitchFamily="34" charset="-122"/>
                <a:ea typeface="微软雅黑" panose="020B0503020204020204" pitchFamily="34" charset="-122"/>
                <a:cs typeface="+mn-ea"/>
              </a:rPr>
              <a:t>表示引用</a:t>
            </a:r>
            <a:r>
              <a:rPr lang="zh-CN" altLang="en-US" sz="2000" dirty="0">
                <a:solidFill>
                  <a:srgbClr val="1369B2"/>
                </a:solidFill>
                <a:latin typeface="微软雅黑" panose="020B0503020204020204" pitchFamily="34" charset="-122"/>
                <a:ea typeface="微软雅黑" panose="020B0503020204020204" pitchFamily="34" charset="-122"/>
                <a:cs typeface="+mn-ea"/>
              </a:rPr>
              <a:t>第</a:t>
            </a:r>
            <a:r>
              <a:rPr lang="en-US" altLang="zh-CN" sz="2000" dirty="0">
                <a:solidFill>
                  <a:srgbClr val="1369B2"/>
                </a:solidFill>
                <a:latin typeface="微软雅黑" panose="020B0503020204020204" pitchFamily="34" charset="-122"/>
                <a:ea typeface="微软雅黑" panose="020B0503020204020204" pitchFamily="34" charset="-122"/>
                <a:cs typeface="+mn-ea"/>
              </a:rPr>
              <a:t>1</a:t>
            </a:r>
            <a:r>
              <a:rPr lang="zh-CN" altLang="en-US" sz="2000" dirty="0">
                <a:solidFill>
                  <a:srgbClr val="1369B2"/>
                </a:solidFill>
                <a:latin typeface="微软雅黑" panose="020B0503020204020204" pitchFamily="34" charset="-122"/>
                <a:ea typeface="微软雅黑" panose="020B0503020204020204" pitchFamily="34" charset="-122"/>
                <a:cs typeface="+mn-ea"/>
              </a:rPr>
              <a:t>个子模式</a:t>
            </a:r>
            <a:r>
              <a:rPr lang="zh-CN" altLang="en-US" sz="2000" dirty="0">
                <a:solidFill>
                  <a:srgbClr val="595959"/>
                </a:solidFill>
                <a:latin typeface="微软雅黑" panose="020B0503020204020204" pitchFamily="34" charset="-122"/>
                <a:ea typeface="微软雅黑" panose="020B0503020204020204" pitchFamily="34" charset="-122"/>
                <a:cs typeface="+mn-ea"/>
              </a:rPr>
              <a:t>的捕获内容，即</a:t>
            </a:r>
            <a:r>
              <a:rPr lang="en-US" altLang="zh-CN" sz="2000" dirty="0" err="1">
                <a:solidFill>
                  <a:srgbClr val="1369B2"/>
                </a:solidFill>
                <a:latin typeface="微软雅黑" panose="020B0503020204020204" pitchFamily="34" charset="-122"/>
                <a:ea typeface="微软雅黑" panose="020B0503020204020204" pitchFamily="34" charset="-122"/>
                <a:cs typeface="+mn-ea"/>
              </a:rPr>
              <a:t>abc</a:t>
            </a:r>
            <a:r>
              <a:rPr lang="zh-CN" altLang="en-US" sz="2000" dirty="0">
                <a:solidFill>
                  <a:srgbClr val="595959"/>
                </a:solidFill>
                <a:latin typeface="微软雅黑" panose="020B0503020204020204" pitchFamily="34" charset="-122"/>
                <a:ea typeface="微软雅黑" panose="020B0503020204020204" pitchFamily="34" charset="-122"/>
                <a:cs typeface="+mn-ea"/>
              </a:rPr>
              <a:t>。</a:t>
            </a:r>
            <a:endParaRPr lang="zh-CN" altLang="en-US" sz="2000" dirty="0"/>
          </a:p>
        </p:txBody>
      </p:sp>
      <p:sp>
        <p:nvSpPr>
          <p:cNvPr id="6" name="矩形 5"/>
          <p:cNvSpPr/>
          <p:nvPr/>
        </p:nvSpPr>
        <p:spPr>
          <a:xfrm>
            <a:off x="1711682" y="4536290"/>
            <a:ext cx="9217024" cy="961289"/>
          </a:xfrm>
          <a:prstGeom prst="rect">
            <a:avLst/>
          </a:prstGeom>
        </p:spPr>
        <p:txBody>
          <a:bodyPr wrap="square">
            <a:spAutoFit/>
          </a:bodyPr>
          <a:lstStyle/>
          <a:p>
            <a:pPr>
              <a:lnSpc>
                <a:spcPct val="150000"/>
              </a:lnSpc>
            </a:pPr>
            <a:r>
              <a:rPr lang="en-US" altLang="zh-CN" sz="2000" dirty="0" err="1">
                <a:solidFill>
                  <a:srgbClr val="595959"/>
                </a:solidFill>
                <a:latin typeface="微软雅黑" panose="020B0503020204020204" pitchFamily="34" charset="-122"/>
                <a:ea typeface="微软雅黑" panose="020B0503020204020204" pitchFamily="34" charset="-122"/>
                <a:cs typeface="+mn-ea"/>
              </a:rPr>
              <a:t>preg_match</a:t>
            </a:r>
            <a:r>
              <a:rPr lang="en-US" altLang="zh-CN" sz="2000" dirty="0">
                <a:solidFill>
                  <a:srgbClr val="595959"/>
                </a:solidFill>
                <a:latin typeface="微软雅黑" panose="020B0503020204020204" pitchFamily="34" charset="-122"/>
                <a:ea typeface="微软雅黑" panose="020B0503020204020204" pitchFamily="34" charset="-122"/>
                <a:cs typeface="+mn-ea"/>
              </a:rPr>
              <a:t>('/a(b)(c)\1\2/', '</a:t>
            </a:r>
            <a:r>
              <a:rPr lang="en-US" altLang="zh-CN" sz="2000" dirty="0" err="1">
                <a:solidFill>
                  <a:srgbClr val="595959"/>
                </a:solidFill>
                <a:latin typeface="微软雅黑" panose="020B0503020204020204" pitchFamily="34" charset="-122"/>
                <a:ea typeface="微软雅黑" panose="020B0503020204020204" pitchFamily="34" charset="-122"/>
                <a:cs typeface="+mn-ea"/>
              </a:rPr>
              <a:t>abcbc</a:t>
            </a:r>
            <a:r>
              <a:rPr lang="en-US" altLang="zh-CN" sz="2000" dirty="0">
                <a:solidFill>
                  <a:srgbClr val="595959"/>
                </a:solidFill>
                <a:latin typeface="微软雅黑" panose="020B0503020204020204" pitchFamily="34" charset="-122"/>
                <a:ea typeface="微软雅黑" panose="020B0503020204020204" pitchFamily="34" charset="-122"/>
                <a:cs typeface="+mn-ea"/>
              </a:rPr>
              <a:t>', $matches);</a:t>
            </a:r>
          </a:p>
          <a:p>
            <a:pPr>
              <a:lnSpc>
                <a:spcPct val="150000"/>
              </a:lnSpc>
            </a:pPr>
            <a:r>
              <a:rPr lang="en-US" altLang="zh-CN" sz="2000" dirty="0" err="1">
                <a:solidFill>
                  <a:srgbClr val="595959"/>
                </a:solidFill>
                <a:latin typeface="微软雅黑" panose="020B0503020204020204" pitchFamily="34" charset="-122"/>
                <a:ea typeface="微软雅黑" panose="020B0503020204020204" pitchFamily="34" charset="-122"/>
                <a:cs typeface="+mn-ea"/>
              </a:rPr>
              <a:t>print_r</a:t>
            </a:r>
            <a:r>
              <a:rPr lang="en-US" altLang="zh-CN" sz="2000" dirty="0">
                <a:solidFill>
                  <a:srgbClr val="595959"/>
                </a:solidFill>
                <a:latin typeface="微软雅黑" panose="020B0503020204020204" pitchFamily="34" charset="-122"/>
                <a:ea typeface="微软雅黑" panose="020B0503020204020204" pitchFamily="34" charset="-122"/>
                <a:cs typeface="+mn-ea"/>
              </a:rPr>
              <a:t>($matches); 	// </a:t>
            </a:r>
            <a:r>
              <a:rPr lang="zh-CN" altLang="en-US" sz="2000" dirty="0">
                <a:solidFill>
                  <a:srgbClr val="595959"/>
                </a:solidFill>
                <a:latin typeface="微软雅黑" panose="020B0503020204020204" pitchFamily="34" charset="-122"/>
                <a:ea typeface="微软雅黑" panose="020B0503020204020204" pitchFamily="34" charset="-122"/>
                <a:cs typeface="+mn-ea"/>
              </a:rPr>
              <a:t>输出结果：</a:t>
            </a:r>
            <a:r>
              <a:rPr lang="en-US" altLang="zh-CN" sz="2000" dirty="0">
                <a:solidFill>
                  <a:srgbClr val="595959"/>
                </a:solidFill>
                <a:latin typeface="微软雅黑" panose="020B0503020204020204" pitchFamily="34" charset="-122"/>
                <a:ea typeface="微软雅黑" panose="020B0503020204020204" pitchFamily="34" charset="-122"/>
                <a:cs typeface="+mn-ea"/>
              </a:rPr>
              <a:t>Array ( [0] =&gt; </a:t>
            </a:r>
            <a:r>
              <a:rPr lang="en-US" altLang="zh-CN" sz="2000" dirty="0" err="1">
                <a:solidFill>
                  <a:srgbClr val="595959"/>
                </a:solidFill>
                <a:latin typeface="微软雅黑" panose="020B0503020204020204" pitchFamily="34" charset="-122"/>
                <a:ea typeface="微软雅黑" panose="020B0503020204020204" pitchFamily="34" charset="-122"/>
                <a:cs typeface="+mn-ea"/>
              </a:rPr>
              <a:t>abcbc</a:t>
            </a:r>
            <a:r>
              <a:rPr lang="en-US" altLang="zh-CN" sz="2000" dirty="0">
                <a:solidFill>
                  <a:srgbClr val="595959"/>
                </a:solidFill>
                <a:latin typeface="微软雅黑" panose="020B0503020204020204" pitchFamily="34" charset="-122"/>
                <a:ea typeface="微软雅黑" panose="020B0503020204020204" pitchFamily="34" charset="-122"/>
                <a:cs typeface="+mn-ea"/>
              </a:rPr>
              <a:t> [1] =&gt; b [2] =&gt; c )</a:t>
            </a:r>
          </a:p>
        </p:txBody>
      </p:sp>
    </p:spTree>
    <p:extLst>
      <p:ext uri="{BB962C8B-B14F-4D97-AF65-F5344CB8AC3E}">
        <p14:creationId xmlns:p14="http://schemas.microsoft.com/office/powerpoint/2010/main" val="38859627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8.2.6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小括号</a:t>
            </a:r>
          </a:p>
        </p:txBody>
      </p:sp>
      <p:sp>
        <p:nvSpPr>
          <p:cNvPr id="4" name="矩形 3"/>
          <p:cNvSpPr/>
          <p:nvPr/>
        </p:nvSpPr>
        <p:spPr>
          <a:xfrm>
            <a:off x="937006" y="1701602"/>
            <a:ext cx="10698175" cy="2246769"/>
          </a:xfrm>
          <a:prstGeom prst="rect">
            <a:avLst/>
          </a:prstGeom>
        </p:spPr>
        <p:txBody>
          <a:bodyPr wrap="square">
            <a:spAutoFit/>
          </a:bodyPr>
          <a:lstStyle/>
          <a:p>
            <a:pPr>
              <a:lnSpc>
                <a:spcPct val="200000"/>
              </a:lnSpc>
            </a:pPr>
            <a:r>
              <a:rPr lang="zh-CN" altLang="en-US" sz="2000" dirty="0">
                <a:solidFill>
                  <a:srgbClr val="595959"/>
                </a:solidFill>
                <a:latin typeface="微软雅黑" panose="020B0503020204020204" pitchFamily="34" charset="-122"/>
                <a:ea typeface="微软雅黑" panose="020B0503020204020204" pitchFamily="34" charset="-122"/>
                <a:cs typeface="+mn-ea"/>
              </a:rPr>
              <a:t>零宽断言是一种</a:t>
            </a:r>
            <a:r>
              <a:rPr lang="zh-CN" altLang="en-US" sz="2000" dirty="0">
                <a:solidFill>
                  <a:srgbClr val="1369B2"/>
                </a:solidFill>
                <a:latin typeface="微软雅黑" panose="020B0503020204020204" pitchFamily="34" charset="-122"/>
                <a:ea typeface="微软雅黑" panose="020B0503020204020204" pitchFamily="34" charset="-122"/>
                <a:cs typeface="+mn-ea"/>
              </a:rPr>
              <a:t>零宽度</a:t>
            </a:r>
            <a:r>
              <a:rPr lang="zh-CN" altLang="en-US" sz="2000" dirty="0">
                <a:solidFill>
                  <a:srgbClr val="595959"/>
                </a:solidFill>
                <a:latin typeface="微软雅黑" panose="020B0503020204020204" pitchFamily="34" charset="-122"/>
                <a:ea typeface="微软雅黑" panose="020B0503020204020204" pitchFamily="34" charset="-122"/>
                <a:cs typeface="+mn-ea"/>
              </a:rPr>
              <a:t>的子模式</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匹配。</a:t>
            </a:r>
            <a:endParaRPr lang="en-US" altLang="zh-CN" sz="1800" dirty="0" smtClean="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200000"/>
              </a:lnSpc>
              <a:buFont typeface="Arial" panose="020B0604020202020204" pitchFamily="34" charset="0"/>
              <a:buChar char="•"/>
            </a:pPr>
            <a:r>
              <a:rPr lang="zh-CN" altLang="en-US" sz="2000" dirty="0" smtClean="0">
                <a:solidFill>
                  <a:srgbClr val="1369B2"/>
                </a:solidFill>
                <a:latin typeface="微软雅黑" panose="020B0503020204020204" pitchFamily="34" charset="-122"/>
                <a:ea typeface="微软雅黑" panose="020B0503020204020204" pitchFamily="34" charset="-122"/>
                <a:cs typeface="+mn-ea"/>
              </a:rPr>
              <a:t>零宽度</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：子模式</a:t>
            </a:r>
            <a:r>
              <a:rPr lang="zh-CN" altLang="en-US" sz="2000" dirty="0">
                <a:solidFill>
                  <a:srgbClr val="595959"/>
                </a:solidFill>
                <a:latin typeface="微软雅黑" panose="020B0503020204020204" pitchFamily="34" charset="-122"/>
                <a:ea typeface="微软雅黑" panose="020B0503020204020204" pitchFamily="34" charset="-122"/>
                <a:cs typeface="+mn-ea"/>
              </a:rPr>
              <a:t>匹配到的内容不会保存到匹配结果</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中。</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zh-CN" altLang="en-US" sz="2000" dirty="0" smtClean="0">
                <a:solidFill>
                  <a:srgbClr val="1369B2"/>
                </a:solidFill>
                <a:latin typeface="微软雅黑" panose="020B0503020204020204" pitchFamily="34" charset="-122"/>
                <a:ea typeface="微软雅黑" panose="020B0503020204020204" pitchFamily="34" charset="-122"/>
                <a:cs typeface="+mn-ea"/>
              </a:rPr>
              <a:t>断言</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：给</a:t>
            </a:r>
            <a:r>
              <a:rPr lang="zh-CN" altLang="en-US" sz="2000" dirty="0">
                <a:solidFill>
                  <a:srgbClr val="595959"/>
                </a:solidFill>
                <a:latin typeface="微软雅黑" panose="020B0503020204020204" pitchFamily="34" charset="-122"/>
                <a:ea typeface="微软雅黑" panose="020B0503020204020204" pitchFamily="34" charset="-122"/>
                <a:cs typeface="+mn-ea"/>
              </a:rPr>
              <a:t>子模式所在位置添加一个限定条件，用来规定此位置之前或者之后的内容必须满足限定条件才能使子模式匹配成功</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p:txBody>
      </p:sp>
      <p:sp>
        <p:nvSpPr>
          <p:cNvPr id="5" name="1"/>
          <p:cNvSpPr txBox="1"/>
          <p:nvPr>
            <p:custDataLst>
              <p:tags r:id="rId1"/>
            </p:custDataLst>
          </p:nvPr>
        </p:nvSpPr>
        <p:spPr>
          <a:xfrm>
            <a:off x="918704" y="1112254"/>
            <a:ext cx="6040598" cy="461665"/>
          </a:xfrm>
          <a:prstGeom prst="rect">
            <a:avLst/>
          </a:prstGeom>
          <a:noFill/>
          <a:ln>
            <a:noFill/>
          </a:ln>
        </p:spPr>
        <p:txBody>
          <a:bodyPr wrap="square" rtlCol="0">
            <a:spAutoFit/>
          </a:bodyPr>
          <a:lstStyle/>
          <a:p>
            <a:pPr lvl="0" defTabSz="457200">
              <a:defRPr/>
            </a:pPr>
            <a:r>
              <a:rPr lang="en-US" altLang="zh-CN"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4</a:t>
            </a:r>
            <a:r>
              <a:rPr lang="en-US" altLang="zh-CN" b="1" kern="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 </a:t>
            </a:r>
            <a:r>
              <a:rPr lang="zh-CN" altLang="en-US" b="1" kern="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零</a:t>
            </a: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宽断言</a:t>
            </a:r>
          </a:p>
        </p:txBody>
      </p:sp>
    </p:spTree>
    <p:extLst>
      <p:ext uri="{BB962C8B-B14F-4D97-AF65-F5344CB8AC3E}">
        <p14:creationId xmlns:p14="http://schemas.microsoft.com/office/powerpoint/2010/main" val="22986856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863" y="572758"/>
            <a:ext cx="3007988"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076022" y="2227837"/>
            <a:ext cx="1192190" cy="613062"/>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069672" y="3120488"/>
            <a:ext cx="1192190" cy="618406"/>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059017" y="4040211"/>
            <a:ext cx="1192190" cy="614525"/>
            <a:chOff x="2215144" y="3084852"/>
            <a:chExt cx="1244730" cy="844793"/>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3981574" y="2205658"/>
            <a:ext cx="5142331" cy="613062"/>
            <a:chOff x="4315150" y="953426"/>
            <a:chExt cx="3857250" cy="540057"/>
          </a:xfrm>
        </p:grpSpPr>
        <p:sp>
          <p:nvSpPr>
            <p:cNvPr id="61" name="矩形 60"/>
            <p:cNvSpPr/>
            <p:nvPr/>
          </p:nvSpPr>
          <p:spPr>
            <a:xfrm>
              <a:off x="4841196" y="1036090"/>
              <a:ext cx="2827147" cy="344580"/>
            </a:xfrm>
            <a:prstGeom prst="rect">
              <a:avLst/>
            </a:prstGeom>
            <a:ln w="15875">
              <a:noFill/>
            </a:ln>
          </p:spPr>
          <p:txBody>
            <a:bodyPr wrap="square" lIns="68580" tIns="34290" rIns="68580" bIns="34290">
              <a:spAutoFit/>
            </a:bodyPr>
            <a:lstStyle/>
            <a:p>
              <a:pPr algn="l">
                <a:buClrTx/>
                <a:buSzTx/>
                <a:buFontTx/>
              </a:pPr>
              <a:r>
                <a:rPr lang="zh-CN" altLang="en-US" sz="2000" dirty="0" smtClean="0">
                  <a:solidFill>
                    <a:srgbClr val="595959"/>
                  </a:solidFill>
                  <a:latin typeface="微软雅黑" panose="020B0503020204020204" pitchFamily="34" charset="-122"/>
                  <a:ea typeface="微软雅黑" panose="020B0503020204020204" pitchFamily="34" charset="-122"/>
                  <a:cs typeface="+mn-ea"/>
                  <a:sym typeface="+mn-lt"/>
                </a:rPr>
                <a:t>初识正则表达式</a:t>
              </a:r>
              <a:endParaRPr lang="zh-CN" altLang="en-US" sz="20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1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3975224" y="3103662"/>
            <a:ext cx="5142331" cy="613062"/>
            <a:chOff x="4315150" y="1647579"/>
            <a:chExt cx="3857250" cy="540057"/>
          </a:xfrm>
        </p:grpSpPr>
        <p:sp>
          <p:nvSpPr>
            <p:cNvPr id="64" name="矩形 63"/>
            <p:cNvSpPr/>
            <p:nvPr/>
          </p:nvSpPr>
          <p:spPr>
            <a:xfrm>
              <a:off x="4841196" y="1730243"/>
              <a:ext cx="2827147" cy="332129"/>
            </a:xfrm>
            <a:prstGeom prst="rect">
              <a:avLst/>
            </a:prstGeom>
            <a:ln w="15875">
              <a:noFill/>
            </a:ln>
          </p:spPr>
          <p:txBody>
            <a:bodyPr wrap="square" lIns="68580" tIns="34290" rIns="68580" bIns="34290">
              <a:spAutoFit/>
            </a:bodyPr>
            <a:lstStyle/>
            <a:p>
              <a:r>
                <a:rPr lang="zh-CN" altLang="en-US" sz="2000" dirty="0">
                  <a:solidFill>
                    <a:srgbClr val="595959"/>
                  </a:solidFill>
                  <a:latin typeface="微软雅黑" panose="020B0503020204020204" pitchFamily="34" charset="-122"/>
                  <a:ea typeface="微软雅黑" panose="020B0503020204020204" pitchFamily="34" charset="-122"/>
                  <a:cs typeface="+mn-ea"/>
                  <a:sym typeface="+mn-lt"/>
                </a:rPr>
                <a:t>元字符</a:t>
              </a: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3964569" y="4018558"/>
            <a:ext cx="5142331" cy="613062"/>
            <a:chOff x="4315150" y="2341731"/>
            <a:chExt cx="3857250" cy="540057"/>
          </a:xfrm>
        </p:grpSpPr>
        <p:sp>
          <p:nvSpPr>
            <p:cNvPr id="67" name="矩形 66"/>
            <p:cNvSpPr/>
            <p:nvPr/>
          </p:nvSpPr>
          <p:spPr>
            <a:xfrm>
              <a:off x="4841197" y="2424395"/>
              <a:ext cx="2827146" cy="331154"/>
            </a:xfrm>
            <a:prstGeom prst="rect">
              <a:avLst/>
            </a:prstGeom>
            <a:ln w="15875">
              <a:noFill/>
            </a:ln>
          </p:spPr>
          <p:txBody>
            <a:bodyPr wrap="square" lIns="68580" tIns="34290" rIns="68580" bIns="34290">
              <a:spAutoFit/>
            </a:bodyPr>
            <a:lstStyle/>
            <a:p>
              <a:r>
                <a:rPr lang="zh-CN" altLang="en-US" sz="2000" dirty="0" smtClean="0">
                  <a:solidFill>
                    <a:srgbClr val="595959"/>
                  </a:solidFill>
                  <a:latin typeface="微软雅黑" panose="020B0503020204020204" pitchFamily="34" charset="-122"/>
                  <a:ea typeface="微软雅黑" panose="020B0503020204020204" pitchFamily="34" charset="-122"/>
                  <a:cs typeface="+mn-ea"/>
                  <a:sym typeface="+mn-lt"/>
                </a:rPr>
                <a:t>模式修饰符</a:t>
              </a:r>
              <a:endParaRPr lang="en-US" altLang="zh-CN" sz="20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1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1" name="组合 20"/>
          <p:cNvGrpSpPr/>
          <p:nvPr/>
        </p:nvGrpSpPr>
        <p:grpSpPr>
          <a:xfrm>
            <a:off x="3059017" y="4976242"/>
            <a:ext cx="1192190" cy="614525"/>
            <a:chOff x="2215144" y="3084852"/>
            <a:chExt cx="1244730" cy="844793"/>
          </a:xfrm>
        </p:grpSpPr>
        <p:sp>
          <p:nvSpPr>
            <p:cNvPr id="22" name="平行四边形 2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23" name="文本框 11"/>
            <p:cNvSpPr txBox="1"/>
            <p:nvPr/>
          </p:nvSpPr>
          <p:spPr>
            <a:xfrm>
              <a:off x="2393075" y="3125750"/>
              <a:ext cx="1066799" cy="803895"/>
            </a:xfrm>
            <a:prstGeom prst="rect">
              <a:avLst/>
            </a:prstGeom>
            <a:noFill/>
          </p:spPr>
          <p:txBody>
            <a:bodyPr wrap="squar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cs typeface="+mn-ea"/>
                  <a:sym typeface="+mn-lt"/>
                </a:rPr>
                <a:t>04</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24" name="组合 23"/>
          <p:cNvGrpSpPr/>
          <p:nvPr/>
        </p:nvGrpSpPr>
        <p:grpSpPr>
          <a:xfrm>
            <a:off x="3964569" y="4954589"/>
            <a:ext cx="5142331" cy="613062"/>
            <a:chOff x="4315150" y="2341731"/>
            <a:chExt cx="3857250" cy="540057"/>
          </a:xfrm>
        </p:grpSpPr>
        <p:sp>
          <p:nvSpPr>
            <p:cNvPr id="25" name="矩形 24"/>
            <p:cNvSpPr/>
            <p:nvPr/>
          </p:nvSpPr>
          <p:spPr>
            <a:xfrm>
              <a:off x="4841197" y="2424395"/>
              <a:ext cx="2827146" cy="331154"/>
            </a:xfrm>
            <a:prstGeom prst="rect">
              <a:avLst/>
            </a:prstGeom>
            <a:ln w="15875">
              <a:noFill/>
            </a:ln>
          </p:spPr>
          <p:txBody>
            <a:bodyPr wrap="square" lIns="68580" tIns="34290" rIns="68580" bIns="34290">
              <a:spAutoFit/>
            </a:bodyPr>
            <a:lstStyle/>
            <a:p>
              <a:r>
                <a:rPr lang="zh-CN" altLang="en-US" sz="2000" dirty="0" smtClean="0">
                  <a:solidFill>
                    <a:srgbClr val="595959"/>
                  </a:solidFill>
                  <a:latin typeface="微软雅黑" panose="020B0503020204020204" pitchFamily="34" charset="-122"/>
                  <a:ea typeface="微软雅黑" panose="020B0503020204020204" pitchFamily="34" charset="-122"/>
                  <a:cs typeface="+mn-ea"/>
                  <a:sym typeface="+mn-lt"/>
                </a:rPr>
                <a:t>正则表达式常用函数</a:t>
              </a:r>
              <a:endParaRPr lang="en-US" altLang="zh-CN" sz="20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6" name="平行四边形 25"/>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1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extLst>
      <p:ext uri="{BB962C8B-B14F-4D97-AF65-F5344CB8AC3E}">
        <p14:creationId xmlns:p14="http://schemas.microsoft.com/office/powerpoint/2010/main" val="37417193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8.2.6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小括号</a:t>
            </a:r>
          </a:p>
        </p:txBody>
      </p:sp>
      <p:graphicFrame>
        <p:nvGraphicFramePr>
          <p:cNvPr id="5" name="表格 4">
            <a:extLst>
              <a:ext uri="{FF2B5EF4-FFF2-40B4-BE49-F238E27FC236}">
                <a16:creationId xmlns:a16="http://schemas.microsoft.com/office/drawing/2014/main" id="{B99EB765-3296-4251-958E-B4DE09C9687B}"/>
              </a:ext>
            </a:extLst>
          </p:cNvPr>
          <p:cNvGraphicFramePr>
            <a:graphicFrameLocks noGrp="1"/>
          </p:cNvGraphicFramePr>
          <p:nvPr>
            <p:extLst>
              <p:ext uri="{D42A27DB-BD31-4B8C-83A1-F6EECF244321}">
                <p14:modId xmlns:p14="http://schemas.microsoft.com/office/powerpoint/2010/main" val="2302292359"/>
              </p:ext>
            </p:extLst>
          </p:nvPr>
        </p:nvGraphicFramePr>
        <p:xfrm>
          <a:off x="1054646" y="1913092"/>
          <a:ext cx="10081120" cy="2944595"/>
        </p:xfrm>
        <a:graphic>
          <a:graphicData uri="http://schemas.openxmlformats.org/drawingml/2006/table">
            <a:tbl>
              <a:tblPr>
                <a:tableStyleId>{7DF18680-E054-41AD-8BC1-D1AEF772440D}</a:tableStyleId>
              </a:tblPr>
              <a:tblGrid>
                <a:gridCol w="1854190">
                  <a:extLst>
                    <a:ext uri="{9D8B030D-6E8A-4147-A177-3AD203B41FA5}">
                      <a16:colId xmlns:a16="http://schemas.microsoft.com/office/drawing/2014/main" val="4045703550"/>
                    </a:ext>
                  </a:extLst>
                </a:gridCol>
                <a:gridCol w="1962234">
                  <a:extLst>
                    <a:ext uri="{9D8B030D-6E8A-4147-A177-3AD203B41FA5}">
                      <a16:colId xmlns:a16="http://schemas.microsoft.com/office/drawing/2014/main" val="2696402506"/>
                    </a:ext>
                  </a:extLst>
                </a:gridCol>
                <a:gridCol w="6264696">
                  <a:extLst>
                    <a:ext uri="{9D8B030D-6E8A-4147-A177-3AD203B41FA5}">
                      <a16:colId xmlns:a16="http://schemas.microsoft.com/office/drawing/2014/main" val="1365843816"/>
                    </a:ext>
                  </a:extLst>
                </a:gridCol>
              </a:tblGrid>
              <a:tr h="588919">
                <a:tc>
                  <a:txBody>
                    <a:bodyPr/>
                    <a:lstStyle/>
                    <a:p>
                      <a:pPr algn="ctr">
                        <a:lnSpc>
                          <a:spcPct val="150000"/>
                        </a:lnSpc>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零宽断言方式</a:t>
                      </a:r>
                      <a:endParaRPr lang="zh-CN" sz="1600"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ctr">
                        <a:lnSpc>
                          <a:spcPct val="150000"/>
                        </a:lnSpc>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示例</a:t>
                      </a:r>
                      <a:endParaRPr lang="zh-CN" sz="1600"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ctr">
                        <a:lnSpc>
                          <a:spcPct val="150000"/>
                        </a:lnSpc>
                        <a:spcAft>
                          <a:spcPts val="0"/>
                        </a:spcAft>
                      </a:pPr>
                      <a:r>
                        <a:rPr lang="zh-CN" sz="1600" b="1" kern="100">
                          <a:solidFill>
                            <a:srgbClr val="595959"/>
                          </a:solidFill>
                          <a:effectLst/>
                          <a:latin typeface="微软雅黑" panose="020B0503020204020204" pitchFamily="34" charset="-122"/>
                          <a:ea typeface="微软雅黑" panose="020B0503020204020204" pitchFamily="34" charset="-122"/>
                        </a:rPr>
                        <a:t>说明</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extLst>
                  <a:ext uri="{0D108BD9-81ED-4DB2-BD59-A6C34878D82A}">
                    <a16:rowId xmlns:a16="http://schemas.microsoft.com/office/drawing/2014/main" val="10000"/>
                  </a:ext>
                </a:extLst>
              </a:tr>
              <a:tr h="588919">
                <a:tc>
                  <a:txBody>
                    <a:bodyPr/>
                    <a:lstStyle/>
                    <a:p>
                      <a:pPr algn="ctr">
                        <a:lnSpc>
                          <a:spcPct val="150000"/>
                        </a:lnSpc>
                        <a:spcAft>
                          <a:spcPts val="0"/>
                        </a:spcAft>
                      </a:pPr>
                      <a:r>
                        <a:rPr lang="zh-CN" sz="1600" kern="100" dirty="0">
                          <a:solidFill>
                            <a:srgbClr val="595959"/>
                          </a:solidFill>
                          <a:effectLst/>
                          <a:latin typeface="微软雅黑" panose="020B0503020204020204" pitchFamily="34" charset="-122"/>
                          <a:ea typeface="微软雅黑" panose="020B0503020204020204" pitchFamily="34" charset="-122"/>
                        </a:rPr>
                        <a:t>先行断言</a:t>
                      </a:r>
                    </a:p>
                  </a:txBody>
                  <a:tcPr marL="68580" marR="68580" marT="0" marB="0" anchor="ctr">
                    <a:solidFill>
                      <a:srgbClr val="F2F2F2"/>
                    </a:solidFill>
                  </a:tcPr>
                </a:tc>
                <a:tc>
                  <a:txBody>
                    <a:bodyPr/>
                    <a:lstStyle/>
                    <a:p>
                      <a:pPr algn="ctr">
                        <a:lnSpc>
                          <a:spcPct val="150000"/>
                        </a:lnSpc>
                        <a:spcAft>
                          <a:spcPts val="0"/>
                        </a:spcAft>
                      </a:pPr>
                      <a:r>
                        <a:rPr lang="en-US" sz="1600" kern="100">
                          <a:solidFill>
                            <a:srgbClr val="595959"/>
                          </a:solidFill>
                          <a:effectLst/>
                          <a:latin typeface="微软雅黑" panose="020B0503020204020204" pitchFamily="34" charset="-122"/>
                          <a:ea typeface="微软雅黑" panose="020B0503020204020204" pitchFamily="34" charset="-122"/>
                        </a:rPr>
                        <a:t>Countr(?=y)</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l">
                        <a:lnSpc>
                          <a:spcPct val="150000"/>
                        </a:lnSpc>
                        <a:spcAft>
                          <a:spcPts val="0"/>
                        </a:spcAft>
                      </a:pPr>
                      <a:r>
                        <a:rPr lang="en-US" sz="1600" kern="100">
                          <a:solidFill>
                            <a:srgbClr val="595959"/>
                          </a:solidFill>
                          <a:effectLst/>
                          <a:latin typeface="微软雅黑" panose="020B0503020204020204" pitchFamily="34" charset="-122"/>
                          <a:ea typeface="微软雅黑" panose="020B0503020204020204" pitchFamily="34" charset="-122"/>
                        </a:rPr>
                        <a:t>Countr</a:t>
                      </a:r>
                      <a:r>
                        <a:rPr lang="zh-CN" sz="1600" kern="100">
                          <a:solidFill>
                            <a:srgbClr val="595959"/>
                          </a:solidFill>
                          <a:effectLst/>
                          <a:latin typeface="微软雅黑" panose="020B0503020204020204" pitchFamily="34" charset="-122"/>
                          <a:ea typeface="微软雅黑" panose="020B0503020204020204" pitchFamily="34" charset="-122"/>
                        </a:rPr>
                        <a:t>后面是</a:t>
                      </a:r>
                      <a:r>
                        <a:rPr lang="en-US" sz="1600" kern="100">
                          <a:solidFill>
                            <a:srgbClr val="595959"/>
                          </a:solidFill>
                          <a:effectLst/>
                          <a:latin typeface="微软雅黑" panose="020B0503020204020204" pitchFamily="34" charset="-122"/>
                          <a:ea typeface="微软雅黑" panose="020B0503020204020204" pitchFamily="34" charset="-122"/>
                        </a:rPr>
                        <a:t>y</a:t>
                      </a:r>
                      <a:r>
                        <a:rPr lang="zh-CN" sz="1600" kern="100">
                          <a:solidFill>
                            <a:srgbClr val="595959"/>
                          </a:solidFill>
                          <a:effectLst/>
                          <a:latin typeface="微软雅黑" panose="020B0503020204020204" pitchFamily="34" charset="-122"/>
                          <a:ea typeface="微软雅黑" panose="020B0503020204020204" pitchFamily="34" charset="-122"/>
                        </a:rPr>
                        <a:t>时匹配成功，如</a:t>
                      </a:r>
                      <a:r>
                        <a:rPr lang="en-US" sz="1600" kern="100">
                          <a:solidFill>
                            <a:srgbClr val="595959"/>
                          </a:solidFill>
                          <a:effectLst/>
                          <a:latin typeface="微软雅黑" panose="020B0503020204020204" pitchFamily="34" charset="-122"/>
                          <a:ea typeface="微软雅黑" panose="020B0503020204020204" pitchFamily="34" charset="-122"/>
                        </a:rPr>
                        <a:t>Country</a:t>
                      </a:r>
                      <a:r>
                        <a:rPr lang="zh-CN" sz="1600" kern="100">
                          <a:solidFill>
                            <a:srgbClr val="595959"/>
                          </a:solidFill>
                          <a:effectLst/>
                          <a:latin typeface="微软雅黑" panose="020B0503020204020204" pitchFamily="34" charset="-122"/>
                          <a:ea typeface="微软雅黑" panose="020B0503020204020204" pitchFamily="34" charset="-122"/>
                        </a:rPr>
                        <a:t>，匹配结果为</a:t>
                      </a:r>
                      <a:r>
                        <a:rPr lang="en-US" sz="1600" kern="100">
                          <a:solidFill>
                            <a:srgbClr val="595959"/>
                          </a:solidFill>
                          <a:effectLst/>
                          <a:latin typeface="微软雅黑" panose="020B0503020204020204" pitchFamily="34" charset="-122"/>
                          <a:ea typeface="微软雅黑" panose="020B0503020204020204" pitchFamily="34" charset="-122"/>
                        </a:rPr>
                        <a:t>Countr</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extLst>
                  <a:ext uri="{0D108BD9-81ED-4DB2-BD59-A6C34878D82A}">
                    <a16:rowId xmlns:a16="http://schemas.microsoft.com/office/drawing/2014/main" val="890985881"/>
                  </a:ext>
                </a:extLst>
              </a:tr>
              <a:tr h="588919">
                <a:tc>
                  <a:txBody>
                    <a:bodyPr/>
                    <a:lstStyle/>
                    <a:p>
                      <a:pPr algn="ctr">
                        <a:lnSpc>
                          <a:spcPct val="150000"/>
                        </a:lnSpc>
                        <a:spcAft>
                          <a:spcPts val="0"/>
                        </a:spcAft>
                      </a:pPr>
                      <a:r>
                        <a:rPr lang="zh-CN" sz="1600" kern="100" dirty="0">
                          <a:solidFill>
                            <a:srgbClr val="595959"/>
                          </a:solidFill>
                          <a:effectLst/>
                          <a:latin typeface="微软雅黑" panose="020B0503020204020204" pitchFamily="34" charset="-122"/>
                          <a:ea typeface="微软雅黑" panose="020B0503020204020204" pitchFamily="34" charset="-122"/>
                        </a:rPr>
                        <a:t>先行否定断言</a:t>
                      </a:r>
                    </a:p>
                  </a:txBody>
                  <a:tcPr marL="68580" marR="68580" marT="0" marB="0" anchor="ctr">
                    <a:solidFill>
                      <a:srgbClr val="F2F2F2"/>
                    </a:solidFill>
                  </a:tcPr>
                </a:tc>
                <a:tc>
                  <a:txBody>
                    <a:bodyPr/>
                    <a:lstStyle/>
                    <a:p>
                      <a:pPr algn="ctr">
                        <a:lnSpc>
                          <a:spcPct val="150000"/>
                        </a:lnSpc>
                        <a:spcAft>
                          <a:spcPts val="0"/>
                        </a:spcAft>
                      </a:pPr>
                      <a:r>
                        <a:rPr lang="en-US" sz="1600" kern="100">
                          <a:solidFill>
                            <a:srgbClr val="595959"/>
                          </a:solidFill>
                          <a:effectLst/>
                          <a:latin typeface="微软雅黑" panose="020B0503020204020204" pitchFamily="34" charset="-122"/>
                          <a:ea typeface="微软雅黑" panose="020B0503020204020204" pitchFamily="34" charset="-122"/>
                        </a:rPr>
                        <a:t>Countr(?!y)</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l">
                        <a:lnSpc>
                          <a:spcPct val="150000"/>
                        </a:lnSpc>
                        <a:spcAft>
                          <a:spcPts val="0"/>
                        </a:spcAft>
                      </a:pPr>
                      <a:r>
                        <a:rPr lang="en-US" sz="1600" kern="100">
                          <a:solidFill>
                            <a:srgbClr val="595959"/>
                          </a:solidFill>
                          <a:effectLst/>
                          <a:latin typeface="微软雅黑" panose="020B0503020204020204" pitchFamily="34" charset="-122"/>
                          <a:ea typeface="微软雅黑" panose="020B0503020204020204" pitchFamily="34" charset="-122"/>
                        </a:rPr>
                        <a:t>Countr</a:t>
                      </a:r>
                      <a:r>
                        <a:rPr lang="zh-CN" sz="1600" kern="100">
                          <a:solidFill>
                            <a:srgbClr val="595959"/>
                          </a:solidFill>
                          <a:effectLst/>
                          <a:latin typeface="微软雅黑" panose="020B0503020204020204" pitchFamily="34" charset="-122"/>
                          <a:ea typeface="微软雅黑" panose="020B0503020204020204" pitchFamily="34" charset="-122"/>
                        </a:rPr>
                        <a:t>后面不是</a:t>
                      </a:r>
                      <a:r>
                        <a:rPr lang="en-US" sz="1600" kern="100">
                          <a:solidFill>
                            <a:srgbClr val="595959"/>
                          </a:solidFill>
                          <a:effectLst/>
                          <a:latin typeface="微软雅黑" panose="020B0503020204020204" pitchFamily="34" charset="-122"/>
                          <a:ea typeface="微软雅黑" panose="020B0503020204020204" pitchFamily="34" charset="-122"/>
                        </a:rPr>
                        <a:t>y</a:t>
                      </a:r>
                      <a:r>
                        <a:rPr lang="zh-CN" sz="1600" kern="100">
                          <a:solidFill>
                            <a:srgbClr val="595959"/>
                          </a:solidFill>
                          <a:effectLst/>
                          <a:latin typeface="微软雅黑" panose="020B0503020204020204" pitchFamily="34" charset="-122"/>
                          <a:ea typeface="微软雅黑" panose="020B0503020204020204" pitchFamily="34" charset="-122"/>
                        </a:rPr>
                        <a:t>时匹配成功，如</a:t>
                      </a:r>
                      <a:r>
                        <a:rPr lang="en-US" sz="1600" kern="100">
                          <a:solidFill>
                            <a:srgbClr val="595959"/>
                          </a:solidFill>
                          <a:effectLst/>
                          <a:latin typeface="微软雅黑" panose="020B0503020204020204" pitchFamily="34" charset="-122"/>
                          <a:ea typeface="微软雅黑" panose="020B0503020204020204" pitchFamily="34" charset="-122"/>
                        </a:rPr>
                        <a:t>Countries</a:t>
                      </a:r>
                      <a:r>
                        <a:rPr lang="zh-CN" sz="1600" kern="100">
                          <a:solidFill>
                            <a:srgbClr val="595959"/>
                          </a:solidFill>
                          <a:effectLst/>
                          <a:latin typeface="微软雅黑" panose="020B0503020204020204" pitchFamily="34" charset="-122"/>
                          <a:ea typeface="微软雅黑" panose="020B0503020204020204" pitchFamily="34" charset="-122"/>
                        </a:rPr>
                        <a:t>，匹配结果为</a:t>
                      </a:r>
                      <a:r>
                        <a:rPr lang="en-US" sz="1600" kern="100">
                          <a:solidFill>
                            <a:srgbClr val="595959"/>
                          </a:solidFill>
                          <a:effectLst/>
                          <a:latin typeface="微软雅黑" panose="020B0503020204020204" pitchFamily="34" charset="-122"/>
                          <a:ea typeface="微软雅黑" panose="020B0503020204020204" pitchFamily="34" charset="-122"/>
                        </a:rPr>
                        <a:t>Countr</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extLst>
                  <a:ext uri="{0D108BD9-81ED-4DB2-BD59-A6C34878D82A}">
                    <a16:rowId xmlns:a16="http://schemas.microsoft.com/office/drawing/2014/main" val="3796896802"/>
                  </a:ext>
                </a:extLst>
              </a:tr>
              <a:tr h="588919">
                <a:tc>
                  <a:txBody>
                    <a:bodyPr/>
                    <a:lstStyle/>
                    <a:p>
                      <a:pPr algn="ctr">
                        <a:lnSpc>
                          <a:spcPct val="150000"/>
                        </a:lnSpc>
                        <a:spcAft>
                          <a:spcPts val="0"/>
                        </a:spcAft>
                      </a:pPr>
                      <a:r>
                        <a:rPr lang="zh-CN" sz="1600" kern="100">
                          <a:solidFill>
                            <a:srgbClr val="595959"/>
                          </a:solidFill>
                          <a:effectLst/>
                          <a:latin typeface="微软雅黑" panose="020B0503020204020204" pitchFamily="34" charset="-122"/>
                          <a:ea typeface="微软雅黑" panose="020B0503020204020204" pitchFamily="34" charset="-122"/>
                        </a:rPr>
                        <a:t>后行断言</a:t>
                      </a:r>
                    </a:p>
                  </a:txBody>
                  <a:tcPr marL="68580" marR="68580" marT="0" marB="0" anchor="ctr">
                    <a:solidFill>
                      <a:srgbClr val="F2F2F2"/>
                    </a:solidFill>
                  </a:tcPr>
                </a:tc>
                <a:tc>
                  <a:txBody>
                    <a:bodyPr/>
                    <a:lstStyle/>
                    <a:p>
                      <a:pPr algn="ctr">
                        <a:lnSpc>
                          <a:spcPct val="150000"/>
                        </a:lnSpc>
                        <a:spcAft>
                          <a:spcPts val="0"/>
                        </a:spcAft>
                      </a:pPr>
                      <a:r>
                        <a:rPr lang="en-US" sz="1600" kern="100">
                          <a:solidFill>
                            <a:srgbClr val="595959"/>
                          </a:solidFill>
                          <a:effectLst/>
                          <a:latin typeface="微软雅黑" panose="020B0503020204020204" pitchFamily="34" charset="-122"/>
                          <a:ea typeface="微软雅黑" panose="020B0503020204020204" pitchFamily="34" charset="-122"/>
                        </a:rPr>
                        <a:t>(?&lt;=H)ello</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l">
                        <a:lnSpc>
                          <a:spcPct val="150000"/>
                        </a:lnSpc>
                        <a:spcAft>
                          <a:spcPts val="0"/>
                        </a:spcAft>
                      </a:pPr>
                      <a:r>
                        <a:rPr lang="en-US" sz="1600" kern="100">
                          <a:solidFill>
                            <a:srgbClr val="595959"/>
                          </a:solidFill>
                          <a:effectLst/>
                          <a:latin typeface="微软雅黑" panose="020B0503020204020204" pitchFamily="34" charset="-122"/>
                          <a:ea typeface="微软雅黑" panose="020B0503020204020204" pitchFamily="34" charset="-122"/>
                        </a:rPr>
                        <a:t>ello</a:t>
                      </a:r>
                      <a:r>
                        <a:rPr lang="zh-CN" sz="1600" kern="100">
                          <a:solidFill>
                            <a:srgbClr val="595959"/>
                          </a:solidFill>
                          <a:effectLst/>
                          <a:latin typeface="微软雅黑" panose="020B0503020204020204" pitchFamily="34" charset="-122"/>
                          <a:ea typeface="微软雅黑" panose="020B0503020204020204" pitchFamily="34" charset="-122"/>
                        </a:rPr>
                        <a:t>前面是</a:t>
                      </a:r>
                      <a:r>
                        <a:rPr lang="en-US" sz="1600" kern="100">
                          <a:solidFill>
                            <a:srgbClr val="595959"/>
                          </a:solidFill>
                          <a:effectLst/>
                          <a:latin typeface="微软雅黑" panose="020B0503020204020204" pitchFamily="34" charset="-122"/>
                          <a:ea typeface="微软雅黑" panose="020B0503020204020204" pitchFamily="34" charset="-122"/>
                        </a:rPr>
                        <a:t>H</a:t>
                      </a:r>
                      <a:r>
                        <a:rPr lang="zh-CN" sz="1600" kern="100">
                          <a:solidFill>
                            <a:srgbClr val="595959"/>
                          </a:solidFill>
                          <a:effectLst/>
                          <a:latin typeface="微软雅黑" panose="020B0503020204020204" pitchFamily="34" charset="-122"/>
                          <a:ea typeface="微软雅黑" panose="020B0503020204020204" pitchFamily="34" charset="-122"/>
                        </a:rPr>
                        <a:t>时匹配成功，如</a:t>
                      </a:r>
                      <a:r>
                        <a:rPr lang="en-US" sz="1600" kern="100">
                          <a:solidFill>
                            <a:srgbClr val="595959"/>
                          </a:solidFill>
                          <a:effectLst/>
                          <a:latin typeface="微软雅黑" panose="020B0503020204020204" pitchFamily="34" charset="-122"/>
                          <a:ea typeface="微软雅黑" panose="020B0503020204020204" pitchFamily="34" charset="-122"/>
                        </a:rPr>
                        <a:t>Hello</a:t>
                      </a:r>
                      <a:r>
                        <a:rPr lang="zh-CN" sz="1600" kern="100">
                          <a:solidFill>
                            <a:srgbClr val="595959"/>
                          </a:solidFill>
                          <a:effectLst/>
                          <a:latin typeface="微软雅黑" panose="020B0503020204020204" pitchFamily="34" charset="-122"/>
                          <a:ea typeface="微软雅黑" panose="020B0503020204020204" pitchFamily="34" charset="-122"/>
                        </a:rPr>
                        <a:t>，匹配结果为</a:t>
                      </a:r>
                      <a:r>
                        <a:rPr lang="en-US" sz="1600" kern="100">
                          <a:solidFill>
                            <a:srgbClr val="595959"/>
                          </a:solidFill>
                          <a:effectLst/>
                          <a:latin typeface="微软雅黑" panose="020B0503020204020204" pitchFamily="34" charset="-122"/>
                          <a:ea typeface="微软雅黑" panose="020B0503020204020204" pitchFamily="34" charset="-122"/>
                        </a:rPr>
                        <a:t>ello</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extLst>
                  <a:ext uri="{0D108BD9-81ED-4DB2-BD59-A6C34878D82A}">
                    <a16:rowId xmlns:a16="http://schemas.microsoft.com/office/drawing/2014/main" val="3314652478"/>
                  </a:ext>
                </a:extLst>
              </a:tr>
              <a:tr h="588919">
                <a:tc>
                  <a:txBody>
                    <a:bodyPr/>
                    <a:lstStyle/>
                    <a:p>
                      <a:pPr algn="ctr">
                        <a:lnSpc>
                          <a:spcPct val="150000"/>
                        </a:lnSpc>
                        <a:spcAft>
                          <a:spcPts val="0"/>
                        </a:spcAft>
                      </a:pPr>
                      <a:r>
                        <a:rPr lang="zh-CN" sz="1600" kern="100" dirty="0">
                          <a:solidFill>
                            <a:srgbClr val="595959"/>
                          </a:solidFill>
                          <a:effectLst/>
                          <a:latin typeface="微软雅黑" panose="020B0503020204020204" pitchFamily="34" charset="-122"/>
                          <a:ea typeface="微软雅黑" panose="020B0503020204020204" pitchFamily="34" charset="-122"/>
                        </a:rPr>
                        <a:t>后行否定断言</a:t>
                      </a:r>
                    </a:p>
                  </a:txBody>
                  <a:tcPr marL="68580" marR="68580" marT="0" marB="0" anchor="ctr">
                    <a:solidFill>
                      <a:srgbClr val="F2F2F2"/>
                    </a:solidFill>
                  </a:tcPr>
                </a:tc>
                <a:tc>
                  <a:txBody>
                    <a:bodyPr/>
                    <a:lstStyle/>
                    <a:p>
                      <a:pPr algn="ctr">
                        <a:lnSpc>
                          <a:spcPct val="150000"/>
                        </a:lnSpc>
                        <a:spcAft>
                          <a:spcPts val="0"/>
                        </a:spcAft>
                      </a:pPr>
                      <a:r>
                        <a:rPr lang="en-US" sz="1600" kern="100">
                          <a:solidFill>
                            <a:srgbClr val="595959"/>
                          </a:solidFill>
                          <a:effectLst/>
                          <a:latin typeface="微软雅黑" panose="020B0503020204020204" pitchFamily="34" charset="-122"/>
                          <a:ea typeface="微软雅黑" panose="020B0503020204020204" pitchFamily="34" charset="-122"/>
                        </a:rPr>
                        <a:t>(?&lt;!H)ello</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l">
                        <a:lnSpc>
                          <a:spcPct val="150000"/>
                        </a:lnSpc>
                        <a:spcAft>
                          <a:spcPts val="0"/>
                        </a:spcAft>
                      </a:pPr>
                      <a:r>
                        <a:rPr lang="en-US" sz="1600" kern="100" dirty="0" err="1">
                          <a:solidFill>
                            <a:srgbClr val="595959"/>
                          </a:solidFill>
                          <a:effectLst/>
                          <a:latin typeface="微软雅黑" panose="020B0503020204020204" pitchFamily="34" charset="-122"/>
                          <a:ea typeface="微软雅黑" panose="020B0503020204020204" pitchFamily="34" charset="-122"/>
                        </a:rPr>
                        <a:t>ello</a:t>
                      </a:r>
                      <a:r>
                        <a:rPr lang="zh-CN" sz="1600" kern="100" dirty="0">
                          <a:solidFill>
                            <a:srgbClr val="595959"/>
                          </a:solidFill>
                          <a:effectLst/>
                          <a:latin typeface="微软雅黑" panose="020B0503020204020204" pitchFamily="34" charset="-122"/>
                          <a:ea typeface="微软雅黑" panose="020B0503020204020204" pitchFamily="34" charset="-122"/>
                        </a:rPr>
                        <a:t>前面不是</a:t>
                      </a:r>
                      <a:r>
                        <a:rPr lang="en-US" sz="1600" kern="100" dirty="0">
                          <a:solidFill>
                            <a:srgbClr val="595959"/>
                          </a:solidFill>
                          <a:effectLst/>
                          <a:latin typeface="微软雅黑" panose="020B0503020204020204" pitchFamily="34" charset="-122"/>
                          <a:ea typeface="微软雅黑" panose="020B0503020204020204" pitchFamily="34" charset="-122"/>
                        </a:rPr>
                        <a:t>H</a:t>
                      </a:r>
                      <a:r>
                        <a:rPr lang="zh-CN" sz="1600" kern="100" dirty="0">
                          <a:solidFill>
                            <a:srgbClr val="595959"/>
                          </a:solidFill>
                          <a:effectLst/>
                          <a:latin typeface="微软雅黑" panose="020B0503020204020204" pitchFamily="34" charset="-122"/>
                          <a:ea typeface="微软雅黑" panose="020B0503020204020204" pitchFamily="34" charset="-122"/>
                        </a:rPr>
                        <a:t>时匹配成功，如</a:t>
                      </a:r>
                      <a:r>
                        <a:rPr lang="en-US" sz="1600" kern="100" dirty="0" err="1">
                          <a:solidFill>
                            <a:srgbClr val="595959"/>
                          </a:solidFill>
                          <a:effectLst/>
                          <a:latin typeface="微软雅黑" panose="020B0503020204020204" pitchFamily="34" charset="-122"/>
                          <a:ea typeface="微软雅黑" panose="020B0503020204020204" pitchFamily="34" charset="-122"/>
                        </a:rPr>
                        <a:t>Nello</a:t>
                      </a:r>
                      <a:r>
                        <a:rPr lang="zh-CN" sz="1600" kern="100" dirty="0">
                          <a:solidFill>
                            <a:srgbClr val="595959"/>
                          </a:solidFill>
                          <a:effectLst/>
                          <a:latin typeface="微软雅黑" panose="020B0503020204020204" pitchFamily="34" charset="-122"/>
                          <a:ea typeface="微软雅黑" panose="020B0503020204020204" pitchFamily="34" charset="-122"/>
                        </a:rPr>
                        <a:t>，匹配结果为</a:t>
                      </a:r>
                      <a:r>
                        <a:rPr lang="en-US" sz="1600" kern="100" dirty="0" err="1">
                          <a:solidFill>
                            <a:srgbClr val="595959"/>
                          </a:solidFill>
                          <a:effectLst/>
                          <a:latin typeface="微软雅黑" panose="020B0503020204020204" pitchFamily="34" charset="-122"/>
                          <a:ea typeface="微软雅黑" panose="020B0503020204020204" pitchFamily="34" charset="-122"/>
                        </a:rPr>
                        <a:t>ello</a:t>
                      </a:r>
                      <a:endParaRPr lang="zh-CN" sz="1600"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extLst>
                  <a:ext uri="{0D108BD9-81ED-4DB2-BD59-A6C34878D82A}">
                    <a16:rowId xmlns:a16="http://schemas.microsoft.com/office/drawing/2014/main" val="3956143176"/>
                  </a:ext>
                </a:extLst>
              </a:tr>
            </a:tbl>
          </a:graphicData>
        </a:graphic>
      </p:graphicFrame>
      <p:sp>
        <p:nvSpPr>
          <p:cNvPr id="6" name="1"/>
          <p:cNvSpPr txBox="1"/>
          <p:nvPr>
            <p:custDataLst>
              <p:tags r:id="rId1"/>
            </p:custDataLst>
          </p:nvPr>
        </p:nvSpPr>
        <p:spPr>
          <a:xfrm>
            <a:off x="918704" y="1112254"/>
            <a:ext cx="6040598" cy="461665"/>
          </a:xfrm>
          <a:prstGeom prst="rect">
            <a:avLst/>
          </a:prstGeom>
          <a:noFill/>
          <a:ln>
            <a:noFill/>
          </a:ln>
        </p:spPr>
        <p:txBody>
          <a:bodyPr wrap="square" rtlCol="0">
            <a:spAutoFit/>
          </a:bodyPr>
          <a:lstStyle/>
          <a:p>
            <a:pPr lvl="0" defTabSz="457200">
              <a:defRPr/>
            </a:pPr>
            <a:r>
              <a:rPr lang="en-US" altLang="zh-CN"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4</a:t>
            </a:r>
            <a:r>
              <a:rPr lang="en-US" altLang="zh-CN" b="1" kern="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 </a:t>
            </a:r>
            <a:r>
              <a:rPr lang="zh-CN" altLang="en-US" b="1" kern="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零</a:t>
            </a: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宽断言</a:t>
            </a:r>
          </a:p>
        </p:txBody>
      </p:sp>
    </p:spTree>
    <p:extLst>
      <p:ext uri="{BB962C8B-B14F-4D97-AF65-F5344CB8AC3E}">
        <p14:creationId xmlns:p14="http://schemas.microsoft.com/office/powerpoint/2010/main" val="3934692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8.2.6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小括号</a:t>
            </a:r>
          </a:p>
        </p:txBody>
      </p:sp>
      <p:sp>
        <p:nvSpPr>
          <p:cNvPr id="5" name="1"/>
          <p:cNvSpPr txBox="1"/>
          <p:nvPr>
            <p:custDataLst>
              <p:tags r:id="rId1"/>
            </p:custDataLst>
          </p:nvPr>
        </p:nvSpPr>
        <p:spPr>
          <a:xfrm>
            <a:off x="918704" y="1112254"/>
            <a:ext cx="6040598" cy="461665"/>
          </a:xfrm>
          <a:prstGeom prst="rect">
            <a:avLst/>
          </a:prstGeom>
          <a:noFill/>
          <a:ln>
            <a:noFill/>
          </a:ln>
        </p:spPr>
        <p:txBody>
          <a:bodyPr wrap="square" rtlCol="0">
            <a:spAutoFit/>
          </a:bodyPr>
          <a:lstStyle/>
          <a:p>
            <a:pPr lvl="0" defTabSz="457200">
              <a:defRPr/>
            </a:pPr>
            <a:r>
              <a:rPr lang="en-US" altLang="zh-CN"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4</a:t>
            </a:r>
            <a:r>
              <a:rPr lang="en-US" altLang="zh-CN" b="1" kern="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 </a:t>
            </a:r>
            <a:r>
              <a:rPr lang="zh-CN" altLang="en-US" b="1" kern="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零</a:t>
            </a: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宽断言</a:t>
            </a:r>
          </a:p>
        </p:txBody>
      </p:sp>
      <p:sp>
        <p:nvSpPr>
          <p:cNvPr id="7" name="矩形 6"/>
          <p:cNvSpPr/>
          <p:nvPr/>
        </p:nvSpPr>
        <p:spPr>
          <a:xfrm>
            <a:off x="1161071" y="1923794"/>
            <a:ext cx="9361040" cy="3312368"/>
          </a:xfrm>
          <a:prstGeom prst="rect">
            <a:avLst/>
          </a:prstGeom>
          <a:solidFill>
            <a:srgbClr val="F2F2F2"/>
          </a:solidFill>
        </p:spPr>
        <p:txBody>
          <a:bodyPr wrap="square" rtlCol="0" anchor="ctr">
            <a:noAutofit/>
          </a:bodyPr>
          <a:lstStyle/>
          <a:p>
            <a:endParaRPr lang="zh-CN" altLang="en-US" sz="2000">
              <a:solidFill>
                <a:srgbClr val="595959"/>
              </a:solidFill>
              <a:latin typeface="微软雅黑" panose="020B0503020204020204" pitchFamily="34" charset="-122"/>
              <a:ea typeface="微软雅黑" panose="020B0503020204020204" pitchFamily="34" charset="-122"/>
              <a:cs typeface="+mn-ea"/>
            </a:endParaRPr>
          </a:p>
        </p:txBody>
      </p:sp>
      <p:sp>
        <p:nvSpPr>
          <p:cNvPr id="8" name="矩形 7"/>
          <p:cNvSpPr/>
          <p:nvPr/>
        </p:nvSpPr>
        <p:spPr>
          <a:xfrm>
            <a:off x="1820325" y="2146482"/>
            <a:ext cx="8417858" cy="2862322"/>
          </a:xfrm>
          <a:prstGeom prst="rect">
            <a:avLst/>
          </a:prstGeom>
        </p:spPr>
        <p:txBody>
          <a:bodyPr wrap="square">
            <a:spAutoFit/>
          </a:bodyPr>
          <a:lstStyle/>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 </a:t>
            </a:r>
            <a:r>
              <a:rPr lang="zh-CN" altLang="en-US" sz="2000" dirty="0">
                <a:solidFill>
                  <a:srgbClr val="595959"/>
                </a:solidFill>
                <a:latin typeface="微软雅黑" panose="020B0503020204020204" pitchFamily="34" charset="-122"/>
                <a:ea typeface="微软雅黑" panose="020B0503020204020204" pitchFamily="34" charset="-122"/>
                <a:cs typeface="+mn-ea"/>
              </a:rPr>
              <a:t>先行断言匹配成功</a:t>
            </a:r>
          </a:p>
          <a:p>
            <a:pPr>
              <a:lnSpc>
                <a:spcPct val="150000"/>
              </a:lnSpc>
            </a:pPr>
            <a:r>
              <a:rPr lang="en-US" altLang="zh-CN" sz="2000" dirty="0" err="1">
                <a:solidFill>
                  <a:srgbClr val="595959"/>
                </a:solidFill>
                <a:latin typeface="微软雅黑" panose="020B0503020204020204" pitchFamily="34" charset="-122"/>
                <a:ea typeface="微软雅黑" panose="020B0503020204020204" pitchFamily="34" charset="-122"/>
                <a:cs typeface="+mn-ea"/>
              </a:rPr>
              <a:t>preg_match</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en-US" altLang="zh-CN" sz="2000" dirty="0" err="1">
                <a:solidFill>
                  <a:srgbClr val="595959"/>
                </a:solidFill>
                <a:latin typeface="微软雅黑" panose="020B0503020204020204" pitchFamily="34" charset="-122"/>
                <a:ea typeface="微软雅黑" panose="020B0503020204020204" pitchFamily="34" charset="-122"/>
                <a:cs typeface="+mn-ea"/>
              </a:rPr>
              <a:t>Countr</a:t>
            </a:r>
            <a:r>
              <a:rPr lang="en-US" altLang="zh-CN" sz="2000" dirty="0">
                <a:solidFill>
                  <a:srgbClr val="595959"/>
                </a:solidFill>
                <a:latin typeface="微软雅黑" panose="020B0503020204020204" pitchFamily="34" charset="-122"/>
                <a:ea typeface="微软雅黑" panose="020B0503020204020204" pitchFamily="34" charset="-122"/>
                <a:cs typeface="+mn-ea"/>
              </a:rPr>
              <a:t>(?=y)/', 'Country', $matches);</a:t>
            </a:r>
          </a:p>
          <a:p>
            <a:pPr>
              <a:lnSpc>
                <a:spcPct val="150000"/>
              </a:lnSpc>
            </a:pPr>
            <a:r>
              <a:rPr lang="en-US" altLang="zh-CN" sz="2000" dirty="0" err="1">
                <a:solidFill>
                  <a:srgbClr val="595959"/>
                </a:solidFill>
                <a:latin typeface="微软雅黑" panose="020B0503020204020204" pitchFamily="34" charset="-122"/>
                <a:ea typeface="微软雅黑" panose="020B0503020204020204" pitchFamily="34" charset="-122"/>
                <a:cs typeface="+mn-ea"/>
              </a:rPr>
              <a:t>print_r</a:t>
            </a:r>
            <a:r>
              <a:rPr lang="en-US" altLang="zh-CN" sz="2000" dirty="0">
                <a:solidFill>
                  <a:srgbClr val="595959"/>
                </a:solidFill>
                <a:latin typeface="微软雅黑" panose="020B0503020204020204" pitchFamily="34" charset="-122"/>
                <a:ea typeface="微软雅黑" panose="020B0503020204020204" pitchFamily="34" charset="-122"/>
                <a:cs typeface="+mn-ea"/>
              </a:rPr>
              <a:t>($matches); 	// </a:t>
            </a:r>
            <a:r>
              <a:rPr lang="zh-CN" altLang="en-US" sz="2000" dirty="0">
                <a:solidFill>
                  <a:srgbClr val="595959"/>
                </a:solidFill>
                <a:latin typeface="微软雅黑" panose="020B0503020204020204" pitchFamily="34" charset="-122"/>
                <a:ea typeface="微软雅黑" panose="020B0503020204020204" pitchFamily="34" charset="-122"/>
                <a:cs typeface="+mn-ea"/>
              </a:rPr>
              <a:t>输出结果：</a:t>
            </a:r>
            <a:r>
              <a:rPr lang="en-US" altLang="zh-CN" sz="2000" dirty="0">
                <a:solidFill>
                  <a:srgbClr val="595959"/>
                </a:solidFill>
                <a:latin typeface="微软雅黑" panose="020B0503020204020204" pitchFamily="34" charset="-122"/>
                <a:ea typeface="微软雅黑" panose="020B0503020204020204" pitchFamily="34" charset="-122"/>
                <a:cs typeface="+mn-ea"/>
              </a:rPr>
              <a:t>Array ( [0] =&gt; </a:t>
            </a:r>
            <a:r>
              <a:rPr lang="en-US" altLang="zh-CN" sz="2000" dirty="0" err="1">
                <a:solidFill>
                  <a:srgbClr val="595959"/>
                </a:solidFill>
                <a:latin typeface="微软雅黑" panose="020B0503020204020204" pitchFamily="34" charset="-122"/>
                <a:ea typeface="微软雅黑" panose="020B0503020204020204" pitchFamily="34" charset="-122"/>
                <a:cs typeface="+mn-ea"/>
              </a:rPr>
              <a:t>Countr</a:t>
            </a:r>
            <a:r>
              <a:rPr lang="en-US" altLang="zh-CN" sz="2000" dirty="0">
                <a:solidFill>
                  <a:srgbClr val="595959"/>
                </a:solidFill>
                <a:latin typeface="微软雅黑" panose="020B0503020204020204" pitchFamily="34" charset="-122"/>
                <a:ea typeface="微软雅黑" panose="020B0503020204020204" pitchFamily="34" charset="-122"/>
                <a:cs typeface="+mn-ea"/>
              </a:rPr>
              <a:t> )</a:t>
            </a:r>
          </a:p>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 </a:t>
            </a:r>
            <a:r>
              <a:rPr lang="zh-CN" altLang="en-US" sz="2000" dirty="0">
                <a:solidFill>
                  <a:srgbClr val="595959"/>
                </a:solidFill>
                <a:latin typeface="微软雅黑" panose="020B0503020204020204" pitchFamily="34" charset="-122"/>
                <a:ea typeface="微软雅黑" panose="020B0503020204020204" pitchFamily="34" charset="-122"/>
                <a:cs typeface="+mn-ea"/>
              </a:rPr>
              <a:t>先行断言匹配失败</a:t>
            </a:r>
          </a:p>
          <a:p>
            <a:pPr>
              <a:lnSpc>
                <a:spcPct val="150000"/>
              </a:lnSpc>
            </a:pPr>
            <a:r>
              <a:rPr lang="en-US" altLang="zh-CN" sz="2000" dirty="0" err="1">
                <a:solidFill>
                  <a:srgbClr val="595959"/>
                </a:solidFill>
                <a:latin typeface="微软雅黑" panose="020B0503020204020204" pitchFamily="34" charset="-122"/>
                <a:ea typeface="微软雅黑" panose="020B0503020204020204" pitchFamily="34" charset="-122"/>
                <a:cs typeface="+mn-ea"/>
              </a:rPr>
              <a:t>preg_match</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en-US" altLang="zh-CN" sz="2000" dirty="0" err="1">
                <a:solidFill>
                  <a:srgbClr val="595959"/>
                </a:solidFill>
                <a:latin typeface="微软雅黑" panose="020B0503020204020204" pitchFamily="34" charset="-122"/>
                <a:ea typeface="微软雅黑" panose="020B0503020204020204" pitchFamily="34" charset="-122"/>
                <a:cs typeface="+mn-ea"/>
              </a:rPr>
              <a:t>Countr</a:t>
            </a:r>
            <a:r>
              <a:rPr lang="en-US" altLang="zh-CN" sz="2000" dirty="0">
                <a:solidFill>
                  <a:srgbClr val="595959"/>
                </a:solidFill>
                <a:latin typeface="微软雅黑" panose="020B0503020204020204" pitchFamily="34" charset="-122"/>
                <a:ea typeface="微软雅黑" panose="020B0503020204020204" pitchFamily="34" charset="-122"/>
                <a:cs typeface="+mn-ea"/>
              </a:rPr>
              <a:t>(?=y)/', 'Countries', $matches);</a:t>
            </a:r>
          </a:p>
          <a:p>
            <a:pPr>
              <a:lnSpc>
                <a:spcPct val="150000"/>
              </a:lnSpc>
            </a:pPr>
            <a:r>
              <a:rPr lang="en-US" altLang="zh-CN" sz="2000" dirty="0" err="1">
                <a:solidFill>
                  <a:srgbClr val="595959"/>
                </a:solidFill>
                <a:latin typeface="微软雅黑" panose="020B0503020204020204" pitchFamily="34" charset="-122"/>
                <a:ea typeface="微软雅黑" panose="020B0503020204020204" pitchFamily="34" charset="-122"/>
                <a:cs typeface="+mn-ea"/>
              </a:rPr>
              <a:t>print_r</a:t>
            </a:r>
            <a:r>
              <a:rPr lang="en-US" altLang="zh-CN" sz="2000" dirty="0">
                <a:solidFill>
                  <a:srgbClr val="595959"/>
                </a:solidFill>
                <a:latin typeface="微软雅黑" panose="020B0503020204020204" pitchFamily="34" charset="-122"/>
                <a:ea typeface="微软雅黑" panose="020B0503020204020204" pitchFamily="34" charset="-122"/>
                <a:cs typeface="+mn-ea"/>
              </a:rPr>
              <a:t>($matches);	// </a:t>
            </a:r>
            <a:r>
              <a:rPr lang="zh-CN" altLang="en-US" sz="2000" dirty="0">
                <a:solidFill>
                  <a:srgbClr val="595959"/>
                </a:solidFill>
                <a:latin typeface="微软雅黑" panose="020B0503020204020204" pitchFamily="34" charset="-122"/>
                <a:ea typeface="微软雅黑" panose="020B0503020204020204" pitchFamily="34" charset="-122"/>
                <a:cs typeface="+mn-ea"/>
              </a:rPr>
              <a:t>输出结果：</a:t>
            </a:r>
            <a:r>
              <a:rPr lang="en-US" altLang="zh-CN" sz="2000" dirty="0">
                <a:solidFill>
                  <a:srgbClr val="595959"/>
                </a:solidFill>
                <a:latin typeface="微软雅黑" panose="020B0503020204020204" pitchFamily="34" charset="-122"/>
                <a:ea typeface="微软雅黑" panose="020B0503020204020204" pitchFamily="34" charset="-122"/>
                <a:cs typeface="+mn-ea"/>
              </a:rPr>
              <a:t>Array ( )</a:t>
            </a:r>
          </a:p>
        </p:txBody>
      </p:sp>
    </p:spTree>
    <p:extLst>
      <p:ext uri="{BB962C8B-B14F-4D97-AF65-F5344CB8AC3E}">
        <p14:creationId xmlns:p14="http://schemas.microsoft.com/office/powerpoint/2010/main" val="11828652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8.2.6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小括号</a:t>
            </a:r>
          </a:p>
        </p:txBody>
      </p:sp>
      <p:sp>
        <p:nvSpPr>
          <p:cNvPr id="6" name="矩形 5"/>
          <p:cNvSpPr/>
          <p:nvPr/>
        </p:nvSpPr>
        <p:spPr>
          <a:xfrm>
            <a:off x="929421" y="2209712"/>
            <a:ext cx="10350361" cy="3477875"/>
          </a:xfrm>
          <a:prstGeom prst="rect">
            <a:avLst/>
          </a:prstGeom>
        </p:spPr>
        <p:txBody>
          <a:bodyPr wrap="square">
            <a:spAutoFit/>
          </a:bodyPr>
          <a:lstStyle/>
          <a:p>
            <a:pPr>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在</a:t>
            </a:r>
            <a:r>
              <a:rPr lang="zh-CN" altLang="en-US" sz="2000" dirty="0">
                <a:solidFill>
                  <a:srgbClr val="595959"/>
                </a:solidFill>
                <a:latin typeface="微软雅黑" panose="020B0503020204020204" pitchFamily="34" charset="-122"/>
                <a:ea typeface="微软雅黑" panose="020B0503020204020204" pitchFamily="34" charset="-122"/>
                <a:cs typeface="+mn-ea"/>
              </a:rPr>
              <a:t>实际运行时，各种元字符、文本字符会遵循</a:t>
            </a:r>
            <a:r>
              <a:rPr lang="zh-CN" altLang="en-US" sz="2000" dirty="0">
                <a:solidFill>
                  <a:srgbClr val="1369B3"/>
                </a:solidFill>
                <a:latin typeface="微软雅黑" panose="020B0503020204020204" pitchFamily="34" charset="-122"/>
                <a:ea typeface="微软雅黑" panose="020B0503020204020204" pitchFamily="34" charset="-122"/>
                <a:cs typeface="+mn-ea"/>
              </a:rPr>
              <a:t>优先级</a:t>
            </a:r>
            <a:r>
              <a:rPr lang="zh-CN" altLang="en-US" sz="2000" dirty="0" smtClean="0">
                <a:solidFill>
                  <a:srgbClr val="1369B3"/>
                </a:solidFill>
                <a:latin typeface="微软雅黑" panose="020B0503020204020204" pitchFamily="34" charset="-122"/>
                <a:ea typeface="微软雅黑" panose="020B0503020204020204" pitchFamily="34" charset="-122"/>
                <a:cs typeface="+mn-ea"/>
              </a:rPr>
              <a:t>顺序</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a:lnSpc>
                <a:spcPct val="20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下面</a:t>
            </a:r>
            <a:r>
              <a:rPr lang="zh-CN" altLang="en-US" sz="2000" dirty="0">
                <a:solidFill>
                  <a:srgbClr val="595959"/>
                </a:solidFill>
                <a:latin typeface="微软雅黑" panose="020B0503020204020204" pitchFamily="34" charset="-122"/>
                <a:ea typeface="微软雅黑" panose="020B0503020204020204" pitchFamily="34" charset="-122"/>
                <a:cs typeface="+mn-ea"/>
              </a:rPr>
              <a:t>按照</a:t>
            </a:r>
            <a:r>
              <a:rPr lang="zh-CN" altLang="en-US" sz="2000" dirty="0">
                <a:solidFill>
                  <a:srgbClr val="1369B3"/>
                </a:solidFill>
                <a:latin typeface="微软雅黑" panose="020B0503020204020204" pitchFamily="34" charset="-122"/>
                <a:ea typeface="微软雅黑" panose="020B0503020204020204" pitchFamily="34" charset="-122"/>
                <a:cs typeface="+mn-ea"/>
              </a:rPr>
              <a:t>从高到低</a:t>
            </a:r>
            <a:r>
              <a:rPr lang="zh-CN" altLang="en-US" sz="2000" dirty="0">
                <a:solidFill>
                  <a:srgbClr val="595959"/>
                </a:solidFill>
                <a:latin typeface="微软雅黑" panose="020B0503020204020204" pitchFamily="34" charset="-122"/>
                <a:ea typeface="微软雅黑" panose="020B0503020204020204" pitchFamily="34" charset="-122"/>
                <a:cs typeface="+mn-ea"/>
              </a:rPr>
              <a:t>的顺序进行</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排列。</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Wingdings" panose="05000000000000000000" pitchFamily="2" charset="2"/>
              <a:buChar char="l"/>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用于</a:t>
            </a:r>
            <a:r>
              <a:rPr lang="zh-CN" altLang="en-US" sz="2000" dirty="0">
                <a:solidFill>
                  <a:srgbClr val="595959"/>
                </a:solidFill>
                <a:latin typeface="微软雅黑" panose="020B0503020204020204" pitchFamily="34" charset="-122"/>
                <a:ea typeface="微软雅黑" panose="020B0503020204020204" pitchFamily="34" charset="-122"/>
                <a:cs typeface="+mn-ea"/>
              </a:rPr>
              <a:t>将元字符转换为文本字符的“</a:t>
            </a:r>
            <a:r>
              <a:rPr lang="en-US" altLang="zh-CN" sz="2000" dirty="0">
                <a:solidFill>
                  <a:srgbClr val="1369B3"/>
                </a:solidFill>
                <a:latin typeface="微软雅黑" panose="020B0503020204020204" pitchFamily="34" charset="-122"/>
                <a:ea typeface="微软雅黑" panose="020B0503020204020204" pitchFamily="34" charset="-122"/>
                <a:cs typeface="+mn-ea"/>
              </a:rPr>
              <a:t>\</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zh-CN" altLang="en-US" sz="2000" dirty="0">
                <a:solidFill>
                  <a:srgbClr val="595959"/>
                </a:solidFill>
                <a:latin typeface="微软雅黑" panose="020B0503020204020204" pitchFamily="34" charset="-122"/>
                <a:ea typeface="微软雅黑" panose="020B0503020204020204" pitchFamily="34" charset="-122"/>
                <a:cs typeface="+mn-ea"/>
              </a:rPr>
              <a:t>。</a:t>
            </a:r>
          </a:p>
          <a:p>
            <a:pPr marL="342900" indent="-342900">
              <a:lnSpc>
                <a:spcPct val="150000"/>
              </a:lnSpc>
              <a:buFont typeface="Wingdings" panose="05000000000000000000" pitchFamily="2" charset="2"/>
              <a:buChar char="l"/>
            </a:pPr>
            <a:r>
              <a:rPr lang="en-US" altLang="zh-CN" sz="2000" dirty="0" smtClean="0">
                <a:solidFill>
                  <a:srgbClr val="595959"/>
                </a:solidFill>
                <a:latin typeface="微软雅黑" panose="020B0503020204020204" pitchFamily="34" charset="-122"/>
                <a:ea typeface="微软雅黑" panose="020B0503020204020204" pitchFamily="34" charset="-122"/>
                <a:cs typeface="+mn-ea"/>
              </a:rPr>
              <a:t>“</a:t>
            </a:r>
            <a:r>
              <a:rPr lang="en-US" altLang="zh-CN" sz="2000" dirty="0" smtClean="0">
                <a:solidFill>
                  <a:srgbClr val="1369B3"/>
                </a:solidFill>
                <a:latin typeface="微软雅黑" panose="020B0503020204020204" pitchFamily="34" charset="-122"/>
                <a:ea typeface="微软雅黑" panose="020B0503020204020204" pitchFamily="34" charset="-122"/>
                <a:cs typeface="+mn-ea"/>
              </a:rPr>
              <a:t>()</a:t>
            </a:r>
            <a:r>
              <a:rPr lang="en-US" altLang="zh-CN" sz="2000" dirty="0" smtClean="0">
                <a:solidFill>
                  <a:srgbClr val="595959"/>
                </a:solidFill>
                <a:latin typeface="微软雅黑" panose="020B0503020204020204" pitchFamily="34" charset="-122"/>
                <a:ea typeface="微软雅黑" panose="020B0503020204020204" pitchFamily="34" charset="-122"/>
                <a:cs typeface="+mn-ea"/>
              </a:rPr>
              <a:t>”“</a:t>
            </a:r>
            <a:r>
              <a:rPr lang="en-US" altLang="zh-CN" sz="2000" dirty="0" smtClean="0">
                <a:solidFill>
                  <a:srgbClr val="1369B3"/>
                </a:solidFill>
                <a:latin typeface="微软雅黑" panose="020B0503020204020204" pitchFamily="34" charset="-122"/>
                <a:ea typeface="微软雅黑" panose="020B0503020204020204" pitchFamily="34" charset="-122"/>
                <a:cs typeface="+mn-ea"/>
              </a:rPr>
              <a:t>[]</a:t>
            </a:r>
            <a:r>
              <a:rPr lang="en-US" altLang="zh-CN" sz="2000" dirty="0" smtClean="0">
                <a:solidFill>
                  <a:srgbClr val="595959"/>
                </a:solidFill>
                <a:latin typeface="微软雅黑" panose="020B0503020204020204" pitchFamily="34" charset="-122"/>
                <a:ea typeface="微软雅黑" panose="020B0503020204020204" pitchFamily="34" charset="-122"/>
                <a:cs typeface="+mn-ea"/>
              </a:rPr>
              <a:t>”</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zh-CN" altLang="en-US" sz="2000" dirty="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Wingdings" panose="05000000000000000000" pitchFamily="2" charset="2"/>
              <a:buChar char="l"/>
            </a:pPr>
            <a:r>
              <a:rPr lang="en-US" altLang="zh-CN" sz="2000" dirty="0" smtClean="0">
                <a:solidFill>
                  <a:srgbClr val="595959"/>
                </a:solidFill>
                <a:latin typeface="微软雅黑" panose="020B0503020204020204" pitchFamily="34" charset="-122"/>
                <a:ea typeface="微软雅黑" panose="020B0503020204020204" pitchFamily="34" charset="-122"/>
                <a:cs typeface="+mn-ea"/>
              </a:rPr>
              <a:t>“</a:t>
            </a:r>
            <a:r>
              <a:rPr lang="zh-CN" altLang="en-US" sz="2000" dirty="0" smtClean="0">
                <a:solidFill>
                  <a:srgbClr val="1369B3"/>
                </a:solidFill>
                <a:latin typeface="微软雅黑" panose="020B0503020204020204" pitchFamily="34" charset="-122"/>
                <a:ea typeface="微软雅黑" panose="020B0503020204020204" pitchFamily="34" charset="-122"/>
                <a:cs typeface="+mn-ea"/>
              </a:rPr>
              <a:t>*</a:t>
            </a:r>
            <a:r>
              <a:rPr lang="en-US" altLang="zh-CN" sz="2000" dirty="0" smtClean="0">
                <a:solidFill>
                  <a:srgbClr val="595959"/>
                </a:solidFill>
                <a:latin typeface="微软雅黑" panose="020B0503020204020204" pitchFamily="34" charset="-122"/>
                <a:ea typeface="微软雅黑" panose="020B0503020204020204" pitchFamily="34" charset="-122"/>
                <a:cs typeface="+mn-ea"/>
              </a:rPr>
              <a:t>”“</a:t>
            </a:r>
            <a:r>
              <a:rPr lang="en-US" altLang="zh-CN" sz="2000" dirty="0" smtClean="0">
                <a:solidFill>
                  <a:srgbClr val="1369B3"/>
                </a:solidFill>
                <a:latin typeface="微软雅黑" panose="020B0503020204020204" pitchFamily="34" charset="-122"/>
                <a:ea typeface="微软雅黑" panose="020B0503020204020204" pitchFamily="34" charset="-122"/>
                <a:cs typeface="+mn-ea"/>
              </a:rPr>
              <a:t> +</a:t>
            </a:r>
            <a:r>
              <a:rPr lang="en-US" altLang="zh-CN" sz="2000" dirty="0" smtClean="0">
                <a:solidFill>
                  <a:srgbClr val="595959"/>
                </a:solidFill>
                <a:latin typeface="微软雅黑" panose="020B0503020204020204" pitchFamily="34" charset="-122"/>
                <a:ea typeface="微软雅黑" panose="020B0503020204020204" pitchFamily="34" charset="-122"/>
                <a:cs typeface="+mn-ea"/>
              </a:rPr>
              <a:t>”“</a:t>
            </a:r>
            <a:r>
              <a:rPr lang="en-US" altLang="zh-CN" sz="2000" dirty="0" smtClean="0">
                <a:solidFill>
                  <a:srgbClr val="1369B3"/>
                </a:solidFill>
                <a:latin typeface="微软雅黑" panose="020B0503020204020204" pitchFamily="34" charset="-122"/>
                <a:ea typeface="微软雅黑" panose="020B0503020204020204" pitchFamily="34" charset="-122"/>
                <a:cs typeface="+mn-ea"/>
              </a:rPr>
              <a:t>?</a:t>
            </a:r>
            <a:r>
              <a:rPr lang="en-US" altLang="zh-CN" sz="2000" dirty="0" smtClean="0">
                <a:solidFill>
                  <a:srgbClr val="595959"/>
                </a:solidFill>
                <a:latin typeface="微软雅黑" panose="020B0503020204020204" pitchFamily="34" charset="-122"/>
                <a:ea typeface="微软雅黑" panose="020B0503020204020204" pitchFamily="34" charset="-122"/>
                <a:cs typeface="+mn-ea"/>
              </a:rPr>
              <a:t>”“</a:t>
            </a:r>
            <a:r>
              <a:rPr lang="en-US" altLang="zh-CN" sz="2000" dirty="0" smtClean="0">
                <a:solidFill>
                  <a:srgbClr val="1369B3"/>
                </a:solidFill>
                <a:latin typeface="微软雅黑" panose="020B0503020204020204" pitchFamily="34" charset="-122"/>
                <a:ea typeface="微软雅黑" panose="020B0503020204020204" pitchFamily="34" charset="-122"/>
                <a:cs typeface="+mn-ea"/>
              </a:rPr>
              <a:t>{}</a:t>
            </a:r>
            <a:r>
              <a:rPr lang="en-US" altLang="zh-CN" sz="2000" dirty="0" smtClean="0">
                <a:solidFill>
                  <a:srgbClr val="595959"/>
                </a:solidFill>
                <a:latin typeface="微软雅黑" panose="020B0503020204020204" pitchFamily="34" charset="-122"/>
                <a:ea typeface="微软雅黑" panose="020B0503020204020204" pitchFamily="34" charset="-122"/>
                <a:cs typeface="+mn-ea"/>
              </a:rPr>
              <a:t>”</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zh-CN" altLang="en-US" sz="2000" dirty="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Wingdings" panose="05000000000000000000" pitchFamily="2" charset="2"/>
              <a:buChar char="l"/>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r>
              <a:rPr lang="en-US" altLang="zh-CN" sz="2000" dirty="0" smtClean="0">
                <a:solidFill>
                  <a:srgbClr val="1369B3"/>
                </a:solidFill>
                <a:latin typeface="微软雅黑" panose="020B0503020204020204" pitchFamily="34" charset="-122"/>
                <a:ea typeface="微软雅黑" panose="020B0503020204020204" pitchFamily="34" charset="-122"/>
                <a:cs typeface="+mn-ea"/>
              </a:rPr>
              <a:t>^</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r>
              <a:rPr lang="zh-CN" altLang="en-US" sz="2000" dirty="0">
                <a:solidFill>
                  <a:srgbClr val="595959"/>
                </a:solidFill>
                <a:latin typeface="微软雅黑" panose="020B0503020204020204" pitchFamily="34" charset="-122"/>
                <a:ea typeface="微软雅黑" panose="020B0503020204020204" pitchFamily="34" charset="-122"/>
                <a:cs typeface="+mn-ea"/>
              </a:rPr>
              <a:t>“</a:t>
            </a:r>
            <a:r>
              <a:rPr lang="en-US" altLang="zh-CN" sz="2000" dirty="0" smtClean="0">
                <a:solidFill>
                  <a:srgbClr val="1369B3"/>
                </a:solidFill>
                <a:latin typeface="微软雅黑" panose="020B0503020204020204" pitchFamily="34" charset="-122"/>
                <a:ea typeface="微软雅黑" panose="020B0503020204020204" pitchFamily="34" charset="-122"/>
                <a:cs typeface="+mn-ea"/>
              </a:rPr>
              <a:t>$</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”用于</a:t>
            </a:r>
            <a:r>
              <a:rPr lang="zh-CN" altLang="en-US" sz="2000" dirty="0">
                <a:solidFill>
                  <a:srgbClr val="595959"/>
                </a:solidFill>
                <a:latin typeface="微软雅黑" panose="020B0503020204020204" pitchFamily="34" charset="-122"/>
                <a:ea typeface="微软雅黑" panose="020B0503020204020204" pitchFamily="34" charset="-122"/>
                <a:cs typeface="+mn-ea"/>
              </a:rPr>
              <a:t>特定匹配的“</a:t>
            </a:r>
            <a:r>
              <a:rPr lang="en-US" altLang="zh-CN" sz="2000" dirty="0">
                <a:solidFill>
                  <a:srgbClr val="1369B3"/>
                </a:solidFill>
                <a:latin typeface="微软雅黑" panose="020B0503020204020204" pitchFamily="34" charset="-122"/>
                <a:ea typeface="微软雅黑" panose="020B0503020204020204" pitchFamily="34" charset="-122"/>
                <a:cs typeface="+mn-ea"/>
              </a:rPr>
              <a:t>\</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r>
              <a:rPr lang="en-US" altLang="zh-CN" sz="2000" dirty="0" smtClean="0">
                <a:solidFill>
                  <a:srgbClr val="1369B3"/>
                </a:solidFill>
                <a:latin typeface="微软雅黑" panose="020B0503020204020204" pitchFamily="34" charset="-122"/>
                <a:ea typeface="微软雅黑" panose="020B0503020204020204" pitchFamily="34" charset="-122"/>
                <a:cs typeface="+mn-ea"/>
              </a:rPr>
              <a:t>.</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r>
              <a:rPr lang="zh-CN" altLang="en-US" sz="2000" dirty="0">
                <a:solidFill>
                  <a:srgbClr val="1369B3"/>
                </a:solidFill>
                <a:latin typeface="微软雅黑" panose="020B0503020204020204" pitchFamily="34" charset="-122"/>
                <a:ea typeface="微软雅黑" panose="020B0503020204020204" pitchFamily="34" charset="-122"/>
                <a:cs typeface="+mn-ea"/>
              </a:rPr>
              <a:t>文本字符</a:t>
            </a:r>
            <a:r>
              <a:rPr lang="zh-CN" altLang="en-US" sz="2000" dirty="0">
                <a:solidFill>
                  <a:srgbClr val="595959"/>
                </a:solidFill>
                <a:latin typeface="微软雅黑" panose="020B0503020204020204" pitchFamily="34" charset="-122"/>
                <a:ea typeface="微软雅黑" panose="020B0503020204020204" pitchFamily="34" charset="-122"/>
                <a:cs typeface="+mn-ea"/>
              </a:rPr>
              <a:t>。</a:t>
            </a:r>
          </a:p>
          <a:p>
            <a:pPr marL="342900" indent="-342900">
              <a:lnSpc>
                <a:spcPct val="150000"/>
              </a:lnSpc>
              <a:buFont typeface="Wingdings" panose="05000000000000000000" pitchFamily="2" charset="2"/>
              <a:buChar char="l"/>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r>
              <a:rPr lang="en-US" altLang="zh-CN" sz="2000" dirty="0" smtClean="0">
                <a:solidFill>
                  <a:srgbClr val="1369B3"/>
                </a:solidFill>
                <a:latin typeface="微软雅黑" panose="020B0503020204020204" pitchFamily="34" charset="-122"/>
                <a:ea typeface="微软雅黑" panose="020B0503020204020204" pitchFamily="34" charset="-122"/>
                <a:cs typeface="+mn-ea"/>
              </a:rPr>
              <a:t>|</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zh-CN" altLang="en-US"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5" name="图形 5" descr="灯泡和齿轮">
            <a:extLst>
              <a:ext uri="{FF2B5EF4-FFF2-40B4-BE49-F238E27FC236}">
                <a16:creationId xmlns:a16="http://schemas.microsoft.com/office/drawing/2014/main" id="{C3764261-80BB-4827-8DF0-29D6840DE4FA}"/>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1003300" y="1125538"/>
            <a:ext cx="944034" cy="944034"/>
          </a:xfrm>
          <a:prstGeom prst="rect">
            <a:avLst/>
          </a:prstGeom>
        </p:spPr>
      </p:pic>
      <p:sp>
        <p:nvSpPr>
          <p:cNvPr id="7" name="矩形 6">
            <a:extLst>
              <a:ext uri="{FF2B5EF4-FFF2-40B4-BE49-F238E27FC236}">
                <a16:creationId xmlns:a16="http://schemas.microsoft.com/office/drawing/2014/main" id="{2112EC40-A66D-4624-89BE-1F2F4CFB6932}"/>
              </a:ext>
            </a:extLst>
          </p:cNvPr>
          <p:cNvSpPr/>
          <p:nvPr/>
        </p:nvSpPr>
        <p:spPr>
          <a:xfrm>
            <a:off x="2181898" y="1262275"/>
            <a:ext cx="3697284"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8" name="文本框 7">
            <a:extLst>
              <a:ext uri="{FF2B5EF4-FFF2-40B4-BE49-F238E27FC236}">
                <a16:creationId xmlns:a16="http://schemas.microsoft.com/office/drawing/2014/main" id="{DC97F200-584E-4863-AC7C-FEFAE9F54CFD}"/>
              </a:ext>
            </a:extLst>
          </p:cNvPr>
          <p:cNvSpPr txBox="1"/>
          <p:nvPr/>
        </p:nvSpPr>
        <p:spPr>
          <a:xfrm>
            <a:off x="2291862" y="1404344"/>
            <a:ext cx="3587320" cy="400110"/>
          </a:xfrm>
          <a:prstGeom prst="rect">
            <a:avLst/>
          </a:prstGeom>
          <a:solidFill>
            <a:srgbClr val="C00000"/>
          </a:solid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脚下留心：正则表达式优先级</a:t>
            </a:r>
          </a:p>
        </p:txBody>
      </p:sp>
      <p:sp>
        <p:nvSpPr>
          <p:cNvPr id="9" name="矩形 8">
            <a:extLst>
              <a:ext uri="{FF2B5EF4-FFF2-40B4-BE49-F238E27FC236}">
                <a16:creationId xmlns:a16="http://schemas.microsoft.com/office/drawing/2014/main" id="{87171776-C649-475B-AF6D-6B1F33BB1F72}"/>
              </a:ext>
            </a:extLst>
          </p:cNvPr>
          <p:cNvSpPr/>
          <p:nvPr/>
        </p:nvSpPr>
        <p:spPr>
          <a:xfrm>
            <a:off x="5989290" y="1262275"/>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0" name="矩形 9">
            <a:extLst>
              <a:ext uri="{FF2B5EF4-FFF2-40B4-BE49-F238E27FC236}">
                <a16:creationId xmlns:a16="http://schemas.microsoft.com/office/drawing/2014/main" id="{C7237529-15D2-46EA-8481-511A367458F3}"/>
              </a:ext>
            </a:extLst>
          </p:cNvPr>
          <p:cNvSpPr/>
          <p:nvPr/>
        </p:nvSpPr>
        <p:spPr>
          <a:xfrm>
            <a:off x="6177019" y="1262275"/>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Tree>
    <p:extLst>
      <p:ext uri="{BB962C8B-B14F-4D97-AF65-F5344CB8AC3E}">
        <p14:creationId xmlns:p14="http://schemas.microsoft.com/office/powerpoint/2010/main" val="28298654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30997"/>
          </a:xfrm>
          <a:prstGeom prst="rect">
            <a:avLst/>
          </a:prstGeom>
          <a:noFill/>
        </p:spPr>
        <p:txBody>
          <a:bodyPr wrap="square" lIns="91443" tIns="45720" rIns="91443" bIns="45720" rtlCol="0">
            <a:spAutoFit/>
          </a:bodyPr>
          <a:lstStyle/>
          <a:p>
            <a:pPr algn="l">
              <a:buClrTx/>
              <a:buSzTx/>
              <a:buFontTx/>
            </a:pPr>
            <a:r>
              <a:rPr lang="zh-CN" altLang="en-US" sz="4800" b="1" dirty="0" smtClean="0">
                <a:solidFill>
                  <a:srgbClr val="595959"/>
                </a:solidFill>
                <a:latin typeface="微软雅黑" panose="020B0503020204020204" pitchFamily="34" charset="-122"/>
                <a:ea typeface="微软雅黑" panose="020B0503020204020204" pitchFamily="34" charset="-122"/>
                <a:cs typeface="+mn-ea"/>
                <a:sym typeface="+mn-lt"/>
              </a:rPr>
              <a:t>模式修饰符</a:t>
            </a:r>
            <a:endParaRPr lang="zh-CN" altLang="en-US"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smtClean="0">
                <a:solidFill>
                  <a:srgbClr val="FAFAFA"/>
                </a:solidFill>
                <a:latin typeface="微软雅黑" panose="020B0503020204020204" pitchFamily="34" charset="-122"/>
                <a:ea typeface="微软雅黑" panose="020B0503020204020204" pitchFamily="34" charset="-122"/>
                <a:cs typeface="+mn-ea"/>
                <a:sym typeface="+mn-lt"/>
              </a:rPr>
              <a:t>8.3</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7378486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574172E-A3D8-43AB-9E82-549DB9FB48BD}"/>
              </a:ext>
            </a:extLst>
          </p:cNvPr>
          <p:cNvPicPr>
            <a:picLocks noChangeAspect="1"/>
          </p:cNvPicPr>
          <p:nvPr/>
        </p:nvPicPr>
        <p:blipFill>
          <a:blip r:embed="rId3"/>
          <a:stretch>
            <a:fillRect/>
          </a:stretch>
        </p:blipFill>
        <p:spPr>
          <a:xfrm>
            <a:off x="944880" y="2215515"/>
            <a:ext cx="2797810" cy="3898265"/>
          </a:xfrm>
          <a:prstGeom prst="rect">
            <a:avLst/>
          </a:prstGeom>
        </p:spPr>
      </p:pic>
      <p:sp>
        <p:nvSpPr>
          <p:cNvPr id="7" name="椭圆形标注 12">
            <a:extLst>
              <a:ext uri="{FF2B5EF4-FFF2-40B4-BE49-F238E27FC236}">
                <a16:creationId xmlns:a16="http://schemas.microsoft.com/office/drawing/2014/main" id="{7B390C9A-D5FF-47D1-B4B4-0199AF6B48D8}"/>
              </a:ext>
            </a:extLst>
          </p:cNvPr>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a:extLst>
              <a:ext uri="{FF2B5EF4-FFF2-40B4-BE49-F238E27FC236}">
                <a16:creationId xmlns:a16="http://schemas.microsoft.com/office/drawing/2014/main" id="{D9A8924D-E4E3-41DB-9F07-89CCE28E2FE3}"/>
              </a:ext>
            </a:extLst>
          </p:cNvPr>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2" name="TextBox 35">
            <a:extLst>
              <a:ext uri="{FF2B5EF4-FFF2-40B4-BE49-F238E27FC236}">
                <a16:creationId xmlns:a16="http://schemas.microsoft.com/office/drawing/2014/main" id="{88A2767E-6F2C-4E24-978D-C8C7F571051E}"/>
              </a:ext>
            </a:extLst>
          </p:cNvPr>
          <p:cNvSpPr txBox="1">
            <a:spLocks noChangeArrowheads="1"/>
          </p:cNvSpPr>
          <p:nvPr/>
        </p:nvSpPr>
        <p:spPr bwMode="auto">
          <a:xfrm>
            <a:off x="5815965" y="3706568"/>
            <a:ext cx="5429568" cy="1165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模式修饰符</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的使用，能够利用模式修饰符对正则表达式进行设置</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grpSp>
        <p:nvGrpSpPr>
          <p:cNvPr id="14" name="组合 13">
            <a:extLst>
              <a:ext uri="{FF2B5EF4-FFF2-40B4-BE49-F238E27FC236}">
                <a16:creationId xmlns:a16="http://schemas.microsoft.com/office/drawing/2014/main" id="{3617D419-9079-4D1F-99BA-23638A3FE48F}"/>
              </a:ext>
            </a:extLst>
          </p:cNvPr>
          <p:cNvGrpSpPr/>
          <p:nvPr/>
        </p:nvGrpSpPr>
        <p:grpSpPr>
          <a:xfrm>
            <a:off x="5379720" y="3885848"/>
            <a:ext cx="405130" cy="405130"/>
            <a:chOff x="8881" y="4685"/>
            <a:chExt cx="638" cy="638"/>
          </a:xfrm>
        </p:grpSpPr>
        <p:sp>
          <p:nvSpPr>
            <p:cNvPr id="15" name="椭圆 14">
              <a:extLst>
                <a:ext uri="{FF2B5EF4-FFF2-40B4-BE49-F238E27FC236}">
                  <a16:creationId xmlns:a16="http://schemas.microsoft.com/office/drawing/2014/main" id="{7644041C-FD8B-4B62-94FA-4226E308886B}"/>
                </a:ext>
              </a:extLst>
            </p:cNvPr>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BDC457E5-245E-48A8-8165-3C32BA3775C2}"/>
                </a:ext>
              </a:extLst>
            </p:cNvPr>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8.3  </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模式修饰符</a:t>
            </a:r>
            <a:endPar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261834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8.3  </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模式修饰符</a:t>
            </a:r>
            <a:endPar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graphicFrame>
        <p:nvGraphicFramePr>
          <p:cNvPr id="11" name="表格 10">
            <a:extLst>
              <a:ext uri="{FF2B5EF4-FFF2-40B4-BE49-F238E27FC236}">
                <a16:creationId xmlns:a16="http://schemas.microsoft.com/office/drawing/2014/main" id="{B99EB765-3296-4251-958E-B4DE09C9687B}"/>
              </a:ext>
            </a:extLst>
          </p:cNvPr>
          <p:cNvGraphicFramePr>
            <a:graphicFrameLocks noGrp="1"/>
          </p:cNvGraphicFramePr>
          <p:nvPr>
            <p:extLst>
              <p:ext uri="{D42A27DB-BD31-4B8C-83A1-F6EECF244321}">
                <p14:modId xmlns:p14="http://schemas.microsoft.com/office/powerpoint/2010/main" val="2471020964"/>
              </p:ext>
            </p:extLst>
          </p:nvPr>
        </p:nvGraphicFramePr>
        <p:xfrm>
          <a:off x="980170" y="1253197"/>
          <a:ext cx="10443628" cy="4711352"/>
        </p:xfrm>
        <a:graphic>
          <a:graphicData uri="http://schemas.openxmlformats.org/drawingml/2006/table">
            <a:tbl>
              <a:tblPr>
                <a:tableStyleId>{7DF18680-E054-41AD-8BC1-D1AEF772440D}</a:tableStyleId>
              </a:tblPr>
              <a:tblGrid>
                <a:gridCol w="1247001">
                  <a:extLst>
                    <a:ext uri="{9D8B030D-6E8A-4147-A177-3AD203B41FA5}">
                      <a16:colId xmlns:a16="http://schemas.microsoft.com/office/drawing/2014/main" val="4045703550"/>
                    </a:ext>
                  </a:extLst>
                </a:gridCol>
                <a:gridCol w="4444099">
                  <a:extLst>
                    <a:ext uri="{9D8B030D-6E8A-4147-A177-3AD203B41FA5}">
                      <a16:colId xmlns:a16="http://schemas.microsoft.com/office/drawing/2014/main" val="2732241943"/>
                    </a:ext>
                  </a:extLst>
                </a:gridCol>
                <a:gridCol w="1656184">
                  <a:extLst>
                    <a:ext uri="{9D8B030D-6E8A-4147-A177-3AD203B41FA5}">
                      <a16:colId xmlns:a16="http://schemas.microsoft.com/office/drawing/2014/main" val="2696402506"/>
                    </a:ext>
                  </a:extLst>
                </a:gridCol>
                <a:gridCol w="3096344">
                  <a:extLst>
                    <a:ext uri="{9D8B030D-6E8A-4147-A177-3AD203B41FA5}">
                      <a16:colId xmlns:a16="http://schemas.microsoft.com/office/drawing/2014/main" val="1365843816"/>
                    </a:ext>
                  </a:extLst>
                </a:gridCol>
              </a:tblGrid>
              <a:tr h="588919">
                <a:tc>
                  <a:txBody>
                    <a:bodyPr/>
                    <a:lstStyle/>
                    <a:p>
                      <a:pPr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模式修饰符</a:t>
                      </a:r>
                      <a:endParaRPr lang="zh-CN" sz="1600"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说明</a:t>
                      </a:r>
                      <a:endParaRPr lang="zh-CN" sz="1600"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示例</a:t>
                      </a:r>
                      <a:endParaRPr lang="zh-CN" sz="1600"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ctr">
                        <a:spcAft>
                          <a:spcPts val="0"/>
                        </a:spcAft>
                      </a:pPr>
                      <a:r>
                        <a:rPr lang="zh-CN" sz="1600" b="1" kern="100">
                          <a:solidFill>
                            <a:srgbClr val="595959"/>
                          </a:solidFill>
                          <a:effectLst/>
                          <a:latin typeface="微软雅黑" panose="020B0503020204020204" pitchFamily="34" charset="-122"/>
                          <a:ea typeface="微软雅黑" panose="020B0503020204020204" pitchFamily="34" charset="-122"/>
                        </a:rPr>
                        <a:t>匹配情况</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extLst>
                  <a:ext uri="{0D108BD9-81ED-4DB2-BD59-A6C34878D82A}">
                    <a16:rowId xmlns:a16="http://schemas.microsoft.com/office/drawing/2014/main" val="10000"/>
                  </a:ext>
                </a:extLst>
              </a:tr>
              <a:tr h="588919">
                <a:tc>
                  <a:txBody>
                    <a:bodyPr/>
                    <a:lstStyle/>
                    <a:p>
                      <a:pPr algn="ctr">
                        <a:spcAft>
                          <a:spcPts val="0"/>
                        </a:spcAft>
                      </a:pPr>
                      <a:r>
                        <a:rPr lang="en-US" sz="1600" kern="100">
                          <a:solidFill>
                            <a:srgbClr val="595959"/>
                          </a:solidFill>
                          <a:effectLst/>
                          <a:latin typeface="微软雅黑" panose="020B0503020204020204" pitchFamily="34" charset="-122"/>
                          <a:ea typeface="微软雅黑" panose="020B0503020204020204" pitchFamily="34" charset="-122"/>
                        </a:rPr>
                        <a:t>i</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l">
                        <a:spcAft>
                          <a:spcPts val="0"/>
                        </a:spcAft>
                      </a:pPr>
                      <a:r>
                        <a:rPr lang="zh-CN" sz="1600" kern="100">
                          <a:solidFill>
                            <a:srgbClr val="595959"/>
                          </a:solidFill>
                          <a:effectLst/>
                          <a:latin typeface="微软雅黑" panose="020B0503020204020204" pitchFamily="34" charset="-122"/>
                          <a:ea typeface="微软雅黑" panose="020B0503020204020204" pitchFamily="34" charset="-122"/>
                        </a:rPr>
                        <a:t>同时匹配大小写字母</a:t>
                      </a:r>
                    </a:p>
                  </a:txBody>
                  <a:tcPr marL="68580" marR="68580" marT="0" marB="0" anchor="ctr">
                    <a:solidFill>
                      <a:srgbClr val="F2F2F2"/>
                    </a:solidFill>
                  </a:tcPr>
                </a:tc>
                <a:tc>
                  <a:txBody>
                    <a:bodyPr/>
                    <a:lstStyle/>
                    <a:p>
                      <a:pPr algn="ctr">
                        <a:spcAft>
                          <a:spcPts val="0"/>
                        </a:spcAft>
                      </a:pPr>
                      <a:r>
                        <a:rPr lang="en-US" sz="1600" kern="100">
                          <a:solidFill>
                            <a:srgbClr val="595959"/>
                          </a:solidFill>
                          <a:effectLst/>
                          <a:latin typeface="微软雅黑" panose="020B0503020204020204" pitchFamily="34" charset="-122"/>
                          <a:ea typeface="微软雅黑" panose="020B0503020204020204" pitchFamily="34" charset="-122"/>
                        </a:rPr>
                        <a:t>/con/i</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l">
                        <a:spcAft>
                          <a:spcPts val="0"/>
                        </a:spcAft>
                      </a:pPr>
                      <a:r>
                        <a:rPr lang="zh-CN" sz="1600" kern="100">
                          <a:solidFill>
                            <a:srgbClr val="595959"/>
                          </a:solidFill>
                          <a:effectLst/>
                          <a:latin typeface="微软雅黑" panose="020B0503020204020204" pitchFamily="34" charset="-122"/>
                          <a:ea typeface="微软雅黑" panose="020B0503020204020204" pitchFamily="34" charset="-122"/>
                        </a:rPr>
                        <a:t>可匹配</a:t>
                      </a:r>
                      <a:r>
                        <a:rPr lang="en-US" sz="1600" kern="100">
                          <a:solidFill>
                            <a:srgbClr val="595959"/>
                          </a:solidFill>
                          <a:effectLst/>
                          <a:latin typeface="微软雅黑" panose="020B0503020204020204" pitchFamily="34" charset="-122"/>
                          <a:ea typeface="微软雅黑" panose="020B0503020204020204" pitchFamily="34" charset="-122"/>
                        </a:rPr>
                        <a:t>Con</a:t>
                      </a:r>
                      <a:r>
                        <a:rPr lang="zh-CN" sz="1600" kern="100">
                          <a:solidFill>
                            <a:srgbClr val="595959"/>
                          </a:solidFill>
                          <a:effectLst/>
                          <a:latin typeface="微软雅黑" panose="020B0503020204020204" pitchFamily="34" charset="-122"/>
                          <a:ea typeface="微软雅黑" panose="020B0503020204020204" pitchFamily="34" charset="-122"/>
                        </a:rPr>
                        <a:t>、</a:t>
                      </a:r>
                      <a:r>
                        <a:rPr lang="en-US" sz="1600" kern="100">
                          <a:solidFill>
                            <a:srgbClr val="595959"/>
                          </a:solidFill>
                          <a:effectLst/>
                          <a:latin typeface="微软雅黑" panose="020B0503020204020204" pitchFamily="34" charset="-122"/>
                          <a:ea typeface="微软雅黑" panose="020B0503020204020204" pitchFamily="34" charset="-122"/>
                        </a:rPr>
                        <a:t>con</a:t>
                      </a:r>
                      <a:r>
                        <a:rPr lang="zh-CN" sz="1600" kern="100">
                          <a:solidFill>
                            <a:srgbClr val="595959"/>
                          </a:solidFill>
                          <a:effectLst/>
                          <a:latin typeface="微软雅黑" panose="020B0503020204020204" pitchFamily="34" charset="-122"/>
                          <a:ea typeface="微软雅黑" panose="020B0503020204020204" pitchFamily="34" charset="-122"/>
                        </a:rPr>
                        <a:t>、</a:t>
                      </a:r>
                      <a:r>
                        <a:rPr lang="en-US" sz="1600" kern="100">
                          <a:solidFill>
                            <a:srgbClr val="595959"/>
                          </a:solidFill>
                          <a:effectLst/>
                          <a:latin typeface="微软雅黑" panose="020B0503020204020204" pitchFamily="34" charset="-122"/>
                          <a:ea typeface="微软雅黑" panose="020B0503020204020204" pitchFamily="34" charset="-122"/>
                        </a:rPr>
                        <a:t>cOn</a:t>
                      </a:r>
                      <a:r>
                        <a:rPr lang="zh-CN" sz="1600" kern="100">
                          <a:solidFill>
                            <a:srgbClr val="595959"/>
                          </a:solidFill>
                          <a:effectLst/>
                          <a:latin typeface="微软雅黑" panose="020B0503020204020204" pitchFamily="34" charset="-122"/>
                          <a:ea typeface="微软雅黑" panose="020B0503020204020204" pitchFamily="34" charset="-122"/>
                        </a:rPr>
                        <a:t>等情况</a:t>
                      </a:r>
                    </a:p>
                  </a:txBody>
                  <a:tcPr marL="68580" marR="68580" marT="0" marB="0" anchor="ctr">
                    <a:solidFill>
                      <a:srgbClr val="F2F2F2"/>
                    </a:solidFill>
                  </a:tcPr>
                </a:tc>
                <a:extLst>
                  <a:ext uri="{0D108BD9-81ED-4DB2-BD59-A6C34878D82A}">
                    <a16:rowId xmlns:a16="http://schemas.microsoft.com/office/drawing/2014/main" val="3255478408"/>
                  </a:ext>
                </a:extLst>
              </a:tr>
              <a:tr h="588919">
                <a:tc>
                  <a:txBody>
                    <a:bodyPr/>
                    <a:lstStyle/>
                    <a:p>
                      <a:pPr algn="ctr">
                        <a:spcAft>
                          <a:spcPts val="0"/>
                        </a:spcAft>
                      </a:pPr>
                      <a:r>
                        <a:rPr lang="en-US" sz="1600" kern="100">
                          <a:solidFill>
                            <a:srgbClr val="595959"/>
                          </a:solidFill>
                          <a:effectLst/>
                          <a:latin typeface="微软雅黑" panose="020B0503020204020204" pitchFamily="34" charset="-122"/>
                          <a:ea typeface="微软雅黑" panose="020B0503020204020204" pitchFamily="34" charset="-122"/>
                        </a:rPr>
                        <a:t>m</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l">
                        <a:spcAft>
                          <a:spcPts val="0"/>
                        </a:spcAft>
                      </a:pPr>
                      <a:r>
                        <a:rPr lang="zh-CN" sz="1600" kern="100" dirty="0">
                          <a:solidFill>
                            <a:srgbClr val="595959"/>
                          </a:solidFill>
                          <a:effectLst/>
                          <a:latin typeface="微软雅黑" panose="020B0503020204020204" pitchFamily="34" charset="-122"/>
                          <a:ea typeface="微软雅黑" panose="020B0503020204020204" pitchFamily="34" charset="-122"/>
                        </a:rPr>
                        <a:t>将目标字符串视为多行，对每一行分别进行匹配</a:t>
                      </a:r>
                    </a:p>
                  </a:txBody>
                  <a:tcPr marL="68580" marR="68580" marT="0" marB="0" anchor="ctr">
                    <a:solidFill>
                      <a:srgbClr val="F2F2F2"/>
                    </a:solidFill>
                  </a:tcPr>
                </a:tc>
                <a:tc>
                  <a:txBody>
                    <a:bodyPr/>
                    <a:lstStyle/>
                    <a:p>
                      <a:pPr algn="ctr">
                        <a:spcAft>
                          <a:spcPts val="0"/>
                        </a:spcAft>
                      </a:pPr>
                      <a:r>
                        <a:rPr lang="en-US" sz="1600" kern="100">
                          <a:solidFill>
                            <a:srgbClr val="595959"/>
                          </a:solidFill>
                          <a:effectLst/>
                          <a:latin typeface="微软雅黑" panose="020B0503020204020204" pitchFamily="34" charset="-122"/>
                          <a:ea typeface="微软雅黑" panose="020B0503020204020204" pitchFamily="34" charset="-122"/>
                        </a:rPr>
                        <a:t>/^P.*$/m</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l">
                        <a:spcAft>
                          <a:spcPts val="0"/>
                        </a:spcAft>
                      </a:pPr>
                      <a:r>
                        <a:rPr lang="en-US" sz="1600" kern="100">
                          <a:solidFill>
                            <a:srgbClr val="595959"/>
                          </a:solidFill>
                          <a:effectLst/>
                          <a:latin typeface="微软雅黑" panose="020B0503020204020204" pitchFamily="34" charset="-122"/>
                          <a:ea typeface="微软雅黑" panose="020B0503020204020204" pitchFamily="34" charset="-122"/>
                        </a:rPr>
                        <a:t>PHP\nPC</a:t>
                      </a:r>
                      <a:r>
                        <a:rPr lang="zh-CN" sz="1600" kern="100">
                          <a:solidFill>
                            <a:srgbClr val="595959"/>
                          </a:solidFill>
                          <a:effectLst/>
                          <a:latin typeface="微软雅黑" panose="020B0503020204020204" pitchFamily="34" charset="-122"/>
                          <a:ea typeface="微软雅黑" panose="020B0503020204020204" pitchFamily="34" charset="-122"/>
                        </a:rPr>
                        <a:t>会被视为两行文本</a:t>
                      </a:r>
                    </a:p>
                  </a:txBody>
                  <a:tcPr marL="68580" marR="68580" marT="0" marB="0" anchor="ctr">
                    <a:solidFill>
                      <a:srgbClr val="F2F2F2"/>
                    </a:solidFill>
                  </a:tcPr>
                </a:tc>
                <a:extLst>
                  <a:ext uri="{0D108BD9-81ED-4DB2-BD59-A6C34878D82A}">
                    <a16:rowId xmlns:a16="http://schemas.microsoft.com/office/drawing/2014/main" val="3258883505"/>
                  </a:ext>
                </a:extLst>
              </a:tr>
              <a:tr h="588919">
                <a:tc>
                  <a:txBody>
                    <a:bodyPr/>
                    <a:lstStyle/>
                    <a:p>
                      <a:pPr algn="ctr">
                        <a:spcAft>
                          <a:spcPts val="0"/>
                        </a:spcAft>
                      </a:pPr>
                      <a:r>
                        <a:rPr lang="en-US" sz="1600" kern="100">
                          <a:solidFill>
                            <a:srgbClr val="595959"/>
                          </a:solidFill>
                          <a:effectLst/>
                          <a:latin typeface="微软雅黑" panose="020B0503020204020204" pitchFamily="34" charset="-122"/>
                          <a:ea typeface="微软雅黑" panose="020B0503020204020204" pitchFamily="34" charset="-122"/>
                        </a:rPr>
                        <a:t>s</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l">
                        <a:spcAft>
                          <a:spcPts val="0"/>
                        </a:spcAft>
                      </a:pPr>
                      <a:r>
                        <a:rPr lang="zh-CN" sz="1600" kern="100">
                          <a:solidFill>
                            <a:srgbClr val="595959"/>
                          </a:solidFill>
                          <a:effectLst/>
                          <a:latin typeface="微软雅黑" panose="020B0503020204020204" pitchFamily="34" charset="-122"/>
                          <a:ea typeface="微软雅黑" panose="020B0503020204020204" pitchFamily="34" charset="-122"/>
                          <a:cs typeface="Tahoma" panose="020B0604030504040204" pitchFamily="34" charset="0"/>
                        </a:rPr>
                        <a:t>“</a:t>
                      </a:r>
                      <a:r>
                        <a:rPr lang="en-US" sz="1600" kern="100">
                          <a:solidFill>
                            <a:srgbClr val="595959"/>
                          </a:solidFill>
                          <a:effectLst/>
                          <a:latin typeface="微软雅黑" panose="020B0503020204020204" pitchFamily="34" charset="-122"/>
                          <a:ea typeface="微软雅黑" panose="020B0503020204020204" pitchFamily="34" charset="-122"/>
                        </a:rPr>
                        <a:t>.</a:t>
                      </a:r>
                      <a:r>
                        <a:rPr lang="zh-CN" sz="1600" kern="100">
                          <a:solidFill>
                            <a:srgbClr val="595959"/>
                          </a:solidFill>
                          <a:effectLst/>
                          <a:latin typeface="微软雅黑" panose="020B0503020204020204" pitchFamily="34" charset="-122"/>
                          <a:ea typeface="微软雅黑" panose="020B0503020204020204" pitchFamily="34" charset="-122"/>
                          <a:cs typeface="Tahoma" panose="020B0604030504040204" pitchFamily="34" charset="0"/>
                        </a:rPr>
                        <a:t>”匹配的字符中包含换行符</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ctr">
                        <a:spcAft>
                          <a:spcPts val="0"/>
                        </a:spcAft>
                      </a:pPr>
                      <a:r>
                        <a:rPr lang="en-US" sz="1600" kern="100">
                          <a:solidFill>
                            <a:srgbClr val="595959"/>
                          </a:solidFill>
                          <a:effectLst/>
                          <a:latin typeface="微软雅黑" panose="020B0503020204020204" pitchFamily="34" charset="-122"/>
                          <a:ea typeface="微软雅黑" panose="020B0503020204020204" pitchFamily="34" charset="-122"/>
                        </a:rPr>
                        <a:t>/a.*b/s</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l">
                        <a:spcAft>
                          <a:spcPts val="0"/>
                        </a:spcAft>
                      </a:pPr>
                      <a:r>
                        <a:rPr lang="zh-CN" sz="1600" kern="100">
                          <a:solidFill>
                            <a:srgbClr val="595959"/>
                          </a:solidFill>
                          <a:effectLst/>
                          <a:latin typeface="微软雅黑" panose="020B0503020204020204" pitchFamily="34" charset="-122"/>
                          <a:ea typeface="微软雅黑" panose="020B0503020204020204" pitchFamily="34" charset="-122"/>
                        </a:rPr>
                        <a:t>可匹配</a:t>
                      </a:r>
                      <a:r>
                        <a:rPr lang="en-US" sz="1600" kern="100">
                          <a:solidFill>
                            <a:srgbClr val="595959"/>
                          </a:solidFill>
                          <a:effectLst/>
                          <a:latin typeface="微软雅黑" panose="020B0503020204020204" pitchFamily="34" charset="-122"/>
                          <a:ea typeface="微软雅黑" panose="020B0503020204020204" pitchFamily="34" charset="-122"/>
                        </a:rPr>
                        <a:t>a\nb</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extLst>
                  <a:ext uri="{0D108BD9-81ED-4DB2-BD59-A6C34878D82A}">
                    <a16:rowId xmlns:a16="http://schemas.microsoft.com/office/drawing/2014/main" val="3585628321"/>
                  </a:ext>
                </a:extLst>
              </a:tr>
              <a:tr h="588919">
                <a:tc>
                  <a:txBody>
                    <a:bodyPr/>
                    <a:lstStyle/>
                    <a:p>
                      <a:pPr algn="ctr">
                        <a:spcAft>
                          <a:spcPts val="0"/>
                        </a:spcAft>
                      </a:pPr>
                      <a:r>
                        <a:rPr lang="en-US" sz="1600" kern="100">
                          <a:solidFill>
                            <a:srgbClr val="595959"/>
                          </a:solidFill>
                          <a:effectLst/>
                          <a:latin typeface="微软雅黑" panose="020B0503020204020204" pitchFamily="34" charset="-122"/>
                          <a:ea typeface="微软雅黑" panose="020B0503020204020204" pitchFamily="34" charset="-122"/>
                        </a:rPr>
                        <a:t>x</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l">
                        <a:spcAft>
                          <a:spcPts val="0"/>
                        </a:spcAft>
                      </a:pPr>
                      <a:r>
                        <a:rPr lang="zh-CN" sz="1600" kern="100">
                          <a:solidFill>
                            <a:srgbClr val="595959"/>
                          </a:solidFill>
                          <a:effectLst/>
                          <a:latin typeface="微软雅黑" panose="020B0503020204020204" pitchFamily="34" charset="-122"/>
                          <a:ea typeface="微软雅黑" panose="020B0503020204020204" pitchFamily="34" charset="-122"/>
                        </a:rPr>
                        <a:t>忽略模式中的空白字符</a:t>
                      </a:r>
                    </a:p>
                  </a:txBody>
                  <a:tcPr marL="68580" marR="68580" marT="0" marB="0" anchor="ctr">
                    <a:solidFill>
                      <a:srgbClr val="F2F2F2"/>
                    </a:solidFill>
                  </a:tcPr>
                </a:tc>
                <a:tc>
                  <a:txBody>
                    <a:bodyPr/>
                    <a:lstStyle/>
                    <a:p>
                      <a:pPr algn="ctr">
                        <a:spcAft>
                          <a:spcPts val="0"/>
                        </a:spcAft>
                      </a:pPr>
                      <a:r>
                        <a:rPr lang="en-US" sz="1600" kern="100">
                          <a:solidFill>
                            <a:srgbClr val="595959"/>
                          </a:solidFill>
                          <a:effectLst/>
                          <a:latin typeface="微软雅黑" panose="020B0503020204020204" pitchFamily="34" charset="-122"/>
                          <a:ea typeface="微软雅黑" panose="020B0503020204020204" pitchFamily="34" charset="-122"/>
                        </a:rPr>
                        <a:t>/n e e d/x</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l">
                        <a:spcAft>
                          <a:spcPts val="0"/>
                        </a:spcAft>
                      </a:pPr>
                      <a:r>
                        <a:rPr lang="zh-CN" sz="1600" kern="100">
                          <a:solidFill>
                            <a:srgbClr val="595959"/>
                          </a:solidFill>
                          <a:effectLst/>
                          <a:latin typeface="微软雅黑" panose="020B0503020204020204" pitchFamily="34" charset="-122"/>
                          <a:ea typeface="微软雅黑" panose="020B0503020204020204" pitchFamily="34" charset="-122"/>
                        </a:rPr>
                        <a:t>可匹配</a:t>
                      </a:r>
                      <a:r>
                        <a:rPr lang="en-US" sz="1600" kern="100">
                          <a:solidFill>
                            <a:srgbClr val="595959"/>
                          </a:solidFill>
                          <a:effectLst/>
                          <a:latin typeface="微软雅黑" panose="020B0503020204020204" pitchFamily="34" charset="-122"/>
                          <a:ea typeface="微软雅黑" panose="020B0503020204020204" pitchFamily="34" charset="-122"/>
                        </a:rPr>
                        <a:t>need</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extLst>
                  <a:ext uri="{0D108BD9-81ED-4DB2-BD59-A6C34878D82A}">
                    <a16:rowId xmlns:a16="http://schemas.microsoft.com/office/drawing/2014/main" val="890985881"/>
                  </a:ext>
                </a:extLst>
              </a:tr>
              <a:tr h="588919">
                <a:tc>
                  <a:txBody>
                    <a:bodyPr/>
                    <a:lstStyle/>
                    <a:p>
                      <a:pPr algn="ctr">
                        <a:spcAft>
                          <a:spcPts val="0"/>
                        </a:spcAft>
                      </a:pPr>
                      <a:r>
                        <a:rPr lang="en-US" sz="1600" kern="100">
                          <a:solidFill>
                            <a:srgbClr val="595959"/>
                          </a:solidFill>
                          <a:effectLst/>
                          <a:latin typeface="微软雅黑" panose="020B0503020204020204" pitchFamily="34" charset="-122"/>
                          <a:ea typeface="微软雅黑" panose="020B0503020204020204" pitchFamily="34" charset="-122"/>
                        </a:rPr>
                        <a:t>A</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l">
                        <a:spcAft>
                          <a:spcPts val="0"/>
                        </a:spcAft>
                      </a:pPr>
                      <a:r>
                        <a:rPr lang="zh-CN" sz="1600" kern="100">
                          <a:solidFill>
                            <a:srgbClr val="595959"/>
                          </a:solidFill>
                          <a:effectLst/>
                          <a:latin typeface="微软雅黑" panose="020B0503020204020204" pitchFamily="34" charset="-122"/>
                          <a:ea typeface="微软雅黑" panose="020B0503020204020204" pitchFamily="34" charset="-122"/>
                        </a:rPr>
                        <a:t>强制仅从目标字符串的开头开始匹配</a:t>
                      </a:r>
                    </a:p>
                  </a:txBody>
                  <a:tcPr marL="68580" marR="68580" marT="0" marB="0" anchor="ctr">
                    <a:solidFill>
                      <a:srgbClr val="F2F2F2"/>
                    </a:solidFill>
                  </a:tcPr>
                </a:tc>
                <a:tc>
                  <a:txBody>
                    <a:bodyPr/>
                    <a:lstStyle/>
                    <a:p>
                      <a:pPr algn="ctr">
                        <a:spcAft>
                          <a:spcPts val="0"/>
                        </a:spcAft>
                      </a:pPr>
                      <a:r>
                        <a:rPr lang="en-US" sz="1600" kern="100">
                          <a:solidFill>
                            <a:srgbClr val="595959"/>
                          </a:solidFill>
                          <a:effectLst/>
                          <a:latin typeface="微软雅黑" panose="020B0503020204020204" pitchFamily="34" charset="-122"/>
                          <a:ea typeface="微软雅黑" panose="020B0503020204020204" pitchFamily="34" charset="-122"/>
                        </a:rPr>
                        <a:t>/good/A</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l">
                        <a:spcAft>
                          <a:spcPts val="0"/>
                        </a:spcAft>
                      </a:pPr>
                      <a:r>
                        <a:rPr lang="zh-CN" sz="1600" kern="100">
                          <a:solidFill>
                            <a:srgbClr val="595959"/>
                          </a:solidFill>
                          <a:effectLst/>
                          <a:latin typeface="微软雅黑" panose="020B0503020204020204" pitchFamily="34" charset="-122"/>
                          <a:ea typeface="微软雅黑" panose="020B0503020204020204" pitchFamily="34" charset="-122"/>
                        </a:rPr>
                        <a:t>相当于</a:t>
                      </a:r>
                      <a:r>
                        <a:rPr lang="en-US" sz="1600" kern="100">
                          <a:solidFill>
                            <a:srgbClr val="595959"/>
                          </a:solidFill>
                          <a:effectLst/>
                          <a:latin typeface="微软雅黑" panose="020B0503020204020204" pitchFamily="34" charset="-122"/>
                          <a:ea typeface="微软雅黑" panose="020B0503020204020204" pitchFamily="34" charset="-122"/>
                        </a:rPr>
                        <a:t>/^good/</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extLst>
                  <a:ext uri="{0D108BD9-81ED-4DB2-BD59-A6C34878D82A}">
                    <a16:rowId xmlns:a16="http://schemas.microsoft.com/office/drawing/2014/main" val="3796896802"/>
                  </a:ext>
                </a:extLst>
              </a:tr>
              <a:tr h="588919">
                <a:tc>
                  <a:txBody>
                    <a:bodyPr/>
                    <a:lstStyle/>
                    <a:p>
                      <a:pPr algn="ctr">
                        <a:spcAft>
                          <a:spcPts val="0"/>
                        </a:spcAft>
                      </a:pPr>
                      <a:r>
                        <a:rPr lang="en-US" sz="1600" kern="100">
                          <a:solidFill>
                            <a:srgbClr val="595959"/>
                          </a:solidFill>
                          <a:effectLst/>
                          <a:latin typeface="微软雅黑" panose="020B0503020204020204" pitchFamily="34" charset="-122"/>
                          <a:ea typeface="微软雅黑" panose="020B0503020204020204" pitchFamily="34" charset="-122"/>
                        </a:rPr>
                        <a:t>D</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l">
                        <a:spcAft>
                          <a:spcPts val="0"/>
                        </a:spcAft>
                      </a:pPr>
                      <a:r>
                        <a:rPr lang="zh-CN" sz="1600" kern="100">
                          <a:solidFill>
                            <a:srgbClr val="595959"/>
                          </a:solidFill>
                          <a:effectLst/>
                          <a:latin typeface="微软雅黑" panose="020B0503020204020204" pitchFamily="34" charset="-122"/>
                          <a:ea typeface="微软雅黑" panose="020B0503020204020204" pitchFamily="34" charset="-122"/>
                        </a:rPr>
                        <a:t>“</a:t>
                      </a:r>
                      <a:r>
                        <a:rPr lang="en-US" sz="1600" kern="100">
                          <a:solidFill>
                            <a:srgbClr val="595959"/>
                          </a:solidFill>
                          <a:effectLst/>
                          <a:latin typeface="微软雅黑" panose="020B0503020204020204" pitchFamily="34" charset="-122"/>
                          <a:ea typeface="微软雅黑" panose="020B0503020204020204" pitchFamily="34" charset="-122"/>
                        </a:rPr>
                        <a:t>$</a:t>
                      </a:r>
                      <a:r>
                        <a:rPr lang="zh-CN" sz="1600" kern="100">
                          <a:solidFill>
                            <a:srgbClr val="595959"/>
                          </a:solidFill>
                          <a:effectLst/>
                          <a:latin typeface="微软雅黑" panose="020B0503020204020204" pitchFamily="34" charset="-122"/>
                          <a:ea typeface="微软雅黑" panose="020B0503020204020204" pitchFamily="34" charset="-122"/>
                        </a:rPr>
                        <a:t>”不匹配换行符</a:t>
                      </a:r>
                    </a:p>
                  </a:txBody>
                  <a:tcPr marL="68580" marR="68580" marT="0" marB="0" anchor="ctr">
                    <a:solidFill>
                      <a:srgbClr val="F2F2F2"/>
                    </a:solidFill>
                  </a:tcPr>
                </a:tc>
                <a:tc>
                  <a:txBody>
                    <a:bodyPr/>
                    <a:lstStyle/>
                    <a:p>
                      <a:pPr algn="ctr">
                        <a:spcAft>
                          <a:spcPts val="0"/>
                        </a:spcAft>
                      </a:pPr>
                      <a:r>
                        <a:rPr lang="en-US" sz="1600" kern="100">
                          <a:solidFill>
                            <a:srgbClr val="595959"/>
                          </a:solidFill>
                          <a:effectLst/>
                          <a:latin typeface="微软雅黑" panose="020B0503020204020204" pitchFamily="34" charset="-122"/>
                          <a:ea typeface="微软雅黑" panose="020B0503020204020204" pitchFamily="34" charset="-122"/>
                        </a:rPr>
                        <a:t>/it$/D</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l">
                        <a:spcAft>
                          <a:spcPts val="0"/>
                        </a:spcAft>
                      </a:pPr>
                      <a:r>
                        <a:rPr lang="zh-CN" sz="1600" kern="100">
                          <a:solidFill>
                            <a:srgbClr val="595959"/>
                          </a:solidFill>
                          <a:effectLst/>
                          <a:latin typeface="微软雅黑" panose="020B0503020204020204" pitchFamily="34" charset="-122"/>
                          <a:ea typeface="微软雅黑" panose="020B0503020204020204" pitchFamily="34" charset="-122"/>
                        </a:rPr>
                        <a:t>可以匹配</a:t>
                      </a:r>
                      <a:r>
                        <a:rPr lang="en-US" sz="1600" kern="100">
                          <a:solidFill>
                            <a:srgbClr val="595959"/>
                          </a:solidFill>
                          <a:effectLst/>
                          <a:latin typeface="微软雅黑" panose="020B0503020204020204" pitchFamily="34" charset="-122"/>
                          <a:ea typeface="微软雅黑" panose="020B0503020204020204" pitchFamily="34" charset="-122"/>
                        </a:rPr>
                        <a:t>it</a:t>
                      </a:r>
                      <a:r>
                        <a:rPr lang="zh-CN" sz="1600" kern="100">
                          <a:solidFill>
                            <a:srgbClr val="595959"/>
                          </a:solidFill>
                          <a:effectLst/>
                          <a:latin typeface="微软雅黑" panose="020B0503020204020204" pitchFamily="34" charset="-122"/>
                          <a:ea typeface="微软雅黑" panose="020B0503020204020204" pitchFamily="34" charset="-122"/>
                        </a:rPr>
                        <a:t>，不能匹配</a:t>
                      </a:r>
                      <a:r>
                        <a:rPr lang="en-US" sz="1600" kern="100">
                          <a:solidFill>
                            <a:srgbClr val="595959"/>
                          </a:solidFill>
                          <a:effectLst/>
                          <a:latin typeface="微软雅黑" panose="020B0503020204020204" pitchFamily="34" charset="-122"/>
                          <a:ea typeface="微软雅黑" panose="020B0503020204020204" pitchFamily="34" charset="-122"/>
                        </a:rPr>
                        <a:t>it\n</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extLst>
                  <a:ext uri="{0D108BD9-81ED-4DB2-BD59-A6C34878D82A}">
                    <a16:rowId xmlns:a16="http://schemas.microsoft.com/office/drawing/2014/main" val="3314652478"/>
                  </a:ext>
                </a:extLst>
              </a:tr>
              <a:tr h="588919">
                <a:tc>
                  <a:txBody>
                    <a:bodyPr/>
                    <a:lstStyle/>
                    <a:p>
                      <a:pPr algn="ctr">
                        <a:spcAft>
                          <a:spcPts val="0"/>
                        </a:spcAft>
                      </a:pPr>
                      <a:r>
                        <a:rPr lang="en-US" sz="1600" kern="100" dirty="0">
                          <a:solidFill>
                            <a:srgbClr val="595959"/>
                          </a:solidFill>
                          <a:effectLst/>
                          <a:latin typeface="微软雅黑" panose="020B0503020204020204" pitchFamily="34" charset="-122"/>
                          <a:ea typeface="微软雅黑" panose="020B0503020204020204" pitchFamily="34" charset="-122"/>
                        </a:rPr>
                        <a:t>U</a:t>
                      </a:r>
                      <a:endParaRPr lang="zh-CN" sz="1600"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l">
                        <a:spcAft>
                          <a:spcPts val="0"/>
                        </a:spcAft>
                      </a:pPr>
                      <a:r>
                        <a:rPr lang="zh-CN" sz="1600" kern="100" dirty="0">
                          <a:solidFill>
                            <a:srgbClr val="595959"/>
                          </a:solidFill>
                          <a:effectLst/>
                          <a:latin typeface="微软雅黑" panose="020B0503020204020204" pitchFamily="34" charset="-122"/>
                          <a:ea typeface="微软雅黑" panose="020B0503020204020204" pitchFamily="34" charset="-122"/>
                        </a:rPr>
                        <a:t>将</a:t>
                      </a:r>
                      <a:r>
                        <a:rPr lang="zh-CN" sz="1600" kern="0" dirty="0">
                          <a:solidFill>
                            <a:srgbClr val="595959"/>
                          </a:solidFill>
                          <a:effectLst/>
                          <a:latin typeface="微软雅黑" panose="020B0503020204020204" pitchFamily="34" charset="-122"/>
                          <a:ea typeface="微软雅黑" panose="020B0503020204020204" pitchFamily="34" charset="-122"/>
                          <a:cs typeface="宋体" panose="02010600030101010101" pitchFamily="2" charset="-122"/>
                        </a:rPr>
                        <a:t>贪婪匹配和惰性匹配反转</a:t>
                      </a:r>
                      <a:endParaRPr lang="zh-CN" sz="1600"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ctr">
                        <a:spcAft>
                          <a:spcPts val="0"/>
                        </a:spcAft>
                      </a:pPr>
                      <a:r>
                        <a:rPr lang="en-US" sz="1600" kern="100">
                          <a:solidFill>
                            <a:srgbClr val="595959"/>
                          </a:solidFill>
                          <a:effectLst/>
                          <a:latin typeface="微软雅黑" panose="020B0503020204020204" pitchFamily="34" charset="-122"/>
                          <a:ea typeface="微软雅黑" panose="020B0503020204020204" pitchFamily="34" charset="-122"/>
                        </a:rPr>
                        <a:t>/p.*h/U</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l">
                        <a:spcAft>
                          <a:spcPts val="0"/>
                        </a:spcAft>
                      </a:pPr>
                      <a:r>
                        <a:rPr lang="zh-CN" sz="1600" kern="100" dirty="0">
                          <a:solidFill>
                            <a:srgbClr val="595959"/>
                          </a:solidFill>
                          <a:effectLst/>
                          <a:latin typeface="微软雅黑" panose="020B0503020204020204" pitchFamily="34" charset="-122"/>
                          <a:ea typeface="微软雅黑" panose="020B0503020204020204" pitchFamily="34" charset="-122"/>
                        </a:rPr>
                        <a:t>匹配</a:t>
                      </a:r>
                      <a:r>
                        <a:rPr lang="en-US" sz="1600" kern="100" dirty="0" err="1">
                          <a:solidFill>
                            <a:srgbClr val="595959"/>
                          </a:solidFill>
                          <a:effectLst/>
                          <a:latin typeface="微软雅黑" panose="020B0503020204020204" pitchFamily="34" charset="-122"/>
                          <a:ea typeface="微软雅黑" panose="020B0503020204020204" pitchFamily="34" charset="-122"/>
                        </a:rPr>
                        <a:t>phphphph</a:t>
                      </a:r>
                      <a:r>
                        <a:rPr lang="zh-CN" sz="1600" kern="100" dirty="0">
                          <a:solidFill>
                            <a:srgbClr val="595959"/>
                          </a:solidFill>
                          <a:effectLst/>
                          <a:latin typeface="微软雅黑" panose="020B0503020204020204" pitchFamily="34" charset="-122"/>
                          <a:ea typeface="微软雅黑" panose="020B0503020204020204" pitchFamily="34" charset="-122"/>
                        </a:rPr>
                        <a:t>的结果为</a:t>
                      </a:r>
                      <a:r>
                        <a:rPr lang="en-US" sz="1600" kern="100" dirty="0" err="1">
                          <a:solidFill>
                            <a:srgbClr val="595959"/>
                          </a:solidFill>
                          <a:effectLst/>
                          <a:latin typeface="微软雅黑" panose="020B0503020204020204" pitchFamily="34" charset="-122"/>
                          <a:ea typeface="微软雅黑" panose="020B0503020204020204" pitchFamily="34" charset="-122"/>
                        </a:rPr>
                        <a:t>ph</a:t>
                      </a:r>
                      <a:endParaRPr lang="zh-CN" sz="1600"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extLst>
                  <a:ext uri="{0D108BD9-81ED-4DB2-BD59-A6C34878D82A}">
                    <a16:rowId xmlns:a16="http://schemas.microsoft.com/office/drawing/2014/main" val="3956143176"/>
                  </a:ext>
                </a:extLst>
              </a:tr>
            </a:tbl>
          </a:graphicData>
        </a:graphic>
      </p:graphicFrame>
    </p:spTree>
    <p:extLst>
      <p:ext uri="{BB962C8B-B14F-4D97-AF65-F5344CB8AC3E}">
        <p14:creationId xmlns:p14="http://schemas.microsoft.com/office/powerpoint/2010/main" val="31206335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8.3  </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模式修饰符</a:t>
            </a:r>
            <a:endPar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10" name="矩形 9"/>
          <p:cNvSpPr/>
          <p:nvPr/>
        </p:nvSpPr>
        <p:spPr>
          <a:xfrm>
            <a:off x="910630" y="1053530"/>
            <a:ext cx="10513168" cy="3170099"/>
          </a:xfrm>
          <a:prstGeom prst="rect">
            <a:avLst/>
          </a:prstGeom>
        </p:spPr>
        <p:txBody>
          <a:bodyPr wrap="square">
            <a:spAutoFit/>
          </a:bodyPr>
          <a:lstStyle/>
          <a:p>
            <a:pPr>
              <a:lnSpc>
                <a:spcPct val="20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模式修饰符使用细节：</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200000"/>
              </a:lnSpc>
              <a:buFont typeface="Wingdings" panose="05000000000000000000" pitchFamily="2" charset="2"/>
              <a:buChar char="l"/>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可以</a:t>
            </a:r>
            <a:r>
              <a:rPr lang="zh-CN" altLang="en-US" sz="2000" dirty="0">
                <a:solidFill>
                  <a:srgbClr val="595959"/>
                </a:solidFill>
                <a:latin typeface="微软雅黑" panose="020B0503020204020204" pitchFamily="34" charset="-122"/>
                <a:ea typeface="微软雅黑" panose="020B0503020204020204" pitchFamily="34" charset="-122"/>
                <a:cs typeface="+mn-ea"/>
              </a:rPr>
              <a:t>根据实际</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需求将</a:t>
            </a:r>
            <a:r>
              <a:rPr lang="zh-CN" altLang="en-US" sz="2000" dirty="0" smtClean="0">
                <a:solidFill>
                  <a:srgbClr val="1369B2"/>
                </a:solidFill>
                <a:latin typeface="微软雅黑" panose="020B0503020204020204" pitchFamily="34" charset="-122"/>
                <a:ea typeface="微软雅黑" panose="020B0503020204020204" pitchFamily="34" charset="-122"/>
                <a:cs typeface="+mn-ea"/>
              </a:rPr>
              <a:t>多个模式修饰符组合</a:t>
            </a:r>
            <a:r>
              <a:rPr lang="zh-CN" altLang="en-US" sz="2000" dirty="0">
                <a:solidFill>
                  <a:srgbClr val="1369B2"/>
                </a:solidFill>
                <a:latin typeface="微软雅黑" panose="020B0503020204020204" pitchFamily="34" charset="-122"/>
                <a:ea typeface="微软雅黑" panose="020B0503020204020204" pitchFamily="34" charset="-122"/>
                <a:cs typeface="+mn-ea"/>
              </a:rPr>
              <a:t>在一起</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使用。</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a:lnSpc>
                <a:spcPct val="20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 </a:t>
            </a:r>
            <a:r>
              <a:rPr lang="en-US" altLang="zh-CN" sz="2000" dirty="0" smtClean="0">
                <a:solidFill>
                  <a:srgbClr val="595959"/>
                </a:solidFill>
                <a:latin typeface="微软雅黑" panose="020B0503020204020204" pitchFamily="34" charset="-122"/>
                <a:ea typeface="微软雅黑" panose="020B0503020204020204" pitchFamily="34" charset="-122"/>
                <a:cs typeface="+mn-ea"/>
              </a:rPr>
              <a:t>    </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例如，</a:t>
            </a:r>
            <a:r>
              <a:rPr lang="en-US" altLang="zh-CN" sz="2000" dirty="0" smtClean="0">
                <a:solidFill>
                  <a:srgbClr val="1369B2"/>
                </a:solidFill>
                <a:latin typeface="微软雅黑" panose="020B0503020204020204" pitchFamily="34" charset="-122"/>
                <a:ea typeface="微软雅黑" panose="020B0503020204020204" pitchFamily="34" charset="-122"/>
                <a:cs typeface="+mn-ea"/>
              </a:rPr>
              <a:t> is</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 表示</a:t>
            </a:r>
            <a:r>
              <a:rPr lang="zh-CN" altLang="en-US" sz="2000" dirty="0" smtClean="0">
                <a:solidFill>
                  <a:srgbClr val="1369B2"/>
                </a:solidFill>
                <a:latin typeface="微软雅黑" panose="020B0503020204020204" pitchFamily="34" charset="-122"/>
                <a:ea typeface="微软雅黑" panose="020B0503020204020204" pitchFamily="34" charset="-122"/>
                <a:cs typeface="+mn-ea"/>
              </a:rPr>
              <a:t>既要忽视大小写又要忽视换行</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200000"/>
              </a:lnSpc>
              <a:buFont typeface="Wingdings" panose="05000000000000000000" pitchFamily="2" charset="2"/>
              <a:buChar char="l"/>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 在编写多个模式修饰符时</a:t>
            </a:r>
            <a:r>
              <a:rPr lang="zh-CN" altLang="en-US" sz="2000" dirty="0" smtClean="0">
                <a:solidFill>
                  <a:srgbClr val="1369B2"/>
                </a:solidFill>
                <a:latin typeface="微软雅黑" panose="020B0503020204020204" pitchFamily="34" charset="-122"/>
                <a:ea typeface="微软雅黑" panose="020B0503020204020204" pitchFamily="34" charset="-122"/>
                <a:cs typeface="+mn-ea"/>
              </a:rPr>
              <a:t>没有顺序要求</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200000"/>
              </a:lnSpc>
              <a:buFont typeface="Wingdings" panose="05000000000000000000" pitchFamily="2" charset="2"/>
              <a:buChar char="l"/>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如果</a:t>
            </a:r>
            <a:r>
              <a:rPr lang="zh-CN" altLang="en-US" sz="2000" dirty="0">
                <a:solidFill>
                  <a:srgbClr val="595959"/>
                </a:solidFill>
                <a:latin typeface="微软雅黑" panose="020B0503020204020204" pitchFamily="34" charset="-122"/>
                <a:ea typeface="微软雅黑" panose="020B0503020204020204" pitchFamily="34" charset="-122"/>
                <a:cs typeface="+mn-ea"/>
              </a:rPr>
              <a:t>使用了模式修饰符</a:t>
            </a:r>
            <a:r>
              <a:rPr lang="en-US" altLang="zh-CN" sz="2000" dirty="0">
                <a:solidFill>
                  <a:srgbClr val="1369B2"/>
                </a:solidFill>
                <a:latin typeface="微软雅黑" panose="020B0503020204020204" pitchFamily="34" charset="-122"/>
                <a:ea typeface="微软雅黑" panose="020B0503020204020204" pitchFamily="34" charset="-122"/>
                <a:cs typeface="+mn-ea"/>
              </a:rPr>
              <a:t>m</a:t>
            </a:r>
            <a:r>
              <a:rPr lang="zh-CN" altLang="en-US" sz="2000" dirty="0">
                <a:solidFill>
                  <a:srgbClr val="595959"/>
                </a:solidFill>
                <a:latin typeface="微软雅黑" panose="020B0503020204020204" pitchFamily="34" charset="-122"/>
                <a:ea typeface="微软雅黑" panose="020B0503020204020204" pitchFamily="34" charset="-122"/>
                <a:cs typeface="+mn-ea"/>
              </a:rPr>
              <a:t>，模式修饰符</a:t>
            </a:r>
            <a:r>
              <a:rPr lang="en-US" altLang="zh-CN" sz="2000" dirty="0">
                <a:solidFill>
                  <a:srgbClr val="1369B2"/>
                </a:solidFill>
                <a:latin typeface="微软雅黑" panose="020B0503020204020204" pitchFamily="34" charset="-122"/>
                <a:ea typeface="微软雅黑" panose="020B0503020204020204" pitchFamily="34" charset="-122"/>
                <a:cs typeface="+mn-ea"/>
              </a:rPr>
              <a:t>D</a:t>
            </a:r>
            <a:r>
              <a:rPr lang="zh-CN" altLang="en-US" sz="2000" dirty="0">
                <a:solidFill>
                  <a:srgbClr val="595959"/>
                </a:solidFill>
                <a:latin typeface="微软雅黑" panose="020B0503020204020204" pitchFamily="34" charset="-122"/>
                <a:ea typeface="微软雅黑" panose="020B0503020204020204" pitchFamily="34" charset="-122"/>
                <a:cs typeface="+mn-ea"/>
              </a:rPr>
              <a:t>将失去意义。</a:t>
            </a:r>
          </a:p>
        </p:txBody>
      </p:sp>
    </p:spTree>
    <p:extLst>
      <p:ext uri="{BB962C8B-B14F-4D97-AF65-F5344CB8AC3E}">
        <p14:creationId xmlns:p14="http://schemas.microsoft.com/office/powerpoint/2010/main" val="11622751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30997"/>
          </a:xfrm>
          <a:prstGeom prst="rect">
            <a:avLst/>
          </a:prstGeom>
          <a:noFill/>
        </p:spPr>
        <p:txBody>
          <a:bodyPr wrap="square" lIns="91443" tIns="45720" rIns="91443" bIns="45720" rtlCol="0">
            <a:spAutoFit/>
          </a:bodyPr>
          <a:lstStyle/>
          <a:p>
            <a:pPr algn="l">
              <a:buClrTx/>
              <a:buSzTx/>
              <a:buFontTx/>
            </a:pPr>
            <a:r>
              <a:rPr lang="zh-CN" altLang="en-US" sz="4800" b="1" dirty="0" smtClean="0">
                <a:solidFill>
                  <a:srgbClr val="595959"/>
                </a:solidFill>
                <a:latin typeface="微软雅黑" panose="020B0503020204020204" pitchFamily="34" charset="-122"/>
                <a:ea typeface="微软雅黑" panose="020B0503020204020204" pitchFamily="34" charset="-122"/>
                <a:cs typeface="+mn-ea"/>
                <a:sym typeface="+mn-lt"/>
              </a:rPr>
              <a:t>正则表达式常用函数</a:t>
            </a:r>
            <a:endParaRPr lang="zh-CN" altLang="en-US"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smtClean="0">
                <a:solidFill>
                  <a:srgbClr val="FAFAFA"/>
                </a:solidFill>
                <a:latin typeface="微软雅黑" panose="020B0503020204020204" pitchFamily="34" charset="-122"/>
                <a:ea typeface="微软雅黑" panose="020B0503020204020204" pitchFamily="34" charset="-122"/>
                <a:cs typeface="+mn-ea"/>
                <a:sym typeface="+mn-lt"/>
              </a:rPr>
              <a:t>8.4</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1045164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574172E-A3D8-43AB-9E82-549DB9FB48BD}"/>
              </a:ext>
            </a:extLst>
          </p:cNvPr>
          <p:cNvPicPr>
            <a:picLocks noChangeAspect="1"/>
          </p:cNvPicPr>
          <p:nvPr/>
        </p:nvPicPr>
        <p:blipFill>
          <a:blip r:embed="rId3"/>
          <a:stretch>
            <a:fillRect/>
          </a:stretch>
        </p:blipFill>
        <p:spPr>
          <a:xfrm>
            <a:off x="944880" y="2215515"/>
            <a:ext cx="2797810" cy="3898265"/>
          </a:xfrm>
          <a:prstGeom prst="rect">
            <a:avLst/>
          </a:prstGeom>
        </p:spPr>
      </p:pic>
      <p:sp>
        <p:nvSpPr>
          <p:cNvPr id="7" name="椭圆形标注 12">
            <a:extLst>
              <a:ext uri="{FF2B5EF4-FFF2-40B4-BE49-F238E27FC236}">
                <a16:creationId xmlns:a16="http://schemas.microsoft.com/office/drawing/2014/main" id="{7B390C9A-D5FF-47D1-B4B4-0199AF6B48D8}"/>
              </a:ext>
            </a:extLst>
          </p:cNvPr>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a:extLst>
              <a:ext uri="{FF2B5EF4-FFF2-40B4-BE49-F238E27FC236}">
                <a16:creationId xmlns:a16="http://schemas.microsoft.com/office/drawing/2014/main" id="{D9A8924D-E4E3-41DB-9F07-89CCE28E2FE3}"/>
              </a:ext>
            </a:extLst>
          </p:cNvPr>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2" name="TextBox 35">
            <a:extLst>
              <a:ext uri="{FF2B5EF4-FFF2-40B4-BE49-F238E27FC236}">
                <a16:creationId xmlns:a16="http://schemas.microsoft.com/office/drawing/2014/main" id="{88A2767E-6F2C-4E24-978D-C8C7F571051E}"/>
              </a:ext>
            </a:extLst>
          </p:cNvPr>
          <p:cNvSpPr txBox="1">
            <a:spLocks noChangeArrowheads="1"/>
          </p:cNvSpPr>
          <p:nvPr/>
        </p:nvSpPr>
        <p:spPr bwMode="auto">
          <a:xfrm>
            <a:off x="5815965" y="3706568"/>
            <a:ext cx="5429568" cy="1231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en-US" altLang="zh-CN" dirty="0" err="1">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preg_grep</a:t>
            </a:r>
            <a:r>
              <a:rPr lang="en-US" altLang="zh-CN"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函数</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的使用，能够对数组进行匹配</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grpSp>
        <p:nvGrpSpPr>
          <p:cNvPr id="14" name="组合 13">
            <a:extLst>
              <a:ext uri="{FF2B5EF4-FFF2-40B4-BE49-F238E27FC236}">
                <a16:creationId xmlns:a16="http://schemas.microsoft.com/office/drawing/2014/main" id="{3617D419-9079-4D1F-99BA-23638A3FE48F}"/>
              </a:ext>
            </a:extLst>
          </p:cNvPr>
          <p:cNvGrpSpPr/>
          <p:nvPr/>
        </p:nvGrpSpPr>
        <p:grpSpPr>
          <a:xfrm>
            <a:off x="5379720" y="3885848"/>
            <a:ext cx="405130" cy="405130"/>
            <a:chOff x="8881" y="4685"/>
            <a:chExt cx="638" cy="638"/>
          </a:xfrm>
        </p:grpSpPr>
        <p:sp>
          <p:nvSpPr>
            <p:cNvPr id="15" name="椭圆 14">
              <a:extLst>
                <a:ext uri="{FF2B5EF4-FFF2-40B4-BE49-F238E27FC236}">
                  <a16:creationId xmlns:a16="http://schemas.microsoft.com/office/drawing/2014/main" id="{7644041C-FD8B-4B62-94FA-4226E308886B}"/>
                </a:ext>
              </a:extLst>
            </p:cNvPr>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BDC457E5-245E-48A8-8165-3C32BA3775C2}"/>
                </a:ext>
              </a:extLst>
            </p:cNvPr>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8.4.1  </a:t>
            </a:r>
            <a:r>
              <a:rPr lang="en-US" altLang="zh-CN" sz="2400" b="1" dirty="0" err="1"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preg_grep</a:t>
            </a: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函数</a:t>
            </a:r>
            <a:endPar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4635662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8.4.1  </a:t>
            </a:r>
            <a:r>
              <a:rPr lang="en-US" altLang="zh-CN" sz="2400" b="1"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preg_grep</a:t>
            </a: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函数</a:t>
            </a:r>
          </a:p>
        </p:txBody>
      </p:sp>
      <p:sp>
        <p:nvSpPr>
          <p:cNvPr id="2" name="矩形 1"/>
          <p:cNvSpPr/>
          <p:nvPr/>
        </p:nvSpPr>
        <p:spPr>
          <a:xfrm>
            <a:off x="910630" y="1125538"/>
            <a:ext cx="10297144" cy="499624"/>
          </a:xfrm>
          <a:prstGeom prst="rect">
            <a:avLst/>
          </a:prstGeom>
        </p:spPr>
        <p:txBody>
          <a:bodyPr wrap="square">
            <a:spAutoFit/>
          </a:bodyPr>
          <a:lstStyle/>
          <a:p>
            <a:pPr>
              <a:lnSpc>
                <a:spcPct val="150000"/>
              </a:lnSpc>
            </a:pPr>
            <a:r>
              <a:rPr lang="en-US" altLang="zh-CN" sz="2000" dirty="0" err="1" smtClean="0">
                <a:solidFill>
                  <a:srgbClr val="1369B2"/>
                </a:solidFill>
                <a:latin typeface="微软雅黑" panose="020B0503020204020204" pitchFamily="34" charset="-122"/>
                <a:ea typeface="微软雅黑" panose="020B0503020204020204" pitchFamily="34" charset="-122"/>
                <a:cs typeface="+mn-ea"/>
              </a:rPr>
              <a:t>preg_grep</a:t>
            </a:r>
            <a:r>
              <a:rPr lang="en-US" altLang="zh-CN" sz="2000" dirty="0">
                <a:solidFill>
                  <a:srgbClr val="1369B2"/>
                </a:solidFill>
                <a:latin typeface="微软雅黑" panose="020B0503020204020204" pitchFamily="34" charset="-122"/>
                <a:ea typeface="微软雅黑" panose="020B0503020204020204" pitchFamily="34" charset="-122"/>
                <a:cs typeface="+mn-ea"/>
              </a:rPr>
              <a:t>()</a:t>
            </a:r>
            <a:r>
              <a:rPr lang="zh-CN" altLang="en-US" sz="2000" dirty="0" smtClean="0">
                <a:solidFill>
                  <a:srgbClr val="1369B2"/>
                </a:solidFill>
                <a:latin typeface="微软雅黑" panose="020B0503020204020204" pitchFamily="34" charset="-122"/>
                <a:ea typeface="微软雅黑" panose="020B0503020204020204" pitchFamily="34" charset="-122"/>
                <a:cs typeface="+mn-ea"/>
              </a:rPr>
              <a:t>函数</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可以对数组中的字符串</a:t>
            </a:r>
            <a:r>
              <a:rPr lang="zh-CN" altLang="en-US" sz="2000" dirty="0">
                <a:solidFill>
                  <a:srgbClr val="595959"/>
                </a:solidFill>
                <a:latin typeface="微软雅黑" panose="020B0503020204020204" pitchFamily="34" charset="-122"/>
                <a:ea typeface="微软雅黑" panose="020B0503020204020204" pitchFamily="34" charset="-122"/>
                <a:cs typeface="+mn-ea"/>
              </a:rPr>
              <a:t>进行</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匹配，返回</a:t>
            </a:r>
            <a:r>
              <a:rPr lang="zh-CN" altLang="en-US" sz="2000" dirty="0">
                <a:solidFill>
                  <a:srgbClr val="595959"/>
                </a:solidFill>
                <a:latin typeface="微软雅黑" panose="020B0503020204020204" pitchFamily="34" charset="-122"/>
                <a:ea typeface="微软雅黑" panose="020B0503020204020204" pitchFamily="34" charset="-122"/>
                <a:cs typeface="+mn-ea"/>
              </a:rPr>
              <a:t>值为数组形式的匹配</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结果。</a:t>
            </a:r>
            <a:endParaRPr lang="zh-CN" altLang="en-US" sz="2000" dirty="0">
              <a:solidFill>
                <a:srgbClr val="595959"/>
              </a:solidFill>
              <a:latin typeface="微软雅黑" panose="020B0503020204020204" pitchFamily="34" charset="-122"/>
              <a:ea typeface="微软雅黑" panose="020B0503020204020204" pitchFamily="34" charset="-122"/>
              <a:cs typeface="+mn-ea"/>
            </a:endParaRPr>
          </a:p>
        </p:txBody>
      </p:sp>
      <p:sp>
        <p:nvSpPr>
          <p:cNvPr id="5" name="矩形 4"/>
          <p:cNvSpPr/>
          <p:nvPr/>
        </p:nvSpPr>
        <p:spPr>
          <a:xfrm>
            <a:off x="1630710" y="1894251"/>
            <a:ext cx="8711385" cy="936104"/>
          </a:xfrm>
          <a:prstGeom prst="rect">
            <a:avLst/>
          </a:prstGeom>
          <a:solidFill>
            <a:srgbClr val="F2F2F2"/>
          </a:solidFill>
        </p:spPr>
        <p:txBody>
          <a:bodyPr wrap="square" rtlCol="0" anchor="ctr">
            <a:noAutofit/>
          </a:bodyPr>
          <a:lstStyle/>
          <a:p>
            <a:endParaRPr lang="zh-CN" altLang="en-US" sz="2000">
              <a:solidFill>
                <a:srgbClr val="595959"/>
              </a:solidFill>
              <a:latin typeface="微软雅黑" panose="020B0503020204020204" pitchFamily="34" charset="-122"/>
              <a:ea typeface="微软雅黑" panose="020B0503020204020204" pitchFamily="34" charset="-122"/>
              <a:cs typeface="+mn-ea"/>
            </a:endParaRPr>
          </a:p>
        </p:txBody>
      </p:sp>
      <p:sp>
        <p:nvSpPr>
          <p:cNvPr id="6" name="矩形 5"/>
          <p:cNvSpPr/>
          <p:nvPr/>
        </p:nvSpPr>
        <p:spPr>
          <a:xfrm>
            <a:off x="2289964" y="2081771"/>
            <a:ext cx="8417858" cy="499624"/>
          </a:xfrm>
          <a:prstGeom prst="rect">
            <a:avLst/>
          </a:prstGeom>
        </p:spPr>
        <p:txBody>
          <a:bodyPr wrap="square">
            <a:spAutoFit/>
          </a:bodyPr>
          <a:lstStyle/>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array </a:t>
            </a:r>
            <a:r>
              <a:rPr lang="en-US" altLang="zh-CN" sz="2000" dirty="0" err="1">
                <a:solidFill>
                  <a:srgbClr val="595959"/>
                </a:solidFill>
                <a:latin typeface="微软雅黑" panose="020B0503020204020204" pitchFamily="34" charset="-122"/>
                <a:ea typeface="微软雅黑" panose="020B0503020204020204" pitchFamily="34" charset="-122"/>
                <a:cs typeface="+mn-ea"/>
              </a:rPr>
              <a:t>preg_grep</a:t>
            </a:r>
            <a:r>
              <a:rPr lang="en-US" altLang="zh-CN" sz="2000" dirty="0">
                <a:solidFill>
                  <a:srgbClr val="595959"/>
                </a:solidFill>
                <a:latin typeface="微软雅黑" panose="020B0503020204020204" pitchFamily="34" charset="-122"/>
                <a:ea typeface="微软雅黑" panose="020B0503020204020204" pitchFamily="34" charset="-122"/>
                <a:cs typeface="+mn-ea"/>
              </a:rPr>
              <a:t>(string $pattern, array $input, </a:t>
            </a:r>
            <a:r>
              <a:rPr lang="en-US" altLang="zh-CN" sz="2000" dirty="0" err="1">
                <a:solidFill>
                  <a:srgbClr val="595959"/>
                </a:solidFill>
                <a:latin typeface="微软雅黑" panose="020B0503020204020204" pitchFamily="34" charset="-122"/>
                <a:ea typeface="微软雅黑" panose="020B0503020204020204" pitchFamily="34" charset="-122"/>
                <a:cs typeface="+mn-ea"/>
              </a:rPr>
              <a:t>int</a:t>
            </a:r>
            <a:r>
              <a:rPr lang="en-US" altLang="zh-CN" sz="2000" dirty="0">
                <a:solidFill>
                  <a:srgbClr val="595959"/>
                </a:solidFill>
                <a:latin typeface="微软雅黑" panose="020B0503020204020204" pitchFamily="34" charset="-122"/>
                <a:ea typeface="微软雅黑" panose="020B0503020204020204" pitchFamily="34" charset="-122"/>
                <a:cs typeface="+mn-ea"/>
              </a:rPr>
              <a:t> $flags = 0)</a:t>
            </a:r>
          </a:p>
        </p:txBody>
      </p:sp>
      <p:sp>
        <p:nvSpPr>
          <p:cNvPr id="4" name="矩形 3"/>
          <p:cNvSpPr/>
          <p:nvPr/>
        </p:nvSpPr>
        <p:spPr>
          <a:xfrm>
            <a:off x="901525" y="2941209"/>
            <a:ext cx="10297144" cy="2400657"/>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dirty="0" smtClean="0">
                <a:solidFill>
                  <a:srgbClr val="1369B2"/>
                </a:solidFill>
                <a:latin typeface="微软雅黑" panose="020B0503020204020204" pitchFamily="34" charset="-122"/>
                <a:ea typeface="微软雅黑" panose="020B0503020204020204" pitchFamily="34" charset="-122"/>
                <a:cs typeface="+mn-ea"/>
              </a:rPr>
              <a:t>$</a:t>
            </a:r>
            <a:r>
              <a:rPr lang="en-US" altLang="zh-CN" sz="2000" dirty="0">
                <a:solidFill>
                  <a:srgbClr val="1369B2"/>
                </a:solidFill>
                <a:latin typeface="微软雅黑" panose="020B0503020204020204" pitchFamily="34" charset="-122"/>
                <a:ea typeface="微软雅黑" panose="020B0503020204020204" pitchFamily="34" charset="-122"/>
                <a:cs typeface="+mn-ea"/>
              </a:rPr>
              <a:t>pattern</a:t>
            </a:r>
            <a:r>
              <a:rPr lang="zh-CN" altLang="en-US" sz="2000" dirty="0">
                <a:solidFill>
                  <a:srgbClr val="595959"/>
                </a:solidFill>
                <a:latin typeface="微软雅黑" panose="020B0503020204020204" pitchFamily="34" charset="-122"/>
                <a:ea typeface="微软雅黑" panose="020B0503020204020204" pitchFamily="34" charset="-122"/>
                <a:cs typeface="+mn-ea"/>
              </a:rPr>
              <a:t>表示</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正则表达式。</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en-US" altLang="zh-CN" sz="2000" dirty="0" smtClean="0">
                <a:solidFill>
                  <a:srgbClr val="1369B2"/>
                </a:solidFill>
                <a:latin typeface="微软雅黑" panose="020B0503020204020204" pitchFamily="34" charset="-122"/>
                <a:ea typeface="微软雅黑" panose="020B0503020204020204" pitchFamily="34" charset="-122"/>
                <a:cs typeface="+mn-ea"/>
              </a:rPr>
              <a:t>$</a:t>
            </a:r>
            <a:r>
              <a:rPr lang="en-US" altLang="zh-CN" sz="2000" dirty="0">
                <a:solidFill>
                  <a:srgbClr val="1369B2"/>
                </a:solidFill>
                <a:latin typeface="微软雅黑" panose="020B0503020204020204" pitchFamily="34" charset="-122"/>
                <a:ea typeface="微软雅黑" panose="020B0503020204020204" pitchFamily="34" charset="-122"/>
                <a:cs typeface="+mn-ea"/>
              </a:rPr>
              <a:t>input</a:t>
            </a:r>
            <a:r>
              <a:rPr lang="zh-CN" altLang="en-US" sz="2000" dirty="0">
                <a:solidFill>
                  <a:srgbClr val="595959"/>
                </a:solidFill>
                <a:latin typeface="微软雅黑" panose="020B0503020204020204" pitchFamily="34" charset="-122"/>
                <a:ea typeface="微软雅黑" panose="020B0503020204020204" pitchFamily="34" charset="-122"/>
                <a:cs typeface="+mn-ea"/>
              </a:rPr>
              <a:t>表示给定的</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数组。</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en-US" altLang="zh-CN" sz="2000" dirty="0" smtClean="0">
                <a:solidFill>
                  <a:srgbClr val="1369B2"/>
                </a:solidFill>
                <a:latin typeface="微软雅黑" panose="020B0503020204020204" pitchFamily="34" charset="-122"/>
                <a:ea typeface="微软雅黑" panose="020B0503020204020204" pitchFamily="34" charset="-122"/>
                <a:cs typeface="+mn-ea"/>
              </a:rPr>
              <a:t>$</a:t>
            </a:r>
            <a:r>
              <a:rPr lang="en-US" altLang="zh-CN" sz="2000" dirty="0">
                <a:solidFill>
                  <a:srgbClr val="1369B2"/>
                </a:solidFill>
                <a:latin typeface="微软雅黑" panose="020B0503020204020204" pitchFamily="34" charset="-122"/>
                <a:ea typeface="微软雅黑" panose="020B0503020204020204" pitchFamily="34" charset="-122"/>
                <a:cs typeface="+mn-ea"/>
              </a:rPr>
              <a:t>flags</a:t>
            </a:r>
            <a:r>
              <a:rPr lang="zh-CN" altLang="en-US" sz="2000" dirty="0">
                <a:solidFill>
                  <a:srgbClr val="595959"/>
                </a:solidFill>
                <a:latin typeface="微软雅黑" panose="020B0503020204020204" pitchFamily="34" charset="-122"/>
                <a:ea typeface="微软雅黑" panose="020B0503020204020204" pitchFamily="34" charset="-122"/>
                <a:cs typeface="+mn-ea"/>
              </a:rPr>
              <a:t>表示附加选项，默认为</a:t>
            </a:r>
            <a:r>
              <a:rPr lang="en-US" altLang="zh-CN" sz="2000" dirty="0" smtClean="0">
                <a:solidFill>
                  <a:srgbClr val="1369B2"/>
                </a:solidFill>
                <a:latin typeface="微软雅黑" panose="020B0503020204020204" pitchFamily="34" charset="-122"/>
                <a:ea typeface="微软雅黑" panose="020B0503020204020204" pitchFamily="34" charset="-122"/>
                <a:cs typeface="+mn-ea"/>
              </a:rPr>
              <a:t>0</a:t>
            </a:r>
            <a:r>
              <a:rPr lang="zh-CN" altLang="en-US" sz="2000" dirty="0" smtClean="0">
                <a:solidFill>
                  <a:srgbClr val="1369B2"/>
                </a:solidFill>
                <a:latin typeface="微软雅黑" panose="020B0503020204020204" pitchFamily="34" charset="-122"/>
                <a:ea typeface="微软雅黑" panose="020B0503020204020204" pitchFamily="34" charset="-122"/>
                <a:cs typeface="+mn-ea"/>
              </a:rPr>
              <a:t>，</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表示</a:t>
            </a:r>
            <a:r>
              <a:rPr lang="zh-CN" altLang="en-US" sz="2000" dirty="0">
                <a:solidFill>
                  <a:srgbClr val="595959"/>
                </a:solidFill>
                <a:latin typeface="微软雅黑" panose="020B0503020204020204" pitchFamily="34" charset="-122"/>
                <a:ea typeface="微软雅黑" panose="020B0503020204020204" pitchFamily="34" charset="-122"/>
                <a:cs typeface="+mn-ea"/>
              </a:rPr>
              <a:t>没有附加</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选项；如果</a:t>
            </a:r>
            <a:r>
              <a:rPr lang="zh-CN" altLang="en-US" sz="2000" dirty="0">
                <a:solidFill>
                  <a:srgbClr val="595959"/>
                </a:solidFill>
                <a:latin typeface="微软雅黑" panose="020B0503020204020204" pitchFamily="34" charset="-122"/>
                <a:ea typeface="微软雅黑" panose="020B0503020204020204" pitchFamily="34" charset="-122"/>
                <a:cs typeface="+mn-ea"/>
              </a:rPr>
              <a:t>设为常量</a:t>
            </a:r>
            <a:r>
              <a:rPr lang="en-US" altLang="zh-CN" sz="2000" dirty="0">
                <a:solidFill>
                  <a:srgbClr val="1369B2"/>
                </a:solidFill>
                <a:latin typeface="微软雅黑" panose="020B0503020204020204" pitchFamily="34" charset="-122"/>
                <a:ea typeface="微软雅黑" panose="020B0503020204020204" pitchFamily="34" charset="-122"/>
                <a:cs typeface="+mn-ea"/>
              </a:rPr>
              <a:t>PREG_GREP_INVERT</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，则表示</a:t>
            </a:r>
            <a:r>
              <a:rPr lang="zh-CN" altLang="en-US" sz="2000" dirty="0">
                <a:solidFill>
                  <a:srgbClr val="595959"/>
                </a:solidFill>
                <a:latin typeface="微软雅黑" panose="020B0503020204020204" pitchFamily="34" charset="-122"/>
                <a:ea typeface="微软雅黑" panose="020B0503020204020204" pitchFamily="34" charset="-122"/>
                <a:cs typeface="+mn-ea"/>
              </a:rPr>
              <a:t>返回给定数组中与给定正则表达式不匹配的元素组成的数组。</a:t>
            </a:r>
          </a:p>
        </p:txBody>
      </p:sp>
    </p:spTree>
    <p:extLst>
      <p:ext uri="{BB962C8B-B14F-4D97-AF65-F5344CB8AC3E}">
        <p14:creationId xmlns:p14="http://schemas.microsoft.com/office/powerpoint/2010/main" val="11889632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30997"/>
          </a:xfrm>
          <a:prstGeom prst="rect">
            <a:avLst/>
          </a:prstGeom>
          <a:noFill/>
        </p:spPr>
        <p:txBody>
          <a:bodyPr wrap="square" lIns="91443" tIns="45720" rIns="91443" bIns="45720" rtlCol="0">
            <a:spAutoFit/>
          </a:bodyPr>
          <a:lstStyle/>
          <a:p>
            <a:pPr algn="l">
              <a:buClrTx/>
              <a:buSzTx/>
              <a:buFontTx/>
            </a:pPr>
            <a:r>
              <a:rPr lang="zh-CN" altLang="en-US" sz="4800" b="1" dirty="0" smtClean="0">
                <a:solidFill>
                  <a:srgbClr val="595959"/>
                </a:solidFill>
                <a:latin typeface="微软雅黑" panose="020B0503020204020204" pitchFamily="34" charset="-122"/>
                <a:ea typeface="微软雅黑" panose="020B0503020204020204" pitchFamily="34" charset="-122"/>
                <a:cs typeface="+mn-ea"/>
                <a:sym typeface="+mn-lt"/>
              </a:rPr>
              <a:t>初识正则表达式</a:t>
            </a:r>
            <a:endParaRPr lang="zh-CN" altLang="en-US"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smtClean="0">
                <a:solidFill>
                  <a:srgbClr val="FAFAFA"/>
                </a:solidFill>
                <a:latin typeface="微软雅黑" panose="020B0503020204020204" pitchFamily="34" charset="-122"/>
                <a:ea typeface="微软雅黑" panose="020B0503020204020204" pitchFamily="34" charset="-122"/>
                <a:cs typeface="+mn-ea"/>
                <a:sym typeface="+mn-lt"/>
              </a:rPr>
              <a:t>8.1</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8.4.1  </a:t>
            </a:r>
            <a:r>
              <a:rPr lang="en-US" altLang="zh-CN" sz="2400" b="1"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preg_grep</a:t>
            </a: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函数</a:t>
            </a:r>
          </a:p>
        </p:txBody>
      </p:sp>
      <p:sp>
        <p:nvSpPr>
          <p:cNvPr id="2" name="矩形 1"/>
          <p:cNvSpPr/>
          <p:nvPr/>
        </p:nvSpPr>
        <p:spPr>
          <a:xfrm>
            <a:off x="677022" y="1090991"/>
            <a:ext cx="10297144" cy="400110"/>
          </a:xfrm>
          <a:prstGeom prst="rect">
            <a:avLst/>
          </a:prstGeom>
        </p:spPr>
        <p:txBody>
          <a:bodyPr wrap="square">
            <a:spAutoFit/>
          </a:bodyPr>
          <a:lstStyle/>
          <a:p>
            <a:pPr indent="266700"/>
            <a:r>
              <a:rPr lang="en-US" altLang="zh-CN" sz="2000" dirty="0" err="1">
                <a:solidFill>
                  <a:srgbClr val="1369B2"/>
                </a:solidFill>
                <a:latin typeface="微软雅黑" panose="020B0503020204020204" pitchFamily="34" charset="-122"/>
                <a:ea typeface="微软雅黑" panose="020B0503020204020204" pitchFamily="34" charset="-122"/>
                <a:cs typeface="+mn-ea"/>
              </a:rPr>
              <a:t>preg_grep</a:t>
            </a:r>
            <a:r>
              <a:rPr lang="en-US" altLang="zh-CN" sz="2000" dirty="0">
                <a:solidFill>
                  <a:srgbClr val="1369B2"/>
                </a:solidFill>
                <a:latin typeface="微软雅黑" panose="020B0503020204020204" pitchFamily="34" charset="-122"/>
                <a:ea typeface="微软雅黑" panose="020B0503020204020204" pitchFamily="34" charset="-122"/>
                <a:cs typeface="+mn-ea"/>
              </a:rPr>
              <a:t>()</a:t>
            </a:r>
            <a:r>
              <a:rPr lang="zh-CN" altLang="en-US" sz="2000" dirty="0">
                <a:solidFill>
                  <a:srgbClr val="1369B2"/>
                </a:solidFill>
                <a:latin typeface="微软雅黑" panose="020B0503020204020204" pitchFamily="34" charset="-122"/>
                <a:ea typeface="微软雅黑" panose="020B0503020204020204" pitchFamily="34" charset="-122"/>
                <a:cs typeface="+mn-ea"/>
              </a:rPr>
              <a:t>函数</a:t>
            </a:r>
            <a:r>
              <a:rPr lang="zh-CN" altLang="en-US" sz="2000" dirty="0">
                <a:solidFill>
                  <a:srgbClr val="595959"/>
                </a:solidFill>
                <a:latin typeface="微软雅黑" panose="020B0503020204020204" pitchFamily="34" charset="-122"/>
                <a:ea typeface="微软雅黑" panose="020B0503020204020204" pitchFamily="34" charset="-122"/>
                <a:cs typeface="+mn-ea"/>
              </a:rPr>
              <a:t>的示例代码如下</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zh-CN" altLang="en-US" sz="2000" dirty="0">
              <a:solidFill>
                <a:srgbClr val="595959"/>
              </a:solidFill>
              <a:latin typeface="微软雅黑" panose="020B0503020204020204" pitchFamily="34" charset="-122"/>
              <a:ea typeface="微软雅黑" panose="020B0503020204020204" pitchFamily="34" charset="-122"/>
              <a:cs typeface="+mn-ea"/>
            </a:endParaRPr>
          </a:p>
        </p:txBody>
      </p:sp>
      <p:sp>
        <p:nvSpPr>
          <p:cNvPr id="4" name="矩形 3"/>
          <p:cNvSpPr/>
          <p:nvPr/>
        </p:nvSpPr>
        <p:spPr>
          <a:xfrm>
            <a:off x="1030412" y="1687886"/>
            <a:ext cx="8711385" cy="1641937"/>
          </a:xfrm>
          <a:prstGeom prst="rect">
            <a:avLst/>
          </a:prstGeom>
          <a:solidFill>
            <a:srgbClr val="F2F2F2"/>
          </a:solidFill>
        </p:spPr>
        <p:txBody>
          <a:bodyPr wrap="square" rtlCol="0" anchor="ctr">
            <a:noAutofit/>
          </a:bodyPr>
          <a:lstStyle/>
          <a:p>
            <a:endParaRPr lang="zh-CN" altLang="en-US" sz="2000">
              <a:solidFill>
                <a:srgbClr val="595959"/>
              </a:solidFill>
              <a:latin typeface="微软雅黑" panose="020B0503020204020204" pitchFamily="34" charset="-122"/>
              <a:ea typeface="微软雅黑" panose="020B0503020204020204" pitchFamily="34" charset="-122"/>
              <a:cs typeface="+mn-ea"/>
            </a:endParaRPr>
          </a:p>
        </p:txBody>
      </p:sp>
      <p:sp>
        <p:nvSpPr>
          <p:cNvPr id="5" name="矩形 4"/>
          <p:cNvSpPr/>
          <p:nvPr/>
        </p:nvSpPr>
        <p:spPr>
          <a:xfrm>
            <a:off x="1342678" y="1792866"/>
            <a:ext cx="9783983" cy="1422954"/>
          </a:xfrm>
          <a:prstGeom prst="rect">
            <a:avLst/>
          </a:prstGeom>
        </p:spPr>
        <p:txBody>
          <a:bodyPr wrap="square">
            <a:spAutoFit/>
          </a:bodyPr>
          <a:lstStyle/>
          <a:p>
            <a:pPr indent="266700">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en-US" altLang="zh-CN" sz="2000" dirty="0" err="1">
                <a:solidFill>
                  <a:srgbClr val="595959"/>
                </a:solidFill>
                <a:latin typeface="微软雅黑" panose="020B0503020204020204" pitchFamily="34" charset="-122"/>
                <a:ea typeface="微软雅黑" panose="020B0503020204020204" pitchFamily="34" charset="-122"/>
                <a:cs typeface="+mn-ea"/>
              </a:rPr>
              <a:t>arr</a:t>
            </a:r>
            <a:r>
              <a:rPr lang="en-US" altLang="zh-CN" sz="2000" dirty="0">
                <a:solidFill>
                  <a:srgbClr val="595959"/>
                </a:solidFill>
                <a:latin typeface="微软雅黑" panose="020B0503020204020204" pitchFamily="34" charset="-122"/>
                <a:ea typeface="微软雅黑" panose="020B0503020204020204" pitchFamily="34" charset="-122"/>
                <a:cs typeface="+mn-ea"/>
              </a:rPr>
              <a:t> = ['A', 'B', 'C', 'D'];</a:t>
            </a:r>
          </a:p>
          <a:p>
            <a:pPr indent="266700">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$matches = </a:t>
            </a:r>
            <a:r>
              <a:rPr lang="en-US" altLang="zh-CN" sz="2000" dirty="0" err="1">
                <a:solidFill>
                  <a:srgbClr val="595959"/>
                </a:solidFill>
                <a:latin typeface="微软雅黑" panose="020B0503020204020204" pitchFamily="34" charset="-122"/>
                <a:ea typeface="微软雅黑" panose="020B0503020204020204" pitchFamily="34" charset="-122"/>
                <a:cs typeface="+mn-ea"/>
              </a:rPr>
              <a:t>preg_grep</a:t>
            </a:r>
            <a:r>
              <a:rPr lang="en-US" altLang="zh-CN" sz="2000" dirty="0">
                <a:solidFill>
                  <a:srgbClr val="595959"/>
                </a:solidFill>
                <a:latin typeface="微软雅黑" panose="020B0503020204020204" pitchFamily="34" charset="-122"/>
                <a:ea typeface="微软雅黑" panose="020B0503020204020204" pitchFamily="34" charset="-122"/>
                <a:cs typeface="+mn-ea"/>
              </a:rPr>
              <a:t>('/A|C/', $</a:t>
            </a:r>
            <a:r>
              <a:rPr lang="en-US" altLang="zh-CN" sz="2000" dirty="0" err="1">
                <a:solidFill>
                  <a:srgbClr val="595959"/>
                </a:solidFill>
                <a:latin typeface="微软雅黑" panose="020B0503020204020204" pitchFamily="34" charset="-122"/>
                <a:ea typeface="微软雅黑" panose="020B0503020204020204" pitchFamily="34" charset="-122"/>
                <a:cs typeface="+mn-ea"/>
              </a:rPr>
              <a:t>arr</a:t>
            </a:r>
            <a:r>
              <a:rPr lang="en-US" altLang="zh-CN" sz="2000" dirty="0">
                <a:solidFill>
                  <a:srgbClr val="595959"/>
                </a:solidFill>
                <a:latin typeface="微软雅黑" panose="020B0503020204020204" pitchFamily="34" charset="-122"/>
                <a:ea typeface="微软雅黑" panose="020B0503020204020204" pitchFamily="34" charset="-122"/>
                <a:cs typeface="+mn-ea"/>
              </a:rPr>
              <a:t>);</a:t>
            </a:r>
          </a:p>
          <a:p>
            <a:pPr indent="266700">
              <a:lnSpc>
                <a:spcPct val="150000"/>
              </a:lnSpc>
            </a:pPr>
            <a:r>
              <a:rPr lang="en-US" altLang="zh-CN" sz="2000" dirty="0" err="1">
                <a:solidFill>
                  <a:srgbClr val="595959"/>
                </a:solidFill>
                <a:latin typeface="微软雅黑" panose="020B0503020204020204" pitchFamily="34" charset="-122"/>
                <a:ea typeface="微软雅黑" panose="020B0503020204020204" pitchFamily="34" charset="-122"/>
                <a:cs typeface="+mn-ea"/>
              </a:rPr>
              <a:t>print_r</a:t>
            </a:r>
            <a:r>
              <a:rPr lang="en-US" altLang="zh-CN" sz="2000" dirty="0">
                <a:solidFill>
                  <a:srgbClr val="595959"/>
                </a:solidFill>
                <a:latin typeface="微软雅黑" panose="020B0503020204020204" pitchFamily="34" charset="-122"/>
                <a:ea typeface="微软雅黑" panose="020B0503020204020204" pitchFamily="34" charset="-122"/>
                <a:cs typeface="+mn-ea"/>
              </a:rPr>
              <a:t>($matches);     // </a:t>
            </a:r>
            <a:r>
              <a:rPr lang="zh-CN" altLang="en-US" sz="2000" dirty="0">
                <a:solidFill>
                  <a:srgbClr val="595959"/>
                </a:solidFill>
                <a:latin typeface="微软雅黑" panose="020B0503020204020204" pitchFamily="34" charset="-122"/>
                <a:ea typeface="微软雅黑" panose="020B0503020204020204" pitchFamily="34" charset="-122"/>
                <a:cs typeface="+mn-ea"/>
              </a:rPr>
              <a:t>输出结果</a:t>
            </a:r>
            <a:r>
              <a:rPr lang="en-US" altLang="zh-CN" sz="2000" dirty="0">
                <a:solidFill>
                  <a:srgbClr val="595959"/>
                </a:solidFill>
                <a:latin typeface="微软雅黑" panose="020B0503020204020204" pitchFamily="34" charset="-122"/>
                <a:ea typeface="微软雅黑" panose="020B0503020204020204" pitchFamily="34" charset="-122"/>
                <a:cs typeface="+mn-ea"/>
              </a:rPr>
              <a:t>: Array( [0] =&gt; A [2] =&gt; C )</a:t>
            </a:r>
          </a:p>
        </p:txBody>
      </p:sp>
      <p:sp>
        <p:nvSpPr>
          <p:cNvPr id="3" name="矩形 2"/>
          <p:cNvSpPr/>
          <p:nvPr/>
        </p:nvSpPr>
        <p:spPr>
          <a:xfrm>
            <a:off x="677022" y="3608786"/>
            <a:ext cx="10136091" cy="400110"/>
          </a:xfrm>
          <a:prstGeom prst="rect">
            <a:avLst/>
          </a:prstGeom>
        </p:spPr>
        <p:txBody>
          <a:bodyPr wrap="square">
            <a:spAutoFit/>
          </a:bodyPr>
          <a:lstStyle/>
          <a:p>
            <a:pPr indent="266700"/>
            <a:r>
              <a:rPr lang="zh-CN" altLang="en-US" sz="2000" dirty="0" smtClean="0">
                <a:solidFill>
                  <a:srgbClr val="595959"/>
                </a:solidFill>
                <a:latin typeface="微软雅黑" panose="020B0503020204020204" pitchFamily="34" charset="-122"/>
                <a:ea typeface="微软雅黑" panose="020B0503020204020204" pitchFamily="34" charset="-122"/>
                <a:cs typeface="+mn-ea"/>
              </a:rPr>
              <a:t>将第</a:t>
            </a:r>
            <a:r>
              <a:rPr lang="en-US" altLang="zh-CN" sz="2000" dirty="0">
                <a:solidFill>
                  <a:srgbClr val="595959"/>
                </a:solidFill>
                <a:latin typeface="微软雅黑" panose="020B0503020204020204" pitchFamily="34" charset="-122"/>
                <a:ea typeface="微软雅黑" panose="020B0503020204020204" pitchFamily="34" charset="-122"/>
                <a:cs typeface="+mn-ea"/>
              </a:rPr>
              <a:t>3</a:t>
            </a:r>
            <a:r>
              <a:rPr lang="zh-CN" altLang="en-US" sz="2000" dirty="0">
                <a:solidFill>
                  <a:srgbClr val="595959"/>
                </a:solidFill>
                <a:latin typeface="微软雅黑" panose="020B0503020204020204" pitchFamily="34" charset="-122"/>
                <a:ea typeface="微软雅黑" panose="020B0503020204020204" pitchFamily="34" charset="-122"/>
                <a:cs typeface="+mn-ea"/>
              </a:rPr>
              <a:t>个参数设为</a:t>
            </a:r>
            <a:r>
              <a:rPr lang="en-US" altLang="zh-CN" sz="2000" dirty="0">
                <a:solidFill>
                  <a:srgbClr val="1369B2"/>
                </a:solidFill>
                <a:latin typeface="微软雅黑" panose="020B0503020204020204" pitchFamily="34" charset="-122"/>
                <a:ea typeface="微软雅黑" panose="020B0503020204020204" pitchFamily="34" charset="-122"/>
                <a:cs typeface="+mn-ea"/>
              </a:rPr>
              <a:t>PREG_GREP_INVERT</a:t>
            </a:r>
            <a:r>
              <a:rPr lang="zh-CN" altLang="en-US" sz="2000" dirty="0">
                <a:solidFill>
                  <a:srgbClr val="595959"/>
                </a:solidFill>
                <a:latin typeface="微软雅黑" panose="020B0503020204020204" pitchFamily="34" charset="-122"/>
                <a:ea typeface="微软雅黑" panose="020B0503020204020204" pitchFamily="34" charset="-122"/>
                <a:cs typeface="+mn-ea"/>
              </a:rPr>
              <a:t>，示例代码如下</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zh-CN" altLang="en-US" sz="2000" dirty="0">
              <a:solidFill>
                <a:srgbClr val="595959"/>
              </a:solidFill>
              <a:latin typeface="微软雅黑" panose="020B0503020204020204" pitchFamily="34" charset="-122"/>
              <a:ea typeface="微软雅黑" panose="020B0503020204020204" pitchFamily="34" charset="-122"/>
              <a:cs typeface="+mn-ea"/>
            </a:endParaRPr>
          </a:p>
        </p:txBody>
      </p:sp>
      <p:sp>
        <p:nvSpPr>
          <p:cNvPr id="7" name="矩形 6"/>
          <p:cNvSpPr/>
          <p:nvPr/>
        </p:nvSpPr>
        <p:spPr>
          <a:xfrm>
            <a:off x="1052356" y="4201677"/>
            <a:ext cx="8711385" cy="1641937"/>
          </a:xfrm>
          <a:prstGeom prst="rect">
            <a:avLst/>
          </a:prstGeom>
          <a:solidFill>
            <a:srgbClr val="F2F2F2"/>
          </a:solidFill>
        </p:spPr>
        <p:txBody>
          <a:bodyPr wrap="square" rtlCol="0" anchor="ctr">
            <a:noAutofit/>
          </a:bodyPr>
          <a:lstStyle/>
          <a:p>
            <a:endParaRPr lang="zh-CN" altLang="en-US" sz="2000">
              <a:solidFill>
                <a:srgbClr val="595959"/>
              </a:solidFill>
              <a:latin typeface="微软雅黑" panose="020B0503020204020204" pitchFamily="34" charset="-122"/>
              <a:ea typeface="微软雅黑" panose="020B0503020204020204" pitchFamily="34" charset="-122"/>
              <a:cs typeface="+mn-ea"/>
            </a:endParaRPr>
          </a:p>
        </p:txBody>
      </p:sp>
      <p:sp>
        <p:nvSpPr>
          <p:cNvPr id="8" name="矩形 7"/>
          <p:cNvSpPr/>
          <p:nvPr/>
        </p:nvSpPr>
        <p:spPr>
          <a:xfrm>
            <a:off x="1364622" y="4280281"/>
            <a:ext cx="9783983" cy="1422954"/>
          </a:xfrm>
          <a:prstGeom prst="rect">
            <a:avLst/>
          </a:prstGeom>
        </p:spPr>
        <p:txBody>
          <a:bodyPr wrap="square">
            <a:spAutoFit/>
          </a:bodyPr>
          <a:lstStyle/>
          <a:p>
            <a:pPr indent="266700">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en-US" altLang="zh-CN" sz="2000" dirty="0" err="1">
                <a:solidFill>
                  <a:srgbClr val="595959"/>
                </a:solidFill>
                <a:latin typeface="微软雅黑" panose="020B0503020204020204" pitchFamily="34" charset="-122"/>
                <a:ea typeface="微软雅黑" panose="020B0503020204020204" pitchFamily="34" charset="-122"/>
                <a:cs typeface="+mn-ea"/>
              </a:rPr>
              <a:t>arr</a:t>
            </a:r>
            <a:r>
              <a:rPr lang="en-US" altLang="zh-CN" sz="2000" dirty="0">
                <a:solidFill>
                  <a:srgbClr val="595959"/>
                </a:solidFill>
                <a:latin typeface="微软雅黑" panose="020B0503020204020204" pitchFamily="34" charset="-122"/>
                <a:ea typeface="微软雅黑" panose="020B0503020204020204" pitchFamily="34" charset="-122"/>
                <a:cs typeface="+mn-ea"/>
              </a:rPr>
              <a:t> = ['A', 'B', 'C', 'D'];</a:t>
            </a:r>
          </a:p>
          <a:p>
            <a:pPr indent="266700">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$matches = </a:t>
            </a:r>
            <a:r>
              <a:rPr lang="en-US" altLang="zh-CN" sz="2000" dirty="0" err="1">
                <a:solidFill>
                  <a:srgbClr val="595959"/>
                </a:solidFill>
                <a:latin typeface="微软雅黑" panose="020B0503020204020204" pitchFamily="34" charset="-122"/>
                <a:ea typeface="微软雅黑" panose="020B0503020204020204" pitchFamily="34" charset="-122"/>
                <a:cs typeface="+mn-ea"/>
              </a:rPr>
              <a:t>preg_grep</a:t>
            </a:r>
            <a:r>
              <a:rPr lang="en-US" altLang="zh-CN" sz="2000" dirty="0">
                <a:solidFill>
                  <a:srgbClr val="595959"/>
                </a:solidFill>
                <a:latin typeface="微软雅黑" panose="020B0503020204020204" pitchFamily="34" charset="-122"/>
                <a:ea typeface="微软雅黑" panose="020B0503020204020204" pitchFamily="34" charset="-122"/>
                <a:cs typeface="+mn-ea"/>
              </a:rPr>
              <a:t>('/A|C/', $</a:t>
            </a:r>
            <a:r>
              <a:rPr lang="en-US" altLang="zh-CN" sz="2000" dirty="0" err="1">
                <a:solidFill>
                  <a:srgbClr val="595959"/>
                </a:solidFill>
                <a:latin typeface="微软雅黑" panose="020B0503020204020204" pitchFamily="34" charset="-122"/>
                <a:ea typeface="微软雅黑" panose="020B0503020204020204" pitchFamily="34" charset="-122"/>
                <a:cs typeface="+mn-ea"/>
              </a:rPr>
              <a:t>arr</a:t>
            </a:r>
            <a:r>
              <a:rPr lang="en-US" altLang="zh-CN" sz="2000" dirty="0">
                <a:solidFill>
                  <a:srgbClr val="595959"/>
                </a:solidFill>
                <a:latin typeface="微软雅黑" panose="020B0503020204020204" pitchFamily="34" charset="-122"/>
                <a:ea typeface="微软雅黑" panose="020B0503020204020204" pitchFamily="34" charset="-122"/>
                <a:cs typeface="+mn-ea"/>
              </a:rPr>
              <a:t>, PREG_GREP_INVERT);</a:t>
            </a:r>
          </a:p>
          <a:p>
            <a:pPr indent="266700">
              <a:lnSpc>
                <a:spcPct val="150000"/>
              </a:lnSpc>
            </a:pPr>
            <a:r>
              <a:rPr lang="en-US" altLang="zh-CN" sz="2000" dirty="0" err="1">
                <a:solidFill>
                  <a:srgbClr val="595959"/>
                </a:solidFill>
                <a:latin typeface="微软雅黑" panose="020B0503020204020204" pitchFamily="34" charset="-122"/>
                <a:ea typeface="微软雅黑" panose="020B0503020204020204" pitchFamily="34" charset="-122"/>
                <a:cs typeface="+mn-ea"/>
              </a:rPr>
              <a:t>print_r</a:t>
            </a:r>
            <a:r>
              <a:rPr lang="en-US" altLang="zh-CN" sz="2000" dirty="0">
                <a:solidFill>
                  <a:srgbClr val="595959"/>
                </a:solidFill>
                <a:latin typeface="微软雅黑" panose="020B0503020204020204" pitchFamily="34" charset="-122"/>
                <a:ea typeface="微软雅黑" panose="020B0503020204020204" pitchFamily="34" charset="-122"/>
                <a:cs typeface="+mn-ea"/>
              </a:rPr>
              <a:t>($matches);     // </a:t>
            </a:r>
            <a:r>
              <a:rPr lang="zh-CN" altLang="en-US" sz="2000" dirty="0">
                <a:solidFill>
                  <a:srgbClr val="595959"/>
                </a:solidFill>
                <a:latin typeface="微软雅黑" panose="020B0503020204020204" pitchFamily="34" charset="-122"/>
                <a:ea typeface="微软雅黑" panose="020B0503020204020204" pitchFamily="34" charset="-122"/>
                <a:cs typeface="+mn-ea"/>
              </a:rPr>
              <a:t>输出结果</a:t>
            </a:r>
            <a:r>
              <a:rPr lang="en-US" altLang="zh-CN" sz="2000" dirty="0">
                <a:solidFill>
                  <a:srgbClr val="595959"/>
                </a:solidFill>
                <a:latin typeface="微软雅黑" panose="020B0503020204020204" pitchFamily="34" charset="-122"/>
                <a:ea typeface="微软雅黑" panose="020B0503020204020204" pitchFamily="34" charset="-122"/>
                <a:cs typeface="+mn-ea"/>
              </a:rPr>
              <a:t>: Array( [1] =&gt; B [3] =&gt; D )</a:t>
            </a:r>
          </a:p>
        </p:txBody>
      </p:sp>
    </p:spTree>
    <p:extLst>
      <p:ext uri="{BB962C8B-B14F-4D97-AF65-F5344CB8AC3E}">
        <p14:creationId xmlns:p14="http://schemas.microsoft.com/office/powerpoint/2010/main" val="28772297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574172E-A3D8-43AB-9E82-549DB9FB48BD}"/>
              </a:ext>
            </a:extLst>
          </p:cNvPr>
          <p:cNvPicPr>
            <a:picLocks noChangeAspect="1"/>
          </p:cNvPicPr>
          <p:nvPr/>
        </p:nvPicPr>
        <p:blipFill>
          <a:blip r:embed="rId3"/>
          <a:stretch>
            <a:fillRect/>
          </a:stretch>
        </p:blipFill>
        <p:spPr>
          <a:xfrm>
            <a:off x="944880" y="2215515"/>
            <a:ext cx="2797810" cy="3898265"/>
          </a:xfrm>
          <a:prstGeom prst="rect">
            <a:avLst/>
          </a:prstGeom>
        </p:spPr>
      </p:pic>
      <p:sp>
        <p:nvSpPr>
          <p:cNvPr id="7" name="椭圆形标注 12">
            <a:extLst>
              <a:ext uri="{FF2B5EF4-FFF2-40B4-BE49-F238E27FC236}">
                <a16:creationId xmlns:a16="http://schemas.microsoft.com/office/drawing/2014/main" id="{7B390C9A-D5FF-47D1-B4B4-0199AF6B48D8}"/>
              </a:ext>
            </a:extLst>
          </p:cNvPr>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a:extLst>
              <a:ext uri="{FF2B5EF4-FFF2-40B4-BE49-F238E27FC236}">
                <a16:creationId xmlns:a16="http://schemas.microsoft.com/office/drawing/2014/main" id="{D9A8924D-E4E3-41DB-9F07-89CCE28E2FE3}"/>
              </a:ext>
            </a:extLst>
          </p:cNvPr>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2" name="TextBox 35">
            <a:extLst>
              <a:ext uri="{FF2B5EF4-FFF2-40B4-BE49-F238E27FC236}">
                <a16:creationId xmlns:a16="http://schemas.microsoft.com/office/drawing/2014/main" id="{88A2767E-6F2C-4E24-978D-C8C7F571051E}"/>
              </a:ext>
            </a:extLst>
          </p:cNvPr>
          <p:cNvSpPr txBox="1">
            <a:spLocks noChangeArrowheads="1"/>
          </p:cNvSpPr>
          <p:nvPr/>
        </p:nvSpPr>
        <p:spPr bwMode="auto">
          <a:xfrm>
            <a:off x="5815965" y="3706568"/>
            <a:ext cx="5429568" cy="1231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en-US" altLang="zh-CN" dirty="0" err="1">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preg_replace</a:t>
            </a:r>
            <a:r>
              <a:rPr lang="en-US" altLang="zh-CN"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函数</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的使用，能够对字符串进行正则表达式替换</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grpSp>
        <p:nvGrpSpPr>
          <p:cNvPr id="14" name="组合 13">
            <a:extLst>
              <a:ext uri="{FF2B5EF4-FFF2-40B4-BE49-F238E27FC236}">
                <a16:creationId xmlns:a16="http://schemas.microsoft.com/office/drawing/2014/main" id="{3617D419-9079-4D1F-99BA-23638A3FE48F}"/>
              </a:ext>
            </a:extLst>
          </p:cNvPr>
          <p:cNvGrpSpPr/>
          <p:nvPr/>
        </p:nvGrpSpPr>
        <p:grpSpPr>
          <a:xfrm>
            <a:off x="5379720" y="3885848"/>
            <a:ext cx="405130" cy="405130"/>
            <a:chOff x="8881" y="4685"/>
            <a:chExt cx="638" cy="638"/>
          </a:xfrm>
        </p:grpSpPr>
        <p:sp>
          <p:nvSpPr>
            <p:cNvPr id="15" name="椭圆 14">
              <a:extLst>
                <a:ext uri="{FF2B5EF4-FFF2-40B4-BE49-F238E27FC236}">
                  <a16:creationId xmlns:a16="http://schemas.microsoft.com/office/drawing/2014/main" id="{7644041C-FD8B-4B62-94FA-4226E308886B}"/>
                </a:ext>
              </a:extLst>
            </p:cNvPr>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BDC457E5-245E-48A8-8165-3C32BA3775C2}"/>
                </a:ext>
              </a:extLst>
            </p:cNvPr>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8.4.2  </a:t>
            </a:r>
            <a:r>
              <a:rPr lang="en-US" altLang="zh-CN" sz="2400" b="1" dirty="0" err="1"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preg_replace</a:t>
            </a: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函数</a:t>
            </a:r>
            <a:endPar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6635486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8.4.2  </a:t>
            </a:r>
            <a:r>
              <a:rPr lang="en-US" altLang="zh-CN" sz="2400" b="1"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preg_replace</a:t>
            </a: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函数</a:t>
            </a:r>
          </a:p>
        </p:txBody>
      </p:sp>
      <p:sp>
        <p:nvSpPr>
          <p:cNvPr id="2" name="矩形 1"/>
          <p:cNvSpPr/>
          <p:nvPr/>
        </p:nvSpPr>
        <p:spPr>
          <a:xfrm>
            <a:off x="694606" y="1082095"/>
            <a:ext cx="10297144" cy="400110"/>
          </a:xfrm>
          <a:prstGeom prst="rect">
            <a:avLst/>
          </a:prstGeom>
        </p:spPr>
        <p:txBody>
          <a:bodyPr wrap="square">
            <a:spAutoFit/>
          </a:bodyPr>
          <a:lstStyle/>
          <a:p>
            <a:pPr indent="266700"/>
            <a:r>
              <a:rPr lang="en-US" altLang="zh-CN" sz="2000" dirty="0" err="1" smtClean="0">
                <a:solidFill>
                  <a:srgbClr val="1369B2"/>
                </a:solidFill>
                <a:latin typeface="微软雅黑" panose="020B0503020204020204" pitchFamily="34" charset="-122"/>
                <a:ea typeface="微软雅黑" panose="020B0503020204020204" pitchFamily="34" charset="-122"/>
                <a:cs typeface="+mn-ea"/>
              </a:rPr>
              <a:t>preg_replace</a:t>
            </a:r>
            <a:r>
              <a:rPr lang="en-US" altLang="zh-CN" sz="2000" dirty="0">
                <a:solidFill>
                  <a:srgbClr val="1369B2"/>
                </a:solidFill>
                <a:latin typeface="微软雅黑" panose="020B0503020204020204" pitchFamily="34" charset="-122"/>
                <a:ea typeface="微软雅黑" panose="020B0503020204020204" pitchFamily="34" charset="-122"/>
                <a:cs typeface="+mn-ea"/>
              </a:rPr>
              <a:t>()</a:t>
            </a:r>
            <a:r>
              <a:rPr lang="zh-CN" altLang="en-US" sz="2000" dirty="0" smtClean="0">
                <a:solidFill>
                  <a:srgbClr val="1369B2"/>
                </a:solidFill>
                <a:latin typeface="微软雅黑" panose="020B0503020204020204" pitchFamily="34" charset="-122"/>
                <a:ea typeface="微软雅黑" panose="020B0503020204020204" pitchFamily="34" charset="-122"/>
                <a:cs typeface="+mn-ea"/>
              </a:rPr>
              <a:t>函数</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可以</a:t>
            </a:r>
            <a:r>
              <a:rPr lang="zh-CN" altLang="en-US" sz="2000" dirty="0">
                <a:solidFill>
                  <a:srgbClr val="595959"/>
                </a:solidFill>
                <a:latin typeface="微软雅黑" panose="020B0503020204020204" pitchFamily="34" charset="-122"/>
                <a:ea typeface="微软雅黑" panose="020B0503020204020204" pitchFamily="34" charset="-122"/>
                <a:cs typeface="+mn-ea"/>
              </a:rPr>
              <a:t>通过正则表达式完成字符串的</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替换</a:t>
            </a:r>
            <a:r>
              <a:rPr lang="zh-CN" altLang="en-US" sz="2000" dirty="0">
                <a:solidFill>
                  <a:srgbClr val="595959"/>
                </a:solidFill>
                <a:latin typeface="微软雅黑" panose="020B0503020204020204" pitchFamily="34" charset="-122"/>
                <a:ea typeface="微软雅黑" panose="020B0503020204020204" pitchFamily="34" charset="-122"/>
                <a:cs typeface="+mn-ea"/>
              </a:rPr>
              <a:t>，</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语法</a:t>
            </a:r>
            <a:r>
              <a:rPr lang="zh-CN" altLang="en-US" sz="2000" dirty="0">
                <a:solidFill>
                  <a:srgbClr val="595959"/>
                </a:solidFill>
                <a:latin typeface="微软雅黑" panose="020B0503020204020204" pitchFamily="34" charset="-122"/>
                <a:ea typeface="微软雅黑" panose="020B0503020204020204" pitchFamily="34" charset="-122"/>
                <a:cs typeface="+mn-ea"/>
              </a:rPr>
              <a:t>格式如下</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zh-CN" altLang="en-US" sz="2000" dirty="0">
              <a:solidFill>
                <a:srgbClr val="595959"/>
              </a:solidFill>
              <a:latin typeface="微软雅黑" panose="020B0503020204020204" pitchFamily="34" charset="-122"/>
              <a:ea typeface="微软雅黑" panose="020B0503020204020204" pitchFamily="34" charset="-122"/>
              <a:cs typeface="+mn-ea"/>
            </a:endParaRPr>
          </a:p>
        </p:txBody>
      </p:sp>
      <p:sp>
        <p:nvSpPr>
          <p:cNvPr id="4" name="矩形 3"/>
          <p:cNvSpPr/>
          <p:nvPr/>
        </p:nvSpPr>
        <p:spPr>
          <a:xfrm>
            <a:off x="982638" y="3261385"/>
            <a:ext cx="10112491" cy="2400657"/>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dirty="0" smtClean="0">
                <a:solidFill>
                  <a:srgbClr val="1369B2"/>
                </a:solidFill>
                <a:latin typeface="微软雅黑" panose="020B0503020204020204" pitchFamily="34" charset="-122"/>
                <a:ea typeface="微软雅黑" panose="020B0503020204020204" pitchFamily="34" charset="-122"/>
                <a:cs typeface="+mn-ea"/>
              </a:rPr>
              <a:t>$</a:t>
            </a:r>
            <a:r>
              <a:rPr lang="en-US" altLang="zh-CN" sz="2000" dirty="0">
                <a:solidFill>
                  <a:srgbClr val="1369B2"/>
                </a:solidFill>
                <a:latin typeface="微软雅黑" panose="020B0503020204020204" pitchFamily="34" charset="-122"/>
                <a:ea typeface="微软雅黑" panose="020B0503020204020204" pitchFamily="34" charset="-122"/>
                <a:cs typeface="+mn-ea"/>
              </a:rPr>
              <a:t>pattern</a:t>
            </a:r>
            <a:r>
              <a:rPr lang="zh-CN" altLang="en-US" sz="2000" dirty="0">
                <a:solidFill>
                  <a:srgbClr val="595959"/>
                </a:solidFill>
                <a:latin typeface="微软雅黑" panose="020B0503020204020204" pitchFamily="34" charset="-122"/>
                <a:ea typeface="微软雅黑" panose="020B0503020204020204" pitchFamily="34" charset="-122"/>
                <a:cs typeface="+mn-ea"/>
              </a:rPr>
              <a:t>表示正则表达式或正则表达式数组</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en-US" altLang="zh-CN" sz="2000" dirty="0" smtClean="0">
                <a:solidFill>
                  <a:srgbClr val="1369B2"/>
                </a:solidFill>
                <a:latin typeface="微软雅黑" panose="020B0503020204020204" pitchFamily="34" charset="-122"/>
                <a:ea typeface="微软雅黑" panose="020B0503020204020204" pitchFamily="34" charset="-122"/>
                <a:cs typeface="+mn-ea"/>
              </a:rPr>
              <a:t>$</a:t>
            </a:r>
            <a:r>
              <a:rPr lang="en-US" altLang="zh-CN" sz="2000" dirty="0">
                <a:solidFill>
                  <a:srgbClr val="1369B2"/>
                </a:solidFill>
                <a:latin typeface="微软雅黑" panose="020B0503020204020204" pitchFamily="34" charset="-122"/>
                <a:ea typeface="微软雅黑" panose="020B0503020204020204" pitchFamily="34" charset="-122"/>
                <a:cs typeface="+mn-ea"/>
              </a:rPr>
              <a:t>replacement</a:t>
            </a:r>
            <a:r>
              <a:rPr lang="zh-CN" altLang="en-US" sz="2000" dirty="0">
                <a:solidFill>
                  <a:srgbClr val="595959"/>
                </a:solidFill>
                <a:latin typeface="微软雅黑" panose="020B0503020204020204" pitchFamily="34" charset="-122"/>
                <a:ea typeface="微软雅黑" panose="020B0503020204020204" pitchFamily="34" charset="-122"/>
                <a:cs typeface="+mn-ea"/>
              </a:rPr>
              <a:t>表示用于替换的字符串或字符串数组</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en-US" altLang="zh-CN" sz="2000" dirty="0" smtClean="0">
                <a:solidFill>
                  <a:srgbClr val="1369B2"/>
                </a:solidFill>
                <a:latin typeface="微软雅黑" panose="020B0503020204020204" pitchFamily="34" charset="-122"/>
                <a:ea typeface="微软雅黑" panose="020B0503020204020204" pitchFamily="34" charset="-122"/>
                <a:cs typeface="+mn-ea"/>
              </a:rPr>
              <a:t>$</a:t>
            </a:r>
            <a:r>
              <a:rPr lang="en-US" altLang="zh-CN" sz="2000" dirty="0">
                <a:solidFill>
                  <a:srgbClr val="1369B2"/>
                </a:solidFill>
                <a:latin typeface="微软雅黑" panose="020B0503020204020204" pitchFamily="34" charset="-122"/>
                <a:ea typeface="微软雅黑" panose="020B0503020204020204" pitchFamily="34" charset="-122"/>
                <a:cs typeface="+mn-ea"/>
              </a:rPr>
              <a:t>subject</a:t>
            </a:r>
            <a:r>
              <a:rPr lang="zh-CN" altLang="en-US" sz="2000" dirty="0">
                <a:solidFill>
                  <a:srgbClr val="595959"/>
                </a:solidFill>
                <a:latin typeface="微软雅黑" panose="020B0503020204020204" pitchFamily="34" charset="-122"/>
                <a:ea typeface="微软雅黑" panose="020B0503020204020204" pitchFamily="34" charset="-122"/>
                <a:cs typeface="+mn-ea"/>
              </a:rPr>
              <a:t>表示待替换的字符串或字符串数组</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en-US" altLang="zh-CN" sz="2000" dirty="0" smtClean="0">
                <a:solidFill>
                  <a:srgbClr val="1369B2"/>
                </a:solidFill>
                <a:latin typeface="微软雅黑" panose="020B0503020204020204" pitchFamily="34" charset="-122"/>
                <a:ea typeface="微软雅黑" panose="020B0503020204020204" pitchFamily="34" charset="-122"/>
                <a:cs typeface="+mn-ea"/>
              </a:rPr>
              <a:t>$</a:t>
            </a:r>
            <a:r>
              <a:rPr lang="en-US" altLang="zh-CN" sz="2000" dirty="0">
                <a:solidFill>
                  <a:srgbClr val="1369B2"/>
                </a:solidFill>
                <a:latin typeface="微软雅黑" panose="020B0503020204020204" pitchFamily="34" charset="-122"/>
                <a:ea typeface="微软雅黑" panose="020B0503020204020204" pitchFamily="34" charset="-122"/>
                <a:cs typeface="+mn-ea"/>
              </a:rPr>
              <a:t>limit</a:t>
            </a:r>
            <a:r>
              <a:rPr lang="zh-CN" altLang="en-US" sz="2000" dirty="0">
                <a:solidFill>
                  <a:srgbClr val="595959"/>
                </a:solidFill>
                <a:latin typeface="微软雅黑" panose="020B0503020204020204" pitchFamily="34" charset="-122"/>
                <a:ea typeface="微软雅黑" panose="020B0503020204020204" pitchFamily="34" charset="-122"/>
                <a:cs typeface="+mn-ea"/>
              </a:rPr>
              <a:t>表示每个正则表达式在每个字符串上进行替换的最大次数，默认是</a:t>
            </a:r>
            <a:r>
              <a:rPr lang="en-US" altLang="zh-CN" sz="2000" dirty="0">
                <a:solidFill>
                  <a:srgbClr val="595959"/>
                </a:solidFill>
                <a:latin typeface="微软雅黑" panose="020B0503020204020204" pitchFamily="34" charset="-122"/>
                <a:ea typeface="微软雅黑" panose="020B0503020204020204" pitchFamily="34" charset="-122"/>
                <a:cs typeface="+mn-ea"/>
              </a:rPr>
              <a:t>-1</a:t>
            </a:r>
            <a:r>
              <a:rPr lang="zh-CN" altLang="en-US" sz="2000" dirty="0">
                <a:solidFill>
                  <a:srgbClr val="595959"/>
                </a:solidFill>
                <a:latin typeface="微软雅黑" panose="020B0503020204020204" pitchFamily="34" charset="-122"/>
                <a:ea typeface="微软雅黑" panose="020B0503020204020204" pitchFamily="34" charset="-122"/>
                <a:cs typeface="+mn-ea"/>
              </a:rPr>
              <a:t>，表示无限</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en-US" altLang="zh-CN" sz="2000" dirty="0" smtClean="0">
                <a:solidFill>
                  <a:srgbClr val="1369B2"/>
                </a:solidFill>
                <a:latin typeface="微软雅黑" panose="020B0503020204020204" pitchFamily="34" charset="-122"/>
                <a:ea typeface="微软雅黑" panose="020B0503020204020204" pitchFamily="34" charset="-122"/>
                <a:cs typeface="+mn-ea"/>
              </a:rPr>
              <a:t>$</a:t>
            </a:r>
            <a:r>
              <a:rPr lang="en-US" altLang="zh-CN" sz="2000" dirty="0">
                <a:solidFill>
                  <a:srgbClr val="1369B2"/>
                </a:solidFill>
                <a:latin typeface="微软雅黑" panose="020B0503020204020204" pitchFamily="34" charset="-122"/>
                <a:ea typeface="微软雅黑" panose="020B0503020204020204" pitchFamily="34" charset="-122"/>
                <a:cs typeface="+mn-ea"/>
              </a:rPr>
              <a:t>count</a:t>
            </a:r>
            <a:r>
              <a:rPr lang="zh-CN" altLang="en-US" sz="2000" dirty="0">
                <a:solidFill>
                  <a:srgbClr val="595959"/>
                </a:solidFill>
                <a:latin typeface="微软雅黑" panose="020B0503020204020204" pitchFamily="34" charset="-122"/>
                <a:ea typeface="微软雅黑" panose="020B0503020204020204" pitchFamily="34" charset="-122"/>
                <a:cs typeface="+mn-ea"/>
              </a:rPr>
              <a:t>表示保存完成替换的次数。</a:t>
            </a:r>
          </a:p>
        </p:txBody>
      </p:sp>
      <p:sp>
        <p:nvSpPr>
          <p:cNvPr id="6" name="矩形 5"/>
          <p:cNvSpPr/>
          <p:nvPr/>
        </p:nvSpPr>
        <p:spPr>
          <a:xfrm>
            <a:off x="1032585" y="1670121"/>
            <a:ext cx="10188341" cy="1284420"/>
          </a:xfrm>
          <a:prstGeom prst="rect">
            <a:avLst/>
          </a:prstGeom>
          <a:solidFill>
            <a:srgbClr val="F2F2F2"/>
          </a:solidFill>
        </p:spPr>
        <p:txBody>
          <a:bodyPr wrap="square" rtlCol="0" anchor="ctr">
            <a:noAutofit/>
          </a:bodyPr>
          <a:lstStyle/>
          <a:p>
            <a:endParaRPr lang="zh-CN" altLang="en-US" sz="2000">
              <a:solidFill>
                <a:srgbClr val="595959"/>
              </a:solidFill>
              <a:latin typeface="微软雅黑" panose="020B0503020204020204" pitchFamily="34" charset="-122"/>
              <a:ea typeface="微软雅黑" panose="020B0503020204020204" pitchFamily="34" charset="-122"/>
              <a:cs typeface="+mn-ea"/>
            </a:endParaRPr>
          </a:p>
        </p:txBody>
      </p:sp>
      <p:sp>
        <p:nvSpPr>
          <p:cNvPr id="7" name="矩形 6"/>
          <p:cNvSpPr/>
          <p:nvPr/>
        </p:nvSpPr>
        <p:spPr>
          <a:xfrm>
            <a:off x="1337434" y="1810059"/>
            <a:ext cx="10143669" cy="961289"/>
          </a:xfrm>
          <a:prstGeom prst="rect">
            <a:avLst/>
          </a:prstGeom>
        </p:spPr>
        <p:txBody>
          <a:bodyPr wrap="square">
            <a:spAutoFit/>
          </a:bodyPr>
          <a:lstStyle/>
          <a:p>
            <a:pPr>
              <a:lnSpc>
                <a:spcPct val="150000"/>
              </a:lnSpc>
            </a:pPr>
            <a:r>
              <a:rPr lang="en-US" altLang="zh-CN" sz="2000" dirty="0" err="1">
                <a:solidFill>
                  <a:srgbClr val="595959"/>
                </a:solidFill>
                <a:latin typeface="微软雅黑" panose="020B0503020204020204" pitchFamily="34" charset="-122"/>
                <a:ea typeface="微软雅黑" panose="020B0503020204020204" pitchFamily="34" charset="-122"/>
                <a:cs typeface="+mn-ea"/>
              </a:rPr>
              <a:t>string|array|null</a:t>
            </a:r>
            <a:r>
              <a:rPr lang="en-US" altLang="zh-CN" sz="2000" dirty="0">
                <a:solidFill>
                  <a:srgbClr val="595959"/>
                </a:solidFill>
                <a:latin typeface="微软雅黑" panose="020B0503020204020204" pitchFamily="34" charset="-122"/>
                <a:ea typeface="微软雅黑" panose="020B0503020204020204" pitchFamily="34" charset="-122"/>
                <a:cs typeface="+mn-ea"/>
              </a:rPr>
              <a:t> </a:t>
            </a:r>
            <a:r>
              <a:rPr lang="en-US" altLang="zh-CN" sz="2000" dirty="0" err="1">
                <a:solidFill>
                  <a:srgbClr val="595959"/>
                </a:solidFill>
                <a:latin typeface="微软雅黑" panose="020B0503020204020204" pitchFamily="34" charset="-122"/>
                <a:ea typeface="微软雅黑" panose="020B0503020204020204" pitchFamily="34" charset="-122"/>
                <a:cs typeface="+mn-ea"/>
              </a:rPr>
              <a:t>preg_replace</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en-US" altLang="zh-CN" sz="2000" dirty="0" err="1">
                <a:solidFill>
                  <a:srgbClr val="595959"/>
                </a:solidFill>
                <a:latin typeface="微软雅黑" panose="020B0503020204020204" pitchFamily="34" charset="-122"/>
                <a:ea typeface="微软雅黑" panose="020B0503020204020204" pitchFamily="34" charset="-122"/>
                <a:cs typeface="+mn-ea"/>
              </a:rPr>
              <a:t>string|array</a:t>
            </a:r>
            <a:r>
              <a:rPr lang="en-US" altLang="zh-CN" sz="2000" dirty="0">
                <a:solidFill>
                  <a:srgbClr val="595959"/>
                </a:solidFill>
                <a:latin typeface="微软雅黑" panose="020B0503020204020204" pitchFamily="34" charset="-122"/>
                <a:ea typeface="微软雅黑" panose="020B0503020204020204" pitchFamily="34" charset="-122"/>
                <a:cs typeface="+mn-ea"/>
              </a:rPr>
              <a:t> $pattern, </a:t>
            </a:r>
            <a:r>
              <a:rPr lang="en-US" altLang="zh-CN" sz="2000" dirty="0" err="1">
                <a:solidFill>
                  <a:srgbClr val="595959"/>
                </a:solidFill>
                <a:latin typeface="微软雅黑" panose="020B0503020204020204" pitchFamily="34" charset="-122"/>
                <a:ea typeface="微软雅黑" panose="020B0503020204020204" pitchFamily="34" charset="-122"/>
                <a:cs typeface="+mn-ea"/>
              </a:rPr>
              <a:t>string|array</a:t>
            </a:r>
            <a:r>
              <a:rPr lang="en-US" altLang="zh-CN" sz="2000" dirty="0">
                <a:solidFill>
                  <a:srgbClr val="595959"/>
                </a:solidFill>
                <a:latin typeface="微软雅黑" panose="020B0503020204020204" pitchFamily="34" charset="-122"/>
                <a:ea typeface="微软雅黑" panose="020B0503020204020204" pitchFamily="34" charset="-122"/>
                <a:cs typeface="+mn-ea"/>
              </a:rPr>
              <a:t> $replacement, </a:t>
            </a:r>
            <a:r>
              <a:rPr lang="en-US" altLang="zh-CN" sz="2000" dirty="0" err="1">
                <a:solidFill>
                  <a:srgbClr val="595959"/>
                </a:solidFill>
                <a:latin typeface="微软雅黑" panose="020B0503020204020204" pitchFamily="34" charset="-122"/>
                <a:ea typeface="微软雅黑" panose="020B0503020204020204" pitchFamily="34" charset="-122"/>
                <a:cs typeface="+mn-ea"/>
              </a:rPr>
              <a:t>string|array</a:t>
            </a:r>
            <a:r>
              <a:rPr lang="en-US" altLang="zh-CN" sz="2000" dirty="0">
                <a:solidFill>
                  <a:srgbClr val="595959"/>
                </a:solidFill>
                <a:latin typeface="微软雅黑" panose="020B0503020204020204" pitchFamily="34" charset="-122"/>
                <a:ea typeface="微软雅黑" panose="020B0503020204020204" pitchFamily="34" charset="-122"/>
                <a:cs typeface="+mn-ea"/>
              </a:rPr>
              <a:t> $subject, </a:t>
            </a:r>
            <a:r>
              <a:rPr lang="en-US" altLang="zh-CN" sz="2000" dirty="0" err="1">
                <a:solidFill>
                  <a:srgbClr val="595959"/>
                </a:solidFill>
                <a:latin typeface="微软雅黑" panose="020B0503020204020204" pitchFamily="34" charset="-122"/>
                <a:ea typeface="微软雅黑" panose="020B0503020204020204" pitchFamily="34" charset="-122"/>
                <a:cs typeface="+mn-ea"/>
              </a:rPr>
              <a:t>int</a:t>
            </a:r>
            <a:r>
              <a:rPr lang="en-US" altLang="zh-CN" sz="2000" dirty="0">
                <a:solidFill>
                  <a:srgbClr val="595959"/>
                </a:solidFill>
                <a:latin typeface="微软雅黑" panose="020B0503020204020204" pitchFamily="34" charset="-122"/>
                <a:ea typeface="微软雅黑" panose="020B0503020204020204" pitchFamily="34" charset="-122"/>
                <a:cs typeface="+mn-ea"/>
              </a:rPr>
              <a:t> $limit = -1, </a:t>
            </a:r>
            <a:r>
              <a:rPr lang="en-US" altLang="zh-CN" sz="2000" dirty="0" err="1">
                <a:solidFill>
                  <a:srgbClr val="595959"/>
                </a:solidFill>
                <a:latin typeface="微软雅黑" panose="020B0503020204020204" pitchFamily="34" charset="-122"/>
                <a:ea typeface="微软雅黑" panose="020B0503020204020204" pitchFamily="34" charset="-122"/>
                <a:cs typeface="+mn-ea"/>
              </a:rPr>
              <a:t>int</a:t>
            </a:r>
            <a:r>
              <a:rPr lang="en-US" altLang="zh-CN" sz="2000" dirty="0">
                <a:solidFill>
                  <a:srgbClr val="595959"/>
                </a:solidFill>
                <a:latin typeface="微软雅黑" panose="020B0503020204020204" pitchFamily="34" charset="-122"/>
                <a:ea typeface="微软雅黑" panose="020B0503020204020204" pitchFamily="34" charset="-122"/>
                <a:cs typeface="+mn-ea"/>
              </a:rPr>
              <a:t> &amp;$count = null)</a:t>
            </a:r>
          </a:p>
        </p:txBody>
      </p:sp>
    </p:spTree>
    <p:extLst>
      <p:ext uri="{BB962C8B-B14F-4D97-AF65-F5344CB8AC3E}">
        <p14:creationId xmlns:p14="http://schemas.microsoft.com/office/powerpoint/2010/main" val="39991958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8.4.2  </a:t>
            </a:r>
            <a:r>
              <a:rPr lang="en-US" altLang="zh-CN" sz="2400" b="1"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preg_replace</a:t>
            </a: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函数</a:t>
            </a:r>
          </a:p>
        </p:txBody>
      </p:sp>
      <p:sp>
        <p:nvSpPr>
          <p:cNvPr id="2" name="矩形 1"/>
          <p:cNvSpPr/>
          <p:nvPr/>
        </p:nvSpPr>
        <p:spPr>
          <a:xfrm>
            <a:off x="694606" y="1082095"/>
            <a:ext cx="10297144" cy="400110"/>
          </a:xfrm>
          <a:prstGeom prst="rect">
            <a:avLst/>
          </a:prstGeom>
        </p:spPr>
        <p:txBody>
          <a:bodyPr wrap="square">
            <a:spAutoFit/>
          </a:bodyPr>
          <a:lstStyle/>
          <a:p>
            <a:pPr indent="266700"/>
            <a:r>
              <a:rPr lang="en-US" altLang="zh-CN" sz="2000" dirty="0" err="1" smtClean="0">
                <a:solidFill>
                  <a:srgbClr val="1369B2"/>
                </a:solidFill>
                <a:latin typeface="微软雅黑" panose="020B0503020204020204" pitchFamily="34" charset="-122"/>
                <a:ea typeface="微软雅黑" panose="020B0503020204020204" pitchFamily="34" charset="-122"/>
                <a:cs typeface="+mn-ea"/>
              </a:rPr>
              <a:t>preg_replace</a:t>
            </a:r>
            <a:r>
              <a:rPr lang="en-US" altLang="zh-CN" sz="2000" dirty="0">
                <a:solidFill>
                  <a:srgbClr val="1369B2"/>
                </a:solidFill>
                <a:latin typeface="微软雅黑" panose="020B0503020204020204" pitchFamily="34" charset="-122"/>
                <a:ea typeface="微软雅黑" panose="020B0503020204020204" pitchFamily="34" charset="-122"/>
                <a:cs typeface="+mn-ea"/>
              </a:rPr>
              <a:t>()</a:t>
            </a:r>
            <a:r>
              <a:rPr lang="zh-CN" altLang="en-US" sz="2000" dirty="0" smtClean="0">
                <a:solidFill>
                  <a:srgbClr val="1369B2"/>
                </a:solidFill>
                <a:latin typeface="微软雅黑" panose="020B0503020204020204" pitchFamily="34" charset="-122"/>
                <a:ea typeface="微软雅黑" panose="020B0503020204020204" pitchFamily="34" charset="-122"/>
                <a:cs typeface="+mn-ea"/>
              </a:rPr>
              <a:t>函数</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可以</a:t>
            </a:r>
            <a:r>
              <a:rPr lang="zh-CN" altLang="en-US" sz="2000" dirty="0">
                <a:solidFill>
                  <a:srgbClr val="595959"/>
                </a:solidFill>
                <a:latin typeface="微软雅黑" panose="020B0503020204020204" pitchFamily="34" charset="-122"/>
                <a:ea typeface="微软雅黑" panose="020B0503020204020204" pitchFamily="34" charset="-122"/>
                <a:cs typeface="+mn-ea"/>
              </a:rPr>
              <a:t>通过正则表达式完成字符串的</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替换</a:t>
            </a:r>
            <a:r>
              <a:rPr lang="zh-CN" altLang="en-US" sz="2000" dirty="0">
                <a:solidFill>
                  <a:srgbClr val="595959"/>
                </a:solidFill>
                <a:latin typeface="微软雅黑" panose="020B0503020204020204" pitchFamily="34" charset="-122"/>
                <a:ea typeface="微软雅黑" panose="020B0503020204020204" pitchFamily="34" charset="-122"/>
                <a:cs typeface="+mn-ea"/>
              </a:rPr>
              <a:t>，</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语法</a:t>
            </a:r>
            <a:r>
              <a:rPr lang="zh-CN" altLang="en-US" sz="2000" dirty="0">
                <a:solidFill>
                  <a:srgbClr val="595959"/>
                </a:solidFill>
                <a:latin typeface="微软雅黑" panose="020B0503020204020204" pitchFamily="34" charset="-122"/>
                <a:ea typeface="微软雅黑" panose="020B0503020204020204" pitchFamily="34" charset="-122"/>
                <a:cs typeface="+mn-ea"/>
              </a:rPr>
              <a:t>格式如下</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zh-CN" altLang="en-US" sz="2000" dirty="0">
              <a:solidFill>
                <a:srgbClr val="595959"/>
              </a:solidFill>
              <a:latin typeface="微软雅黑" panose="020B0503020204020204" pitchFamily="34" charset="-122"/>
              <a:ea typeface="微软雅黑" panose="020B0503020204020204" pitchFamily="34" charset="-122"/>
              <a:cs typeface="+mn-ea"/>
            </a:endParaRPr>
          </a:p>
        </p:txBody>
      </p:sp>
      <p:sp>
        <p:nvSpPr>
          <p:cNvPr id="4" name="矩形 3"/>
          <p:cNvSpPr/>
          <p:nvPr/>
        </p:nvSpPr>
        <p:spPr>
          <a:xfrm>
            <a:off x="1070509" y="2997746"/>
            <a:ext cx="10112491" cy="2246769"/>
          </a:xfrm>
          <a:prstGeom prst="rect">
            <a:avLst/>
          </a:prstGeom>
        </p:spPr>
        <p:txBody>
          <a:bodyPr wrap="square">
            <a:spAutoFit/>
          </a:bodyPr>
          <a:lstStyle/>
          <a:p>
            <a:pPr>
              <a:lnSpc>
                <a:spcPct val="250000"/>
              </a:lnSpc>
            </a:pPr>
            <a:r>
              <a:rPr lang="en-US" altLang="zh-CN" sz="2000" dirty="0" err="1">
                <a:solidFill>
                  <a:srgbClr val="595959"/>
                </a:solidFill>
                <a:latin typeface="微软雅黑" panose="020B0503020204020204" pitchFamily="34" charset="-122"/>
                <a:ea typeface="微软雅黑" panose="020B0503020204020204" pitchFamily="34" charset="-122"/>
                <a:cs typeface="+mn-ea"/>
              </a:rPr>
              <a:t>preg_replace</a:t>
            </a:r>
            <a:r>
              <a:rPr lang="en-US" altLang="zh-CN" sz="2000" dirty="0" smtClean="0">
                <a:solidFill>
                  <a:srgbClr val="595959"/>
                </a:solidFill>
                <a:latin typeface="微软雅黑" panose="020B0503020204020204" pitchFamily="34" charset="-122"/>
                <a:ea typeface="微软雅黑" panose="020B0503020204020204" pitchFamily="34" charset="-122"/>
                <a:cs typeface="+mn-ea"/>
              </a:rPr>
              <a:t>()</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函数的</a:t>
            </a:r>
            <a:r>
              <a:rPr lang="zh-CN" altLang="en-US" sz="2000" dirty="0" smtClean="0">
                <a:solidFill>
                  <a:srgbClr val="1369B2"/>
                </a:solidFill>
                <a:latin typeface="微软雅黑" panose="020B0503020204020204" pitchFamily="34" charset="-122"/>
                <a:ea typeface="微软雅黑" panose="020B0503020204020204" pitchFamily="34" charset="-122"/>
                <a:cs typeface="+mn-ea"/>
              </a:rPr>
              <a:t>返回</a:t>
            </a:r>
            <a:r>
              <a:rPr lang="zh-CN" altLang="en-US" sz="2000" dirty="0">
                <a:solidFill>
                  <a:srgbClr val="1369B2"/>
                </a:solidFill>
                <a:latin typeface="微软雅黑" panose="020B0503020204020204" pitchFamily="34" charset="-122"/>
                <a:ea typeface="微软雅黑" panose="020B0503020204020204" pitchFamily="34" charset="-122"/>
                <a:cs typeface="+mn-ea"/>
              </a:rPr>
              <a:t>值</a:t>
            </a:r>
            <a:r>
              <a:rPr lang="zh-CN" altLang="en-US" sz="2000" dirty="0">
                <a:solidFill>
                  <a:srgbClr val="595959"/>
                </a:solidFill>
                <a:latin typeface="微软雅黑" panose="020B0503020204020204" pitchFamily="34" charset="-122"/>
                <a:ea typeface="微软雅黑" panose="020B0503020204020204" pitchFamily="34" charset="-122"/>
                <a:cs typeface="+mn-ea"/>
              </a:rPr>
              <a:t>有</a:t>
            </a:r>
            <a:r>
              <a:rPr lang="zh-CN" altLang="en-US" sz="2000" dirty="0">
                <a:solidFill>
                  <a:srgbClr val="1369B2"/>
                </a:solidFill>
                <a:latin typeface="微软雅黑" panose="020B0503020204020204" pitchFamily="34" charset="-122"/>
                <a:ea typeface="微软雅黑" panose="020B0503020204020204" pitchFamily="34" charset="-122"/>
                <a:cs typeface="+mn-ea"/>
              </a:rPr>
              <a:t>字符串</a:t>
            </a:r>
            <a:r>
              <a:rPr lang="zh-CN" altLang="en-US" sz="2000" dirty="0">
                <a:solidFill>
                  <a:srgbClr val="595959"/>
                </a:solidFill>
                <a:latin typeface="微软雅黑" panose="020B0503020204020204" pitchFamily="34" charset="-122"/>
                <a:ea typeface="微软雅黑" panose="020B0503020204020204" pitchFamily="34" charset="-122"/>
                <a:cs typeface="+mn-ea"/>
              </a:rPr>
              <a:t>、</a:t>
            </a:r>
            <a:r>
              <a:rPr lang="zh-CN" altLang="en-US" sz="2000" dirty="0">
                <a:solidFill>
                  <a:srgbClr val="1369B2"/>
                </a:solidFill>
                <a:latin typeface="微软雅黑" panose="020B0503020204020204" pitchFamily="34" charset="-122"/>
                <a:ea typeface="微软雅黑" panose="020B0503020204020204" pitchFamily="34" charset="-122"/>
                <a:cs typeface="+mn-ea"/>
              </a:rPr>
              <a:t>数组</a:t>
            </a:r>
            <a:r>
              <a:rPr lang="zh-CN" altLang="en-US" sz="2000" dirty="0">
                <a:solidFill>
                  <a:srgbClr val="595959"/>
                </a:solidFill>
                <a:latin typeface="微软雅黑" panose="020B0503020204020204" pitchFamily="34" charset="-122"/>
                <a:ea typeface="微软雅黑" panose="020B0503020204020204" pitchFamily="34" charset="-122"/>
                <a:cs typeface="+mn-ea"/>
              </a:rPr>
              <a:t>、</a:t>
            </a:r>
            <a:r>
              <a:rPr lang="en-US" altLang="zh-CN" sz="2000" dirty="0">
                <a:solidFill>
                  <a:srgbClr val="1369B2"/>
                </a:solidFill>
                <a:latin typeface="微软雅黑" panose="020B0503020204020204" pitchFamily="34" charset="-122"/>
                <a:ea typeface="微软雅黑" panose="020B0503020204020204" pitchFamily="34" charset="-122"/>
                <a:cs typeface="+mn-ea"/>
              </a:rPr>
              <a:t>null</a:t>
            </a:r>
            <a:r>
              <a:rPr lang="zh-CN" altLang="en-US" sz="2000" dirty="0">
                <a:solidFill>
                  <a:srgbClr val="595959"/>
                </a:solidFill>
                <a:latin typeface="微软雅黑" panose="020B0503020204020204" pitchFamily="34" charset="-122"/>
                <a:ea typeface="微软雅黑" panose="020B0503020204020204" pitchFamily="34" charset="-122"/>
                <a:cs typeface="+mn-ea"/>
              </a:rPr>
              <a:t>这</a:t>
            </a:r>
            <a:r>
              <a:rPr lang="en-US" altLang="zh-CN" sz="2000" dirty="0">
                <a:solidFill>
                  <a:srgbClr val="595959"/>
                </a:solidFill>
                <a:latin typeface="微软雅黑" panose="020B0503020204020204" pitchFamily="34" charset="-122"/>
                <a:ea typeface="微软雅黑" panose="020B0503020204020204" pitchFamily="34" charset="-122"/>
                <a:cs typeface="+mn-ea"/>
              </a:rPr>
              <a:t>3</a:t>
            </a:r>
            <a:r>
              <a:rPr lang="zh-CN" altLang="en-US" sz="2000" dirty="0">
                <a:solidFill>
                  <a:srgbClr val="595959"/>
                </a:solidFill>
                <a:latin typeface="微软雅黑" panose="020B0503020204020204" pitchFamily="34" charset="-122"/>
                <a:ea typeface="微软雅黑" panose="020B0503020204020204" pitchFamily="34" charset="-122"/>
                <a:cs typeface="+mn-ea"/>
              </a:rPr>
              <a:t>种</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情况。</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如果</a:t>
            </a:r>
            <a:r>
              <a:rPr lang="en-US" altLang="zh-CN" sz="2000" dirty="0">
                <a:solidFill>
                  <a:srgbClr val="1369B2"/>
                </a:solidFill>
                <a:latin typeface="微软雅黑" panose="020B0503020204020204" pitchFamily="34" charset="-122"/>
                <a:ea typeface="微软雅黑" panose="020B0503020204020204" pitchFamily="34" charset="-122"/>
                <a:cs typeface="+mn-ea"/>
              </a:rPr>
              <a:t>$subject</a:t>
            </a:r>
            <a:r>
              <a:rPr lang="zh-CN" altLang="en-US" sz="2000" dirty="0">
                <a:solidFill>
                  <a:srgbClr val="595959"/>
                </a:solidFill>
                <a:latin typeface="微软雅黑" panose="020B0503020204020204" pitchFamily="34" charset="-122"/>
                <a:ea typeface="微软雅黑" panose="020B0503020204020204" pitchFamily="34" charset="-122"/>
                <a:cs typeface="+mn-ea"/>
              </a:rPr>
              <a:t>是</a:t>
            </a:r>
            <a:r>
              <a:rPr lang="zh-CN" altLang="en-US" sz="2000" dirty="0">
                <a:solidFill>
                  <a:srgbClr val="1369B2"/>
                </a:solidFill>
                <a:latin typeface="微软雅黑" panose="020B0503020204020204" pitchFamily="34" charset="-122"/>
                <a:ea typeface="微软雅黑" panose="020B0503020204020204" pitchFamily="34" charset="-122"/>
                <a:cs typeface="+mn-ea"/>
              </a:rPr>
              <a:t>数组</a:t>
            </a:r>
            <a:r>
              <a:rPr lang="zh-CN" altLang="en-US" sz="2000" dirty="0">
                <a:solidFill>
                  <a:srgbClr val="595959"/>
                </a:solidFill>
                <a:latin typeface="微软雅黑" panose="020B0503020204020204" pitchFamily="34" charset="-122"/>
                <a:ea typeface="微软雅黑" panose="020B0503020204020204" pitchFamily="34" charset="-122"/>
                <a:cs typeface="+mn-ea"/>
              </a:rPr>
              <a:t>，则返回</a:t>
            </a:r>
            <a:r>
              <a:rPr lang="zh-CN" altLang="en-US" sz="2000" dirty="0">
                <a:solidFill>
                  <a:srgbClr val="1369B2"/>
                </a:solidFill>
                <a:latin typeface="微软雅黑" panose="020B0503020204020204" pitchFamily="34" charset="-122"/>
                <a:ea typeface="微软雅黑" panose="020B0503020204020204" pitchFamily="34" charset="-122"/>
                <a:cs typeface="+mn-ea"/>
              </a:rPr>
              <a:t>数组</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如果</a:t>
            </a:r>
            <a:r>
              <a:rPr lang="en-US" altLang="zh-CN" sz="2000" dirty="0">
                <a:solidFill>
                  <a:srgbClr val="1369B2"/>
                </a:solidFill>
                <a:latin typeface="微软雅黑" panose="020B0503020204020204" pitchFamily="34" charset="-122"/>
                <a:ea typeface="微软雅黑" panose="020B0503020204020204" pitchFamily="34" charset="-122"/>
                <a:cs typeface="+mn-ea"/>
              </a:rPr>
              <a:t>$subject</a:t>
            </a:r>
            <a:r>
              <a:rPr lang="zh-CN" altLang="en-US" sz="2000" dirty="0">
                <a:solidFill>
                  <a:srgbClr val="595959"/>
                </a:solidFill>
                <a:latin typeface="微软雅黑" panose="020B0503020204020204" pitchFamily="34" charset="-122"/>
                <a:ea typeface="微软雅黑" panose="020B0503020204020204" pitchFamily="34" charset="-122"/>
                <a:cs typeface="+mn-ea"/>
              </a:rPr>
              <a:t>是</a:t>
            </a:r>
            <a:r>
              <a:rPr lang="zh-CN" altLang="en-US" sz="2000" dirty="0">
                <a:solidFill>
                  <a:srgbClr val="1369B2"/>
                </a:solidFill>
                <a:latin typeface="微软雅黑" panose="020B0503020204020204" pitchFamily="34" charset="-122"/>
                <a:ea typeface="微软雅黑" panose="020B0503020204020204" pitchFamily="34" charset="-122"/>
                <a:cs typeface="+mn-ea"/>
              </a:rPr>
              <a:t>字符串</a:t>
            </a:r>
            <a:r>
              <a:rPr lang="zh-CN" altLang="en-US" sz="2000" dirty="0">
                <a:solidFill>
                  <a:srgbClr val="595959"/>
                </a:solidFill>
                <a:latin typeface="微软雅黑" panose="020B0503020204020204" pitchFamily="34" charset="-122"/>
                <a:ea typeface="微软雅黑" panose="020B0503020204020204" pitchFamily="34" charset="-122"/>
                <a:cs typeface="+mn-ea"/>
              </a:rPr>
              <a:t>，则返回</a:t>
            </a:r>
            <a:r>
              <a:rPr lang="zh-CN" altLang="en-US" sz="2000" dirty="0">
                <a:solidFill>
                  <a:srgbClr val="1369B2"/>
                </a:solidFill>
                <a:latin typeface="微软雅黑" panose="020B0503020204020204" pitchFamily="34" charset="-122"/>
                <a:ea typeface="微软雅黑" panose="020B0503020204020204" pitchFamily="34" charset="-122"/>
                <a:cs typeface="+mn-ea"/>
              </a:rPr>
              <a:t>字符串</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如果</a:t>
            </a:r>
            <a:r>
              <a:rPr lang="zh-CN" altLang="en-US" sz="2000" dirty="0">
                <a:solidFill>
                  <a:srgbClr val="1369B2"/>
                </a:solidFill>
                <a:latin typeface="微软雅黑" panose="020B0503020204020204" pitchFamily="34" charset="-122"/>
                <a:ea typeface="微软雅黑" panose="020B0503020204020204" pitchFamily="34" charset="-122"/>
                <a:cs typeface="+mn-ea"/>
              </a:rPr>
              <a:t>发生错误</a:t>
            </a:r>
            <a:r>
              <a:rPr lang="zh-CN" altLang="en-US" sz="2000" dirty="0">
                <a:solidFill>
                  <a:srgbClr val="595959"/>
                </a:solidFill>
                <a:latin typeface="微软雅黑" panose="020B0503020204020204" pitchFamily="34" charset="-122"/>
                <a:ea typeface="微软雅黑" panose="020B0503020204020204" pitchFamily="34" charset="-122"/>
                <a:cs typeface="+mn-ea"/>
              </a:rPr>
              <a:t>，返回</a:t>
            </a:r>
            <a:r>
              <a:rPr lang="en-US" altLang="zh-CN" sz="2000" dirty="0">
                <a:solidFill>
                  <a:srgbClr val="1369B2"/>
                </a:solidFill>
                <a:latin typeface="微软雅黑" panose="020B0503020204020204" pitchFamily="34" charset="-122"/>
                <a:ea typeface="微软雅黑" panose="020B0503020204020204" pitchFamily="34" charset="-122"/>
                <a:cs typeface="+mn-ea"/>
              </a:rPr>
              <a:t>null</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p:txBody>
      </p:sp>
      <p:sp>
        <p:nvSpPr>
          <p:cNvPr id="6" name="矩形 5"/>
          <p:cNvSpPr/>
          <p:nvPr/>
        </p:nvSpPr>
        <p:spPr>
          <a:xfrm>
            <a:off x="1032585" y="1670121"/>
            <a:ext cx="10188341" cy="1284420"/>
          </a:xfrm>
          <a:prstGeom prst="rect">
            <a:avLst/>
          </a:prstGeom>
          <a:solidFill>
            <a:srgbClr val="F2F2F2"/>
          </a:solidFill>
        </p:spPr>
        <p:txBody>
          <a:bodyPr wrap="square" rtlCol="0" anchor="ctr">
            <a:noAutofit/>
          </a:bodyPr>
          <a:lstStyle/>
          <a:p>
            <a:endParaRPr lang="zh-CN" altLang="en-US" sz="2000">
              <a:solidFill>
                <a:srgbClr val="595959"/>
              </a:solidFill>
              <a:latin typeface="微软雅黑" panose="020B0503020204020204" pitchFamily="34" charset="-122"/>
              <a:ea typeface="微软雅黑" panose="020B0503020204020204" pitchFamily="34" charset="-122"/>
              <a:cs typeface="+mn-ea"/>
            </a:endParaRPr>
          </a:p>
        </p:txBody>
      </p:sp>
      <p:sp>
        <p:nvSpPr>
          <p:cNvPr id="7" name="矩形 6"/>
          <p:cNvSpPr/>
          <p:nvPr/>
        </p:nvSpPr>
        <p:spPr>
          <a:xfrm>
            <a:off x="1337434" y="1810059"/>
            <a:ext cx="10143669" cy="1015663"/>
          </a:xfrm>
          <a:prstGeom prst="rect">
            <a:avLst/>
          </a:prstGeom>
        </p:spPr>
        <p:txBody>
          <a:bodyPr wrap="square">
            <a:spAutoFit/>
          </a:bodyPr>
          <a:lstStyle/>
          <a:p>
            <a:pPr>
              <a:lnSpc>
                <a:spcPct val="150000"/>
              </a:lnSpc>
            </a:pPr>
            <a:r>
              <a:rPr lang="en-US" altLang="zh-CN" sz="2000" dirty="0" err="1">
                <a:solidFill>
                  <a:srgbClr val="1369B3"/>
                </a:solidFill>
                <a:latin typeface="微软雅黑" panose="020B0503020204020204" pitchFamily="34" charset="-122"/>
                <a:ea typeface="微软雅黑" panose="020B0503020204020204" pitchFamily="34" charset="-122"/>
                <a:cs typeface="+mn-ea"/>
              </a:rPr>
              <a:t>string|array|null</a:t>
            </a:r>
            <a:r>
              <a:rPr lang="en-US" altLang="zh-CN" sz="2000" dirty="0">
                <a:solidFill>
                  <a:srgbClr val="1369B3"/>
                </a:solidFill>
                <a:latin typeface="微软雅黑" panose="020B0503020204020204" pitchFamily="34" charset="-122"/>
                <a:ea typeface="微软雅黑" panose="020B0503020204020204" pitchFamily="34" charset="-122"/>
                <a:cs typeface="+mn-ea"/>
              </a:rPr>
              <a:t> </a:t>
            </a:r>
            <a:r>
              <a:rPr lang="en-US" altLang="zh-CN" sz="2000" dirty="0" err="1">
                <a:solidFill>
                  <a:srgbClr val="595959"/>
                </a:solidFill>
                <a:latin typeface="微软雅黑" panose="020B0503020204020204" pitchFamily="34" charset="-122"/>
                <a:ea typeface="微软雅黑" panose="020B0503020204020204" pitchFamily="34" charset="-122"/>
                <a:cs typeface="+mn-ea"/>
              </a:rPr>
              <a:t>preg_replace</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en-US" altLang="zh-CN" sz="2000" dirty="0" err="1">
                <a:solidFill>
                  <a:srgbClr val="595959"/>
                </a:solidFill>
                <a:latin typeface="微软雅黑" panose="020B0503020204020204" pitchFamily="34" charset="-122"/>
                <a:ea typeface="微软雅黑" panose="020B0503020204020204" pitchFamily="34" charset="-122"/>
                <a:cs typeface="+mn-ea"/>
              </a:rPr>
              <a:t>string|array</a:t>
            </a:r>
            <a:r>
              <a:rPr lang="en-US" altLang="zh-CN" sz="2000" dirty="0">
                <a:solidFill>
                  <a:srgbClr val="595959"/>
                </a:solidFill>
                <a:latin typeface="微软雅黑" panose="020B0503020204020204" pitchFamily="34" charset="-122"/>
                <a:ea typeface="微软雅黑" panose="020B0503020204020204" pitchFamily="34" charset="-122"/>
                <a:cs typeface="+mn-ea"/>
              </a:rPr>
              <a:t> $pattern, </a:t>
            </a:r>
            <a:r>
              <a:rPr lang="en-US" altLang="zh-CN" sz="2000" dirty="0" err="1">
                <a:solidFill>
                  <a:srgbClr val="595959"/>
                </a:solidFill>
                <a:latin typeface="微软雅黑" panose="020B0503020204020204" pitchFamily="34" charset="-122"/>
                <a:ea typeface="微软雅黑" panose="020B0503020204020204" pitchFamily="34" charset="-122"/>
                <a:cs typeface="+mn-ea"/>
              </a:rPr>
              <a:t>string|array</a:t>
            </a:r>
            <a:r>
              <a:rPr lang="en-US" altLang="zh-CN" sz="2000" dirty="0">
                <a:solidFill>
                  <a:srgbClr val="595959"/>
                </a:solidFill>
                <a:latin typeface="微软雅黑" panose="020B0503020204020204" pitchFamily="34" charset="-122"/>
                <a:ea typeface="微软雅黑" panose="020B0503020204020204" pitchFamily="34" charset="-122"/>
                <a:cs typeface="+mn-ea"/>
              </a:rPr>
              <a:t> $replacement, </a:t>
            </a:r>
            <a:r>
              <a:rPr lang="en-US" altLang="zh-CN" sz="2000" dirty="0" err="1">
                <a:solidFill>
                  <a:srgbClr val="595959"/>
                </a:solidFill>
                <a:latin typeface="微软雅黑" panose="020B0503020204020204" pitchFamily="34" charset="-122"/>
                <a:ea typeface="微软雅黑" panose="020B0503020204020204" pitchFamily="34" charset="-122"/>
                <a:cs typeface="+mn-ea"/>
              </a:rPr>
              <a:t>string|array</a:t>
            </a:r>
            <a:r>
              <a:rPr lang="en-US" altLang="zh-CN" sz="2000" dirty="0">
                <a:solidFill>
                  <a:srgbClr val="595959"/>
                </a:solidFill>
                <a:latin typeface="微软雅黑" panose="020B0503020204020204" pitchFamily="34" charset="-122"/>
                <a:ea typeface="微软雅黑" panose="020B0503020204020204" pitchFamily="34" charset="-122"/>
                <a:cs typeface="+mn-ea"/>
              </a:rPr>
              <a:t> $subject, </a:t>
            </a:r>
            <a:r>
              <a:rPr lang="en-US" altLang="zh-CN" sz="2000" dirty="0" err="1">
                <a:solidFill>
                  <a:srgbClr val="595959"/>
                </a:solidFill>
                <a:latin typeface="微软雅黑" panose="020B0503020204020204" pitchFamily="34" charset="-122"/>
                <a:ea typeface="微软雅黑" panose="020B0503020204020204" pitchFamily="34" charset="-122"/>
                <a:cs typeface="+mn-ea"/>
              </a:rPr>
              <a:t>int</a:t>
            </a:r>
            <a:r>
              <a:rPr lang="en-US" altLang="zh-CN" sz="2000" dirty="0">
                <a:solidFill>
                  <a:srgbClr val="595959"/>
                </a:solidFill>
                <a:latin typeface="微软雅黑" panose="020B0503020204020204" pitchFamily="34" charset="-122"/>
                <a:ea typeface="微软雅黑" panose="020B0503020204020204" pitchFamily="34" charset="-122"/>
                <a:cs typeface="+mn-ea"/>
              </a:rPr>
              <a:t> $limit = -1, </a:t>
            </a:r>
            <a:r>
              <a:rPr lang="en-US" altLang="zh-CN" sz="2000" dirty="0" err="1">
                <a:solidFill>
                  <a:srgbClr val="595959"/>
                </a:solidFill>
                <a:latin typeface="微软雅黑" panose="020B0503020204020204" pitchFamily="34" charset="-122"/>
                <a:ea typeface="微软雅黑" panose="020B0503020204020204" pitchFamily="34" charset="-122"/>
                <a:cs typeface="+mn-ea"/>
              </a:rPr>
              <a:t>int</a:t>
            </a:r>
            <a:r>
              <a:rPr lang="en-US" altLang="zh-CN" sz="2000" dirty="0">
                <a:solidFill>
                  <a:srgbClr val="595959"/>
                </a:solidFill>
                <a:latin typeface="微软雅黑" panose="020B0503020204020204" pitchFamily="34" charset="-122"/>
                <a:ea typeface="微软雅黑" panose="020B0503020204020204" pitchFamily="34" charset="-122"/>
                <a:cs typeface="+mn-ea"/>
              </a:rPr>
              <a:t> &amp;$count = null)</a:t>
            </a:r>
          </a:p>
        </p:txBody>
      </p:sp>
    </p:spTree>
    <p:extLst>
      <p:ext uri="{BB962C8B-B14F-4D97-AF65-F5344CB8AC3E}">
        <p14:creationId xmlns:p14="http://schemas.microsoft.com/office/powerpoint/2010/main" val="30624397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8.4.2  </a:t>
            </a:r>
            <a:r>
              <a:rPr lang="en-US" altLang="zh-CN" sz="2400" b="1"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preg_replace</a:t>
            </a: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函数</a:t>
            </a:r>
          </a:p>
        </p:txBody>
      </p:sp>
      <p:sp>
        <p:nvSpPr>
          <p:cNvPr id="4" name="矩形 3"/>
          <p:cNvSpPr/>
          <p:nvPr/>
        </p:nvSpPr>
        <p:spPr>
          <a:xfrm>
            <a:off x="982638" y="1901714"/>
            <a:ext cx="10441160" cy="400110"/>
          </a:xfrm>
          <a:prstGeom prst="rect">
            <a:avLst/>
          </a:prstGeom>
        </p:spPr>
        <p:txBody>
          <a:bodyPr wrap="square">
            <a:spAutoFit/>
          </a:bodyPr>
          <a:lstStyle/>
          <a:p>
            <a:r>
              <a:rPr lang="zh-CN" altLang="en-US" sz="2000" dirty="0">
                <a:solidFill>
                  <a:srgbClr val="595959"/>
                </a:solidFill>
                <a:latin typeface="微软雅黑" panose="020B0503020204020204" pitchFamily="34" charset="-122"/>
                <a:ea typeface="微软雅黑" panose="020B0503020204020204" pitchFamily="34" charset="-122"/>
                <a:cs typeface="+mn-ea"/>
              </a:rPr>
              <a:t>使用</a:t>
            </a:r>
            <a:r>
              <a:rPr lang="en-US" altLang="zh-CN" sz="2000" dirty="0" err="1">
                <a:solidFill>
                  <a:srgbClr val="1369B2"/>
                </a:solidFill>
                <a:latin typeface="微软雅黑" panose="020B0503020204020204" pitchFamily="34" charset="-122"/>
                <a:ea typeface="微软雅黑" panose="020B0503020204020204" pitchFamily="34" charset="-122"/>
                <a:cs typeface="+mn-ea"/>
              </a:rPr>
              <a:t>preg_replace</a:t>
            </a:r>
            <a:r>
              <a:rPr lang="en-US" altLang="zh-CN" sz="2000" dirty="0">
                <a:solidFill>
                  <a:srgbClr val="1369B2"/>
                </a:solidFill>
                <a:latin typeface="微软雅黑" panose="020B0503020204020204" pitchFamily="34" charset="-122"/>
                <a:ea typeface="微软雅黑" panose="020B0503020204020204" pitchFamily="34" charset="-122"/>
                <a:cs typeface="+mn-ea"/>
              </a:rPr>
              <a:t>()</a:t>
            </a:r>
            <a:r>
              <a:rPr lang="zh-CN" altLang="en-US" sz="2000" dirty="0">
                <a:solidFill>
                  <a:srgbClr val="1369B2"/>
                </a:solidFill>
                <a:latin typeface="微软雅黑" panose="020B0503020204020204" pitchFamily="34" charset="-122"/>
                <a:ea typeface="微软雅黑" panose="020B0503020204020204" pitchFamily="34" charset="-122"/>
                <a:cs typeface="+mn-ea"/>
              </a:rPr>
              <a:t>函数</a:t>
            </a:r>
            <a:r>
              <a:rPr lang="zh-CN" altLang="en-US" sz="2000" dirty="0">
                <a:solidFill>
                  <a:srgbClr val="595959"/>
                </a:solidFill>
                <a:latin typeface="微软雅黑" panose="020B0503020204020204" pitchFamily="34" charset="-122"/>
                <a:ea typeface="微软雅黑" panose="020B0503020204020204" pitchFamily="34" charset="-122"/>
                <a:cs typeface="+mn-ea"/>
              </a:rPr>
              <a:t>将字符串中的“</a:t>
            </a:r>
            <a:r>
              <a:rPr lang="en-US" altLang="zh-CN" sz="2000" dirty="0">
                <a:solidFill>
                  <a:srgbClr val="1369B2"/>
                </a:solidFill>
                <a:latin typeface="微软雅黑" panose="020B0503020204020204" pitchFamily="34" charset="-122"/>
                <a:ea typeface="微软雅黑" panose="020B0503020204020204" pitchFamily="34" charset="-122"/>
                <a:cs typeface="+mn-ea"/>
              </a:rPr>
              <a:t>b</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zh-CN" altLang="en-US" sz="2000" dirty="0">
                <a:solidFill>
                  <a:srgbClr val="595959"/>
                </a:solidFill>
                <a:latin typeface="微软雅黑" panose="020B0503020204020204" pitchFamily="34" charset="-122"/>
                <a:ea typeface="微软雅黑" panose="020B0503020204020204" pitchFamily="34" charset="-122"/>
                <a:cs typeface="+mn-ea"/>
              </a:rPr>
              <a:t>替换为“</a:t>
            </a:r>
            <a:r>
              <a:rPr lang="en-US" altLang="zh-CN" sz="2000" dirty="0">
                <a:solidFill>
                  <a:srgbClr val="1369B2"/>
                </a:solidFill>
                <a:latin typeface="微软雅黑" panose="020B0503020204020204" pitchFamily="34" charset="-122"/>
                <a:ea typeface="微软雅黑" panose="020B0503020204020204" pitchFamily="34" charset="-122"/>
                <a:cs typeface="+mn-ea"/>
              </a:rPr>
              <a:t>d</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zh-CN" altLang="en-US" sz="2000" dirty="0">
                <a:solidFill>
                  <a:srgbClr val="595959"/>
                </a:solidFill>
                <a:latin typeface="微软雅黑" panose="020B0503020204020204" pitchFamily="34" charset="-122"/>
                <a:ea typeface="微软雅黑" panose="020B0503020204020204" pitchFamily="34" charset="-122"/>
                <a:cs typeface="+mn-ea"/>
              </a:rPr>
              <a:t>，示例代码如下</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zh-CN" altLang="en-US" sz="2000" dirty="0">
              <a:solidFill>
                <a:srgbClr val="595959"/>
              </a:solidFill>
              <a:latin typeface="微软雅黑" panose="020B0503020204020204" pitchFamily="34" charset="-122"/>
              <a:ea typeface="微软雅黑" panose="020B0503020204020204" pitchFamily="34" charset="-122"/>
              <a:cs typeface="+mn-ea"/>
            </a:endParaRPr>
          </a:p>
        </p:txBody>
      </p:sp>
      <p:sp>
        <p:nvSpPr>
          <p:cNvPr id="5" name="1"/>
          <p:cNvSpPr txBox="1"/>
          <p:nvPr>
            <p:custDataLst>
              <p:tags r:id="rId1"/>
            </p:custDataLst>
          </p:nvPr>
        </p:nvSpPr>
        <p:spPr>
          <a:xfrm>
            <a:off x="918704" y="1112254"/>
            <a:ext cx="6040598" cy="461665"/>
          </a:xfrm>
          <a:prstGeom prst="rect">
            <a:avLst/>
          </a:prstGeom>
          <a:noFill/>
          <a:ln>
            <a:noFill/>
          </a:ln>
        </p:spPr>
        <p:txBody>
          <a:bodyPr wrap="square" rtlCol="0">
            <a:spAutoFit/>
          </a:bodyPr>
          <a:lstStyle/>
          <a:p>
            <a:pPr lvl="0" defTabSz="457200">
              <a:defRPr/>
            </a:pPr>
            <a:r>
              <a:rPr lang="en-US" altLang="zh-CN"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1</a:t>
            </a:r>
            <a:r>
              <a:rPr lang="en-US" altLang="zh-CN" b="1" kern="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 </a:t>
            </a:r>
            <a:r>
              <a:rPr lang="zh-CN" altLang="en-US" b="1" kern="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替换</a:t>
            </a: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指定内容</a:t>
            </a:r>
          </a:p>
        </p:txBody>
      </p:sp>
      <p:sp>
        <p:nvSpPr>
          <p:cNvPr id="7" name="矩形 6"/>
          <p:cNvSpPr/>
          <p:nvPr/>
        </p:nvSpPr>
        <p:spPr>
          <a:xfrm>
            <a:off x="1486694" y="2709714"/>
            <a:ext cx="8778838" cy="1831681"/>
          </a:xfrm>
          <a:prstGeom prst="rect">
            <a:avLst/>
          </a:prstGeom>
          <a:solidFill>
            <a:srgbClr val="F2F2F2"/>
          </a:solidFill>
        </p:spPr>
        <p:txBody>
          <a:bodyPr wrap="square" rtlCol="0" anchor="ctr">
            <a:noAutofit/>
          </a:bodyPr>
          <a:lstStyle/>
          <a:p>
            <a:endParaRPr lang="zh-CN" altLang="en-US" sz="2000">
              <a:solidFill>
                <a:srgbClr val="595959"/>
              </a:solidFill>
              <a:latin typeface="微软雅黑" panose="020B0503020204020204" pitchFamily="34" charset="-122"/>
              <a:ea typeface="微软雅黑" panose="020B0503020204020204" pitchFamily="34" charset="-122"/>
              <a:cs typeface="+mn-ea"/>
            </a:endParaRPr>
          </a:p>
        </p:txBody>
      </p:sp>
      <p:sp>
        <p:nvSpPr>
          <p:cNvPr id="8" name="矩形 7"/>
          <p:cNvSpPr/>
          <p:nvPr/>
        </p:nvSpPr>
        <p:spPr>
          <a:xfrm>
            <a:off x="1791543" y="2849653"/>
            <a:ext cx="6269940" cy="1477328"/>
          </a:xfrm>
          <a:prstGeom prst="rect">
            <a:avLst/>
          </a:prstGeom>
        </p:spPr>
        <p:txBody>
          <a:bodyPr wrap="square">
            <a:spAutoFit/>
          </a:bodyPr>
          <a:lstStyle/>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en-US" altLang="zh-CN" sz="2000" dirty="0" err="1">
                <a:solidFill>
                  <a:srgbClr val="595959"/>
                </a:solidFill>
                <a:latin typeface="微软雅黑" panose="020B0503020204020204" pitchFamily="34" charset="-122"/>
                <a:ea typeface="微软雅黑" panose="020B0503020204020204" pitchFamily="34" charset="-122"/>
                <a:cs typeface="+mn-ea"/>
              </a:rPr>
              <a:t>str</a:t>
            </a:r>
            <a:r>
              <a:rPr lang="en-US" altLang="zh-CN" sz="2000" dirty="0">
                <a:solidFill>
                  <a:srgbClr val="595959"/>
                </a:solidFill>
                <a:latin typeface="微软雅黑" panose="020B0503020204020204" pitchFamily="34" charset="-122"/>
                <a:ea typeface="微软雅黑" panose="020B0503020204020204" pitchFamily="34" charset="-122"/>
                <a:cs typeface="+mn-ea"/>
              </a:rPr>
              <a:t> = '</a:t>
            </a:r>
            <a:r>
              <a:rPr lang="en-US" altLang="zh-CN" sz="2000" dirty="0" err="1">
                <a:solidFill>
                  <a:srgbClr val="595959"/>
                </a:solidFill>
                <a:latin typeface="微软雅黑" panose="020B0503020204020204" pitchFamily="34" charset="-122"/>
                <a:ea typeface="微软雅黑" panose="020B0503020204020204" pitchFamily="34" charset="-122"/>
                <a:cs typeface="+mn-ea"/>
              </a:rPr>
              <a:t>abc</a:t>
            </a:r>
            <a:r>
              <a:rPr lang="en-US" altLang="zh-CN" sz="2000" dirty="0">
                <a:solidFill>
                  <a:srgbClr val="595959"/>
                </a:solidFill>
                <a:latin typeface="微软雅黑" panose="020B0503020204020204" pitchFamily="34" charset="-122"/>
                <a:ea typeface="微软雅黑" panose="020B0503020204020204" pitchFamily="34" charset="-122"/>
                <a:cs typeface="+mn-ea"/>
              </a:rPr>
              <a:t>';</a:t>
            </a:r>
          </a:p>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$result = </a:t>
            </a:r>
            <a:r>
              <a:rPr lang="en-US" altLang="zh-CN" sz="2000" dirty="0" err="1">
                <a:solidFill>
                  <a:srgbClr val="595959"/>
                </a:solidFill>
                <a:latin typeface="微软雅黑" panose="020B0503020204020204" pitchFamily="34" charset="-122"/>
                <a:ea typeface="微软雅黑" panose="020B0503020204020204" pitchFamily="34" charset="-122"/>
                <a:cs typeface="+mn-ea"/>
              </a:rPr>
              <a:t>preg_replace</a:t>
            </a:r>
            <a:r>
              <a:rPr lang="en-US" altLang="zh-CN" sz="2000" dirty="0">
                <a:solidFill>
                  <a:srgbClr val="595959"/>
                </a:solidFill>
                <a:latin typeface="微软雅黑" panose="020B0503020204020204" pitchFamily="34" charset="-122"/>
                <a:ea typeface="微软雅黑" panose="020B0503020204020204" pitchFamily="34" charset="-122"/>
                <a:cs typeface="+mn-ea"/>
              </a:rPr>
              <a:t>('/b/', 'd', $</a:t>
            </a:r>
            <a:r>
              <a:rPr lang="en-US" altLang="zh-CN" sz="2000" dirty="0" err="1">
                <a:solidFill>
                  <a:srgbClr val="595959"/>
                </a:solidFill>
                <a:latin typeface="微软雅黑" panose="020B0503020204020204" pitchFamily="34" charset="-122"/>
                <a:ea typeface="微软雅黑" panose="020B0503020204020204" pitchFamily="34" charset="-122"/>
                <a:cs typeface="+mn-ea"/>
              </a:rPr>
              <a:t>str</a:t>
            </a:r>
            <a:r>
              <a:rPr lang="en-US" altLang="zh-CN" sz="2000" dirty="0">
                <a:solidFill>
                  <a:srgbClr val="595959"/>
                </a:solidFill>
                <a:latin typeface="微软雅黑" panose="020B0503020204020204" pitchFamily="34" charset="-122"/>
                <a:ea typeface="微软雅黑" panose="020B0503020204020204" pitchFamily="34" charset="-122"/>
                <a:cs typeface="+mn-ea"/>
              </a:rPr>
              <a:t>);</a:t>
            </a:r>
          </a:p>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echo $result;            // </a:t>
            </a:r>
            <a:r>
              <a:rPr lang="zh-CN" altLang="en-US" sz="2000" dirty="0">
                <a:solidFill>
                  <a:srgbClr val="595959"/>
                </a:solidFill>
                <a:latin typeface="微软雅黑" panose="020B0503020204020204" pitchFamily="34" charset="-122"/>
                <a:ea typeface="微软雅黑" panose="020B0503020204020204" pitchFamily="34" charset="-122"/>
                <a:cs typeface="+mn-ea"/>
              </a:rPr>
              <a:t>输出结果：</a:t>
            </a:r>
            <a:r>
              <a:rPr lang="en-US" altLang="zh-CN" sz="2000" dirty="0" err="1">
                <a:solidFill>
                  <a:srgbClr val="595959"/>
                </a:solidFill>
                <a:latin typeface="微软雅黑" panose="020B0503020204020204" pitchFamily="34" charset="-122"/>
                <a:ea typeface="微软雅黑" panose="020B0503020204020204" pitchFamily="34" charset="-122"/>
                <a:cs typeface="+mn-ea"/>
              </a:rPr>
              <a:t>adc</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34167735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735246" y="3003833"/>
            <a:ext cx="8778838" cy="2520426"/>
          </a:xfrm>
          <a:prstGeom prst="rect">
            <a:avLst/>
          </a:prstGeom>
          <a:solidFill>
            <a:srgbClr val="F2F2F2"/>
          </a:solidFill>
        </p:spPr>
        <p:txBody>
          <a:bodyPr wrap="square" rtlCol="0" anchor="ctr">
            <a:noAutofit/>
          </a:bodyPr>
          <a:lstStyle/>
          <a:p>
            <a:endParaRPr lang="zh-CN" altLang="en-US" sz="200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8.4.2  </a:t>
            </a:r>
            <a:r>
              <a:rPr lang="en-US" altLang="zh-CN" sz="2400" b="1"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preg_replace</a:t>
            </a: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函数</a:t>
            </a:r>
          </a:p>
        </p:txBody>
      </p:sp>
      <p:sp>
        <p:nvSpPr>
          <p:cNvPr id="4" name="矩形 3"/>
          <p:cNvSpPr/>
          <p:nvPr/>
        </p:nvSpPr>
        <p:spPr>
          <a:xfrm>
            <a:off x="918704" y="1773610"/>
            <a:ext cx="10411922" cy="1015663"/>
          </a:xfrm>
          <a:prstGeom prst="rect">
            <a:avLst/>
          </a:prstGeom>
        </p:spPr>
        <p:txBody>
          <a:bodyPr wrap="square">
            <a:spAutoFit/>
          </a:bodyPr>
          <a:lstStyle/>
          <a:p>
            <a:pPr>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在</a:t>
            </a:r>
            <a:r>
              <a:rPr lang="zh-CN" altLang="en-US" sz="2000" dirty="0">
                <a:solidFill>
                  <a:srgbClr val="1369B2"/>
                </a:solidFill>
                <a:latin typeface="微软雅黑" panose="020B0503020204020204" pitchFamily="34" charset="-122"/>
                <a:ea typeface="微软雅黑" panose="020B0503020204020204" pitchFamily="34" charset="-122"/>
                <a:cs typeface="+mn-ea"/>
              </a:rPr>
              <a:t>第</a:t>
            </a:r>
            <a:r>
              <a:rPr lang="en-US" altLang="zh-CN" sz="2000" dirty="0">
                <a:solidFill>
                  <a:srgbClr val="1369B2"/>
                </a:solidFill>
                <a:latin typeface="微软雅黑" panose="020B0503020204020204" pitchFamily="34" charset="-122"/>
                <a:ea typeface="微软雅黑" panose="020B0503020204020204" pitchFamily="34" charset="-122"/>
                <a:cs typeface="+mn-ea"/>
              </a:rPr>
              <a:t>2</a:t>
            </a:r>
            <a:r>
              <a:rPr lang="zh-CN" altLang="en-US" sz="2000" dirty="0">
                <a:solidFill>
                  <a:srgbClr val="1369B2"/>
                </a:solidFill>
                <a:latin typeface="微软雅黑" panose="020B0503020204020204" pitchFamily="34" charset="-122"/>
                <a:ea typeface="微软雅黑" panose="020B0503020204020204" pitchFamily="34" charset="-122"/>
                <a:cs typeface="+mn-ea"/>
              </a:rPr>
              <a:t>个参数</a:t>
            </a:r>
            <a:r>
              <a:rPr lang="zh-CN" altLang="en-US" sz="2000" dirty="0">
                <a:solidFill>
                  <a:srgbClr val="595959"/>
                </a:solidFill>
                <a:latin typeface="微软雅黑" panose="020B0503020204020204" pitchFamily="34" charset="-122"/>
                <a:ea typeface="微软雅黑" panose="020B0503020204020204" pitchFamily="34" charset="-122"/>
                <a:cs typeface="+mn-ea"/>
              </a:rPr>
              <a:t>中可以使用“</a:t>
            </a:r>
            <a:r>
              <a:rPr lang="en-US" altLang="zh-CN" sz="2000" dirty="0">
                <a:solidFill>
                  <a:srgbClr val="1369B2"/>
                </a:solidFill>
                <a:latin typeface="微软雅黑" panose="020B0503020204020204" pitchFamily="34" charset="-122"/>
                <a:ea typeface="微软雅黑" panose="020B0503020204020204" pitchFamily="34" charset="-122"/>
                <a:cs typeface="+mn-ea"/>
              </a:rPr>
              <a:t>\</a:t>
            </a:r>
            <a:r>
              <a:rPr lang="zh-CN" altLang="en-US" sz="2000" dirty="0">
                <a:solidFill>
                  <a:srgbClr val="1369B2"/>
                </a:solidFill>
                <a:latin typeface="微软雅黑" panose="020B0503020204020204" pitchFamily="34" charset="-122"/>
                <a:ea typeface="微软雅黑" panose="020B0503020204020204" pitchFamily="34" charset="-122"/>
                <a:cs typeface="+mn-ea"/>
              </a:rPr>
              <a:t>数字</a:t>
            </a:r>
            <a:r>
              <a:rPr lang="zh-CN" altLang="en-US" sz="2000" dirty="0">
                <a:solidFill>
                  <a:srgbClr val="595959"/>
                </a:solidFill>
                <a:latin typeface="微软雅黑" panose="020B0503020204020204" pitchFamily="34" charset="-122"/>
                <a:ea typeface="微软雅黑" panose="020B0503020204020204" pitchFamily="34" charset="-122"/>
                <a:cs typeface="+mn-ea"/>
              </a:rPr>
              <a:t>”“</a:t>
            </a:r>
            <a:r>
              <a:rPr lang="en-US" altLang="zh-CN" sz="2000" dirty="0">
                <a:solidFill>
                  <a:srgbClr val="1369B2"/>
                </a:solidFill>
                <a:latin typeface="微软雅黑" panose="020B0503020204020204" pitchFamily="34" charset="-122"/>
                <a:ea typeface="微软雅黑" panose="020B0503020204020204" pitchFamily="34" charset="-122"/>
                <a:cs typeface="+mn-ea"/>
              </a:rPr>
              <a:t>$</a:t>
            </a:r>
            <a:r>
              <a:rPr lang="zh-CN" altLang="en-US" sz="2000" dirty="0">
                <a:solidFill>
                  <a:srgbClr val="1369B2"/>
                </a:solidFill>
                <a:latin typeface="微软雅黑" panose="020B0503020204020204" pitchFamily="34" charset="-122"/>
                <a:ea typeface="微软雅黑" panose="020B0503020204020204" pitchFamily="34" charset="-122"/>
                <a:cs typeface="+mn-ea"/>
              </a:rPr>
              <a:t>数字</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r>
              <a:rPr lang="en-US" altLang="zh-CN" sz="2000" dirty="0">
                <a:solidFill>
                  <a:srgbClr val="1369B2"/>
                </a:solidFill>
                <a:latin typeface="微软雅黑" panose="020B0503020204020204" pitchFamily="34" charset="-122"/>
                <a:ea typeface="微软雅黑" panose="020B0503020204020204" pitchFamily="34" charset="-122"/>
                <a:cs typeface="+mn-ea"/>
              </a:rPr>
              <a:t>${</a:t>
            </a:r>
            <a:r>
              <a:rPr lang="zh-CN" altLang="en-US" sz="2000" dirty="0">
                <a:solidFill>
                  <a:srgbClr val="1369B2"/>
                </a:solidFill>
                <a:latin typeface="微软雅黑" panose="020B0503020204020204" pitchFamily="34" charset="-122"/>
                <a:ea typeface="微软雅黑" panose="020B0503020204020204" pitchFamily="34" charset="-122"/>
                <a:cs typeface="+mn-ea"/>
              </a:rPr>
              <a:t>数字</a:t>
            </a:r>
            <a:r>
              <a:rPr lang="en-US" altLang="zh-CN" sz="2000" dirty="0">
                <a:solidFill>
                  <a:srgbClr val="1369B2"/>
                </a:solidFill>
                <a:latin typeface="微软雅黑" panose="020B0503020204020204" pitchFamily="34" charset="-122"/>
                <a:ea typeface="微软雅黑" panose="020B0503020204020204" pitchFamily="34" charset="-122"/>
                <a:cs typeface="+mn-ea"/>
              </a:rPr>
              <a:t>}</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zh-CN" altLang="en-US" sz="2000" dirty="0">
                <a:solidFill>
                  <a:srgbClr val="1369B2"/>
                </a:solidFill>
                <a:latin typeface="微软雅黑" panose="020B0503020204020204" pitchFamily="34" charset="-122"/>
                <a:ea typeface="微软雅黑" panose="020B0503020204020204" pitchFamily="34" charset="-122"/>
                <a:cs typeface="+mn-ea"/>
              </a:rPr>
              <a:t>引用子模式的匹配结果</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数字</a:t>
            </a:r>
            <a:r>
              <a:rPr lang="zh-CN" altLang="en-US" sz="2000" dirty="0">
                <a:solidFill>
                  <a:srgbClr val="595959"/>
                </a:solidFill>
                <a:latin typeface="微软雅黑" panose="020B0503020204020204" pitchFamily="34" charset="-122"/>
                <a:ea typeface="微软雅黑" panose="020B0503020204020204" pitchFamily="34" charset="-122"/>
                <a:cs typeface="+mn-ea"/>
              </a:rPr>
              <a:t>取值</a:t>
            </a:r>
            <a:r>
              <a:rPr lang="en-US" altLang="zh-CN" sz="2000" dirty="0">
                <a:solidFill>
                  <a:srgbClr val="1369B2"/>
                </a:solidFill>
                <a:latin typeface="微软雅黑" panose="020B0503020204020204" pitchFamily="34" charset="-122"/>
                <a:ea typeface="微软雅黑" panose="020B0503020204020204" pitchFamily="34" charset="-122"/>
                <a:cs typeface="+mn-ea"/>
              </a:rPr>
              <a:t>0~99</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r>
              <a:rPr lang="en-US" altLang="zh-CN" sz="2000" dirty="0" smtClean="0">
                <a:solidFill>
                  <a:srgbClr val="1369B2"/>
                </a:solidFill>
                <a:latin typeface="微软雅黑" panose="020B0503020204020204" pitchFamily="34" charset="-122"/>
                <a:ea typeface="微软雅黑" panose="020B0503020204020204" pitchFamily="34" charset="-122"/>
                <a:cs typeface="+mn-ea"/>
              </a:rPr>
              <a:t>1~99</a:t>
            </a:r>
            <a:r>
              <a:rPr lang="zh-CN" altLang="en-US" sz="2000" dirty="0">
                <a:solidFill>
                  <a:srgbClr val="595959"/>
                </a:solidFill>
                <a:latin typeface="微软雅黑" panose="020B0503020204020204" pitchFamily="34" charset="-122"/>
                <a:ea typeface="微软雅黑" panose="020B0503020204020204" pitchFamily="34" charset="-122"/>
                <a:cs typeface="+mn-ea"/>
              </a:rPr>
              <a:t>表示对应顺序的子模式的匹配结果，</a:t>
            </a:r>
            <a:r>
              <a:rPr lang="en-US" altLang="zh-CN" sz="2000" dirty="0">
                <a:solidFill>
                  <a:srgbClr val="1369B2"/>
                </a:solidFill>
                <a:latin typeface="微软雅黑" panose="020B0503020204020204" pitchFamily="34" charset="-122"/>
                <a:ea typeface="微软雅黑" panose="020B0503020204020204" pitchFamily="34" charset="-122"/>
                <a:cs typeface="+mn-ea"/>
              </a:rPr>
              <a:t>0</a:t>
            </a:r>
            <a:r>
              <a:rPr lang="zh-CN" altLang="en-US" sz="2000" dirty="0">
                <a:solidFill>
                  <a:srgbClr val="595959"/>
                </a:solidFill>
                <a:latin typeface="微软雅黑" panose="020B0503020204020204" pitchFamily="34" charset="-122"/>
                <a:ea typeface="微软雅黑" panose="020B0503020204020204" pitchFamily="34" charset="-122"/>
                <a:cs typeface="+mn-ea"/>
              </a:rPr>
              <a:t>表示整个模式的匹配结果</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zh-CN" altLang="en-US" sz="2000" dirty="0">
              <a:solidFill>
                <a:srgbClr val="595959"/>
              </a:solidFill>
              <a:latin typeface="微软雅黑" panose="020B0503020204020204" pitchFamily="34" charset="-122"/>
              <a:ea typeface="微软雅黑" panose="020B0503020204020204" pitchFamily="34" charset="-122"/>
              <a:cs typeface="+mn-ea"/>
            </a:endParaRPr>
          </a:p>
        </p:txBody>
      </p:sp>
      <p:sp>
        <p:nvSpPr>
          <p:cNvPr id="5" name="1"/>
          <p:cNvSpPr txBox="1"/>
          <p:nvPr>
            <p:custDataLst>
              <p:tags r:id="rId1"/>
            </p:custDataLst>
          </p:nvPr>
        </p:nvSpPr>
        <p:spPr>
          <a:xfrm>
            <a:off x="918704" y="1112254"/>
            <a:ext cx="6040598" cy="461665"/>
          </a:xfrm>
          <a:prstGeom prst="rect">
            <a:avLst/>
          </a:prstGeom>
          <a:noFill/>
          <a:ln>
            <a:noFill/>
          </a:ln>
        </p:spPr>
        <p:txBody>
          <a:bodyPr wrap="square" rtlCol="0">
            <a:spAutoFit/>
          </a:bodyPr>
          <a:lstStyle/>
          <a:p>
            <a:pPr lvl="0" defTabSz="457200">
              <a:defRPr/>
            </a:pPr>
            <a:r>
              <a:rPr lang="en-US" altLang="zh-CN"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2</a:t>
            </a:r>
            <a:r>
              <a:rPr lang="en-US" altLang="zh-CN" b="1" kern="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 </a:t>
            </a:r>
            <a:r>
              <a:rPr lang="zh-CN" altLang="en-US" b="1" kern="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子模式</a:t>
            </a: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替换</a:t>
            </a:r>
          </a:p>
        </p:txBody>
      </p:sp>
      <p:sp>
        <p:nvSpPr>
          <p:cNvPr id="3" name="矩形 2"/>
          <p:cNvSpPr/>
          <p:nvPr/>
        </p:nvSpPr>
        <p:spPr>
          <a:xfrm>
            <a:off x="2299447" y="3063717"/>
            <a:ext cx="7272808" cy="2400657"/>
          </a:xfrm>
          <a:prstGeom prst="rect">
            <a:avLst/>
          </a:prstGeom>
        </p:spPr>
        <p:txBody>
          <a:bodyPr wrap="square">
            <a:spAutoFit/>
          </a:bodyPr>
          <a:lstStyle/>
          <a:p>
            <a:pPr>
              <a:lnSpc>
                <a:spcPct val="150000"/>
              </a:lnSpc>
            </a:pPr>
            <a:r>
              <a:rPr lang="en-US" altLang="zh-CN" sz="2000" dirty="0" smtClean="0">
                <a:solidFill>
                  <a:srgbClr val="595959"/>
                </a:solidFill>
                <a:latin typeface="微软雅黑" panose="020B0503020204020204" pitchFamily="34" charset="-122"/>
                <a:ea typeface="微软雅黑" panose="020B0503020204020204" pitchFamily="34" charset="-122"/>
                <a:cs typeface="+mn-ea"/>
              </a:rPr>
              <a:t>$</a:t>
            </a:r>
            <a:r>
              <a:rPr lang="en-US" altLang="zh-CN" sz="2000" dirty="0" err="1">
                <a:solidFill>
                  <a:srgbClr val="595959"/>
                </a:solidFill>
                <a:latin typeface="微软雅黑" panose="020B0503020204020204" pitchFamily="34" charset="-122"/>
                <a:ea typeface="微软雅黑" panose="020B0503020204020204" pitchFamily="34" charset="-122"/>
                <a:cs typeface="+mn-ea"/>
              </a:rPr>
              <a:t>str</a:t>
            </a:r>
            <a:r>
              <a:rPr lang="en-US" altLang="zh-CN" sz="2000" dirty="0">
                <a:solidFill>
                  <a:srgbClr val="595959"/>
                </a:solidFill>
                <a:latin typeface="微软雅黑" panose="020B0503020204020204" pitchFamily="34" charset="-122"/>
                <a:ea typeface="微软雅黑" panose="020B0503020204020204" pitchFamily="34" charset="-122"/>
                <a:cs typeface="+mn-ea"/>
              </a:rPr>
              <a:t> = '</a:t>
            </a:r>
            <a:r>
              <a:rPr lang="en-US" altLang="zh-CN" sz="2000" dirty="0" err="1">
                <a:solidFill>
                  <a:srgbClr val="595959"/>
                </a:solidFill>
                <a:latin typeface="微软雅黑" panose="020B0503020204020204" pitchFamily="34" charset="-122"/>
                <a:ea typeface="微软雅黑" panose="020B0503020204020204" pitchFamily="34" charset="-122"/>
                <a:cs typeface="+mn-ea"/>
              </a:rPr>
              <a:t>abc</a:t>
            </a:r>
            <a:r>
              <a:rPr lang="en-US" altLang="zh-CN" sz="2000" dirty="0">
                <a:solidFill>
                  <a:srgbClr val="595959"/>
                </a:solidFill>
                <a:latin typeface="微软雅黑" panose="020B0503020204020204" pitchFamily="34" charset="-122"/>
                <a:ea typeface="微软雅黑" panose="020B0503020204020204" pitchFamily="34" charset="-122"/>
                <a:cs typeface="+mn-ea"/>
              </a:rPr>
              <a:t>';</a:t>
            </a:r>
          </a:p>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$result = </a:t>
            </a:r>
            <a:r>
              <a:rPr lang="en-US" altLang="zh-CN" sz="2000" dirty="0" err="1">
                <a:solidFill>
                  <a:srgbClr val="595959"/>
                </a:solidFill>
                <a:latin typeface="微软雅黑" panose="020B0503020204020204" pitchFamily="34" charset="-122"/>
                <a:ea typeface="微软雅黑" panose="020B0503020204020204" pitchFamily="34" charset="-122"/>
                <a:cs typeface="+mn-ea"/>
              </a:rPr>
              <a:t>preg_replace</a:t>
            </a:r>
            <a:r>
              <a:rPr lang="en-US" altLang="zh-CN" sz="2000" dirty="0">
                <a:solidFill>
                  <a:srgbClr val="595959"/>
                </a:solidFill>
                <a:latin typeface="微软雅黑" panose="020B0503020204020204" pitchFamily="34" charset="-122"/>
                <a:ea typeface="微软雅黑" panose="020B0503020204020204" pitchFamily="34" charset="-122"/>
                <a:cs typeface="+mn-ea"/>
              </a:rPr>
              <a:t>('/(b)/', '[\1 $1 ${1}]', $</a:t>
            </a:r>
            <a:r>
              <a:rPr lang="en-US" altLang="zh-CN" sz="2000" dirty="0" err="1">
                <a:solidFill>
                  <a:srgbClr val="595959"/>
                </a:solidFill>
                <a:latin typeface="微软雅黑" panose="020B0503020204020204" pitchFamily="34" charset="-122"/>
                <a:ea typeface="微软雅黑" panose="020B0503020204020204" pitchFamily="34" charset="-122"/>
                <a:cs typeface="+mn-ea"/>
              </a:rPr>
              <a:t>str</a:t>
            </a:r>
            <a:r>
              <a:rPr lang="en-US" altLang="zh-CN" sz="2000" dirty="0">
                <a:solidFill>
                  <a:srgbClr val="595959"/>
                </a:solidFill>
                <a:latin typeface="微软雅黑" panose="020B0503020204020204" pitchFamily="34" charset="-122"/>
                <a:ea typeface="微软雅黑" panose="020B0503020204020204" pitchFamily="34" charset="-122"/>
                <a:cs typeface="+mn-ea"/>
              </a:rPr>
              <a:t>);</a:t>
            </a:r>
          </a:p>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echo $result;            // </a:t>
            </a:r>
            <a:r>
              <a:rPr lang="zh-CN" altLang="en-US" sz="2000" dirty="0">
                <a:solidFill>
                  <a:srgbClr val="595959"/>
                </a:solidFill>
                <a:latin typeface="微软雅黑" panose="020B0503020204020204" pitchFamily="34" charset="-122"/>
                <a:ea typeface="微软雅黑" panose="020B0503020204020204" pitchFamily="34" charset="-122"/>
                <a:cs typeface="+mn-ea"/>
              </a:rPr>
              <a:t>输出结果：</a:t>
            </a:r>
            <a:r>
              <a:rPr lang="en-US" altLang="zh-CN" sz="2000" dirty="0">
                <a:solidFill>
                  <a:srgbClr val="595959"/>
                </a:solidFill>
                <a:latin typeface="微软雅黑" panose="020B0503020204020204" pitchFamily="34" charset="-122"/>
                <a:ea typeface="微软雅黑" panose="020B0503020204020204" pitchFamily="34" charset="-122"/>
                <a:cs typeface="+mn-ea"/>
              </a:rPr>
              <a:t>a[b </a:t>
            </a:r>
            <a:r>
              <a:rPr lang="en-US" altLang="zh-CN" sz="2000" dirty="0" err="1">
                <a:solidFill>
                  <a:srgbClr val="595959"/>
                </a:solidFill>
                <a:latin typeface="微软雅黑" panose="020B0503020204020204" pitchFamily="34" charset="-122"/>
                <a:ea typeface="微软雅黑" panose="020B0503020204020204" pitchFamily="34" charset="-122"/>
                <a:cs typeface="+mn-ea"/>
              </a:rPr>
              <a:t>b</a:t>
            </a:r>
            <a:r>
              <a:rPr lang="en-US" altLang="zh-CN" sz="2000" dirty="0">
                <a:solidFill>
                  <a:srgbClr val="595959"/>
                </a:solidFill>
                <a:latin typeface="微软雅黑" panose="020B0503020204020204" pitchFamily="34" charset="-122"/>
                <a:ea typeface="微软雅黑" panose="020B0503020204020204" pitchFamily="34" charset="-122"/>
                <a:cs typeface="+mn-ea"/>
              </a:rPr>
              <a:t> b]c</a:t>
            </a:r>
          </a:p>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$result = </a:t>
            </a:r>
            <a:r>
              <a:rPr lang="en-US" altLang="zh-CN" sz="2000" dirty="0" err="1">
                <a:solidFill>
                  <a:srgbClr val="595959"/>
                </a:solidFill>
                <a:latin typeface="微软雅黑" panose="020B0503020204020204" pitchFamily="34" charset="-122"/>
                <a:ea typeface="微软雅黑" panose="020B0503020204020204" pitchFamily="34" charset="-122"/>
                <a:cs typeface="+mn-ea"/>
              </a:rPr>
              <a:t>preg_replace</a:t>
            </a:r>
            <a:r>
              <a:rPr lang="en-US" altLang="zh-CN" sz="2000" dirty="0">
                <a:solidFill>
                  <a:srgbClr val="595959"/>
                </a:solidFill>
                <a:latin typeface="微软雅黑" panose="020B0503020204020204" pitchFamily="34" charset="-122"/>
                <a:ea typeface="微软雅黑" panose="020B0503020204020204" pitchFamily="34" charset="-122"/>
                <a:cs typeface="+mn-ea"/>
              </a:rPr>
              <a:t>('/a(b)/', '[\0]', $</a:t>
            </a:r>
            <a:r>
              <a:rPr lang="en-US" altLang="zh-CN" sz="2000" dirty="0" err="1">
                <a:solidFill>
                  <a:srgbClr val="595959"/>
                </a:solidFill>
                <a:latin typeface="微软雅黑" panose="020B0503020204020204" pitchFamily="34" charset="-122"/>
                <a:ea typeface="微软雅黑" panose="020B0503020204020204" pitchFamily="34" charset="-122"/>
                <a:cs typeface="+mn-ea"/>
              </a:rPr>
              <a:t>str</a:t>
            </a:r>
            <a:r>
              <a:rPr lang="en-US" altLang="zh-CN" sz="2000" dirty="0">
                <a:solidFill>
                  <a:srgbClr val="595959"/>
                </a:solidFill>
                <a:latin typeface="微软雅黑" panose="020B0503020204020204" pitchFamily="34" charset="-122"/>
                <a:ea typeface="微软雅黑" panose="020B0503020204020204" pitchFamily="34" charset="-122"/>
                <a:cs typeface="+mn-ea"/>
              </a:rPr>
              <a:t>);</a:t>
            </a:r>
          </a:p>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echo $result;            // </a:t>
            </a:r>
            <a:r>
              <a:rPr lang="zh-CN" altLang="en-US" sz="2000" dirty="0">
                <a:solidFill>
                  <a:srgbClr val="595959"/>
                </a:solidFill>
                <a:latin typeface="微软雅黑" panose="020B0503020204020204" pitchFamily="34" charset="-122"/>
                <a:ea typeface="微软雅黑" panose="020B0503020204020204" pitchFamily="34" charset="-122"/>
                <a:cs typeface="+mn-ea"/>
              </a:rPr>
              <a:t>输出结果：</a:t>
            </a:r>
            <a:r>
              <a:rPr lang="en-US" altLang="zh-CN" sz="2000" dirty="0">
                <a:solidFill>
                  <a:srgbClr val="595959"/>
                </a:solidFill>
                <a:latin typeface="微软雅黑" panose="020B0503020204020204" pitchFamily="34" charset="-122"/>
                <a:ea typeface="微软雅黑" panose="020B0503020204020204" pitchFamily="34" charset="-122"/>
                <a:cs typeface="+mn-ea"/>
              </a:rPr>
              <a:t>[ab]c</a:t>
            </a:r>
          </a:p>
        </p:txBody>
      </p:sp>
      <p:sp>
        <p:nvSpPr>
          <p:cNvPr id="8" name="矩形 7"/>
          <p:cNvSpPr/>
          <p:nvPr/>
        </p:nvSpPr>
        <p:spPr>
          <a:xfrm>
            <a:off x="1034049" y="5734050"/>
            <a:ext cx="8191875" cy="400110"/>
          </a:xfrm>
          <a:prstGeom prst="rect">
            <a:avLst/>
          </a:prstGeom>
        </p:spPr>
        <p:txBody>
          <a:bodyPr wrap="square">
            <a:spAutoFit/>
          </a:bodyPr>
          <a:lstStyle/>
          <a:p>
            <a:r>
              <a:rPr lang="zh-CN" altLang="en-US" sz="2000" dirty="0">
                <a:solidFill>
                  <a:srgbClr val="1369B2"/>
                </a:solidFill>
                <a:latin typeface="微软雅黑" panose="020B0503020204020204" pitchFamily="34" charset="-122"/>
                <a:ea typeface="微软雅黑" panose="020B0503020204020204" pitchFamily="34" charset="-122"/>
                <a:cs typeface="+mn-ea"/>
              </a:rPr>
              <a:t>注意</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r>
              <a:rPr lang="en-US" altLang="zh-CN" sz="2000" dirty="0" smtClean="0">
                <a:solidFill>
                  <a:srgbClr val="595959"/>
                </a:solidFill>
                <a:latin typeface="微软雅黑" panose="020B0503020204020204" pitchFamily="34" charset="-122"/>
                <a:ea typeface="微软雅黑" panose="020B0503020204020204" pitchFamily="34" charset="-122"/>
                <a:cs typeface="+mn-ea"/>
              </a:rPr>
              <a:t>PHP</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字符串</a:t>
            </a:r>
            <a:r>
              <a:rPr lang="zh-CN" altLang="en-US" sz="2000" dirty="0">
                <a:solidFill>
                  <a:srgbClr val="595959"/>
                </a:solidFill>
                <a:latin typeface="微软雅黑" panose="020B0503020204020204" pitchFamily="34" charset="-122"/>
                <a:ea typeface="微软雅黑" panose="020B0503020204020204" pitchFamily="34" charset="-122"/>
                <a:cs typeface="+mn-ea"/>
              </a:rPr>
              <a:t>中的“</a:t>
            </a:r>
            <a:r>
              <a:rPr lang="en-US" altLang="zh-CN" sz="2000" dirty="0">
                <a:solidFill>
                  <a:srgbClr val="1369B2"/>
                </a:solidFill>
                <a:latin typeface="微软雅黑" panose="020B0503020204020204" pitchFamily="34" charset="-122"/>
                <a:ea typeface="微软雅黑" panose="020B0503020204020204" pitchFamily="34" charset="-122"/>
                <a:cs typeface="+mn-ea"/>
              </a:rPr>
              <a:t>\\</a:t>
            </a:r>
            <a:r>
              <a:rPr lang="zh-CN" altLang="en-US" sz="2000" dirty="0">
                <a:solidFill>
                  <a:srgbClr val="1369B2"/>
                </a:solidFill>
                <a:latin typeface="微软雅黑" panose="020B0503020204020204" pitchFamily="34" charset="-122"/>
                <a:ea typeface="微软雅黑" panose="020B0503020204020204" pitchFamily="34" charset="-122"/>
                <a:cs typeface="+mn-ea"/>
              </a:rPr>
              <a:t>数字</a:t>
            </a:r>
            <a:r>
              <a:rPr lang="zh-CN" altLang="en-US" sz="2000" dirty="0">
                <a:solidFill>
                  <a:srgbClr val="595959"/>
                </a:solidFill>
                <a:latin typeface="微软雅黑" panose="020B0503020204020204" pitchFamily="34" charset="-122"/>
                <a:ea typeface="微软雅黑" panose="020B0503020204020204" pitchFamily="34" charset="-122"/>
                <a:cs typeface="+mn-ea"/>
              </a:rPr>
              <a:t>”</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相当于正则表达式中的“</a:t>
            </a:r>
            <a:r>
              <a:rPr lang="en-US" altLang="zh-CN" sz="2000" dirty="0">
                <a:solidFill>
                  <a:srgbClr val="1369B2"/>
                </a:solidFill>
                <a:latin typeface="微软雅黑" panose="020B0503020204020204" pitchFamily="34" charset="-122"/>
                <a:ea typeface="微软雅黑" panose="020B0503020204020204" pitchFamily="34" charset="-122"/>
                <a:cs typeface="+mn-ea"/>
              </a:rPr>
              <a:t>\</a:t>
            </a:r>
            <a:r>
              <a:rPr lang="zh-CN" altLang="en-US" sz="2000" dirty="0">
                <a:solidFill>
                  <a:srgbClr val="1369B2"/>
                </a:solidFill>
                <a:latin typeface="微软雅黑" panose="020B0503020204020204" pitchFamily="34" charset="-122"/>
                <a:ea typeface="微软雅黑" panose="020B0503020204020204" pitchFamily="34" charset="-122"/>
                <a:cs typeface="+mn-ea"/>
              </a:rPr>
              <a:t>数字</a:t>
            </a:r>
            <a:r>
              <a:rPr lang="zh-CN" altLang="en-US" sz="2000" dirty="0">
                <a:solidFill>
                  <a:srgbClr val="595959"/>
                </a:solidFill>
                <a:latin typeface="微软雅黑" panose="020B0503020204020204" pitchFamily="34" charset="-122"/>
                <a:ea typeface="微软雅黑" panose="020B0503020204020204" pitchFamily="34" charset="-122"/>
                <a:cs typeface="+mn-ea"/>
              </a:rPr>
              <a:t>”。</a:t>
            </a:r>
          </a:p>
        </p:txBody>
      </p:sp>
    </p:spTree>
    <p:extLst>
      <p:ext uri="{BB962C8B-B14F-4D97-AF65-F5344CB8AC3E}">
        <p14:creationId xmlns:p14="http://schemas.microsoft.com/office/powerpoint/2010/main" val="27099834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774726" y="2853730"/>
            <a:ext cx="8778838" cy="1872208"/>
          </a:xfrm>
          <a:prstGeom prst="rect">
            <a:avLst/>
          </a:prstGeom>
          <a:solidFill>
            <a:srgbClr val="F2F2F2"/>
          </a:solidFill>
        </p:spPr>
        <p:txBody>
          <a:bodyPr wrap="square" rtlCol="0" anchor="ctr">
            <a:noAutofit/>
          </a:bodyPr>
          <a:lstStyle/>
          <a:p>
            <a:endParaRPr lang="zh-CN" altLang="en-US" sz="200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8.4.2  </a:t>
            </a:r>
            <a:r>
              <a:rPr lang="en-US" altLang="zh-CN" sz="2400" b="1"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preg_replace</a:t>
            </a: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函数</a:t>
            </a:r>
          </a:p>
        </p:txBody>
      </p:sp>
      <p:sp>
        <p:nvSpPr>
          <p:cNvPr id="6" name="1"/>
          <p:cNvSpPr txBox="1"/>
          <p:nvPr>
            <p:custDataLst>
              <p:tags r:id="rId1"/>
            </p:custDataLst>
          </p:nvPr>
        </p:nvSpPr>
        <p:spPr>
          <a:xfrm>
            <a:off x="918704" y="1112254"/>
            <a:ext cx="6040598" cy="461665"/>
          </a:xfrm>
          <a:prstGeom prst="rect">
            <a:avLst/>
          </a:prstGeom>
          <a:noFill/>
          <a:ln>
            <a:noFill/>
          </a:ln>
        </p:spPr>
        <p:txBody>
          <a:bodyPr wrap="square" rtlCol="0">
            <a:spAutoFit/>
          </a:bodyPr>
          <a:lstStyle/>
          <a:p>
            <a:pPr lvl="0" defTabSz="457200">
              <a:defRPr/>
            </a:pPr>
            <a:r>
              <a:rPr lang="en-US" altLang="zh-CN"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3</a:t>
            </a:r>
            <a:r>
              <a:rPr lang="en-US" altLang="zh-CN" b="1" kern="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 </a:t>
            </a:r>
            <a:r>
              <a:rPr lang="zh-CN" altLang="en-US" b="1" kern="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数组</a:t>
            </a: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替换</a:t>
            </a:r>
          </a:p>
        </p:txBody>
      </p:sp>
      <p:sp>
        <p:nvSpPr>
          <p:cNvPr id="7" name="矩形 6"/>
          <p:cNvSpPr/>
          <p:nvPr/>
        </p:nvSpPr>
        <p:spPr>
          <a:xfrm>
            <a:off x="933861" y="1903088"/>
            <a:ext cx="10792681" cy="1015663"/>
          </a:xfrm>
          <a:prstGeom prst="rect">
            <a:avLst/>
          </a:prstGeom>
        </p:spPr>
        <p:txBody>
          <a:bodyPr wrap="square">
            <a:spAutoFit/>
          </a:bodyPr>
          <a:lstStyle/>
          <a:p>
            <a:pPr>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如果需要对</a:t>
            </a:r>
            <a:r>
              <a:rPr lang="zh-CN" altLang="en-US" sz="2000" dirty="0">
                <a:solidFill>
                  <a:srgbClr val="595959"/>
                </a:solidFill>
                <a:latin typeface="微软雅黑" panose="020B0503020204020204" pitchFamily="34" charset="-122"/>
                <a:ea typeface="微软雅黑" panose="020B0503020204020204" pitchFamily="34" charset="-122"/>
                <a:cs typeface="+mn-ea"/>
              </a:rPr>
              <a:t>数组中的元素进行</a:t>
            </a:r>
            <a:r>
              <a:rPr lang="zh-CN" altLang="en-US" sz="2000" dirty="0">
                <a:solidFill>
                  <a:srgbClr val="1369B2"/>
                </a:solidFill>
                <a:latin typeface="微软雅黑" panose="020B0503020204020204" pitchFamily="34" charset="-122"/>
                <a:ea typeface="微软雅黑" panose="020B0503020204020204" pitchFamily="34" charset="-122"/>
                <a:cs typeface="+mn-ea"/>
              </a:rPr>
              <a:t>字符串替换</a:t>
            </a:r>
            <a:r>
              <a:rPr lang="zh-CN" altLang="en-US" sz="2000" dirty="0">
                <a:solidFill>
                  <a:srgbClr val="595959"/>
                </a:solidFill>
                <a:latin typeface="微软雅黑" panose="020B0503020204020204" pitchFamily="34" charset="-122"/>
                <a:ea typeface="微软雅黑" panose="020B0503020204020204" pitchFamily="34" charset="-122"/>
                <a:cs typeface="+mn-ea"/>
              </a:rPr>
              <a:t>，将</a:t>
            </a:r>
            <a:r>
              <a:rPr lang="zh-CN" altLang="en-US" sz="2000" dirty="0">
                <a:solidFill>
                  <a:srgbClr val="1369B2"/>
                </a:solidFill>
                <a:latin typeface="微软雅黑" panose="020B0503020204020204" pitchFamily="34" charset="-122"/>
                <a:ea typeface="微软雅黑" panose="020B0503020204020204" pitchFamily="34" charset="-122"/>
                <a:cs typeface="+mn-ea"/>
              </a:rPr>
              <a:t>第</a:t>
            </a:r>
            <a:r>
              <a:rPr lang="en-US" altLang="zh-CN" sz="2000" dirty="0">
                <a:solidFill>
                  <a:srgbClr val="1369B2"/>
                </a:solidFill>
                <a:latin typeface="微软雅黑" panose="020B0503020204020204" pitchFamily="34" charset="-122"/>
                <a:ea typeface="微软雅黑" panose="020B0503020204020204" pitchFamily="34" charset="-122"/>
                <a:cs typeface="+mn-ea"/>
              </a:rPr>
              <a:t>3</a:t>
            </a:r>
            <a:r>
              <a:rPr lang="zh-CN" altLang="en-US" sz="2000" dirty="0">
                <a:solidFill>
                  <a:srgbClr val="1369B2"/>
                </a:solidFill>
                <a:latin typeface="微软雅黑" panose="020B0503020204020204" pitchFamily="34" charset="-122"/>
                <a:ea typeface="微软雅黑" panose="020B0503020204020204" pitchFamily="34" charset="-122"/>
                <a:cs typeface="+mn-ea"/>
              </a:rPr>
              <a:t>个参数</a:t>
            </a:r>
            <a:r>
              <a:rPr lang="zh-CN" altLang="en-US" sz="2000" dirty="0">
                <a:solidFill>
                  <a:srgbClr val="595959"/>
                </a:solidFill>
                <a:latin typeface="微软雅黑" panose="020B0503020204020204" pitchFamily="34" charset="-122"/>
                <a:ea typeface="微软雅黑" panose="020B0503020204020204" pitchFamily="34" charset="-122"/>
                <a:cs typeface="+mn-ea"/>
              </a:rPr>
              <a:t>传入数组类型即</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可。</a:t>
            </a:r>
            <a:endParaRPr lang="zh-CN" altLang="en-US" sz="20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3" name="矩形 2"/>
          <p:cNvSpPr/>
          <p:nvPr/>
        </p:nvSpPr>
        <p:spPr>
          <a:xfrm>
            <a:off x="2005462" y="3069754"/>
            <a:ext cx="9721080" cy="1477328"/>
          </a:xfrm>
          <a:prstGeom prst="rect">
            <a:avLst/>
          </a:prstGeom>
        </p:spPr>
        <p:txBody>
          <a:bodyPr wrap="square">
            <a:spAutoFit/>
          </a:bodyPr>
          <a:lstStyle/>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en-US" altLang="zh-CN" sz="2000" dirty="0" err="1">
                <a:solidFill>
                  <a:srgbClr val="595959"/>
                </a:solidFill>
                <a:latin typeface="微软雅黑" panose="020B0503020204020204" pitchFamily="34" charset="-122"/>
                <a:ea typeface="微软雅黑" panose="020B0503020204020204" pitchFamily="34" charset="-122"/>
                <a:cs typeface="+mn-ea"/>
              </a:rPr>
              <a:t>arr</a:t>
            </a:r>
            <a:r>
              <a:rPr lang="en-US" altLang="zh-CN" sz="2000" dirty="0">
                <a:solidFill>
                  <a:srgbClr val="595959"/>
                </a:solidFill>
                <a:latin typeface="微软雅黑" panose="020B0503020204020204" pitchFamily="34" charset="-122"/>
                <a:ea typeface="微软雅黑" panose="020B0503020204020204" pitchFamily="34" charset="-122"/>
                <a:cs typeface="+mn-ea"/>
              </a:rPr>
              <a:t> = ['a', 'b', 'c'];</a:t>
            </a:r>
          </a:p>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$result = </a:t>
            </a:r>
            <a:r>
              <a:rPr lang="en-US" altLang="zh-CN" sz="2000" dirty="0" err="1">
                <a:solidFill>
                  <a:srgbClr val="595959"/>
                </a:solidFill>
                <a:latin typeface="微软雅黑" panose="020B0503020204020204" pitchFamily="34" charset="-122"/>
                <a:ea typeface="微软雅黑" panose="020B0503020204020204" pitchFamily="34" charset="-122"/>
                <a:cs typeface="+mn-ea"/>
              </a:rPr>
              <a:t>preg_replace</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en-US" altLang="zh-CN" sz="2000" dirty="0" err="1">
                <a:solidFill>
                  <a:srgbClr val="595959"/>
                </a:solidFill>
                <a:latin typeface="微软雅黑" panose="020B0503020204020204" pitchFamily="34" charset="-122"/>
                <a:ea typeface="微软雅黑" panose="020B0503020204020204" pitchFamily="34" charset="-122"/>
                <a:cs typeface="+mn-ea"/>
              </a:rPr>
              <a:t>b|c</a:t>
            </a:r>
            <a:r>
              <a:rPr lang="en-US" altLang="zh-CN" sz="2000" dirty="0">
                <a:solidFill>
                  <a:srgbClr val="595959"/>
                </a:solidFill>
                <a:latin typeface="微软雅黑" panose="020B0503020204020204" pitchFamily="34" charset="-122"/>
                <a:ea typeface="微软雅黑" panose="020B0503020204020204" pitchFamily="34" charset="-122"/>
                <a:cs typeface="+mn-ea"/>
              </a:rPr>
              <a:t>/', 'd', $</a:t>
            </a:r>
            <a:r>
              <a:rPr lang="en-US" altLang="zh-CN" sz="2000" dirty="0" err="1">
                <a:solidFill>
                  <a:srgbClr val="595959"/>
                </a:solidFill>
                <a:latin typeface="微软雅黑" panose="020B0503020204020204" pitchFamily="34" charset="-122"/>
                <a:ea typeface="微软雅黑" panose="020B0503020204020204" pitchFamily="34" charset="-122"/>
                <a:cs typeface="+mn-ea"/>
              </a:rPr>
              <a:t>arr</a:t>
            </a:r>
            <a:r>
              <a:rPr lang="en-US" altLang="zh-CN" sz="2000" dirty="0">
                <a:solidFill>
                  <a:srgbClr val="595959"/>
                </a:solidFill>
                <a:latin typeface="微软雅黑" panose="020B0503020204020204" pitchFamily="34" charset="-122"/>
                <a:ea typeface="微软雅黑" panose="020B0503020204020204" pitchFamily="34" charset="-122"/>
                <a:cs typeface="+mn-ea"/>
              </a:rPr>
              <a:t>);</a:t>
            </a:r>
          </a:p>
          <a:p>
            <a:pPr>
              <a:lnSpc>
                <a:spcPct val="150000"/>
              </a:lnSpc>
            </a:pPr>
            <a:r>
              <a:rPr lang="en-US" altLang="zh-CN" sz="2000" dirty="0" err="1">
                <a:solidFill>
                  <a:srgbClr val="595959"/>
                </a:solidFill>
                <a:latin typeface="微软雅黑" panose="020B0503020204020204" pitchFamily="34" charset="-122"/>
                <a:ea typeface="微软雅黑" panose="020B0503020204020204" pitchFamily="34" charset="-122"/>
                <a:cs typeface="+mn-ea"/>
              </a:rPr>
              <a:t>print_r</a:t>
            </a:r>
            <a:r>
              <a:rPr lang="en-US" altLang="zh-CN" sz="2000" dirty="0">
                <a:solidFill>
                  <a:srgbClr val="595959"/>
                </a:solidFill>
                <a:latin typeface="微软雅黑" panose="020B0503020204020204" pitchFamily="34" charset="-122"/>
                <a:ea typeface="微软雅黑" panose="020B0503020204020204" pitchFamily="34" charset="-122"/>
                <a:cs typeface="+mn-ea"/>
              </a:rPr>
              <a:t>($result);      // </a:t>
            </a:r>
            <a:r>
              <a:rPr lang="zh-CN" altLang="en-US" sz="2000" dirty="0">
                <a:solidFill>
                  <a:srgbClr val="595959"/>
                </a:solidFill>
                <a:latin typeface="微软雅黑" panose="020B0503020204020204" pitchFamily="34" charset="-122"/>
                <a:ea typeface="微软雅黑" panose="020B0503020204020204" pitchFamily="34" charset="-122"/>
                <a:cs typeface="+mn-ea"/>
              </a:rPr>
              <a:t>输出结果：</a:t>
            </a:r>
            <a:r>
              <a:rPr lang="en-US" altLang="zh-CN" sz="2000" dirty="0">
                <a:solidFill>
                  <a:srgbClr val="595959"/>
                </a:solidFill>
                <a:latin typeface="微软雅黑" panose="020B0503020204020204" pitchFamily="34" charset="-122"/>
                <a:ea typeface="微软雅黑" panose="020B0503020204020204" pitchFamily="34" charset="-122"/>
                <a:cs typeface="+mn-ea"/>
              </a:rPr>
              <a:t>Array ( [0] =&gt; a [1] =&gt; d [2] =&gt; d )</a:t>
            </a:r>
            <a:endParaRPr lang="zh-CN" altLang="en-US" sz="2000" dirty="0"/>
          </a:p>
        </p:txBody>
      </p:sp>
    </p:spTree>
    <p:extLst>
      <p:ext uri="{BB962C8B-B14F-4D97-AF65-F5344CB8AC3E}">
        <p14:creationId xmlns:p14="http://schemas.microsoft.com/office/powerpoint/2010/main" val="20715548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8.4.2  </a:t>
            </a:r>
            <a:r>
              <a:rPr lang="en-US" altLang="zh-CN" sz="2400" b="1"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preg_replace</a:t>
            </a: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函数</a:t>
            </a:r>
          </a:p>
        </p:txBody>
      </p:sp>
      <p:sp>
        <p:nvSpPr>
          <p:cNvPr id="6" name="1"/>
          <p:cNvSpPr txBox="1"/>
          <p:nvPr>
            <p:custDataLst>
              <p:tags r:id="rId1"/>
            </p:custDataLst>
          </p:nvPr>
        </p:nvSpPr>
        <p:spPr>
          <a:xfrm>
            <a:off x="918704" y="1112254"/>
            <a:ext cx="6040598" cy="461665"/>
          </a:xfrm>
          <a:prstGeom prst="rect">
            <a:avLst/>
          </a:prstGeom>
          <a:noFill/>
          <a:ln>
            <a:noFill/>
          </a:ln>
        </p:spPr>
        <p:txBody>
          <a:bodyPr wrap="square" rtlCol="0">
            <a:spAutoFit/>
          </a:bodyPr>
          <a:lstStyle/>
          <a:p>
            <a:pPr lvl="0" defTabSz="457200">
              <a:defRPr/>
            </a:pPr>
            <a:r>
              <a:rPr lang="en-US" altLang="zh-CN"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4</a:t>
            </a:r>
            <a:r>
              <a:rPr lang="en-US" altLang="zh-CN" b="1" kern="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 </a:t>
            </a:r>
            <a:r>
              <a:rPr lang="zh-CN" altLang="en-US" b="1" kern="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多</a:t>
            </a: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个正则表达式替换</a:t>
            </a:r>
          </a:p>
        </p:txBody>
      </p:sp>
      <p:sp>
        <p:nvSpPr>
          <p:cNvPr id="7" name="矩形 6"/>
          <p:cNvSpPr/>
          <p:nvPr/>
        </p:nvSpPr>
        <p:spPr>
          <a:xfrm>
            <a:off x="918704" y="1903316"/>
            <a:ext cx="10208099" cy="1015663"/>
          </a:xfrm>
          <a:prstGeom prst="rect">
            <a:avLst/>
          </a:prstGeom>
        </p:spPr>
        <p:txBody>
          <a:bodyPr wrap="square">
            <a:spAutoFit/>
          </a:bodyPr>
          <a:lstStyle/>
          <a:p>
            <a:pPr>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如果</a:t>
            </a:r>
            <a:r>
              <a:rPr lang="zh-CN" altLang="en-US" sz="2000" dirty="0">
                <a:solidFill>
                  <a:srgbClr val="595959"/>
                </a:solidFill>
                <a:latin typeface="微软雅黑" panose="020B0503020204020204" pitchFamily="34" charset="-122"/>
                <a:ea typeface="微软雅黑" panose="020B0503020204020204" pitchFamily="34" charset="-122"/>
                <a:cs typeface="+mn-ea"/>
              </a:rPr>
              <a:t>一个正则表达式无法满足需求，可以通过数组</a:t>
            </a:r>
            <a:r>
              <a:rPr lang="zh-CN" altLang="en-US" sz="2000" dirty="0">
                <a:solidFill>
                  <a:srgbClr val="1369B2"/>
                </a:solidFill>
                <a:latin typeface="微软雅黑" panose="020B0503020204020204" pitchFamily="34" charset="-122"/>
                <a:ea typeface="微软雅黑" panose="020B0503020204020204" pitchFamily="34" charset="-122"/>
                <a:cs typeface="+mn-ea"/>
              </a:rPr>
              <a:t>传入多个正则表达式</a:t>
            </a:r>
            <a:r>
              <a:rPr lang="zh-CN" altLang="en-US" sz="2000" dirty="0">
                <a:solidFill>
                  <a:srgbClr val="595959"/>
                </a:solidFill>
                <a:latin typeface="微软雅黑" panose="020B0503020204020204" pitchFamily="34" charset="-122"/>
                <a:ea typeface="微软雅黑" panose="020B0503020204020204" pitchFamily="34" charset="-122"/>
                <a:cs typeface="+mn-ea"/>
              </a:rPr>
              <a:t>，这些正则表达式的匹配结果都会被</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替换。</a:t>
            </a:r>
            <a:endParaRPr lang="zh-CN" altLang="en-US" sz="2000" dirty="0">
              <a:solidFill>
                <a:srgbClr val="595959"/>
              </a:solidFill>
              <a:latin typeface="微软雅黑" panose="020B0503020204020204" pitchFamily="34" charset="-122"/>
              <a:ea typeface="微软雅黑" panose="020B0503020204020204" pitchFamily="34" charset="-122"/>
              <a:cs typeface="+mn-ea"/>
            </a:endParaRPr>
          </a:p>
        </p:txBody>
      </p:sp>
      <p:sp>
        <p:nvSpPr>
          <p:cNvPr id="8" name="矩形 7"/>
          <p:cNvSpPr/>
          <p:nvPr/>
        </p:nvSpPr>
        <p:spPr>
          <a:xfrm>
            <a:off x="1774726" y="3213770"/>
            <a:ext cx="8778838" cy="1872208"/>
          </a:xfrm>
          <a:prstGeom prst="rect">
            <a:avLst/>
          </a:prstGeom>
          <a:solidFill>
            <a:srgbClr val="F2F2F2"/>
          </a:solidFill>
        </p:spPr>
        <p:txBody>
          <a:bodyPr wrap="square" rtlCol="0" anchor="ctr">
            <a:noAutofit/>
          </a:bodyPr>
          <a:lstStyle/>
          <a:p>
            <a:endParaRPr lang="zh-CN" altLang="en-US" sz="2000">
              <a:solidFill>
                <a:srgbClr val="595959"/>
              </a:solidFill>
              <a:latin typeface="微软雅黑" panose="020B0503020204020204" pitchFamily="34" charset="-122"/>
              <a:ea typeface="微软雅黑" panose="020B0503020204020204" pitchFamily="34" charset="-122"/>
              <a:cs typeface="+mn-ea"/>
            </a:endParaRPr>
          </a:p>
        </p:txBody>
      </p:sp>
      <p:sp>
        <p:nvSpPr>
          <p:cNvPr id="9" name="矩形 8"/>
          <p:cNvSpPr/>
          <p:nvPr/>
        </p:nvSpPr>
        <p:spPr>
          <a:xfrm>
            <a:off x="2005462" y="3357786"/>
            <a:ext cx="9721080" cy="1477328"/>
          </a:xfrm>
          <a:prstGeom prst="rect">
            <a:avLst/>
          </a:prstGeom>
        </p:spPr>
        <p:txBody>
          <a:bodyPr wrap="square">
            <a:spAutoFit/>
          </a:bodyPr>
          <a:lstStyle/>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en-US" altLang="zh-CN" sz="2000" dirty="0" err="1">
                <a:solidFill>
                  <a:srgbClr val="595959"/>
                </a:solidFill>
                <a:latin typeface="微软雅黑" panose="020B0503020204020204" pitchFamily="34" charset="-122"/>
                <a:ea typeface="微软雅黑" panose="020B0503020204020204" pitchFamily="34" charset="-122"/>
                <a:cs typeface="+mn-ea"/>
              </a:rPr>
              <a:t>str</a:t>
            </a:r>
            <a:r>
              <a:rPr lang="en-US" altLang="zh-CN" sz="2000" dirty="0">
                <a:solidFill>
                  <a:srgbClr val="595959"/>
                </a:solidFill>
                <a:latin typeface="微软雅黑" panose="020B0503020204020204" pitchFamily="34" charset="-122"/>
                <a:ea typeface="微软雅黑" panose="020B0503020204020204" pitchFamily="34" charset="-122"/>
                <a:cs typeface="+mn-ea"/>
              </a:rPr>
              <a:t> = '1234';</a:t>
            </a:r>
          </a:p>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$result = </a:t>
            </a:r>
            <a:r>
              <a:rPr lang="en-US" altLang="zh-CN" sz="2000" dirty="0" err="1">
                <a:solidFill>
                  <a:srgbClr val="595959"/>
                </a:solidFill>
                <a:latin typeface="微软雅黑" panose="020B0503020204020204" pitchFamily="34" charset="-122"/>
                <a:ea typeface="微软雅黑" panose="020B0503020204020204" pitchFamily="34" charset="-122"/>
                <a:cs typeface="+mn-ea"/>
              </a:rPr>
              <a:t>preg_replace</a:t>
            </a:r>
            <a:r>
              <a:rPr lang="en-US" altLang="zh-CN" sz="2000" dirty="0">
                <a:solidFill>
                  <a:srgbClr val="595959"/>
                </a:solidFill>
                <a:latin typeface="微软雅黑" panose="020B0503020204020204" pitchFamily="34" charset="-122"/>
                <a:ea typeface="微软雅黑" panose="020B0503020204020204" pitchFamily="34" charset="-122"/>
                <a:cs typeface="+mn-ea"/>
              </a:rPr>
              <a:t>(['/1/', '/2/'], ['a', 'b'], $</a:t>
            </a:r>
            <a:r>
              <a:rPr lang="en-US" altLang="zh-CN" sz="2000" dirty="0" err="1">
                <a:solidFill>
                  <a:srgbClr val="595959"/>
                </a:solidFill>
                <a:latin typeface="微软雅黑" panose="020B0503020204020204" pitchFamily="34" charset="-122"/>
                <a:ea typeface="微软雅黑" panose="020B0503020204020204" pitchFamily="34" charset="-122"/>
                <a:cs typeface="+mn-ea"/>
              </a:rPr>
              <a:t>str</a:t>
            </a:r>
            <a:r>
              <a:rPr lang="en-US" altLang="zh-CN" sz="2000" dirty="0">
                <a:solidFill>
                  <a:srgbClr val="595959"/>
                </a:solidFill>
                <a:latin typeface="微软雅黑" panose="020B0503020204020204" pitchFamily="34" charset="-122"/>
                <a:ea typeface="微软雅黑" panose="020B0503020204020204" pitchFamily="34" charset="-122"/>
                <a:cs typeface="+mn-ea"/>
              </a:rPr>
              <a:t>);</a:t>
            </a:r>
          </a:p>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echo $result;           // </a:t>
            </a:r>
            <a:r>
              <a:rPr lang="zh-CN" altLang="en-US" sz="2000" dirty="0">
                <a:solidFill>
                  <a:srgbClr val="595959"/>
                </a:solidFill>
                <a:latin typeface="微软雅黑" panose="020B0503020204020204" pitchFamily="34" charset="-122"/>
                <a:ea typeface="微软雅黑" panose="020B0503020204020204" pitchFamily="34" charset="-122"/>
                <a:cs typeface="+mn-ea"/>
              </a:rPr>
              <a:t>输出结果：</a:t>
            </a:r>
            <a:r>
              <a:rPr lang="en-US" altLang="zh-CN" sz="2000" dirty="0">
                <a:solidFill>
                  <a:srgbClr val="595959"/>
                </a:solidFill>
                <a:latin typeface="微软雅黑" panose="020B0503020204020204" pitchFamily="34" charset="-122"/>
                <a:ea typeface="微软雅黑" panose="020B0503020204020204" pitchFamily="34" charset="-122"/>
                <a:cs typeface="+mn-ea"/>
              </a:rPr>
              <a:t>ab34</a:t>
            </a:r>
          </a:p>
        </p:txBody>
      </p:sp>
    </p:spTree>
    <p:extLst>
      <p:ext uri="{BB962C8B-B14F-4D97-AF65-F5344CB8AC3E}">
        <p14:creationId xmlns:p14="http://schemas.microsoft.com/office/powerpoint/2010/main" val="20345562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206774" y="2997746"/>
            <a:ext cx="7848872" cy="2604515"/>
          </a:xfrm>
          <a:prstGeom prst="rect">
            <a:avLst/>
          </a:prstGeom>
          <a:solidFill>
            <a:srgbClr val="F2F2F2"/>
          </a:solidFill>
        </p:spPr>
        <p:txBody>
          <a:bodyPr wrap="square" rtlCol="0" anchor="ctr">
            <a:noAutofit/>
          </a:bodyPr>
          <a:lstStyle/>
          <a:p>
            <a:endParaRPr lang="zh-CN" altLang="en-US" sz="200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8.4.2  </a:t>
            </a:r>
            <a:r>
              <a:rPr lang="en-US" altLang="zh-CN" sz="2400" b="1"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preg_replace</a:t>
            </a: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函数</a:t>
            </a:r>
          </a:p>
        </p:txBody>
      </p:sp>
      <p:sp>
        <p:nvSpPr>
          <p:cNvPr id="6" name="1"/>
          <p:cNvSpPr txBox="1"/>
          <p:nvPr>
            <p:custDataLst>
              <p:tags r:id="rId1"/>
            </p:custDataLst>
          </p:nvPr>
        </p:nvSpPr>
        <p:spPr>
          <a:xfrm>
            <a:off x="918704" y="1112254"/>
            <a:ext cx="6040598" cy="461665"/>
          </a:xfrm>
          <a:prstGeom prst="rect">
            <a:avLst/>
          </a:prstGeom>
          <a:noFill/>
          <a:ln>
            <a:noFill/>
          </a:ln>
        </p:spPr>
        <p:txBody>
          <a:bodyPr wrap="square" rtlCol="0">
            <a:spAutoFit/>
          </a:bodyPr>
          <a:lstStyle/>
          <a:p>
            <a:pPr lvl="0" defTabSz="457200">
              <a:defRPr/>
            </a:pPr>
            <a:r>
              <a:rPr lang="en-US" altLang="zh-CN"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5</a:t>
            </a:r>
            <a:r>
              <a:rPr lang="en-US" altLang="zh-CN" b="1" kern="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 </a:t>
            </a:r>
            <a:r>
              <a:rPr lang="zh-CN" altLang="en-US" b="1" kern="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限定</a:t>
            </a: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替换次数</a:t>
            </a:r>
          </a:p>
        </p:txBody>
      </p:sp>
      <p:sp>
        <p:nvSpPr>
          <p:cNvPr id="7" name="矩形 6"/>
          <p:cNvSpPr/>
          <p:nvPr/>
        </p:nvSpPr>
        <p:spPr>
          <a:xfrm>
            <a:off x="892590" y="1740110"/>
            <a:ext cx="10171168" cy="1015663"/>
          </a:xfrm>
          <a:prstGeom prst="rect">
            <a:avLst/>
          </a:prstGeom>
        </p:spPr>
        <p:txBody>
          <a:bodyPr wrap="square">
            <a:spAutoFit/>
          </a:bodyPr>
          <a:lstStyle/>
          <a:p>
            <a:pPr>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第</a:t>
            </a:r>
            <a:r>
              <a:rPr lang="en-US" altLang="zh-CN" sz="2000" dirty="0">
                <a:solidFill>
                  <a:srgbClr val="595959"/>
                </a:solidFill>
                <a:latin typeface="微软雅黑" panose="020B0503020204020204" pitchFamily="34" charset="-122"/>
                <a:ea typeface="微软雅黑" panose="020B0503020204020204" pitchFamily="34" charset="-122"/>
                <a:cs typeface="+mn-ea"/>
              </a:rPr>
              <a:t>4</a:t>
            </a:r>
            <a:r>
              <a:rPr lang="zh-CN" altLang="en-US" sz="2000" dirty="0">
                <a:solidFill>
                  <a:srgbClr val="595959"/>
                </a:solidFill>
                <a:latin typeface="微软雅黑" panose="020B0503020204020204" pitchFamily="34" charset="-122"/>
                <a:ea typeface="微软雅黑" panose="020B0503020204020204" pitchFamily="34" charset="-122"/>
                <a:cs typeface="+mn-ea"/>
              </a:rPr>
              <a:t>个参数表示</a:t>
            </a:r>
            <a:r>
              <a:rPr lang="zh-CN" altLang="en-US" sz="2000" dirty="0">
                <a:solidFill>
                  <a:srgbClr val="1369B2"/>
                </a:solidFill>
                <a:latin typeface="微软雅黑" panose="020B0503020204020204" pitchFamily="34" charset="-122"/>
                <a:ea typeface="微软雅黑" panose="020B0503020204020204" pitchFamily="34" charset="-122"/>
                <a:cs typeface="+mn-ea"/>
              </a:rPr>
              <a:t>最大允许的替换次数</a:t>
            </a:r>
            <a:r>
              <a:rPr lang="zh-CN" altLang="en-US" sz="2000" dirty="0">
                <a:solidFill>
                  <a:srgbClr val="595959"/>
                </a:solidFill>
                <a:latin typeface="微软雅黑" panose="020B0503020204020204" pitchFamily="34" charset="-122"/>
                <a:ea typeface="微软雅黑" panose="020B0503020204020204" pitchFamily="34" charset="-122"/>
                <a:cs typeface="+mn-ea"/>
              </a:rPr>
              <a:t>，默认值是</a:t>
            </a:r>
            <a:r>
              <a:rPr lang="en-US" altLang="zh-CN" sz="2000" dirty="0">
                <a:solidFill>
                  <a:srgbClr val="1369B2"/>
                </a:solidFill>
                <a:latin typeface="微软雅黑" panose="020B0503020204020204" pitchFamily="34" charset="-122"/>
                <a:ea typeface="微软雅黑" panose="020B0503020204020204" pitchFamily="34" charset="-122"/>
                <a:cs typeface="+mn-ea"/>
              </a:rPr>
              <a:t>-1</a:t>
            </a:r>
            <a:r>
              <a:rPr lang="zh-CN" altLang="en-US" sz="2000" dirty="0">
                <a:solidFill>
                  <a:srgbClr val="595959"/>
                </a:solidFill>
                <a:latin typeface="微软雅黑" panose="020B0503020204020204" pitchFamily="34" charset="-122"/>
                <a:ea typeface="微软雅黑" panose="020B0503020204020204" pitchFamily="34" charset="-122"/>
                <a:cs typeface="+mn-ea"/>
              </a:rPr>
              <a:t>，表示</a:t>
            </a:r>
            <a:r>
              <a:rPr lang="zh-CN" altLang="en-US" sz="2000" dirty="0">
                <a:solidFill>
                  <a:srgbClr val="1369B2"/>
                </a:solidFill>
                <a:latin typeface="微软雅黑" panose="020B0503020204020204" pitchFamily="34" charset="-122"/>
                <a:ea typeface="微软雅黑" panose="020B0503020204020204" pitchFamily="34" charset="-122"/>
                <a:cs typeface="+mn-ea"/>
              </a:rPr>
              <a:t>不限制</a:t>
            </a:r>
            <a:r>
              <a:rPr lang="zh-CN" altLang="en-US" sz="2000" dirty="0">
                <a:solidFill>
                  <a:srgbClr val="595959"/>
                </a:solidFill>
                <a:latin typeface="微软雅黑" panose="020B0503020204020204" pitchFamily="34" charset="-122"/>
                <a:ea typeface="微软雅黑" panose="020B0503020204020204" pitchFamily="34" charset="-122"/>
                <a:cs typeface="+mn-ea"/>
              </a:rPr>
              <a:t>次数，我们可以根据实际情况设置允许替换的</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次数。</a:t>
            </a:r>
            <a:endParaRPr lang="zh-CN" altLang="en-US" sz="2000" dirty="0">
              <a:solidFill>
                <a:srgbClr val="595959"/>
              </a:solidFill>
              <a:latin typeface="微软雅黑" panose="020B0503020204020204" pitchFamily="34" charset="-122"/>
              <a:ea typeface="微软雅黑" panose="020B0503020204020204" pitchFamily="34" charset="-122"/>
              <a:cs typeface="+mn-ea"/>
            </a:endParaRPr>
          </a:p>
        </p:txBody>
      </p:sp>
      <p:sp>
        <p:nvSpPr>
          <p:cNvPr id="3" name="矩形 2"/>
          <p:cNvSpPr/>
          <p:nvPr/>
        </p:nvSpPr>
        <p:spPr>
          <a:xfrm>
            <a:off x="2815437" y="3071905"/>
            <a:ext cx="6696744" cy="2346283"/>
          </a:xfrm>
          <a:prstGeom prst="rect">
            <a:avLst/>
          </a:prstGeom>
        </p:spPr>
        <p:txBody>
          <a:bodyPr wrap="square">
            <a:spAutoFit/>
          </a:bodyPr>
          <a:lstStyle/>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en-US" altLang="zh-CN" sz="2000" dirty="0" err="1">
                <a:solidFill>
                  <a:srgbClr val="595959"/>
                </a:solidFill>
                <a:latin typeface="微软雅黑" panose="020B0503020204020204" pitchFamily="34" charset="-122"/>
                <a:ea typeface="微软雅黑" panose="020B0503020204020204" pitchFamily="34" charset="-122"/>
                <a:cs typeface="+mn-ea"/>
              </a:rPr>
              <a:t>str</a:t>
            </a:r>
            <a:r>
              <a:rPr lang="en-US" altLang="zh-CN" sz="2000" dirty="0">
                <a:solidFill>
                  <a:srgbClr val="595959"/>
                </a:solidFill>
                <a:latin typeface="微软雅黑" panose="020B0503020204020204" pitchFamily="34" charset="-122"/>
                <a:ea typeface="微软雅黑" panose="020B0503020204020204" pitchFamily="34" charset="-122"/>
                <a:cs typeface="+mn-ea"/>
              </a:rPr>
              <a:t> = '</a:t>
            </a:r>
            <a:r>
              <a:rPr lang="en-US" altLang="zh-CN" sz="2000" dirty="0" err="1">
                <a:solidFill>
                  <a:srgbClr val="595959"/>
                </a:solidFill>
                <a:latin typeface="微软雅黑" panose="020B0503020204020204" pitchFamily="34" charset="-122"/>
                <a:ea typeface="微软雅黑" panose="020B0503020204020204" pitchFamily="34" charset="-122"/>
                <a:cs typeface="+mn-ea"/>
              </a:rPr>
              <a:t>abbc</a:t>
            </a:r>
            <a:r>
              <a:rPr lang="en-US" altLang="zh-CN" sz="2000" dirty="0">
                <a:solidFill>
                  <a:srgbClr val="595959"/>
                </a:solidFill>
                <a:latin typeface="微软雅黑" panose="020B0503020204020204" pitchFamily="34" charset="-122"/>
                <a:ea typeface="微软雅黑" panose="020B0503020204020204" pitchFamily="34" charset="-122"/>
                <a:cs typeface="+mn-ea"/>
              </a:rPr>
              <a:t>';</a:t>
            </a:r>
          </a:p>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$result = </a:t>
            </a:r>
            <a:r>
              <a:rPr lang="en-US" altLang="zh-CN" sz="2000" dirty="0" err="1">
                <a:solidFill>
                  <a:srgbClr val="595959"/>
                </a:solidFill>
                <a:latin typeface="微软雅黑" panose="020B0503020204020204" pitchFamily="34" charset="-122"/>
                <a:ea typeface="微软雅黑" panose="020B0503020204020204" pitchFamily="34" charset="-122"/>
                <a:cs typeface="+mn-ea"/>
              </a:rPr>
              <a:t>preg_replace</a:t>
            </a:r>
            <a:r>
              <a:rPr lang="en-US" altLang="zh-CN" sz="2000" dirty="0">
                <a:solidFill>
                  <a:srgbClr val="595959"/>
                </a:solidFill>
                <a:latin typeface="微软雅黑" panose="020B0503020204020204" pitchFamily="34" charset="-122"/>
                <a:ea typeface="微软雅黑" panose="020B0503020204020204" pitchFamily="34" charset="-122"/>
                <a:cs typeface="+mn-ea"/>
              </a:rPr>
              <a:t>('/b/', 'd', $</a:t>
            </a:r>
            <a:r>
              <a:rPr lang="en-US" altLang="zh-CN" sz="2000" dirty="0" err="1">
                <a:solidFill>
                  <a:srgbClr val="595959"/>
                </a:solidFill>
                <a:latin typeface="微软雅黑" panose="020B0503020204020204" pitchFamily="34" charset="-122"/>
                <a:ea typeface="微软雅黑" panose="020B0503020204020204" pitchFamily="34" charset="-122"/>
                <a:cs typeface="+mn-ea"/>
              </a:rPr>
              <a:t>str</a:t>
            </a:r>
            <a:r>
              <a:rPr lang="en-US" altLang="zh-CN" sz="2000" dirty="0">
                <a:solidFill>
                  <a:srgbClr val="595959"/>
                </a:solidFill>
                <a:latin typeface="微软雅黑" panose="020B0503020204020204" pitchFamily="34" charset="-122"/>
                <a:ea typeface="微软雅黑" panose="020B0503020204020204" pitchFamily="34" charset="-122"/>
                <a:cs typeface="+mn-ea"/>
              </a:rPr>
              <a:t>);</a:t>
            </a:r>
          </a:p>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echo $result;           // </a:t>
            </a:r>
            <a:r>
              <a:rPr lang="zh-CN" altLang="en-US" sz="2000" dirty="0">
                <a:solidFill>
                  <a:srgbClr val="595959"/>
                </a:solidFill>
                <a:latin typeface="微软雅黑" panose="020B0503020204020204" pitchFamily="34" charset="-122"/>
                <a:ea typeface="微软雅黑" panose="020B0503020204020204" pitchFamily="34" charset="-122"/>
                <a:cs typeface="+mn-ea"/>
              </a:rPr>
              <a:t>输出结果：</a:t>
            </a:r>
            <a:r>
              <a:rPr lang="en-US" altLang="zh-CN" sz="2000" dirty="0" err="1">
                <a:solidFill>
                  <a:srgbClr val="595959"/>
                </a:solidFill>
                <a:latin typeface="微软雅黑" panose="020B0503020204020204" pitchFamily="34" charset="-122"/>
                <a:ea typeface="微软雅黑" panose="020B0503020204020204" pitchFamily="34" charset="-122"/>
                <a:cs typeface="+mn-ea"/>
              </a:rPr>
              <a:t>addc</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$result = </a:t>
            </a:r>
            <a:r>
              <a:rPr lang="en-US" altLang="zh-CN" sz="2000" dirty="0" err="1">
                <a:solidFill>
                  <a:srgbClr val="595959"/>
                </a:solidFill>
                <a:latin typeface="微软雅黑" panose="020B0503020204020204" pitchFamily="34" charset="-122"/>
                <a:ea typeface="微软雅黑" panose="020B0503020204020204" pitchFamily="34" charset="-122"/>
                <a:cs typeface="+mn-ea"/>
              </a:rPr>
              <a:t>preg_replace</a:t>
            </a:r>
            <a:r>
              <a:rPr lang="en-US" altLang="zh-CN" sz="2000" dirty="0">
                <a:solidFill>
                  <a:srgbClr val="595959"/>
                </a:solidFill>
                <a:latin typeface="微软雅黑" panose="020B0503020204020204" pitchFamily="34" charset="-122"/>
                <a:ea typeface="微软雅黑" panose="020B0503020204020204" pitchFamily="34" charset="-122"/>
                <a:cs typeface="+mn-ea"/>
              </a:rPr>
              <a:t>('/b/', 'd', $</a:t>
            </a:r>
            <a:r>
              <a:rPr lang="en-US" altLang="zh-CN" sz="2000" dirty="0" err="1">
                <a:solidFill>
                  <a:srgbClr val="595959"/>
                </a:solidFill>
                <a:latin typeface="微软雅黑" panose="020B0503020204020204" pitchFamily="34" charset="-122"/>
                <a:ea typeface="微软雅黑" panose="020B0503020204020204" pitchFamily="34" charset="-122"/>
                <a:cs typeface="+mn-ea"/>
              </a:rPr>
              <a:t>str</a:t>
            </a:r>
            <a:r>
              <a:rPr lang="en-US" altLang="zh-CN" sz="2000" dirty="0">
                <a:solidFill>
                  <a:srgbClr val="595959"/>
                </a:solidFill>
                <a:latin typeface="微软雅黑" panose="020B0503020204020204" pitchFamily="34" charset="-122"/>
                <a:ea typeface="微软雅黑" panose="020B0503020204020204" pitchFamily="34" charset="-122"/>
                <a:cs typeface="+mn-ea"/>
              </a:rPr>
              <a:t>, 1);</a:t>
            </a:r>
          </a:p>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echo $result;           // </a:t>
            </a:r>
            <a:r>
              <a:rPr lang="zh-CN" altLang="en-US" sz="2000" dirty="0">
                <a:solidFill>
                  <a:srgbClr val="595959"/>
                </a:solidFill>
                <a:latin typeface="微软雅黑" panose="020B0503020204020204" pitchFamily="34" charset="-122"/>
                <a:ea typeface="微软雅黑" panose="020B0503020204020204" pitchFamily="34" charset="-122"/>
                <a:cs typeface="+mn-ea"/>
              </a:rPr>
              <a:t>输出结果：</a:t>
            </a:r>
            <a:r>
              <a:rPr lang="en-US" altLang="zh-CN" sz="2000" dirty="0" err="1">
                <a:solidFill>
                  <a:srgbClr val="595959"/>
                </a:solidFill>
                <a:latin typeface="微软雅黑" panose="020B0503020204020204" pitchFamily="34" charset="-122"/>
                <a:ea typeface="微软雅黑" panose="020B0503020204020204" pitchFamily="34" charset="-122"/>
                <a:cs typeface="+mn-ea"/>
              </a:rPr>
              <a:t>adbc</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36455576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990750" y="2603758"/>
            <a:ext cx="7848872" cy="1944216"/>
          </a:xfrm>
          <a:prstGeom prst="rect">
            <a:avLst/>
          </a:prstGeom>
          <a:solidFill>
            <a:srgbClr val="F2F2F2"/>
          </a:solidFill>
        </p:spPr>
        <p:txBody>
          <a:bodyPr wrap="square" rtlCol="0" anchor="ctr">
            <a:noAutofit/>
          </a:bodyPr>
          <a:lstStyle/>
          <a:p>
            <a:endParaRPr lang="zh-CN" altLang="en-US" sz="200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8.4.2  </a:t>
            </a:r>
            <a:r>
              <a:rPr lang="en-US" altLang="zh-CN" sz="2400" b="1"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preg_replace</a:t>
            </a: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函数</a:t>
            </a:r>
          </a:p>
        </p:txBody>
      </p:sp>
      <p:sp>
        <p:nvSpPr>
          <p:cNvPr id="6" name="1"/>
          <p:cNvSpPr txBox="1"/>
          <p:nvPr>
            <p:custDataLst>
              <p:tags r:id="rId1"/>
            </p:custDataLst>
          </p:nvPr>
        </p:nvSpPr>
        <p:spPr>
          <a:xfrm>
            <a:off x="918704" y="1112254"/>
            <a:ext cx="6040598" cy="461665"/>
          </a:xfrm>
          <a:prstGeom prst="rect">
            <a:avLst/>
          </a:prstGeom>
          <a:noFill/>
          <a:ln>
            <a:noFill/>
          </a:ln>
        </p:spPr>
        <p:txBody>
          <a:bodyPr wrap="square" rtlCol="0">
            <a:spAutoFit/>
          </a:bodyPr>
          <a:lstStyle/>
          <a:p>
            <a:pPr lvl="0" defTabSz="457200">
              <a:defRPr/>
            </a:pPr>
            <a:r>
              <a:rPr lang="en-US" altLang="zh-CN"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6</a:t>
            </a:r>
            <a:r>
              <a:rPr lang="en-US" altLang="zh-CN" b="1" kern="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 </a:t>
            </a:r>
            <a:r>
              <a:rPr lang="zh-CN" altLang="en-US" b="1" kern="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获取</a:t>
            </a: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替换的次数</a:t>
            </a:r>
          </a:p>
        </p:txBody>
      </p:sp>
      <p:sp>
        <p:nvSpPr>
          <p:cNvPr id="7" name="矩形 6"/>
          <p:cNvSpPr/>
          <p:nvPr/>
        </p:nvSpPr>
        <p:spPr>
          <a:xfrm>
            <a:off x="982638" y="1773610"/>
            <a:ext cx="10064083" cy="553998"/>
          </a:xfrm>
          <a:prstGeom prst="rect">
            <a:avLst/>
          </a:prstGeom>
        </p:spPr>
        <p:txBody>
          <a:bodyPr wrap="square">
            <a:spAutoFit/>
          </a:bodyPr>
          <a:lstStyle/>
          <a:p>
            <a:pPr>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通过</a:t>
            </a:r>
            <a:r>
              <a:rPr lang="zh-CN" altLang="en-US" sz="2000" dirty="0">
                <a:solidFill>
                  <a:srgbClr val="595959"/>
                </a:solidFill>
                <a:latin typeface="微软雅黑" panose="020B0503020204020204" pitchFamily="34" charset="-122"/>
                <a:ea typeface="微软雅黑" panose="020B0503020204020204" pitchFamily="34" charset="-122"/>
                <a:cs typeface="+mn-ea"/>
              </a:rPr>
              <a:t>第</a:t>
            </a:r>
            <a:r>
              <a:rPr lang="en-US" altLang="zh-CN" sz="2000" dirty="0">
                <a:solidFill>
                  <a:srgbClr val="595959"/>
                </a:solidFill>
                <a:latin typeface="微软雅黑" panose="020B0503020204020204" pitchFamily="34" charset="-122"/>
                <a:ea typeface="微软雅黑" panose="020B0503020204020204" pitchFamily="34" charset="-122"/>
                <a:cs typeface="+mn-ea"/>
              </a:rPr>
              <a:t>5</a:t>
            </a:r>
            <a:r>
              <a:rPr lang="zh-CN" altLang="en-US" sz="2000" dirty="0">
                <a:solidFill>
                  <a:srgbClr val="595959"/>
                </a:solidFill>
                <a:latin typeface="微软雅黑" panose="020B0503020204020204" pitchFamily="34" charset="-122"/>
                <a:ea typeface="微软雅黑" panose="020B0503020204020204" pitchFamily="34" charset="-122"/>
                <a:cs typeface="+mn-ea"/>
              </a:rPr>
              <a:t>个参数获取</a:t>
            </a:r>
            <a:r>
              <a:rPr lang="en-US" altLang="zh-CN" sz="2000" dirty="0" err="1">
                <a:solidFill>
                  <a:srgbClr val="1369B2"/>
                </a:solidFill>
                <a:latin typeface="微软雅黑" panose="020B0503020204020204" pitchFamily="34" charset="-122"/>
                <a:ea typeface="微软雅黑" panose="020B0503020204020204" pitchFamily="34" charset="-122"/>
                <a:cs typeface="+mn-ea"/>
              </a:rPr>
              <a:t>preg_replace</a:t>
            </a:r>
            <a:r>
              <a:rPr lang="en-US" altLang="zh-CN" sz="2000" dirty="0">
                <a:solidFill>
                  <a:srgbClr val="1369B2"/>
                </a:solidFill>
                <a:latin typeface="微软雅黑" panose="020B0503020204020204" pitchFamily="34" charset="-122"/>
                <a:ea typeface="微软雅黑" panose="020B0503020204020204" pitchFamily="34" charset="-122"/>
                <a:cs typeface="+mn-ea"/>
              </a:rPr>
              <a:t>()</a:t>
            </a:r>
            <a:r>
              <a:rPr lang="zh-CN" altLang="en-US" sz="2000" dirty="0">
                <a:solidFill>
                  <a:srgbClr val="1369B2"/>
                </a:solidFill>
                <a:latin typeface="微软雅黑" panose="020B0503020204020204" pitchFamily="34" charset="-122"/>
                <a:ea typeface="微软雅黑" panose="020B0503020204020204" pitchFamily="34" charset="-122"/>
                <a:cs typeface="+mn-ea"/>
              </a:rPr>
              <a:t>函数</a:t>
            </a:r>
            <a:r>
              <a:rPr lang="zh-CN" altLang="en-US" sz="2000" dirty="0">
                <a:solidFill>
                  <a:srgbClr val="595959"/>
                </a:solidFill>
                <a:latin typeface="微软雅黑" panose="020B0503020204020204" pitchFamily="34" charset="-122"/>
                <a:ea typeface="微软雅黑" panose="020B0503020204020204" pitchFamily="34" charset="-122"/>
                <a:cs typeface="+mn-ea"/>
              </a:rPr>
              <a:t>的</a:t>
            </a:r>
            <a:r>
              <a:rPr lang="zh-CN" altLang="en-US" sz="2000" dirty="0">
                <a:solidFill>
                  <a:srgbClr val="1369B2"/>
                </a:solidFill>
                <a:latin typeface="微软雅黑" panose="020B0503020204020204" pitchFamily="34" charset="-122"/>
                <a:ea typeface="微软雅黑" panose="020B0503020204020204" pitchFamily="34" charset="-122"/>
                <a:cs typeface="+mn-ea"/>
              </a:rPr>
              <a:t>替换</a:t>
            </a:r>
            <a:r>
              <a:rPr lang="zh-CN" altLang="en-US" sz="2000" dirty="0" smtClean="0">
                <a:solidFill>
                  <a:srgbClr val="1369B2"/>
                </a:solidFill>
                <a:latin typeface="微软雅黑" panose="020B0503020204020204" pitchFamily="34" charset="-122"/>
                <a:ea typeface="微软雅黑" panose="020B0503020204020204" pitchFamily="34" charset="-122"/>
                <a:cs typeface="+mn-ea"/>
              </a:rPr>
              <a:t>次数</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zh-CN" altLang="en-US" sz="2000" dirty="0">
              <a:solidFill>
                <a:srgbClr val="595959"/>
              </a:solidFill>
              <a:latin typeface="微软雅黑" panose="020B0503020204020204" pitchFamily="34" charset="-122"/>
              <a:ea typeface="微软雅黑" panose="020B0503020204020204" pitchFamily="34" charset="-122"/>
              <a:cs typeface="+mn-ea"/>
            </a:endParaRPr>
          </a:p>
        </p:txBody>
      </p:sp>
      <p:sp>
        <p:nvSpPr>
          <p:cNvPr id="3" name="矩形 2"/>
          <p:cNvSpPr/>
          <p:nvPr/>
        </p:nvSpPr>
        <p:spPr>
          <a:xfrm>
            <a:off x="2350790" y="2819781"/>
            <a:ext cx="7128792" cy="1477328"/>
          </a:xfrm>
          <a:prstGeom prst="rect">
            <a:avLst/>
          </a:prstGeom>
        </p:spPr>
        <p:txBody>
          <a:bodyPr wrap="square">
            <a:spAutoFit/>
          </a:bodyPr>
          <a:lstStyle/>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en-US" altLang="zh-CN" sz="2000" dirty="0" err="1">
                <a:solidFill>
                  <a:srgbClr val="595959"/>
                </a:solidFill>
                <a:latin typeface="微软雅黑" panose="020B0503020204020204" pitchFamily="34" charset="-122"/>
                <a:ea typeface="微软雅黑" panose="020B0503020204020204" pitchFamily="34" charset="-122"/>
                <a:cs typeface="+mn-ea"/>
              </a:rPr>
              <a:t>str</a:t>
            </a:r>
            <a:r>
              <a:rPr lang="en-US" altLang="zh-CN" sz="2000" dirty="0">
                <a:solidFill>
                  <a:srgbClr val="595959"/>
                </a:solidFill>
                <a:latin typeface="微软雅黑" panose="020B0503020204020204" pitchFamily="34" charset="-122"/>
                <a:ea typeface="微软雅黑" panose="020B0503020204020204" pitchFamily="34" charset="-122"/>
                <a:cs typeface="+mn-ea"/>
              </a:rPr>
              <a:t> = '</a:t>
            </a:r>
            <a:r>
              <a:rPr lang="en-US" altLang="zh-CN" sz="2000" dirty="0" err="1">
                <a:solidFill>
                  <a:srgbClr val="595959"/>
                </a:solidFill>
                <a:latin typeface="微软雅黑" panose="020B0503020204020204" pitchFamily="34" charset="-122"/>
                <a:ea typeface="微软雅黑" panose="020B0503020204020204" pitchFamily="34" charset="-122"/>
                <a:cs typeface="+mn-ea"/>
              </a:rPr>
              <a:t>abbc</a:t>
            </a:r>
            <a:r>
              <a:rPr lang="en-US" altLang="zh-CN" sz="2000" dirty="0">
                <a:solidFill>
                  <a:srgbClr val="595959"/>
                </a:solidFill>
                <a:latin typeface="微软雅黑" panose="020B0503020204020204" pitchFamily="34" charset="-122"/>
                <a:ea typeface="微软雅黑" panose="020B0503020204020204" pitchFamily="34" charset="-122"/>
                <a:cs typeface="+mn-ea"/>
              </a:rPr>
              <a:t>';</a:t>
            </a:r>
          </a:p>
          <a:p>
            <a:pPr>
              <a:lnSpc>
                <a:spcPct val="150000"/>
              </a:lnSpc>
            </a:pPr>
            <a:r>
              <a:rPr lang="en-US" altLang="zh-CN" sz="2000" dirty="0" err="1">
                <a:solidFill>
                  <a:srgbClr val="595959"/>
                </a:solidFill>
                <a:latin typeface="微软雅黑" panose="020B0503020204020204" pitchFamily="34" charset="-122"/>
                <a:ea typeface="微软雅黑" panose="020B0503020204020204" pitchFamily="34" charset="-122"/>
                <a:cs typeface="+mn-ea"/>
              </a:rPr>
              <a:t>preg_replace</a:t>
            </a:r>
            <a:r>
              <a:rPr lang="en-US" altLang="zh-CN" sz="2000" dirty="0">
                <a:solidFill>
                  <a:srgbClr val="595959"/>
                </a:solidFill>
                <a:latin typeface="微软雅黑" panose="020B0503020204020204" pitchFamily="34" charset="-122"/>
                <a:ea typeface="微软雅黑" panose="020B0503020204020204" pitchFamily="34" charset="-122"/>
                <a:cs typeface="+mn-ea"/>
              </a:rPr>
              <a:t>('/b/', 'd', $</a:t>
            </a:r>
            <a:r>
              <a:rPr lang="en-US" altLang="zh-CN" sz="2000" dirty="0" err="1">
                <a:solidFill>
                  <a:srgbClr val="595959"/>
                </a:solidFill>
                <a:latin typeface="微软雅黑" panose="020B0503020204020204" pitchFamily="34" charset="-122"/>
                <a:ea typeface="微软雅黑" panose="020B0503020204020204" pitchFamily="34" charset="-122"/>
                <a:cs typeface="+mn-ea"/>
              </a:rPr>
              <a:t>str</a:t>
            </a:r>
            <a:r>
              <a:rPr lang="en-US" altLang="zh-CN" sz="2000" dirty="0">
                <a:solidFill>
                  <a:srgbClr val="595959"/>
                </a:solidFill>
                <a:latin typeface="微软雅黑" panose="020B0503020204020204" pitchFamily="34" charset="-122"/>
                <a:ea typeface="微软雅黑" panose="020B0503020204020204" pitchFamily="34" charset="-122"/>
                <a:cs typeface="+mn-ea"/>
              </a:rPr>
              <a:t>, -1, $count);</a:t>
            </a:r>
          </a:p>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echo $count;            // </a:t>
            </a:r>
            <a:r>
              <a:rPr lang="zh-CN" altLang="en-US" sz="2000" dirty="0">
                <a:solidFill>
                  <a:srgbClr val="595959"/>
                </a:solidFill>
                <a:latin typeface="微软雅黑" panose="020B0503020204020204" pitchFamily="34" charset="-122"/>
                <a:ea typeface="微软雅黑" panose="020B0503020204020204" pitchFamily="34" charset="-122"/>
                <a:cs typeface="+mn-ea"/>
              </a:rPr>
              <a:t>输出结果：</a:t>
            </a:r>
            <a:r>
              <a:rPr lang="en-US" altLang="zh-CN" sz="2000" dirty="0">
                <a:solidFill>
                  <a:srgbClr val="595959"/>
                </a:solidFill>
                <a:latin typeface="微软雅黑" panose="020B0503020204020204" pitchFamily="34" charset="-122"/>
                <a:ea typeface="微软雅黑" panose="020B0503020204020204" pitchFamily="34" charset="-122"/>
                <a:cs typeface="+mn-ea"/>
              </a:rPr>
              <a:t>2</a:t>
            </a:r>
          </a:p>
        </p:txBody>
      </p:sp>
    </p:spTree>
    <p:extLst>
      <p:ext uri="{BB962C8B-B14F-4D97-AF65-F5344CB8AC3E}">
        <p14:creationId xmlns:p14="http://schemas.microsoft.com/office/powerpoint/2010/main" val="40853405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574172E-A3D8-43AB-9E82-549DB9FB48BD}"/>
              </a:ext>
            </a:extLst>
          </p:cNvPr>
          <p:cNvPicPr>
            <a:picLocks noChangeAspect="1"/>
          </p:cNvPicPr>
          <p:nvPr/>
        </p:nvPicPr>
        <p:blipFill>
          <a:blip r:embed="rId3"/>
          <a:stretch>
            <a:fillRect/>
          </a:stretch>
        </p:blipFill>
        <p:spPr>
          <a:xfrm>
            <a:off x="944880" y="2215515"/>
            <a:ext cx="2797810" cy="3898265"/>
          </a:xfrm>
          <a:prstGeom prst="rect">
            <a:avLst/>
          </a:prstGeom>
        </p:spPr>
      </p:pic>
      <p:sp>
        <p:nvSpPr>
          <p:cNvPr id="7" name="椭圆形标注 12">
            <a:extLst>
              <a:ext uri="{FF2B5EF4-FFF2-40B4-BE49-F238E27FC236}">
                <a16:creationId xmlns:a16="http://schemas.microsoft.com/office/drawing/2014/main" id="{7B390C9A-D5FF-47D1-B4B4-0199AF6B48D8}"/>
              </a:ext>
            </a:extLst>
          </p:cNvPr>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a:extLst>
              <a:ext uri="{FF2B5EF4-FFF2-40B4-BE49-F238E27FC236}">
                <a16:creationId xmlns:a16="http://schemas.microsoft.com/office/drawing/2014/main" id="{D9A8924D-E4E3-41DB-9F07-89CCE28E2FE3}"/>
              </a:ext>
            </a:extLst>
          </p:cNvPr>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2" name="TextBox 35">
            <a:extLst>
              <a:ext uri="{FF2B5EF4-FFF2-40B4-BE49-F238E27FC236}">
                <a16:creationId xmlns:a16="http://schemas.microsoft.com/office/drawing/2014/main" id="{88A2767E-6F2C-4E24-978D-C8C7F571051E}"/>
              </a:ext>
            </a:extLst>
          </p:cNvPr>
          <p:cNvSpPr txBox="1">
            <a:spLocks noChangeArrowheads="1"/>
          </p:cNvSpPr>
          <p:nvPr/>
        </p:nvSpPr>
        <p:spPr bwMode="auto">
          <a:xfrm>
            <a:off x="5815965" y="3706568"/>
            <a:ext cx="5429568" cy="1231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熟悉</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正则表达式的概念</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a:t>
            </a:r>
            <a:r>
              <a:rPr lang="zh-CN" altLang="en-US"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能够描述正则表达式</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的作用</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grpSp>
        <p:nvGrpSpPr>
          <p:cNvPr id="14" name="组合 13">
            <a:extLst>
              <a:ext uri="{FF2B5EF4-FFF2-40B4-BE49-F238E27FC236}">
                <a16:creationId xmlns:a16="http://schemas.microsoft.com/office/drawing/2014/main" id="{3617D419-9079-4D1F-99BA-23638A3FE48F}"/>
              </a:ext>
            </a:extLst>
          </p:cNvPr>
          <p:cNvGrpSpPr/>
          <p:nvPr/>
        </p:nvGrpSpPr>
        <p:grpSpPr>
          <a:xfrm>
            <a:off x="5379720" y="3885848"/>
            <a:ext cx="405130" cy="405130"/>
            <a:chOff x="8881" y="4685"/>
            <a:chExt cx="638" cy="638"/>
          </a:xfrm>
        </p:grpSpPr>
        <p:sp>
          <p:nvSpPr>
            <p:cNvPr id="15" name="椭圆 14">
              <a:extLst>
                <a:ext uri="{FF2B5EF4-FFF2-40B4-BE49-F238E27FC236}">
                  <a16:creationId xmlns:a16="http://schemas.microsoft.com/office/drawing/2014/main" id="{7644041C-FD8B-4B62-94FA-4226E308886B}"/>
                </a:ext>
              </a:extLst>
            </p:cNvPr>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BDC457E5-245E-48A8-8165-3C32BA3775C2}"/>
                </a:ext>
              </a:extLst>
            </p:cNvPr>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8.1.1  </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什么是正则表达式</a:t>
            </a:r>
            <a:endPar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5507112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574172E-A3D8-43AB-9E82-549DB9FB48BD}"/>
              </a:ext>
            </a:extLst>
          </p:cNvPr>
          <p:cNvPicPr>
            <a:picLocks noChangeAspect="1"/>
          </p:cNvPicPr>
          <p:nvPr/>
        </p:nvPicPr>
        <p:blipFill>
          <a:blip r:embed="rId3"/>
          <a:stretch>
            <a:fillRect/>
          </a:stretch>
        </p:blipFill>
        <p:spPr>
          <a:xfrm>
            <a:off x="944880" y="2215515"/>
            <a:ext cx="2797810" cy="3898265"/>
          </a:xfrm>
          <a:prstGeom prst="rect">
            <a:avLst/>
          </a:prstGeom>
        </p:spPr>
      </p:pic>
      <p:sp>
        <p:nvSpPr>
          <p:cNvPr id="7" name="椭圆形标注 12">
            <a:extLst>
              <a:ext uri="{FF2B5EF4-FFF2-40B4-BE49-F238E27FC236}">
                <a16:creationId xmlns:a16="http://schemas.microsoft.com/office/drawing/2014/main" id="{7B390C9A-D5FF-47D1-B4B4-0199AF6B48D8}"/>
              </a:ext>
            </a:extLst>
          </p:cNvPr>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a:extLst>
              <a:ext uri="{FF2B5EF4-FFF2-40B4-BE49-F238E27FC236}">
                <a16:creationId xmlns:a16="http://schemas.microsoft.com/office/drawing/2014/main" id="{D9A8924D-E4E3-41DB-9F07-89CCE28E2FE3}"/>
              </a:ext>
            </a:extLst>
          </p:cNvPr>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2" name="TextBox 35">
            <a:extLst>
              <a:ext uri="{FF2B5EF4-FFF2-40B4-BE49-F238E27FC236}">
                <a16:creationId xmlns:a16="http://schemas.microsoft.com/office/drawing/2014/main" id="{88A2767E-6F2C-4E24-978D-C8C7F571051E}"/>
              </a:ext>
            </a:extLst>
          </p:cNvPr>
          <p:cNvSpPr txBox="1">
            <a:spLocks noChangeArrowheads="1"/>
          </p:cNvSpPr>
          <p:nvPr/>
        </p:nvSpPr>
        <p:spPr bwMode="auto">
          <a:xfrm>
            <a:off x="5815965" y="3706568"/>
            <a:ext cx="5429568" cy="1231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en-US" altLang="zh-CN" dirty="0" err="1">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preg_split</a:t>
            </a:r>
            <a:r>
              <a:rPr lang="en-US" altLang="zh-CN"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函数</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的使用，能够对字符串进行正则表达式分割</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grpSp>
        <p:nvGrpSpPr>
          <p:cNvPr id="14" name="组合 13">
            <a:extLst>
              <a:ext uri="{FF2B5EF4-FFF2-40B4-BE49-F238E27FC236}">
                <a16:creationId xmlns:a16="http://schemas.microsoft.com/office/drawing/2014/main" id="{3617D419-9079-4D1F-99BA-23638A3FE48F}"/>
              </a:ext>
            </a:extLst>
          </p:cNvPr>
          <p:cNvGrpSpPr/>
          <p:nvPr/>
        </p:nvGrpSpPr>
        <p:grpSpPr>
          <a:xfrm>
            <a:off x="5379720" y="3885848"/>
            <a:ext cx="405130" cy="405130"/>
            <a:chOff x="8881" y="4685"/>
            <a:chExt cx="638" cy="638"/>
          </a:xfrm>
        </p:grpSpPr>
        <p:sp>
          <p:nvSpPr>
            <p:cNvPr id="15" name="椭圆 14">
              <a:extLst>
                <a:ext uri="{FF2B5EF4-FFF2-40B4-BE49-F238E27FC236}">
                  <a16:creationId xmlns:a16="http://schemas.microsoft.com/office/drawing/2014/main" id="{7644041C-FD8B-4B62-94FA-4226E308886B}"/>
                </a:ext>
              </a:extLst>
            </p:cNvPr>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BDC457E5-245E-48A8-8165-3C32BA3775C2}"/>
                </a:ext>
              </a:extLst>
            </p:cNvPr>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8.4.3  </a:t>
            </a:r>
            <a:r>
              <a:rPr lang="en-US" altLang="zh-CN" sz="2400" b="1" dirty="0" err="1"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preg_split</a:t>
            </a: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函数</a:t>
            </a:r>
            <a:endPar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6671829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8.4.3  </a:t>
            </a:r>
            <a:r>
              <a:rPr lang="en-US" altLang="zh-CN" sz="2400" b="1"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preg_split</a:t>
            </a: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函数</a:t>
            </a:r>
          </a:p>
        </p:txBody>
      </p:sp>
      <p:sp>
        <p:nvSpPr>
          <p:cNvPr id="2" name="矩形 1"/>
          <p:cNvSpPr/>
          <p:nvPr/>
        </p:nvSpPr>
        <p:spPr>
          <a:xfrm>
            <a:off x="694606" y="1179706"/>
            <a:ext cx="10297144" cy="400110"/>
          </a:xfrm>
          <a:prstGeom prst="rect">
            <a:avLst/>
          </a:prstGeom>
        </p:spPr>
        <p:txBody>
          <a:bodyPr wrap="square">
            <a:spAutoFit/>
          </a:bodyPr>
          <a:lstStyle/>
          <a:p>
            <a:pPr indent="266700"/>
            <a:r>
              <a:rPr lang="en-US" altLang="zh-CN" sz="2000" dirty="0" err="1" smtClean="0">
                <a:solidFill>
                  <a:srgbClr val="1369B2"/>
                </a:solidFill>
                <a:latin typeface="微软雅黑" panose="020B0503020204020204" pitchFamily="34" charset="-122"/>
                <a:ea typeface="微软雅黑" panose="020B0503020204020204" pitchFamily="34" charset="-122"/>
                <a:cs typeface="+mn-ea"/>
              </a:rPr>
              <a:t>preg_split</a:t>
            </a:r>
            <a:r>
              <a:rPr lang="en-US" altLang="zh-CN" sz="2000" dirty="0">
                <a:solidFill>
                  <a:srgbClr val="1369B2"/>
                </a:solidFill>
                <a:latin typeface="微软雅黑" panose="020B0503020204020204" pitchFamily="34" charset="-122"/>
                <a:ea typeface="微软雅黑" panose="020B0503020204020204" pitchFamily="34" charset="-122"/>
                <a:cs typeface="+mn-ea"/>
              </a:rPr>
              <a:t>()</a:t>
            </a:r>
            <a:r>
              <a:rPr lang="zh-CN" altLang="en-US" sz="2000" dirty="0" smtClean="0">
                <a:solidFill>
                  <a:srgbClr val="1369B2"/>
                </a:solidFill>
                <a:latin typeface="微软雅黑" panose="020B0503020204020204" pitchFamily="34" charset="-122"/>
                <a:ea typeface="微软雅黑" panose="020B0503020204020204" pitchFamily="34" charset="-122"/>
                <a:cs typeface="+mn-ea"/>
              </a:rPr>
              <a:t>函数</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可以利用</a:t>
            </a:r>
            <a:r>
              <a:rPr lang="zh-CN" altLang="en-US" sz="2000" dirty="0">
                <a:solidFill>
                  <a:srgbClr val="595959"/>
                </a:solidFill>
                <a:latin typeface="微软雅黑" panose="020B0503020204020204" pitchFamily="34" charset="-122"/>
                <a:ea typeface="微软雅黑" panose="020B0503020204020204" pitchFamily="34" charset="-122"/>
                <a:cs typeface="+mn-ea"/>
              </a:rPr>
              <a:t>正则表达式对字符串进行</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分割。</a:t>
            </a:r>
            <a:endParaRPr lang="zh-CN" altLang="en-US" sz="2000" dirty="0">
              <a:solidFill>
                <a:srgbClr val="595959"/>
              </a:solidFill>
              <a:latin typeface="微软雅黑" panose="020B0503020204020204" pitchFamily="34" charset="-122"/>
              <a:ea typeface="微软雅黑" panose="020B0503020204020204" pitchFamily="34" charset="-122"/>
              <a:cs typeface="+mn-ea"/>
            </a:endParaRPr>
          </a:p>
        </p:txBody>
      </p:sp>
      <p:sp>
        <p:nvSpPr>
          <p:cNvPr id="3" name="矩形 2"/>
          <p:cNvSpPr/>
          <p:nvPr/>
        </p:nvSpPr>
        <p:spPr>
          <a:xfrm>
            <a:off x="851098" y="2865148"/>
            <a:ext cx="10212661" cy="3323987"/>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smtClean="0">
                <a:solidFill>
                  <a:srgbClr val="1369B2"/>
                </a:solidFill>
                <a:latin typeface="微软雅黑" panose="020B0503020204020204" pitchFamily="34" charset="-122"/>
                <a:ea typeface="微软雅黑" panose="020B0503020204020204" pitchFamily="34" charset="-122"/>
                <a:cs typeface="+mn-ea"/>
              </a:rPr>
              <a:t>返回</a:t>
            </a:r>
            <a:r>
              <a:rPr lang="zh-CN" altLang="en-US" sz="2000" dirty="0">
                <a:solidFill>
                  <a:srgbClr val="1369B2"/>
                </a:solidFill>
                <a:latin typeface="微软雅黑" panose="020B0503020204020204" pitchFamily="34" charset="-122"/>
                <a:ea typeface="微软雅黑" panose="020B0503020204020204" pitchFamily="34" charset="-122"/>
                <a:cs typeface="+mn-ea"/>
              </a:rPr>
              <a:t>值</a:t>
            </a:r>
            <a:r>
              <a:rPr lang="zh-CN" altLang="en-US" sz="2000" dirty="0">
                <a:solidFill>
                  <a:srgbClr val="595959"/>
                </a:solidFill>
                <a:latin typeface="微软雅黑" panose="020B0503020204020204" pitchFamily="34" charset="-122"/>
                <a:ea typeface="微软雅黑" panose="020B0503020204020204" pitchFamily="34" charset="-122"/>
                <a:cs typeface="+mn-ea"/>
              </a:rPr>
              <a:t>为</a:t>
            </a:r>
            <a:r>
              <a:rPr lang="zh-CN" altLang="en-US" sz="2000" dirty="0">
                <a:solidFill>
                  <a:srgbClr val="1369B2"/>
                </a:solidFill>
                <a:latin typeface="微软雅黑" panose="020B0503020204020204" pitchFamily="34" charset="-122"/>
                <a:ea typeface="微软雅黑" panose="020B0503020204020204" pitchFamily="34" charset="-122"/>
                <a:cs typeface="+mn-ea"/>
              </a:rPr>
              <a:t>使用正则表达式匹配结果分割字符串</a:t>
            </a:r>
            <a:r>
              <a:rPr lang="zh-CN" altLang="en-US" sz="2000" dirty="0">
                <a:solidFill>
                  <a:srgbClr val="595959"/>
                </a:solidFill>
                <a:latin typeface="微软雅黑" panose="020B0503020204020204" pitchFamily="34" charset="-122"/>
                <a:ea typeface="微软雅黑" panose="020B0503020204020204" pitchFamily="34" charset="-122"/>
                <a:cs typeface="+mn-ea"/>
              </a:rPr>
              <a:t>后得到的</a:t>
            </a:r>
            <a:r>
              <a:rPr lang="zh-CN" altLang="en-US" sz="2000" dirty="0">
                <a:solidFill>
                  <a:srgbClr val="1369B2"/>
                </a:solidFill>
                <a:latin typeface="微软雅黑" panose="020B0503020204020204" pitchFamily="34" charset="-122"/>
                <a:ea typeface="微软雅黑" panose="020B0503020204020204" pitchFamily="34" charset="-122"/>
                <a:cs typeface="+mn-ea"/>
              </a:rPr>
              <a:t>子字符串</a:t>
            </a:r>
            <a:r>
              <a:rPr lang="zh-CN" altLang="en-US" sz="2000" dirty="0">
                <a:solidFill>
                  <a:srgbClr val="595959"/>
                </a:solidFill>
                <a:latin typeface="微软雅黑" panose="020B0503020204020204" pitchFamily="34" charset="-122"/>
                <a:ea typeface="微软雅黑" panose="020B0503020204020204" pitchFamily="34" charset="-122"/>
                <a:cs typeface="+mn-ea"/>
              </a:rPr>
              <a:t>组成的</a:t>
            </a:r>
            <a:r>
              <a:rPr lang="zh-CN" altLang="en-US" sz="2000" dirty="0">
                <a:solidFill>
                  <a:srgbClr val="1369B2"/>
                </a:solidFill>
                <a:latin typeface="微软雅黑" panose="020B0503020204020204" pitchFamily="34" charset="-122"/>
                <a:ea typeface="微软雅黑" panose="020B0503020204020204" pitchFamily="34" charset="-122"/>
                <a:cs typeface="+mn-ea"/>
              </a:rPr>
              <a:t>数组</a:t>
            </a:r>
            <a:r>
              <a:rPr lang="zh-CN" altLang="en-US" sz="2000" dirty="0">
                <a:solidFill>
                  <a:srgbClr val="595959"/>
                </a:solidFill>
                <a:latin typeface="微软雅黑" panose="020B0503020204020204" pitchFamily="34" charset="-122"/>
                <a:ea typeface="微软雅黑" panose="020B0503020204020204" pitchFamily="34" charset="-122"/>
                <a:cs typeface="+mn-ea"/>
              </a:rPr>
              <a:t>，如果执行失败返回</a:t>
            </a:r>
            <a:r>
              <a:rPr lang="en-US" altLang="zh-CN" sz="2000" dirty="0">
                <a:solidFill>
                  <a:srgbClr val="1369B2"/>
                </a:solidFill>
                <a:latin typeface="微软雅黑" panose="020B0503020204020204" pitchFamily="34" charset="-122"/>
                <a:ea typeface="微软雅黑" panose="020B0503020204020204" pitchFamily="34" charset="-122"/>
                <a:cs typeface="+mn-ea"/>
              </a:rPr>
              <a:t>false</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en-US" altLang="zh-CN" sz="2000" dirty="0" smtClean="0">
                <a:solidFill>
                  <a:srgbClr val="1369B2"/>
                </a:solidFill>
                <a:latin typeface="微软雅黑" panose="020B0503020204020204" pitchFamily="34" charset="-122"/>
                <a:ea typeface="微软雅黑" panose="020B0503020204020204" pitchFamily="34" charset="-122"/>
                <a:cs typeface="+mn-ea"/>
              </a:rPr>
              <a:t>$</a:t>
            </a:r>
            <a:r>
              <a:rPr lang="en-US" altLang="zh-CN" sz="2000" dirty="0">
                <a:solidFill>
                  <a:srgbClr val="1369B2"/>
                </a:solidFill>
                <a:latin typeface="微软雅黑" panose="020B0503020204020204" pitchFamily="34" charset="-122"/>
                <a:ea typeface="微软雅黑" panose="020B0503020204020204" pitchFamily="34" charset="-122"/>
                <a:cs typeface="+mn-ea"/>
              </a:rPr>
              <a:t>pattern</a:t>
            </a:r>
            <a:r>
              <a:rPr lang="zh-CN" altLang="en-US" sz="2000" dirty="0">
                <a:solidFill>
                  <a:srgbClr val="595959"/>
                </a:solidFill>
                <a:latin typeface="微软雅黑" panose="020B0503020204020204" pitchFamily="34" charset="-122"/>
                <a:ea typeface="微软雅黑" panose="020B0503020204020204" pitchFamily="34" charset="-122"/>
                <a:cs typeface="+mn-ea"/>
              </a:rPr>
              <a:t>表示正则表达式</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en-US" altLang="zh-CN" sz="2000" dirty="0" smtClean="0">
                <a:solidFill>
                  <a:srgbClr val="1369B2"/>
                </a:solidFill>
                <a:latin typeface="微软雅黑" panose="020B0503020204020204" pitchFamily="34" charset="-122"/>
                <a:ea typeface="微软雅黑" panose="020B0503020204020204" pitchFamily="34" charset="-122"/>
                <a:cs typeface="+mn-ea"/>
              </a:rPr>
              <a:t>$</a:t>
            </a:r>
            <a:r>
              <a:rPr lang="en-US" altLang="zh-CN" sz="2000" dirty="0">
                <a:solidFill>
                  <a:srgbClr val="1369B2"/>
                </a:solidFill>
                <a:latin typeface="微软雅黑" panose="020B0503020204020204" pitchFamily="34" charset="-122"/>
                <a:ea typeface="微软雅黑" panose="020B0503020204020204" pitchFamily="34" charset="-122"/>
                <a:cs typeface="+mn-ea"/>
              </a:rPr>
              <a:t>subject</a:t>
            </a:r>
            <a:r>
              <a:rPr lang="zh-CN" altLang="en-US" sz="2000" dirty="0">
                <a:solidFill>
                  <a:srgbClr val="595959"/>
                </a:solidFill>
                <a:latin typeface="微软雅黑" panose="020B0503020204020204" pitchFamily="34" charset="-122"/>
                <a:ea typeface="微软雅黑" panose="020B0503020204020204" pitchFamily="34" charset="-122"/>
                <a:cs typeface="+mn-ea"/>
              </a:rPr>
              <a:t>表示待分割字符串</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en-US" altLang="zh-CN" sz="2000" dirty="0" smtClean="0">
                <a:solidFill>
                  <a:srgbClr val="1369B2"/>
                </a:solidFill>
                <a:latin typeface="微软雅黑" panose="020B0503020204020204" pitchFamily="34" charset="-122"/>
                <a:ea typeface="微软雅黑" panose="020B0503020204020204" pitchFamily="34" charset="-122"/>
                <a:cs typeface="+mn-ea"/>
              </a:rPr>
              <a:t>$</a:t>
            </a:r>
            <a:r>
              <a:rPr lang="en-US" altLang="zh-CN" sz="2000" dirty="0">
                <a:solidFill>
                  <a:srgbClr val="1369B2"/>
                </a:solidFill>
                <a:latin typeface="微软雅黑" panose="020B0503020204020204" pitchFamily="34" charset="-122"/>
                <a:ea typeface="微软雅黑" panose="020B0503020204020204" pitchFamily="34" charset="-122"/>
                <a:cs typeface="+mn-ea"/>
              </a:rPr>
              <a:t>limit</a:t>
            </a:r>
            <a:r>
              <a:rPr lang="zh-CN" altLang="en-US" sz="2000" dirty="0">
                <a:solidFill>
                  <a:srgbClr val="595959"/>
                </a:solidFill>
                <a:latin typeface="微软雅黑" panose="020B0503020204020204" pitchFamily="34" charset="-122"/>
                <a:ea typeface="微软雅黑" panose="020B0503020204020204" pitchFamily="34" charset="-122"/>
                <a:cs typeface="+mn-ea"/>
              </a:rPr>
              <a:t>表示最多允许分割出多少个子字符串，默认值为</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en-US" altLang="zh-CN" sz="2000" dirty="0" smtClean="0">
                <a:solidFill>
                  <a:srgbClr val="595959"/>
                </a:solidFill>
                <a:latin typeface="微软雅黑" panose="020B0503020204020204" pitchFamily="34" charset="-122"/>
                <a:ea typeface="微软雅黑" panose="020B0503020204020204" pitchFamily="34" charset="-122"/>
                <a:cs typeface="+mn-ea"/>
              </a:rPr>
              <a:t>1</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，表示</a:t>
            </a:r>
            <a:r>
              <a:rPr lang="zh-CN" altLang="en-US" sz="2000" dirty="0">
                <a:solidFill>
                  <a:srgbClr val="595959"/>
                </a:solidFill>
                <a:latin typeface="微软雅黑" panose="020B0503020204020204" pitchFamily="34" charset="-122"/>
                <a:ea typeface="微软雅黑" panose="020B0503020204020204" pitchFamily="34" charset="-122"/>
                <a:cs typeface="+mn-ea"/>
              </a:rPr>
              <a:t>不限制个数，若指定的个数小于实际分割的个数，则返回数组的最后一个元素中包含剩余的所有内容</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en-US" altLang="zh-CN" sz="2000" dirty="0" smtClean="0">
                <a:solidFill>
                  <a:srgbClr val="1369B2"/>
                </a:solidFill>
                <a:latin typeface="微软雅黑" panose="020B0503020204020204" pitchFamily="34" charset="-122"/>
                <a:ea typeface="微软雅黑" panose="020B0503020204020204" pitchFamily="34" charset="-122"/>
                <a:cs typeface="+mn-ea"/>
              </a:rPr>
              <a:t>$</a:t>
            </a:r>
            <a:r>
              <a:rPr lang="en-US" altLang="zh-CN" sz="2000" dirty="0">
                <a:solidFill>
                  <a:srgbClr val="1369B2"/>
                </a:solidFill>
                <a:latin typeface="微软雅黑" panose="020B0503020204020204" pitchFamily="34" charset="-122"/>
                <a:ea typeface="微软雅黑" panose="020B0503020204020204" pitchFamily="34" charset="-122"/>
                <a:cs typeface="+mn-ea"/>
              </a:rPr>
              <a:t>flags</a:t>
            </a:r>
            <a:r>
              <a:rPr lang="zh-CN" altLang="en-US" sz="2000" dirty="0">
                <a:solidFill>
                  <a:srgbClr val="595959"/>
                </a:solidFill>
                <a:latin typeface="微软雅黑" panose="020B0503020204020204" pitchFamily="34" charset="-122"/>
                <a:ea typeface="微软雅黑" panose="020B0503020204020204" pitchFamily="34" charset="-122"/>
                <a:cs typeface="+mn-ea"/>
              </a:rPr>
              <a:t>表示附加选项，默认为</a:t>
            </a:r>
            <a:r>
              <a:rPr lang="en-US" altLang="zh-CN" sz="2000" dirty="0" smtClean="0">
                <a:solidFill>
                  <a:srgbClr val="595959"/>
                </a:solidFill>
                <a:latin typeface="微软雅黑" panose="020B0503020204020204" pitchFamily="34" charset="-122"/>
                <a:ea typeface="微软雅黑" panose="020B0503020204020204" pitchFamily="34" charset="-122"/>
                <a:cs typeface="+mn-ea"/>
              </a:rPr>
              <a:t>0</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，表示</a:t>
            </a:r>
            <a:r>
              <a:rPr lang="zh-CN" altLang="en-US" sz="2000" dirty="0">
                <a:solidFill>
                  <a:srgbClr val="595959"/>
                </a:solidFill>
                <a:latin typeface="微软雅黑" panose="020B0503020204020204" pitchFamily="34" charset="-122"/>
                <a:ea typeface="微软雅黑" panose="020B0503020204020204" pitchFamily="34" charset="-122"/>
                <a:cs typeface="+mn-ea"/>
              </a:rPr>
              <a:t>没有附加选项。</a:t>
            </a:r>
          </a:p>
        </p:txBody>
      </p:sp>
      <p:sp>
        <p:nvSpPr>
          <p:cNvPr id="6" name="矩形 5"/>
          <p:cNvSpPr/>
          <p:nvPr/>
        </p:nvSpPr>
        <p:spPr>
          <a:xfrm>
            <a:off x="982638" y="1910574"/>
            <a:ext cx="10199663" cy="711736"/>
          </a:xfrm>
          <a:prstGeom prst="rect">
            <a:avLst/>
          </a:prstGeom>
          <a:solidFill>
            <a:srgbClr val="F2F2F2"/>
          </a:solidFill>
        </p:spPr>
        <p:txBody>
          <a:bodyPr wrap="square" rtlCol="0" anchor="ctr">
            <a:noAutofit/>
          </a:bodyPr>
          <a:lstStyle/>
          <a:p>
            <a:endParaRPr lang="zh-CN" altLang="en-US" sz="2000">
              <a:solidFill>
                <a:srgbClr val="595959"/>
              </a:solidFill>
              <a:latin typeface="微软雅黑" panose="020B0503020204020204" pitchFamily="34" charset="-122"/>
              <a:ea typeface="微软雅黑" panose="020B0503020204020204" pitchFamily="34" charset="-122"/>
              <a:cs typeface="+mn-ea"/>
            </a:endParaRPr>
          </a:p>
        </p:txBody>
      </p:sp>
      <p:sp>
        <p:nvSpPr>
          <p:cNvPr id="7" name="矩形 6"/>
          <p:cNvSpPr/>
          <p:nvPr/>
        </p:nvSpPr>
        <p:spPr>
          <a:xfrm>
            <a:off x="1342679" y="1968337"/>
            <a:ext cx="9721080" cy="553998"/>
          </a:xfrm>
          <a:prstGeom prst="rect">
            <a:avLst/>
          </a:prstGeom>
        </p:spPr>
        <p:txBody>
          <a:bodyPr wrap="square">
            <a:spAutoFit/>
          </a:bodyPr>
          <a:lstStyle/>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array </a:t>
            </a:r>
            <a:r>
              <a:rPr lang="en-US" altLang="zh-CN" sz="2000" dirty="0" err="1">
                <a:solidFill>
                  <a:srgbClr val="595959"/>
                </a:solidFill>
                <a:latin typeface="微软雅黑" panose="020B0503020204020204" pitchFamily="34" charset="-122"/>
                <a:ea typeface="微软雅黑" panose="020B0503020204020204" pitchFamily="34" charset="-122"/>
                <a:cs typeface="+mn-ea"/>
              </a:rPr>
              <a:t>preg_split</a:t>
            </a:r>
            <a:r>
              <a:rPr lang="en-US" altLang="zh-CN" sz="2000" dirty="0">
                <a:solidFill>
                  <a:srgbClr val="595959"/>
                </a:solidFill>
                <a:latin typeface="微软雅黑" panose="020B0503020204020204" pitchFamily="34" charset="-122"/>
                <a:ea typeface="微软雅黑" panose="020B0503020204020204" pitchFamily="34" charset="-122"/>
                <a:cs typeface="+mn-ea"/>
              </a:rPr>
              <a:t>(string $pattern, string $subject, </a:t>
            </a:r>
            <a:r>
              <a:rPr lang="en-US" altLang="zh-CN" sz="2000" dirty="0" err="1">
                <a:solidFill>
                  <a:srgbClr val="595959"/>
                </a:solidFill>
                <a:latin typeface="微软雅黑" panose="020B0503020204020204" pitchFamily="34" charset="-122"/>
                <a:ea typeface="微软雅黑" panose="020B0503020204020204" pitchFamily="34" charset="-122"/>
                <a:cs typeface="+mn-ea"/>
              </a:rPr>
              <a:t>int</a:t>
            </a:r>
            <a:r>
              <a:rPr lang="en-US" altLang="zh-CN" sz="2000" dirty="0">
                <a:solidFill>
                  <a:srgbClr val="595959"/>
                </a:solidFill>
                <a:latin typeface="微软雅黑" panose="020B0503020204020204" pitchFamily="34" charset="-122"/>
                <a:ea typeface="微软雅黑" panose="020B0503020204020204" pitchFamily="34" charset="-122"/>
                <a:cs typeface="+mn-ea"/>
              </a:rPr>
              <a:t> $limit = -1, </a:t>
            </a:r>
            <a:r>
              <a:rPr lang="en-US" altLang="zh-CN" sz="2000" dirty="0" err="1">
                <a:solidFill>
                  <a:srgbClr val="595959"/>
                </a:solidFill>
                <a:latin typeface="微软雅黑" panose="020B0503020204020204" pitchFamily="34" charset="-122"/>
                <a:ea typeface="微软雅黑" panose="020B0503020204020204" pitchFamily="34" charset="-122"/>
                <a:cs typeface="+mn-ea"/>
              </a:rPr>
              <a:t>int</a:t>
            </a:r>
            <a:r>
              <a:rPr lang="en-US" altLang="zh-CN" sz="2000" dirty="0">
                <a:solidFill>
                  <a:srgbClr val="595959"/>
                </a:solidFill>
                <a:latin typeface="微软雅黑" panose="020B0503020204020204" pitchFamily="34" charset="-122"/>
                <a:ea typeface="微软雅黑" panose="020B0503020204020204" pitchFamily="34" charset="-122"/>
                <a:cs typeface="+mn-ea"/>
              </a:rPr>
              <a:t> $flags = 0)</a:t>
            </a:r>
          </a:p>
        </p:txBody>
      </p:sp>
    </p:spTree>
    <p:extLst>
      <p:ext uri="{BB962C8B-B14F-4D97-AF65-F5344CB8AC3E}">
        <p14:creationId xmlns:p14="http://schemas.microsoft.com/office/powerpoint/2010/main" val="29466826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8.4.3  </a:t>
            </a:r>
            <a:r>
              <a:rPr lang="en-US" altLang="zh-CN" sz="2400" b="1"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preg_split</a:t>
            </a: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函数</a:t>
            </a:r>
          </a:p>
        </p:txBody>
      </p:sp>
      <p:sp>
        <p:nvSpPr>
          <p:cNvPr id="2" name="矩形 1"/>
          <p:cNvSpPr/>
          <p:nvPr/>
        </p:nvSpPr>
        <p:spPr>
          <a:xfrm>
            <a:off x="636399" y="1860339"/>
            <a:ext cx="10297144" cy="400110"/>
          </a:xfrm>
          <a:prstGeom prst="rect">
            <a:avLst/>
          </a:prstGeom>
        </p:spPr>
        <p:txBody>
          <a:bodyPr wrap="square">
            <a:spAutoFit/>
          </a:bodyPr>
          <a:lstStyle/>
          <a:p>
            <a:pPr indent="266700"/>
            <a:r>
              <a:rPr lang="zh-CN" altLang="en-US" sz="2000" dirty="0" smtClean="0">
                <a:solidFill>
                  <a:srgbClr val="595959"/>
                </a:solidFill>
                <a:latin typeface="微软雅黑" panose="020B0503020204020204" pitchFamily="34" charset="-122"/>
                <a:ea typeface="微软雅黑" panose="020B0503020204020204" pitchFamily="34" charset="-122"/>
                <a:cs typeface="+mn-ea"/>
              </a:rPr>
              <a:t>使用</a:t>
            </a:r>
            <a:r>
              <a:rPr lang="zh-CN" altLang="en-US" sz="2000" dirty="0">
                <a:solidFill>
                  <a:srgbClr val="595959"/>
                </a:solidFill>
                <a:latin typeface="微软雅黑" panose="020B0503020204020204" pitchFamily="34" charset="-122"/>
                <a:ea typeface="微软雅黑" panose="020B0503020204020204" pitchFamily="34" charset="-122"/>
                <a:cs typeface="+mn-ea"/>
              </a:rPr>
              <a:t>“</a:t>
            </a:r>
            <a:r>
              <a:rPr lang="en-US" altLang="zh-CN" sz="2000" dirty="0">
                <a:solidFill>
                  <a:srgbClr val="1369B2"/>
                </a:solidFill>
                <a:latin typeface="微软雅黑" panose="020B0503020204020204" pitchFamily="34" charset="-122"/>
                <a:ea typeface="微软雅黑" panose="020B0503020204020204" pitchFamily="34" charset="-122"/>
                <a:cs typeface="+mn-ea"/>
              </a:rPr>
              <a:t>@</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zh-CN" altLang="en-US" sz="2000" dirty="0">
                <a:solidFill>
                  <a:srgbClr val="595959"/>
                </a:solidFill>
                <a:latin typeface="微软雅黑" panose="020B0503020204020204" pitchFamily="34" charset="-122"/>
                <a:ea typeface="微软雅黑" panose="020B0503020204020204" pitchFamily="34" charset="-122"/>
                <a:cs typeface="+mn-ea"/>
              </a:rPr>
              <a:t>和“</a:t>
            </a:r>
            <a:r>
              <a:rPr lang="en-US" altLang="zh-CN" sz="2000" dirty="0">
                <a:solidFill>
                  <a:srgbClr val="1369B2"/>
                </a:solidFill>
                <a:latin typeface="微软雅黑" panose="020B0503020204020204" pitchFamily="34" charset="-122"/>
                <a:ea typeface="微软雅黑" panose="020B0503020204020204" pitchFamily="34" charset="-122"/>
                <a:cs typeface="+mn-ea"/>
              </a:rPr>
              <a:t>.</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zh-CN" altLang="en-US" sz="2000" dirty="0">
                <a:solidFill>
                  <a:srgbClr val="595959"/>
                </a:solidFill>
                <a:latin typeface="微软雅黑" panose="020B0503020204020204" pitchFamily="34" charset="-122"/>
                <a:ea typeface="微软雅黑" panose="020B0503020204020204" pitchFamily="34" charset="-122"/>
                <a:cs typeface="+mn-ea"/>
              </a:rPr>
              <a:t>两种分隔符对字符串进行</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分割。</a:t>
            </a:r>
            <a:endParaRPr lang="zh-CN" altLang="en-US" sz="2000" dirty="0">
              <a:solidFill>
                <a:srgbClr val="595959"/>
              </a:solidFill>
              <a:latin typeface="微软雅黑" panose="020B0503020204020204" pitchFamily="34" charset="-122"/>
              <a:ea typeface="微软雅黑" panose="020B0503020204020204" pitchFamily="34" charset="-122"/>
              <a:cs typeface="+mn-ea"/>
            </a:endParaRPr>
          </a:p>
        </p:txBody>
      </p:sp>
      <p:sp>
        <p:nvSpPr>
          <p:cNvPr id="4" name="1"/>
          <p:cNvSpPr txBox="1"/>
          <p:nvPr>
            <p:custDataLst>
              <p:tags r:id="rId1"/>
            </p:custDataLst>
          </p:nvPr>
        </p:nvSpPr>
        <p:spPr>
          <a:xfrm>
            <a:off x="918704" y="1112254"/>
            <a:ext cx="6040598" cy="461665"/>
          </a:xfrm>
          <a:prstGeom prst="rect">
            <a:avLst/>
          </a:prstGeom>
          <a:noFill/>
          <a:ln>
            <a:noFill/>
          </a:ln>
        </p:spPr>
        <p:txBody>
          <a:bodyPr wrap="square" rtlCol="0">
            <a:spAutoFit/>
          </a:bodyPr>
          <a:lstStyle/>
          <a:p>
            <a:pPr lvl="0" defTabSz="457200">
              <a:defRPr/>
            </a:pPr>
            <a:r>
              <a:rPr lang="en-US" altLang="zh-CN"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1</a:t>
            </a:r>
            <a:r>
              <a:rPr lang="en-US" altLang="zh-CN" b="1" kern="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 </a:t>
            </a:r>
            <a:r>
              <a:rPr lang="zh-CN" altLang="en-US" b="1" kern="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分割</a:t>
            </a: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字符串</a:t>
            </a:r>
          </a:p>
        </p:txBody>
      </p:sp>
      <p:sp>
        <p:nvSpPr>
          <p:cNvPr id="6" name="矩形 5"/>
          <p:cNvSpPr/>
          <p:nvPr/>
        </p:nvSpPr>
        <p:spPr>
          <a:xfrm>
            <a:off x="1314630" y="2676997"/>
            <a:ext cx="9214163" cy="1275148"/>
          </a:xfrm>
          <a:prstGeom prst="rect">
            <a:avLst/>
          </a:prstGeom>
          <a:solidFill>
            <a:srgbClr val="F2F2F2"/>
          </a:solidFill>
        </p:spPr>
        <p:txBody>
          <a:bodyPr wrap="square" rtlCol="0" anchor="ctr">
            <a:noAutofit/>
          </a:bodyPr>
          <a:lstStyle/>
          <a:p>
            <a:endParaRPr lang="zh-CN" altLang="en-US" sz="2000">
              <a:solidFill>
                <a:srgbClr val="595959"/>
              </a:solidFill>
              <a:latin typeface="微软雅黑" panose="020B0503020204020204" pitchFamily="34" charset="-122"/>
              <a:ea typeface="微软雅黑" panose="020B0503020204020204" pitchFamily="34" charset="-122"/>
              <a:cs typeface="+mn-ea"/>
            </a:endParaRPr>
          </a:p>
        </p:txBody>
      </p:sp>
      <p:sp>
        <p:nvSpPr>
          <p:cNvPr id="7" name="矩形 6"/>
          <p:cNvSpPr/>
          <p:nvPr/>
        </p:nvSpPr>
        <p:spPr>
          <a:xfrm>
            <a:off x="1674671" y="2778720"/>
            <a:ext cx="8854122" cy="1015663"/>
          </a:xfrm>
          <a:prstGeom prst="rect">
            <a:avLst/>
          </a:prstGeom>
        </p:spPr>
        <p:txBody>
          <a:bodyPr wrap="square">
            <a:spAutoFit/>
          </a:bodyPr>
          <a:lstStyle/>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en-US" altLang="zh-CN" sz="2000" dirty="0" err="1">
                <a:solidFill>
                  <a:srgbClr val="595959"/>
                </a:solidFill>
                <a:latin typeface="微软雅黑" panose="020B0503020204020204" pitchFamily="34" charset="-122"/>
                <a:ea typeface="微软雅黑" panose="020B0503020204020204" pitchFamily="34" charset="-122"/>
                <a:cs typeface="+mn-ea"/>
              </a:rPr>
              <a:t>arr</a:t>
            </a:r>
            <a:r>
              <a:rPr lang="en-US" altLang="zh-CN" sz="2000" dirty="0">
                <a:solidFill>
                  <a:srgbClr val="595959"/>
                </a:solidFill>
                <a:latin typeface="微软雅黑" panose="020B0503020204020204" pitchFamily="34" charset="-122"/>
                <a:ea typeface="微软雅黑" panose="020B0503020204020204" pitchFamily="34" charset="-122"/>
                <a:cs typeface="+mn-ea"/>
              </a:rPr>
              <a:t> = </a:t>
            </a:r>
            <a:r>
              <a:rPr lang="en-US" altLang="zh-CN" sz="2000" dirty="0" err="1">
                <a:solidFill>
                  <a:srgbClr val="595959"/>
                </a:solidFill>
                <a:latin typeface="微软雅黑" panose="020B0503020204020204" pitchFamily="34" charset="-122"/>
                <a:ea typeface="微软雅黑" panose="020B0503020204020204" pitchFamily="34" charset="-122"/>
                <a:cs typeface="+mn-ea"/>
              </a:rPr>
              <a:t>preg_split</a:t>
            </a:r>
            <a:r>
              <a:rPr lang="en-US" altLang="zh-CN" sz="2000" dirty="0">
                <a:solidFill>
                  <a:srgbClr val="595959"/>
                </a:solidFill>
                <a:latin typeface="微软雅黑" panose="020B0503020204020204" pitchFamily="34" charset="-122"/>
                <a:ea typeface="微软雅黑" panose="020B0503020204020204" pitchFamily="34" charset="-122"/>
                <a:cs typeface="+mn-ea"/>
              </a:rPr>
              <a:t>('/[@\.]/', 'abc@163.com');</a:t>
            </a:r>
          </a:p>
          <a:p>
            <a:pPr>
              <a:lnSpc>
                <a:spcPct val="150000"/>
              </a:lnSpc>
            </a:pPr>
            <a:r>
              <a:rPr lang="en-US" altLang="zh-CN" sz="2000" dirty="0" err="1">
                <a:solidFill>
                  <a:srgbClr val="595959"/>
                </a:solidFill>
                <a:latin typeface="微软雅黑" panose="020B0503020204020204" pitchFamily="34" charset="-122"/>
                <a:ea typeface="微软雅黑" panose="020B0503020204020204" pitchFamily="34" charset="-122"/>
                <a:cs typeface="+mn-ea"/>
              </a:rPr>
              <a:t>print_r</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en-US" altLang="zh-CN" sz="2000" dirty="0" err="1">
                <a:solidFill>
                  <a:srgbClr val="595959"/>
                </a:solidFill>
                <a:latin typeface="微软雅黑" panose="020B0503020204020204" pitchFamily="34" charset="-122"/>
                <a:ea typeface="微软雅黑" panose="020B0503020204020204" pitchFamily="34" charset="-122"/>
                <a:cs typeface="+mn-ea"/>
              </a:rPr>
              <a:t>arr</a:t>
            </a:r>
            <a:r>
              <a:rPr lang="en-US" altLang="zh-CN" sz="2000" dirty="0">
                <a:solidFill>
                  <a:srgbClr val="595959"/>
                </a:solidFill>
                <a:latin typeface="微软雅黑" panose="020B0503020204020204" pitchFamily="34" charset="-122"/>
                <a:ea typeface="微软雅黑" panose="020B0503020204020204" pitchFamily="34" charset="-122"/>
                <a:cs typeface="+mn-ea"/>
              </a:rPr>
              <a:t>);  // </a:t>
            </a:r>
            <a:r>
              <a:rPr lang="zh-CN" altLang="en-US" sz="2000" dirty="0">
                <a:solidFill>
                  <a:srgbClr val="595959"/>
                </a:solidFill>
                <a:latin typeface="微软雅黑" panose="020B0503020204020204" pitchFamily="34" charset="-122"/>
                <a:ea typeface="微软雅黑" panose="020B0503020204020204" pitchFamily="34" charset="-122"/>
                <a:cs typeface="+mn-ea"/>
              </a:rPr>
              <a:t>输出结果：</a:t>
            </a:r>
            <a:r>
              <a:rPr lang="en-US" altLang="zh-CN" sz="2000" dirty="0">
                <a:solidFill>
                  <a:srgbClr val="595959"/>
                </a:solidFill>
                <a:latin typeface="微软雅黑" panose="020B0503020204020204" pitchFamily="34" charset="-122"/>
                <a:ea typeface="微软雅黑" panose="020B0503020204020204" pitchFamily="34" charset="-122"/>
                <a:cs typeface="+mn-ea"/>
              </a:rPr>
              <a:t>Array ( [0] =&gt; </a:t>
            </a:r>
            <a:r>
              <a:rPr lang="en-US" altLang="zh-CN" sz="2000" dirty="0" err="1">
                <a:solidFill>
                  <a:srgbClr val="595959"/>
                </a:solidFill>
                <a:latin typeface="微软雅黑" panose="020B0503020204020204" pitchFamily="34" charset="-122"/>
                <a:ea typeface="微软雅黑" panose="020B0503020204020204" pitchFamily="34" charset="-122"/>
                <a:cs typeface="+mn-ea"/>
              </a:rPr>
              <a:t>abc</a:t>
            </a:r>
            <a:r>
              <a:rPr lang="en-US" altLang="zh-CN" sz="2000" dirty="0">
                <a:solidFill>
                  <a:srgbClr val="595959"/>
                </a:solidFill>
                <a:latin typeface="微软雅黑" panose="020B0503020204020204" pitchFamily="34" charset="-122"/>
                <a:ea typeface="微软雅黑" panose="020B0503020204020204" pitchFamily="34" charset="-122"/>
                <a:cs typeface="+mn-ea"/>
              </a:rPr>
              <a:t> [1] =&gt; 163 [2] =&gt; com )</a:t>
            </a:r>
          </a:p>
        </p:txBody>
      </p:sp>
    </p:spTree>
    <p:extLst>
      <p:ext uri="{BB962C8B-B14F-4D97-AF65-F5344CB8AC3E}">
        <p14:creationId xmlns:p14="http://schemas.microsoft.com/office/powerpoint/2010/main" val="21567704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8.4.3  </a:t>
            </a:r>
            <a:r>
              <a:rPr lang="en-US" altLang="zh-CN" sz="2400" b="1"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preg_split</a:t>
            </a: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函数</a:t>
            </a:r>
          </a:p>
        </p:txBody>
      </p:sp>
      <p:sp>
        <p:nvSpPr>
          <p:cNvPr id="2" name="矩形 1"/>
          <p:cNvSpPr/>
          <p:nvPr/>
        </p:nvSpPr>
        <p:spPr>
          <a:xfrm>
            <a:off x="622598" y="1815458"/>
            <a:ext cx="10297144" cy="400110"/>
          </a:xfrm>
          <a:prstGeom prst="rect">
            <a:avLst/>
          </a:prstGeom>
        </p:spPr>
        <p:txBody>
          <a:bodyPr wrap="square">
            <a:spAutoFit/>
          </a:bodyPr>
          <a:lstStyle/>
          <a:p>
            <a:pPr indent="266700"/>
            <a:r>
              <a:rPr lang="zh-CN" altLang="en-US" sz="2000" dirty="0" smtClean="0">
                <a:solidFill>
                  <a:srgbClr val="595959"/>
                </a:solidFill>
                <a:latin typeface="微软雅黑" panose="020B0503020204020204" pitchFamily="34" charset="-122"/>
                <a:ea typeface="微软雅黑" panose="020B0503020204020204" pitchFamily="34" charset="-122"/>
                <a:cs typeface="+mn-ea"/>
              </a:rPr>
              <a:t>将</a:t>
            </a:r>
            <a:r>
              <a:rPr lang="zh-CN" altLang="en-US" sz="2000" dirty="0" smtClean="0">
                <a:solidFill>
                  <a:srgbClr val="1369B2"/>
                </a:solidFill>
                <a:latin typeface="微软雅黑" panose="020B0503020204020204" pitchFamily="34" charset="-122"/>
                <a:ea typeface="微软雅黑" panose="020B0503020204020204" pitchFamily="34" charset="-122"/>
                <a:cs typeface="+mn-ea"/>
              </a:rPr>
              <a:t>第</a:t>
            </a:r>
            <a:r>
              <a:rPr lang="en-US" altLang="zh-CN" sz="2000" dirty="0">
                <a:solidFill>
                  <a:srgbClr val="1369B2"/>
                </a:solidFill>
                <a:latin typeface="微软雅黑" panose="020B0503020204020204" pitchFamily="34" charset="-122"/>
                <a:ea typeface="微软雅黑" panose="020B0503020204020204" pitchFamily="34" charset="-122"/>
                <a:cs typeface="+mn-ea"/>
              </a:rPr>
              <a:t>3</a:t>
            </a:r>
            <a:r>
              <a:rPr lang="zh-CN" altLang="en-US" sz="2000" dirty="0">
                <a:solidFill>
                  <a:srgbClr val="1369B2"/>
                </a:solidFill>
                <a:latin typeface="微软雅黑" panose="020B0503020204020204" pitchFamily="34" charset="-122"/>
                <a:ea typeface="微软雅黑" panose="020B0503020204020204" pitchFamily="34" charset="-122"/>
                <a:cs typeface="+mn-ea"/>
              </a:rPr>
              <a:t>个参数</a:t>
            </a:r>
            <a:r>
              <a:rPr lang="zh-CN" altLang="en-US" sz="2000" dirty="0">
                <a:solidFill>
                  <a:srgbClr val="595959"/>
                </a:solidFill>
                <a:latin typeface="微软雅黑" panose="020B0503020204020204" pitchFamily="34" charset="-122"/>
                <a:ea typeface="微软雅黑" panose="020B0503020204020204" pitchFamily="34" charset="-122"/>
                <a:cs typeface="+mn-ea"/>
              </a:rPr>
              <a:t>设为</a:t>
            </a:r>
            <a:r>
              <a:rPr lang="en-US" altLang="zh-CN" sz="2000" dirty="0">
                <a:solidFill>
                  <a:srgbClr val="1369B2"/>
                </a:solidFill>
                <a:latin typeface="微软雅黑" panose="020B0503020204020204" pitchFamily="34" charset="-122"/>
                <a:ea typeface="微软雅黑" panose="020B0503020204020204" pitchFamily="34" charset="-122"/>
                <a:cs typeface="+mn-ea"/>
              </a:rPr>
              <a:t>2</a:t>
            </a:r>
            <a:r>
              <a:rPr lang="zh-CN" altLang="en-US" sz="2000" dirty="0">
                <a:solidFill>
                  <a:srgbClr val="595959"/>
                </a:solidFill>
                <a:latin typeface="微软雅黑" panose="020B0503020204020204" pitchFamily="34" charset="-122"/>
                <a:ea typeface="微软雅黑" panose="020B0503020204020204" pitchFamily="34" charset="-122"/>
                <a:cs typeface="+mn-ea"/>
              </a:rPr>
              <a:t>，表示限制分割</a:t>
            </a:r>
            <a:r>
              <a:rPr lang="en-US" altLang="zh-CN" sz="2000" dirty="0">
                <a:solidFill>
                  <a:srgbClr val="595959"/>
                </a:solidFill>
                <a:latin typeface="微软雅黑" panose="020B0503020204020204" pitchFamily="34" charset="-122"/>
                <a:ea typeface="微软雅黑" panose="020B0503020204020204" pitchFamily="34" charset="-122"/>
                <a:cs typeface="+mn-ea"/>
              </a:rPr>
              <a:t>2</a:t>
            </a:r>
            <a:r>
              <a:rPr lang="zh-CN" altLang="en-US" sz="2000" dirty="0">
                <a:solidFill>
                  <a:srgbClr val="595959"/>
                </a:solidFill>
                <a:latin typeface="微软雅黑" panose="020B0503020204020204" pitchFamily="34" charset="-122"/>
                <a:ea typeface="微软雅黑" panose="020B0503020204020204" pitchFamily="34" charset="-122"/>
                <a:cs typeface="+mn-ea"/>
              </a:rPr>
              <a:t>个子</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字符串。</a:t>
            </a:r>
            <a:endParaRPr lang="zh-CN" altLang="en-US" sz="2000" dirty="0">
              <a:solidFill>
                <a:srgbClr val="595959"/>
              </a:solidFill>
              <a:latin typeface="微软雅黑" panose="020B0503020204020204" pitchFamily="34" charset="-122"/>
              <a:ea typeface="微软雅黑" panose="020B0503020204020204" pitchFamily="34" charset="-122"/>
              <a:cs typeface="+mn-ea"/>
            </a:endParaRPr>
          </a:p>
        </p:txBody>
      </p:sp>
      <p:sp>
        <p:nvSpPr>
          <p:cNvPr id="4" name="1"/>
          <p:cNvSpPr txBox="1"/>
          <p:nvPr>
            <p:custDataLst>
              <p:tags r:id="rId1"/>
            </p:custDataLst>
          </p:nvPr>
        </p:nvSpPr>
        <p:spPr>
          <a:xfrm>
            <a:off x="918704" y="1112254"/>
            <a:ext cx="6040598" cy="461665"/>
          </a:xfrm>
          <a:prstGeom prst="rect">
            <a:avLst/>
          </a:prstGeom>
          <a:noFill/>
          <a:ln>
            <a:noFill/>
          </a:ln>
        </p:spPr>
        <p:txBody>
          <a:bodyPr wrap="square" rtlCol="0">
            <a:spAutoFit/>
          </a:bodyPr>
          <a:lstStyle/>
          <a:p>
            <a:pPr lvl="0" defTabSz="457200">
              <a:defRPr/>
            </a:pPr>
            <a:r>
              <a:rPr lang="en-US" altLang="zh-CN"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2</a:t>
            </a:r>
            <a:r>
              <a:rPr lang="en-US" altLang="zh-CN" b="1" kern="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 </a:t>
            </a:r>
            <a:r>
              <a:rPr lang="zh-CN" altLang="en-US" b="1" kern="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限制</a:t>
            </a: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分割个数</a:t>
            </a:r>
          </a:p>
        </p:txBody>
      </p:sp>
      <p:sp>
        <p:nvSpPr>
          <p:cNvPr id="6" name="矩形 5"/>
          <p:cNvSpPr/>
          <p:nvPr/>
        </p:nvSpPr>
        <p:spPr>
          <a:xfrm>
            <a:off x="1314630" y="2597867"/>
            <a:ext cx="9214163" cy="1275148"/>
          </a:xfrm>
          <a:prstGeom prst="rect">
            <a:avLst/>
          </a:prstGeom>
          <a:solidFill>
            <a:srgbClr val="F2F2F2"/>
          </a:solidFill>
        </p:spPr>
        <p:txBody>
          <a:bodyPr wrap="square" rtlCol="0" anchor="ctr">
            <a:noAutofit/>
          </a:bodyPr>
          <a:lstStyle/>
          <a:p>
            <a:endParaRPr lang="zh-CN" altLang="en-US" sz="2000">
              <a:solidFill>
                <a:srgbClr val="595959"/>
              </a:solidFill>
              <a:latin typeface="微软雅黑" panose="020B0503020204020204" pitchFamily="34" charset="-122"/>
              <a:ea typeface="微软雅黑" panose="020B0503020204020204" pitchFamily="34" charset="-122"/>
              <a:cs typeface="+mn-ea"/>
            </a:endParaRPr>
          </a:p>
        </p:txBody>
      </p:sp>
      <p:sp>
        <p:nvSpPr>
          <p:cNvPr id="7" name="矩形 6"/>
          <p:cNvSpPr/>
          <p:nvPr/>
        </p:nvSpPr>
        <p:spPr>
          <a:xfrm>
            <a:off x="1674671" y="2699590"/>
            <a:ext cx="8854122" cy="961289"/>
          </a:xfrm>
          <a:prstGeom prst="rect">
            <a:avLst/>
          </a:prstGeom>
        </p:spPr>
        <p:txBody>
          <a:bodyPr wrap="square">
            <a:spAutoFit/>
          </a:bodyPr>
          <a:lstStyle/>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en-US" altLang="zh-CN" sz="2000" dirty="0" err="1">
                <a:solidFill>
                  <a:srgbClr val="595959"/>
                </a:solidFill>
                <a:latin typeface="微软雅黑" panose="020B0503020204020204" pitchFamily="34" charset="-122"/>
                <a:ea typeface="微软雅黑" panose="020B0503020204020204" pitchFamily="34" charset="-122"/>
                <a:cs typeface="+mn-ea"/>
              </a:rPr>
              <a:t>arr</a:t>
            </a:r>
            <a:r>
              <a:rPr lang="en-US" altLang="zh-CN" sz="2000" dirty="0">
                <a:solidFill>
                  <a:srgbClr val="595959"/>
                </a:solidFill>
                <a:latin typeface="微软雅黑" panose="020B0503020204020204" pitchFamily="34" charset="-122"/>
                <a:ea typeface="微软雅黑" panose="020B0503020204020204" pitchFamily="34" charset="-122"/>
                <a:cs typeface="+mn-ea"/>
              </a:rPr>
              <a:t> = </a:t>
            </a:r>
            <a:r>
              <a:rPr lang="en-US" altLang="zh-CN" sz="2000" dirty="0" err="1">
                <a:solidFill>
                  <a:srgbClr val="595959"/>
                </a:solidFill>
                <a:latin typeface="微软雅黑" panose="020B0503020204020204" pitchFamily="34" charset="-122"/>
                <a:ea typeface="微软雅黑" panose="020B0503020204020204" pitchFamily="34" charset="-122"/>
                <a:cs typeface="+mn-ea"/>
              </a:rPr>
              <a:t>preg_split</a:t>
            </a:r>
            <a:r>
              <a:rPr lang="en-US" altLang="zh-CN" sz="2000" dirty="0">
                <a:solidFill>
                  <a:srgbClr val="595959"/>
                </a:solidFill>
                <a:latin typeface="微软雅黑" panose="020B0503020204020204" pitchFamily="34" charset="-122"/>
                <a:ea typeface="微软雅黑" panose="020B0503020204020204" pitchFamily="34" charset="-122"/>
                <a:cs typeface="+mn-ea"/>
              </a:rPr>
              <a:t>('/a/', 'banana', 2);</a:t>
            </a:r>
          </a:p>
          <a:p>
            <a:pPr>
              <a:lnSpc>
                <a:spcPct val="150000"/>
              </a:lnSpc>
            </a:pPr>
            <a:r>
              <a:rPr lang="en-US" altLang="zh-CN" sz="2000" dirty="0" err="1">
                <a:solidFill>
                  <a:srgbClr val="595959"/>
                </a:solidFill>
                <a:latin typeface="微软雅黑" panose="020B0503020204020204" pitchFamily="34" charset="-122"/>
                <a:ea typeface="微软雅黑" panose="020B0503020204020204" pitchFamily="34" charset="-122"/>
                <a:cs typeface="+mn-ea"/>
              </a:rPr>
              <a:t>print_r</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en-US" altLang="zh-CN" sz="2000" dirty="0" err="1">
                <a:solidFill>
                  <a:srgbClr val="595959"/>
                </a:solidFill>
                <a:latin typeface="微软雅黑" panose="020B0503020204020204" pitchFamily="34" charset="-122"/>
                <a:ea typeface="微软雅黑" panose="020B0503020204020204" pitchFamily="34" charset="-122"/>
                <a:cs typeface="+mn-ea"/>
              </a:rPr>
              <a:t>arr</a:t>
            </a:r>
            <a:r>
              <a:rPr lang="en-US" altLang="zh-CN" sz="2000" dirty="0">
                <a:solidFill>
                  <a:srgbClr val="595959"/>
                </a:solidFill>
                <a:latin typeface="微软雅黑" panose="020B0503020204020204" pitchFamily="34" charset="-122"/>
                <a:ea typeface="微软雅黑" panose="020B0503020204020204" pitchFamily="34" charset="-122"/>
                <a:cs typeface="+mn-ea"/>
              </a:rPr>
              <a:t>);  // </a:t>
            </a:r>
            <a:r>
              <a:rPr lang="zh-CN" altLang="en-US" sz="2000" dirty="0">
                <a:solidFill>
                  <a:srgbClr val="595959"/>
                </a:solidFill>
                <a:latin typeface="微软雅黑" panose="020B0503020204020204" pitchFamily="34" charset="-122"/>
                <a:ea typeface="微软雅黑" panose="020B0503020204020204" pitchFamily="34" charset="-122"/>
                <a:cs typeface="+mn-ea"/>
              </a:rPr>
              <a:t>输出结果</a:t>
            </a:r>
            <a:r>
              <a:rPr lang="en-US" altLang="zh-CN" sz="2000" dirty="0">
                <a:solidFill>
                  <a:srgbClr val="595959"/>
                </a:solidFill>
                <a:latin typeface="微软雅黑" panose="020B0503020204020204" pitchFamily="34" charset="-122"/>
                <a:ea typeface="微软雅黑" panose="020B0503020204020204" pitchFamily="34" charset="-122"/>
                <a:cs typeface="+mn-ea"/>
              </a:rPr>
              <a:t>: Array ( [0] =&gt; b [1] =&gt; nana )</a:t>
            </a:r>
          </a:p>
        </p:txBody>
      </p:sp>
    </p:spTree>
    <p:extLst>
      <p:ext uri="{BB962C8B-B14F-4D97-AF65-F5344CB8AC3E}">
        <p14:creationId xmlns:p14="http://schemas.microsoft.com/office/powerpoint/2010/main" val="22007059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8.4.3  </a:t>
            </a:r>
            <a:r>
              <a:rPr lang="en-US" altLang="zh-CN" sz="2400" b="1"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preg_split</a:t>
            </a: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函数</a:t>
            </a:r>
          </a:p>
        </p:txBody>
      </p:sp>
      <p:sp>
        <p:nvSpPr>
          <p:cNvPr id="2" name="矩形 1"/>
          <p:cNvSpPr/>
          <p:nvPr/>
        </p:nvSpPr>
        <p:spPr>
          <a:xfrm>
            <a:off x="838622" y="1890512"/>
            <a:ext cx="10297144" cy="2862322"/>
          </a:xfrm>
          <a:prstGeom prst="rect">
            <a:avLst/>
          </a:prstGeom>
        </p:spPr>
        <p:txBody>
          <a:bodyPr wrap="square">
            <a:spAutoFit/>
          </a:bodyPr>
          <a:lstStyle/>
          <a:p>
            <a:pPr indent="266700">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第</a:t>
            </a:r>
            <a:r>
              <a:rPr lang="en-US" altLang="zh-CN" sz="2000" dirty="0">
                <a:solidFill>
                  <a:srgbClr val="595959"/>
                </a:solidFill>
                <a:latin typeface="微软雅黑" panose="020B0503020204020204" pitchFamily="34" charset="-122"/>
                <a:ea typeface="微软雅黑" panose="020B0503020204020204" pitchFamily="34" charset="-122"/>
                <a:cs typeface="+mn-ea"/>
              </a:rPr>
              <a:t>4</a:t>
            </a:r>
            <a:r>
              <a:rPr lang="zh-CN" altLang="en-US" sz="2000" dirty="0">
                <a:solidFill>
                  <a:srgbClr val="595959"/>
                </a:solidFill>
                <a:latin typeface="微软雅黑" panose="020B0503020204020204" pitchFamily="34" charset="-122"/>
                <a:ea typeface="微软雅黑" panose="020B0503020204020204" pitchFamily="34" charset="-122"/>
                <a:cs typeface="+mn-ea"/>
              </a:rPr>
              <a:t>个参数有</a:t>
            </a:r>
            <a:r>
              <a:rPr lang="en-US" altLang="zh-CN" sz="2000" dirty="0">
                <a:solidFill>
                  <a:srgbClr val="595959"/>
                </a:solidFill>
                <a:latin typeface="微软雅黑" panose="020B0503020204020204" pitchFamily="34" charset="-122"/>
                <a:ea typeface="微软雅黑" panose="020B0503020204020204" pitchFamily="34" charset="-122"/>
                <a:cs typeface="+mn-ea"/>
              </a:rPr>
              <a:t>3</a:t>
            </a:r>
            <a:r>
              <a:rPr lang="zh-CN" altLang="en-US" sz="2000" dirty="0">
                <a:solidFill>
                  <a:srgbClr val="595959"/>
                </a:solidFill>
                <a:latin typeface="微软雅黑" panose="020B0503020204020204" pitchFamily="34" charset="-122"/>
                <a:ea typeface="微软雅黑" panose="020B0503020204020204" pitchFamily="34" charset="-122"/>
                <a:cs typeface="+mn-ea"/>
              </a:rPr>
              <a:t>个可选</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常量：</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en-US" altLang="zh-CN" sz="2000" dirty="0" smtClean="0">
                <a:solidFill>
                  <a:srgbClr val="1369B2"/>
                </a:solidFill>
                <a:latin typeface="微软雅黑" panose="020B0503020204020204" pitchFamily="34" charset="-122"/>
                <a:ea typeface="微软雅黑" panose="020B0503020204020204" pitchFamily="34" charset="-122"/>
                <a:cs typeface="+mn-ea"/>
              </a:rPr>
              <a:t>PREG_SPLIT_NO_EMPTY</a:t>
            </a:r>
            <a:r>
              <a:rPr lang="zh-CN" altLang="en-US" sz="2000" dirty="0" smtClean="0">
                <a:solidFill>
                  <a:srgbClr val="1369B2"/>
                </a:solidFill>
                <a:latin typeface="微软雅黑" panose="020B0503020204020204" pitchFamily="34" charset="-122"/>
                <a:ea typeface="微软雅黑" panose="020B0503020204020204" pitchFamily="34" charset="-122"/>
                <a:cs typeface="+mn-ea"/>
              </a:rPr>
              <a:t>。</a:t>
            </a:r>
            <a:endParaRPr lang="en-US" altLang="zh-CN" sz="2000" dirty="0" smtClean="0">
              <a:solidFill>
                <a:srgbClr val="1369B2"/>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en-US" altLang="zh-CN" sz="2000" dirty="0" smtClean="0">
                <a:solidFill>
                  <a:srgbClr val="1369B2"/>
                </a:solidFill>
                <a:latin typeface="微软雅黑" panose="020B0503020204020204" pitchFamily="34" charset="-122"/>
                <a:ea typeface="微软雅黑" panose="020B0503020204020204" pitchFamily="34" charset="-122"/>
                <a:cs typeface="+mn-ea"/>
              </a:rPr>
              <a:t>PREG_SPLIT_DELIM_CAPTURE</a:t>
            </a:r>
            <a:r>
              <a:rPr lang="zh-CN" altLang="en-US" sz="2000" dirty="0" smtClean="0">
                <a:solidFill>
                  <a:srgbClr val="1369B2"/>
                </a:solidFill>
                <a:latin typeface="微软雅黑" panose="020B0503020204020204" pitchFamily="34" charset="-122"/>
                <a:ea typeface="微软雅黑" panose="020B0503020204020204" pitchFamily="34" charset="-122"/>
                <a:cs typeface="+mn-ea"/>
              </a:rPr>
              <a:t>。</a:t>
            </a:r>
            <a:endParaRPr lang="en-US" altLang="zh-CN" sz="2000" dirty="0" smtClean="0">
              <a:solidFill>
                <a:srgbClr val="1369B2"/>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en-US" altLang="zh-CN" sz="2000" dirty="0" smtClean="0">
                <a:solidFill>
                  <a:srgbClr val="1369B2"/>
                </a:solidFill>
                <a:latin typeface="微软雅黑" panose="020B0503020204020204" pitchFamily="34" charset="-122"/>
                <a:ea typeface="微软雅黑" panose="020B0503020204020204" pitchFamily="34" charset="-122"/>
                <a:cs typeface="+mn-ea"/>
              </a:rPr>
              <a:t>PREG_SPLIT_OFFSET_CAPTURE</a:t>
            </a:r>
            <a:r>
              <a:rPr lang="zh-CN" altLang="en-US" sz="2000" dirty="0" smtClean="0">
                <a:solidFill>
                  <a:srgbClr val="1369B2"/>
                </a:solidFill>
                <a:latin typeface="微软雅黑" panose="020B0503020204020204" pitchFamily="34" charset="-122"/>
                <a:ea typeface="微软雅黑" panose="020B0503020204020204" pitchFamily="34" charset="-122"/>
                <a:cs typeface="+mn-ea"/>
              </a:rPr>
              <a:t>。</a:t>
            </a:r>
            <a:endParaRPr lang="en-US" altLang="zh-CN" sz="2000" dirty="0" smtClean="0">
              <a:solidFill>
                <a:srgbClr val="1369B2"/>
              </a:solidFill>
              <a:latin typeface="微软雅黑" panose="020B0503020204020204" pitchFamily="34" charset="-122"/>
              <a:ea typeface="微软雅黑" panose="020B0503020204020204" pitchFamily="34" charset="-122"/>
              <a:cs typeface="+mn-ea"/>
            </a:endParaRPr>
          </a:p>
          <a:p>
            <a:pPr indent="266700">
              <a:lnSpc>
                <a:spcPct val="150000"/>
              </a:lnSpc>
            </a:pPr>
            <a:endParaRPr lang="en-US" altLang="zh-CN" sz="2000" dirty="0">
              <a:solidFill>
                <a:srgbClr val="595959"/>
              </a:solidFill>
              <a:latin typeface="微软雅黑" panose="020B0503020204020204" pitchFamily="34" charset="-122"/>
              <a:ea typeface="微软雅黑" panose="020B0503020204020204" pitchFamily="34" charset="-122"/>
              <a:cs typeface="+mn-ea"/>
            </a:endParaRPr>
          </a:p>
          <a:p>
            <a:pPr indent="266700">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多</a:t>
            </a:r>
            <a:r>
              <a:rPr lang="zh-CN" altLang="en-US" sz="2000" dirty="0">
                <a:solidFill>
                  <a:srgbClr val="595959"/>
                </a:solidFill>
                <a:latin typeface="微软雅黑" panose="020B0503020204020204" pitchFamily="34" charset="-122"/>
                <a:ea typeface="微软雅黑" panose="020B0503020204020204" pitchFamily="34" charset="-122"/>
                <a:cs typeface="+mn-ea"/>
              </a:rPr>
              <a:t>个可选常量可以通过“</a:t>
            </a:r>
            <a:r>
              <a:rPr lang="en-US" altLang="zh-CN" sz="2000" dirty="0">
                <a:solidFill>
                  <a:srgbClr val="1369B2"/>
                </a:solidFill>
                <a:latin typeface="微软雅黑" panose="020B0503020204020204" pitchFamily="34" charset="-122"/>
                <a:ea typeface="微软雅黑" panose="020B0503020204020204" pitchFamily="34" charset="-122"/>
                <a:cs typeface="+mn-ea"/>
              </a:rPr>
              <a:t>|</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zh-CN" altLang="en-US" sz="2000" dirty="0">
                <a:solidFill>
                  <a:srgbClr val="595959"/>
                </a:solidFill>
                <a:latin typeface="微软雅黑" panose="020B0503020204020204" pitchFamily="34" charset="-122"/>
                <a:ea typeface="微软雅黑" panose="020B0503020204020204" pitchFamily="34" charset="-122"/>
                <a:cs typeface="+mn-ea"/>
              </a:rPr>
              <a:t>运算符组合使用</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zh-CN" altLang="en-US" sz="2000" dirty="0">
              <a:solidFill>
                <a:srgbClr val="595959"/>
              </a:solidFill>
              <a:latin typeface="微软雅黑" panose="020B0503020204020204" pitchFamily="34" charset="-122"/>
              <a:ea typeface="微软雅黑" panose="020B0503020204020204" pitchFamily="34" charset="-122"/>
              <a:cs typeface="+mn-ea"/>
            </a:endParaRPr>
          </a:p>
        </p:txBody>
      </p:sp>
      <p:sp>
        <p:nvSpPr>
          <p:cNvPr id="4" name="1"/>
          <p:cNvSpPr txBox="1"/>
          <p:nvPr>
            <p:custDataLst>
              <p:tags r:id="rId1"/>
            </p:custDataLst>
          </p:nvPr>
        </p:nvSpPr>
        <p:spPr>
          <a:xfrm>
            <a:off x="918704" y="1112254"/>
            <a:ext cx="6040598" cy="461665"/>
          </a:xfrm>
          <a:prstGeom prst="rect">
            <a:avLst/>
          </a:prstGeom>
          <a:noFill/>
          <a:ln>
            <a:noFill/>
          </a:ln>
        </p:spPr>
        <p:txBody>
          <a:bodyPr wrap="square" rtlCol="0">
            <a:spAutoFit/>
          </a:bodyPr>
          <a:lstStyle/>
          <a:p>
            <a:pPr lvl="0" defTabSz="457200">
              <a:defRPr/>
            </a:pPr>
            <a:r>
              <a:rPr lang="en-US" altLang="zh-CN"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3</a:t>
            </a:r>
            <a:r>
              <a:rPr lang="en-US" altLang="zh-CN" b="1" kern="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 </a:t>
            </a:r>
            <a:r>
              <a:rPr lang="zh-CN" altLang="en-US" b="1" kern="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指定</a:t>
            </a: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返回值形式</a:t>
            </a:r>
          </a:p>
        </p:txBody>
      </p:sp>
    </p:spTree>
    <p:extLst>
      <p:ext uri="{BB962C8B-B14F-4D97-AF65-F5344CB8AC3E}">
        <p14:creationId xmlns:p14="http://schemas.microsoft.com/office/powerpoint/2010/main" val="4834513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8.4.3  </a:t>
            </a:r>
            <a:r>
              <a:rPr lang="en-US" altLang="zh-CN" sz="2400" b="1"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preg_split</a:t>
            </a: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函数</a:t>
            </a:r>
          </a:p>
        </p:txBody>
      </p:sp>
      <p:sp>
        <p:nvSpPr>
          <p:cNvPr id="2" name="矩形 1"/>
          <p:cNvSpPr/>
          <p:nvPr/>
        </p:nvSpPr>
        <p:spPr>
          <a:xfrm>
            <a:off x="694606" y="1773610"/>
            <a:ext cx="10297144" cy="400110"/>
          </a:xfrm>
          <a:prstGeom prst="rect">
            <a:avLst/>
          </a:prstGeom>
        </p:spPr>
        <p:txBody>
          <a:bodyPr wrap="square">
            <a:spAutoFit/>
          </a:bodyPr>
          <a:lstStyle/>
          <a:p>
            <a:pPr indent="266700"/>
            <a:r>
              <a:rPr lang="zh-CN" altLang="en-US" sz="2000" dirty="0">
                <a:solidFill>
                  <a:srgbClr val="595959"/>
                </a:solidFill>
                <a:latin typeface="微软雅黑" panose="020B0503020204020204" pitchFamily="34" charset="-122"/>
                <a:ea typeface="微软雅黑" panose="020B0503020204020204" pitchFamily="34" charset="-122"/>
                <a:cs typeface="+mn-ea"/>
              </a:rPr>
              <a:t>（</a:t>
            </a:r>
            <a:r>
              <a:rPr lang="en-US" altLang="zh-CN" sz="2000" dirty="0">
                <a:solidFill>
                  <a:srgbClr val="595959"/>
                </a:solidFill>
                <a:latin typeface="微软雅黑" panose="020B0503020204020204" pitchFamily="34" charset="-122"/>
                <a:ea typeface="微软雅黑" panose="020B0503020204020204" pitchFamily="34" charset="-122"/>
                <a:cs typeface="+mn-ea"/>
              </a:rPr>
              <a:t>1</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r>
              <a:rPr lang="en-US" altLang="zh-CN" sz="2000" dirty="0" smtClean="0">
                <a:solidFill>
                  <a:srgbClr val="1369B2"/>
                </a:solidFill>
                <a:latin typeface="微软雅黑" panose="020B0503020204020204" pitchFamily="34" charset="-122"/>
                <a:ea typeface="微软雅黑" panose="020B0503020204020204" pitchFamily="34" charset="-122"/>
                <a:cs typeface="+mn-ea"/>
              </a:rPr>
              <a:t>PREG_SPLIT_NO_EMPTY</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表示分割结果中不包含空元素。</a:t>
            </a:r>
          </a:p>
        </p:txBody>
      </p:sp>
      <p:sp>
        <p:nvSpPr>
          <p:cNvPr id="4" name="1"/>
          <p:cNvSpPr txBox="1"/>
          <p:nvPr>
            <p:custDataLst>
              <p:tags r:id="rId1"/>
            </p:custDataLst>
          </p:nvPr>
        </p:nvSpPr>
        <p:spPr>
          <a:xfrm>
            <a:off x="918704" y="1112254"/>
            <a:ext cx="6040598" cy="461665"/>
          </a:xfrm>
          <a:prstGeom prst="rect">
            <a:avLst/>
          </a:prstGeom>
          <a:noFill/>
          <a:ln>
            <a:noFill/>
          </a:ln>
        </p:spPr>
        <p:txBody>
          <a:bodyPr wrap="square" rtlCol="0">
            <a:spAutoFit/>
          </a:bodyPr>
          <a:lstStyle/>
          <a:p>
            <a:pPr lvl="0" defTabSz="457200">
              <a:defRPr/>
            </a:pPr>
            <a:r>
              <a:rPr lang="en-US" altLang="zh-CN"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3</a:t>
            </a:r>
            <a:r>
              <a:rPr lang="en-US" altLang="zh-CN" b="1" kern="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 </a:t>
            </a:r>
            <a:r>
              <a:rPr lang="zh-CN" altLang="en-US" b="1" kern="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指定</a:t>
            </a: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返回值形式</a:t>
            </a:r>
          </a:p>
        </p:txBody>
      </p:sp>
      <p:sp>
        <p:nvSpPr>
          <p:cNvPr id="6" name="矩形 5"/>
          <p:cNvSpPr/>
          <p:nvPr/>
        </p:nvSpPr>
        <p:spPr>
          <a:xfrm>
            <a:off x="1270670" y="2373411"/>
            <a:ext cx="9214163" cy="3136183"/>
          </a:xfrm>
          <a:prstGeom prst="rect">
            <a:avLst/>
          </a:prstGeom>
          <a:solidFill>
            <a:srgbClr val="F2F2F2"/>
          </a:solidFill>
        </p:spPr>
        <p:txBody>
          <a:bodyPr wrap="square" rtlCol="0" anchor="ctr">
            <a:noAutofit/>
          </a:bodyPr>
          <a:lstStyle/>
          <a:p>
            <a:endParaRPr lang="zh-CN" altLang="en-US" sz="2000">
              <a:solidFill>
                <a:srgbClr val="595959"/>
              </a:solidFill>
              <a:latin typeface="微软雅黑" panose="020B0503020204020204" pitchFamily="34" charset="-122"/>
              <a:ea typeface="微软雅黑" panose="020B0503020204020204" pitchFamily="34" charset="-122"/>
              <a:cs typeface="+mn-ea"/>
            </a:endParaRPr>
          </a:p>
        </p:txBody>
      </p:sp>
      <p:sp>
        <p:nvSpPr>
          <p:cNvPr id="7" name="矩形 6"/>
          <p:cNvSpPr/>
          <p:nvPr/>
        </p:nvSpPr>
        <p:spPr>
          <a:xfrm>
            <a:off x="1630711" y="2475135"/>
            <a:ext cx="8854122" cy="2807948"/>
          </a:xfrm>
          <a:prstGeom prst="rect">
            <a:avLst/>
          </a:prstGeom>
        </p:spPr>
        <p:txBody>
          <a:bodyPr wrap="square">
            <a:spAutoFit/>
          </a:bodyPr>
          <a:lstStyle/>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 </a:t>
            </a:r>
            <a:r>
              <a:rPr lang="zh-CN" altLang="en-US" sz="2000" dirty="0">
                <a:solidFill>
                  <a:srgbClr val="595959"/>
                </a:solidFill>
                <a:latin typeface="微软雅黑" panose="020B0503020204020204" pitchFamily="34" charset="-122"/>
                <a:ea typeface="微软雅黑" panose="020B0503020204020204" pitchFamily="34" charset="-122"/>
                <a:cs typeface="+mn-ea"/>
              </a:rPr>
              <a:t>设置前</a:t>
            </a:r>
          </a:p>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en-US" altLang="zh-CN" sz="2000" dirty="0" err="1">
                <a:solidFill>
                  <a:srgbClr val="595959"/>
                </a:solidFill>
                <a:latin typeface="微软雅黑" panose="020B0503020204020204" pitchFamily="34" charset="-122"/>
                <a:ea typeface="微软雅黑" panose="020B0503020204020204" pitchFamily="34" charset="-122"/>
                <a:cs typeface="+mn-ea"/>
              </a:rPr>
              <a:t>arr</a:t>
            </a:r>
            <a:r>
              <a:rPr lang="en-US" altLang="zh-CN" sz="2000" dirty="0">
                <a:solidFill>
                  <a:srgbClr val="595959"/>
                </a:solidFill>
                <a:latin typeface="微软雅黑" panose="020B0503020204020204" pitchFamily="34" charset="-122"/>
                <a:ea typeface="微软雅黑" panose="020B0503020204020204" pitchFamily="34" charset="-122"/>
                <a:cs typeface="+mn-ea"/>
              </a:rPr>
              <a:t> = </a:t>
            </a:r>
            <a:r>
              <a:rPr lang="en-US" altLang="zh-CN" sz="2000" dirty="0" err="1">
                <a:solidFill>
                  <a:srgbClr val="595959"/>
                </a:solidFill>
                <a:latin typeface="微软雅黑" panose="020B0503020204020204" pitchFamily="34" charset="-122"/>
                <a:ea typeface="微软雅黑" panose="020B0503020204020204" pitchFamily="34" charset="-122"/>
                <a:cs typeface="+mn-ea"/>
              </a:rPr>
              <a:t>preg_split</a:t>
            </a:r>
            <a:r>
              <a:rPr lang="en-US" altLang="zh-CN" sz="2000" dirty="0">
                <a:solidFill>
                  <a:srgbClr val="595959"/>
                </a:solidFill>
                <a:latin typeface="微软雅黑" panose="020B0503020204020204" pitchFamily="34" charset="-122"/>
                <a:ea typeface="微软雅黑" panose="020B0503020204020204" pitchFamily="34" charset="-122"/>
                <a:cs typeface="+mn-ea"/>
              </a:rPr>
              <a:t>('/2/', '12');</a:t>
            </a:r>
          </a:p>
          <a:p>
            <a:pPr>
              <a:lnSpc>
                <a:spcPct val="150000"/>
              </a:lnSpc>
            </a:pPr>
            <a:r>
              <a:rPr lang="en-US" altLang="zh-CN" sz="2000" dirty="0" err="1">
                <a:solidFill>
                  <a:srgbClr val="595959"/>
                </a:solidFill>
                <a:latin typeface="微软雅黑" panose="020B0503020204020204" pitchFamily="34" charset="-122"/>
                <a:ea typeface="微软雅黑" panose="020B0503020204020204" pitchFamily="34" charset="-122"/>
                <a:cs typeface="+mn-ea"/>
              </a:rPr>
              <a:t>print_r</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en-US" altLang="zh-CN" sz="2000" dirty="0" err="1">
                <a:solidFill>
                  <a:srgbClr val="595959"/>
                </a:solidFill>
                <a:latin typeface="微软雅黑" panose="020B0503020204020204" pitchFamily="34" charset="-122"/>
                <a:ea typeface="微软雅黑" panose="020B0503020204020204" pitchFamily="34" charset="-122"/>
                <a:cs typeface="+mn-ea"/>
              </a:rPr>
              <a:t>arr</a:t>
            </a:r>
            <a:r>
              <a:rPr lang="en-US" altLang="zh-CN" sz="2000" dirty="0">
                <a:solidFill>
                  <a:srgbClr val="595959"/>
                </a:solidFill>
                <a:latin typeface="微软雅黑" panose="020B0503020204020204" pitchFamily="34" charset="-122"/>
                <a:ea typeface="微软雅黑" panose="020B0503020204020204" pitchFamily="34" charset="-122"/>
                <a:cs typeface="+mn-ea"/>
              </a:rPr>
              <a:t>); // </a:t>
            </a:r>
            <a:r>
              <a:rPr lang="zh-CN" altLang="en-US" sz="2000" dirty="0">
                <a:solidFill>
                  <a:srgbClr val="595959"/>
                </a:solidFill>
                <a:latin typeface="微软雅黑" panose="020B0503020204020204" pitchFamily="34" charset="-122"/>
                <a:ea typeface="微软雅黑" panose="020B0503020204020204" pitchFamily="34" charset="-122"/>
                <a:cs typeface="+mn-ea"/>
              </a:rPr>
              <a:t>输出结果：</a:t>
            </a:r>
            <a:r>
              <a:rPr lang="en-US" altLang="zh-CN" sz="2000" dirty="0">
                <a:solidFill>
                  <a:srgbClr val="595959"/>
                </a:solidFill>
                <a:latin typeface="微软雅黑" panose="020B0503020204020204" pitchFamily="34" charset="-122"/>
                <a:ea typeface="微软雅黑" panose="020B0503020204020204" pitchFamily="34" charset="-122"/>
                <a:cs typeface="+mn-ea"/>
              </a:rPr>
              <a:t>Array ( [0] =&gt; 1 [1] =&gt; )</a:t>
            </a:r>
          </a:p>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 </a:t>
            </a:r>
            <a:r>
              <a:rPr lang="zh-CN" altLang="en-US" sz="2000" dirty="0">
                <a:solidFill>
                  <a:srgbClr val="595959"/>
                </a:solidFill>
                <a:latin typeface="微软雅黑" panose="020B0503020204020204" pitchFamily="34" charset="-122"/>
                <a:ea typeface="微软雅黑" panose="020B0503020204020204" pitchFamily="34" charset="-122"/>
                <a:cs typeface="+mn-ea"/>
              </a:rPr>
              <a:t>设置后</a:t>
            </a:r>
          </a:p>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en-US" altLang="zh-CN" sz="2000" dirty="0" err="1">
                <a:solidFill>
                  <a:srgbClr val="595959"/>
                </a:solidFill>
                <a:latin typeface="微软雅黑" panose="020B0503020204020204" pitchFamily="34" charset="-122"/>
                <a:ea typeface="微软雅黑" panose="020B0503020204020204" pitchFamily="34" charset="-122"/>
                <a:cs typeface="+mn-ea"/>
              </a:rPr>
              <a:t>arr</a:t>
            </a:r>
            <a:r>
              <a:rPr lang="en-US" altLang="zh-CN" sz="2000" dirty="0">
                <a:solidFill>
                  <a:srgbClr val="595959"/>
                </a:solidFill>
                <a:latin typeface="微软雅黑" panose="020B0503020204020204" pitchFamily="34" charset="-122"/>
                <a:ea typeface="微软雅黑" panose="020B0503020204020204" pitchFamily="34" charset="-122"/>
                <a:cs typeface="+mn-ea"/>
              </a:rPr>
              <a:t> = </a:t>
            </a:r>
            <a:r>
              <a:rPr lang="en-US" altLang="zh-CN" sz="2000" dirty="0" err="1">
                <a:solidFill>
                  <a:srgbClr val="595959"/>
                </a:solidFill>
                <a:latin typeface="微软雅黑" panose="020B0503020204020204" pitchFamily="34" charset="-122"/>
                <a:ea typeface="微软雅黑" panose="020B0503020204020204" pitchFamily="34" charset="-122"/>
                <a:cs typeface="+mn-ea"/>
              </a:rPr>
              <a:t>preg_split</a:t>
            </a:r>
            <a:r>
              <a:rPr lang="en-US" altLang="zh-CN" sz="2000" dirty="0">
                <a:solidFill>
                  <a:srgbClr val="595959"/>
                </a:solidFill>
                <a:latin typeface="微软雅黑" panose="020B0503020204020204" pitchFamily="34" charset="-122"/>
                <a:ea typeface="微软雅黑" panose="020B0503020204020204" pitchFamily="34" charset="-122"/>
                <a:cs typeface="+mn-ea"/>
              </a:rPr>
              <a:t>('/2/', '12', -1, PREG_SPLIT_NO_EMPTY);</a:t>
            </a:r>
          </a:p>
          <a:p>
            <a:pPr>
              <a:lnSpc>
                <a:spcPct val="150000"/>
              </a:lnSpc>
            </a:pPr>
            <a:r>
              <a:rPr lang="en-US" altLang="zh-CN" sz="2000" dirty="0" err="1">
                <a:solidFill>
                  <a:srgbClr val="595959"/>
                </a:solidFill>
                <a:latin typeface="微软雅黑" panose="020B0503020204020204" pitchFamily="34" charset="-122"/>
                <a:ea typeface="微软雅黑" panose="020B0503020204020204" pitchFamily="34" charset="-122"/>
                <a:cs typeface="+mn-ea"/>
              </a:rPr>
              <a:t>print_r</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en-US" altLang="zh-CN" sz="2000" dirty="0" err="1">
                <a:solidFill>
                  <a:srgbClr val="595959"/>
                </a:solidFill>
                <a:latin typeface="微软雅黑" panose="020B0503020204020204" pitchFamily="34" charset="-122"/>
                <a:ea typeface="微软雅黑" panose="020B0503020204020204" pitchFamily="34" charset="-122"/>
                <a:cs typeface="+mn-ea"/>
              </a:rPr>
              <a:t>arr</a:t>
            </a:r>
            <a:r>
              <a:rPr lang="en-US" altLang="zh-CN" sz="2000" dirty="0">
                <a:solidFill>
                  <a:srgbClr val="595959"/>
                </a:solidFill>
                <a:latin typeface="微软雅黑" panose="020B0503020204020204" pitchFamily="34" charset="-122"/>
                <a:ea typeface="微软雅黑" panose="020B0503020204020204" pitchFamily="34" charset="-122"/>
                <a:cs typeface="+mn-ea"/>
              </a:rPr>
              <a:t>); // </a:t>
            </a:r>
            <a:r>
              <a:rPr lang="zh-CN" altLang="en-US" sz="2000" dirty="0">
                <a:solidFill>
                  <a:srgbClr val="595959"/>
                </a:solidFill>
                <a:latin typeface="微软雅黑" panose="020B0503020204020204" pitchFamily="34" charset="-122"/>
                <a:ea typeface="微软雅黑" panose="020B0503020204020204" pitchFamily="34" charset="-122"/>
                <a:cs typeface="+mn-ea"/>
              </a:rPr>
              <a:t>输出结果：</a:t>
            </a:r>
            <a:r>
              <a:rPr lang="en-US" altLang="zh-CN" sz="2000" dirty="0">
                <a:solidFill>
                  <a:srgbClr val="595959"/>
                </a:solidFill>
                <a:latin typeface="微软雅黑" panose="020B0503020204020204" pitchFamily="34" charset="-122"/>
                <a:ea typeface="微软雅黑" panose="020B0503020204020204" pitchFamily="34" charset="-122"/>
                <a:cs typeface="+mn-ea"/>
              </a:rPr>
              <a:t>Array ( [0] =&gt; 1 )</a:t>
            </a:r>
          </a:p>
        </p:txBody>
      </p:sp>
    </p:spTree>
    <p:extLst>
      <p:ext uri="{BB962C8B-B14F-4D97-AF65-F5344CB8AC3E}">
        <p14:creationId xmlns:p14="http://schemas.microsoft.com/office/powerpoint/2010/main" val="5970808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8.4.3  </a:t>
            </a:r>
            <a:r>
              <a:rPr lang="en-US" altLang="zh-CN" sz="2400" b="1"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preg_split</a:t>
            </a: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函数</a:t>
            </a:r>
          </a:p>
        </p:txBody>
      </p:sp>
      <p:sp>
        <p:nvSpPr>
          <p:cNvPr id="2" name="矩形 1"/>
          <p:cNvSpPr/>
          <p:nvPr/>
        </p:nvSpPr>
        <p:spPr>
          <a:xfrm>
            <a:off x="694606" y="1773610"/>
            <a:ext cx="10297144" cy="707886"/>
          </a:xfrm>
          <a:prstGeom prst="rect">
            <a:avLst/>
          </a:prstGeom>
        </p:spPr>
        <p:txBody>
          <a:bodyPr wrap="square">
            <a:spAutoFit/>
          </a:bodyPr>
          <a:lstStyle/>
          <a:p>
            <a:pPr indent="266700"/>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r>
              <a:rPr lang="en-US" altLang="zh-CN" sz="2000" dirty="0" smtClean="0">
                <a:solidFill>
                  <a:srgbClr val="595959"/>
                </a:solidFill>
                <a:latin typeface="微软雅黑" panose="020B0503020204020204" pitchFamily="34" charset="-122"/>
                <a:ea typeface="微软雅黑" panose="020B0503020204020204" pitchFamily="34" charset="-122"/>
                <a:cs typeface="+mn-ea"/>
              </a:rPr>
              <a:t>2</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r>
              <a:rPr lang="en-US" altLang="zh-CN" sz="2000" dirty="0" smtClean="0">
                <a:solidFill>
                  <a:srgbClr val="1369B2"/>
                </a:solidFill>
                <a:latin typeface="微软雅黑" panose="020B0503020204020204" pitchFamily="34" charset="-122"/>
                <a:ea typeface="微软雅黑" panose="020B0503020204020204" pitchFamily="34" charset="-122"/>
                <a:cs typeface="+mn-ea"/>
              </a:rPr>
              <a:t>PREG_SPLIT_DELIM_CAPTURE</a:t>
            </a:r>
            <a:r>
              <a:rPr lang="zh-CN" altLang="en-US" sz="2000" dirty="0">
                <a:solidFill>
                  <a:srgbClr val="595959"/>
                </a:solidFill>
                <a:latin typeface="微软雅黑" panose="020B0503020204020204" pitchFamily="34" charset="-122"/>
                <a:ea typeface="微软雅黑" panose="020B0503020204020204" pitchFamily="34" charset="-122"/>
                <a:cs typeface="+mn-ea"/>
              </a:rPr>
              <a:t>表示分割结果中含有子模式</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内容。</a:t>
            </a:r>
            <a:endParaRPr lang="zh-CN" altLang="en-US" sz="2000" dirty="0">
              <a:solidFill>
                <a:srgbClr val="595959"/>
              </a:solidFill>
              <a:latin typeface="微软雅黑" panose="020B0503020204020204" pitchFamily="34" charset="-122"/>
              <a:ea typeface="微软雅黑" panose="020B0503020204020204" pitchFamily="34" charset="-122"/>
              <a:cs typeface="+mn-ea"/>
            </a:endParaRPr>
          </a:p>
          <a:p>
            <a:pPr indent="266700"/>
            <a:endParaRPr lang="zh-CN" altLang="en-US" sz="2000" dirty="0" smtClean="0">
              <a:solidFill>
                <a:srgbClr val="595959"/>
              </a:solidFill>
              <a:latin typeface="微软雅黑" panose="020B0503020204020204" pitchFamily="34" charset="-122"/>
              <a:ea typeface="微软雅黑" panose="020B0503020204020204" pitchFamily="34" charset="-122"/>
              <a:cs typeface="+mn-ea"/>
            </a:endParaRPr>
          </a:p>
        </p:txBody>
      </p:sp>
      <p:sp>
        <p:nvSpPr>
          <p:cNvPr id="4" name="1"/>
          <p:cNvSpPr txBox="1"/>
          <p:nvPr>
            <p:custDataLst>
              <p:tags r:id="rId1"/>
            </p:custDataLst>
          </p:nvPr>
        </p:nvSpPr>
        <p:spPr>
          <a:xfrm>
            <a:off x="918704" y="1112254"/>
            <a:ext cx="6040598" cy="461665"/>
          </a:xfrm>
          <a:prstGeom prst="rect">
            <a:avLst/>
          </a:prstGeom>
          <a:noFill/>
          <a:ln>
            <a:noFill/>
          </a:ln>
        </p:spPr>
        <p:txBody>
          <a:bodyPr wrap="square" rtlCol="0">
            <a:spAutoFit/>
          </a:bodyPr>
          <a:lstStyle/>
          <a:p>
            <a:pPr lvl="0" defTabSz="457200">
              <a:defRPr/>
            </a:pPr>
            <a:r>
              <a:rPr lang="en-US" altLang="zh-CN"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3</a:t>
            </a:r>
            <a:r>
              <a:rPr lang="en-US" altLang="zh-CN" b="1" kern="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 </a:t>
            </a:r>
            <a:r>
              <a:rPr lang="zh-CN" altLang="en-US" b="1" kern="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指定</a:t>
            </a: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返回值形式</a:t>
            </a:r>
          </a:p>
        </p:txBody>
      </p:sp>
      <p:sp>
        <p:nvSpPr>
          <p:cNvPr id="6" name="矩形 5"/>
          <p:cNvSpPr/>
          <p:nvPr/>
        </p:nvSpPr>
        <p:spPr>
          <a:xfrm>
            <a:off x="1270670" y="2373411"/>
            <a:ext cx="9214163" cy="3136183"/>
          </a:xfrm>
          <a:prstGeom prst="rect">
            <a:avLst/>
          </a:prstGeom>
          <a:solidFill>
            <a:srgbClr val="F2F2F2"/>
          </a:solidFill>
        </p:spPr>
        <p:txBody>
          <a:bodyPr wrap="square" rtlCol="0" anchor="ctr">
            <a:noAutofit/>
          </a:bodyPr>
          <a:lstStyle/>
          <a:p>
            <a:endParaRPr lang="zh-CN" altLang="en-US" sz="2000">
              <a:solidFill>
                <a:srgbClr val="595959"/>
              </a:solidFill>
              <a:latin typeface="微软雅黑" panose="020B0503020204020204" pitchFamily="34" charset="-122"/>
              <a:ea typeface="微软雅黑" panose="020B0503020204020204" pitchFamily="34" charset="-122"/>
              <a:cs typeface="+mn-ea"/>
            </a:endParaRPr>
          </a:p>
        </p:txBody>
      </p:sp>
      <p:sp>
        <p:nvSpPr>
          <p:cNvPr id="7" name="矩形 6"/>
          <p:cNvSpPr/>
          <p:nvPr/>
        </p:nvSpPr>
        <p:spPr>
          <a:xfrm>
            <a:off x="1630711" y="2475135"/>
            <a:ext cx="8854122" cy="2807948"/>
          </a:xfrm>
          <a:prstGeom prst="rect">
            <a:avLst/>
          </a:prstGeom>
        </p:spPr>
        <p:txBody>
          <a:bodyPr wrap="square">
            <a:spAutoFit/>
          </a:bodyPr>
          <a:lstStyle/>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 </a:t>
            </a:r>
            <a:r>
              <a:rPr lang="zh-CN" altLang="en-US" sz="2000" dirty="0">
                <a:solidFill>
                  <a:srgbClr val="595959"/>
                </a:solidFill>
                <a:latin typeface="微软雅黑" panose="020B0503020204020204" pitchFamily="34" charset="-122"/>
                <a:ea typeface="微软雅黑" panose="020B0503020204020204" pitchFamily="34" charset="-122"/>
                <a:cs typeface="+mn-ea"/>
              </a:rPr>
              <a:t>设置前</a:t>
            </a:r>
          </a:p>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en-US" altLang="zh-CN" sz="2000" dirty="0" err="1">
                <a:solidFill>
                  <a:srgbClr val="595959"/>
                </a:solidFill>
                <a:latin typeface="微软雅黑" panose="020B0503020204020204" pitchFamily="34" charset="-122"/>
                <a:ea typeface="微软雅黑" panose="020B0503020204020204" pitchFamily="34" charset="-122"/>
                <a:cs typeface="+mn-ea"/>
              </a:rPr>
              <a:t>arr</a:t>
            </a:r>
            <a:r>
              <a:rPr lang="en-US" altLang="zh-CN" sz="2000" dirty="0">
                <a:solidFill>
                  <a:srgbClr val="595959"/>
                </a:solidFill>
                <a:latin typeface="微软雅黑" panose="020B0503020204020204" pitchFamily="34" charset="-122"/>
                <a:ea typeface="微软雅黑" panose="020B0503020204020204" pitchFamily="34" charset="-122"/>
                <a:cs typeface="+mn-ea"/>
              </a:rPr>
              <a:t> = </a:t>
            </a:r>
            <a:r>
              <a:rPr lang="en-US" altLang="zh-CN" sz="2000" dirty="0" err="1">
                <a:solidFill>
                  <a:srgbClr val="595959"/>
                </a:solidFill>
                <a:latin typeface="微软雅黑" panose="020B0503020204020204" pitchFamily="34" charset="-122"/>
                <a:ea typeface="微软雅黑" panose="020B0503020204020204" pitchFamily="34" charset="-122"/>
                <a:cs typeface="+mn-ea"/>
              </a:rPr>
              <a:t>preg_split</a:t>
            </a:r>
            <a:r>
              <a:rPr lang="en-US" altLang="zh-CN" sz="2000" dirty="0">
                <a:solidFill>
                  <a:srgbClr val="595959"/>
                </a:solidFill>
                <a:latin typeface="微软雅黑" panose="020B0503020204020204" pitchFamily="34" charset="-122"/>
                <a:ea typeface="微软雅黑" panose="020B0503020204020204" pitchFamily="34" charset="-122"/>
                <a:cs typeface="+mn-ea"/>
              </a:rPr>
              <a:t>('/(2)/', '12');</a:t>
            </a:r>
          </a:p>
          <a:p>
            <a:pPr>
              <a:lnSpc>
                <a:spcPct val="150000"/>
              </a:lnSpc>
            </a:pPr>
            <a:r>
              <a:rPr lang="en-US" altLang="zh-CN" sz="2000" dirty="0" err="1">
                <a:solidFill>
                  <a:srgbClr val="595959"/>
                </a:solidFill>
                <a:latin typeface="微软雅黑" panose="020B0503020204020204" pitchFamily="34" charset="-122"/>
                <a:ea typeface="微软雅黑" panose="020B0503020204020204" pitchFamily="34" charset="-122"/>
                <a:cs typeface="+mn-ea"/>
              </a:rPr>
              <a:t>print_r</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en-US" altLang="zh-CN" sz="2000" dirty="0" err="1">
                <a:solidFill>
                  <a:srgbClr val="595959"/>
                </a:solidFill>
                <a:latin typeface="微软雅黑" panose="020B0503020204020204" pitchFamily="34" charset="-122"/>
                <a:ea typeface="微软雅黑" panose="020B0503020204020204" pitchFamily="34" charset="-122"/>
                <a:cs typeface="+mn-ea"/>
              </a:rPr>
              <a:t>arr</a:t>
            </a:r>
            <a:r>
              <a:rPr lang="en-US" altLang="zh-CN" sz="2000" dirty="0">
                <a:solidFill>
                  <a:srgbClr val="595959"/>
                </a:solidFill>
                <a:latin typeface="微软雅黑" panose="020B0503020204020204" pitchFamily="34" charset="-122"/>
                <a:ea typeface="微软雅黑" panose="020B0503020204020204" pitchFamily="34" charset="-122"/>
                <a:cs typeface="+mn-ea"/>
              </a:rPr>
              <a:t>); // </a:t>
            </a:r>
            <a:r>
              <a:rPr lang="zh-CN" altLang="en-US" sz="2000" dirty="0">
                <a:solidFill>
                  <a:srgbClr val="595959"/>
                </a:solidFill>
                <a:latin typeface="微软雅黑" panose="020B0503020204020204" pitchFamily="34" charset="-122"/>
                <a:ea typeface="微软雅黑" panose="020B0503020204020204" pitchFamily="34" charset="-122"/>
                <a:cs typeface="+mn-ea"/>
              </a:rPr>
              <a:t>输出结果：</a:t>
            </a:r>
            <a:r>
              <a:rPr lang="en-US" altLang="zh-CN" sz="2000" dirty="0">
                <a:solidFill>
                  <a:srgbClr val="595959"/>
                </a:solidFill>
                <a:latin typeface="微软雅黑" panose="020B0503020204020204" pitchFamily="34" charset="-122"/>
                <a:ea typeface="微软雅黑" panose="020B0503020204020204" pitchFamily="34" charset="-122"/>
                <a:cs typeface="+mn-ea"/>
              </a:rPr>
              <a:t>Array ( [0] =&gt; 1 [1] =&gt; )</a:t>
            </a:r>
          </a:p>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 </a:t>
            </a:r>
            <a:r>
              <a:rPr lang="zh-CN" altLang="en-US" sz="2000" dirty="0">
                <a:solidFill>
                  <a:srgbClr val="595959"/>
                </a:solidFill>
                <a:latin typeface="微软雅黑" panose="020B0503020204020204" pitchFamily="34" charset="-122"/>
                <a:ea typeface="微软雅黑" panose="020B0503020204020204" pitchFamily="34" charset="-122"/>
                <a:cs typeface="+mn-ea"/>
              </a:rPr>
              <a:t>设置后</a:t>
            </a:r>
          </a:p>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en-US" altLang="zh-CN" sz="2000" dirty="0" err="1">
                <a:solidFill>
                  <a:srgbClr val="595959"/>
                </a:solidFill>
                <a:latin typeface="微软雅黑" panose="020B0503020204020204" pitchFamily="34" charset="-122"/>
                <a:ea typeface="微软雅黑" panose="020B0503020204020204" pitchFamily="34" charset="-122"/>
                <a:cs typeface="+mn-ea"/>
              </a:rPr>
              <a:t>arr</a:t>
            </a:r>
            <a:r>
              <a:rPr lang="en-US" altLang="zh-CN" sz="2000" dirty="0">
                <a:solidFill>
                  <a:srgbClr val="595959"/>
                </a:solidFill>
                <a:latin typeface="微软雅黑" panose="020B0503020204020204" pitchFamily="34" charset="-122"/>
                <a:ea typeface="微软雅黑" panose="020B0503020204020204" pitchFamily="34" charset="-122"/>
                <a:cs typeface="+mn-ea"/>
              </a:rPr>
              <a:t> = </a:t>
            </a:r>
            <a:r>
              <a:rPr lang="en-US" altLang="zh-CN" sz="2000" dirty="0" err="1">
                <a:solidFill>
                  <a:srgbClr val="595959"/>
                </a:solidFill>
                <a:latin typeface="微软雅黑" panose="020B0503020204020204" pitchFamily="34" charset="-122"/>
                <a:ea typeface="微软雅黑" panose="020B0503020204020204" pitchFamily="34" charset="-122"/>
                <a:cs typeface="+mn-ea"/>
              </a:rPr>
              <a:t>preg_split</a:t>
            </a:r>
            <a:r>
              <a:rPr lang="en-US" altLang="zh-CN" sz="2000" dirty="0">
                <a:solidFill>
                  <a:srgbClr val="595959"/>
                </a:solidFill>
                <a:latin typeface="微软雅黑" panose="020B0503020204020204" pitchFamily="34" charset="-122"/>
                <a:ea typeface="微软雅黑" panose="020B0503020204020204" pitchFamily="34" charset="-122"/>
                <a:cs typeface="+mn-ea"/>
              </a:rPr>
              <a:t>('/(2)/', '12', -1, PREG_SPLIT_DELIM_CAPTURE);</a:t>
            </a:r>
          </a:p>
          <a:p>
            <a:pPr>
              <a:lnSpc>
                <a:spcPct val="150000"/>
              </a:lnSpc>
            </a:pPr>
            <a:r>
              <a:rPr lang="en-US" altLang="zh-CN" sz="2000" dirty="0" err="1">
                <a:solidFill>
                  <a:srgbClr val="595959"/>
                </a:solidFill>
                <a:latin typeface="微软雅黑" panose="020B0503020204020204" pitchFamily="34" charset="-122"/>
                <a:ea typeface="微软雅黑" panose="020B0503020204020204" pitchFamily="34" charset="-122"/>
                <a:cs typeface="+mn-ea"/>
              </a:rPr>
              <a:t>print_r</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en-US" altLang="zh-CN" sz="2000" dirty="0" err="1">
                <a:solidFill>
                  <a:srgbClr val="595959"/>
                </a:solidFill>
                <a:latin typeface="微软雅黑" panose="020B0503020204020204" pitchFamily="34" charset="-122"/>
                <a:ea typeface="微软雅黑" panose="020B0503020204020204" pitchFamily="34" charset="-122"/>
                <a:cs typeface="+mn-ea"/>
              </a:rPr>
              <a:t>arr</a:t>
            </a:r>
            <a:r>
              <a:rPr lang="en-US" altLang="zh-CN" sz="2000" dirty="0">
                <a:solidFill>
                  <a:srgbClr val="595959"/>
                </a:solidFill>
                <a:latin typeface="微软雅黑" panose="020B0503020204020204" pitchFamily="34" charset="-122"/>
                <a:ea typeface="微软雅黑" panose="020B0503020204020204" pitchFamily="34" charset="-122"/>
                <a:cs typeface="+mn-ea"/>
              </a:rPr>
              <a:t>); // </a:t>
            </a:r>
            <a:r>
              <a:rPr lang="zh-CN" altLang="en-US" sz="2000" dirty="0">
                <a:solidFill>
                  <a:srgbClr val="595959"/>
                </a:solidFill>
                <a:latin typeface="微软雅黑" panose="020B0503020204020204" pitchFamily="34" charset="-122"/>
                <a:ea typeface="微软雅黑" panose="020B0503020204020204" pitchFamily="34" charset="-122"/>
                <a:cs typeface="+mn-ea"/>
              </a:rPr>
              <a:t>输出结果：</a:t>
            </a:r>
            <a:r>
              <a:rPr lang="en-US" altLang="zh-CN" sz="2000" dirty="0">
                <a:solidFill>
                  <a:srgbClr val="595959"/>
                </a:solidFill>
                <a:latin typeface="微软雅黑" panose="020B0503020204020204" pitchFamily="34" charset="-122"/>
                <a:ea typeface="微软雅黑" panose="020B0503020204020204" pitchFamily="34" charset="-122"/>
                <a:cs typeface="+mn-ea"/>
              </a:rPr>
              <a:t>Array ( [0] =&gt; 1 [1] =&gt; 2 [2] =&gt; )</a:t>
            </a:r>
          </a:p>
        </p:txBody>
      </p:sp>
    </p:spTree>
    <p:extLst>
      <p:ext uri="{BB962C8B-B14F-4D97-AF65-F5344CB8AC3E}">
        <p14:creationId xmlns:p14="http://schemas.microsoft.com/office/powerpoint/2010/main" val="12232532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8.4.3  </a:t>
            </a:r>
            <a:r>
              <a:rPr lang="en-US" altLang="zh-CN" sz="2400" b="1"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preg_split</a:t>
            </a: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函数</a:t>
            </a:r>
          </a:p>
        </p:txBody>
      </p:sp>
      <p:sp>
        <p:nvSpPr>
          <p:cNvPr id="2" name="矩形 1"/>
          <p:cNvSpPr/>
          <p:nvPr/>
        </p:nvSpPr>
        <p:spPr>
          <a:xfrm>
            <a:off x="694606" y="1773610"/>
            <a:ext cx="10297144" cy="707886"/>
          </a:xfrm>
          <a:prstGeom prst="rect">
            <a:avLst/>
          </a:prstGeom>
        </p:spPr>
        <p:txBody>
          <a:bodyPr wrap="square">
            <a:spAutoFit/>
          </a:bodyPr>
          <a:lstStyle/>
          <a:p>
            <a:pPr indent="266700"/>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r>
              <a:rPr lang="en-US" altLang="zh-CN" sz="2000" dirty="0" smtClean="0">
                <a:solidFill>
                  <a:srgbClr val="595959"/>
                </a:solidFill>
                <a:latin typeface="微软雅黑" panose="020B0503020204020204" pitchFamily="34" charset="-122"/>
                <a:ea typeface="微软雅黑" panose="020B0503020204020204" pitchFamily="34" charset="-122"/>
                <a:cs typeface="+mn-ea"/>
              </a:rPr>
              <a:t>3</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r>
              <a:rPr lang="en-US" altLang="zh-CN" sz="2000" dirty="0" smtClean="0">
                <a:solidFill>
                  <a:srgbClr val="1369B2"/>
                </a:solidFill>
                <a:latin typeface="微软雅黑" panose="020B0503020204020204" pitchFamily="34" charset="-122"/>
                <a:ea typeface="微软雅黑" panose="020B0503020204020204" pitchFamily="34" charset="-122"/>
                <a:cs typeface="+mn-ea"/>
              </a:rPr>
              <a:t>PREG_SPLIT_OFFSET_CAPTURE</a:t>
            </a:r>
            <a:r>
              <a:rPr lang="zh-CN" altLang="en-US" sz="2000" dirty="0">
                <a:solidFill>
                  <a:srgbClr val="595959"/>
                </a:solidFill>
                <a:latin typeface="微软雅黑" panose="020B0503020204020204" pitchFamily="34" charset="-122"/>
                <a:ea typeface="微软雅黑" panose="020B0503020204020204" pitchFamily="34" charset="-122"/>
                <a:cs typeface="+mn-ea"/>
              </a:rPr>
              <a:t>表示返回分割后内容在原字符串中的位置偏移量</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zh-CN" altLang="en-US" sz="2000" dirty="0">
              <a:solidFill>
                <a:srgbClr val="595959"/>
              </a:solidFill>
              <a:latin typeface="微软雅黑" panose="020B0503020204020204" pitchFamily="34" charset="-122"/>
              <a:ea typeface="微软雅黑" panose="020B0503020204020204" pitchFamily="34" charset="-122"/>
              <a:cs typeface="+mn-ea"/>
            </a:endParaRPr>
          </a:p>
          <a:p>
            <a:pPr indent="266700"/>
            <a:endParaRPr lang="zh-CN" altLang="en-US" sz="2000" dirty="0" smtClean="0">
              <a:solidFill>
                <a:srgbClr val="595959"/>
              </a:solidFill>
              <a:latin typeface="微软雅黑" panose="020B0503020204020204" pitchFamily="34" charset="-122"/>
              <a:ea typeface="微软雅黑" panose="020B0503020204020204" pitchFamily="34" charset="-122"/>
              <a:cs typeface="+mn-ea"/>
            </a:endParaRPr>
          </a:p>
        </p:txBody>
      </p:sp>
      <p:sp>
        <p:nvSpPr>
          <p:cNvPr id="4" name="1"/>
          <p:cNvSpPr txBox="1"/>
          <p:nvPr>
            <p:custDataLst>
              <p:tags r:id="rId1"/>
            </p:custDataLst>
          </p:nvPr>
        </p:nvSpPr>
        <p:spPr>
          <a:xfrm>
            <a:off x="918704" y="1112254"/>
            <a:ext cx="6040598" cy="461665"/>
          </a:xfrm>
          <a:prstGeom prst="rect">
            <a:avLst/>
          </a:prstGeom>
          <a:noFill/>
          <a:ln>
            <a:noFill/>
          </a:ln>
        </p:spPr>
        <p:txBody>
          <a:bodyPr wrap="square" rtlCol="0">
            <a:spAutoFit/>
          </a:bodyPr>
          <a:lstStyle/>
          <a:p>
            <a:pPr lvl="0" defTabSz="457200">
              <a:defRPr/>
            </a:pPr>
            <a:r>
              <a:rPr lang="en-US" altLang="zh-CN"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3</a:t>
            </a:r>
            <a:r>
              <a:rPr lang="en-US" altLang="zh-CN" b="1" kern="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 </a:t>
            </a:r>
            <a:r>
              <a:rPr lang="zh-CN" altLang="en-US" b="1" kern="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指定</a:t>
            </a: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返回值形式</a:t>
            </a:r>
          </a:p>
        </p:txBody>
      </p:sp>
      <p:sp>
        <p:nvSpPr>
          <p:cNvPr id="6" name="矩形 5"/>
          <p:cNvSpPr/>
          <p:nvPr/>
        </p:nvSpPr>
        <p:spPr>
          <a:xfrm>
            <a:off x="1270670" y="2373411"/>
            <a:ext cx="9214163" cy="3136183"/>
          </a:xfrm>
          <a:prstGeom prst="rect">
            <a:avLst/>
          </a:prstGeom>
          <a:solidFill>
            <a:srgbClr val="F2F2F2"/>
          </a:solidFill>
        </p:spPr>
        <p:txBody>
          <a:bodyPr wrap="square" rtlCol="0" anchor="ctr">
            <a:noAutofit/>
          </a:bodyPr>
          <a:lstStyle/>
          <a:p>
            <a:endParaRPr lang="zh-CN" altLang="en-US" sz="2000">
              <a:solidFill>
                <a:srgbClr val="595959"/>
              </a:solidFill>
              <a:latin typeface="微软雅黑" panose="020B0503020204020204" pitchFamily="34" charset="-122"/>
              <a:ea typeface="微软雅黑" panose="020B0503020204020204" pitchFamily="34" charset="-122"/>
              <a:cs typeface="+mn-ea"/>
            </a:endParaRPr>
          </a:p>
        </p:txBody>
      </p:sp>
      <p:sp>
        <p:nvSpPr>
          <p:cNvPr id="7" name="矩形 6"/>
          <p:cNvSpPr/>
          <p:nvPr/>
        </p:nvSpPr>
        <p:spPr>
          <a:xfrm>
            <a:off x="1630711" y="2475135"/>
            <a:ext cx="8854122" cy="2807948"/>
          </a:xfrm>
          <a:prstGeom prst="rect">
            <a:avLst/>
          </a:prstGeom>
        </p:spPr>
        <p:txBody>
          <a:bodyPr wrap="square">
            <a:spAutoFit/>
          </a:bodyPr>
          <a:lstStyle/>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en-US" altLang="zh-CN" sz="2000" dirty="0" err="1">
                <a:solidFill>
                  <a:srgbClr val="595959"/>
                </a:solidFill>
                <a:latin typeface="微软雅黑" panose="020B0503020204020204" pitchFamily="34" charset="-122"/>
                <a:ea typeface="微软雅黑" panose="020B0503020204020204" pitchFamily="34" charset="-122"/>
                <a:cs typeface="+mn-ea"/>
              </a:rPr>
              <a:t>arr</a:t>
            </a:r>
            <a:r>
              <a:rPr lang="en-US" altLang="zh-CN" sz="2000" dirty="0">
                <a:solidFill>
                  <a:srgbClr val="595959"/>
                </a:solidFill>
                <a:latin typeface="微软雅黑" panose="020B0503020204020204" pitchFamily="34" charset="-122"/>
                <a:ea typeface="微软雅黑" panose="020B0503020204020204" pitchFamily="34" charset="-122"/>
                <a:cs typeface="+mn-ea"/>
              </a:rPr>
              <a:t> = </a:t>
            </a:r>
            <a:r>
              <a:rPr lang="en-US" altLang="zh-CN" sz="2000" dirty="0" err="1">
                <a:solidFill>
                  <a:srgbClr val="595959"/>
                </a:solidFill>
                <a:latin typeface="微软雅黑" panose="020B0503020204020204" pitchFamily="34" charset="-122"/>
                <a:ea typeface="微软雅黑" panose="020B0503020204020204" pitchFamily="34" charset="-122"/>
                <a:cs typeface="+mn-ea"/>
              </a:rPr>
              <a:t>preg_split</a:t>
            </a:r>
            <a:r>
              <a:rPr lang="en-US" altLang="zh-CN" sz="2000" dirty="0">
                <a:solidFill>
                  <a:srgbClr val="595959"/>
                </a:solidFill>
                <a:latin typeface="微软雅黑" panose="020B0503020204020204" pitchFamily="34" charset="-122"/>
                <a:ea typeface="微软雅黑" panose="020B0503020204020204" pitchFamily="34" charset="-122"/>
                <a:cs typeface="+mn-ea"/>
              </a:rPr>
              <a:t>('/2/', '123', -1, PREG_SPLIT_OFFSET_CAPTURE);</a:t>
            </a:r>
          </a:p>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 </a:t>
            </a:r>
            <a:r>
              <a:rPr lang="zh-CN" altLang="en-US" sz="2000" dirty="0">
                <a:solidFill>
                  <a:srgbClr val="595959"/>
                </a:solidFill>
                <a:latin typeface="微软雅黑" panose="020B0503020204020204" pitchFamily="34" charset="-122"/>
                <a:ea typeface="微软雅黑" panose="020B0503020204020204" pitchFamily="34" charset="-122"/>
                <a:cs typeface="+mn-ea"/>
              </a:rPr>
              <a:t>输出结果：</a:t>
            </a:r>
            <a:r>
              <a:rPr lang="en-US" altLang="zh-CN" sz="2000" dirty="0">
                <a:solidFill>
                  <a:srgbClr val="595959"/>
                </a:solidFill>
                <a:latin typeface="微软雅黑" panose="020B0503020204020204" pitchFamily="34" charset="-122"/>
                <a:ea typeface="微软雅黑" panose="020B0503020204020204" pitchFamily="34" charset="-122"/>
                <a:cs typeface="+mn-ea"/>
              </a:rPr>
              <a:t>Array (</a:t>
            </a:r>
          </a:p>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  [0] =&gt; Array ( [0] =&gt; 1 [1] =&gt; 0 )</a:t>
            </a:r>
          </a:p>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  [1] =&gt; Array ( [0] =&gt; 3 [1] =&gt; 2 )</a:t>
            </a:r>
          </a:p>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 */</a:t>
            </a:r>
          </a:p>
          <a:p>
            <a:pPr>
              <a:lnSpc>
                <a:spcPct val="150000"/>
              </a:lnSpc>
            </a:pPr>
            <a:r>
              <a:rPr lang="en-US" altLang="zh-CN" sz="2000" dirty="0" err="1">
                <a:solidFill>
                  <a:srgbClr val="595959"/>
                </a:solidFill>
                <a:latin typeface="微软雅黑" panose="020B0503020204020204" pitchFamily="34" charset="-122"/>
                <a:ea typeface="微软雅黑" panose="020B0503020204020204" pitchFamily="34" charset="-122"/>
                <a:cs typeface="+mn-ea"/>
              </a:rPr>
              <a:t>print_r</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en-US" altLang="zh-CN" sz="2000" dirty="0" err="1">
                <a:solidFill>
                  <a:srgbClr val="595959"/>
                </a:solidFill>
                <a:latin typeface="微软雅黑" panose="020B0503020204020204" pitchFamily="34" charset="-122"/>
                <a:ea typeface="微软雅黑" panose="020B0503020204020204" pitchFamily="34" charset="-122"/>
                <a:cs typeface="+mn-ea"/>
              </a:rPr>
              <a:t>arr</a:t>
            </a:r>
            <a:r>
              <a:rPr lang="en-US" altLang="zh-CN" sz="2000" dirty="0">
                <a:solidFill>
                  <a:srgbClr val="595959"/>
                </a:solidFill>
                <a:latin typeface="微软雅黑" panose="020B0503020204020204" pitchFamily="34" charset="-122"/>
                <a:ea typeface="微软雅黑" panose="020B0503020204020204" pitchFamily="34" charset="-122"/>
                <a:cs typeface="+mn-ea"/>
              </a:rPr>
              <a:t>);</a:t>
            </a:r>
          </a:p>
        </p:txBody>
      </p:sp>
    </p:spTree>
    <p:extLst>
      <p:ext uri="{BB962C8B-B14F-4D97-AF65-F5344CB8AC3E}">
        <p14:creationId xmlns:p14="http://schemas.microsoft.com/office/powerpoint/2010/main" val="1715603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574172E-A3D8-43AB-9E82-549DB9FB48BD}"/>
              </a:ext>
            </a:extLst>
          </p:cNvPr>
          <p:cNvPicPr>
            <a:picLocks noChangeAspect="1"/>
          </p:cNvPicPr>
          <p:nvPr/>
        </p:nvPicPr>
        <p:blipFill>
          <a:blip r:embed="rId3"/>
          <a:stretch>
            <a:fillRect/>
          </a:stretch>
        </p:blipFill>
        <p:spPr>
          <a:xfrm>
            <a:off x="944880" y="2215515"/>
            <a:ext cx="2797810" cy="3898265"/>
          </a:xfrm>
          <a:prstGeom prst="rect">
            <a:avLst/>
          </a:prstGeom>
        </p:spPr>
      </p:pic>
      <p:sp>
        <p:nvSpPr>
          <p:cNvPr id="7" name="椭圆形标注 12">
            <a:extLst>
              <a:ext uri="{FF2B5EF4-FFF2-40B4-BE49-F238E27FC236}">
                <a16:creationId xmlns:a16="http://schemas.microsoft.com/office/drawing/2014/main" id="{7B390C9A-D5FF-47D1-B4B4-0199AF6B48D8}"/>
              </a:ext>
            </a:extLst>
          </p:cNvPr>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a:extLst>
              <a:ext uri="{FF2B5EF4-FFF2-40B4-BE49-F238E27FC236}">
                <a16:creationId xmlns:a16="http://schemas.microsoft.com/office/drawing/2014/main" id="{D9A8924D-E4E3-41DB-9F07-89CCE28E2FE3}"/>
              </a:ext>
            </a:extLst>
          </p:cNvPr>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2" name="TextBox 35">
            <a:extLst>
              <a:ext uri="{FF2B5EF4-FFF2-40B4-BE49-F238E27FC236}">
                <a16:creationId xmlns:a16="http://schemas.microsoft.com/office/drawing/2014/main" id="{88A2767E-6F2C-4E24-978D-C8C7F571051E}"/>
              </a:ext>
            </a:extLst>
          </p:cNvPr>
          <p:cNvSpPr txBox="1">
            <a:spLocks noChangeArrowheads="1"/>
          </p:cNvSpPr>
          <p:nvPr/>
        </p:nvSpPr>
        <p:spPr bwMode="auto">
          <a:xfrm>
            <a:off x="5307314" y="3706568"/>
            <a:ext cx="6111889" cy="1231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正则表达式表单验证</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，能够完成</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用户名</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密码</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a:t>
            </a:r>
            <a:r>
              <a:rPr lang="en-US" altLang="zh-CN"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email</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地址</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a:t>
            </a:r>
            <a:r>
              <a:rPr lang="en-US" altLang="zh-CN"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URL</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地址</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的验证</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grpSp>
        <p:nvGrpSpPr>
          <p:cNvPr id="14" name="组合 13">
            <a:extLst>
              <a:ext uri="{FF2B5EF4-FFF2-40B4-BE49-F238E27FC236}">
                <a16:creationId xmlns:a16="http://schemas.microsoft.com/office/drawing/2014/main" id="{3617D419-9079-4D1F-99BA-23638A3FE48F}"/>
              </a:ext>
            </a:extLst>
          </p:cNvPr>
          <p:cNvGrpSpPr/>
          <p:nvPr/>
        </p:nvGrpSpPr>
        <p:grpSpPr>
          <a:xfrm>
            <a:off x="4871070" y="3885848"/>
            <a:ext cx="405130" cy="405130"/>
            <a:chOff x="8881" y="4685"/>
            <a:chExt cx="638" cy="638"/>
          </a:xfrm>
        </p:grpSpPr>
        <p:sp>
          <p:nvSpPr>
            <p:cNvPr id="15" name="椭圆 14">
              <a:extLst>
                <a:ext uri="{FF2B5EF4-FFF2-40B4-BE49-F238E27FC236}">
                  <a16:creationId xmlns:a16="http://schemas.microsoft.com/office/drawing/2014/main" id="{7644041C-FD8B-4B62-94FA-4226E308886B}"/>
                </a:ext>
              </a:extLst>
            </p:cNvPr>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BDC457E5-245E-48A8-8165-3C32BA3775C2}"/>
                </a:ext>
              </a:extLst>
            </p:cNvPr>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Title 1"/>
          <p:cNvSpPr txBox="1"/>
          <p:nvPr/>
        </p:nvSpPr>
        <p:spPr>
          <a:xfrm>
            <a:off x="1143690" y="266995"/>
            <a:ext cx="4375451"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动手实践：正则表达式表单验证</a:t>
            </a:r>
            <a:endPar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5289060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0" y="266995"/>
            <a:ext cx="4375451"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动手实践：正则表达式表单验证</a:t>
            </a:r>
            <a:endPar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10" name="矩形 9"/>
          <p:cNvSpPr/>
          <p:nvPr/>
        </p:nvSpPr>
        <p:spPr>
          <a:xfrm>
            <a:off x="910630" y="1053530"/>
            <a:ext cx="10441160" cy="3785652"/>
          </a:xfrm>
          <a:prstGeom prst="rect">
            <a:avLst/>
          </a:prstGeom>
        </p:spPr>
        <p:txBody>
          <a:bodyPr wrap="square">
            <a:spAutoFit/>
          </a:bodyPr>
          <a:lstStyle/>
          <a:p>
            <a:pPr>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cs typeface="+mn-ea"/>
              </a:rPr>
              <a:t>在项目开发中，经常需要获取用户提交的信息。例如，用户注册时填写的</a:t>
            </a:r>
            <a:r>
              <a:rPr lang="zh-CN" altLang="en-US" sz="2000" dirty="0">
                <a:solidFill>
                  <a:srgbClr val="1369B2"/>
                </a:solidFill>
                <a:latin typeface="微软雅黑" panose="020B0503020204020204" pitchFamily="34" charset="-122"/>
                <a:ea typeface="微软雅黑" panose="020B0503020204020204" pitchFamily="34" charset="-122"/>
                <a:cs typeface="+mn-ea"/>
              </a:rPr>
              <a:t>用户名</a:t>
            </a:r>
            <a:r>
              <a:rPr lang="zh-CN" altLang="en-US" sz="2000" dirty="0">
                <a:solidFill>
                  <a:srgbClr val="595959"/>
                </a:solidFill>
                <a:latin typeface="微软雅黑" panose="020B0503020204020204" pitchFamily="34" charset="-122"/>
                <a:ea typeface="微软雅黑" panose="020B0503020204020204" pitchFamily="34" charset="-122"/>
                <a:cs typeface="+mn-ea"/>
              </a:rPr>
              <a:t>、</a:t>
            </a:r>
            <a:r>
              <a:rPr lang="zh-CN" altLang="en-US" sz="2000" dirty="0" smtClean="0">
                <a:solidFill>
                  <a:srgbClr val="1369B2"/>
                </a:solidFill>
                <a:latin typeface="微软雅黑" panose="020B0503020204020204" pitchFamily="34" charset="-122"/>
                <a:ea typeface="微软雅黑" panose="020B0503020204020204" pitchFamily="34" charset="-122"/>
                <a:cs typeface="+mn-ea"/>
              </a:rPr>
              <a:t>密码</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，以及</a:t>
            </a:r>
            <a:r>
              <a:rPr lang="zh-CN" altLang="en-US" sz="2000" dirty="0">
                <a:solidFill>
                  <a:srgbClr val="595959"/>
                </a:solidFill>
                <a:latin typeface="微软雅黑" panose="020B0503020204020204" pitchFamily="34" charset="-122"/>
                <a:ea typeface="微软雅黑" panose="020B0503020204020204" pitchFamily="34" charset="-122"/>
                <a:cs typeface="+mn-ea"/>
              </a:rPr>
              <a:t>编辑个人资料时填写的</a:t>
            </a:r>
            <a:r>
              <a:rPr lang="en-US" altLang="zh-CN" sz="2000" dirty="0">
                <a:solidFill>
                  <a:srgbClr val="1369B2"/>
                </a:solidFill>
                <a:latin typeface="微软雅黑" panose="020B0503020204020204" pitchFamily="34" charset="-122"/>
                <a:ea typeface="微软雅黑" panose="020B0503020204020204" pitchFamily="34" charset="-122"/>
                <a:cs typeface="+mn-ea"/>
              </a:rPr>
              <a:t>QQ</a:t>
            </a:r>
            <a:r>
              <a:rPr lang="zh-CN" altLang="en-US" sz="2000" dirty="0">
                <a:solidFill>
                  <a:srgbClr val="1369B2"/>
                </a:solidFill>
                <a:latin typeface="微软雅黑" panose="020B0503020204020204" pitchFamily="34" charset="-122"/>
                <a:ea typeface="微软雅黑" panose="020B0503020204020204" pitchFamily="34" charset="-122"/>
                <a:cs typeface="+mn-ea"/>
              </a:rPr>
              <a:t>号</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r>
              <a:rPr lang="en-US" altLang="zh-CN" sz="2000" dirty="0" smtClean="0">
                <a:solidFill>
                  <a:srgbClr val="1369B2"/>
                </a:solidFill>
                <a:latin typeface="微软雅黑" panose="020B0503020204020204" pitchFamily="34" charset="-122"/>
                <a:ea typeface="微软雅黑" panose="020B0503020204020204" pitchFamily="34" charset="-122"/>
                <a:cs typeface="+mn-ea"/>
              </a:rPr>
              <a:t>E-mail</a:t>
            </a:r>
            <a:r>
              <a:rPr lang="zh-CN" altLang="en-US" sz="2000" dirty="0" smtClean="0">
                <a:solidFill>
                  <a:srgbClr val="1369B2"/>
                </a:solidFill>
                <a:latin typeface="微软雅黑" panose="020B0503020204020204" pitchFamily="34" charset="-122"/>
                <a:ea typeface="微软雅黑" panose="020B0503020204020204" pitchFamily="34" charset="-122"/>
                <a:cs typeface="+mn-ea"/>
              </a:rPr>
              <a:t>地址、</a:t>
            </a:r>
            <a:r>
              <a:rPr lang="en-US" altLang="zh-CN" sz="2000" dirty="0" smtClean="0">
                <a:solidFill>
                  <a:srgbClr val="1369B2"/>
                </a:solidFill>
                <a:latin typeface="微软雅黑" panose="020B0503020204020204" pitchFamily="34" charset="-122"/>
                <a:ea typeface="微软雅黑" panose="020B0503020204020204" pitchFamily="34" charset="-122"/>
                <a:cs typeface="+mn-ea"/>
              </a:rPr>
              <a:t>URL</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等</a:t>
            </a:r>
            <a:r>
              <a:rPr lang="zh-CN" altLang="en-US" sz="2000" dirty="0">
                <a:solidFill>
                  <a:srgbClr val="595959"/>
                </a:solidFill>
                <a:latin typeface="微软雅黑" panose="020B0503020204020204" pitchFamily="34" charset="-122"/>
                <a:ea typeface="微软雅黑" panose="020B0503020204020204" pitchFamily="34" charset="-122"/>
                <a:cs typeface="+mn-ea"/>
              </a:rPr>
              <a:t>信息都需要经过格式</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验证，</a:t>
            </a:r>
            <a:r>
              <a:rPr lang="zh-CN" altLang="en-US" sz="2000" dirty="0">
                <a:solidFill>
                  <a:srgbClr val="595959"/>
                </a:solidFill>
                <a:latin typeface="微软雅黑" panose="020B0503020204020204" pitchFamily="34" charset="-122"/>
                <a:ea typeface="微软雅黑" panose="020B0503020204020204" pitchFamily="34" charset="-122"/>
                <a:cs typeface="+mn-ea"/>
              </a:rPr>
              <a:t>才能避免用户填写不合法的信息</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20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具体</a:t>
            </a:r>
            <a:r>
              <a:rPr lang="zh-CN" altLang="en-US" sz="2000" dirty="0">
                <a:solidFill>
                  <a:srgbClr val="595959"/>
                </a:solidFill>
                <a:latin typeface="微软雅黑" panose="020B0503020204020204" pitchFamily="34" charset="-122"/>
                <a:ea typeface="微软雅黑" panose="020B0503020204020204" pitchFamily="34" charset="-122"/>
                <a:cs typeface="+mn-ea"/>
              </a:rPr>
              <a:t>实现要求如下所示。</a:t>
            </a:r>
          </a:p>
          <a:p>
            <a:pPr marL="342900" indent="-342900">
              <a:lnSpc>
                <a:spcPct val="150000"/>
              </a:lnSpc>
              <a:buFont typeface="Arial" panose="020B0604020202020204" pitchFamily="34" charset="0"/>
              <a:buChar char="•"/>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验证</a:t>
            </a:r>
            <a:r>
              <a:rPr lang="zh-CN" altLang="en-US" sz="2000" dirty="0">
                <a:solidFill>
                  <a:srgbClr val="1369B2"/>
                </a:solidFill>
                <a:latin typeface="微软雅黑" panose="020B0503020204020204" pitchFamily="34" charset="-122"/>
                <a:ea typeface="微软雅黑" panose="020B0503020204020204" pitchFamily="34" charset="-122"/>
                <a:cs typeface="+mn-ea"/>
              </a:rPr>
              <a:t>用户名格式</a:t>
            </a:r>
            <a:r>
              <a:rPr lang="zh-CN" altLang="en-US" sz="2000" dirty="0">
                <a:solidFill>
                  <a:srgbClr val="595959"/>
                </a:solidFill>
                <a:latin typeface="微软雅黑" panose="020B0503020204020204" pitchFamily="34" charset="-122"/>
                <a:ea typeface="微软雅黑" panose="020B0503020204020204" pitchFamily="34" charset="-122"/>
                <a:cs typeface="+mn-ea"/>
              </a:rPr>
              <a:t>是否符合要求。用户名中只能包含英文字母（不区分大小写），且</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长度为</a:t>
            </a:r>
            <a:r>
              <a:rPr lang="en-US" altLang="zh-CN" sz="2000" dirty="0" smtClean="0">
                <a:solidFill>
                  <a:srgbClr val="595959"/>
                </a:solidFill>
                <a:latin typeface="微软雅黑" panose="020B0503020204020204" pitchFamily="34" charset="-122"/>
                <a:ea typeface="微软雅黑" panose="020B0503020204020204" pitchFamily="34" charset="-122"/>
                <a:cs typeface="+mn-ea"/>
              </a:rPr>
              <a:t>4~12</a:t>
            </a:r>
            <a:r>
              <a:rPr lang="zh-CN" altLang="en-US" sz="2000" dirty="0">
                <a:solidFill>
                  <a:srgbClr val="595959"/>
                </a:solidFill>
                <a:latin typeface="微软雅黑" panose="020B0503020204020204" pitchFamily="34" charset="-122"/>
                <a:ea typeface="微软雅黑" panose="020B0503020204020204" pitchFamily="34" charset="-122"/>
                <a:cs typeface="+mn-ea"/>
              </a:rPr>
              <a:t>个</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字符。</a:t>
            </a:r>
            <a:endParaRPr lang="zh-CN" altLang="en-US" sz="2000" dirty="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验证</a:t>
            </a:r>
            <a:r>
              <a:rPr lang="zh-CN" altLang="en-US" sz="2000" dirty="0">
                <a:solidFill>
                  <a:srgbClr val="1369B2"/>
                </a:solidFill>
                <a:latin typeface="微软雅黑" panose="020B0503020204020204" pitchFamily="34" charset="-122"/>
                <a:ea typeface="微软雅黑" panose="020B0503020204020204" pitchFamily="34" charset="-122"/>
                <a:cs typeface="+mn-ea"/>
              </a:rPr>
              <a:t>密码格式</a:t>
            </a:r>
            <a:r>
              <a:rPr lang="zh-CN" altLang="en-US" sz="2000" dirty="0">
                <a:solidFill>
                  <a:srgbClr val="595959"/>
                </a:solidFill>
                <a:latin typeface="微软雅黑" panose="020B0503020204020204" pitchFamily="34" charset="-122"/>
                <a:ea typeface="微软雅黑" panose="020B0503020204020204" pitchFamily="34" charset="-122"/>
                <a:cs typeface="+mn-ea"/>
              </a:rPr>
              <a:t>是否符合要求。密码由字母、数字和下画线组成，且</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长度为</a:t>
            </a:r>
            <a:r>
              <a:rPr lang="en-US" altLang="zh-CN" sz="2000" dirty="0" smtClean="0">
                <a:solidFill>
                  <a:srgbClr val="595959"/>
                </a:solidFill>
                <a:latin typeface="微软雅黑" panose="020B0503020204020204" pitchFamily="34" charset="-122"/>
                <a:ea typeface="微软雅黑" panose="020B0503020204020204" pitchFamily="34" charset="-122"/>
                <a:cs typeface="+mn-ea"/>
              </a:rPr>
              <a:t>6~20</a:t>
            </a:r>
            <a:r>
              <a:rPr lang="zh-CN" altLang="en-US" sz="2000" dirty="0">
                <a:solidFill>
                  <a:srgbClr val="595959"/>
                </a:solidFill>
                <a:latin typeface="微软雅黑" panose="020B0503020204020204" pitchFamily="34" charset="-122"/>
                <a:ea typeface="微软雅黑" panose="020B0503020204020204" pitchFamily="34" charset="-122"/>
                <a:cs typeface="+mn-ea"/>
              </a:rPr>
              <a:t>个</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字符。</a:t>
            </a:r>
            <a:endParaRPr lang="zh-CN" altLang="en-US" sz="2000"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36249514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8.1.1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什么是正则表达式</a:t>
            </a:r>
          </a:p>
        </p:txBody>
      </p:sp>
      <p:pic>
        <p:nvPicPr>
          <p:cNvPr id="11" name="Picture 7" descr="总结小人">
            <a:extLst>
              <a:ext uri="{FF2B5EF4-FFF2-40B4-BE49-F238E27FC236}">
                <a16:creationId xmlns:a16="http://schemas.microsoft.com/office/drawing/2014/main" id="{7702467B-8F29-4010-9BDC-696BBBB102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654" y="889620"/>
            <a:ext cx="3649663" cy="5924550"/>
          </a:xfrm>
          <a:prstGeom prst="rect">
            <a:avLst/>
          </a:prstGeom>
          <a:noFill/>
          <a:ln>
            <a:noFill/>
          </a:ln>
          <a:effectLst>
            <a:softEdge rad="317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组合 11">
            <a:extLst>
              <a:ext uri="{FF2B5EF4-FFF2-40B4-BE49-F238E27FC236}">
                <a16:creationId xmlns:a16="http://schemas.microsoft.com/office/drawing/2014/main" id="{F74E7DFB-3A3A-4445-BB3E-89C1A765B582}"/>
              </a:ext>
            </a:extLst>
          </p:cNvPr>
          <p:cNvGrpSpPr/>
          <p:nvPr/>
        </p:nvGrpSpPr>
        <p:grpSpPr bwMode="auto">
          <a:xfrm>
            <a:off x="4615718" y="2282388"/>
            <a:ext cx="5511936" cy="2587566"/>
            <a:chOff x="3403597" y="2407401"/>
            <a:chExt cx="5241836" cy="1911243"/>
          </a:xfrm>
        </p:grpSpPr>
        <p:sp>
          <p:nvSpPr>
            <p:cNvPr id="14" name="圆角矩形标注 11">
              <a:extLst>
                <a:ext uri="{FF2B5EF4-FFF2-40B4-BE49-F238E27FC236}">
                  <a16:creationId xmlns:a16="http://schemas.microsoft.com/office/drawing/2014/main" id="{1899F34E-F334-478C-9A81-1AD768803BF3}"/>
                </a:ext>
              </a:extLst>
            </p:cNvPr>
            <p:cNvSpPr/>
            <p:nvPr/>
          </p:nvSpPr>
          <p:spPr bwMode="auto">
            <a:xfrm rot="5400000">
              <a:off x="5068893" y="742105"/>
              <a:ext cx="1911243" cy="5241836"/>
            </a:xfrm>
            <a:prstGeom prst="wedgeRoundRectCallout">
              <a:avLst/>
            </a:prstGeom>
            <a:noFill/>
            <a:ln w="28575" cap="flat" cmpd="sng" algn="ctr">
              <a:solidFill>
                <a:schemeClr val="bg1">
                  <a:lumMod val="8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anose="020B0604020202020204" pitchFamily="34" charset="0"/>
                <a:buNone/>
                <a:defRPr/>
              </a:pPr>
              <a:endParaRPr lang="zh-CN" altLang="en-US"/>
            </a:p>
          </p:txBody>
        </p:sp>
        <p:sp>
          <p:nvSpPr>
            <p:cNvPr id="15" name="矩形 5">
              <a:extLst>
                <a:ext uri="{FF2B5EF4-FFF2-40B4-BE49-F238E27FC236}">
                  <a16:creationId xmlns:a16="http://schemas.microsoft.com/office/drawing/2014/main" id="{403B0558-1D2D-49C4-A47E-431FB8E4E2F8}"/>
                </a:ext>
              </a:extLst>
            </p:cNvPr>
            <p:cNvSpPr>
              <a:spLocks noChangeArrowheads="1"/>
            </p:cNvSpPr>
            <p:nvPr/>
          </p:nvSpPr>
          <p:spPr bwMode="auto">
            <a:xfrm>
              <a:off x="3704295" y="2749508"/>
              <a:ext cx="4439098" cy="428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50000"/>
                </a:lnSpc>
              </a:pPr>
              <a:endParaRPr lang="zh-CN" altLang="en-US" sz="2000" dirty="0">
                <a:solidFill>
                  <a:srgbClr val="595959"/>
                </a:solidFill>
                <a:latin typeface="微软雅黑" panose="020B0503020204020204" pitchFamily="34" charset="-122"/>
                <a:ea typeface="微软雅黑" panose="020B0503020204020204" pitchFamily="34" charset="-122"/>
              </a:endParaRPr>
            </a:p>
          </p:txBody>
        </p:sp>
      </p:grpSp>
      <p:sp>
        <p:nvSpPr>
          <p:cNvPr id="16" name="文本框 15">
            <a:extLst>
              <a:ext uri="{FF2B5EF4-FFF2-40B4-BE49-F238E27FC236}">
                <a16:creationId xmlns:a16="http://schemas.microsoft.com/office/drawing/2014/main" id="{3C24798A-6F6A-4436-834D-ECE1FE4B8380}"/>
              </a:ext>
            </a:extLst>
          </p:cNvPr>
          <p:cNvSpPr txBox="1"/>
          <p:nvPr/>
        </p:nvSpPr>
        <p:spPr>
          <a:xfrm>
            <a:off x="5028583" y="2570922"/>
            <a:ext cx="4793283" cy="1938992"/>
          </a:xfrm>
          <a:prstGeom prst="rect">
            <a:avLst/>
          </a:prstGeom>
          <a:noFill/>
        </p:spPr>
        <p:txBody>
          <a:bodyPr wrap="square" rtlCol="0">
            <a:spAutoFit/>
          </a:bodyPr>
          <a:lstStyle/>
          <a:p>
            <a:pPr>
              <a:lnSpc>
                <a:spcPct val="150000"/>
              </a:lnSpc>
            </a:pPr>
            <a:r>
              <a:rPr lang="zh-CN" altLang="en-US" sz="2000" dirty="0" smtClean="0">
                <a:solidFill>
                  <a:srgbClr val="1369B2"/>
                </a:solidFill>
                <a:latin typeface="微软雅黑" panose="020B0503020204020204" pitchFamily="34" charset="-122"/>
                <a:ea typeface="微软雅黑" panose="020B0503020204020204" pitchFamily="34" charset="-122"/>
              </a:rPr>
              <a:t>正则表达式</a:t>
            </a:r>
            <a:r>
              <a:rPr lang="zh-CN" altLang="en-US"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Regular </a:t>
            </a:r>
            <a:r>
              <a:rPr lang="en-US" altLang="zh-CN" sz="2000" dirty="0" smtClean="0">
                <a:solidFill>
                  <a:srgbClr val="595959"/>
                </a:solidFill>
                <a:latin typeface="微软雅黑" panose="020B0503020204020204" pitchFamily="34" charset="-122"/>
                <a:ea typeface="微软雅黑" panose="020B0503020204020204" pitchFamily="34" charset="-122"/>
              </a:rPr>
              <a:t>Expression</a:t>
            </a:r>
            <a:r>
              <a:rPr lang="zh-CN" altLang="en-US" sz="2000" dirty="0" smtClean="0">
                <a:solidFill>
                  <a:srgbClr val="595959"/>
                </a:solidFill>
                <a:latin typeface="微软雅黑" panose="020B0503020204020204" pitchFamily="34" charset="-122"/>
                <a:ea typeface="微软雅黑" panose="020B0503020204020204" pitchFamily="34" charset="-122"/>
              </a:rPr>
              <a:t>）</a:t>
            </a:r>
            <a:r>
              <a:rPr lang="zh-CN" altLang="en-US" sz="2000" dirty="0">
                <a:solidFill>
                  <a:srgbClr val="595959"/>
                </a:solidFill>
                <a:latin typeface="微软雅黑" panose="020B0503020204020204" pitchFamily="34" charset="-122"/>
                <a:ea typeface="微软雅黑" panose="020B0503020204020204" pitchFamily="34" charset="-122"/>
              </a:rPr>
              <a:t>是一种描述字符串</a:t>
            </a:r>
            <a:r>
              <a:rPr lang="zh-CN" altLang="en-US" sz="2000" dirty="0">
                <a:solidFill>
                  <a:srgbClr val="1369B2"/>
                </a:solidFill>
                <a:latin typeface="微软雅黑" panose="020B0503020204020204" pitchFamily="34" charset="-122"/>
                <a:ea typeface="微软雅黑" panose="020B0503020204020204" pitchFamily="34" charset="-122"/>
              </a:rPr>
              <a:t>规律</a:t>
            </a:r>
            <a:r>
              <a:rPr lang="zh-CN" altLang="en-US" sz="2000" dirty="0">
                <a:solidFill>
                  <a:srgbClr val="595959"/>
                </a:solidFill>
                <a:latin typeface="微软雅黑" panose="020B0503020204020204" pitchFamily="34" charset="-122"/>
                <a:ea typeface="微软雅黑" panose="020B0503020204020204" pitchFamily="34" charset="-122"/>
              </a:rPr>
              <a:t>的表达式，用于匹配字符串中的特定</a:t>
            </a:r>
            <a:r>
              <a:rPr lang="zh-CN" altLang="en-US" sz="2000" dirty="0" smtClean="0">
                <a:solidFill>
                  <a:srgbClr val="595959"/>
                </a:solidFill>
                <a:latin typeface="微软雅黑" panose="020B0503020204020204" pitchFamily="34" charset="-122"/>
                <a:ea typeface="微软雅黑" panose="020B0503020204020204" pitchFamily="34" charset="-122"/>
              </a:rPr>
              <a:t>内容，在代码中常简写为</a:t>
            </a:r>
            <a:r>
              <a:rPr lang="en-US" altLang="zh-CN" sz="2000" dirty="0" smtClean="0">
                <a:solidFill>
                  <a:srgbClr val="1369B3"/>
                </a:solidFill>
                <a:latin typeface="微软雅黑" panose="020B0503020204020204" pitchFamily="34" charset="-122"/>
                <a:ea typeface="微软雅黑" panose="020B0503020204020204" pitchFamily="34" charset="-122"/>
              </a:rPr>
              <a:t>regex</a:t>
            </a:r>
            <a:r>
              <a:rPr lang="zh-CN" altLang="en-US" sz="2000" dirty="0" smtClean="0">
                <a:solidFill>
                  <a:srgbClr val="595959"/>
                </a:solidFill>
                <a:latin typeface="微软雅黑" panose="020B0503020204020204" pitchFamily="34" charset="-122"/>
                <a:ea typeface="微软雅黑" panose="020B0503020204020204" pitchFamily="34" charset="-122"/>
              </a:rPr>
              <a:t>或</a:t>
            </a:r>
            <a:r>
              <a:rPr lang="en-US" altLang="zh-CN" sz="2000" dirty="0" err="1" smtClean="0">
                <a:solidFill>
                  <a:srgbClr val="1369B3"/>
                </a:solidFill>
                <a:latin typeface="微软雅黑" panose="020B0503020204020204" pitchFamily="34" charset="-122"/>
                <a:ea typeface="微软雅黑" panose="020B0503020204020204" pitchFamily="34" charset="-122"/>
              </a:rPr>
              <a:t>regexp</a:t>
            </a:r>
            <a:r>
              <a:rPr lang="zh-CN" altLang="en-US" sz="2000" dirty="0" smtClean="0">
                <a:solidFill>
                  <a:srgbClr val="595959"/>
                </a:solidFill>
                <a:latin typeface="微软雅黑" panose="020B0503020204020204" pitchFamily="34" charset="-122"/>
                <a:ea typeface="微软雅黑" panose="020B0503020204020204" pitchFamily="34" charset="-122"/>
              </a:rPr>
              <a:t>。</a:t>
            </a:r>
            <a:endParaRPr lang="zh-CN" altLang="en-US" sz="2000" dirty="0">
              <a:solidFill>
                <a:srgbClr val="59595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864535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0" y="266995"/>
            <a:ext cx="4375451"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动手实践：正则表达式表单验证</a:t>
            </a:r>
            <a:endPar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10" name="矩形 9"/>
          <p:cNvSpPr/>
          <p:nvPr/>
        </p:nvSpPr>
        <p:spPr>
          <a:xfrm>
            <a:off x="766614" y="981522"/>
            <a:ext cx="10297144" cy="4247317"/>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验证</a:t>
            </a:r>
            <a:r>
              <a:rPr lang="en-US" altLang="zh-CN" sz="2000" dirty="0">
                <a:solidFill>
                  <a:srgbClr val="1369B2"/>
                </a:solidFill>
                <a:latin typeface="微软雅黑" panose="020B0503020204020204" pitchFamily="34" charset="-122"/>
                <a:ea typeface="微软雅黑" panose="020B0503020204020204" pitchFamily="34" charset="-122"/>
                <a:cs typeface="+mn-ea"/>
              </a:rPr>
              <a:t>QQ</a:t>
            </a:r>
            <a:r>
              <a:rPr lang="zh-CN" altLang="en-US" sz="2000" dirty="0">
                <a:solidFill>
                  <a:srgbClr val="1369B2"/>
                </a:solidFill>
                <a:latin typeface="微软雅黑" panose="020B0503020204020204" pitchFamily="34" charset="-122"/>
                <a:ea typeface="微软雅黑" panose="020B0503020204020204" pitchFamily="34" charset="-122"/>
                <a:cs typeface="+mn-ea"/>
              </a:rPr>
              <a:t>号格式</a:t>
            </a:r>
            <a:r>
              <a:rPr lang="zh-CN" altLang="en-US" sz="2000" dirty="0">
                <a:solidFill>
                  <a:srgbClr val="595959"/>
                </a:solidFill>
                <a:latin typeface="微软雅黑" panose="020B0503020204020204" pitchFamily="34" charset="-122"/>
                <a:ea typeface="微软雅黑" panose="020B0503020204020204" pitchFamily="34" charset="-122"/>
                <a:cs typeface="+mn-ea"/>
              </a:rPr>
              <a:t>是否符合要求。</a:t>
            </a:r>
            <a:r>
              <a:rPr lang="en-US" altLang="zh-CN" sz="2000" dirty="0">
                <a:solidFill>
                  <a:srgbClr val="595959"/>
                </a:solidFill>
                <a:latin typeface="微软雅黑" panose="020B0503020204020204" pitchFamily="34" charset="-122"/>
                <a:ea typeface="微软雅黑" panose="020B0503020204020204" pitchFamily="34" charset="-122"/>
                <a:cs typeface="+mn-ea"/>
              </a:rPr>
              <a:t>QQ</a:t>
            </a:r>
            <a:r>
              <a:rPr lang="zh-CN" altLang="en-US" sz="2000" dirty="0">
                <a:solidFill>
                  <a:srgbClr val="595959"/>
                </a:solidFill>
                <a:latin typeface="微软雅黑" panose="020B0503020204020204" pitchFamily="34" charset="-122"/>
                <a:ea typeface="微软雅黑" panose="020B0503020204020204" pitchFamily="34" charset="-122"/>
                <a:cs typeface="+mn-ea"/>
              </a:rPr>
              <a:t>号</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是由纯</a:t>
            </a:r>
            <a:r>
              <a:rPr lang="zh-CN" altLang="en-US" sz="2000" dirty="0">
                <a:solidFill>
                  <a:srgbClr val="595959"/>
                </a:solidFill>
                <a:latin typeface="微软雅黑" panose="020B0503020204020204" pitchFamily="34" charset="-122"/>
                <a:ea typeface="微软雅黑" panose="020B0503020204020204" pitchFamily="34" charset="-122"/>
                <a:cs typeface="+mn-ea"/>
              </a:rPr>
              <a:t>数字组成的一个账号，以</a:t>
            </a:r>
            <a:r>
              <a:rPr lang="en-US" altLang="zh-CN" sz="2000" dirty="0">
                <a:solidFill>
                  <a:srgbClr val="595959"/>
                </a:solidFill>
                <a:latin typeface="微软雅黑" panose="020B0503020204020204" pitchFamily="34" charset="-122"/>
                <a:ea typeface="微软雅黑" panose="020B0503020204020204" pitchFamily="34" charset="-122"/>
                <a:cs typeface="+mn-ea"/>
              </a:rPr>
              <a:t>1~9</a:t>
            </a:r>
            <a:r>
              <a:rPr lang="zh-CN" altLang="en-US" sz="2000" dirty="0">
                <a:solidFill>
                  <a:srgbClr val="595959"/>
                </a:solidFill>
                <a:latin typeface="微软雅黑" panose="020B0503020204020204" pitchFamily="34" charset="-122"/>
                <a:ea typeface="微软雅黑" panose="020B0503020204020204" pitchFamily="34" charset="-122"/>
                <a:cs typeface="+mn-ea"/>
              </a:rPr>
              <a:t>中的任意数字开头，且长度至少为</a:t>
            </a:r>
            <a:r>
              <a:rPr lang="en-US" altLang="zh-CN" sz="2000" dirty="0">
                <a:solidFill>
                  <a:srgbClr val="595959"/>
                </a:solidFill>
                <a:latin typeface="微软雅黑" panose="020B0503020204020204" pitchFamily="34" charset="-122"/>
                <a:ea typeface="微软雅黑" panose="020B0503020204020204" pitchFamily="34" charset="-122"/>
                <a:cs typeface="+mn-ea"/>
              </a:rPr>
              <a:t>5</a:t>
            </a:r>
            <a:r>
              <a:rPr lang="zh-CN" altLang="en-US" sz="2000" dirty="0">
                <a:solidFill>
                  <a:srgbClr val="595959"/>
                </a:solidFill>
                <a:latin typeface="微软雅黑" panose="020B0503020204020204" pitchFamily="34" charset="-122"/>
                <a:ea typeface="微软雅黑" panose="020B0503020204020204" pitchFamily="34" charset="-122"/>
                <a:cs typeface="+mn-ea"/>
              </a:rPr>
              <a:t>位数字。</a:t>
            </a:r>
          </a:p>
          <a:p>
            <a:pPr marL="342900" indent="-342900">
              <a:lnSpc>
                <a:spcPct val="150000"/>
              </a:lnSpc>
              <a:buFont typeface="Arial" panose="020B0604020202020204" pitchFamily="34" charset="0"/>
              <a:buChar char="•"/>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验证</a:t>
            </a:r>
            <a:r>
              <a:rPr lang="en-US" altLang="zh-CN" sz="2000" dirty="0" smtClean="0">
                <a:solidFill>
                  <a:srgbClr val="1369B2"/>
                </a:solidFill>
                <a:latin typeface="微软雅黑" panose="020B0503020204020204" pitchFamily="34" charset="-122"/>
                <a:ea typeface="微软雅黑" panose="020B0503020204020204" pitchFamily="34" charset="-122"/>
                <a:cs typeface="+mn-ea"/>
              </a:rPr>
              <a:t>E-mail</a:t>
            </a:r>
            <a:r>
              <a:rPr lang="zh-CN" altLang="en-US" sz="2000" dirty="0">
                <a:solidFill>
                  <a:srgbClr val="1369B2"/>
                </a:solidFill>
                <a:latin typeface="微软雅黑" panose="020B0503020204020204" pitchFamily="34" charset="-122"/>
                <a:ea typeface="微软雅黑" panose="020B0503020204020204" pitchFamily="34" charset="-122"/>
                <a:cs typeface="+mn-ea"/>
              </a:rPr>
              <a:t>地址格式</a:t>
            </a:r>
            <a:r>
              <a:rPr lang="zh-CN" altLang="en-US" sz="2000" dirty="0">
                <a:solidFill>
                  <a:srgbClr val="595959"/>
                </a:solidFill>
                <a:latin typeface="微软雅黑" panose="020B0503020204020204" pitchFamily="34" charset="-122"/>
                <a:ea typeface="微软雅黑" panose="020B0503020204020204" pitchFamily="34" charset="-122"/>
                <a:cs typeface="+mn-ea"/>
              </a:rPr>
              <a:t>是否符合要求</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20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2000" dirty="0" smtClean="0">
                <a:solidFill>
                  <a:srgbClr val="595959"/>
                </a:solidFill>
                <a:latin typeface="微软雅黑" panose="020B0503020204020204" pitchFamily="34" charset="-122"/>
                <a:ea typeface="微软雅黑" panose="020B0503020204020204" pitchFamily="34" charset="-122"/>
                <a:cs typeface="+mn-ea"/>
              </a:rPr>
              <a:t>E-mail</a:t>
            </a:r>
            <a:r>
              <a:rPr lang="zh-CN" altLang="en-US" sz="2000" dirty="0">
                <a:solidFill>
                  <a:srgbClr val="595959"/>
                </a:solidFill>
                <a:latin typeface="微软雅黑" panose="020B0503020204020204" pitchFamily="34" charset="-122"/>
                <a:ea typeface="微软雅黑" panose="020B0503020204020204" pitchFamily="34" charset="-122"/>
                <a:cs typeface="+mn-ea"/>
              </a:rPr>
              <a:t>地址由</a:t>
            </a:r>
            <a:r>
              <a:rPr lang="en-US" altLang="zh-CN" sz="2000" dirty="0">
                <a:solidFill>
                  <a:srgbClr val="595959"/>
                </a:solidFill>
                <a:latin typeface="微软雅黑" panose="020B0503020204020204" pitchFamily="34" charset="-122"/>
                <a:ea typeface="微软雅黑" panose="020B0503020204020204" pitchFamily="34" charset="-122"/>
                <a:cs typeface="+mn-ea"/>
              </a:rPr>
              <a:t>3</a:t>
            </a:r>
            <a:r>
              <a:rPr lang="zh-CN" altLang="en-US" sz="2000" dirty="0">
                <a:solidFill>
                  <a:srgbClr val="595959"/>
                </a:solidFill>
                <a:latin typeface="微软雅黑" panose="020B0503020204020204" pitchFamily="34" charset="-122"/>
                <a:ea typeface="微软雅黑" panose="020B0503020204020204" pitchFamily="34" charset="-122"/>
                <a:cs typeface="+mn-ea"/>
              </a:rPr>
              <a:t>部分组成，分别为</a:t>
            </a:r>
            <a:r>
              <a:rPr lang="zh-CN" altLang="en-US" sz="2000" dirty="0">
                <a:solidFill>
                  <a:srgbClr val="1369B2"/>
                </a:solidFill>
                <a:latin typeface="微软雅黑" panose="020B0503020204020204" pitchFamily="34" charset="-122"/>
                <a:ea typeface="微软雅黑" panose="020B0503020204020204" pitchFamily="34" charset="-122"/>
                <a:cs typeface="+mn-ea"/>
              </a:rPr>
              <a:t>用户名</a:t>
            </a:r>
            <a:r>
              <a:rPr lang="zh-CN" altLang="en-US" sz="2000" dirty="0">
                <a:solidFill>
                  <a:srgbClr val="595959"/>
                </a:solidFill>
                <a:latin typeface="微软雅黑" panose="020B0503020204020204" pitchFamily="34" charset="-122"/>
                <a:ea typeface="微软雅黑" panose="020B0503020204020204" pitchFamily="34" charset="-122"/>
                <a:cs typeface="+mn-ea"/>
              </a:rPr>
              <a:t>、</a:t>
            </a:r>
            <a:r>
              <a:rPr lang="zh-CN" altLang="en-US" sz="2000" dirty="0">
                <a:solidFill>
                  <a:srgbClr val="1369B2"/>
                </a:solidFill>
                <a:latin typeface="微软雅黑" panose="020B0503020204020204" pitchFamily="34" charset="-122"/>
                <a:ea typeface="微软雅黑" panose="020B0503020204020204" pitchFamily="34" charset="-122"/>
                <a:cs typeface="+mn-ea"/>
              </a:rPr>
              <a:t>分隔符</a:t>
            </a:r>
            <a:r>
              <a:rPr lang="zh-CN" altLang="en-US" sz="2000" dirty="0">
                <a:solidFill>
                  <a:srgbClr val="595959"/>
                </a:solidFill>
                <a:latin typeface="微软雅黑" panose="020B0503020204020204" pitchFamily="34" charset="-122"/>
                <a:ea typeface="微软雅黑" panose="020B0503020204020204" pitchFamily="34" charset="-122"/>
                <a:cs typeface="+mn-ea"/>
              </a:rPr>
              <a:t>“</a:t>
            </a:r>
            <a:r>
              <a:rPr lang="en-US" altLang="zh-CN" sz="2000" dirty="0">
                <a:solidFill>
                  <a:srgbClr val="1369B2"/>
                </a:solidFill>
                <a:latin typeface="微软雅黑" panose="020B0503020204020204" pitchFamily="34" charset="-122"/>
                <a:ea typeface="微软雅黑" panose="020B0503020204020204" pitchFamily="34" charset="-122"/>
                <a:cs typeface="+mn-ea"/>
              </a:rPr>
              <a:t>@</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zh-CN" altLang="en-US" sz="2000" dirty="0">
                <a:solidFill>
                  <a:srgbClr val="595959"/>
                </a:solidFill>
                <a:latin typeface="微软雅黑" panose="020B0503020204020204" pitchFamily="34" charset="-122"/>
                <a:ea typeface="微软雅黑" panose="020B0503020204020204" pitchFamily="34" charset="-122"/>
                <a:cs typeface="+mn-ea"/>
              </a:rPr>
              <a:t>和</a:t>
            </a:r>
            <a:r>
              <a:rPr lang="zh-CN" altLang="en-US" sz="2000" dirty="0">
                <a:solidFill>
                  <a:srgbClr val="1369B2"/>
                </a:solidFill>
                <a:latin typeface="微软雅黑" panose="020B0503020204020204" pitchFamily="34" charset="-122"/>
                <a:ea typeface="微软雅黑" panose="020B0503020204020204" pitchFamily="34" charset="-122"/>
                <a:cs typeface="+mn-ea"/>
              </a:rPr>
              <a:t>邮箱域名</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Wingdings" panose="05000000000000000000" pitchFamily="2" charset="2"/>
              <a:buChar char="Ø"/>
            </a:pPr>
            <a:r>
              <a:rPr lang="zh-CN" altLang="en-US" sz="2000" dirty="0" smtClean="0">
                <a:solidFill>
                  <a:srgbClr val="1369B2"/>
                </a:solidFill>
                <a:latin typeface="微软雅黑" panose="020B0503020204020204" pitchFamily="34" charset="-122"/>
                <a:ea typeface="微软雅黑" panose="020B0503020204020204" pitchFamily="34" charset="-122"/>
                <a:cs typeface="+mn-ea"/>
              </a:rPr>
              <a:t>用户名</a:t>
            </a:r>
            <a:r>
              <a:rPr lang="zh-CN" altLang="en-US" sz="2000" dirty="0">
                <a:solidFill>
                  <a:srgbClr val="595959"/>
                </a:solidFill>
                <a:latin typeface="微软雅黑" panose="020B0503020204020204" pitchFamily="34" charset="-122"/>
                <a:ea typeface="微软雅黑" panose="020B0503020204020204" pitchFamily="34" charset="-122"/>
                <a:cs typeface="+mn-ea"/>
              </a:rPr>
              <a:t>允许使用字母、数字、下画</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线。</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Wingdings" panose="05000000000000000000" pitchFamily="2" charset="2"/>
              <a:buChar char="Ø"/>
            </a:pPr>
            <a:r>
              <a:rPr lang="zh-CN" altLang="en-US" sz="2000" dirty="0" smtClean="0">
                <a:solidFill>
                  <a:srgbClr val="1369B2"/>
                </a:solidFill>
                <a:latin typeface="微软雅黑" panose="020B0503020204020204" pitchFamily="34" charset="-122"/>
                <a:ea typeface="微软雅黑" panose="020B0503020204020204" pitchFamily="34" charset="-122"/>
                <a:cs typeface="+mn-ea"/>
              </a:rPr>
              <a:t>邮箱域名</a:t>
            </a:r>
            <a:r>
              <a:rPr lang="zh-CN" altLang="en-US" sz="2000" dirty="0">
                <a:solidFill>
                  <a:srgbClr val="595959"/>
                </a:solidFill>
                <a:latin typeface="微软雅黑" panose="020B0503020204020204" pitchFamily="34" charset="-122"/>
                <a:ea typeface="微软雅黑" panose="020B0503020204020204" pitchFamily="34" charset="-122"/>
                <a:cs typeface="+mn-ea"/>
              </a:rPr>
              <a:t>由字母、数字、“</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zh-CN" altLang="en-US" sz="2000" dirty="0">
                <a:solidFill>
                  <a:srgbClr val="595959"/>
                </a:solidFill>
                <a:latin typeface="微软雅黑" panose="020B0503020204020204" pitchFamily="34" charset="-122"/>
                <a:ea typeface="微软雅黑" panose="020B0503020204020204" pitchFamily="34" charset="-122"/>
                <a:cs typeface="+mn-ea"/>
              </a:rPr>
              <a:t>与“</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组成，</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   “</a:t>
            </a:r>
            <a:r>
              <a:rPr lang="en-US" altLang="zh-CN" sz="2000" dirty="0" smtClean="0">
                <a:solidFill>
                  <a:srgbClr val="595959"/>
                </a:solidFill>
                <a:latin typeface="微软雅黑" panose="020B0503020204020204" pitchFamily="34" charset="-122"/>
                <a:ea typeface="微软雅黑" panose="020B0503020204020204" pitchFamily="34" charset="-122"/>
                <a:cs typeface="+mn-ea"/>
              </a:rPr>
              <a:t>.”</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后面</a:t>
            </a:r>
            <a:r>
              <a:rPr lang="zh-CN" altLang="en-US" sz="2000" dirty="0">
                <a:solidFill>
                  <a:srgbClr val="595959"/>
                </a:solidFill>
                <a:latin typeface="微软雅黑" panose="020B0503020204020204" pitchFamily="34" charset="-122"/>
                <a:ea typeface="微软雅黑" panose="020B0503020204020204" pitchFamily="34" charset="-122"/>
                <a:cs typeface="+mn-ea"/>
              </a:rPr>
              <a:t>的部分是域名后缀</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zh-CN" altLang="en-US" sz="2000"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345721410"/>
              </p:ext>
            </p:extLst>
          </p:nvPr>
        </p:nvGraphicFramePr>
        <p:xfrm>
          <a:off x="6023198" y="3717826"/>
          <a:ext cx="3962719" cy="1351342"/>
        </p:xfrm>
        <a:graphic>
          <a:graphicData uri="http://schemas.openxmlformats.org/presentationml/2006/ole">
            <mc:AlternateContent xmlns:mc="http://schemas.openxmlformats.org/markup-compatibility/2006">
              <mc:Choice xmlns:v="urn:schemas-microsoft-com:vml" Requires="v">
                <p:oleObj spid="_x0000_s2094" name="Visio" r:id="rId4" imgW="4697460" imgH="1621496" progId="Visio.Drawing.11">
                  <p:embed/>
                </p:oleObj>
              </mc:Choice>
              <mc:Fallback>
                <p:oleObj name="Visio" r:id="rId4" imgW="4697460" imgH="1621496" progId="Visio.Drawing.11">
                  <p:embed/>
                  <p:pic>
                    <p:nvPicPr>
                      <p:cNvPr id="3"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3198" y="3717826"/>
                        <a:ext cx="3962719" cy="1351342"/>
                      </a:xfrm>
                      <a:prstGeom prst="rect">
                        <a:avLst/>
                      </a:prstGeom>
                      <a:noFill/>
                      <a:extLst/>
                    </p:spPr>
                  </p:pic>
                </p:oleObj>
              </mc:Fallback>
            </mc:AlternateContent>
          </a:graphicData>
        </a:graphic>
      </p:graphicFrame>
    </p:spTree>
    <p:extLst>
      <p:ext uri="{BB962C8B-B14F-4D97-AF65-F5344CB8AC3E}">
        <p14:creationId xmlns:p14="http://schemas.microsoft.com/office/powerpoint/2010/main" val="32463939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0" y="266995"/>
            <a:ext cx="4375451"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动手实践：正则表达式表单验证</a:t>
            </a:r>
            <a:endPar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10" name="矩形 9"/>
          <p:cNvSpPr/>
          <p:nvPr/>
        </p:nvSpPr>
        <p:spPr>
          <a:xfrm>
            <a:off x="910630" y="1269554"/>
            <a:ext cx="10297144"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a:solidFill>
                  <a:srgbClr val="595959"/>
                </a:solidFill>
                <a:latin typeface="微软雅黑" panose="020B0503020204020204" pitchFamily="34" charset="-122"/>
                <a:ea typeface="微软雅黑" panose="020B0503020204020204" pitchFamily="34" charset="-122"/>
                <a:cs typeface="+mn-ea"/>
              </a:rPr>
              <a:t>验证</a:t>
            </a:r>
            <a:r>
              <a:rPr lang="en-US" altLang="zh-CN" sz="2000" dirty="0">
                <a:solidFill>
                  <a:srgbClr val="1369B2"/>
                </a:solidFill>
                <a:latin typeface="微软雅黑" panose="020B0503020204020204" pitchFamily="34" charset="-122"/>
                <a:ea typeface="微软雅黑" panose="020B0503020204020204" pitchFamily="34" charset="-122"/>
                <a:cs typeface="+mn-ea"/>
              </a:rPr>
              <a:t>URL</a:t>
            </a:r>
            <a:r>
              <a:rPr lang="zh-CN" altLang="en-US" sz="2000" dirty="0">
                <a:solidFill>
                  <a:srgbClr val="1369B2"/>
                </a:solidFill>
                <a:latin typeface="微软雅黑" panose="020B0503020204020204" pitchFamily="34" charset="-122"/>
                <a:ea typeface="微软雅黑" panose="020B0503020204020204" pitchFamily="34" charset="-122"/>
                <a:cs typeface="+mn-ea"/>
              </a:rPr>
              <a:t>地址格式</a:t>
            </a:r>
            <a:r>
              <a:rPr lang="zh-CN" altLang="en-US" sz="2000" dirty="0">
                <a:solidFill>
                  <a:srgbClr val="595959"/>
                </a:solidFill>
                <a:latin typeface="微软雅黑" panose="020B0503020204020204" pitchFamily="34" charset="-122"/>
                <a:ea typeface="微软雅黑" panose="020B0503020204020204" pitchFamily="34" charset="-122"/>
                <a:cs typeface="+mn-ea"/>
              </a:rPr>
              <a:t>是否符合要求。</a:t>
            </a:r>
            <a:r>
              <a:rPr lang="en-US" altLang="zh-CN" sz="2000" dirty="0">
                <a:solidFill>
                  <a:srgbClr val="595959"/>
                </a:solidFill>
                <a:latin typeface="微软雅黑" panose="020B0503020204020204" pitchFamily="34" charset="-122"/>
                <a:ea typeface="微软雅黑" panose="020B0503020204020204" pitchFamily="34" charset="-122"/>
                <a:cs typeface="+mn-ea"/>
              </a:rPr>
              <a:t>URL</a:t>
            </a:r>
            <a:r>
              <a:rPr lang="zh-CN" altLang="en-US" sz="2000" dirty="0">
                <a:solidFill>
                  <a:srgbClr val="595959"/>
                </a:solidFill>
                <a:latin typeface="微软雅黑" panose="020B0503020204020204" pitchFamily="34" charset="-122"/>
                <a:ea typeface="微软雅黑" panose="020B0503020204020204" pitchFamily="34" charset="-122"/>
                <a:cs typeface="+mn-ea"/>
              </a:rPr>
              <a:t>是由</a:t>
            </a:r>
            <a:r>
              <a:rPr lang="zh-CN" altLang="en-US" sz="2000" dirty="0">
                <a:solidFill>
                  <a:srgbClr val="1369B2"/>
                </a:solidFill>
                <a:latin typeface="微软雅黑" panose="020B0503020204020204" pitchFamily="34" charset="-122"/>
                <a:ea typeface="微软雅黑" panose="020B0503020204020204" pitchFamily="34" charset="-122"/>
                <a:cs typeface="+mn-ea"/>
              </a:rPr>
              <a:t>协议</a:t>
            </a:r>
            <a:r>
              <a:rPr lang="zh-CN" altLang="en-US" sz="2000" dirty="0">
                <a:solidFill>
                  <a:srgbClr val="595959"/>
                </a:solidFill>
                <a:latin typeface="微软雅黑" panose="020B0503020204020204" pitchFamily="34" charset="-122"/>
                <a:ea typeface="微软雅黑" panose="020B0503020204020204" pitchFamily="34" charset="-122"/>
                <a:cs typeface="+mn-ea"/>
              </a:rPr>
              <a:t>、</a:t>
            </a:r>
            <a:r>
              <a:rPr lang="zh-CN" altLang="en-US" sz="2000" dirty="0">
                <a:solidFill>
                  <a:srgbClr val="1369B2"/>
                </a:solidFill>
                <a:latin typeface="微软雅黑" panose="020B0503020204020204" pitchFamily="34" charset="-122"/>
                <a:ea typeface="微软雅黑" panose="020B0503020204020204" pitchFamily="34" charset="-122"/>
                <a:cs typeface="+mn-ea"/>
              </a:rPr>
              <a:t>域名</a:t>
            </a:r>
            <a:r>
              <a:rPr lang="zh-CN" altLang="en-US" sz="2000" dirty="0">
                <a:solidFill>
                  <a:srgbClr val="595959"/>
                </a:solidFill>
                <a:latin typeface="微软雅黑" panose="020B0503020204020204" pitchFamily="34" charset="-122"/>
                <a:ea typeface="微软雅黑" panose="020B0503020204020204" pitchFamily="34" charset="-122"/>
                <a:cs typeface="+mn-ea"/>
              </a:rPr>
              <a:t>、</a:t>
            </a:r>
            <a:r>
              <a:rPr lang="zh-CN" altLang="en-US" sz="2000" dirty="0">
                <a:solidFill>
                  <a:srgbClr val="1369B2"/>
                </a:solidFill>
                <a:latin typeface="微软雅黑" panose="020B0503020204020204" pitchFamily="34" charset="-122"/>
                <a:ea typeface="微软雅黑" panose="020B0503020204020204" pitchFamily="34" charset="-122"/>
                <a:cs typeface="+mn-ea"/>
              </a:rPr>
              <a:t>端口</a:t>
            </a:r>
            <a:r>
              <a:rPr lang="zh-CN" altLang="en-US" sz="2000" dirty="0">
                <a:solidFill>
                  <a:srgbClr val="595959"/>
                </a:solidFill>
                <a:latin typeface="微软雅黑" panose="020B0503020204020204" pitchFamily="34" charset="-122"/>
                <a:ea typeface="微软雅黑" panose="020B0503020204020204" pitchFamily="34" charset="-122"/>
                <a:cs typeface="+mn-ea"/>
              </a:rPr>
              <a:t>和</a:t>
            </a:r>
            <a:r>
              <a:rPr lang="zh-CN" altLang="en-US" sz="2000" dirty="0">
                <a:solidFill>
                  <a:srgbClr val="1369B2"/>
                </a:solidFill>
                <a:latin typeface="微软雅黑" panose="020B0503020204020204" pitchFamily="34" charset="-122"/>
                <a:ea typeface="微软雅黑" panose="020B0503020204020204" pitchFamily="34" charset="-122"/>
                <a:cs typeface="+mn-ea"/>
              </a:rPr>
              <a:t>资源</a:t>
            </a:r>
            <a:r>
              <a:rPr lang="zh-CN" altLang="en-US" sz="2000" dirty="0" smtClean="0">
                <a:solidFill>
                  <a:srgbClr val="1369B2"/>
                </a:solidFill>
                <a:latin typeface="微软雅黑" panose="020B0503020204020204" pitchFamily="34" charset="-122"/>
                <a:ea typeface="微软雅黑" panose="020B0503020204020204" pitchFamily="34" charset="-122"/>
                <a:cs typeface="+mn-ea"/>
              </a:rPr>
              <a:t>路径</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这</a:t>
            </a:r>
            <a:r>
              <a:rPr lang="en-US" altLang="zh-CN" sz="2000" dirty="0" smtClean="0">
                <a:solidFill>
                  <a:srgbClr val="595959"/>
                </a:solidFill>
                <a:latin typeface="微软雅黑" panose="020B0503020204020204" pitchFamily="34" charset="-122"/>
                <a:ea typeface="微软雅黑" panose="020B0503020204020204" pitchFamily="34" charset="-122"/>
                <a:cs typeface="+mn-ea"/>
              </a:rPr>
              <a:t>4</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个部分</a:t>
            </a:r>
            <a:r>
              <a:rPr lang="zh-CN" altLang="en-US" sz="2000" dirty="0">
                <a:solidFill>
                  <a:srgbClr val="595959"/>
                </a:solidFill>
                <a:latin typeface="微软雅黑" panose="020B0503020204020204" pitchFamily="34" charset="-122"/>
                <a:ea typeface="微软雅黑" panose="020B0503020204020204" pitchFamily="34" charset="-122"/>
                <a:cs typeface="+mn-ea"/>
              </a:rPr>
              <a:t>组成的，端口可以省略。</a:t>
            </a:r>
            <a:r>
              <a:rPr lang="en-US" altLang="zh-CN" sz="2000" dirty="0">
                <a:solidFill>
                  <a:srgbClr val="595959"/>
                </a:solidFill>
                <a:latin typeface="微软雅黑" panose="020B0503020204020204" pitchFamily="34" charset="-122"/>
                <a:ea typeface="微软雅黑" panose="020B0503020204020204" pitchFamily="34" charset="-122"/>
                <a:cs typeface="+mn-ea"/>
              </a:rPr>
              <a:t>URL</a:t>
            </a:r>
            <a:r>
              <a:rPr lang="zh-CN" altLang="en-US" sz="2000" dirty="0">
                <a:solidFill>
                  <a:srgbClr val="595959"/>
                </a:solidFill>
                <a:latin typeface="微软雅黑" panose="020B0503020204020204" pitchFamily="34" charset="-122"/>
                <a:ea typeface="微软雅黑" panose="020B0503020204020204" pitchFamily="34" charset="-122"/>
                <a:cs typeface="+mn-ea"/>
              </a:rPr>
              <a:t>的一般格式</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如下。</a:t>
            </a:r>
            <a:endParaRPr lang="zh-CN" altLang="en-US" sz="2000"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651827024"/>
              </p:ext>
            </p:extLst>
          </p:nvPr>
        </p:nvGraphicFramePr>
        <p:xfrm>
          <a:off x="3718942" y="2760527"/>
          <a:ext cx="5400600" cy="1214668"/>
        </p:xfrm>
        <a:graphic>
          <a:graphicData uri="http://schemas.openxmlformats.org/presentationml/2006/ole">
            <mc:AlternateContent xmlns:mc="http://schemas.openxmlformats.org/markup-compatibility/2006">
              <mc:Choice xmlns:v="urn:schemas-microsoft-com:vml" Requires="v">
                <p:oleObj spid="_x0000_s1305" name="Visio" r:id="rId4" imgW="6370142" imgH="1439942" progId="Visio.Drawing.11">
                  <p:embed/>
                </p:oleObj>
              </mc:Choice>
              <mc:Fallback>
                <p:oleObj name="Visio" r:id="rId4" imgW="6370142" imgH="1439942"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8942" y="2760527"/>
                        <a:ext cx="5400600" cy="1214668"/>
                      </a:xfrm>
                      <a:prstGeom prst="rect">
                        <a:avLst/>
                      </a:prstGeom>
                      <a:noFill/>
                      <a:extLst/>
                    </p:spPr>
                  </p:pic>
                </p:oleObj>
              </mc:Fallback>
            </mc:AlternateContent>
          </a:graphicData>
        </a:graphic>
      </p:graphicFrame>
    </p:spTree>
    <p:extLst>
      <p:ext uri="{BB962C8B-B14F-4D97-AF65-F5344CB8AC3E}">
        <p14:creationId xmlns:p14="http://schemas.microsoft.com/office/powerpoint/2010/main" val="6022870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73F6908-92E7-4A91-863C-1B36143E8DCD}"/>
              </a:ext>
            </a:extLst>
          </p:cNvPr>
          <p:cNvSpPr txBox="1"/>
          <p:nvPr/>
        </p:nvSpPr>
        <p:spPr>
          <a:xfrm>
            <a:off x="1143691" y="333449"/>
            <a:ext cx="4807500" cy="439631"/>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本章小结</a:t>
            </a:r>
          </a:p>
        </p:txBody>
      </p:sp>
      <p:sp>
        <p:nvSpPr>
          <p:cNvPr id="4" name="圆角矩形 26">
            <a:extLst>
              <a:ext uri="{FF2B5EF4-FFF2-40B4-BE49-F238E27FC236}">
                <a16:creationId xmlns:a16="http://schemas.microsoft.com/office/drawing/2014/main" id="{FB40132D-FEA4-4137-839F-407CBE609B3F}"/>
              </a:ext>
            </a:extLst>
          </p:cNvPr>
          <p:cNvSpPr/>
          <p:nvPr/>
        </p:nvSpPr>
        <p:spPr>
          <a:xfrm>
            <a:off x="1198880" y="1810384"/>
            <a:ext cx="9794240" cy="3779649"/>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5" name="TextBox 38">
            <a:extLst>
              <a:ext uri="{FF2B5EF4-FFF2-40B4-BE49-F238E27FC236}">
                <a16:creationId xmlns:a16="http://schemas.microsoft.com/office/drawing/2014/main" id="{814CCD3C-575E-4C15-89E6-3D4FA5A051F1}"/>
              </a:ext>
            </a:extLst>
          </p:cNvPr>
          <p:cNvSpPr txBox="1"/>
          <p:nvPr/>
        </p:nvSpPr>
        <p:spPr>
          <a:xfrm>
            <a:off x="1595500" y="2597170"/>
            <a:ext cx="9001000" cy="2308324"/>
          </a:xfrm>
          <a:prstGeom prst="rect">
            <a:avLst/>
          </a:prstGeom>
          <a:noFill/>
        </p:spPr>
        <p:txBody>
          <a:bodyPr wrap="square" lIns="0" tIns="0" rIns="0" bIns="0" rtlCol="0">
            <a:spAutoFit/>
          </a:body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本章</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讲解的主要内容包括</a:t>
            </a:r>
            <a:r>
              <a:rPr lang="zh-CN" altLang="en-US" sz="20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lt"/>
              </a:rPr>
              <a:t>什么是正则表达式</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lang="zh-CN" altLang="en-US" sz="20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lt"/>
              </a:rPr>
              <a:t>正则表达式的语法格式</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lang="zh-CN" altLang="en-US" sz="20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lt"/>
              </a:rPr>
              <a:t>如何使用正则表达式</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lang="zh-CN" altLang="en-US" sz="20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lt"/>
              </a:rPr>
              <a:t>元字符</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lang="zh-CN" altLang="en-US" sz="20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lt"/>
              </a:rPr>
              <a:t>模式修饰符</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lang="zh-CN" altLang="en-US" sz="20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lt"/>
              </a:rPr>
              <a:t>正则表达式常用函数</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，最后使用正则表达式进行</a:t>
            </a:r>
            <a:r>
              <a:rPr lang="zh-CN" altLang="en-US" sz="20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lt"/>
              </a:rPr>
              <a:t>表单验证</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，完成表单中常见的验证需求。通过本章的学习</a:t>
            </a:r>
            <a:r>
              <a:rPr lang="zh-CN" altLang="en-US" sz="2000" dirty="0" smtClean="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，读者应能够</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掌握正则表达式的</a:t>
            </a:r>
            <a:r>
              <a:rPr lang="zh-CN" altLang="en-US" sz="20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lt"/>
              </a:rPr>
              <a:t>基本语法</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，能够使用正则表达式对字符串进行</a:t>
            </a:r>
            <a:r>
              <a:rPr lang="zh-CN" altLang="en-US" sz="20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lt"/>
              </a:rPr>
              <a:t>匹配</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lang="zh-CN" altLang="en-US" sz="20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lt"/>
              </a:rPr>
              <a:t>替换</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lang="zh-CN" altLang="en-US" sz="20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lt"/>
              </a:rPr>
              <a:t>分割</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等操作。</a:t>
            </a:r>
          </a:p>
        </p:txBody>
      </p:sp>
      <p:sp>
        <p:nvSpPr>
          <p:cNvPr id="7" name="椭圆 6">
            <a:extLst>
              <a:ext uri="{FF2B5EF4-FFF2-40B4-BE49-F238E27FC236}">
                <a16:creationId xmlns:a16="http://schemas.microsoft.com/office/drawing/2014/main" id="{12D02CBD-122C-4126-9C27-9F5A42D82327}"/>
              </a:ext>
            </a:extLst>
          </p:cNvPr>
          <p:cNvSpPr/>
          <p:nvPr/>
        </p:nvSpPr>
        <p:spPr>
          <a:xfrm>
            <a:off x="4420235" y="1401445"/>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微软雅黑" panose="020B0503020204020204" pitchFamily="34" charset="-122"/>
                <a:ea typeface="微软雅黑" panose="020B0503020204020204" pitchFamily="34" charset="-122"/>
              </a:rPr>
              <a:t>本</a:t>
            </a:r>
          </a:p>
        </p:txBody>
      </p:sp>
      <p:sp>
        <p:nvSpPr>
          <p:cNvPr id="8" name="椭圆 7">
            <a:extLst>
              <a:ext uri="{FF2B5EF4-FFF2-40B4-BE49-F238E27FC236}">
                <a16:creationId xmlns:a16="http://schemas.microsoft.com/office/drawing/2014/main" id="{248D732B-AEB5-4AF0-80CB-E49986E102F7}"/>
              </a:ext>
            </a:extLst>
          </p:cNvPr>
          <p:cNvSpPr/>
          <p:nvPr/>
        </p:nvSpPr>
        <p:spPr>
          <a:xfrm>
            <a:off x="5139055" y="1401445"/>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latin typeface="微软雅黑" panose="020B0503020204020204" pitchFamily="34" charset="-122"/>
                <a:ea typeface="微软雅黑" panose="020B0503020204020204" pitchFamily="34" charset="-122"/>
                <a:sym typeface="+mn-ea"/>
              </a:rPr>
              <a:t>章</a:t>
            </a:r>
          </a:p>
        </p:txBody>
      </p:sp>
      <p:sp>
        <p:nvSpPr>
          <p:cNvPr id="10" name="椭圆 9">
            <a:extLst>
              <a:ext uri="{FF2B5EF4-FFF2-40B4-BE49-F238E27FC236}">
                <a16:creationId xmlns:a16="http://schemas.microsoft.com/office/drawing/2014/main" id="{B0611DBD-A63B-4039-A64B-C5315892C467}"/>
              </a:ext>
            </a:extLst>
          </p:cNvPr>
          <p:cNvSpPr/>
          <p:nvPr/>
        </p:nvSpPr>
        <p:spPr>
          <a:xfrm>
            <a:off x="5857875" y="1401445"/>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latin typeface="微软雅黑" panose="020B0503020204020204" pitchFamily="34" charset="-122"/>
                <a:ea typeface="微软雅黑" panose="020B0503020204020204" pitchFamily="34" charset="-122"/>
                <a:sym typeface="+mn-ea"/>
              </a:rPr>
              <a:t>小</a:t>
            </a:r>
          </a:p>
        </p:txBody>
      </p:sp>
      <p:sp>
        <p:nvSpPr>
          <p:cNvPr id="11" name="椭圆 10">
            <a:extLst>
              <a:ext uri="{FF2B5EF4-FFF2-40B4-BE49-F238E27FC236}">
                <a16:creationId xmlns:a16="http://schemas.microsoft.com/office/drawing/2014/main" id="{7CAB7274-D61E-48A3-90F6-2DA430D6E3B7}"/>
              </a:ext>
            </a:extLst>
          </p:cNvPr>
          <p:cNvSpPr/>
          <p:nvPr/>
        </p:nvSpPr>
        <p:spPr>
          <a:xfrm>
            <a:off x="6576695" y="1401445"/>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latin typeface="微软雅黑" panose="020B0503020204020204" pitchFamily="34" charset="-122"/>
                <a:ea typeface="微软雅黑" panose="020B0503020204020204" pitchFamily="34" charset="-122"/>
                <a:sym typeface="+mn-ea"/>
              </a:rPr>
              <a:t>结</a:t>
            </a:r>
          </a:p>
        </p:txBody>
      </p:sp>
    </p:spTree>
    <p:extLst>
      <p:ext uri="{BB962C8B-B14F-4D97-AF65-F5344CB8AC3E}">
        <p14:creationId xmlns:p14="http://schemas.microsoft.com/office/powerpoint/2010/main" val="39173082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8.1.1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什么是正则表达式</a:t>
            </a:r>
          </a:p>
        </p:txBody>
      </p:sp>
      <p:sp>
        <p:nvSpPr>
          <p:cNvPr id="2" name="矩形 1"/>
          <p:cNvSpPr/>
          <p:nvPr/>
        </p:nvSpPr>
        <p:spPr>
          <a:xfrm>
            <a:off x="1143691" y="3275501"/>
            <a:ext cx="10297144" cy="2400657"/>
          </a:xfrm>
          <a:prstGeom prst="rect">
            <a:avLst/>
          </a:prstGeom>
        </p:spPr>
        <p:txBody>
          <a:bodyPr wrap="square">
            <a:spAutoFit/>
          </a:bodyPr>
          <a:lstStyle/>
          <a:p>
            <a:pPr indent="266700">
              <a:lnSpc>
                <a:spcPct val="150000"/>
              </a:lnSpc>
            </a:pPr>
            <a:endParaRPr lang="en-US" altLang="zh-CN" sz="20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                   规律：都以</a:t>
            </a:r>
            <a:r>
              <a:rPr lang="zh-CN" altLang="en-US" sz="2000" dirty="0">
                <a:solidFill>
                  <a:srgbClr val="1369B2"/>
                </a:solidFill>
                <a:latin typeface="微软雅黑" panose="020B0503020204020204" pitchFamily="34" charset="-122"/>
                <a:ea typeface="微软雅黑" panose="020B0503020204020204" pitchFamily="34" charset="-122"/>
                <a:cs typeface="+mn-ea"/>
              </a:rPr>
              <a:t>字母</a:t>
            </a:r>
            <a:r>
              <a:rPr lang="zh-CN" altLang="en-US" sz="2000" dirty="0">
                <a:solidFill>
                  <a:srgbClr val="595959"/>
                </a:solidFill>
                <a:latin typeface="微软雅黑" panose="020B0503020204020204" pitchFamily="34" charset="-122"/>
                <a:ea typeface="微软雅黑" panose="020B0503020204020204" pitchFamily="34" charset="-122"/>
                <a:cs typeface="+mn-ea"/>
              </a:rPr>
              <a:t>“</a:t>
            </a:r>
            <a:r>
              <a:rPr lang="en-US" altLang="zh-CN" sz="2000" dirty="0">
                <a:solidFill>
                  <a:srgbClr val="1369B2"/>
                </a:solidFill>
                <a:latin typeface="微软雅黑" panose="020B0503020204020204" pitchFamily="34" charset="-122"/>
                <a:ea typeface="微软雅黑" panose="020B0503020204020204" pitchFamily="34" charset="-122"/>
                <a:cs typeface="+mn-ea"/>
              </a:rPr>
              <a:t>a</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zh-CN" altLang="en-US" sz="2000" dirty="0">
                <a:solidFill>
                  <a:srgbClr val="1369B2"/>
                </a:solidFill>
                <a:latin typeface="微软雅黑" panose="020B0503020204020204" pitchFamily="34" charset="-122"/>
                <a:ea typeface="微软雅黑" panose="020B0503020204020204" pitchFamily="34" charset="-122"/>
                <a:cs typeface="+mn-ea"/>
              </a:rPr>
              <a:t>开头</a:t>
            </a:r>
            <a:r>
              <a:rPr lang="zh-CN" altLang="en-US" sz="2000" dirty="0">
                <a:solidFill>
                  <a:srgbClr val="595959"/>
                </a:solidFill>
                <a:latin typeface="微软雅黑" panose="020B0503020204020204" pitchFamily="34" charset="-122"/>
                <a:ea typeface="微软雅黑" panose="020B0503020204020204" pitchFamily="34" charset="-122"/>
                <a:cs typeface="+mn-ea"/>
              </a:rPr>
              <a:t>，且都是由</a:t>
            </a:r>
            <a:r>
              <a:rPr lang="en-US" altLang="zh-CN" sz="2000" dirty="0">
                <a:solidFill>
                  <a:srgbClr val="1369B2"/>
                </a:solidFill>
                <a:latin typeface="微软雅黑" panose="020B0503020204020204" pitchFamily="34" charset="-122"/>
                <a:ea typeface="微软雅黑" panose="020B0503020204020204" pitchFamily="34" charset="-122"/>
                <a:cs typeface="+mn-ea"/>
              </a:rPr>
              <a:t>5</a:t>
            </a:r>
            <a:r>
              <a:rPr lang="zh-CN" altLang="en-US" sz="2000" dirty="0">
                <a:solidFill>
                  <a:srgbClr val="1369B2"/>
                </a:solidFill>
                <a:latin typeface="微软雅黑" panose="020B0503020204020204" pitchFamily="34" charset="-122"/>
                <a:ea typeface="微软雅黑" panose="020B0503020204020204" pitchFamily="34" charset="-122"/>
                <a:cs typeface="+mn-ea"/>
              </a:rPr>
              <a:t>个</a:t>
            </a:r>
            <a:r>
              <a:rPr lang="zh-CN" altLang="en-US" sz="2000" dirty="0">
                <a:solidFill>
                  <a:srgbClr val="595959"/>
                </a:solidFill>
                <a:latin typeface="微软雅黑" panose="020B0503020204020204" pitchFamily="34" charset="-122"/>
                <a:ea typeface="微软雅黑" panose="020B0503020204020204" pitchFamily="34" charset="-122"/>
                <a:cs typeface="+mn-ea"/>
              </a:rPr>
              <a:t>字母组成</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20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      如果</a:t>
            </a:r>
            <a:r>
              <a:rPr lang="zh-CN" altLang="en-US" sz="2000" dirty="0">
                <a:solidFill>
                  <a:srgbClr val="595959"/>
                </a:solidFill>
                <a:latin typeface="微软雅黑" panose="020B0503020204020204" pitchFamily="34" charset="-122"/>
                <a:ea typeface="微软雅黑" panose="020B0503020204020204" pitchFamily="34" charset="-122"/>
                <a:cs typeface="+mn-ea"/>
              </a:rPr>
              <a:t>想</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要</a:t>
            </a:r>
            <a:r>
              <a:rPr lang="zh-CN" altLang="en-US" sz="2000" dirty="0">
                <a:solidFill>
                  <a:srgbClr val="595959"/>
                </a:solidFill>
                <a:latin typeface="微软雅黑" panose="020B0503020204020204" pitchFamily="34" charset="-122"/>
                <a:ea typeface="微软雅黑" panose="020B0503020204020204" pitchFamily="34" charset="-122"/>
                <a:cs typeface="+mn-ea"/>
              </a:rPr>
              <a:t>编写程序自动从一大段字符串中找出所有满足</a:t>
            </a:r>
            <a:r>
              <a:rPr lang="zh-CN" altLang="en-US" sz="2000" dirty="0">
                <a:solidFill>
                  <a:srgbClr val="1369B2"/>
                </a:solidFill>
                <a:latin typeface="微软雅黑" panose="020B0503020204020204" pitchFamily="34" charset="-122"/>
                <a:ea typeface="微软雅黑" panose="020B0503020204020204" pitchFamily="34" charset="-122"/>
                <a:cs typeface="+mn-ea"/>
              </a:rPr>
              <a:t>特定规律</a:t>
            </a:r>
            <a:r>
              <a:rPr lang="zh-CN" altLang="en-US" sz="2000" dirty="0">
                <a:solidFill>
                  <a:srgbClr val="595959"/>
                </a:solidFill>
                <a:latin typeface="微软雅黑" panose="020B0503020204020204" pitchFamily="34" charset="-122"/>
                <a:ea typeface="微软雅黑" panose="020B0503020204020204" pitchFamily="34" charset="-122"/>
                <a:cs typeface="+mn-ea"/>
              </a:rPr>
              <a:t>的内容</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      就</a:t>
            </a:r>
            <a:r>
              <a:rPr lang="zh-CN" altLang="en-US" sz="2000" dirty="0">
                <a:solidFill>
                  <a:srgbClr val="595959"/>
                </a:solidFill>
                <a:latin typeface="微软雅黑" panose="020B0503020204020204" pitchFamily="34" charset="-122"/>
                <a:ea typeface="微软雅黑" panose="020B0503020204020204" pitchFamily="34" charset="-122"/>
                <a:cs typeface="+mn-ea"/>
              </a:rPr>
              <a:t>可以先用</a:t>
            </a:r>
            <a:r>
              <a:rPr lang="zh-CN" altLang="en-US" sz="2000" dirty="0">
                <a:solidFill>
                  <a:srgbClr val="1369B2"/>
                </a:solidFill>
                <a:latin typeface="微软雅黑" panose="020B0503020204020204" pitchFamily="34" charset="-122"/>
                <a:ea typeface="微软雅黑" panose="020B0503020204020204" pitchFamily="34" charset="-122"/>
                <a:cs typeface="+mn-ea"/>
              </a:rPr>
              <a:t>正则表达式</a:t>
            </a:r>
            <a:r>
              <a:rPr lang="zh-CN" altLang="en-US" sz="2000" dirty="0">
                <a:solidFill>
                  <a:srgbClr val="595959"/>
                </a:solidFill>
                <a:latin typeface="微软雅黑" panose="020B0503020204020204" pitchFamily="34" charset="-122"/>
                <a:ea typeface="微软雅黑" panose="020B0503020204020204" pitchFamily="34" charset="-122"/>
                <a:cs typeface="+mn-ea"/>
              </a:rPr>
              <a:t>将特定规律</a:t>
            </a:r>
            <a:r>
              <a:rPr lang="zh-CN" altLang="en-US" sz="2000" dirty="0">
                <a:solidFill>
                  <a:srgbClr val="1369B2"/>
                </a:solidFill>
                <a:latin typeface="微软雅黑" panose="020B0503020204020204" pitchFamily="34" charset="-122"/>
                <a:ea typeface="微软雅黑" panose="020B0503020204020204" pitchFamily="34" charset="-122"/>
                <a:cs typeface="+mn-ea"/>
              </a:rPr>
              <a:t>描述</a:t>
            </a:r>
            <a:r>
              <a:rPr lang="zh-CN" altLang="en-US" sz="2000" dirty="0">
                <a:solidFill>
                  <a:srgbClr val="595959"/>
                </a:solidFill>
                <a:latin typeface="微软雅黑" panose="020B0503020204020204" pitchFamily="34" charset="-122"/>
                <a:ea typeface="微软雅黑" panose="020B0503020204020204" pitchFamily="34" charset="-122"/>
                <a:cs typeface="+mn-ea"/>
              </a:rPr>
              <a:t>出来，再对字符串进行</a:t>
            </a:r>
            <a:r>
              <a:rPr lang="zh-CN" altLang="en-US" sz="2000" dirty="0">
                <a:solidFill>
                  <a:srgbClr val="1369B2"/>
                </a:solidFill>
                <a:latin typeface="微软雅黑" panose="020B0503020204020204" pitchFamily="34" charset="-122"/>
                <a:ea typeface="微软雅黑" panose="020B0503020204020204" pitchFamily="34" charset="-122"/>
                <a:cs typeface="+mn-ea"/>
              </a:rPr>
              <a:t>匹配</a:t>
            </a:r>
            <a:r>
              <a:rPr lang="zh-CN" altLang="en-US" sz="2000" dirty="0">
                <a:solidFill>
                  <a:srgbClr val="595959"/>
                </a:solidFill>
                <a:latin typeface="微软雅黑" panose="020B0503020204020204" pitchFamily="34" charset="-122"/>
                <a:ea typeface="微软雅黑" panose="020B0503020204020204" pitchFamily="34" charset="-122"/>
                <a:cs typeface="+mn-ea"/>
              </a:rPr>
              <a:t>。</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4" name="矩形 3"/>
          <p:cNvSpPr/>
          <p:nvPr/>
        </p:nvSpPr>
        <p:spPr>
          <a:xfrm>
            <a:off x="2782838" y="1874367"/>
            <a:ext cx="5285280" cy="1512168"/>
          </a:xfrm>
          <a:prstGeom prst="rect">
            <a:avLst/>
          </a:prstGeom>
          <a:solidFill>
            <a:srgbClr val="F2F2F2"/>
          </a:solidFill>
        </p:spPr>
        <p:txBody>
          <a:bodyPr wrap="square" rtlCol="0" anchor="ctr">
            <a:noAutofit/>
          </a:bodyPr>
          <a:lstStyle/>
          <a:p>
            <a:endParaRPr lang="zh-CN" altLang="en-US" sz="2000">
              <a:solidFill>
                <a:srgbClr val="595959"/>
              </a:solidFill>
              <a:latin typeface="微软雅黑" panose="020B0503020204020204" pitchFamily="34" charset="-122"/>
              <a:ea typeface="微软雅黑" panose="020B0503020204020204" pitchFamily="34" charset="-122"/>
              <a:cs typeface="+mn-ea"/>
            </a:endParaRPr>
          </a:p>
        </p:txBody>
      </p:sp>
      <p:sp>
        <p:nvSpPr>
          <p:cNvPr id="5" name="矩形 4"/>
          <p:cNvSpPr/>
          <p:nvPr/>
        </p:nvSpPr>
        <p:spPr>
          <a:xfrm>
            <a:off x="2996264" y="1936673"/>
            <a:ext cx="5215869" cy="1338828"/>
          </a:xfrm>
          <a:prstGeom prst="rect">
            <a:avLst/>
          </a:prstGeom>
        </p:spPr>
        <p:txBody>
          <a:bodyPr wrap="square">
            <a:spAutoFit/>
          </a:bodyPr>
          <a:lstStyle/>
          <a:p>
            <a:pPr indent="228600">
              <a:lnSpc>
                <a:spcPct val="150000"/>
              </a:lnSpc>
            </a:pPr>
            <a:r>
              <a:rPr lang="en-US" altLang="zh-CN" sz="1800" dirty="0" smtClean="0">
                <a:solidFill>
                  <a:srgbClr val="595959"/>
                </a:solidFill>
                <a:latin typeface="微软雅黑" panose="020B0503020204020204" pitchFamily="34" charset="-122"/>
                <a:ea typeface="微软雅黑" panose="020B0503020204020204" pitchFamily="34" charset="-122"/>
                <a:cs typeface="+mn-ea"/>
              </a:rPr>
              <a:t>apple</a:t>
            </a:r>
          </a:p>
          <a:p>
            <a:pPr indent="228600">
              <a:lnSpc>
                <a:spcPct val="150000"/>
              </a:lnSpc>
            </a:pPr>
            <a:r>
              <a:rPr lang="en-US" altLang="zh-CN" sz="1800" dirty="0" smtClean="0">
                <a:solidFill>
                  <a:srgbClr val="595959"/>
                </a:solidFill>
                <a:latin typeface="微软雅黑" panose="020B0503020204020204" pitchFamily="34" charset="-122"/>
                <a:ea typeface="微软雅黑" panose="020B0503020204020204" pitchFamily="34" charset="-122"/>
                <a:cs typeface="+mn-ea"/>
              </a:rPr>
              <a:t>admin</a:t>
            </a:r>
          </a:p>
          <a:p>
            <a:pPr indent="228600">
              <a:lnSpc>
                <a:spcPct val="150000"/>
              </a:lnSpc>
            </a:pPr>
            <a:r>
              <a:rPr lang="en-US" altLang="zh-CN" sz="1800" dirty="0" smtClean="0">
                <a:solidFill>
                  <a:srgbClr val="595959"/>
                </a:solidFill>
                <a:latin typeface="微软雅黑" panose="020B0503020204020204" pitchFamily="34" charset="-122"/>
                <a:ea typeface="微软雅黑" panose="020B0503020204020204" pitchFamily="34" charset="-122"/>
                <a:cs typeface="+mn-ea"/>
              </a:rPr>
              <a:t>audio</a:t>
            </a:r>
            <a:endParaRPr lang="en-US" altLang="zh-CN" sz="1800" dirty="0">
              <a:solidFill>
                <a:srgbClr val="595959"/>
              </a:solidFill>
              <a:latin typeface="微软雅黑" panose="020B0503020204020204" pitchFamily="34" charset="-122"/>
              <a:ea typeface="微软雅黑" panose="020B0503020204020204" pitchFamily="34" charset="-122"/>
              <a:cs typeface="+mn-ea"/>
            </a:endParaRPr>
          </a:p>
        </p:txBody>
      </p:sp>
      <p:sp>
        <p:nvSpPr>
          <p:cNvPr id="6" name="圆角矩形 5"/>
          <p:cNvSpPr/>
          <p:nvPr/>
        </p:nvSpPr>
        <p:spPr>
          <a:xfrm>
            <a:off x="816838" y="4427690"/>
            <a:ext cx="10462944" cy="153592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8" name="矩形 93"/>
          <p:cNvSpPr/>
          <p:nvPr/>
        </p:nvSpPr>
        <p:spPr>
          <a:xfrm>
            <a:off x="766614" y="436827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93"/>
          <p:cNvSpPr/>
          <p:nvPr/>
        </p:nvSpPr>
        <p:spPr>
          <a:xfrm rot="10800000">
            <a:off x="10967747" y="563803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3" name="矩形 2"/>
          <p:cNvSpPr/>
          <p:nvPr/>
        </p:nvSpPr>
        <p:spPr>
          <a:xfrm>
            <a:off x="1061830" y="1157476"/>
            <a:ext cx="7697672" cy="400110"/>
          </a:xfrm>
          <a:prstGeom prst="rect">
            <a:avLst/>
          </a:prstGeom>
        </p:spPr>
        <p:txBody>
          <a:bodyPr wrap="square">
            <a:spAutoFit/>
          </a:bodyPr>
          <a:lstStyle/>
          <a:p>
            <a:r>
              <a:rPr lang="zh-CN" altLang="en-US" sz="2000" dirty="0">
                <a:solidFill>
                  <a:srgbClr val="595959"/>
                </a:solidFill>
                <a:latin typeface="微软雅黑" panose="020B0503020204020204" pitchFamily="34" charset="-122"/>
                <a:ea typeface="微软雅黑" panose="020B0503020204020204" pitchFamily="34" charset="-122"/>
              </a:rPr>
              <a:t>在实际开发中，经常需要对有规律的字符串进行处理。</a:t>
            </a:r>
            <a:endParaRPr lang="zh-CN" altLang="en-US" sz="2000" dirty="0"/>
          </a:p>
        </p:txBody>
      </p:sp>
    </p:spTree>
    <p:extLst>
      <p:ext uri="{BB962C8B-B14F-4D97-AF65-F5344CB8AC3E}">
        <p14:creationId xmlns:p14="http://schemas.microsoft.com/office/powerpoint/2010/main" val="12414189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A" val="v5.2.7"/>
  <p:tag name="RESOURCELIBID_ANIM" val="460"/>
</p:tagLst>
</file>

<file path=ppt/tags/tag10.xml><?xml version="1.0" encoding="utf-8"?>
<p:tagLst xmlns:a="http://schemas.openxmlformats.org/drawingml/2006/main" xmlns:r="http://schemas.openxmlformats.org/officeDocument/2006/relationships" xmlns:p="http://schemas.openxmlformats.org/presentationml/2006/main">
  <p:tag name="PA" val="v5.2.7"/>
  <p:tag name="RESOURCELIBID_ANIM" val="460"/>
</p:tagLst>
</file>

<file path=ppt/tags/tag11.xml><?xml version="1.0" encoding="utf-8"?>
<p:tagLst xmlns:a="http://schemas.openxmlformats.org/drawingml/2006/main" xmlns:r="http://schemas.openxmlformats.org/officeDocument/2006/relationships" xmlns:p="http://schemas.openxmlformats.org/presentationml/2006/main">
  <p:tag name="PA" val="v5.2.7"/>
  <p:tag name="RESOURCELIBID_ANIM" val="460"/>
</p:tagLst>
</file>

<file path=ppt/tags/tag12.xml><?xml version="1.0" encoding="utf-8"?>
<p:tagLst xmlns:a="http://schemas.openxmlformats.org/drawingml/2006/main" xmlns:r="http://schemas.openxmlformats.org/officeDocument/2006/relationships" xmlns:p="http://schemas.openxmlformats.org/presentationml/2006/main">
  <p:tag name="PA" val="v5.2.7"/>
  <p:tag name="RESOURCELIBID_ANIM" val="460"/>
</p:tagLst>
</file>

<file path=ppt/tags/tag13.xml><?xml version="1.0" encoding="utf-8"?>
<p:tagLst xmlns:a="http://schemas.openxmlformats.org/drawingml/2006/main" xmlns:r="http://schemas.openxmlformats.org/officeDocument/2006/relationships" xmlns:p="http://schemas.openxmlformats.org/presentationml/2006/main">
  <p:tag name="PA" val="v5.2.7"/>
  <p:tag name="RESOURCELIBID_ANIM" val="460"/>
</p:tagLst>
</file>

<file path=ppt/tags/tag14.xml><?xml version="1.0" encoding="utf-8"?>
<p:tagLst xmlns:a="http://schemas.openxmlformats.org/drawingml/2006/main" xmlns:r="http://schemas.openxmlformats.org/officeDocument/2006/relationships" xmlns:p="http://schemas.openxmlformats.org/presentationml/2006/main">
  <p:tag name="PA" val="v5.2.7"/>
  <p:tag name="RESOURCELIBID_ANIM" val="460"/>
</p:tagLst>
</file>

<file path=ppt/tags/tag15.xml><?xml version="1.0" encoding="utf-8"?>
<p:tagLst xmlns:a="http://schemas.openxmlformats.org/drawingml/2006/main" xmlns:r="http://schemas.openxmlformats.org/officeDocument/2006/relationships" xmlns:p="http://schemas.openxmlformats.org/presentationml/2006/main">
  <p:tag name="PA" val="v5.2.7"/>
  <p:tag name="RESOURCELIBID_ANIM" val="460"/>
</p:tagLst>
</file>

<file path=ppt/tags/tag16.xml><?xml version="1.0" encoding="utf-8"?>
<p:tagLst xmlns:a="http://schemas.openxmlformats.org/drawingml/2006/main" xmlns:r="http://schemas.openxmlformats.org/officeDocument/2006/relationships" xmlns:p="http://schemas.openxmlformats.org/presentationml/2006/main">
  <p:tag name="PA" val="v5.2.7"/>
  <p:tag name="RESOURCELIBID_ANIM" val="460"/>
</p:tagLst>
</file>

<file path=ppt/tags/tag17.xml><?xml version="1.0" encoding="utf-8"?>
<p:tagLst xmlns:a="http://schemas.openxmlformats.org/drawingml/2006/main" xmlns:r="http://schemas.openxmlformats.org/officeDocument/2006/relationships" xmlns:p="http://schemas.openxmlformats.org/presentationml/2006/main">
  <p:tag name="PA" val="v5.2.7"/>
  <p:tag name="RESOURCELIBID_ANIM" val="460"/>
</p:tagLst>
</file>

<file path=ppt/tags/tag18.xml><?xml version="1.0" encoding="utf-8"?>
<p:tagLst xmlns:a="http://schemas.openxmlformats.org/drawingml/2006/main" xmlns:r="http://schemas.openxmlformats.org/officeDocument/2006/relationships" xmlns:p="http://schemas.openxmlformats.org/presentationml/2006/main">
  <p:tag name="PA" val="v5.2.7"/>
  <p:tag name="RESOURCELIBID_ANIM" val="460"/>
</p:tagLst>
</file>

<file path=ppt/tags/tag19.xml><?xml version="1.0" encoding="utf-8"?>
<p:tagLst xmlns:a="http://schemas.openxmlformats.org/drawingml/2006/main" xmlns:r="http://schemas.openxmlformats.org/officeDocument/2006/relationships" xmlns:p="http://schemas.openxmlformats.org/presentationml/2006/main">
  <p:tag name="PA" val="v5.2.7"/>
  <p:tag name="RESOURCELIBID_ANIM" val="460"/>
</p:tagLst>
</file>

<file path=ppt/tags/tag2.xml><?xml version="1.0" encoding="utf-8"?>
<p:tagLst xmlns:a="http://schemas.openxmlformats.org/drawingml/2006/main" xmlns:r="http://schemas.openxmlformats.org/officeDocument/2006/relationships" xmlns:p="http://schemas.openxmlformats.org/presentationml/2006/main">
  <p:tag name="PA" val="v5.2.7"/>
  <p:tag name="RESOURCELIBID_ANIM" val="460"/>
</p:tagLst>
</file>

<file path=ppt/tags/tag20.xml><?xml version="1.0" encoding="utf-8"?>
<p:tagLst xmlns:a="http://schemas.openxmlformats.org/drawingml/2006/main" xmlns:r="http://schemas.openxmlformats.org/officeDocument/2006/relationships" xmlns:p="http://schemas.openxmlformats.org/presentationml/2006/main">
  <p:tag name="PA" val="v5.2.7"/>
  <p:tag name="RESOURCELIBID_ANIM" val="460"/>
</p:tagLst>
</file>

<file path=ppt/tags/tag21.xml><?xml version="1.0" encoding="utf-8"?>
<p:tagLst xmlns:a="http://schemas.openxmlformats.org/drawingml/2006/main" xmlns:r="http://schemas.openxmlformats.org/officeDocument/2006/relationships" xmlns:p="http://schemas.openxmlformats.org/presentationml/2006/main">
  <p:tag name="PA" val="v5.2.7"/>
  <p:tag name="RESOURCELIBID_ANIM" val="460"/>
</p:tagLst>
</file>

<file path=ppt/tags/tag22.xml><?xml version="1.0" encoding="utf-8"?>
<p:tagLst xmlns:a="http://schemas.openxmlformats.org/drawingml/2006/main" xmlns:r="http://schemas.openxmlformats.org/officeDocument/2006/relationships" xmlns:p="http://schemas.openxmlformats.org/presentationml/2006/main">
  <p:tag name="PA" val="v5.2.7"/>
  <p:tag name="RESOURCELIBID_ANIM" val="460"/>
</p:tagLst>
</file>

<file path=ppt/tags/tag23.xml><?xml version="1.0" encoding="utf-8"?>
<p:tagLst xmlns:a="http://schemas.openxmlformats.org/drawingml/2006/main" xmlns:r="http://schemas.openxmlformats.org/officeDocument/2006/relationships" xmlns:p="http://schemas.openxmlformats.org/presentationml/2006/main">
  <p:tag name="PA" val="v5.2.7"/>
  <p:tag name="RESOURCELIBID_ANIM" val="460"/>
</p:tagLst>
</file>

<file path=ppt/tags/tag24.xml><?xml version="1.0" encoding="utf-8"?>
<p:tagLst xmlns:a="http://schemas.openxmlformats.org/drawingml/2006/main" xmlns:r="http://schemas.openxmlformats.org/officeDocument/2006/relationships" xmlns:p="http://schemas.openxmlformats.org/presentationml/2006/main">
  <p:tag name="PA" val="v5.2.7"/>
  <p:tag name="RESOURCELIBID_ANIM" val="460"/>
</p:tagLst>
</file>

<file path=ppt/tags/tag25.xml><?xml version="1.0" encoding="utf-8"?>
<p:tagLst xmlns:a="http://schemas.openxmlformats.org/drawingml/2006/main" xmlns:r="http://schemas.openxmlformats.org/officeDocument/2006/relationships" xmlns:p="http://schemas.openxmlformats.org/presentationml/2006/main">
  <p:tag name="PA" val="v5.2.7"/>
  <p:tag name="RESOURCELIBID_ANIM" val="460"/>
</p:tagLst>
</file>

<file path=ppt/tags/tag26.xml><?xml version="1.0" encoding="utf-8"?>
<p:tagLst xmlns:a="http://schemas.openxmlformats.org/drawingml/2006/main" xmlns:r="http://schemas.openxmlformats.org/officeDocument/2006/relationships" xmlns:p="http://schemas.openxmlformats.org/presentationml/2006/main">
  <p:tag name="PA" val="v5.2.7"/>
  <p:tag name="RESOURCELIBID_ANIM" val="460"/>
</p:tagLst>
</file>

<file path=ppt/tags/tag27.xml><?xml version="1.0" encoding="utf-8"?>
<p:tagLst xmlns:a="http://schemas.openxmlformats.org/drawingml/2006/main" xmlns:r="http://schemas.openxmlformats.org/officeDocument/2006/relationships" xmlns:p="http://schemas.openxmlformats.org/presentationml/2006/main">
  <p:tag name="PA" val="v5.2.7"/>
  <p:tag name="RESOURCELIBID_ANIM" val="460"/>
</p:tagLst>
</file>

<file path=ppt/tags/tag28.xml><?xml version="1.0" encoding="utf-8"?>
<p:tagLst xmlns:a="http://schemas.openxmlformats.org/drawingml/2006/main" xmlns:r="http://schemas.openxmlformats.org/officeDocument/2006/relationships" xmlns:p="http://schemas.openxmlformats.org/presentationml/2006/main">
  <p:tag name="PA" val="v5.2.7"/>
  <p:tag name="RESOURCELIBID_ANIM" val="460"/>
</p:tagLst>
</file>

<file path=ppt/tags/tag3.xml><?xml version="1.0" encoding="utf-8"?>
<p:tagLst xmlns:a="http://schemas.openxmlformats.org/drawingml/2006/main" xmlns:r="http://schemas.openxmlformats.org/officeDocument/2006/relationships" xmlns:p="http://schemas.openxmlformats.org/presentationml/2006/main">
  <p:tag name="PA" val="v5.2.7"/>
  <p:tag name="RESOURCELIBID_ANIM" val="460"/>
</p:tagLst>
</file>

<file path=ppt/tags/tag4.xml><?xml version="1.0" encoding="utf-8"?>
<p:tagLst xmlns:a="http://schemas.openxmlformats.org/drawingml/2006/main" xmlns:r="http://schemas.openxmlformats.org/officeDocument/2006/relationships" xmlns:p="http://schemas.openxmlformats.org/presentationml/2006/main">
  <p:tag name="PA" val="v5.2.7"/>
  <p:tag name="RESOURCELIBID_ANIM" val="460"/>
</p:tagLst>
</file>

<file path=ppt/tags/tag5.xml><?xml version="1.0" encoding="utf-8"?>
<p:tagLst xmlns:a="http://schemas.openxmlformats.org/drawingml/2006/main" xmlns:r="http://schemas.openxmlformats.org/officeDocument/2006/relationships" xmlns:p="http://schemas.openxmlformats.org/presentationml/2006/main">
  <p:tag name="PA" val="v5.2.7"/>
  <p:tag name="RESOURCELIBID_ANIM" val="460"/>
</p:tagLst>
</file>

<file path=ppt/tags/tag6.xml><?xml version="1.0" encoding="utf-8"?>
<p:tagLst xmlns:a="http://schemas.openxmlformats.org/drawingml/2006/main" xmlns:r="http://schemas.openxmlformats.org/officeDocument/2006/relationships" xmlns:p="http://schemas.openxmlformats.org/presentationml/2006/main">
  <p:tag name="PA" val="v5.2.7"/>
  <p:tag name="RESOURCELIBID_ANIM" val="460"/>
</p:tagLst>
</file>

<file path=ppt/tags/tag7.xml><?xml version="1.0" encoding="utf-8"?>
<p:tagLst xmlns:a="http://schemas.openxmlformats.org/drawingml/2006/main" xmlns:r="http://schemas.openxmlformats.org/officeDocument/2006/relationships" xmlns:p="http://schemas.openxmlformats.org/presentationml/2006/main">
  <p:tag name="PA" val="v5.2.7"/>
  <p:tag name="RESOURCELIBID_ANIM" val="460"/>
</p:tagLst>
</file>

<file path=ppt/tags/tag8.xml><?xml version="1.0" encoding="utf-8"?>
<p:tagLst xmlns:a="http://schemas.openxmlformats.org/drawingml/2006/main" xmlns:r="http://schemas.openxmlformats.org/officeDocument/2006/relationships" xmlns:p="http://schemas.openxmlformats.org/presentationml/2006/main">
  <p:tag name="PA" val="v5.2.7"/>
  <p:tag name="RESOURCELIBID_ANIM" val="460"/>
</p:tagLst>
</file>

<file path=ppt/tags/tag9.xml><?xml version="1.0" encoding="utf-8"?>
<p:tagLst xmlns:a="http://schemas.openxmlformats.org/drawingml/2006/main" xmlns:r="http://schemas.openxmlformats.org/officeDocument/2006/relationships" xmlns:p="http://schemas.openxmlformats.org/presentationml/2006/main">
  <p:tag name="PA" val="v5.2.7"/>
  <p:tag name="RESOURCELIBID_ANIM" val="460"/>
</p:tagLst>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ud0ofpxa">
      <a:majorFont>
        <a:latin typeface="字魂105号-简雅黑"/>
        <a:ea typeface="字魂105号-简雅黑"/>
        <a:cs typeface=""/>
      </a:majorFont>
      <a:minorFont>
        <a:latin typeface="字魂105号-简雅黑"/>
        <a:ea typeface="字魂105号-简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11019</TotalTime>
  <Words>5498</Words>
  <Application>Microsoft Office PowerPoint</Application>
  <PresentationFormat>自定义</PresentationFormat>
  <Paragraphs>703</Paragraphs>
  <Slides>82</Slides>
  <Notes>81</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1</vt:i4>
      </vt:variant>
      <vt:variant>
        <vt:lpstr>幻灯片标题</vt:lpstr>
      </vt:variant>
      <vt:variant>
        <vt:i4>82</vt:i4>
      </vt:variant>
    </vt:vector>
  </HeadingPairs>
  <TitlesOfParts>
    <vt:vector size="97" baseType="lpstr">
      <vt:lpstr>Source Han Sans K Bold</vt:lpstr>
      <vt:lpstr>黑体</vt:lpstr>
      <vt:lpstr>思源黑体 CN Medium</vt:lpstr>
      <vt:lpstr>思源黑体 CN Regular</vt:lpstr>
      <vt:lpstr>宋体</vt:lpstr>
      <vt:lpstr>微软雅黑</vt:lpstr>
      <vt:lpstr>字魂105号-简雅黑</vt:lpstr>
      <vt:lpstr>字魂58号-创中黑</vt:lpstr>
      <vt:lpstr>Arial</vt:lpstr>
      <vt:lpstr>Calibri</vt:lpstr>
      <vt:lpstr>Tahoma</vt:lpstr>
      <vt:lpstr>Wingdings</vt:lpstr>
      <vt:lpstr>webwppDefTheme</vt:lpstr>
      <vt:lpstr>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蓝白商务述职报告工作总结ppt模板</dc:title>
  <dc:creator>常董</dc:creator>
  <cp:lastModifiedBy>LiJing</cp:lastModifiedBy>
  <cp:revision>3447</cp:revision>
  <dcterms:created xsi:type="dcterms:W3CDTF">2020-11-09T06:56:00Z</dcterms:created>
  <dcterms:modified xsi:type="dcterms:W3CDTF">2023-06-01T12:43:09Z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2052-11.1.0.10072</vt:lpwstr>
  </property>
</Properties>
</file>