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.xml" ContentType="application/vnd.openxmlformats-officedocument.presentationml.tags+xml"/>
  <Override PartName="/ppt/notesSlides/notesSlide39.xml" ContentType="application/vnd.openxmlformats-officedocument.presentationml.notesSlide+xml"/>
  <Override PartName="/ppt/tags/tag20.xml" ContentType="application/vnd.openxmlformats-officedocument.presentationml.tags+xml"/>
  <Override PartName="/ppt/notesSlides/notesSlide40.xml" ContentType="application/vnd.openxmlformats-officedocument.presentationml.notesSlide+xml"/>
  <Override PartName="/ppt/tags/tag21.xml" ContentType="application/vnd.openxmlformats-officedocument.presentationml.tags+xml"/>
  <Override PartName="/ppt/notesSlides/notesSlide41.xml" ContentType="application/vnd.openxmlformats-officedocument.presentationml.notesSlide+xml"/>
  <Override PartName="/ppt/tags/tag22.xml" ContentType="application/vnd.openxmlformats-officedocument.presentationml.tags+xml"/>
  <Override PartName="/ppt/notesSlides/notesSlide42.xml" ContentType="application/vnd.openxmlformats-officedocument.presentationml.notesSlide+xml"/>
  <Override PartName="/ppt/tags/tag23.xml" ContentType="application/vnd.openxmlformats-officedocument.presentationml.tags+xml"/>
  <Override PartName="/ppt/notesSlides/notesSlide43.xml" ContentType="application/vnd.openxmlformats-officedocument.presentationml.notesSlide+xml"/>
  <Override PartName="/ppt/tags/tag24.xml" ContentType="application/vnd.openxmlformats-officedocument.presentationml.tags+xml"/>
  <Override PartName="/ppt/notesSlides/notesSlide44.xml" ContentType="application/vnd.openxmlformats-officedocument.presentationml.notesSlide+xml"/>
  <Override PartName="/ppt/tags/tag25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26.xml" ContentType="application/vnd.openxmlformats-officedocument.presentationml.tags+xml"/>
  <Override PartName="/ppt/notesSlides/notesSlide49.xml" ContentType="application/vnd.openxmlformats-officedocument.presentationml.notesSlide+xml"/>
  <Override PartName="/ppt/tags/tag27.xml" ContentType="application/vnd.openxmlformats-officedocument.presentationml.tags+xml"/>
  <Override PartName="/ppt/notesSlides/notesSlide50.xml" ContentType="application/vnd.openxmlformats-officedocument.presentationml.notesSlide+xml"/>
  <Override PartName="/ppt/tags/tag28.xml" ContentType="application/vnd.openxmlformats-officedocument.presentationml.tags+xml"/>
  <Override PartName="/ppt/notesSlides/notesSlide51.xml" ContentType="application/vnd.openxmlformats-officedocument.presentationml.notesSlide+xml"/>
  <Override PartName="/ppt/tags/tag29.xml" ContentType="application/vnd.openxmlformats-officedocument.presentationml.tags+xml"/>
  <Override PartName="/ppt/notesSlides/notesSlide52.xml" ContentType="application/vnd.openxmlformats-officedocument.presentationml.notesSlide+xml"/>
  <Override PartName="/ppt/tags/tag30.xml" ContentType="application/vnd.openxmlformats-officedocument.presentationml.tags+xml"/>
  <Override PartName="/ppt/notesSlides/notesSlide53.xml" ContentType="application/vnd.openxmlformats-officedocument.presentationml.notesSlide+xml"/>
  <Override PartName="/ppt/tags/tag31.xml" ContentType="application/vnd.openxmlformats-officedocument.presentationml.tags+xml"/>
  <Override PartName="/ppt/notesSlides/notesSlide54.xml" ContentType="application/vnd.openxmlformats-officedocument.presentationml.notesSlide+xml"/>
  <Override PartName="/ppt/tags/tag32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33.xml" ContentType="application/vnd.openxmlformats-officedocument.presentationml.tags+xml"/>
  <Override PartName="/ppt/notesSlides/notesSlide60.xml" ContentType="application/vnd.openxmlformats-officedocument.presentationml.notesSlide+xml"/>
  <Override PartName="/ppt/tags/tag34.xml" ContentType="application/vnd.openxmlformats-officedocument.presentationml.tags+xml"/>
  <Override PartName="/ppt/notesSlides/notesSlide61.xml" ContentType="application/vnd.openxmlformats-officedocument.presentationml.notesSlide+xml"/>
  <Override PartName="/ppt/tags/tag35.xml" ContentType="application/vnd.openxmlformats-officedocument.presentationml.tags+xml"/>
  <Override PartName="/ppt/notesSlides/notesSlide62.xml" ContentType="application/vnd.openxmlformats-officedocument.presentationml.notesSlide+xml"/>
  <Override PartName="/ppt/tags/tag36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0"/>
  </p:notesMasterIdLst>
  <p:handoutMasterIdLst>
    <p:handoutMasterId r:id="rId81"/>
  </p:handoutMasterIdLst>
  <p:sldIdLst>
    <p:sldId id="325" r:id="rId3"/>
    <p:sldId id="1249" r:id="rId4"/>
    <p:sldId id="1543" r:id="rId5"/>
    <p:sldId id="328" r:id="rId6"/>
    <p:sldId id="887" r:id="rId7"/>
    <p:sldId id="309" r:id="rId8"/>
    <p:sldId id="1059" r:id="rId9"/>
    <p:sldId id="1465" r:id="rId10"/>
    <p:sldId id="1559" r:id="rId11"/>
    <p:sldId id="1561" r:id="rId12"/>
    <p:sldId id="1545" r:id="rId13"/>
    <p:sldId id="1562" r:id="rId14"/>
    <p:sldId id="1606" r:id="rId15"/>
    <p:sldId id="1547" r:id="rId16"/>
    <p:sldId id="1548" r:id="rId17"/>
    <p:sldId id="1564" r:id="rId18"/>
    <p:sldId id="1607" r:id="rId19"/>
    <p:sldId id="1608" r:id="rId20"/>
    <p:sldId id="1565" r:id="rId21"/>
    <p:sldId id="1567" r:id="rId22"/>
    <p:sldId id="1609" r:id="rId23"/>
    <p:sldId id="1549" r:id="rId24"/>
    <p:sldId id="1550" r:id="rId25"/>
    <p:sldId id="1569" r:id="rId26"/>
    <p:sldId id="1571" r:id="rId27"/>
    <p:sldId id="1572" r:id="rId28"/>
    <p:sldId id="1610" r:id="rId29"/>
    <p:sldId id="1551" r:id="rId30"/>
    <p:sldId id="1611" r:id="rId31"/>
    <p:sldId id="1552" r:id="rId32"/>
    <p:sldId id="1574" r:id="rId33"/>
    <p:sldId id="1575" r:id="rId34"/>
    <p:sldId id="1612" r:id="rId35"/>
    <p:sldId id="1576" r:id="rId36"/>
    <p:sldId id="1577" r:id="rId37"/>
    <p:sldId id="1578" r:id="rId38"/>
    <p:sldId id="1553" r:id="rId39"/>
    <p:sldId id="1554" r:id="rId40"/>
    <p:sldId id="1579" r:id="rId41"/>
    <p:sldId id="1613" r:id="rId42"/>
    <p:sldId id="1580" r:id="rId43"/>
    <p:sldId id="1614" r:id="rId44"/>
    <p:sldId id="1615" r:id="rId45"/>
    <p:sldId id="1581" r:id="rId46"/>
    <p:sldId id="1582" r:id="rId47"/>
    <p:sldId id="1544" r:id="rId48"/>
    <p:sldId id="1530" r:id="rId49"/>
    <p:sldId id="1531" r:id="rId50"/>
    <p:sldId id="1583" r:id="rId51"/>
    <p:sldId id="1584" r:id="rId52"/>
    <p:sldId id="1585" r:id="rId53"/>
    <p:sldId id="1586" r:id="rId54"/>
    <p:sldId id="1587" r:id="rId55"/>
    <p:sldId id="1588" r:id="rId56"/>
    <p:sldId id="1589" r:id="rId57"/>
    <p:sldId id="1590" r:id="rId58"/>
    <p:sldId id="1591" r:id="rId59"/>
    <p:sldId id="1592" r:id="rId60"/>
    <p:sldId id="1532" r:id="rId61"/>
    <p:sldId id="1533" r:id="rId62"/>
    <p:sldId id="1593" r:id="rId63"/>
    <p:sldId id="1594" r:id="rId64"/>
    <p:sldId id="1595" r:id="rId65"/>
    <p:sldId id="1596" r:id="rId66"/>
    <p:sldId id="1555" r:id="rId67"/>
    <p:sldId id="1556" r:id="rId68"/>
    <p:sldId id="1597" r:id="rId69"/>
    <p:sldId id="1557" r:id="rId70"/>
    <p:sldId id="1558" r:id="rId71"/>
    <p:sldId id="1598" r:id="rId72"/>
    <p:sldId id="1599" r:id="rId73"/>
    <p:sldId id="1600" r:id="rId74"/>
    <p:sldId id="1601" r:id="rId75"/>
    <p:sldId id="1602" r:id="rId76"/>
    <p:sldId id="1604" r:id="rId77"/>
    <p:sldId id="1605" r:id="rId78"/>
    <p:sldId id="1053" r:id="rId79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3"/>
    <a:srgbClr val="1369B2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2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01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4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8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4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7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7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41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4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8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5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8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05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43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12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40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89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01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8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62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03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88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75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38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30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104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42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34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29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41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94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7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83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75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00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86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3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8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67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144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389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796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0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111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9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53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088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58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93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209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959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16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908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233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778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0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224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800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13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578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860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74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3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9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文件操作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125782" y="2437057"/>
            <a:ext cx="10075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file_get_contents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除了能够读取本地文件，还可以读取远程文件。在使用前，应确保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allow_url_fopen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配置项处于开启状态，否则不允许远程请求。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193228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3083266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：读取远程文件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47336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66109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文件写入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操作，能够将字符串写入到文件中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写入文件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480220" y="2198068"/>
            <a:ext cx="8894317" cy="11597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写入文件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054646" y="1092181"/>
            <a:ext cx="10136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file_put_contents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可以将一个字符串写入到文件，函数执行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成功则返回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写入到文件中数据的字节数，失败返回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，其基本语法格式如下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7777" y="2243758"/>
            <a:ext cx="948801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file_put_contents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$filename, mixed $data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$flags = 0 [,resource $context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]])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2501" y="3573810"/>
            <a:ext cx="101082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$filename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要写入的文件路径（包含文件名称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要写入的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写入选项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指定的常量如下。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FILE_USE_INCLUDE_PATH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中查找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FILE_APPEND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：表示追加写入。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25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436516" y="3360203"/>
            <a:ext cx="7272808" cy="302191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写入文件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143691" y="2190852"/>
            <a:ext cx="9776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脚本中书写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时，字符串的编码取决于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脚本文件所使用的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文件读写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操作时，应注意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字符编码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防止编码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不同导致中文乱码。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193228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3083266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：编码转换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47336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66109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26854" y="3445856"/>
            <a:ext cx="6444715" cy="28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脚本中书写的字符串是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</a:t>
            </a:r>
          </a:p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$content =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编码转换为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编码，保存到文件中</a:t>
            </a:r>
          </a:p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$content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iconv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('UTF-8', 'GBK', $content);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file_put_contents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('./test.txt', $content);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输出文件，并告知浏览器使用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编码显示</a:t>
            </a:r>
          </a:p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header('Content-Type: text/html; charset=GBK');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echo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file_get_contents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('./test.txt');</a:t>
            </a:r>
          </a:p>
        </p:txBody>
      </p:sp>
    </p:spTree>
    <p:extLst>
      <p:ext uri="{BB962C8B-B14F-4D97-AF65-F5344CB8AC3E}">
        <p14:creationId xmlns:p14="http://schemas.microsoft.com/office/powerpoint/2010/main" val="20931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重命名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复制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操作，能够运用相关函数完成这些操作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299245" y="2349674"/>
            <a:ext cx="9073008" cy="82457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054646" y="3357593"/>
            <a:ext cx="102971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oldname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表示原文件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表示目标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两个文件路径在同一个目录下，执行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重命名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不在同一个目录下，则执行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函数执行成功返回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，执行失败返回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重命名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1773610"/>
            <a:ext cx="986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实现文件的重命名或移动路径，其基本语法格式如下。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0" y="2561593"/>
            <a:ext cx="907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rename(string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oldname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resource $context])</a:t>
            </a:r>
          </a:p>
        </p:txBody>
      </p:sp>
    </p:spTree>
    <p:extLst>
      <p:ext uri="{BB962C8B-B14F-4D97-AF65-F5344CB8AC3E}">
        <p14:creationId xmlns:p14="http://schemas.microsoft.com/office/powerpoint/2010/main" val="2114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06774" y="2206861"/>
            <a:ext cx="6984776" cy="206797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60698" y="1687404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下面演示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的使用方法，示例代码如下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重命名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2546599" y="2253172"/>
            <a:ext cx="6284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test.txt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重命名为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test.bak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('./test.txt', './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test.bak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test.bak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文件移动到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C:/web/test.txt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</a:t>
            </a:r>
          </a:p>
          <a:p>
            <a:pPr indent="266700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test.bak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'C:/web/test.txt');</a:t>
            </a:r>
          </a:p>
        </p:txBody>
      </p:sp>
      <p:sp>
        <p:nvSpPr>
          <p:cNvPr id="9" name="矩形 8"/>
          <p:cNvSpPr/>
          <p:nvPr/>
        </p:nvSpPr>
        <p:spPr>
          <a:xfrm>
            <a:off x="1134165" y="4394187"/>
            <a:ext cx="105771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进行操作时，若目标路径是个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的文件，会自动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覆盖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是目录，则可以对目录进行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重命名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目标路径已经存在或目标路径的上级目录不存在时，会失败并提示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错误。</a:t>
            </a:r>
          </a:p>
        </p:txBody>
      </p:sp>
    </p:spTree>
    <p:extLst>
      <p:ext uri="{BB962C8B-B14F-4D97-AF65-F5344CB8AC3E}">
        <p14:creationId xmlns:p14="http://schemas.microsoft.com/office/powerpoint/2010/main" val="33058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342678" y="2586474"/>
            <a:ext cx="8136904" cy="79760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复制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660698" y="1796563"/>
            <a:ext cx="9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copy()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用于实现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的功能，其基本语法格式如下。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1414686" y="2781722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copy(string $source, 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resource $context])</a:t>
            </a:r>
          </a:p>
        </p:txBody>
      </p:sp>
      <p:sp>
        <p:nvSpPr>
          <p:cNvPr id="9" name="矩形 8"/>
          <p:cNvSpPr/>
          <p:nvPr/>
        </p:nvSpPr>
        <p:spPr>
          <a:xfrm>
            <a:off x="1054646" y="3708644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$source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表示原文件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表示目标路径，函数执行成功返回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，失败返回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9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复制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660698" y="1767988"/>
            <a:ext cx="9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演示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copy()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的使用方法，示例代码如下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433736" y="2500123"/>
            <a:ext cx="8136904" cy="204900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0710" y="2550769"/>
            <a:ext cx="6092825" cy="18846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在当前目录下复制文件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copy('./test.txt', './new.txt');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跨目录复制文件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copy('./123/test.txt', './456/new.txt');</a:t>
            </a:r>
          </a:p>
        </p:txBody>
      </p:sp>
      <p:sp>
        <p:nvSpPr>
          <p:cNvPr id="12" name="矩形 11"/>
          <p:cNvSpPr/>
          <p:nvPr/>
        </p:nvSpPr>
        <p:spPr>
          <a:xfrm>
            <a:off x="730609" y="4909730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时需要注意，若目标文件已经存在，会自动覆盖。</a:t>
            </a:r>
          </a:p>
        </p:txBody>
      </p:sp>
    </p:spTree>
    <p:extLst>
      <p:ext uri="{BB962C8B-B14F-4D97-AF65-F5344CB8AC3E}">
        <p14:creationId xmlns:p14="http://schemas.microsoft.com/office/powerpoint/2010/main" val="36008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02718" y="2389645"/>
            <a:ext cx="8136904" cy="8017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721084" y="1724469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unlink()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用于删除文件，其基本语法格式如下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0884" y="2582889"/>
            <a:ext cx="8236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unlink(string $filename [, resource $context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1084" y="3535452"/>
            <a:ext cx="10369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的文件路径，如果文件删除成功返回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，删除失败返回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17204" y="4279572"/>
            <a:ext cx="8136904" cy="8017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4966" y="4449637"/>
            <a:ext cx="2586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unlink('./test.txt');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22" y="5395663"/>
            <a:ext cx="9577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当前目录下的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test.txt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将被删除。如果文件不存在，则会提示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69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53548" y="1957587"/>
            <a:ext cx="10511032" cy="681262"/>
            <a:chOff x="978872" y="1800500"/>
            <a:chExt cx="5915717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91571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读取文件操作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，能够通过不同的方式读取文件内容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53548" y="2983190"/>
            <a:ext cx="10511032" cy="679167"/>
            <a:chOff x="978872" y="2570437"/>
            <a:chExt cx="5885721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885721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写入文件操作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，能够通过不同的方式向文件写入内容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49794" y="4004835"/>
            <a:ext cx="10514786" cy="681264"/>
            <a:chOff x="978872" y="3338787"/>
            <a:chExt cx="5894707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89470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tabLst>
                  <a:tab pos="2071688" algn="l"/>
                </a:tabLst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重命名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复制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删除文件操作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，能够使用相关函数对文件进行操作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9794" y="5028332"/>
            <a:ext cx="10514786" cy="681264"/>
            <a:chOff x="978872" y="3338787"/>
            <a:chExt cx="5894707" cy="515938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7"/>
              <a:ext cx="589470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tabLst>
                  <a:tab pos="2071688" algn="l"/>
                </a:tabLst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属性操作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，能够使用相关函数获取文件的类型、大小、权限和创建时间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102457" y="2254307"/>
            <a:ext cx="102971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在操作一个文件时，如果该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，则会出现错误。为了避免这种情况出现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提供了对应的函数来检查文件或目录是否存在，具体如下。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file_exists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：判断指定文件或目录是否存在。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is_file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：判断指定文件是否存在。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：判断指定目录是否存在。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69728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59" y="1402476"/>
            <a:ext cx="3587321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：判断文件是否存在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98017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16790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057965" y="2791247"/>
            <a:ext cx="9776052" cy="31683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73549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重命名、复制和删除文件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69728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59" y="1402476"/>
            <a:ext cx="3587321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：判断文件是否存在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98017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16790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6958" y="2212449"/>
            <a:ext cx="10312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is_file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可以区分给定路径是一个文件还是一个目录。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91206" y="2930273"/>
            <a:ext cx="9575947" cy="280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file_exists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('./123/1.txt'));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文件存在，输出结果：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file_exists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('./123/2.txt'));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文件不存在，输出结果：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('./123/1.txt'));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('./123'));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('./123/1.txt'));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('./123'));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2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298" y="3706568"/>
            <a:ext cx="5895866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文件类型和属性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操作，能够运用相关函数读取文件的类型和属性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72705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90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906719"/>
            <a:ext cx="7699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filetype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用于获取文件的类型，示例代码如下。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74726" y="2598749"/>
            <a:ext cx="8064896" cy="13351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29245" y="2718725"/>
            <a:ext cx="957594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('./123/1.txt');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('./123');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663213"/>
            <a:ext cx="1066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包括文件大小、权限、创建时间等信息。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内置了一系列函数用于获取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文件属性。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17032"/>
              </p:ext>
            </p:extLst>
          </p:nvPr>
        </p:nvGraphicFramePr>
        <p:xfrm>
          <a:off x="1774726" y="2277666"/>
          <a:ext cx="8640960" cy="38038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37415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功能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filesize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(string $filename)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获取文件大小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 filectime(string $filename)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获取文件的创建时间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filemtime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(string $filename)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获取文件的修改时间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 fileatime(string $filename)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获取文件的上次访问时间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 is_readable(string $filename)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判断给定文件是否可读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 is_writable(string $filename)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判断给定文件是否可写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83959"/>
                  </a:ext>
                </a:extLst>
              </a:tr>
              <a:tr h="43651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 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is_executable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(string $filename)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判断给定文件是否可执行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52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array stat(string $filename)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获取文件的信息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22124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文件属性</a:t>
            </a:r>
          </a:p>
        </p:txBody>
      </p:sp>
    </p:spTree>
    <p:extLst>
      <p:ext uri="{BB962C8B-B14F-4D97-AF65-F5344CB8AC3E}">
        <p14:creationId xmlns:p14="http://schemas.microsoft.com/office/powerpoint/2010/main" val="104620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782838" y="2409785"/>
            <a:ext cx="5551732" cy="83078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694606" y="1648929"/>
            <a:ext cx="9632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还可以使用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stat()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获取文件信息，示例代码如下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3582042" y="2512728"/>
            <a:ext cx="336605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(stat('./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attr.php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'));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3501802"/>
            <a:ext cx="9216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通过上述代码可以输出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stat()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返回的数组，其输出结果由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关联数组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两种形式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组成。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1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44371"/>
              </p:ext>
            </p:extLst>
          </p:nvPr>
        </p:nvGraphicFramePr>
        <p:xfrm>
          <a:off x="1486694" y="1863268"/>
          <a:ext cx="8568952" cy="408680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5389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25389">
                  <a:extLst>
                    <a:ext uri="{9D8B030D-6E8A-4147-A177-3AD203B41FA5}">
                      <a16:colId xmlns:a16="http://schemas.microsoft.com/office/drawing/2014/main" val="1315822384"/>
                    </a:ext>
                  </a:extLst>
                </a:gridCol>
                <a:gridCol w="4518174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索引数组键名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关联数组键名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dev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设备编号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75335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ino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inode</a:t>
                      </a: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04683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mode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inode</a:t>
                      </a: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保护模式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24081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nlink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链接数目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40081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uid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所有者的用户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1568"/>
                  </a:ext>
                </a:extLst>
              </a:tr>
              <a:tr h="57215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gid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所有者的组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5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rdev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设备类型，如果是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inode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设备的话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文件属性</a:t>
            </a:r>
          </a:p>
        </p:txBody>
      </p:sp>
    </p:spTree>
    <p:extLst>
      <p:ext uri="{BB962C8B-B14F-4D97-AF65-F5344CB8AC3E}">
        <p14:creationId xmlns:p14="http://schemas.microsoft.com/office/powerpoint/2010/main" val="11308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文件类型和属性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97371"/>
              </p:ext>
            </p:extLst>
          </p:nvPr>
        </p:nvGraphicFramePr>
        <p:xfrm>
          <a:off x="1486694" y="1863268"/>
          <a:ext cx="8568952" cy="37987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5389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25389">
                  <a:extLst>
                    <a:ext uri="{9D8B030D-6E8A-4147-A177-3AD203B41FA5}">
                      <a16:colId xmlns:a16="http://schemas.microsoft.com/office/drawing/2014/main" val="1315822384"/>
                    </a:ext>
                  </a:extLst>
                </a:gridCol>
                <a:gridCol w="4518174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84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索引数组键名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关联数组键名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size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文件大小的字节数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atime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上次访问时间（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UNIX</a:t>
                      </a: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时间戳）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mtime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上次修改时间（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UNIX</a:t>
                      </a: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时间戳）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ctime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上次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状态</a:t>
                      </a:r>
                      <a:r>
                        <a:rPr 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改变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时间（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UNIX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时间戳）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83959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blksize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文件系统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I/O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操作</a:t>
                      </a:r>
                      <a:r>
                        <a:rPr 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块大小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blocks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所占据块的数目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22124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文件属性</a:t>
            </a:r>
          </a:p>
        </p:txBody>
      </p:sp>
    </p:spTree>
    <p:extLst>
      <p:ext uri="{BB962C8B-B14F-4D97-AF65-F5344CB8AC3E}">
        <p14:creationId xmlns:p14="http://schemas.microsoft.com/office/powerpoint/2010/main" val="13011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目录的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遍历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操作，能够运用相关函数完成这些操作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4459" y="261442"/>
            <a:ext cx="4276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90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958317" y="1773610"/>
            <a:ext cx="104654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为了便于搜索和管理计算机中的文件，通常将文件分目录进行存储。为此，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提供了相应的函数来操作目录，例如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遍历目录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对目录操作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相关函数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的使用进行详细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讲解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6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53548" y="2205658"/>
            <a:ext cx="10511032" cy="681262"/>
            <a:chOff x="978872" y="1800500"/>
            <a:chExt cx="5915717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91571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遍历目录操作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，能够使用相关函数对目录进行操作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53548" y="3231261"/>
            <a:ext cx="10511032" cy="679167"/>
            <a:chOff x="978872" y="2570437"/>
            <a:chExt cx="5885721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885721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路径解析操作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，能够使用相关函数获取文件路径中的文件名和目录名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49794" y="4252906"/>
            <a:ext cx="10514786" cy="681264"/>
            <a:chOff x="978872" y="3338787"/>
            <a:chExt cx="5894707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89470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tabLst>
                  <a:tab pos="2071688" algn="l"/>
                </a:tabLst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文件进阶操作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，能够利用文件指针、目录句柄和资源流操作文件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630710" y="2397773"/>
            <a:ext cx="8568952" cy="116677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718989" y="1773335"/>
            <a:ext cx="10280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mkdir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用于创建目录，其基本语法格式如下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创建目录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5892" y="2504957"/>
            <a:ext cx="828092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bool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mkdir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(string $pathname [,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$mode = 0777 [, bool $recursive = false [,resource $context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]]])</a:t>
            </a:r>
          </a:p>
        </p:txBody>
      </p:sp>
      <p:sp>
        <p:nvSpPr>
          <p:cNvPr id="7" name="矩形 6"/>
          <p:cNvSpPr/>
          <p:nvPr/>
        </p:nvSpPr>
        <p:spPr>
          <a:xfrm>
            <a:off x="1085680" y="3798425"/>
            <a:ext cx="102661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$pathname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要创建的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$mode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目录的访问权限（用于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Linux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环境），默认为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0777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$recursive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是否递归创建目录，默认为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函数执行成功返回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，失败返回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3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630710" y="2388247"/>
            <a:ext cx="8568952" cy="124804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622598" y="1704258"/>
            <a:ext cx="10225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下面演示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mkdir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的使用方法，示例代码如下。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创建目录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4726" y="2480184"/>
            <a:ext cx="887985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mkdir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('./test'); 	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创建目录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mkdir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('./test1/test2', 0777, true);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递归创建目录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993390" y="3920171"/>
            <a:ext cx="9566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，可以自动创建给定路径中不存在的目录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省略该参数，则会创建目录失败并提示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要创建的最后一级目录已经存在时，也会创建失败并提示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错误。</a:t>
            </a:r>
          </a:p>
        </p:txBody>
      </p:sp>
    </p:spTree>
    <p:extLst>
      <p:ext uri="{BB962C8B-B14F-4D97-AF65-F5344CB8AC3E}">
        <p14:creationId xmlns:p14="http://schemas.microsoft.com/office/powerpoint/2010/main" val="168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134766" y="2502865"/>
            <a:ext cx="7704856" cy="7759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939689" y="3725069"/>
            <a:ext cx="964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要删除的目录名，函数执行成功返回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939689" y="1801519"/>
            <a:ext cx="8169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rmdir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用于删除目录，其基本语法格式如下。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2808838" y="2676553"/>
            <a:ext cx="645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[, resource $context])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846734" y="2397559"/>
            <a:ext cx="8352928" cy="188147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924062" y="1720840"/>
            <a:ext cx="964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的使用方法，示例代码如下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2144291" y="2559018"/>
            <a:ext cx="8111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('./test'); 		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删除空目录（删除成功）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('./test1'); 		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删除非空目录（删除失败）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('./test1/test2'); 	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删除空目录（删除成功）</a:t>
            </a:r>
          </a:p>
        </p:txBody>
      </p:sp>
      <p:sp>
        <p:nvSpPr>
          <p:cNvPr id="7" name="矩形 6"/>
          <p:cNvSpPr/>
          <p:nvPr/>
        </p:nvSpPr>
        <p:spPr>
          <a:xfrm>
            <a:off x="1019523" y="4528166"/>
            <a:ext cx="1036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删除非空目录时，会删除失败并提示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非空目录，需要先清空目录中的文件，才能够删除目录。</a:t>
            </a:r>
          </a:p>
        </p:txBody>
      </p:sp>
    </p:spTree>
    <p:extLst>
      <p:ext uri="{BB962C8B-B14F-4D97-AF65-F5344CB8AC3E}">
        <p14:creationId xmlns:p14="http://schemas.microsoft.com/office/powerpoint/2010/main" val="32693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854846" y="2939350"/>
            <a:ext cx="6463684" cy="6725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143690" y="3861842"/>
            <a:ext cx="10225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表示匹配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用于指定一些选项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GLOB_MARK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表示在每个目录后面加一个斜线，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GLOB_ONLYDIR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表示仅返回与模式匹配的目录项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是查找后的文件列表数组。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遍历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936613" y="1717297"/>
            <a:ext cx="9191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用于寻找与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）匹配的文件路径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遍历目录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3279383" y="3083471"/>
            <a:ext cx="7007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glob(string $pattern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$flags = 0 ])</a:t>
            </a:r>
          </a:p>
        </p:txBody>
      </p:sp>
    </p:spTree>
    <p:extLst>
      <p:ext uri="{BB962C8B-B14F-4D97-AF65-F5344CB8AC3E}">
        <p14:creationId xmlns:p14="http://schemas.microsoft.com/office/powerpoint/2010/main" val="15288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143690" y="2301772"/>
            <a:ext cx="10064084" cy="147853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342678" y="2484133"/>
            <a:ext cx="10009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print_r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(glob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('./*'));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获取当前目录下的文件列表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(glob('./*.txt'));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获取当前目录下所有的“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扩展名的文件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遍历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897346" y="1730283"/>
            <a:ext cx="7862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下面演示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的使用方法，示例代码如下。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943170" y="3851885"/>
            <a:ext cx="8214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glob('./*')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为例，其返回的数组结构示例如下。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143690" y="4467934"/>
            <a:ext cx="10064084" cy="165944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04" y="4551264"/>
            <a:ext cx="6956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[0] =&gt; ./test  [1] =&gt; 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[2] =&gt; 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file.php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6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创建、删除和遍历目录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982639" y="2142835"/>
            <a:ext cx="10081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disk_total_space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disk_free_space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，可以获取磁盘的总大小和可用空间，这两个函数的使用示例如下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417364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307402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多学一招：查看磁盘大小和可用空间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688446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87617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8936" y="4931117"/>
            <a:ext cx="10024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这两个函数只对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磁盘根目录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起作用，如果给定的是一个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，获取到的依然是磁盘根目录的结果。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06774" y="3280445"/>
            <a:ext cx="7416824" cy="147853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44351" y="3519255"/>
            <a:ext cx="7073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disk_total_space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('D:');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盘总大小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disk_free_space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('D:'); 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盘可用空间大小</a:t>
            </a:r>
          </a:p>
        </p:txBody>
      </p:sp>
    </p:spTree>
    <p:extLst>
      <p:ext uri="{BB962C8B-B14F-4D97-AF65-F5344CB8AC3E}">
        <p14:creationId xmlns:p14="http://schemas.microsoft.com/office/powerpoint/2010/main" val="15435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路径解析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操作，能够运用相关函数完成对文件路径的解析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在程序中经常需要对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进行操作，如解析文件路径中的文件名或目录等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pathinfo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完成对文件路径的解析，下面分别对这些函数的使用进行讲解。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7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3527258"/>
            <a:ext cx="9848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path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用于指定路径名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suffix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是可选参数，如果指定了该参数，且文件名是以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$suffix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结尾的，则返回的结果中会被去掉这一部分字符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basename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685358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basename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用于返回路径中的文件名，其基本语法格式如下。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523847" y="2421682"/>
            <a:ext cx="7416824" cy="8702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5480" y="2556551"/>
            <a:ext cx="70738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$path [, string $suffix ])</a:t>
            </a:r>
          </a:p>
        </p:txBody>
      </p:sp>
    </p:spTree>
    <p:extLst>
      <p:ext uri="{BB962C8B-B14F-4D97-AF65-F5344CB8AC3E}">
        <p14:creationId xmlns:p14="http://schemas.microsoft.com/office/powerpoint/2010/main" val="27443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065709"/>
            <a:ext cx="10269847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开发中经常需要对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上传附件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上传用户头像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判断文件是否存在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通过文件保存数据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提供了一系列的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文件操作函数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，可以很方便地对文件操作，本章将针对文件操作进行详细讲解。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basename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622598" y="1845078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下面演示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basename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02718" y="2585858"/>
            <a:ext cx="8640960" cy="182260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6924" y="2748468"/>
            <a:ext cx="8306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$path = 'C:/web/apache2.4/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/index.html';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($path, '.html');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0978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3614119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用于指定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路径名。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levels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 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新增的参数，表示上移目录的层数。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dirname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703699"/>
            <a:ext cx="9356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dirname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用于返回路径中的目录部分，其基本语法格式如下。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846734" y="2485380"/>
            <a:ext cx="7603269" cy="7783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9433" y="2594974"/>
            <a:ext cx="65785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$path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$levels = 1])</a:t>
            </a:r>
          </a:p>
        </p:txBody>
      </p:sp>
    </p:spTree>
    <p:extLst>
      <p:ext uri="{BB962C8B-B14F-4D97-AF65-F5344CB8AC3E}">
        <p14:creationId xmlns:p14="http://schemas.microsoft.com/office/powerpoint/2010/main" val="35271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dirname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732274"/>
            <a:ext cx="9356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下面演示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dirname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的使用方法，示例代码如下。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270670" y="2460575"/>
            <a:ext cx="9294055" cy="244827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5734" y="2652917"/>
            <a:ext cx="9073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$path = 'C:/web/apache2.4/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/index.html';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C:/web/apache2.4/htdocs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($path, 2);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C:/web/apache2.4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($path, 3);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C:/web</a:t>
            </a:r>
          </a:p>
        </p:txBody>
      </p:sp>
    </p:spTree>
    <p:extLst>
      <p:ext uri="{BB962C8B-B14F-4D97-AF65-F5344CB8AC3E}">
        <p14:creationId xmlns:p14="http://schemas.microsoft.com/office/powerpoint/2010/main" val="841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1637015"/>
            <a:ext cx="9848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pathinfo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用于以数组形式返回文件路径的信息，包括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目录名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扩展名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等，其基本语法格式如下。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pathinfo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054646" y="4255681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用于指定要返回哪些项，默认返回全部信息，还可以设置为返回具体的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270670" y="2813854"/>
            <a:ext cx="9533631" cy="13505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7444" y="2987146"/>
            <a:ext cx="907300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$path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$options = PATHINFO_DIRNAME | PATHINFO_BASENAME | PATHINFO_EXTENSION | PATHINFO_FILENAME])</a:t>
            </a:r>
          </a:p>
        </p:txBody>
      </p:sp>
    </p:spTree>
    <p:extLst>
      <p:ext uri="{BB962C8B-B14F-4D97-AF65-F5344CB8AC3E}">
        <p14:creationId xmlns:p14="http://schemas.microsoft.com/office/powerpoint/2010/main" val="704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pathinfo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935497" y="1576491"/>
            <a:ext cx="1065718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$options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可以指定的常量如下。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PATHINFO_DIRNAME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（目录名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PATHINFO_BASENAME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（文件名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 EXTENSION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（扩展名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PATHINFO_FILENAME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（不含扩展名的文件名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9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路径解析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pathinfo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928229" y="1701313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下面演示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的使用方法，示例代码如下。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054646" y="2349674"/>
            <a:ext cx="9533631" cy="32082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2870" y="2522966"/>
            <a:ext cx="9073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$path = 'C:/web/apache2.4/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/index.html';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$info =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($path);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$info['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C:/web/apache2.4/htdocs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$info['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$info['extension'];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$info['filename'];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609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文件进阶操作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48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文件指针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操作，能够利用文件指针进行文件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打开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读取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写入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943078" y="2390370"/>
            <a:ext cx="5300215" cy="2844961"/>
            <a:chOff x="3403598" y="2368114"/>
            <a:chExt cx="5040490" cy="2276791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785447" y="986265"/>
              <a:ext cx="2276791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611330"/>
            <a:ext cx="4793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时，经常需要对文件中的内容进行跳跃式访问，例如输出奇数行的内容，文件被打开后内部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位于文件起始位置，这时就需要在读取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内容之后将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4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1018852" y="3789834"/>
            <a:ext cx="10354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filename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表示打开的文件路径，不仅可以是本地文件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而且可以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FTP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协议的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mode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表示文件打开的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use_include_path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表示是否需要在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include_path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中搜寻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context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用于资源流上下文操作，该函数执行成功返回资源类型的文件指针，用于其他操作。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打开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4666" y="1672738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fopen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打开文件，其基本语法格式如下。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053505" y="2263949"/>
            <a:ext cx="10319617" cy="12622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6170" y="2380091"/>
            <a:ext cx="9962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$filename, string $mode [, bool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use_include_path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false [, resource $context]])</a:t>
            </a:r>
          </a:p>
        </p:txBody>
      </p:sp>
    </p:spTree>
    <p:extLst>
      <p:ext uri="{BB962C8B-B14F-4D97-AF65-F5344CB8AC3E}">
        <p14:creationId xmlns:p14="http://schemas.microsoft.com/office/powerpoint/2010/main" val="1534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659885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69672" y="3840568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637706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文件基本操作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5224" y="3823742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文件进阶操作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599328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fopen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常用文件打开模式如表所示。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9116"/>
              </p:ext>
            </p:extLst>
          </p:nvPr>
        </p:nvGraphicFramePr>
        <p:xfrm>
          <a:off x="1112726" y="2123263"/>
          <a:ext cx="9721080" cy="37814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1007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8411008">
                  <a:extLst>
                    <a:ext uri="{9D8B030D-6E8A-4147-A177-3AD203B41FA5}">
                      <a16:colId xmlns:a16="http://schemas.microsoft.com/office/drawing/2014/main" val="1315822384"/>
                    </a:ext>
                  </a:extLst>
                </a:gridCol>
              </a:tblGrid>
              <a:tr h="33232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模式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只读方式打开，将文件指针指向文件头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0011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r+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读写方式打开，将文件指针指向文件头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63357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写入方式打开，将文件指针指向文件头并将文件大小截为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03280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w+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读写方式打开，将文件指针指向文件头并将文件大小截为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254255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写入方式打开，将文件指针指向文件末尾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94371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a+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读写方式打开，将文件指针指向文件末尾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98505"/>
                  </a:ext>
                </a:extLst>
              </a:tr>
              <a:tr h="5144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创建并以写入方式打开，将文件指针指向文件头。如果文件已存在，则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fopen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调用失败，返回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，并生成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E_WARNING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级别的错误信息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75335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x+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创建并以读写方式打开，其他行为和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模式相同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0468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8704" y="5929883"/>
            <a:ext cx="1094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对于除“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”和“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r+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”模式外的其他操作，如果文件不存在，会尝试自动创建。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打开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635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638822" y="2549720"/>
            <a:ext cx="5688632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952984" y="1773794"/>
            <a:ext cx="9776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fclose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关闭文件，其基本语法格式如下。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关闭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952984" y="3679083"/>
            <a:ext cx="9203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$handle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fopen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打开文件时返回的文件指针。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如果文件关闭成功返回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，失败返回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574926" y="2739575"/>
            <a:ext cx="3814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fclose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$handle)</a:t>
            </a:r>
          </a:p>
        </p:txBody>
      </p:sp>
    </p:spTree>
    <p:extLst>
      <p:ext uri="{BB962C8B-B14F-4D97-AF65-F5344CB8AC3E}">
        <p14:creationId xmlns:p14="http://schemas.microsoft.com/office/powerpoint/2010/main" val="40755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759968" y="2950190"/>
            <a:ext cx="612068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054646" y="1718402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fread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fread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用于读取指定长度的字符串，其基本语法格式如下。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handle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指针。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length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用于指定读取的字节数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函数在读取到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$length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指定的字节数，或读取到文件末尾时就会停止读取，返回读取到的内容，若读取失败则返回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3056637"/>
            <a:ext cx="57835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fread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$handle,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$length)</a:t>
            </a:r>
          </a:p>
        </p:txBody>
      </p:sp>
    </p:spTree>
    <p:extLst>
      <p:ext uri="{BB962C8B-B14F-4D97-AF65-F5344CB8AC3E}">
        <p14:creationId xmlns:p14="http://schemas.microsoft.com/office/powerpoint/2010/main" val="2625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1767006"/>
            <a:ext cx="10793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用于在打开的文件中读取一个字符，其基本语法格式如下。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表示文件指针，读取文件时遇到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Of File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，文件结束符标志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）就返回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566814" y="3016796"/>
            <a:ext cx="612068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8902" y="3123243"/>
            <a:ext cx="578351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fgetc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$handle)</a:t>
            </a:r>
          </a:p>
        </p:txBody>
      </p:sp>
    </p:spTree>
    <p:extLst>
      <p:ext uri="{BB962C8B-B14F-4D97-AF65-F5344CB8AC3E}">
        <p14:creationId xmlns:p14="http://schemas.microsoft.com/office/powerpoint/2010/main" val="2350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960536" y="1806118"/>
            <a:ext cx="95991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用于读取文件中的一行，其基本语法格式如下。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用于指定读取的字节数，默认值为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，如果指定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$length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$length - 1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。读取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文件时遇到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或已经读取了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$length - 1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字节就停止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512790" y="3055751"/>
            <a:ext cx="6552728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870" y="3152928"/>
            <a:ext cx="578351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fgets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$handle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$length])</a:t>
            </a:r>
          </a:p>
        </p:txBody>
      </p:sp>
    </p:spTree>
    <p:extLst>
      <p:ext uri="{BB962C8B-B14F-4D97-AF65-F5344CB8AC3E}">
        <p14:creationId xmlns:p14="http://schemas.microsoft.com/office/powerpoint/2010/main" val="824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写入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920614" y="1758803"/>
            <a:ext cx="8911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用于向文件写入内容，其基本语法格式如下。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982638" y="3580785"/>
            <a:ext cx="9145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文件指针。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要写入的字符串。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指定写入的字节数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，省略则表示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写入整个字符串。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92710" y="2493460"/>
            <a:ext cx="811892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0790" y="2590637"/>
            <a:ext cx="73448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fwrite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$handle, string $string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$length])</a:t>
            </a:r>
          </a:p>
        </p:txBody>
      </p:sp>
    </p:spTree>
    <p:extLst>
      <p:ext uri="{BB962C8B-B14F-4D97-AF65-F5344CB8AC3E}">
        <p14:creationId xmlns:p14="http://schemas.microsoft.com/office/powerpoint/2010/main" val="11840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265236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3155274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招：文件加锁机制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56697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754704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5282" y="2422029"/>
            <a:ext cx="103744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应用程序上线之后面临的一个普遍问题就是</a:t>
            </a:r>
            <a:r>
              <a:rPr lang="zh-CN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并发访问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。尤其是对于</a:t>
            </a:r>
            <a:r>
              <a:rPr lang="zh-CN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文件操作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，如果有多个用户在同一时刻访问服务器上的同一个文件，这意味着不同的访问进程会在</a:t>
            </a:r>
            <a:r>
              <a:rPr lang="zh-CN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同一时刻读</a:t>
            </a:r>
            <a:r>
              <a:rPr lang="en-US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写同一个文件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，很有可能造成数据错乱或者文件的损坏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0" spc="1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0" spc="1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为了避免这个问题，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提供了</a:t>
            </a:r>
            <a:r>
              <a:rPr lang="zh-CN" altLang="zh-CN" sz="2000" kern="1000" spc="1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文件加锁</a:t>
            </a:r>
            <a:r>
              <a:rPr lang="zh-CN" altLang="zh-CN" sz="2000" kern="1000" spc="1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机制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，这种机制是通过</a:t>
            </a:r>
            <a:r>
              <a:rPr lang="en-US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flock()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函数来实现的。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8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982639" y="4104102"/>
            <a:ext cx="9865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handle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表示文件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0" spc="1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$operation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指定锁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0" spc="1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kern="1000" spc="1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wouldblock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为可选参数，设置为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时，表示当进行锁定时阻挡其他进程。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265236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3155274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招：文件加锁机制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56697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754704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10630" y="2254307"/>
            <a:ext cx="102251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flock</a:t>
            </a: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kern="1000" spc="1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语法格式如下。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486694" y="3086583"/>
            <a:ext cx="9127032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44774" y="3183760"/>
            <a:ext cx="8442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flock(resource $handle,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$operation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&amp;$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wouldblock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82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文件指针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84941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73945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招：文件加锁机制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7138600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7326329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0630" y="2133650"/>
            <a:ext cx="10179175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flock()</a:t>
            </a:r>
            <a:r>
              <a:rPr lang="zh-CN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$operation</a:t>
            </a:r>
            <a:r>
              <a:rPr lang="zh-CN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的值有多个，具体如下。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LOCK_SH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：取得共享锁定（读文件时使用）。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LOCK_EX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：取得独占锁定（写文件时使用）。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LOCK_UN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：释放锁定（无论共享或独占，都用它释放）。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0" spc="1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LOCK_NB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：如果不希望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flock()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在锁定时堵塞，则给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$operation</a:t>
            </a: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加上</a:t>
            </a:r>
            <a:r>
              <a:rPr lang="en-US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LOCK_NB</a:t>
            </a:r>
            <a:r>
              <a:rPr lang="zh-CN" altLang="zh-CN" sz="2000" kern="1000" spc="1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0" spc="1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zh-CN" sz="1100" kern="1000" spc="1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0" spc="1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当一个用户进程在访问文件时加上锁，其他用户进程要想对该文件进行访问，就必须等到锁定被释放，这样就可以避免在并发访问同一个文件时破坏数据。</a:t>
            </a:r>
          </a:p>
        </p:txBody>
      </p:sp>
    </p:spTree>
    <p:extLst>
      <p:ext uri="{BB962C8B-B14F-4D97-AF65-F5344CB8AC3E}">
        <p14:creationId xmlns:p14="http://schemas.microsoft.com/office/powerpoint/2010/main" val="154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目录句柄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打开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关闭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读取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倒回目录句柄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文件基本操作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54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opendir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747564" y="1904981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opendir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用于打开一个目录句柄，其基本语法格式如下。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928254" y="3937341"/>
            <a:ext cx="10017918" cy="1042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$path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要打开的目录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函数执行成功，返回资源类型的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目录句柄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，执行失败返回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51484" y="2744827"/>
            <a:ext cx="7902896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806" y="2839783"/>
            <a:ext cx="84429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opendir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$path [, resource $context])</a:t>
            </a:r>
          </a:p>
        </p:txBody>
      </p:sp>
    </p:spTree>
    <p:extLst>
      <p:ext uri="{BB962C8B-B14F-4D97-AF65-F5344CB8AC3E}">
        <p14:creationId xmlns:p14="http://schemas.microsoft.com/office/powerpoint/2010/main" val="25070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</a:p>
        </p:txBody>
      </p:sp>
      <p:sp>
        <p:nvSpPr>
          <p:cNvPr id="3" name="矩形 2"/>
          <p:cNvSpPr/>
          <p:nvPr/>
        </p:nvSpPr>
        <p:spPr>
          <a:xfrm>
            <a:off x="700336" y="1958186"/>
            <a:ext cx="9801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closedir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用于关闭目录句柄，其基本语法格式如下。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54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closedir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96442" y="4036407"/>
            <a:ext cx="10211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dir_handle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opendir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函数打开的目录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句柄。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closedir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函数执行后没有返回值。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20888" y="2787124"/>
            <a:ext cx="684076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84984" y="2886514"/>
            <a:ext cx="57553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closedir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([resource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dir_handle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263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3991000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目录中下一个文件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的文件名，执行失败返回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54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readdir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990712" y="1847840"/>
            <a:ext cx="9136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用于从目录句柄中读取条目，其基本语法格式如下。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15158" y="2688258"/>
            <a:ext cx="684076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9254" y="2787648"/>
            <a:ext cx="57553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([resource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dir_handle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585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</a:p>
        </p:txBody>
      </p:sp>
      <p:sp>
        <p:nvSpPr>
          <p:cNvPr id="3" name="矩形 2"/>
          <p:cNvSpPr/>
          <p:nvPr/>
        </p:nvSpPr>
        <p:spPr>
          <a:xfrm>
            <a:off x="1040929" y="393188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函数执行成功后将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dir_handle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重置到目录的开头。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54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rewinddir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040929" y="1842955"/>
            <a:ext cx="8119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rewinddir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用于倒回目录句柄，其基本语法格式如下。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06774" y="2726698"/>
            <a:ext cx="6840760" cy="752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870" y="2826088"/>
            <a:ext cx="57553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rewinddir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dir_handle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6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目录句柄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2156123"/>
            <a:ext cx="1036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目录句柄函数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不仅可以遍历某个目录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递归遍历所有的子目录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统计目录中所有文件的大小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84941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73945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：统计目录中所有文件的大小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7138600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7326329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3286894" y="2709714"/>
            <a:ext cx="6336703" cy="377093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38804" y="2736236"/>
            <a:ext cx="62847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&lt;?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function total($path)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$size = 0;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$handle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opendir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($path);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while (false !== ($file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($handle)))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if ($file != '.' &amp;&amp; $file != '..')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$file = "$path/$file";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$size +=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is_dir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($file) ? total($file) 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filesize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($file);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closedir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($handle);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return $size;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echo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当前目录大小为：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', total('./'),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5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资源流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协议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POST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方式发送数据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资源流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2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资源流</a:t>
            </a:r>
          </a:p>
        </p:txBody>
      </p:sp>
      <p:sp>
        <p:nvSpPr>
          <p:cNvPr id="2" name="矩形 1"/>
          <p:cNvSpPr/>
          <p:nvPr/>
        </p:nvSpPr>
        <p:spPr>
          <a:xfrm>
            <a:off x="1134488" y="1341562"/>
            <a:ext cx="105053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Stream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）是指数据在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（文件）和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（内存）之间经历的路径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数据传输过程中，传输方以二进制流的方式传送某个资源（如文件内容）给接收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方，这就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形成了一条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，接收方可以处理接收的流内容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前面讲过的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fopen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file_get_contents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有一个可选参数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$context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，表示资源流下上文。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0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资源流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5851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流相关的函数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，用于通过一套统一的操作来处理文件、网络连接、压缩传输等多种类型的数据源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方便开发时使用，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封装了“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file://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ftp://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zlib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等常用协议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5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文件上传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操作，能够通过表单上传文件并在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中接收上传的文件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7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46821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使用表单可以进行文件上传，在使用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设置表单标签的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，将其设为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multipart/form-data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197249" y="2468868"/>
            <a:ext cx="7560840" cy="231955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798" y="2623361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method="post"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type="submit" value="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7041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文件读取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操作，能够取全部读取或按行读取文件内容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当用户通过上传文件表单选择一个文件并提交后，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会将用户提交的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$_FILES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$_FILES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的一维数组键名是文件上传输入框的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属性名“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，二维数组中保存了该上传文件的具体信息，关于这些信息的说明如下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7795" y="2997746"/>
            <a:ext cx="104411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FILES['upload']['name']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：上传文件的名称。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FILES['upload']['type']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：上传文件的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FILES['upload']['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tmp_name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：保存在服务器中的临时文件路径。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FILES['upload']['error']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：文件上传的错误代码，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表示成功。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FILES['upload']['size']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：上传文件的大小，以字节为单位。</a:t>
            </a:r>
          </a:p>
        </p:txBody>
      </p:sp>
    </p:spTree>
    <p:extLst>
      <p:ext uri="{BB962C8B-B14F-4D97-AF65-F5344CB8AC3E}">
        <p14:creationId xmlns:p14="http://schemas.microsoft.com/office/powerpoint/2010/main" val="8245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45454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当上传文件出现错误时，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$_FILES['upload']['error']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中会保存不同的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96577"/>
              </p:ext>
            </p:extLst>
          </p:nvPr>
        </p:nvGraphicFramePr>
        <p:xfrm>
          <a:off x="982638" y="1793801"/>
          <a:ext cx="10371190" cy="39285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313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163174">
                  <a:extLst>
                    <a:ext uri="{9D8B030D-6E8A-4147-A177-3AD203B41FA5}">
                      <a16:colId xmlns:a16="http://schemas.microsoft.com/office/drawing/2014/main" val="1997855995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1315822384"/>
                    </a:ext>
                  </a:extLst>
                </a:gridCol>
              </a:tblGrid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代码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常量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UPLOAD_ERR_OK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文件上传成功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0011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UPLOAD_ERR_INI_SIZE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文件大小超过了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php.ini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6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upload_max_filesize</a:t>
                      </a: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选项限制的值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63357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UPLOAD_ERR_FORM_SIZE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文件大小超过了表单中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MAX_FILE_SIZE</a:t>
                      </a: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03280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UPLOAD_ERR_PARTIAL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文件只有部分被上传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254255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UPLOAD_ERR_NO_FILE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没有文件被上传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94371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UPLOAD_ERR_NO_TMP_DIR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找不到临时目录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98505"/>
                  </a:ext>
                </a:extLst>
              </a:tr>
              <a:tr h="49106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UPLOAD_ERR_CANT_WRITE</a:t>
                      </a:r>
                      <a:endParaRPr lang="zh-CN" sz="16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文件写入失败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7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102971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文件上传成功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后会暂时保存在服务器的临时目录中（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C:\Windows\Temp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），为了让文件保存在指定目录中，需要使用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move_uploaded_file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将上传文件从临时目录移动到新的位置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move_uploaded_file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在移动时会先判断给定文件是否是通过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 POST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上传的合法文件，防止将服务器中的其他文件当成用户上传文件，在移动文件时如果遇到了同名文件，会自动进行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90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918743" y="3304925"/>
            <a:ext cx="7560840" cy="31206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2168582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多文件上传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是指一次性上传多个文件。多文件上传有两种不同的需求，一种是在页面中，有多处文件上传，另一种是一个上传按钮，需要上传多个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04921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293925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招：多文件上传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329819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517548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68936" y="3385486"/>
            <a:ext cx="6404891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1 --&gt;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name="upload_1"&gt;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name="upload_2"&gt;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2 --&gt;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name="upload[]"&gt;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name="upload[]"&gt;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3 --&gt;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name="upload[]" multiple&gt;</a:t>
            </a:r>
          </a:p>
        </p:txBody>
      </p:sp>
    </p:spTree>
    <p:extLst>
      <p:ext uri="{BB962C8B-B14F-4D97-AF65-F5344CB8AC3E}">
        <p14:creationId xmlns:p14="http://schemas.microsoft.com/office/powerpoint/2010/main" val="35678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2241953" y="2810394"/>
            <a:ext cx="7560840" cy="369669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304921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293925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招：多文件上传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5329819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517548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01689" y="2121947"/>
            <a:ext cx="9937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多文件上传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$_FILES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接收上传文件的信息，利用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循环处理文件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54263" y="2845393"/>
            <a:ext cx="7488832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count($_FILES['upload']['name']);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$file = [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'name' =&gt; $_FILES['upload']['name'][$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'type' =&gt; $_FILES['upload']['type'][$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=&gt; $_FILES['upload']['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'][$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'error' =&gt; $_FILES['upload']['error'][$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'size' =&gt; $_FILES['upload']['size'][$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];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动手实践：文件存储系统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文件存储系统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的开发，能够独立完成代码编写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7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动手实践：文件存储系统</a:t>
            </a:r>
          </a:p>
        </p:txBody>
      </p:sp>
      <p:sp>
        <p:nvSpPr>
          <p:cNvPr id="25" name="矩形 24"/>
          <p:cNvSpPr/>
          <p:nvPr/>
        </p:nvSpPr>
        <p:spPr>
          <a:xfrm>
            <a:off x="982638" y="1197546"/>
            <a:ext cx="105131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制作一个简单的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文件存储系统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，主要包括文件上传和文件下载功能。文件上传功能显示允许上传的文件扩展名为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zip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txt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jpg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，文件上传成功后自动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，展示文件列表，点击文件名实现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下载文件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实现步骤如下。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文件上传表单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，限制允许上传的文件类型，自动生成文件名，将文件保存到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，给每个文件名添加下载链接，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实现单击文件名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下载文件。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文件下载功能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32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5"/>
            <a:ext cx="9794240" cy="313157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597170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读取文件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写入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重命名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内容；然后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讲解了文件进阶操作，主要包括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目录句柄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资源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上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传、下载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通过本章的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，读者应能够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熟练掌握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中的文件操作。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054646" y="2483203"/>
            <a:ext cx="9682213" cy="1109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951099" y="1708076"/>
            <a:ext cx="1029714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file_get_contents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用于将文件的内容全部读取到一个字符串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读取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文件全部内容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1231804" y="2528739"/>
            <a:ext cx="1042412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file_get_contents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$filename [, bool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use_include_path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false [, resource $context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$offset = 0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]]]])</a:t>
            </a:r>
          </a:p>
        </p:txBody>
      </p:sp>
      <p:sp>
        <p:nvSpPr>
          <p:cNvPr id="7" name="矩形 6"/>
          <p:cNvSpPr/>
          <p:nvPr/>
        </p:nvSpPr>
        <p:spPr>
          <a:xfrm>
            <a:off x="993416" y="3685059"/>
            <a:ext cx="102849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$filename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要读取文件的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use_include_path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为可选参数，若想在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中配置的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include_path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路径里搜寻文件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将该参数设为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用于资源流上下文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用于指定在文件中开始读取的位置，默认从文件头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maxlen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用于指定读取的最大字节数，默认为整个文件的大小。</a:t>
            </a:r>
          </a:p>
        </p:txBody>
      </p: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读取文件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08734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按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行读取文件内容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966329" y="1663502"/>
            <a:ext cx="9713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可以将整个文件内容读取到数组中，数组中的每个元素都是文件中的一行，包括换行符，函数执行成功返回数组，执行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失败则返回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，其基本语法格式如下。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1DBAB-29F9-41C4-ADBE-C60DD9AD1936}"/>
              </a:ext>
            </a:extLst>
          </p:cNvPr>
          <p:cNvSpPr txBox="1"/>
          <p:nvPr/>
        </p:nvSpPr>
        <p:spPr>
          <a:xfrm>
            <a:off x="1702718" y="2845282"/>
            <a:ext cx="8894317" cy="72430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0384" y="2919392"/>
            <a:ext cx="84866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file(string $filename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$flags = 0 [, resource $context]])</a:t>
            </a:r>
          </a:p>
        </p:txBody>
      </p:sp>
      <p:sp>
        <p:nvSpPr>
          <p:cNvPr id="7" name="矩形 6"/>
          <p:cNvSpPr/>
          <p:nvPr/>
        </p:nvSpPr>
        <p:spPr>
          <a:xfrm>
            <a:off x="1129876" y="3731536"/>
            <a:ext cx="102624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读取的文件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$flags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读取方式，使用常量表示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指定的常量如下。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FILE_USE_INCLUDE_PATH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配置的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中查找文件。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FILE_IGNORE_NEW_LINES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：指定返回值数组的每个元素值末尾不添加换行符。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FILE_SKIP_EMPTY_LINES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：跳过空行。</a:t>
            </a:r>
          </a:p>
        </p:txBody>
      </p:sp>
    </p:spTree>
    <p:extLst>
      <p:ext uri="{BB962C8B-B14F-4D97-AF65-F5344CB8AC3E}">
        <p14:creationId xmlns:p14="http://schemas.microsoft.com/office/powerpoint/2010/main" val="25430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10653</TotalTime>
  <Words>5404</Words>
  <Application>Microsoft Office PowerPoint</Application>
  <PresentationFormat>自定义</PresentationFormat>
  <Paragraphs>651</Paragraphs>
  <Slides>77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3441</cp:revision>
  <dcterms:created xsi:type="dcterms:W3CDTF">2020-11-09T06:56:00Z</dcterms:created>
  <dcterms:modified xsi:type="dcterms:W3CDTF">2023-06-01T12:43:58Z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