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20"/>
  </p:notesMasterIdLst>
  <p:handoutMasterIdLst>
    <p:handoutMasterId r:id="rId21"/>
  </p:handoutMasterIdLst>
  <p:sldIdLst>
    <p:sldId id="256" r:id="rId4"/>
    <p:sldId id="554" r:id="rId5"/>
    <p:sldId id="568" r:id="rId6"/>
    <p:sldId id="542" r:id="rId7"/>
    <p:sldId id="528" r:id="rId8"/>
    <p:sldId id="555" r:id="rId9"/>
    <p:sldId id="553" r:id="rId10"/>
    <p:sldId id="556" r:id="rId11"/>
    <p:sldId id="557" r:id="rId12"/>
    <p:sldId id="529" r:id="rId13"/>
    <p:sldId id="438" r:id="rId14"/>
    <p:sldId id="508" r:id="rId15"/>
    <p:sldId id="520" r:id="rId16"/>
    <p:sldId id="439" r:id="rId17"/>
    <p:sldId id="543" r:id="rId18"/>
    <p:sldId id="377" r:id="rId19"/>
  </p:sldIdLst>
  <p:sldSz cx="12188825" cy="6858000"/>
  <p:notesSz cx="6858000" cy="9144000"/>
  <p:defaultTextStyle>
    <a:defPPr>
      <a:defRPr lang="en-US"/>
    </a:defPPr>
    <a:lvl1pPr algn="l" defTabSz="121793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608330" indent="-151130" algn="l" defTabSz="121793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1217930" indent="-303530" algn="l" defTabSz="121793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827530" indent="-455930" algn="l" defTabSz="121793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2437130" indent="-608330" algn="l" defTabSz="121793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1B1B1B"/>
    <a:srgbClr val="414042"/>
    <a:srgbClr val="262626"/>
    <a:srgbClr val="939598"/>
    <a:srgbClr val="EC2225"/>
    <a:srgbClr val="64BEDC"/>
    <a:srgbClr val="FFC4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6" autoAdjust="0"/>
    <p:restoredTop sz="65915" autoAdjust="0"/>
  </p:normalViewPr>
  <p:slideViewPr>
    <p:cSldViewPr snapToGrid="0" snapToObjects="1">
      <p:cViewPr varScale="1">
        <p:scale>
          <a:sx n="60" d="100"/>
          <a:sy n="60" d="100"/>
        </p:scale>
        <p:origin x="663" y="39"/>
      </p:cViewPr>
      <p:guideLst>
        <p:guide orient="horz" pos="463"/>
        <p:guide orient="horz" pos="4191"/>
        <p:guide orient="horz" pos="3981"/>
        <p:guide pos="3858"/>
        <p:guide pos="2279"/>
        <p:guide pos="5417"/>
      </p:guideLst>
    </p:cSldViewPr>
  </p:slideViewPr>
  <p:outlineViewPr>
    <p:cViewPr>
      <p:scale>
        <a:sx n="33" d="100"/>
        <a:sy n="33" d="100"/>
      </p:scale>
      <p:origin x="0" y="-673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>
        <p:scale>
          <a:sx n="85" d="100"/>
          <a:sy n="85" d="100"/>
        </p:scale>
        <p:origin x="1944" y="-678"/>
      </p:cViewPr>
      <p:guideLst>
        <p:guide orient="horz" pos="2880"/>
        <p:guide pos="217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200" fontAlgn="auto">
              <a:spcBef>
                <a:spcPts val="0"/>
              </a:spcBef>
              <a:spcAft>
                <a:spcPts val="0"/>
              </a:spcAft>
              <a:defRPr sz="1000"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200" fontAlgn="auto">
              <a:spcBef>
                <a:spcPts val="0"/>
              </a:spcBef>
              <a:spcAft>
                <a:spcPts val="0"/>
              </a:spcAft>
              <a:defRPr sz="1000"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D2380FC-0D84-4A21-82A3-047E8F09D918}" type="datetimeFigureOut">
              <a:rPr lang="en-US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200" fontAlgn="auto">
              <a:spcBef>
                <a:spcPts val="0"/>
              </a:spcBef>
              <a:spcAft>
                <a:spcPts val="0"/>
              </a:spcAft>
              <a:defRPr sz="800" cap="all">
                <a:solidFill>
                  <a:srgbClr val="939598"/>
                </a:solidFill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2011 LENOVO CONFIDENTIAL.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200" fontAlgn="auto">
              <a:spcBef>
                <a:spcPts val="0"/>
              </a:spcBef>
              <a:spcAft>
                <a:spcPts val="0"/>
              </a:spcAft>
              <a:defRPr sz="800"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AB7CD54-5BB4-4AEF-9834-F99481CA240D}" type="slidenum">
              <a:rPr lang="en-US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200" fontAlgn="auto">
              <a:spcBef>
                <a:spcPts val="0"/>
              </a:spcBef>
              <a:spcAft>
                <a:spcPts val="0"/>
              </a:spcAft>
              <a:defRPr sz="10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200" fontAlgn="auto">
              <a:spcBef>
                <a:spcPts val="0"/>
              </a:spcBef>
              <a:spcAft>
                <a:spcPts val="0"/>
              </a:spcAft>
              <a:defRPr sz="10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CFF51A8-C6F1-499B-BDA8-6DC2F428CD6E}" type="datetimeFigureOut">
              <a:rPr lang="en-US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Click to edit Master text styles</a:t>
            </a:r>
            <a:endParaRPr lang="en-US" noProof="0" dirty="0"/>
          </a:p>
          <a:p>
            <a:pPr lvl="1"/>
            <a:r>
              <a:rPr lang="en-US" noProof="0" dirty="0"/>
              <a:t>Second level</a:t>
            </a:r>
            <a:endParaRPr lang="en-US" noProof="0" dirty="0"/>
          </a:p>
          <a:p>
            <a:pPr lvl="2"/>
            <a:r>
              <a:rPr lang="en-US" noProof="0" dirty="0"/>
              <a:t>Third level</a:t>
            </a:r>
            <a:endParaRPr lang="en-US" noProof="0" dirty="0"/>
          </a:p>
          <a:p>
            <a:pPr lvl="3"/>
            <a:r>
              <a:rPr lang="en-US" noProof="0" dirty="0"/>
              <a:t>Fourth level</a:t>
            </a:r>
            <a:endParaRPr lang="en-US" noProof="0" dirty="0"/>
          </a:p>
          <a:p>
            <a:pPr lvl="4"/>
            <a:r>
              <a:rPr lang="en-US" noProof="0" dirty="0"/>
              <a:t>Fifth level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200" fontAlgn="auto">
              <a:spcBef>
                <a:spcPts val="0"/>
              </a:spcBef>
              <a:spcAft>
                <a:spcPts val="0"/>
              </a:spcAft>
              <a:defRPr sz="800" cap="all">
                <a:solidFill>
                  <a:srgbClr val="93959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2011 LENOVO CONFIDENTIAL.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200" fontAlgn="auto">
              <a:spcBef>
                <a:spcPts val="0"/>
              </a:spcBef>
              <a:spcAft>
                <a:spcPts val="0"/>
              </a:spcAft>
              <a:defRPr sz="8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8B77394-C3E4-4491-BEA9-180C6CA81674}" type="slidenum">
              <a:rPr lang="en-US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1217930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8330" algn="l" defTabSz="1217930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7930" algn="l" defTabSz="1217930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7530" algn="l" defTabSz="1217930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130" algn="l" defTabSz="1217930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我们的晨会至此结束，谢谢大家！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B77394-C3E4-4491-BEA9-180C6CA8167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0" Type="http://schemas.openxmlformats.org/officeDocument/2006/relationships/image" Target="../media/image19.png"/><Relationship Id="rId2" Type="http://schemas.openxmlformats.org/officeDocument/2006/relationships/image" Target="../media/image1.jpeg"/><Relationship Id="rId19" Type="http://schemas.openxmlformats.org/officeDocument/2006/relationships/image" Target="../media/image18.png"/><Relationship Id="rId18" Type="http://schemas.openxmlformats.org/officeDocument/2006/relationships/image" Target="../media/image17.png"/><Relationship Id="rId17" Type="http://schemas.openxmlformats.org/officeDocument/2006/relationships/image" Target="../media/image16.png"/><Relationship Id="rId16" Type="http://schemas.openxmlformats.org/officeDocument/2006/relationships/image" Target="../media/image15.png"/><Relationship Id="rId15" Type="http://schemas.openxmlformats.org/officeDocument/2006/relationships/image" Target="../media/image14.png"/><Relationship Id="rId14" Type="http://schemas.openxmlformats.org/officeDocument/2006/relationships/image" Target="../media/image13.png"/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1" Type="http://schemas.openxmlformats.org/officeDocument/2006/relationships/image" Target="../media/image27.png"/><Relationship Id="rId20" Type="http://schemas.openxmlformats.org/officeDocument/2006/relationships/image" Target="../media/image26.png"/><Relationship Id="rId2" Type="http://schemas.openxmlformats.org/officeDocument/2006/relationships/image" Target="../media/image20.jpeg"/><Relationship Id="rId19" Type="http://schemas.openxmlformats.org/officeDocument/2006/relationships/image" Target="../media/image25.png"/><Relationship Id="rId18" Type="http://schemas.openxmlformats.org/officeDocument/2006/relationships/image" Target="../media/image24.png"/><Relationship Id="rId17" Type="http://schemas.openxmlformats.org/officeDocument/2006/relationships/image" Target="../media/image16.png"/><Relationship Id="rId16" Type="http://schemas.openxmlformats.org/officeDocument/2006/relationships/image" Target="../media/image23.png"/><Relationship Id="rId15" Type="http://schemas.openxmlformats.org/officeDocument/2006/relationships/image" Target="../media/image22.png"/><Relationship Id="rId14" Type="http://schemas.openxmlformats.org/officeDocument/2006/relationships/image" Target="../media/image21.png"/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43380" y="2317115"/>
            <a:ext cx="3469640" cy="181038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3" hasCustomPrompt="1"/>
          </p:nvPr>
        </p:nvSpPr>
        <p:spPr>
          <a:xfrm>
            <a:off x="6130925" y="729615"/>
            <a:ext cx="4980940" cy="5398770"/>
          </a:xfrm>
        </p:spPr>
        <p:txBody>
          <a:bodyPr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313" y="365125"/>
            <a:ext cx="2627312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2713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93"/>
            <a:ext cx="12190416" cy="68571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160" y="2149040"/>
            <a:ext cx="9386044" cy="1646302"/>
          </a:xfrm>
        </p:spPr>
        <p:txBody>
          <a:bodyPr anchor="t">
            <a:noAutofit/>
          </a:bodyPr>
          <a:lstStyle>
            <a:lvl1pPr algn="l"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7159" y="4184938"/>
            <a:ext cx="7764913" cy="1110762"/>
          </a:xfrm>
        </p:spPr>
        <p:txBody>
          <a:bodyPr anchor="t"/>
          <a:lstStyle>
            <a:lvl1pPr marL="0" indent="0" algn="l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823705" y="5443576"/>
            <a:ext cx="6379553" cy="365760"/>
            <a:chOff x="596195" y="5442941"/>
            <a:chExt cx="6381215" cy="365760"/>
          </a:xfrm>
        </p:grpSpPr>
        <p:pic>
          <p:nvPicPr>
            <p:cNvPr id="22" name="Picture 2" descr="C:\Users\kathyp\Documents\00_Brand-Resources\Multimode Elements\Multimode Icons\PNG\Multimode-Icon_HANG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19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3" descr="C:\Users\kathyp\Documents\00_Brand-Resources\Multimode Elements\Multimode Icons\PNG\Multimode-Icon_HOLD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016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" descr="C:\Users\kathyp\Documents\00_Brand-Resources\Multimode Elements\Multimode Icons\PNG\Multimode-Icon_LAPTOP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764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5" descr="C:\Users\kathyp\Documents\00_Brand-Resources\Multimode Elements\Multimode Icons\PNG\Multimode-Icon_STAND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810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6" descr="C:\Users\kathyp\Documents\00_Brand-Resources\Multimode Elements\Multimode Icons\PNG\Multimode-Icon_STAND-Tablet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207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7" descr="C:\Users\kathyp\Documents\00_Brand-Resources\Multimode Elements\Multimode Icons\PNG\Multimode-Icon_TABLE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955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8" descr="C:\Users\kathyp\Documents\00_Brand-Resources\Multimode Elements\Multimode Icons\PNG\Multimode-Icon_TABLET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703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9" descr="C:\Users\kathyp\Documents\00_Brand-Resources\Multimode Elements\Multimode Icons\PNG\Multimode-Icon_TENT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398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10" descr="C:\Users\kathyp\Documents\00_Brand-Resources\Multimode Elements\Multimode Icons\PNG\Multimode-Icon_TILT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795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11" descr="C:\Users\kathyp\Documents\00_Brand-Resources\Multimode Elements\Multimode Icons\PNG\Multimode-Icon_TV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5443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0" name="Group 32"/>
            <p:cNvGrpSpPr/>
            <p:nvPr/>
          </p:nvGrpSpPr>
          <p:grpSpPr>
            <a:xfrm>
              <a:off x="2025125" y="5468108"/>
              <a:ext cx="310977" cy="310896"/>
              <a:chOff x="2024598" y="5468108"/>
              <a:chExt cx="310896" cy="310896"/>
            </a:xfrm>
          </p:grpSpPr>
          <p:sp>
            <p:nvSpPr>
              <p:cNvPr id="62" name="Oval 33"/>
              <p:cNvSpPr/>
              <p:nvPr/>
            </p:nvSpPr>
            <p:spPr>
              <a:xfrm>
                <a:off x="2024598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63" name="Picture 34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18814" y="5509256"/>
                <a:ext cx="122464" cy="228600"/>
              </a:xfrm>
              <a:prstGeom prst="rect">
                <a:avLst/>
              </a:prstGeom>
            </p:spPr>
          </p:pic>
        </p:grpSp>
        <p:grpSp>
          <p:nvGrpSpPr>
            <p:cNvPr id="41" name="Group 35"/>
            <p:cNvGrpSpPr/>
            <p:nvPr/>
          </p:nvGrpSpPr>
          <p:grpSpPr>
            <a:xfrm>
              <a:off x="3095585" y="5468108"/>
              <a:ext cx="310977" cy="310896"/>
              <a:chOff x="3094779" y="5468108"/>
              <a:chExt cx="310896" cy="310896"/>
            </a:xfrm>
          </p:grpSpPr>
          <p:sp>
            <p:nvSpPr>
              <p:cNvPr id="60" name="Oval 36"/>
              <p:cNvSpPr/>
              <p:nvPr/>
            </p:nvSpPr>
            <p:spPr>
              <a:xfrm>
                <a:off x="3094779" y="5468108"/>
                <a:ext cx="310896" cy="31089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61" name="Picture 9" descr="C:\Users\yhwang\Desktop\WW Design\Multimode Icons\twitter-01.png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94779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42" name="Group 38"/>
            <p:cNvGrpSpPr/>
            <p:nvPr/>
          </p:nvGrpSpPr>
          <p:grpSpPr>
            <a:xfrm>
              <a:off x="953675" y="5468108"/>
              <a:ext cx="310977" cy="310896"/>
              <a:chOff x="953427" y="5468108"/>
              <a:chExt cx="310896" cy="310896"/>
            </a:xfrm>
          </p:grpSpPr>
          <p:sp>
            <p:nvSpPr>
              <p:cNvPr id="58" name="Oval 39"/>
              <p:cNvSpPr/>
              <p:nvPr/>
            </p:nvSpPr>
            <p:spPr>
              <a:xfrm>
                <a:off x="953427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59" name="Picture 5" descr="C:\Users\yhwang\Desktop\WW Design\Multimode Icons\globe-01.png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0859" y="5495540"/>
                <a:ext cx="256032" cy="256032"/>
              </a:xfrm>
              <a:prstGeom prst="rect">
                <a:avLst/>
              </a:prstGeom>
              <a:noFill/>
            </p:spPr>
          </p:pic>
        </p:grpSp>
        <p:grpSp>
          <p:nvGrpSpPr>
            <p:cNvPr id="43" name="Group 41"/>
            <p:cNvGrpSpPr/>
            <p:nvPr/>
          </p:nvGrpSpPr>
          <p:grpSpPr>
            <a:xfrm>
              <a:off x="2356442" y="5442941"/>
              <a:ext cx="365855" cy="365760"/>
              <a:chOff x="2355828" y="5442941"/>
              <a:chExt cx="365760" cy="365760"/>
            </a:xfrm>
          </p:grpSpPr>
          <p:sp>
            <p:nvSpPr>
              <p:cNvPr id="56" name="Oval 42"/>
              <p:cNvSpPr/>
              <p:nvPr/>
            </p:nvSpPr>
            <p:spPr>
              <a:xfrm>
                <a:off x="2380995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57" name="Picture 2" descr="C:\Users\yhwang\Desktop\WW Design\Multimode Icons\chain-01.png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55828" y="5442941"/>
                <a:ext cx="365760" cy="365760"/>
              </a:xfrm>
              <a:prstGeom prst="rect">
                <a:avLst/>
              </a:prstGeom>
              <a:noFill/>
            </p:spPr>
          </p:pic>
        </p:grpSp>
        <p:grpSp>
          <p:nvGrpSpPr>
            <p:cNvPr id="44" name="Group 44"/>
            <p:cNvGrpSpPr/>
            <p:nvPr/>
          </p:nvGrpSpPr>
          <p:grpSpPr>
            <a:xfrm>
              <a:off x="5237495" y="5468108"/>
              <a:ext cx="310977" cy="310896"/>
              <a:chOff x="5236131" y="5468108"/>
              <a:chExt cx="310896" cy="310896"/>
            </a:xfrm>
          </p:grpSpPr>
          <p:sp>
            <p:nvSpPr>
              <p:cNvPr id="54" name="Oval 45"/>
              <p:cNvSpPr/>
              <p:nvPr/>
            </p:nvSpPr>
            <p:spPr>
              <a:xfrm>
                <a:off x="5236131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55" name="Picture 46" descr="C:\Users\yhwang\Desktop\WW Design\Multimode Icons\facebook-01.png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36131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45" name="Group 47"/>
            <p:cNvGrpSpPr/>
            <p:nvPr/>
          </p:nvGrpSpPr>
          <p:grpSpPr>
            <a:xfrm>
              <a:off x="4524515" y="5468108"/>
              <a:ext cx="310977" cy="310896"/>
              <a:chOff x="4523337" y="5468108"/>
              <a:chExt cx="310896" cy="310896"/>
            </a:xfrm>
          </p:grpSpPr>
          <p:sp>
            <p:nvSpPr>
              <p:cNvPr id="52" name="Oval 48"/>
              <p:cNvSpPr/>
              <p:nvPr/>
            </p:nvSpPr>
            <p:spPr>
              <a:xfrm>
                <a:off x="4523337" y="5468108"/>
                <a:ext cx="310896" cy="310896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53" name="Picture 7" descr="C:\Users\yhwang\Desktop\WW Design\Multimode Icons\server-01.png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23337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46" name="Group 51"/>
            <p:cNvGrpSpPr/>
            <p:nvPr/>
          </p:nvGrpSpPr>
          <p:grpSpPr>
            <a:xfrm>
              <a:off x="4881005" y="5468108"/>
              <a:ext cx="310977" cy="310896"/>
              <a:chOff x="4879734" y="5468108"/>
              <a:chExt cx="310896" cy="310896"/>
            </a:xfrm>
          </p:grpSpPr>
          <p:sp>
            <p:nvSpPr>
              <p:cNvPr id="50" name="Oval 52"/>
              <p:cNvSpPr/>
              <p:nvPr/>
            </p:nvSpPr>
            <p:spPr>
              <a:xfrm>
                <a:off x="4879734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51" name="Picture 6" descr="C:\Users\yhwang\Desktop\WW Design\Multimode Icons\network-01.png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79734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47" name="Group 57"/>
            <p:cNvGrpSpPr/>
            <p:nvPr/>
          </p:nvGrpSpPr>
          <p:grpSpPr>
            <a:xfrm>
              <a:off x="5951465" y="5468108"/>
              <a:ext cx="310977" cy="310896"/>
              <a:chOff x="5949915" y="5468108"/>
              <a:chExt cx="310896" cy="310896"/>
            </a:xfrm>
          </p:grpSpPr>
          <p:sp>
            <p:nvSpPr>
              <p:cNvPr id="48" name="Oval 58"/>
              <p:cNvSpPr/>
              <p:nvPr/>
            </p:nvSpPr>
            <p:spPr>
              <a:xfrm>
                <a:off x="5949915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49" name="Picture 8" descr="C:\Users\yhwang\Desktop\WW Design\Multimode Icons\think_light-01.png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49915" y="5468108"/>
                <a:ext cx="310896" cy="310896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64" name="Rectangle 19"/>
          <p:cNvSpPr/>
          <p:nvPr/>
        </p:nvSpPr>
        <p:spPr bwMode="black">
          <a:xfrm>
            <a:off x="693753" y="3971486"/>
            <a:ext cx="1097683" cy="10672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65" name="Straight Connector 20"/>
          <p:cNvCxnSpPr/>
          <p:nvPr/>
        </p:nvCxnSpPr>
        <p:spPr>
          <a:xfrm>
            <a:off x="693753" y="4078212"/>
            <a:ext cx="93694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8935" y="2975610"/>
            <a:ext cx="3442335" cy="10699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2285" y="939800"/>
            <a:ext cx="4709160" cy="4961890"/>
          </a:xfrm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509494"/>
            <a:ext cx="10897745" cy="6604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Freeform 5"/>
          <p:cNvSpPr>
            <a:spLocks noChangeAspect="1" noEditPoints="1"/>
          </p:cNvSpPr>
          <p:nvPr/>
        </p:nvSpPr>
        <p:spPr bwMode="black">
          <a:xfrm>
            <a:off x="360735" y="739403"/>
            <a:ext cx="200535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en-US" sz="18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5600478"/>
            <a:ext cx="10897745" cy="660400"/>
          </a:xfrm>
        </p:spPr>
        <p:txBody>
          <a:bodyPr>
            <a:normAutofit/>
          </a:bodyPr>
          <a:lstStyle>
            <a:lvl1pPr algn="r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159" y="382494"/>
            <a:ext cx="10897745" cy="49620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Freeform 5"/>
          <p:cNvSpPr>
            <a:spLocks noChangeAspect="1" noEditPoints="1"/>
          </p:cNvSpPr>
          <p:nvPr/>
        </p:nvSpPr>
        <p:spPr bwMode="black">
          <a:xfrm>
            <a:off x="360735" y="5830387"/>
            <a:ext cx="200535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2700870"/>
            <a:ext cx="8594429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09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1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5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1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3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159" y="1479179"/>
            <a:ext cx="5305225" cy="45621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6443" y="1479177"/>
            <a:ext cx="5305225" cy="456218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Freeform 5"/>
          <p:cNvSpPr>
            <a:spLocks noChangeAspect="1" noEditPoints="1"/>
          </p:cNvSpPr>
          <p:nvPr/>
        </p:nvSpPr>
        <p:spPr bwMode="black">
          <a:xfrm>
            <a:off x="360735" y="739403"/>
            <a:ext cx="200535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en-US" sz="180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570" y="1458025"/>
            <a:ext cx="53157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70" y="2322419"/>
            <a:ext cx="5315778" cy="371894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481" y="1458025"/>
            <a:ext cx="53774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481" y="2322418"/>
            <a:ext cx="5377423" cy="371894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" name="Freeform 5"/>
          <p:cNvSpPr>
            <a:spLocks noChangeAspect="1" noEditPoints="1"/>
          </p:cNvSpPr>
          <p:nvPr/>
        </p:nvSpPr>
        <p:spPr bwMode="black">
          <a:xfrm>
            <a:off x="360735" y="739403"/>
            <a:ext cx="200535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en-US" sz="18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375" y="478866"/>
            <a:ext cx="10794380" cy="7216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Freeform 5"/>
          <p:cNvSpPr>
            <a:spLocks noChangeAspect="1" noEditPoints="1"/>
          </p:cNvSpPr>
          <p:nvPr/>
        </p:nvSpPr>
        <p:spPr bwMode="black">
          <a:xfrm>
            <a:off x="360735" y="739403"/>
            <a:ext cx="200535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en-US" sz="1800"/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0"/>
          </p:nvPr>
        </p:nvSpPr>
        <p:spPr>
          <a:xfrm>
            <a:off x="1482725" y="2345142"/>
            <a:ext cx="2345143" cy="275657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图片占位符 3"/>
          <p:cNvSpPr>
            <a:spLocks noGrp="1"/>
          </p:cNvSpPr>
          <p:nvPr>
            <p:ph type="pic" sz="quarter" idx="11"/>
          </p:nvPr>
        </p:nvSpPr>
        <p:spPr>
          <a:xfrm>
            <a:off x="4921840" y="2345526"/>
            <a:ext cx="2345143" cy="2756578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8" name="图片占位符 3"/>
          <p:cNvSpPr>
            <a:spLocks noGrp="1"/>
          </p:cNvSpPr>
          <p:nvPr>
            <p:ph type="pic" sz="quarter" idx="12"/>
          </p:nvPr>
        </p:nvSpPr>
        <p:spPr>
          <a:xfrm>
            <a:off x="8217941" y="2345526"/>
            <a:ext cx="2345143" cy="2756195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2425" cy="794935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364776"/>
            <a:ext cx="10512425" cy="4812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93"/>
            <a:ext cx="12190416" cy="6857107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 bwMode="gray">
          <a:xfrm>
            <a:off x="1828171" y="1519963"/>
            <a:ext cx="8535661" cy="4341742"/>
            <a:chOff x="1828170" y="1258957"/>
            <a:chExt cx="8535661" cy="4341742"/>
          </a:xfrm>
          <a:solidFill>
            <a:schemeClr val="bg1">
              <a:lumMod val="85000"/>
            </a:schemeClr>
          </a:solidFill>
        </p:grpSpPr>
        <p:sp>
          <p:nvSpPr>
            <p:cNvPr id="5" name="Freeform 9"/>
            <p:cNvSpPr/>
            <p:nvPr/>
          </p:nvSpPr>
          <p:spPr bwMode="gray">
            <a:xfrm>
              <a:off x="5610226" y="4994274"/>
              <a:ext cx="974725" cy="606425"/>
            </a:xfrm>
            <a:custGeom>
              <a:avLst/>
              <a:gdLst>
                <a:gd name="T0" fmla="*/ 122 w 257"/>
                <a:gd name="T1" fmla="*/ 155 h 159"/>
                <a:gd name="T2" fmla="*/ 4 w 257"/>
                <a:gd name="T3" fmla="*/ 12 h 159"/>
                <a:gd name="T4" fmla="*/ 10 w 257"/>
                <a:gd name="T5" fmla="*/ 0 h 159"/>
                <a:gd name="T6" fmla="*/ 247 w 257"/>
                <a:gd name="T7" fmla="*/ 0 h 159"/>
                <a:gd name="T8" fmla="*/ 253 w 257"/>
                <a:gd name="T9" fmla="*/ 12 h 159"/>
                <a:gd name="T10" fmla="*/ 134 w 257"/>
                <a:gd name="T11" fmla="*/ 155 h 159"/>
                <a:gd name="T12" fmla="*/ 122 w 257"/>
                <a:gd name="T13" fmla="*/ 15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159">
                  <a:moveTo>
                    <a:pt x="122" y="155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0" y="7"/>
                    <a:pt x="3" y="0"/>
                    <a:pt x="10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53" y="0"/>
                    <a:pt x="257" y="7"/>
                    <a:pt x="253" y="12"/>
                  </a:cubicBezTo>
                  <a:cubicBezTo>
                    <a:pt x="134" y="155"/>
                    <a:pt x="134" y="155"/>
                    <a:pt x="134" y="155"/>
                  </a:cubicBezTo>
                  <a:cubicBezTo>
                    <a:pt x="131" y="159"/>
                    <a:pt x="125" y="159"/>
                    <a:pt x="122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  <p:sp>
          <p:nvSpPr>
            <p:cNvPr id="8" name="Rounded Rectangle 7"/>
            <p:cNvSpPr/>
            <p:nvPr/>
          </p:nvSpPr>
          <p:spPr bwMode="gray">
            <a:xfrm>
              <a:off x="1828170" y="1258957"/>
              <a:ext cx="8535661" cy="3893151"/>
            </a:xfrm>
            <a:prstGeom prst="roundRect">
              <a:avLst>
                <a:gd name="adj" fmla="val 543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2400"/>
            </a:p>
          </p:txBody>
        </p:sp>
      </p:grpSp>
      <p:sp>
        <p:nvSpPr>
          <p:cNvPr id="2" name="Rectangle 1"/>
          <p:cNvSpPr/>
          <p:nvPr/>
        </p:nvSpPr>
        <p:spPr>
          <a:xfrm>
            <a:off x="1" y="893"/>
            <a:ext cx="12188825" cy="6857107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9" name="Group 8"/>
          <p:cNvGrpSpPr/>
          <p:nvPr/>
        </p:nvGrpSpPr>
        <p:grpSpPr bwMode="gray">
          <a:xfrm>
            <a:off x="5853434" y="1260545"/>
            <a:ext cx="485134" cy="485134"/>
            <a:chOff x="5853433" y="734066"/>
            <a:chExt cx="485134" cy="485134"/>
          </a:xfrm>
        </p:grpSpPr>
        <p:sp>
          <p:nvSpPr>
            <p:cNvPr id="10" name="Oval 9"/>
            <p:cNvSpPr/>
            <p:nvPr/>
          </p:nvSpPr>
          <p:spPr bwMode="gray">
            <a:xfrm>
              <a:off x="5886450" y="767634"/>
              <a:ext cx="419098" cy="41909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sz="2400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gray">
            <a:xfrm>
              <a:off x="5853433" y="734066"/>
              <a:ext cx="485134" cy="485134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206 w 412"/>
                <a:gd name="T11" fmla="*/ 376 h 412"/>
                <a:gd name="T12" fmla="*/ 36 w 412"/>
                <a:gd name="T13" fmla="*/ 206 h 412"/>
                <a:gd name="T14" fmla="*/ 206 w 412"/>
                <a:gd name="T15" fmla="*/ 36 h 412"/>
                <a:gd name="T16" fmla="*/ 376 w 412"/>
                <a:gd name="T17" fmla="*/ 206 h 412"/>
                <a:gd name="T18" fmla="*/ 206 w 412"/>
                <a:gd name="T19" fmla="*/ 376 h 412"/>
                <a:gd name="T20" fmla="*/ 189 w 412"/>
                <a:gd name="T21" fmla="*/ 262 h 412"/>
                <a:gd name="T22" fmla="*/ 125 w 412"/>
                <a:gd name="T23" fmla="*/ 262 h 412"/>
                <a:gd name="T24" fmla="*/ 125 w 412"/>
                <a:gd name="T25" fmla="*/ 216 h 412"/>
                <a:gd name="T26" fmla="*/ 130 w 412"/>
                <a:gd name="T27" fmla="*/ 172 h 412"/>
                <a:gd name="T28" fmla="*/ 148 w 412"/>
                <a:gd name="T29" fmla="*/ 143 h 412"/>
                <a:gd name="T30" fmla="*/ 182 w 412"/>
                <a:gd name="T31" fmla="*/ 123 h 412"/>
                <a:gd name="T32" fmla="*/ 194 w 412"/>
                <a:gd name="T33" fmla="*/ 150 h 412"/>
                <a:gd name="T34" fmla="*/ 167 w 412"/>
                <a:gd name="T35" fmla="*/ 167 h 412"/>
                <a:gd name="T36" fmla="*/ 158 w 412"/>
                <a:gd name="T37" fmla="*/ 198 h 412"/>
                <a:gd name="T38" fmla="*/ 189 w 412"/>
                <a:gd name="T39" fmla="*/ 198 h 412"/>
                <a:gd name="T40" fmla="*/ 189 w 412"/>
                <a:gd name="T41" fmla="*/ 262 h 412"/>
                <a:gd name="T42" fmla="*/ 278 w 412"/>
                <a:gd name="T43" fmla="*/ 262 h 412"/>
                <a:gd name="T44" fmla="*/ 214 w 412"/>
                <a:gd name="T45" fmla="*/ 262 h 412"/>
                <a:gd name="T46" fmla="*/ 214 w 412"/>
                <a:gd name="T47" fmla="*/ 216 h 412"/>
                <a:gd name="T48" fmla="*/ 219 w 412"/>
                <a:gd name="T49" fmla="*/ 172 h 412"/>
                <a:gd name="T50" fmla="*/ 237 w 412"/>
                <a:gd name="T51" fmla="*/ 143 h 412"/>
                <a:gd name="T52" fmla="*/ 270 w 412"/>
                <a:gd name="T53" fmla="*/ 123 h 412"/>
                <a:gd name="T54" fmla="*/ 283 w 412"/>
                <a:gd name="T55" fmla="*/ 150 h 412"/>
                <a:gd name="T56" fmla="*/ 255 w 412"/>
                <a:gd name="T57" fmla="*/ 167 h 412"/>
                <a:gd name="T58" fmla="*/ 247 w 412"/>
                <a:gd name="T59" fmla="*/ 198 h 412"/>
                <a:gd name="T60" fmla="*/ 278 w 412"/>
                <a:gd name="T61" fmla="*/ 198 h 412"/>
                <a:gd name="T62" fmla="*/ 278 w 412"/>
                <a:gd name="T63" fmla="*/ 26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3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3"/>
                    <a:pt x="320" y="0"/>
                    <a:pt x="206" y="0"/>
                  </a:cubicBezTo>
                  <a:close/>
                  <a:moveTo>
                    <a:pt x="206" y="376"/>
                  </a:moveTo>
                  <a:cubicBezTo>
                    <a:pt x="112" y="376"/>
                    <a:pt x="36" y="300"/>
                    <a:pt x="36" y="206"/>
                  </a:cubicBezTo>
                  <a:cubicBezTo>
                    <a:pt x="36" y="112"/>
                    <a:pt x="112" y="36"/>
                    <a:pt x="206" y="36"/>
                  </a:cubicBezTo>
                  <a:cubicBezTo>
                    <a:pt x="300" y="36"/>
                    <a:pt x="376" y="112"/>
                    <a:pt x="376" y="206"/>
                  </a:cubicBezTo>
                  <a:cubicBezTo>
                    <a:pt x="376" y="300"/>
                    <a:pt x="300" y="376"/>
                    <a:pt x="206" y="376"/>
                  </a:cubicBezTo>
                  <a:close/>
                  <a:moveTo>
                    <a:pt x="189" y="262"/>
                  </a:moveTo>
                  <a:cubicBezTo>
                    <a:pt x="125" y="262"/>
                    <a:pt x="125" y="262"/>
                    <a:pt x="125" y="262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25" y="197"/>
                    <a:pt x="127" y="183"/>
                    <a:pt x="130" y="172"/>
                  </a:cubicBezTo>
                  <a:cubicBezTo>
                    <a:pt x="133" y="161"/>
                    <a:pt x="139" y="152"/>
                    <a:pt x="148" y="143"/>
                  </a:cubicBezTo>
                  <a:cubicBezTo>
                    <a:pt x="157" y="135"/>
                    <a:pt x="168" y="128"/>
                    <a:pt x="182" y="123"/>
                  </a:cubicBezTo>
                  <a:cubicBezTo>
                    <a:pt x="194" y="150"/>
                    <a:pt x="194" y="150"/>
                    <a:pt x="194" y="150"/>
                  </a:cubicBezTo>
                  <a:cubicBezTo>
                    <a:pt x="182" y="154"/>
                    <a:pt x="172" y="160"/>
                    <a:pt x="167" y="167"/>
                  </a:cubicBezTo>
                  <a:cubicBezTo>
                    <a:pt x="161" y="175"/>
                    <a:pt x="158" y="185"/>
                    <a:pt x="158" y="198"/>
                  </a:cubicBezTo>
                  <a:cubicBezTo>
                    <a:pt x="189" y="198"/>
                    <a:pt x="189" y="198"/>
                    <a:pt x="189" y="198"/>
                  </a:cubicBezTo>
                  <a:lnTo>
                    <a:pt x="189" y="262"/>
                  </a:lnTo>
                  <a:close/>
                  <a:moveTo>
                    <a:pt x="278" y="262"/>
                  </a:moveTo>
                  <a:cubicBezTo>
                    <a:pt x="214" y="262"/>
                    <a:pt x="214" y="262"/>
                    <a:pt x="214" y="262"/>
                  </a:cubicBezTo>
                  <a:cubicBezTo>
                    <a:pt x="214" y="216"/>
                    <a:pt x="214" y="216"/>
                    <a:pt x="214" y="216"/>
                  </a:cubicBezTo>
                  <a:cubicBezTo>
                    <a:pt x="214" y="197"/>
                    <a:pt x="215" y="182"/>
                    <a:pt x="219" y="172"/>
                  </a:cubicBezTo>
                  <a:cubicBezTo>
                    <a:pt x="222" y="161"/>
                    <a:pt x="228" y="152"/>
                    <a:pt x="237" y="143"/>
                  </a:cubicBezTo>
                  <a:cubicBezTo>
                    <a:pt x="246" y="135"/>
                    <a:pt x="257" y="128"/>
                    <a:pt x="270" y="123"/>
                  </a:cubicBezTo>
                  <a:cubicBezTo>
                    <a:pt x="283" y="150"/>
                    <a:pt x="283" y="150"/>
                    <a:pt x="283" y="150"/>
                  </a:cubicBezTo>
                  <a:cubicBezTo>
                    <a:pt x="270" y="154"/>
                    <a:pt x="261" y="160"/>
                    <a:pt x="255" y="167"/>
                  </a:cubicBezTo>
                  <a:cubicBezTo>
                    <a:pt x="250" y="175"/>
                    <a:pt x="247" y="185"/>
                    <a:pt x="247" y="198"/>
                  </a:cubicBezTo>
                  <a:cubicBezTo>
                    <a:pt x="278" y="198"/>
                    <a:pt x="278" y="198"/>
                    <a:pt x="278" y="198"/>
                  </a:cubicBezTo>
                  <a:lnTo>
                    <a:pt x="278" y="2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</p:grpSp>
      <p:cxnSp>
        <p:nvCxnSpPr>
          <p:cNvPr id="12" name="Straight Connector 11"/>
          <p:cNvCxnSpPr/>
          <p:nvPr/>
        </p:nvCxnSpPr>
        <p:spPr>
          <a:xfrm>
            <a:off x="2795849" y="4437853"/>
            <a:ext cx="660030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3619914" y="4738254"/>
            <a:ext cx="4952177" cy="283924"/>
            <a:chOff x="587076" y="4891945"/>
            <a:chExt cx="6379553" cy="365760"/>
          </a:xfrm>
        </p:grpSpPr>
        <p:pic>
          <p:nvPicPr>
            <p:cNvPr id="14" name="Picture 2" descr="C:\Users\kathyp\Documents\00_Brand-Resources\Multimode Elements\Multimode Icons\PNG\Multimode-Icon_HANG.png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>
              <a:off x="587076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C:\Users\kathyp\Documents\00_Brand-Resources\Multimode Elements\Multimode Icons\PNG\Multimode-Icon_HOLD.png"/>
            <p:cNvPicPr>
              <a:picLocks noChangeAspect="1" noChangeArrowheads="1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 bwMode="auto">
            <a:xfrm>
              <a:off x="1300860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C:\Users\kathyp\Documents\00_Brand-Resources\Multimode Elements\Multimode Icons\PNG\Multimode-Icon_LAPTOP.png"/>
            <p:cNvPicPr>
              <a:picLocks noChangeAspect="1" noChangeArrowheads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 bwMode="auto">
            <a:xfrm>
              <a:off x="1658247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5" descr="C:\Users\kathyp\Documents\00_Brand-Resources\Multimode Elements\Multimode Icons\PNG\Multimode-Icon_STAND.png"/>
            <p:cNvPicPr>
              <a:picLocks noChangeAspect="1" noChangeArrowheads="1"/>
            </p:cNvPicPr>
            <p:nvPr/>
          </p:nvPicPr>
          <p:blipFill>
            <a:blip r:embed="rId6" cstate="screen"/>
            <a:srcRect/>
            <a:stretch>
              <a:fillRect/>
            </a:stretch>
          </p:blipFill>
          <p:spPr bwMode="auto">
            <a:xfrm>
              <a:off x="2728428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6" descr="C:\Users\kathyp\Documents\00_Brand-Resources\Multimode Elements\Multimode Icons\PNG\Multimode-Icon_STAND-Tablet.png"/>
            <p:cNvPicPr>
              <a:picLocks noChangeAspect="1" noChangeArrowheads="1"/>
            </p:cNvPicPr>
            <p:nvPr/>
          </p:nvPicPr>
          <p:blipFill>
            <a:blip r:embed="rId7" cstate="screen"/>
            <a:srcRect/>
            <a:stretch>
              <a:fillRect/>
            </a:stretch>
          </p:blipFill>
          <p:spPr bwMode="auto">
            <a:xfrm>
              <a:off x="3442212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C:\Users\kathyp\Documents\00_Brand-Resources\Multimode Elements\Multimode Icons\PNG\Multimode-Icon_TABLE.png"/>
            <p:cNvPicPr>
              <a:picLocks noChangeAspect="1" noChangeArrowheads="1"/>
            </p:cNvPicPr>
            <p:nvPr/>
          </p:nvPicPr>
          <p:blipFill>
            <a:blip r:embed="rId8" cstate="screen"/>
            <a:srcRect/>
            <a:stretch>
              <a:fillRect/>
            </a:stretch>
          </p:blipFill>
          <p:spPr bwMode="auto">
            <a:xfrm>
              <a:off x="3799599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8" descr="C:\Users\kathyp\Documents\00_Brand-Resources\Multimode Elements\Multimode Icons\PNG\Multimode-Icon_TABLET.png"/>
            <p:cNvPicPr>
              <a:picLocks noChangeAspect="1" noChangeArrowheads="1"/>
            </p:cNvPicPr>
            <p:nvPr/>
          </p:nvPicPr>
          <p:blipFill>
            <a:blip r:embed="rId9" cstate="screen"/>
            <a:srcRect/>
            <a:stretch>
              <a:fillRect/>
            </a:stretch>
          </p:blipFill>
          <p:spPr bwMode="auto">
            <a:xfrm>
              <a:off x="4156986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9" descr="C:\Users\kathyp\Documents\00_Brand-Resources\Multimode Elements\Multimode Icons\PNG\Multimode-Icon_TENT.png"/>
            <p:cNvPicPr>
              <a:picLocks noChangeAspect="1" noChangeArrowheads="1"/>
            </p:cNvPicPr>
            <p:nvPr/>
          </p:nvPicPr>
          <p:blipFill>
            <a:blip r:embed="rId10" cstate="screen"/>
            <a:srcRect/>
            <a:stretch>
              <a:fillRect/>
            </a:stretch>
          </p:blipFill>
          <p:spPr bwMode="auto">
            <a:xfrm>
              <a:off x="5583564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0" descr="C:\Users\kathyp\Documents\00_Brand-Resources\Multimode Elements\Multimode Icons\PNG\Multimode-Icon_TILT.png"/>
            <p:cNvPicPr>
              <a:picLocks noChangeAspect="1" noChangeArrowheads="1"/>
            </p:cNvPicPr>
            <p:nvPr/>
          </p:nvPicPr>
          <p:blipFill>
            <a:blip r:embed="rId11" cstate="screen"/>
            <a:srcRect/>
            <a:stretch>
              <a:fillRect/>
            </a:stretch>
          </p:blipFill>
          <p:spPr bwMode="auto">
            <a:xfrm>
              <a:off x="6297348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11" descr="C:\Users\kathyp\Documents\00_Brand-Resources\Multimode Elements\Multimode Icons\PNG\Multimode-Icon_TV.png"/>
            <p:cNvPicPr>
              <a:picLocks noChangeAspect="1" noChangeArrowheads="1"/>
            </p:cNvPicPr>
            <p:nvPr/>
          </p:nvPicPr>
          <p:blipFill>
            <a:blip r:embed="rId12" cstate="screen"/>
            <a:srcRect/>
            <a:stretch>
              <a:fillRect/>
            </a:stretch>
          </p:blipFill>
          <p:spPr bwMode="auto">
            <a:xfrm>
              <a:off x="6654743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4" name="Group 175"/>
            <p:cNvGrpSpPr/>
            <p:nvPr/>
          </p:nvGrpSpPr>
          <p:grpSpPr>
            <a:xfrm>
              <a:off x="2015634" y="4917112"/>
              <a:ext cx="310896" cy="310896"/>
              <a:chOff x="2024598" y="5468108"/>
              <a:chExt cx="310896" cy="310896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2024598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13" cstate="screen"/>
              <a:stretch>
                <a:fillRect/>
              </a:stretch>
            </p:blipFill>
            <p:spPr>
              <a:xfrm>
                <a:off x="2118814" y="5509256"/>
                <a:ext cx="122464" cy="228600"/>
              </a:xfrm>
              <a:prstGeom prst="rect">
                <a:avLst/>
              </a:prstGeom>
            </p:spPr>
          </p:pic>
        </p:grpSp>
        <p:grpSp>
          <p:nvGrpSpPr>
            <p:cNvPr id="25" name="Group 178"/>
            <p:cNvGrpSpPr/>
            <p:nvPr/>
          </p:nvGrpSpPr>
          <p:grpSpPr>
            <a:xfrm>
              <a:off x="3085815" y="4917112"/>
              <a:ext cx="310896" cy="310896"/>
              <a:chOff x="3094779" y="5468108"/>
              <a:chExt cx="310896" cy="310896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3094779" y="5468108"/>
                <a:ext cx="310896" cy="31089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45" name="Picture 9" descr="C:\Users\yhwang\Desktop\WW Design\Multimode Icons\twitter-01.png"/>
              <p:cNvPicPr>
                <a:picLocks noChangeAspect="1" noChangeArrowheads="1"/>
              </p:cNvPicPr>
              <p:nvPr/>
            </p:nvPicPr>
            <p:blipFill>
              <a:blip r:embed="rId14" cstate="screen"/>
              <a:srcRect/>
              <a:stretch>
                <a:fillRect/>
              </a:stretch>
            </p:blipFill>
            <p:spPr bwMode="auto">
              <a:xfrm>
                <a:off x="3094779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6" name="Group 181"/>
            <p:cNvGrpSpPr/>
            <p:nvPr/>
          </p:nvGrpSpPr>
          <p:grpSpPr>
            <a:xfrm>
              <a:off x="944463" y="4917112"/>
              <a:ext cx="310896" cy="310896"/>
              <a:chOff x="953427" y="5468108"/>
              <a:chExt cx="310896" cy="310896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953427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43" name="Picture 5" descr="C:\Users\yhwang\Desktop\WW Design\Multimode Icons\globe-01.png"/>
              <p:cNvPicPr>
                <a:picLocks noChangeAspect="1" noChangeArrowheads="1"/>
              </p:cNvPicPr>
              <p:nvPr/>
            </p:nvPicPr>
            <p:blipFill>
              <a:blip r:embed="rId15" cstate="screen"/>
              <a:srcRect/>
              <a:stretch>
                <a:fillRect/>
              </a:stretch>
            </p:blipFill>
            <p:spPr bwMode="auto">
              <a:xfrm>
                <a:off x="980859" y="5495540"/>
                <a:ext cx="256032" cy="256032"/>
              </a:xfrm>
              <a:prstGeom prst="rect">
                <a:avLst/>
              </a:prstGeom>
              <a:noFill/>
            </p:spPr>
          </p:pic>
        </p:grpSp>
        <p:grpSp>
          <p:nvGrpSpPr>
            <p:cNvPr id="27" name="Group 255"/>
            <p:cNvGrpSpPr/>
            <p:nvPr/>
          </p:nvGrpSpPr>
          <p:grpSpPr>
            <a:xfrm>
              <a:off x="2346864" y="4891945"/>
              <a:ext cx="365760" cy="365760"/>
              <a:chOff x="2355828" y="5442941"/>
              <a:chExt cx="365760" cy="365760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2380995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41" name="Picture 2" descr="C:\Users\yhwang\Desktop\WW Design\Multimode Icons\chain-01.png"/>
              <p:cNvPicPr>
                <a:picLocks noChangeAspect="1" noChangeArrowheads="1"/>
              </p:cNvPicPr>
              <p:nvPr/>
            </p:nvPicPr>
            <p:blipFill>
              <a:blip r:embed="rId16" cstate="screen"/>
              <a:srcRect/>
              <a:stretch>
                <a:fillRect/>
              </a:stretch>
            </p:blipFill>
            <p:spPr bwMode="auto">
              <a:xfrm>
                <a:off x="2355828" y="5442941"/>
                <a:ext cx="365760" cy="365760"/>
              </a:xfrm>
              <a:prstGeom prst="rect">
                <a:avLst/>
              </a:prstGeom>
              <a:noFill/>
            </p:spPr>
          </p:pic>
        </p:grpSp>
        <p:grpSp>
          <p:nvGrpSpPr>
            <p:cNvPr id="28" name="Group 258"/>
            <p:cNvGrpSpPr/>
            <p:nvPr/>
          </p:nvGrpSpPr>
          <p:grpSpPr>
            <a:xfrm>
              <a:off x="5227167" y="4917112"/>
              <a:ext cx="310896" cy="310896"/>
              <a:chOff x="5236131" y="5468108"/>
              <a:chExt cx="310896" cy="310896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5236131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39" name="Picture 38" descr="C:\Users\yhwang\Desktop\WW Design\Multimode Icons\facebook-01.png"/>
              <p:cNvPicPr>
                <a:picLocks noChangeAspect="1" noChangeArrowheads="1"/>
              </p:cNvPicPr>
              <p:nvPr/>
            </p:nvPicPr>
            <p:blipFill>
              <a:blip r:embed="rId17" cstate="screen"/>
              <a:srcRect/>
              <a:stretch>
                <a:fillRect/>
              </a:stretch>
            </p:blipFill>
            <p:spPr bwMode="auto">
              <a:xfrm>
                <a:off x="5236131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9" name="Group 261"/>
            <p:cNvGrpSpPr/>
            <p:nvPr/>
          </p:nvGrpSpPr>
          <p:grpSpPr>
            <a:xfrm>
              <a:off x="4514373" y="4917112"/>
              <a:ext cx="310896" cy="310896"/>
              <a:chOff x="4523337" y="5468108"/>
              <a:chExt cx="310896" cy="310896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4523337" y="5468108"/>
                <a:ext cx="310896" cy="310896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37" name="Picture 7" descr="C:\Users\yhwang\Desktop\WW Design\Multimode Icons\server-01.png"/>
              <p:cNvPicPr>
                <a:picLocks noChangeAspect="1" noChangeArrowheads="1"/>
              </p:cNvPicPr>
              <p:nvPr/>
            </p:nvPicPr>
            <p:blipFill>
              <a:blip r:embed="rId18" cstate="screen"/>
              <a:srcRect/>
              <a:stretch>
                <a:fillRect/>
              </a:stretch>
            </p:blipFill>
            <p:spPr bwMode="auto">
              <a:xfrm>
                <a:off x="4523337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30" name="Group 264"/>
            <p:cNvGrpSpPr/>
            <p:nvPr/>
          </p:nvGrpSpPr>
          <p:grpSpPr>
            <a:xfrm>
              <a:off x="4870770" y="4917112"/>
              <a:ext cx="310896" cy="310896"/>
              <a:chOff x="4879734" y="5468108"/>
              <a:chExt cx="310896" cy="310896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4879734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35" name="Picture 6" descr="C:\Users\yhwang\Desktop\WW Design\Multimode Icons\network-01.png"/>
              <p:cNvPicPr>
                <a:picLocks noChangeAspect="1" noChangeArrowheads="1"/>
              </p:cNvPicPr>
              <p:nvPr/>
            </p:nvPicPr>
            <p:blipFill>
              <a:blip r:embed="rId19" cstate="screen"/>
              <a:srcRect/>
              <a:stretch>
                <a:fillRect/>
              </a:stretch>
            </p:blipFill>
            <p:spPr bwMode="auto">
              <a:xfrm>
                <a:off x="4879734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31" name="Group 267"/>
            <p:cNvGrpSpPr/>
            <p:nvPr/>
          </p:nvGrpSpPr>
          <p:grpSpPr>
            <a:xfrm>
              <a:off x="5940951" y="4917112"/>
              <a:ext cx="310896" cy="310896"/>
              <a:chOff x="5949915" y="5468108"/>
              <a:chExt cx="310896" cy="310896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5949915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33" name="Picture 8" descr="C:\Users\yhwang\Desktop\WW Design\Multimode Icons\think_light-01.png"/>
              <p:cNvPicPr>
                <a:picLocks noChangeAspect="1" noChangeArrowheads="1"/>
              </p:cNvPicPr>
              <p:nvPr/>
            </p:nvPicPr>
            <p:blipFill>
              <a:blip r:embed="rId20" cstate="screen"/>
              <a:srcRect/>
              <a:stretch>
                <a:fillRect/>
              </a:stretch>
            </p:blipFill>
            <p:spPr bwMode="auto">
              <a:xfrm>
                <a:off x="5949915" y="5468108"/>
                <a:ext cx="310896" cy="310896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48" name="Picture 47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189" y="2009776"/>
            <a:ext cx="6971627" cy="22315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5C519-0B4B-4A85-9CD4-5F566943E8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6CD5B-F0AA-4BEE-B07A-EC08AD5BC2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24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24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0013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0613" y="1825625"/>
            <a:ext cx="5180012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242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62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620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0613" y="1681163"/>
            <a:ext cx="51816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0613" y="2505075"/>
            <a:ext cx="518160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24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24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16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7013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013" y="635635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159" y="509494"/>
            <a:ext cx="10897745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1358153"/>
            <a:ext cx="10897745" cy="4962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8" name="Rectangle 6"/>
          <p:cNvSpPr/>
          <p:nvPr/>
        </p:nvSpPr>
        <p:spPr bwMode="gray">
          <a:xfrm>
            <a:off x="11748700" y="6313233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" name="TextBox slide number"/>
          <p:cNvSpPr txBox="1"/>
          <p:nvPr/>
        </p:nvSpPr>
        <p:spPr bwMode="white">
          <a:xfrm>
            <a:off x="11748702" y="6306777"/>
            <a:ext cx="450346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z="1000" smtClean="0"/>
            </a:fld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lnSpc>
          <a:spcPct val="150000"/>
        </a:lnSpc>
        <a:spcBef>
          <a:spcPts val="1000"/>
        </a:spcBef>
        <a:spcAft>
          <a:spcPts val="0"/>
        </a:spcAft>
        <a:buClr>
          <a:srgbClr val="C00000"/>
        </a:buClr>
        <a:buSzPct val="80000"/>
        <a:buFont typeface="Wingdings" panose="05000000000000000000" pitchFamily="2" charset="2"/>
        <a:buChar char="l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lnSpc>
          <a:spcPct val="150000"/>
        </a:lnSpc>
        <a:spcBef>
          <a:spcPts val="1000"/>
        </a:spcBef>
        <a:spcAft>
          <a:spcPts val="0"/>
        </a:spcAft>
        <a:buClr>
          <a:srgbClr val="C00000"/>
        </a:buClr>
        <a:buSzPct val="80000"/>
        <a:buFont typeface="Wingdings" panose="05000000000000000000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365" indent="-228600" algn="l" defTabSz="457200" rtl="0" eaLnBrk="1" latinLnBrk="0" hangingPunct="1">
        <a:lnSpc>
          <a:spcPct val="150000"/>
        </a:lnSpc>
        <a:spcBef>
          <a:spcPts val="1000"/>
        </a:spcBef>
        <a:spcAft>
          <a:spcPts val="0"/>
        </a:spcAft>
        <a:buClr>
          <a:srgbClr val="C00000"/>
        </a:buClr>
        <a:buSzPct val="80000"/>
        <a:buFont typeface="Wingdings" panose="05000000000000000000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565" indent="-228600" algn="l" defTabSz="457200" rtl="0" eaLnBrk="1" latinLnBrk="0" hangingPunct="1">
        <a:lnSpc>
          <a:spcPct val="150000"/>
        </a:lnSpc>
        <a:spcBef>
          <a:spcPts val="1000"/>
        </a:spcBef>
        <a:spcAft>
          <a:spcPts val="0"/>
        </a:spcAft>
        <a:buClr>
          <a:srgbClr val="C00000"/>
        </a:buClr>
        <a:buSzPct val="80000"/>
        <a:buFont typeface="Wingdings" panose="05000000000000000000" pitchFamily="2" charset="2"/>
        <a:buChar char="l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65" indent="-228600" algn="l" defTabSz="457200" rtl="0" eaLnBrk="1" latinLnBrk="0" hangingPunct="1">
        <a:lnSpc>
          <a:spcPct val="150000"/>
        </a:lnSpc>
        <a:spcBef>
          <a:spcPts val="1000"/>
        </a:spcBef>
        <a:spcAft>
          <a:spcPts val="0"/>
        </a:spcAft>
        <a:buClr>
          <a:srgbClr val="C00000"/>
        </a:buClr>
        <a:buSzPct val="80000"/>
        <a:buFont typeface="Wingdings" panose="05000000000000000000" pitchFamily="2" charset="2"/>
        <a:buChar char="l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965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165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73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493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3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3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30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7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kern="2200" dirty="0">
                <a:latin typeface="Times New Roman" panose="02020603050405020304" pitchFamily="18" charset="0"/>
                <a:ea typeface="等线" panose="02010600030101010101" pitchFamily="2" charset="-122"/>
                <a:sym typeface="+mn-ea"/>
              </a:rPr>
              <a:t>第</a:t>
            </a:r>
            <a:r>
              <a:rPr lang="zh-CN" altLang="en-US" kern="2200" dirty="0">
                <a:latin typeface="Times New Roman" panose="02020603050405020304" pitchFamily="18" charset="0"/>
                <a:ea typeface="等线" panose="02010600030101010101" pitchFamily="2" charset="-122"/>
                <a:sym typeface="+mn-ea"/>
              </a:rPr>
              <a:t>二</a:t>
            </a:r>
            <a:r>
              <a:rPr lang="en-US" kern="2200" dirty="0">
                <a:latin typeface="Times New Roman" panose="02020603050405020304" pitchFamily="18" charset="0"/>
                <a:ea typeface="等线" panose="02010600030101010101" pitchFamily="2" charset="-122"/>
                <a:sym typeface="+mn-ea"/>
              </a:rPr>
              <a:t>节：</a:t>
            </a:r>
            <a:r>
              <a:rPr lang="zh-CN" altLang="en-US" kern="2200" dirty="0">
                <a:latin typeface="Times New Roman" panose="02020603050405020304" pitchFamily="18" charset="0"/>
                <a:ea typeface="等线" panose="02010600030101010101" pitchFamily="2" charset="-122"/>
                <a:sym typeface="+mn-ea"/>
              </a:rPr>
              <a:t>科学计算库</a:t>
            </a:r>
            <a:r>
              <a:rPr lang="en-US" altLang="zh-CN" kern="2200" dirty="0">
                <a:latin typeface="Times New Roman" panose="02020603050405020304" pitchFamily="18" charset="0"/>
                <a:ea typeface="等线" panose="02010600030101010101" pitchFamily="2" charset="-122"/>
                <a:sym typeface="+mn-ea"/>
              </a:rPr>
              <a:t>numpy</a:t>
            </a:r>
            <a:endParaRPr lang="en-US" altLang="zh-CN" b="1" i="0" u="none" strike="noStrike" kern="2200" baseline="0" dirty="0">
              <a:latin typeface="Times New Roman" panose="02020603050405020304" pitchFamily="18" charset="0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202</a:t>
            </a:r>
            <a:r>
              <a:rPr lang="en-US" altLang="zh-CN" dirty="0"/>
              <a:t>2</a:t>
            </a:r>
            <a:r>
              <a:rPr lang="zh-CN" altLang="en-US" dirty="0"/>
              <a:t>年</a:t>
            </a:r>
            <a:r>
              <a:rPr lang="en-US" altLang="zh-CN" dirty="0"/>
              <a:t>3</a:t>
            </a:r>
            <a:r>
              <a:rPr lang="zh-CN" altLang="en-US" dirty="0"/>
              <a:t>月</a:t>
            </a:r>
            <a:endParaRPr lang="zh-CN" altLang="en-US" dirty="0"/>
          </a:p>
        </p:txBody>
      </p:sp>
      <p:pic>
        <p:nvPicPr>
          <p:cNvPr id="7" name="图片 6" descr="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40565" cy="154495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>
                <a:sym typeface="+mn-ea"/>
              </a:rPr>
              <a:t>NumPy 数组属性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zh-CN" altLang="en-US"/>
              <a:t>NumPy 数组的维度称为轴。为了更直观的理解，可以将其与现实世界联系起来，比如在平面中即二维的世界中，我们描述一个点的时候，通常使用 x 轴、y 轴，这样就能确定一个点的具体位置了。因此，这里的两个维度，也就跟两个轴对应了起来。如果是立体的三维世界中，我们就会多出一个z轴，以此更加准确的来反映点的位置。所以，我么可以把以上的维度和轴进行等价。</a:t>
            </a:r>
            <a:endParaRPr lang="zh-CN" altLang="en-US"/>
          </a:p>
          <a:p>
            <a:r>
              <a:rPr lang="zh-CN" altLang="en-US"/>
              <a:t>NumPy 数组的维数称为秩（rank）？它是指轴的数量，或者维度的数量，是一个标量，一维数组的秩为 1，二维数组的秩为 2，以此类推</a:t>
            </a:r>
            <a:endParaRPr lang="zh-CN" altLang="en-US"/>
          </a:p>
          <a:p>
            <a:r>
              <a:rPr lang="zh-CN" altLang="en-US"/>
              <a:t>很多时候可以声明 </a:t>
            </a:r>
            <a:r>
              <a:rPr lang="zh-CN" altLang="en-US">
                <a:sym typeface="+mn-ea"/>
              </a:rPr>
              <a:t>轴</a:t>
            </a:r>
            <a:r>
              <a:rPr lang="zh-CN" altLang="en-US"/>
              <a:t>axis。axis=0，表示沿着第 0 轴进行操作，即对每一列进行操作；axis=1，表示沿着第1轴进行操作，即对每一行进行操作。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>
                <a:sym typeface="+mn-ea"/>
              </a:rPr>
              <a:t>NumPy 数组属性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NumPy 数组的维数称为秩（rank）？它是指轴的数量，或者维度的数量，是一个标量，一维数组的秩为 1，二维数组的秩为 2，以此类推</a:t>
            </a:r>
            <a:endParaRPr lang="zh-CN" altLang="en-US"/>
          </a:p>
          <a:p>
            <a:r>
              <a:rPr lang="zh-CN" altLang="en-US">
                <a:sym typeface="+mn-ea"/>
              </a:rPr>
              <a:t>很多时候可以声明 </a:t>
            </a:r>
            <a:r>
              <a:rPr lang="zh-CN" altLang="en-US">
                <a:sym typeface="+mn-ea"/>
              </a:rPr>
              <a:t>轴</a:t>
            </a:r>
            <a:r>
              <a:rPr lang="zh-CN" altLang="en-US">
                <a:sym typeface="+mn-ea"/>
              </a:rPr>
              <a:t>axis。axis=0，表示沿着第 0 轴进行操作，即对每一列进行操作；axis=1，表示沿着第1轴进行操作，即对每一行进行操作。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2010" y="4234180"/>
            <a:ext cx="4419600" cy="19583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425" y="3731260"/>
            <a:ext cx="3863340" cy="24612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>
                <a:sym typeface="+mn-ea"/>
              </a:rPr>
              <a:t>NumPy 数组属性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    使用0值表示沿着每一列或行标签/索引值向下执行方法</a:t>
            </a:r>
            <a:endParaRPr lang="zh-CN" altLang="en-US"/>
          </a:p>
          <a:p>
            <a:r>
              <a:rPr lang="zh-CN" altLang="en-US"/>
              <a:t> </a:t>
            </a:r>
            <a:r>
              <a:rPr lang="en-US" altLang="zh-CN"/>
              <a:t>   </a:t>
            </a:r>
            <a:r>
              <a:rPr lang="zh-CN" altLang="en-US"/>
              <a:t>使用1值表示沿着每一行或者列标签横向执行对应的方法</a:t>
            </a:r>
            <a:r>
              <a:rPr lang="en-US" altLang="zh-CN"/>
              <a:t>		</a:t>
            </a:r>
            <a:endParaRPr lang="en-US" altLang="zh-CN"/>
          </a:p>
          <a:p>
            <a:pPr lvl="1"/>
            <a:r>
              <a:rPr lang="en-US" altLang="zh-CN"/>
              <a:t>根据结果： </a:t>
            </a:r>
            <a:endParaRPr lang="en-US" altLang="zh-CN"/>
          </a:p>
          <a:p>
            <a:pPr lvl="2"/>
            <a:r>
              <a:rPr lang="en-US" altLang="zh-CN"/>
              <a:t>mean(axis=0)计算的是每一列平均值，</a:t>
            </a:r>
            <a:endParaRPr lang="en-US" altLang="zh-CN"/>
          </a:p>
          <a:p>
            <a:pPr lvl="2"/>
            <a:r>
              <a:rPr lang="en-US" altLang="zh-CN"/>
              <a:t>mean(axis=1)计算的是每一行平均值。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>
                <a:sym typeface="+mn-ea"/>
              </a:rPr>
              <a:t>NumPy 数组属性</a:t>
            </a:r>
            <a:br>
              <a:rPr lang="zh-CN" altLang="en-US"/>
            </a:br>
            <a:br>
              <a:rPr>
                <a:sym typeface="+mn-ea"/>
              </a:rPr>
            </a:b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91540" y="1169670"/>
            <a:ext cx="106172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ym typeface="+mn-ea"/>
              </a:rPr>
              <a:t>NumPy 的数组中比较重要 ndarray 对象属性有：</a:t>
            </a:r>
            <a:endParaRPr lang="zh-CN" altLang="en-US">
              <a:sym typeface="+mn-ea"/>
            </a:endParaRPr>
          </a:p>
        </p:txBody>
      </p:sp>
      <p:graphicFrame>
        <p:nvGraphicFramePr>
          <p:cNvPr id="9" name="内容占位符 8"/>
          <p:cNvGraphicFramePr/>
          <p:nvPr>
            <p:ph sz="half" idx="1"/>
            <p:custDataLst>
              <p:tags r:id="rId1"/>
            </p:custDataLst>
          </p:nvPr>
        </p:nvGraphicFramePr>
        <p:xfrm>
          <a:off x="1007110" y="2167890"/>
          <a:ext cx="10659110" cy="3429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03425"/>
                <a:gridCol w="865568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属性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说明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ndarray.ndim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秩，即轴的数量或维度的数量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ndarray.shape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数组的维度，对于矩阵，n 行 m 列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ndarray.size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数组元素的总个数，相当于 .shape 中 n*m 的值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ndarray.dtype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ndarray 对象的元素类型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ndarray.itemsize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ndarray 对象中每个元素的大小，以字节为单位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>
                <a:sym typeface="+mn-ea"/>
              </a:rPr>
              <a:t>数据类型</a:t>
            </a:r>
            <a:br>
              <a:rPr lang="zh-CN">
                <a:sym typeface="+mn-ea"/>
              </a:rPr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 sz="1800"/>
              <a:t>numpy 支持的数据类型比 Python 内置的类型要多很多，基本上可以和 C 语言的数据类型对应上，其中部分类型对应为 Python 内置的类型。下表列举了常用 NumPy 基本类型</a:t>
            </a:r>
            <a:endParaRPr lang="zh-CN" altLang="en-US" sz="1800"/>
          </a:p>
          <a:p>
            <a:pPr lvl="1"/>
            <a:endParaRPr lang="zh-CN" altLang="en-US" sz="1800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199515" y="2359025"/>
          <a:ext cx="10205720" cy="384175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80540"/>
                <a:gridCol w="3322320"/>
                <a:gridCol w="2105660"/>
                <a:gridCol w="2997200"/>
              </a:tblGrid>
              <a:tr h="3841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名称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描述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名称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描述</a:t>
                      </a:r>
                      <a:endParaRPr lang="zh-CN" altLang="en-US"/>
                    </a:p>
                  </a:txBody>
                  <a:tcPr/>
                </a:tc>
              </a:tr>
              <a:tr h="3841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bool</a:t>
                      </a:r>
                      <a:r>
                        <a:rPr lang="en-US" altLang="zh-CN"/>
                        <a:t>_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布尔型数据类型（True 或者 False）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float</a:t>
                      </a:r>
                      <a:r>
                        <a:rPr lang="en-US" altLang="zh-CN" sz="1800">
                          <a:sym typeface="+mn-ea"/>
                        </a:rPr>
                        <a:t>_</a:t>
                      </a:r>
                      <a:endParaRPr lang="en-US" altLang="zh-CN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float64 类型的简写</a:t>
                      </a:r>
                      <a:endParaRPr lang="zh-CN" altLang="en-US"/>
                    </a:p>
                  </a:txBody>
                  <a:tcPr/>
                </a:tc>
              </a:tr>
              <a:tr h="3841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int</a:t>
                      </a:r>
                      <a:r>
                        <a:rPr lang="en-US" altLang="zh-CN" sz="1800">
                          <a:sym typeface="+mn-ea"/>
                        </a:rPr>
                        <a:t>_</a:t>
                      </a:r>
                      <a:endParaRPr lang="en-US" altLang="zh-CN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默认的整数类型（类似于 C 语言中的 long，int32 或 int64）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float16</a:t>
                      </a:r>
                      <a:r>
                        <a:rPr lang="en-US" altLang="zh-CN"/>
                        <a:t>/</a:t>
                      </a:r>
                      <a:r>
                        <a:rPr lang="en-US" altLang="zh-CN" sz="1800">
                          <a:sym typeface="+mn-ea"/>
                        </a:rPr>
                        <a:t>32/64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半精度浮点数</a:t>
                      </a:r>
                      <a:r>
                        <a:rPr lang="en-US" altLang="zh-CN"/>
                        <a:t>/单精度浮点数/双精度浮点数</a:t>
                      </a:r>
                      <a:endParaRPr lang="en-US" altLang="zh-CN"/>
                    </a:p>
                  </a:txBody>
                  <a:tcPr/>
                </a:tc>
              </a:tr>
              <a:tr h="3841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intc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和 C 语言的 int 类型一样，一般是 int32 或 int 64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complex</a:t>
                      </a:r>
                      <a:r>
                        <a:rPr lang="en-US" altLang="zh-CN"/>
                        <a:t>_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复数类型，与 complex128 类型相同</a:t>
                      </a:r>
                      <a:endParaRPr lang="zh-CN" altLang="en-US"/>
                    </a:p>
                  </a:txBody>
                  <a:tcPr/>
                </a:tc>
              </a:tr>
              <a:tr h="3841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intp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用于索引的整数类型（类似于 C 的 ssize_t，通常为 int32 或 int64）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complex64</a:t>
                      </a:r>
                      <a:r>
                        <a:rPr lang="en-US" altLang="zh-CN"/>
                        <a:t>/128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复数，表示双 32 位浮点数（实数部分和虚数部分）</a:t>
                      </a:r>
                      <a:endParaRPr lang="zh-CN" altLang="en-US"/>
                    </a:p>
                  </a:txBody>
                  <a:tcPr/>
                </a:tc>
              </a:tr>
              <a:tr h="3841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int8</a:t>
                      </a:r>
                      <a:r>
                        <a:rPr lang="en-US" altLang="zh-CN"/>
                        <a:t>/1</a:t>
                      </a:r>
                      <a:r>
                        <a:rPr lang="zh-CN" altLang="en-US" sz="1800">
                          <a:sym typeface="+mn-ea"/>
                        </a:rPr>
                        <a:t>6</a:t>
                      </a:r>
                      <a:r>
                        <a:rPr lang="en-US" altLang="zh-CN" sz="1800">
                          <a:sym typeface="+mn-ea"/>
                        </a:rPr>
                        <a:t>/</a:t>
                      </a:r>
                      <a:r>
                        <a:rPr lang="zh-CN" altLang="en-US" sz="1800">
                          <a:sym typeface="+mn-ea"/>
                        </a:rPr>
                        <a:t>32</a:t>
                      </a:r>
                      <a:r>
                        <a:rPr lang="en-US" altLang="zh-CN" sz="1800">
                          <a:sym typeface="+mn-ea"/>
                        </a:rPr>
                        <a:t>/</a:t>
                      </a:r>
                      <a:r>
                        <a:rPr lang="zh-CN" altLang="en-US" sz="1800">
                          <a:sym typeface="+mn-ea"/>
                        </a:rPr>
                        <a:t>64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代表与1字节相同的8位整数</a:t>
                      </a:r>
                      <a:r>
                        <a:rPr lang="en-US" altLang="zh-CN"/>
                        <a:t>/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代表与</a:t>
                      </a:r>
                      <a:r>
                        <a:rPr lang="en-US" altLang="zh-CN" sz="1800">
                          <a:sym typeface="+mn-ea"/>
                        </a:rPr>
                        <a:t>2</a:t>
                      </a:r>
                      <a:r>
                        <a:rPr lang="zh-CN" altLang="en-US" sz="1800">
                          <a:sym typeface="+mn-ea"/>
                        </a:rPr>
                        <a:t>字节相同的</a:t>
                      </a:r>
                      <a:r>
                        <a:rPr lang="en-US" altLang="zh-CN" sz="1800">
                          <a:sym typeface="+mn-ea"/>
                        </a:rPr>
                        <a:t>16</a:t>
                      </a:r>
                      <a:r>
                        <a:rPr lang="zh-CN" altLang="en-US" sz="1800">
                          <a:sym typeface="+mn-ea"/>
                        </a:rPr>
                        <a:t>位整数</a:t>
                      </a:r>
                      <a:r>
                        <a:rPr lang="en-US" altLang="zh-CN" sz="1800">
                          <a:sym typeface="+mn-ea"/>
                        </a:rPr>
                        <a:t>...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str</a:t>
                      </a:r>
                      <a:r>
                        <a:rPr lang="en-US" altLang="zh-CN"/>
                        <a:t>_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表示字符串类型</a:t>
                      </a:r>
                      <a:endParaRPr lang="zh-CN" altLang="en-US"/>
                    </a:p>
                  </a:txBody>
                  <a:tcPr/>
                </a:tc>
              </a:tr>
              <a:tr h="3841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uint8</a:t>
                      </a:r>
                      <a:r>
                        <a:rPr lang="en-US" altLang="zh-CN"/>
                        <a:t>/16/32/64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代表1字节（8位）无符号整数</a:t>
                      </a:r>
                      <a:r>
                        <a:rPr lang="en-US" altLang="zh-CN"/>
                        <a:t>/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代表与</a:t>
                      </a:r>
                      <a:r>
                        <a:rPr lang="en-US" altLang="zh-CN" sz="1800">
                          <a:sym typeface="+mn-ea"/>
                        </a:rPr>
                        <a:t>2</a:t>
                      </a:r>
                      <a:r>
                        <a:rPr lang="zh-CN" altLang="en-US" sz="1800">
                          <a:sym typeface="+mn-ea"/>
                        </a:rPr>
                        <a:t>字节相同的</a:t>
                      </a:r>
                      <a:r>
                        <a:rPr lang="en-US" altLang="zh-CN" sz="1800">
                          <a:sym typeface="+mn-ea"/>
                        </a:rPr>
                        <a:t>16</a:t>
                      </a:r>
                      <a:r>
                        <a:rPr lang="zh-CN" altLang="en-US" sz="1800">
                          <a:sym typeface="+mn-ea"/>
                        </a:rPr>
                        <a:t>位整数</a:t>
                      </a:r>
                      <a:r>
                        <a:rPr lang="en-US" altLang="zh-CN" sz="1800">
                          <a:sym typeface="+mn-ea"/>
                        </a:rPr>
                        <a:t>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string</a:t>
                      </a:r>
                      <a:r>
                        <a:rPr lang="en-US" altLang="zh-CN"/>
                        <a:t>_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表示字节串类型</a:t>
                      </a:r>
                      <a:r>
                        <a:rPr lang="en-US" altLang="zh-CN"/>
                        <a:t>,</a:t>
                      </a:r>
                      <a:r>
                        <a:rPr lang="zh-CN" altLang="en-US"/>
                        <a:t>也就是</a:t>
                      </a:r>
                      <a:r>
                        <a:rPr lang="en-US" altLang="zh-CN"/>
                        <a:t>bytes</a:t>
                      </a:r>
                      <a:r>
                        <a:rPr lang="zh-CN" altLang="en-US"/>
                        <a:t>类型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>
                <a:sym typeface="+mn-ea"/>
              </a:rPr>
              <a:t>数据类型标识码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NumPy 中每种数据类型都有一个唯一标识的字符码，如下所示：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lvl="1"/>
            <a:endParaRPr lang="zh-CN" altLang="en-US"/>
          </a:p>
          <a:p>
            <a:pPr lvl="1"/>
            <a:r>
              <a:rPr lang="zh-CN" altLang="en-US"/>
              <a:t># int8, int16, int32, int64 四种数据类型可以使用字符串 'i1', 'i2','i4','i8' 代替</a:t>
            </a:r>
            <a:endParaRPr lang="zh-CN" altLang="en-US"/>
          </a:p>
          <a:p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828165" y="2476500"/>
          <a:ext cx="8531860" cy="2667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43355"/>
                <a:gridCol w="2822575"/>
                <a:gridCol w="1504315"/>
                <a:gridCol w="276161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字符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对应类型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代表布尔型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复数浮点型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i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带符号整型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时间间隔（timedelta）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u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无符号整型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datatime（日期时间）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f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浮点型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O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Python对象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S,a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字节串（S）与字符串（a）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U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Unicode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谢谢, 宝丽来, 信件, Word, 字体, 丰富多彩, 颜色, 感谢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88826" cy="5678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0" y="4395537"/>
            <a:ext cx="12188825" cy="1032103"/>
          </a:xfrm>
          <a:prstGeom prst="rect">
            <a:avLst/>
          </a:prstGeom>
          <a:solidFill>
            <a:srgbClr val="EC2225"/>
          </a:solidFill>
          <a:ln>
            <a:noFill/>
          </a:ln>
          <a:effectLst>
            <a:outerShdw blurRad="76200" dist="50800" dir="8400000" algn="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99" tIns="60949" rIns="121899" bIns="60949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谢谢大家！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本章内容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08905" y="2023110"/>
            <a:ext cx="4584065" cy="2566670"/>
          </a:xfrm>
        </p:spPr>
        <p:txBody>
          <a:bodyPr>
            <a:normAutofit lnSpcReduction="10000"/>
          </a:bodyPr>
          <a:p>
            <a:r>
              <a:rPr>
                <a:sym typeface="+mn-ea"/>
              </a:rPr>
              <a:t>ndarray对象</a:t>
            </a:r>
            <a:endParaRPr>
              <a:sym typeface="+mn-ea"/>
            </a:endParaRPr>
          </a:p>
          <a:p>
            <a:r>
              <a:rPr lang="zh-CN"/>
              <a:t>创建数组</a:t>
            </a:r>
            <a:endParaRPr lang="zh-CN"/>
          </a:p>
          <a:p>
            <a:r>
              <a:rPr lang="zh-CN"/>
              <a:t>数组的属性</a:t>
            </a:r>
            <a:endParaRPr lang="zh-CN">
              <a:sym typeface="+mn-ea"/>
            </a:endParaRPr>
          </a:p>
          <a:p>
            <a:r>
              <a:rPr lang="zh-CN">
                <a:sym typeface="+mn-ea"/>
              </a:rPr>
              <a:t>数组的类型</a:t>
            </a:r>
            <a:endParaRPr lang="zh-CN">
              <a:sym typeface="+mn-ea"/>
            </a:endParaRPr>
          </a:p>
          <a:p>
            <a:pPr marL="0" indent="0">
              <a:buNone/>
            </a:pPr>
            <a:endParaRPr lang="zh-CN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numpy</a:t>
            </a:r>
            <a:r>
              <a:rPr lang="zh-CN" altLang="en-US">
                <a:sym typeface="+mn-ea"/>
              </a:rPr>
              <a:t>是什么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（Numerical Python）</a:t>
            </a:r>
            <a:endParaRPr lang="zh-CN" altLang="en-US"/>
          </a:p>
          <a:p>
            <a:pPr lvl="1"/>
            <a:endParaRPr lang="zh-CN" altLang="en-US"/>
          </a:p>
          <a:p>
            <a:pPr lvl="1"/>
            <a:r>
              <a:rPr lang="zh-CN" altLang="en-US"/>
              <a:t>一个开源的</a:t>
            </a:r>
            <a:r>
              <a:rPr lang="en-US" altLang="zh-CN"/>
              <a:t>python</a:t>
            </a:r>
            <a:r>
              <a:rPr lang="zh-CN" altLang="en-US"/>
              <a:t>科学计算库</a:t>
            </a:r>
            <a:endParaRPr lang="zh-CN" altLang="en-US"/>
          </a:p>
          <a:p>
            <a:pPr lvl="1"/>
            <a:r>
              <a:rPr lang="zh-CN" altLang="en-US"/>
              <a:t>使用</a:t>
            </a:r>
            <a:r>
              <a:rPr lang="en-US" altLang="zh-CN"/>
              <a:t>Numpy</a:t>
            </a:r>
            <a:r>
              <a:rPr lang="zh-CN" altLang="en-US"/>
              <a:t>可以方便的使用数组、矩阵进行计算</a:t>
            </a:r>
            <a:endParaRPr lang="zh-CN" altLang="en-US"/>
          </a:p>
          <a:p>
            <a:pPr lvl="1"/>
            <a:r>
              <a:rPr lang="zh-CN" altLang="en-US"/>
              <a:t>包含线性代数、傅里叶变换、随机数生成等大量函数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06055" y="1040765"/>
            <a:ext cx="2476500" cy="24307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>
                <a:sym typeface="+mn-ea"/>
              </a:rPr>
              <a:t>NumPy ndarray对象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>
                <a:sym typeface="+mn-ea"/>
              </a:rPr>
              <a:t>NumPy 定义了一个 n 维数组对象，简称 ndarray 对象，它是一个一系列相同类型元素组成的数组集合。数组中的每个元素都占有大小相同的内存块 </a:t>
            </a:r>
            <a:endParaRPr>
              <a:sym typeface="+mn-ea"/>
            </a:endParaRPr>
          </a:p>
          <a:p>
            <a:endParaRPr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ndarray 对象采用了数组的</a:t>
            </a:r>
            <a:r>
              <a:rPr lang="zh-CN" altLang="en-US" b="1">
                <a:solidFill>
                  <a:schemeClr val="accent4">
                    <a:lumMod val="75000"/>
                  </a:schemeClr>
                </a:solidFill>
                <a:sym typeface="+mn-ea"/>
              </a:rPr>
              <a:t>索引</a:t>
            </a:r>
            <a:endParaRPr lang="zh-CN" altLang="en-US" b="1">
              <a:solidFill>
                <a:schemeClr val="accent4">
                  <a:lumMod val="75000"/>
                </a:schemeClr>
              </a:solidFill>
              <a:sym typeface="+mn-ea"/>
            </a:endParaRPr>
          </a:p>
          <a:p>
            <a:pPr marL="0" indent="0" algn="l">
              <a:buNone/>
            </a:pPr>
            <a:r>
              <a:rPr lang="en-US" altLang="zh-CN" b="1">
                <a:solidFill>
                  <a:schemeClr val="accent4">
                    <a:lumMod val="75000"/>
                  </a:schemeClr>
                </a:solidFill>
                <a:sym typeface="+mn-ea"/>
              </a:rPr>
              <a:t>    </a:t>
            </a:r>
            <a:r>
              <a:rPr lang="zh-CN" altLang="en-US" b="1">
                <a:solidFill>
                  <a:schemeClr val="accent4">
                    <a:lumMod val="75000"/>
                  </a:schemeClr>
                </a:solidFill>
                <a:sym typeface="+mn-ea"/>
              </a:rPr>
              <a:t>机制</a:t>
            </a:r>
            <a:r>
              <a:rPr lang="zh-CN" altLang="en-US">
                <a:sym typeface="+mn-ea"/>
              </a:rPr>
              <a:t>，将数组中的每个元素</a:t>
            </a:r>
            <a:r>
              <a:rPr lang="zh-CN" altLang="en-US" b="1">
                <a:solidFill>
                  <a:schemeClr val="accent4">
                    <a:lumMod val="75000"/>
                  </a:schemeClr>
                </a:solidFill>
                <a:sym typeface="+mn-ea"/>
              </a:rPr>
              <a:t>映射</a:t>
            </a:r>
            <a:endParaRPr lang="zh-CN" altLang="en-US">
              <a:sym typeface="+mn-ea"/>
            </a:endParaRPr>
          </a:p>
          <a:p>
            <a:pPr marL="0" indent="0" algn="l">
              <a:buNone/>
            </a:pP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   </a:t>
            </a:r>
            <a:r>
              <a:rPr lang="zh-CN" altLang="en-US">
                <a:sym typeface="+mn-ea"/>
              </a:rPr>
              <a:t>到内存块上，并且按照一定的布</a:t>
            </a:r>
            <a:endParaRPr lang="zh-CN" altLang="en-US">
              <a:sym typeface="+mn-ea"/>
            </a:endParaRPr>
          </a:p>
          <a:p>
            <a:pPr marL="0" indent="0" algn="l">
              <a:buNone/>
            </a:pP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   </a:t>
            </a:r>
            <a:r>
              <a:rPr lang="zh-CN" altLang="en-US">
                <a:sym typeface="+mn-ea"/>
              </a:rPr>
              <a:t>局对内存块进行排列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行或列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  <a:p>
            <a:endParaRPr>
              <a:sym typeface="+mn-ea"/>
            </a:endParaRPr>
          </a:p>
          <a:p>
            <a:endParaRPr>
              <a:sym typeface="+mn-ea"/>
            </a:endParaRPr>
          </a:p>
          <a:p>
            <a:endParaRPr lang="zh-CN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586095" y="2752725"/>
            <a:ext cx="5362575" cy="30200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>
                <a:sym typeface="+mn-ea"/>
              </a:rPr>
              <a:t>NumPy </a:t>
            </a:r>
            <a:r>
              <a:rPr lang="zh-CN">
                <a:sym typeface="+mn-ea"/>
              </a:rPr>
              <a:t>创建数组</a:t>
            </a:r>
            <a:br>
              <a:rPr lang="zh-CN" altLang="en-US"/>
            </a:br>
            <a:br>
              <a:rPr>
                <a:sym typeface="+mn-ea"/>
              </a:rPr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76910" y="1955165"/>
            <a:ext cx="10202545" cy="4562475"/>
          </a:xfrm>
        </p:spPr>
        <p:txBody>
          <a:bodyPr>
            <a:normAutofit fontScale="90000" lnSpcReduction="20000"/>
          </a:bodyPr>
          <a:p>
            <a:r>
              <a:rPr lang="zh-CN">
                <a:sym typeface="+mn-ea"/>
              </a:rPr>
              <a:t>参数：</a:t>
            </a:r>
            <a:endParaRPr lang="zh-CN">
              <a:sym typeface="+mn-ea"/>
            </a:endParaRP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参数说明演示：</a:t>
            </a:r>
            <a:r>
              <a:t>第二节-创建数组与属性.ipynb</a:t>
            </a: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891540" y="1372235"/>
          <a:ext cx="9484360" cy="4006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484360"/>
              </a:tblGrid>
              <a:tr h="40068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numpy.array(object, dtype = None, copy = True, order = None,subok=False,ndmin = 0)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2"/>
            </p:custDataLst>
          </p:nvPr>
        </p:nvGraphicFramePr>
        <p:xfrm>
          <a:off x="1828800" y="2514600"/>
          <a:ext cx="8530590" cy="31851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34060"/>
                <a:gridCol w="1485265"/>
                <a:gridCol w="63112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序号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参数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描述说明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002060"/>
                          </a:solidFill>
                        </a:rPr>
                        <a:t>object</a:t>
                      </a:r>
                      <a:endParaRPr lang="zh-CN" altLang="en-US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表示一个数组序列。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002060"/>
                          </a:solidFill>
                        </a:rPr>
                        <a:t>dtype</a:t>
                      </a:r>
                      <a:endParaRPr lang="zh-CN" altLang="en-US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可选参数，通过它可以更改数组的数据类型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copy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可选参数，当数据源是ndarray时表示数组能否被复制，默认是 True。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order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可选参数，</a:t>
                      </a:r>
                      <a:r>
                        <a:rPr lang="zh-CN" altLang="en-US"/>
                        <a:t>以哪种内存布局创建数组，有 3 个可选值，分别是 C(行序列)/F(列序列)/A(默认)。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nd</a:t>
                      </a:r>
                      <a:r>
                        <a:rPr lang="en-US" altLang="zh-CN"/>
                        <a:t>min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可选参数，</a:t>
                      </a:r>
                      <a:r>
                        <a:rPr lang="zh-CN" altLang="en-US"/>
                        <a:t>用于指定数组的维度。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subok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可选参数，类型为bool值，默认False。为True，使用object的内部数据类型；False：使用object数组的数据类型。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>
                <a:sym typeface="+mn-ea"/>
              </a:rPr>
              <a:t>NumPy </a:t>
            </a:r>
            <a:r>
              <a:rPr lang="zh-CN">
                <a:sym typeface="+mn-ea"/>
              </a:rPr>
              <a:t>创建区间数组</a:t>
            </a:r>
            <a:br>
              <a:rPr>
                <a:sym typeface="+mn-ea"/>
              </a:rPr>
            </a:br>
            <a:br>
              <a:rPr lang="zh-CN" altLang="en-US"/>
            </a:br>
            <a:br>
              <a:rPr>
                <a:sym typeface="+mn-ea"/>
              </a:rPr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76910" y="1955165"/>
            <a:ext cx="10202545" cy="4562475"/>
          </a:xfrm>
        </p:spPr>
        <p:txBody>
          <a:bodyPr>
            <a:normAutofit fontScale="80000"/>
          </a:bodyPr>
          <a:p>
            <a:r>
              <a:rPr lang="zh-CN">
                <a:sym typeface="+mn-ea"/>
              </a:rPr>
              <a:t>根据 start 与 stop 指定的范围以及 step 设定的步长，生成一个 ndarray。</a:t>
            </a:r>
            <a:endParaRPr lang="zh-CN">
              <a:sym typeface="+mn-ea"/>
            </a:endParaRPr>
          </a:p>
          <a:p>
            <a:r>
              <a:rPr lang="zh-CN">
                <a:sym typeface="+mn-ea"/>
              </a:rPr>
              <a:t>参数：</a:t>
            </a:r>
            <a:endParaRPr lang="zh-CN">
              <a:sym typeface="+mn-ea"/>
            </a:endParaRP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参数说明演示：</a:t>
            </a:r>
            <a:r>
              <a:t>第二节-创建数组与属性.ipynb</a:t>
            </a: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891540" y="1372235"/>
          <a:ext cx="9484360" cy="4006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484360"/>
              </a:tblGrid>
              <a:tr h="40068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numpy.arange(start, stop, step, dtype)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2"/>
            </p:custDataLst>
          </p:nvPr>
        </p:nvGraphicFramePr>
        <p:xfrm>
          <a:off x="1127760" y="3143250"/>
          <a:ext cx="8530590" cy="31851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34060"/>
                <a:gridCol w="1485265"/>
                <a:gridCol w="63112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序号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参数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描述说明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start</a:t>
                      </a:r>
                      <a:endParaRPr lang="zh-CN" altLang="en-US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起始值，默认为0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stop</a:t>
                      </a:r>
                      <a:endParaRPr lang="zh-CN" altLang="en-US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终止值（不包含）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step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步长，默认为1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dtype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返回ndarray的数据类型，如果没有提供，则会使用输入数据的类型。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>
                <a:sym typeface="+mn-ea"/>
              </a:rPr>
              <a:t>NumPy </a:t>
            </a:r>
            <a:r>
              <a:rPr lang="zh-CN">
                <a:sym typeface="+mn-ea"/>
              </a:rPr>
              <a:t>创建等差数列</a:t>
            </a:r>
            <a:br>
              <a:rPr>
                <a:sym typeface="+mn-ea"/>
              </a:rPr>
            </a:br>
            <a:br>
              <a:rPr lang="zh-CN" altLang="en-US"/>
            </a:br>
            <a:br>
              <a:rPr>
                <a:sym typeface="+mn-ea"/>
              </a:rPr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76910" y="1955165"/>
            <a:ext cx="10202545" cy="4806315"/>
          </a:xfrm>
        </p:spPr>
        <p:txBody>
          <a:bodyPr>
            <a:normAutofit fontScale="90000" lnSpcReduction="10000"/>
          </a:bodyPr>
          <a:p>
            <a:r>
              <a:rPr lang="zh-CN">
                <a:sym typeface="+mn-ea"/>
              </a:rPr>
              <a:t>函数用于创建一个一维数组，数组是一个等差数列构成的</a:t>
            </a:r>
            <a:endParaRPr lang="zh-CN">
              <a:sym typeface="+mn-ea"/>
            </a:endParaRPr>
          </a:p>
          <a:p>
            <a:r>
              <a:rPr lang="zh-CN">
                <a:sym typeface="+mn-ea"/>
              </a:rPr>
              <a:t>参数：</a:t>
            </a:r>
            <a:endParaRPr lang="zh-CN">
              <a:sym typeface="+mn-ea"/>
            </a:endParaRP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参数说明演示：</a:t>
            </a:r>
            <a:r>
              <a:t>第二节-创建数组与属性.ipynb</a:t>
            </a: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891540" y="1372235"/>
          <a:ext cx="9484360" cy="4006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484360"/>
              </a:tblGrid>
              <a:tr h="40068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np.linspace(start, stop, num=50, endpoint=True, retstep=False, dtype=None)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2"/>
            </p:custDataLst>
          </p:nvPr>
        </p:nvGraphicFramePr>
        <p:xfrm>
          <a:off x="1127760" y="3143250"/>
          <a:ext cx="8530590" cy="29260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34060"/>
                <a:gridCol w="1485265"/>
                <a:gridCol w="63112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序号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参数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描述说明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start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序列的起始值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stop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序列的终止值，如果endpoint为true，该值包含于数列中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num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要生成的等步长的样本数量，默认为50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endpoint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该值为 true 时，数列中包含stop值，反之不包含，默认是True。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retstep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如果为 True 时，生成的数组中会显示间距，反之不显示。 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dtype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ndarray 的数据类型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5393055" y="3198495"/>
            <a:ext cx="26212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>
                <a:sym typeface="+mn-ea"/>
              </a:rPr>
              <a:t>等差数列等差数列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393055" y="3198495"/>
            <a:ext cx="1402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>
                <a:sym typeface="+mn-ea"/>
              </a:rPr>
              <a:t>等差数列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>
                <a:sym typeface="+mn-ea"/>
              </a:rPr>
              <a:t>NumPy </a:t>
            </a:r>
            <a:r>
              <a:rPr lang="zh-CN">
                <a:sym typeface="+mn-ea"/>
              </a:rPr>
              <a:t>创建等比数列</a:t>
            </a:r>
            <a:br>
              <a:rPr>
                <a:sym typeface="+mn-ea"/>
              </a:rPr>
            </a:br>
            <a:br>
              <a:rPr lang="zh-CN" altLang="en-US"/>
            </a:br>
            <a:br>
              <a:rPr>
                <a:sym typeface="+mn-ea"/>
              </a:rPr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76910" y="1955165"/>
            <a:ext cx="10202545" cy="4987290"/>
          </a:xfrm>
        </p:spPr>
        <p:txBody>
          <a:bodyPr>
            <a:normAutofit fontScale="90000" lnSpcReduction="10000"/>
          </a:bodyPr>
          <a:p>
            <a:r>
              <a:rPr lang="zh-CN">
                <a:sym typeface="+mn-ea"/>
              </a:rPr>
              <a:t>函数用于创建一个一维数组，数组是一个</a:t>
            </a:r>
            <a:r>
              <a:rPr lang="zh-CN">
                <a:sym typeface="+mn-ea"/>
              </a:rPr>
              <a:t>等比数列</a:t>
            </a:r>
            <a:r>
              <a:rPr lang="zh-CN">
                <a:sym typeface="+mn-ea"/>
              </a:rPr>
              <a:t>构成的</a:t>
            </a:r>
            <a:endParaRPr lang="zh-CN">
              <a:sym typeface="+mn-ea"/>
            </a:endParaRPr>
          </a:p>
          <a:p>
            <a:r>
              <a:rPr lang="zh-CN">
                <a:sym typeface="+mn-ea"/>
              </a:rPr>
              <a:t>参数：</a:t>
            </a:r>
            <a:endParaRPr lang="zh-CN">
              <a:sym typeface="+mn-ea"/>
            </a:endParaRP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参数说明演示：</a:t>
            </a:r>
            <a:r>
              <a:t>第二节-创建数组与属性.ipynb</a:t>
            </a: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891540" y="1372235"/>
          <a:ext cx="9484360" cy="4006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484360"/>
              </a:tblGrid>
              <a:tr h="40068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np.logspace(start, stop, num=50, endpoint=True, base=10.0, dtype=None)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2"/>
            </p:custDataLst>
          </p:nvPr>
        </p:nvGraphicFramePr>
        <p:xfrm>
          <a:off x="1860550" y="2856230"/>
          <a:ext cx="8530590" cy="29260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34060"/>
                <a:gridCol w="1485265"/>
                <a:gridCol w="63112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序号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参数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描述说明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start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序列的起始值：序列的起始值为：base ** start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stop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序列的终止值为：base ** stop。如果endpoint为true，该值包含于数列中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num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要生成的等步长的样本数量，默认为50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endpoint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该值为 true 时，数列中包含stop值，反之不包含，默认是True。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base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对数 log 的底数。 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dtype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ndarray 的数据类型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>
                <a:sym typeface="+mn-ea"/>
              </a:rPr>
              <a:t>NumPy </a:t>
            </a:r>
            <a:r>
              <a:rPr lang="zh-CN">
                <a:sym typeface="+mn-ea"/>
              </a:rPr>
              <a:t>创建全</a:t>
            </a:r>
            <a:r>
              <a:rPr lang="en-US" altLang="zh-CN">
                <a:sym typeface="+mn-ea"/>
              </a:rPr>
              <a:t>0</a:t>
            </a:r>
            <a:r>
              <a:rPr lang="zh-CN" altLang="en-US">
                <a:sym typeface="+mn-ea"/>
              </a:rPr>
              <a:t>或全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数列：初始化矩阵</a:t>
            </a:r>
            <a:br>
              <a:rPr>
                <a:sym typeface="+mn-ea"/>
              </a:rPr>
            </a:br>
            <a:br>
              <a:rPr lang="zh-CN" altLang="en-US"/>
            </a:br>
            <a:br>
              <a:rPr>
                <a:sym typeface="+mn-ea"/>
              </a:rPr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0525" y="4524375"/>
            <a:ext cx="10202545" cy="2308225"/>
          </a:xfrm>
        </p:spPr>
        <p:txBody>
          <a:bodyPr>
            <a:normAutofit/>
          </a:bodyPr>
          <a:p>
            <a:pPr lvl="2"/>
            <a:r>
              <a:rPr lang="zh-CN">
                <a:sym typeface="+mn-ea"/>
              </a:rPr>
              <a:t>创建指定形状的数组，数组元素以 1 来填充：参数：</a:t>
            </a:r>
            <a:endParaRPr lang="zh-CN">
              <a:sym typeface="+mn-ea"/>
            </a:endParaRPr>
          </a:p>
          <a:p>
            <a:endParaRPr lang="zh-CN" altLang="en-US"/>
          </a:p>
          <a:p/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891540" y="1372235"/>
          <a:ext cx="9484360" cy="4006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484360"/>
              </a:tblGrid>
              <a:tr h="40068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numpy.zeros(shape, dtype = float, order = 'C')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2"/>
            </p:custDataLst>
          </p:nvPr>
        </p:nvGraphicFramePr>
        <p:xfrm>
          <a:off x="1574165" y="2538095"/>
          <a:ext cx="8530590" cy="29260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34060"/>
                <a:gridCol w="1485265"/>
                <a:gridCol w="63112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序号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参数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描述说明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shape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数组形状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dtype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ndarray 的数据类型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内容占位符 2"/>
          <p:cNvSpPr>
            <a:spLocks noGrp="1"/>
          </p:cNvSpPr>
          <p:nvPr/>
        </p:nvSpPr>
        <p:spPr>
          <a:xfrm>
            <a:off x="813435" y="1869440"/>
            <a:ext cx="10202545" cy="1965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l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l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365" indent="-228600" algn="l" defTabSz="4572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l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99565" indent="-228600" algn="l" defTabSz="4572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6765" indent="-228600" algn="l" defTabSz="4572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965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>
                <a:sym typeface="+mn-ea"/>
              </a:rPr>
              <a:t>创建指定大小的数组，数组元素以 0 来填充：参数：</a:t>
            </a:r>
            <a:endParaRPr lang="zh-CN">
              <a:sym typeface="+mn-ea"/>
            </a:endParaRPr>
          </a:p>
          <a:p>
            <a:endParaRPr lang="zh-CN" altLang="en-US"/>
          </a:p>
          <a:p/>
        </p:txBody>
      </p:sp>
      <p:graphicFrame>
        <p:nvGraphicFramePr>
          <p:cNvPr id="5" name="表格 4"/>
          <p:cNvGraphicFramePr/>
          <p:nvPr>
            <p:custDataLst>
              <p:tags r:id="rId3"/>
            </p:custDataLst>
          </p:nvPr>
        </p:nvGraphicFramePr>
        <p:xfrm>
          <a:off x="891540" y="4068445"/>
          <a:ext cx="9484360" cy="4006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484360"/>
              </a:tblGrid>
              <a:tr h="40068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numpy.ones(shape, dtype = None, order = 'C')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1226185" y="5302885"/>
          <a:ext cx="8530590" cy="29260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34060"/>
                <a:gridCol w="1485265"/>
                <a:gridCol w="63112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序号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参数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描述说明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shape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数组形状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dtype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ndarray 的数据类型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6108,&quot;width&quot;:10848}"/>
</p:tagLst>
</file>

<file path=ppt/tags/tag10.xml><?xml version="1.0" encoding="utf-8"?>
<p:tagLst xmlns:p="http://schemas.openxmlformats.org/presentationml/2006/main">
  <p:tag name="TABLE_ENDDRAG_ORIGIN_RECT" val="786*45"/>
  <p:tag name="TABLE_ENDDRAG_RECT" val="70*108*786*45"/>
</p:tagLst>
</file>

<file path=ppt/tags/tag11.xml><?xml version="1.0" encoding="utf-8"?>
<p:tagLst xmlns:p="http://schemas.openxmlformats.org/presentationml/2006/main">
  <p:tag name="KSO_WM_UNIT_TABLE_BEAUTIFY" val="smartTable{fa33ef26-46ed-4c3f-b70c-7832c9814ab9}"/>
</p:tagLst>
</file>

<file path=ppt/tags/tag12.xml><?xml version="1.0" encoding="utf-8"?>
<p:tagLst xmlns:p="http://schemas.openxmlformats.org/presentationml/2006/main">
  <p:tag name="TABLE_ENDDRAG_ORIGIN_RECT" val="786*45"/>
  <p:tag name="TABLE_ENDDRAG_RECT" val="70*108*786*45"/>
</p:tagLst>
</file>

<file path=ppt/tags/tag13.xml><?xml version="1.0" encoding="utf-8"?>
<p:tagLst xmlns:p="http://schemas.openxmlformats.org/presentationml/2006/main">
  <p:tag name="KSO_WM_UNIT_TABLE_BEAUTIFY" val="smartTable{23b3b093-8aa2-4fb0-912e-f91777b3651a}"/>
</p:tagLst>
</file>

<file path=ppt/tags/tag14.xml><?xml version="1.0" encoding="utf-8"?>
<p:tagLst xmlns:p="http://schemas.openxmlformats.org/presentationml/2006/main">
  <p:tag name="KSO_WM_UNIT_TABLE_BEAUTIFY" val="smartTable{e92ebae6-53d7-4fb0-8937-7ddae1b01cd4}"/>
</p:tagLst>
</file>

<file path=ppt/tags/tag15.xml><?xml version="1.0" encoding="utf-8"?>
<p:tagLst xmlns:p="http://schemas.openxmlformats.org/presentationml/2006/main">
  <p:tag name="KSO_WM_UNIT_TABLE_BEAUTIFY" val="smartTable{f2618dd1-4fe5-416c-a703-913b9a3e37b8}"/>
  <p:tag name="TABLE_ENDDRAG_ORIGIN_RECT" val="803*211"/>
  <p:tag name="TABLE_ENDDRAG_RECT" val="92*239*803*211"/>
</p:tagLst>
</file>

<file path=ppt/tags/tag16.xml><?xml version="1.0" encoding="utf-8"?>
<p:tagLst xmlns:p="http://schemas.openxmlformats.org/presentationml/2006/main">
  <p:tag name="KSO_WM_UNIT_TABLE_BEAUTIFY" val="smartTable{dfcabd75-02ee-4662-a57b-86de5452d8db}"/>
</p:tagLst>
</file>

<file path=ppt/tags/tag2.xml><?xml version="1.0" encoding="utf-8"?>
<p:tagLst xmlns:p="http://schemas.openxmlformats.org/presentationml/2006/main">
  <p:tag name="TABLE_ENDDRAG_ORIGIN_RECT" val="786*45"/>
  <p:tag name="TABLE_ENDDRAG_RECT" val="70*108*786*45"/>
</p:tagLst>
</file>

<file path=ppt/tags/tag3.xml><?xml version="1.0" encoding="utf-8"?>
<p:tagLst xmlns:p="http://schemas.openxmlformats.org/presentationml/2006/main">
  <p:tag name="KSO_WM_UNIT_TABLE_BEAUTIFY" val="smartTable{fa33ef26-46ed-4c3f-b70c-7832c9814ab9}"/>
</p:tagLst>
</file>

<file path=ppt/tags/tag4.xml><?xml version="1.0" encoding="utf-8"?>
<p:tagLst xmlns:p="http://schemas.openxmlformats.org/presentationml/2006/main">
  <p:tag name="TABLE_ENDDRAG_ORIGIN_RECT" val="786*45"/>
  <p:tag name="TABLE_ENDDRAG_RECT" val="70*108*786*45"/>
</p:tagLst>
</file>

<file path=ppt/tags/tag5.xml><?xml version="1.0" encoding="utf-8"?>
<p:tagLst xmlns:p="http://schemas.openxmlformats.org/presentationml/2006/main">
  <p:tag name="KSO_WM_UNIT_TABLE_BEAUTIFY" val="smartTable{fa33ef26-46ed-4c3f-b70c-7832c9814ab9}"/>
</p:tagLst>
</file>

<file path=ppt/tags/tag6.xml><?xml version="1.0" encoding="utf-8"?>
<p:tagLst xmlns:p="http://schemas.openxmlformats.org/presentationml/2006/main">
  <p:tag name="TABLE_ENDDRAG_ORIGIN_RECT" val="786*45"/>
  <p:tag name="TABLE_ENDDRAG_RECT" val="70*108*786*45"/>
</p:tagLst>
</file>

<file path=ppt/tags/tag7.xml><?xml version="1.0" encoding="utf-8"?>
<p:tagLst xmlns:p="http://schemas.openxmlformats.org/presentationml/2006/main">
  <p:tag name="KSO_WM_UNIT_TABLE_BEAUTIFY" val="smartTable{fa33ef26-46ed-4c3f-b70c-7832c9814ab9}"/>
</p:tagLst>
</file>

<file path=ppt/tags/tag8.xml><?xml version="1.0" encoding="utf-8"?>
<p:tagLst xmlns:p="http://schemas.openxmlformats.org/presentationml/2006/main">
  <p:tag name="TABLE_ENDDRAG_ORIGIN_RECT" val="786*45"/>
  <p:tag name="TABLE_ENDDRAG_RECT" val="70*108*786*45"/>
</p:tagLst>
</file>

<file path=ppt/tags/tag9.xml><?xml version="1.0" encoding="utf-8"?>
<p:tagLst xmlns:p="http://schemas.openxmlformats.org/presentationml/2006/main">
  <p:tag name="KSO_WM_UNIT_TABLE_BEAUTIFY" val="smartTable{fa33ef26-46ed-4c3f-b70c-7832c9814ab9}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模式">
      <a:majorFont>
        <a:latin typeface="Segoe UI Semibold"/>
        <a:ea typeface="微软雅黑"/>
        <a:cs typeface=""/>
      </a:majorFont>
      <a:minorFont>
        <a:latin typeface="Segoe UI Symbo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enovo主题">
  <a:themeElements>
    <a:clrScheme name="平面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E2231A"/>
      </a:accent1>
      <a:accent2>
        <a:srgbClr val="FF6A00"/>
      </a:accent2>
      <a:accent3>
        <a:srgbClr val="E96BAF"/>
      </a:accent3>
      <a:accent4>
        <a:srgbClr val="3E8DDD"/>
      </a:accent4>
      <a:accent5>
        <a:srgbClr val="4AC0E0"/>
      </a:accent5>
      <a:accent6>
        <a:srgbClr val="6ABF4A"/>
      </a:accent6>
      <a:hlink>
        <a:srgbClr val="E2231A"/>
      </a:hlink>
      <a:folHlink>
        <a:srgbClr val="BFBFBF"/>
      </a:folHlink>
    </a:clrScheme>
    <a:fontScheme name="常用模式">
      <a:majorFont>
        <a:latin typeface="Segoe UI Semibold"/>
        <a:ea typeface="微软雅黑"/>
        <a:cs typeface=""/>
      </a:majorFont>
      <a:minorFont>
        <a:latin typeface="Segoe UI Symbol"/>
        <a:ea typeface="微软雅黑"/>
        <a:cs typeface="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3302</Words>
  <Application>WPS 演示</Application>
  <PresentationFormat>自定义</PresentationFormat>
  <Paragraphs>466</Paragraphs>
  <Slides>16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Wingdings 3</vt:lpstr>
      <vt:lpstr>Symbol</vt:lpstr>
      <vt:lpstr>Times New Roman</vt:lpstr>
      <vt:lpstr>等线</vt:lpstr>
      <vt:lpstr>Segoe UI Symbol</vt:lpstr>
      <vt:lpstr>Arial Unicode MS</vt:lpstr>
      <vt:lpstr>Segoe UI Semibold</vt:lpstr>
      <vt:lpstr>Calibri</vt:lpstr>
      <vt:lpstr>自定义设计方案</vt:lpstr>
      <vt:lpstr>Lenovo主题</vt:lpstr>
      <vt:lpstr>第二节：科学计算库numpy</vt:lpstr>
      <vt:lpstr>本章内容</vt:lpstr>
      <vt:lpstr>numpy是什么</vt:lpstr>
      <vt:lpstr>NumPy ndarray对象</vt:lpstr>
      <vt:lpstr>NumPy 创建数组  </vt:lpstr>
      <vt:lpstr>NumPy 创建区间数组   </vt:lpstr>
      <vt:lpstr>NumPy 创建等差数列   </vt:lpstr>
      <vt:lpstr>NumPy 创建等比数列   </vt:lpstr>
      <vt:lpstr>NumPy 创建全0或全1数列：初始化矩阵   </vt:lpstr>
      <vt:lpstr>NumPy 数组属性</vt:lpstr>
      <vt:lpstr>NumPy 数组属性</vt:lpstr>
      <vt:lpstr>NumPy 数组属性</vt:lpstr>
      <vt:lpstr>NumPy 数组属性  </vt:lpstr>
      <vt:lpstr>数据类型 </vt:lpstr>
      <vt:lpstr>数据类型标识码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LENOVO TEMPLATE 2011</dc:title>
  <dc:creator>Veli Akman</dc:creator>
  <cp:lastModifiedBy>武超</cp:lastModifiedBy>
  <cp:revision>1395</cp:revision>
  <dcterms:created xsi:type="dcterms:W3CDTF">2011-10-24T18:59:00Z</dcterms:created>
  <dcterms:modified xsi:type="dcterms:W3CDTF">2022-03-03T02:01:07Z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6B62DE99CF414AF5ABCEB88885059E39</vt:lpwstr>
  </property>
  <property fmtid="{D5CDD505-2E9C-101B-9397-08002B2CF9AE}" pid="3" name="KSOProductBuildVer">
    <vt:lpwstr>2052-11.1.0.11365</vt:lpwstr>
  </property>
</Properties>
</file>