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4"/>
  </p:notesMasterIdLst>
  <p:handoutMasterIdLst>
    <p:handoutMasterId r:id="rId15"/>
  </p:handoutMasterIdLst>
  <p:sldIdLst>
    <p:sldId id="256" r:id="rId4"/>
    <p:sldId id="554" r:id="rId5"/>
    <p:sldId id="587" r:id="rId6"/>
    <p:sldId id="588" r:id="rId7"/>
    <p:sldId id="585" r:id="rId8"/>
    <p:sldId id="586" r:id="rId9"/>
    <p:sldId id="438" r:id="rId10"/>
    <p:sldId id="583" r:id="rId11"/>
    <p:sldId id="589" r:id="rId12"/>
    <p:sldId id="377" r:id="rId13"/>
  </p:sldIdLst>
  <p:sldSz cx="12188825" cy="6858000"/>
  <p:notesSz cx="6858000" cy="9144000"/>
  <p:defaultTextStyle>
    <a:defPPr>
      <a:defRPr lang="en-US"/>
    </a:defPPr>
    <a:lvl1pPr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0000"/>
    <a:srgbClr val="1B1B1B"/>
    <a:srgbClr val="414042"/>
    <a:srgbClr val="262626"/>
    <a:srgbClr val="939598"/>
    <a:srgbClr val="EC2225"/>
    <a:srgbClr val="64BEDC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6" autoAdjust="0"/>
    <p:restoredTop sz="65915" autoAdjust="0"/>
  </p:normalViewPr>
  <p:slideViewPr>
    <p:cSldViewPr snapToGrid="0" snapToObjects="1">
      <p:cViewPr varScale="1">
        <p:scale>
          <a:sx n="60" d="100"/>
          <a:sy n="60" d="100"/>
        </p:scale>
        <p:origin x="663" y="39"/>
      </p:cViewPr>
      <p:guideLst>
        <p:guide orient="horz" pos="516"/>
        <p:guide orient="horz" pos="4191"/>
        <p:guide orient="horz" pos="3981"/>
        <p:guide pos="3870"/>
        <p:guide pos="2279"/>
        <p:guide pos="5414"/>
      </p:guideLst>
    </p:cSldViewPr>
  </p:slideViewPr>
  <p:outlineViewPr>
    <p:cViewPr>
      <p:scale>
        <a:sx n="33" d="100"/>
        <a:sy n="33" d="100"/>
      </p:scale>
      <p:origin x="0" y="-67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>
        <p:scale>
          <a:sx n="85" d="100"/>
          <a:sy n="85" d="100"/>
        </p:scale>
        <p:origin x="1944" y="-678"/>
      </p:cViewPr>
      <p:guideLst>
        <p:guide orient="horz" pos="2776"/>
        <p:guide pos="217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D2380FC-0D84-4A21-82A3-047E8F09D918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AB7CD54-5BB4-4AEF-9834-F99481CA240D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5:52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346 503,'3'1,"0"1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5:52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350 561,'2'0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5:52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432 501,'3'0,"0"3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FF51A8-C6F1-499B-BDA8-6DC2F428CD6E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B77394-C3E4-4491-BEA9-180C6CA81674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3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9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5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我们的晨会至此结束，谢谢大家！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77394-C3E4-4491-BEA9-180C6CA816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20" Type="http://schemas.openxmlformats.org/officeDocument/2006/relationships/image" Target="../media/image26.png"/><Relationship Id="rId2" Type="http://schemas.openxmlformats.org/officeDocument/2006/relationships/image" Target="../media/image20.jpeg"/><Relationship Id="rId19" Type="http://schemas.openxmlformats.org/officeDocument/2006/relationships/image" Target="../media/image25.png"/><Relationship Id="rId18" Type="http://schemas.openxmlformats.org/officeDocument/2006/relationships/image" Target="../media/image24.png"/><Relationship Id="rId17" Type="http://schemas.openxmlformats.org/officeDocument/2006/relationships/image" Target="../media/image16.png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43380" y="2317115"/>
            <a:ext cx="3469640" cy="18103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3" hasCustomPrompt="1"/>
          </p:nvPr>
        </p:nvSpPr>
        <p:spPr>
          <a:xfrm>
            <a:off x="6130925" y="729615"/>
            <a:ext cx="4980940" cy="5398770"/>
          </a:xfrm>
        </p:spPr>
        <p:txBody>
          <a:bodyPr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60" y="2149040"/>
            <a:ext cx="9386044" cy="1646302"/>
          </a:xfrm>
        </p:spPr>
        <p:txBody>
          <a:bodyPr anchor="t">
            <a:no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59" y="4184938"/>
            <a:ext cx="7764913" cy="1110762"/>
          </a:xfrm>
        </p:spPr>
        <p:txBody>
          <a:bodyPr anchor="t"/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23705" y="5443576"/>
            <a:ext cx="6379553" cy="365760"/>
            <a:chOff x="596195" y="5442941"/>
            <a:chExt cx="6381215" cy="365760"/>
          </a:xfrm>
        </p:grpSpPr>
        <p:pic>
          <p:nvPicPr>
            <p:cNvPr id="22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9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6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64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10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07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5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3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98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79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443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2"/>
            <p:cNvGrpSpPr/>
            <p:nvPr/>
          </p:nvGrpSpPr>
          <p:grpSpPr>
            <a:xfrm>
              <a:off x="2025125" y="5468108"/>
              <a:ext cx="310977" cy="310896"/>
              <a:chOff x="2024598" y="5468108"/>
              <a:chExt cx="310896" cy="310896"/>
            </a:xfrm>
          </p:grpSpPr>
          <p:sp>
            <p:nvSpPr>
              <p:cNvPr id="62" name="Oval 33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3" name="Picture 3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41" name="Group 35"/>
            <p:cNvGrpSpPr/>
            <p:nvPr/>
          </p:nvGrpSpPr>
          <p:grpSpPr>
            <a:xfrm>
              <a:off x="3095585" y="5468108"/>
              <a:ext cx="310977" cy="310896"/>
              <a:chOff x="3094779" y="5468108"/>
              <a:chExt cx="310896" cy="310896"/>
            </a:xfrm>
          </p:grpSpPr>
          <p:sp>
            <p:nvSpPr>
              <p:cNvPr id="60" name="Oval 36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1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2" name="Group 38"/>
            <p:cNvGrpSpPr/>
            <p:nvPr/>
          </p:nvGrpSpPr>
          <p:grpSpPr>
            <a:xfrm>
              <a:off x="953675" y="5468108"/>
              <a:ext cx="310977" cy="310896"/>
              <a:chOff x="953427" y="5468108"/>
              <a:chExt cx="310896" cy="310896"/>
            </a:xfrm>
          </p:grpSpPr>
          <p:sp>
            <p:nvSpPr>
              <p:cNvPr id="58" name="Oval 39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9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43" name="Group 41"/>
            <p:cNvGrpSpPr/>
            <p:nvPr/>
          </p:nvGrpSpPr>
          <p:grpSpPr>
            <a:xfrm>
              <a:off x="2356442" y="5442941"/>
              <a:ext cx="365855" cy="365760"/>
              <a:chOff x="2355828" y="5442941"/>
              <a:chExt cx="365760" cy="365760"/>
            </a:xfrm>
          </p:grpSpPr>
          <p:sp>
            <p:nvSpPr>
              <p:cNvPr id="56" name="Oval 42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7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Group 44"/>
            <p:cNvGrpSpPr/>
            <p:nvPr/>
          </p:nvGrpSpPr>
          <p:grpSpPr>
            <a:xfrm>
              <a:off x="5237495" y="5468108"/>
              <a:ext cx="310977" cy="310896"/>
              <a:chOff x="5236131" y="5468108"/>
              <a:chExt cx="310896" cy="310896"/>
            </a:xfrm>
          </p:grpSpPr>
          <p:sp>
            <p:nvSpPr>
              <p:cNvPr id="54" name="Oval 45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5" name="Picture 46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5" name="Group 47"/>
            <p:cNvGrpSpPr/>
            <p:nvPr/>
          </p:nvGrpSpPr>
          <p:grpSpPr>
            <a:xfrm>
              <a:off x="4524515" y="5468108"/>
              <a:ext cx="310977" cy="310896"/>
              <a:chOff x="4523337" y="5468108"/>
              <a:chExt cx="310896" cy="310896"/>
            </a:xfrm>
          </p:grpSpPr>
          <p:sp>
            <p:nvSpPr>
              <p:cNvPr id="52" name="Oval 48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3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Group 51"/>
            <p:cNvGrpSpPr/>
            <p:nvPr/>
          </p:nvGrpSpPr>
          <p:grpSpPr>
            <a:xfrm>
              <a:off x="4881005" y="5468108"/>
              <a:ext cx="310977" cy="310896"/>
              <a:chOff x="4879734" y="5468108"/>
              <a:chExt cx="310896" cy="310896"/>
            </a:xfrm>
          </p:grpSpPr>
          <p:sp>
            <p:nvSpPr>
              <p:cNvPr id="50" name="Oval 52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1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57"/>
            <p:cNvGrpSpPr/>
            <p:nvPr/>
          </p:nvGrpSpPr>
          <p:grpSpPr>
            <a:xfrm>
              <a:off x="5951465" y="5468108"/>
              <a:ext cx="310977" cy="310896"/>
              <a:chOff x="5949915" y="5468108"/>
              <a:chExt cx="310896" cy="310896"/>
            </a:xfrm>
          </p:grpSpPr>
          <p:sp>
            <p:nvSpPr>
              <p:cNvPr id="48" name="Oval 58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9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64" name="Rectangle 19"/>
          <p:cNvSpPr/>
          <p:nvPr/>
        </p:nvSpPr>
        <p:spPr bwMode="black">
          <a:xfrm>
            <a:off x="693753" y="3971486"/>
            <a:ext cx="1097683" cy="1067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5" name="Straight Connector 20"/>
          <p:cNvCxnSpPr/>
          <p:nvPr/>
        </p:nvCxnSpPr>
        <p:spPr>
          <a:xfrm>
            <a:off x="693753" y="4078212"/>
            <a:ext cx="93694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935" y="2975610"/>
            <a:ext cx="3442335" cy="1069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285" y="939800"/>
            <a:ext cx="4709160" cy="4961890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600478"/>
            <a:ext cx="10897745" cy="660400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9" y="382494"/>
            <a:ext cx="10897745" cy="49620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5830387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70"/>
            <a:ext cx="8594429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9" y="1479179"/>
            <a:ext cx="5305225" cy="45621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443" y="1479177"/>
            <a:ext cx="5305225" cy="4562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1458025"/>
            <a:ext cx="53157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322419"/>
            <a:ext cx="5315778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481" y="1458025"/>
            <a:ext cx="53774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481" y="2322418"/>
            <a:ext cx="5377423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75" y="478866"/>
            <a:ext cx="10794380" cy="7216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482725" y="2345142"/>
            <a:ext cx="2345143" cy="275657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1"/>
          </p:nvPr>
        </p:nvSpPr>
        <p:spPr>
          <a:xfrm>
            <a:off x="4921840" y="2345526"/>
            <a:ext cx="2345143" cy="27565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图片占位符 3"/>
          <p:cNvSpPr>
            <a:spLocks noGrp="1"/>
          </p:cNvSpPr>
          <p:nvPr>
            <p:ph type="pic" sz="quarter" idx="12"/>
          </p:nvPr>
        </p:nvSpPr>
        <p:spPr>
          <a:xfrm>
            <a:off x="8217941" y="2345526"/>
            <a:ext cx="2345143" cy="275619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79493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64776"/>
            <a:ext cx="10512425" cy="4812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 bwMode="gray">
          <a:xfrm>
            <a:off x="1828171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853434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19914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9" y="2009776"/>
            <a:ext cx="6971627" cy="2231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C519-0B4B-4A85-9CD4-5F566943E8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CD5B-F0AA-4BEE-B07A-EC08AD5BC2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1358153"/>
            <a:ext cx="10897745" cy="49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8" name="Rectangle 6"/>
          <p:cNvSpPr/>
          <p:nvPr/>
        </p:nvSpPr>
        <p:spPr bwMode="gray">
          <a:xfrm>
            <a:off x="11748700" y="6313233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slide number"/>
          <p:cNvSpPr txBox="1"/>
          <p:nvPr/>
        </p:nvSpPr>
        <p:spPr bwMode="white">
          <a:xfrm>
            <a:off x="11748702" y="6306777"/>
            <a:ext cx="450346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3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5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9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7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49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32.png"/><Relationship Id="rId7" Type="http://schemas.openxmlformats.org/officeDocument/2006/relationships/customXml" Target="../ink/ink3.xml"/><Relationship Id="rId6" Type="http://schemas.openxmlformats.org/officeDocument/2006/relationships/image" Target="../media/image31.png"/><Relationship Id="rId5" Type="http://schemas.openxmlformats.org/officeDocument/2006/relationships/customXml" Target="../ink/ink2.xml"/><Relationship Id="rId4" Type="http://schemas.openxmlformats.org/officeDocument/2006/relationships/image" Target="../media/image30.png"/><Relationship Id="rId3" Type="http://schemas.openxmlformats.org/officeDocument/2006/relationships/customXml" Target="../ink/ink1.xml"/><Relationship Id="rId2" Type="http://schemas.openxmlformats.org/officeDocument/2006/relationships/image" Target="../media/image29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第</a:t>
            </a:r>
            <a:r>
              <a:rPr lang="zh-CN" altLang="en-US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四</a:t>
            </a:r>
            <a:r>
              <a:rPr lang="en-US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节：</a:t>
            </a:r>
            <a:r>
              <a:rPr lang="zh-CN" altLang="en-US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科学计算库</a:t>
            </a:r>
            <a:r>
              <a:rPr lang="en-US" altLang="zh-CN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numpy</a:t>
            </a:r>
            <a:endParaRPr lang="en-US" altLang="zh-CN" b="1" i="0" u="none" strike="noStrike" kern="2200" baseline="0" dirty="0">
              <a:latin typeface="Times New Roman" panose="02020603050405020304" pitchFamily="18" charset="0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202</a:t>
            </a:r>
            <a:r>
              <a:rPr lang="en-US" altLang="zh-CN" dirty="0"/>
              <a:t>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endParaRPr lang="zh-CN" altLang="en-US" dirty="0"/>
          </a:p>
        </p:txBody>
      </p:sp>
      <p:pic>
        <p:nvPicPr>
          <p:cNvPr id="7" name="图片 6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40565" cy="15449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谢谢, 宝丽来, 信件, Word, 字体, 丰富多彩, 颜色, 感谢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6" cy="56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4395537"/>
            <a:ext cx="12188825" cy="1032103"/>
          </a:xfrm>
          <a:prstGeom prst="rect">
            <a:avLst/>
          </a:prstGeom>
          <a:solidFill>
            <a:srgbClr val="EC2225"/>
          </a:solidFill>
          <a:ln>
            <a:noFill/>
          </a:ln>
          <a:effectLst>
            <a:outerShdw blurRad="76200" dist="50800" dir="84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8905" y="2023110"/>
            <a:ext cx="5066665" cy="4005580"/>
          </a:xfrm>
        </p:spPr>
        <p:txBody>
          <a:bodyPr>
            <a:normAutofit/>
          </a:bodyPr>
          <a:p>
            <a:r>
              <a:rPr lang="zh-CN"/>
              <a:t>复习</a:t>
            </a:r>
            <a:endParaRPr lang="zh-CN"/>
          </a:p>
          <a:p>
            <a:r>
              <a:rPr lang="zh-CN">
                <a:sym typeface="+mn-ea"/>
              </a:rPr>
              <a:t>统计函数</a:t>
            </a:r>
            <a:endParaRPr lang="zh-CN"/>
          </a:p>
          <a:p>
            <a:r>
              <a:rPr lang="zh-CN"/>
              <a:t>数据类型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文件操作</a:t>
            </a: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复习</a:t>
            </a:r>
            <a:br>
              <a:rPr lang="zh-CN">
                <a:sym typeface="+mn-ea"/>
              </a:rPr>
            </a:br>
            <a:endParaRPr lang="zh-CN" altLang="en-US"/>
          </a:p>
        </p:txBody>
      </p:sp>
      <p:pic>
        <p:nvPicPr>
          <p:cNvPr id="5" name="内容占位符 4" descr="未命名文件(1)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33500"/>
            <a:ext cx="12185015" cy="4910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4" name="墨迹 23"/>
              <p14:cNvContentPartPr/>
              <p14:nvPr/>
            </p14:nvContentPartPr>
            <p14:xfrm>
              <a:off x="2196465" y="3194050"/>
              <a:ext cx="38100" cy="190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"/>
            </p:blipFill>
            <p:spPr>
              <a:xfrm>
                <a:off x="2196465" y="3194050"/>
                <a:ext cx="38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5" name="墨迹 24"/>
              <p14:cNvContentPartPr/>
              <p14:nvPr/>
            </p14:nvContentPartPr>
            <p14:xfrm>
              <a:off x="2221865" y="3562350"/>
              <a:ext cx="1270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6"/>
            </p:blipFill>
            <p:spPr>
              <a:xfrm>
                <a:off x="2221865" y="35623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7" name="墨迹 26"/>
              <p14:cNvContentPartPr/>
              <p14:nvPr/>
            </p14:nvContentPartPr>
            <p14:xfrm>
              <a:off x="2741930" y="3181350"/>
              <a:ext cx="38100" cy="190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8"/>
            </p:blipFill>
            <p:spPr>
              <a:xfrm>
                <a:off x="2741930" y="3181350"/>
                <a:ext cx="38100" cy="190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数据类型</a:t>
            </a:r>
            <a:br>
              <a:rPr 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800"/>
              <a:t>numpy 支持的数据类型比 Python 内置的类型要多很多，基本上可以和 C 语言的数据类型对应上，其中部分类型对应为 Python 内置的类型。下表列举了常用 NumPy 基本类型</a:t>
            </a:r>
            <a:endParaRPr lang="zh-CN" altLang="en-US" sz="1800"/>
          </a:p>
          <a:p>
            <a:pPr lvl="1"/>
            <a:endParaRPr lang="zh-CN" altLang="en-US" sz="18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99515" y="2359025"/>
          <a:ext cx="10205720" cy="38417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0540"/>
                <a:gridCol w="3322320"/>
                <a:gridCol w="2105660"/>
                <a:gridCol w="2997200"/>
              </a:tblGrid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bool</a:t>
                      </a:r>
                      <a:r>
                        <a:rPr lang="en-US" altLang="zh-CN"/>
                        <a:t>_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布尔型数据类型（True 或者 False）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float</a:t>
                      </a:r>
                      <a:r>
                        <a:rPr lang="en-US" altLang="zh-CN" sz="1800">
                          <a:sym typeface="+mn-ea"/>
                        </a:rPr>
                        <a:t>_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float64 类型的简写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</a:t>
                      </a:r>
                      <a:r>
                        <a:rPr lang="en-US" altLang="zh-CN" sz="1800">
                          <a:sym typeface="+mn-ea"/>
                        </a:rPr>
                        <a:t>_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默认的整数类型（类似于 C 语言中的 long，int32 或 int64）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float16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ym typeface="+mn-ea"/>
                        </a:rPr>
                        <a:t>32/64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半精度浮点数</a:t>
                      </a:r>
                      <a:r>
                        <a:rPr lang="en-US" altLang="zh-CN"/>
                        <a:t>/单精度浮点数/双精度浮点数</a:t>
                      </a:r>
                      <a:endParaRPr lang="en-US" altLang="zh-CN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和 C 语言的 int 类型一样，一般是 int32 或 int 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complex</a:t>
                      </a:r>
                      <a:r>
                        <a:rPr lang="en-US" altLang="zh-CN"/>
                        <a:t>_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复数类型，与 complex128 类型相同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用于索引的整数类型（类似于 C 的 ssize_t，通常为 int32 或 int64）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complex64</a:t>
                      </a:r>
                      <a:r>
                        <a:rPr lang="en-US" altLang="zh-CN"/>
                        <a:t>/128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复数，表示双 32 位浮点数（实数部分和虚数部分）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int8</a:t>
                      </a:r>
                      <a:r>
                        <a:rPr lang="en-US" altLang="zh-CN"/>
                        <a:t>/1</a:t>
                      </a:r>
                      <a:r>
                        <a:rPr lang="zh-CN" altLang="en-US" sz="1800">
                          <a:sym typeface="+mn-ea"/>
                        </a:rPr>
                        <a:t>6</a:t>
                      </a:r>
                      <a:r>
                        <a:rPr lang="en-US" altLang="zh-CN" sz="1800">
                          <a:sym typeface="+mn-ea"/>
                        </a:rPr>
                        <a:t>/</a:t>
                      </a:r>
                      <a:r>
                        <a:rPr lang="zh-CN" altLang="en-US" sz="1800">
                          <a:sym typeface="+mn-ea"/>
                        </a:rPr>
                        <a:t>32</a:t>
                      </a:r>
                      <a:r>
                        <a:rPr lang="en-US" altLang="zh-CN" sz="1800">
                          <a:sym typeface="+mn-ea"/>
                        </a:rPr>
                        <a:t>/</a:t>
                      </a:r>
                      <a:r>
                        <a:rPr lang="zh-CN" altLang="en-US" sz="1800">
                          <a:sym typeface="+mn-ea"/>
                        </a:rPr>
                        <a:t>64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代表与1字节相同的8位整数</a:t>
                      </a:r>
                      <a:r>
                        <a:rPr lang="en-US" altLang="zh-CN"/>
                        <a:t>/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代表与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字节相同的</a:t>
                      </a:r>
                      <a:r>
                        <a:rPr lang="en-US" altLang="zh-CN" sz="1800">
                          <a:sym typeface="+mn-ea"/>
                        </a:rPr>
                        <a:t>16</a:t>
                      </a:r>
                      <a:r>
                        <a:rPr lang="zh-CN" altLang="en-US" sz="1800">
                          <a:sym typeface="+mn-ea"/>
                        </a:rPr>
                        <a:t>位整数</a:t>
                      </a:r>
                      <a:r>
                        <a:rPr lang="en-US" altLang="zh-CN" sz="1800">
                          <a:sym typeface="+mn-ea"/>
                        </a:rPr>
                        <a:t>...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</a:t>
                      </a:r>
                      <a:r>
                        <a:rPr lang="en-US" altLang="zh-CN"/>
                        <a:t>_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表示字符串类型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uint8</a:t>
                      </a:r>
                      <a:r>
                        <a:rPr lang="en-US" altLang="zh-CN"/>
                        <a:t>/16/32/64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代表1字节（8位）无符号整数</a:t>
                      </a:r>
                      <a:r>
                        <a:rPr lang="en-US" altLang="zh-CN"/>
                        <a:t>/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代表与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字节相同的</a:t>
                      </a:r>
                      <a:r>
                        <a:rPr lang="en-US" altLang="zh-CN" sz="1800">
                          <a:sym typeface="+mn-ea"/>
                        </a:rPr>
                        <a:t>16</a:t>
                      </a:r>
                      <a:r>
                        <a:rPr lang="zh-CN" altLang="en-US" sz="1800">
                          <a:sym typeface="+mn-ea"/>
                        </a:rPr>
                        <a:t>位整数</a:t>
                      </a:r>
                      <a:r>
                        <a:rPr lang="en-US" altLang="zh-CN" sz="1800">
                          <a:sym typeface="+mn-ea"/>
                        </a:rPr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</a:t>
                      </a:r>
                      <a:r>
                        <a:rPr lang="en-US" altLang="zh-CN"/>
                        <a:t>_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表示字节串类型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也就是</a:t>
                      </a:r>
                      <a:r>
                        <a:rPr lang="en-US" altLang="zh-CN"/>
                        <a:t>bytes</a:t>
                      </a: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数据类型</a:t>
            </a:r>
            <a:br>
              <a:rPr 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800"/>
              <a:t>numpy 支持的数据类型比 Python 内置的类型要多很多，基本上可以和 C 语言的数据类型对应上，其中部分类型对应为 Python 内置的类型。下表列举了常用 NumPy 基本类型</a:t>
            </a:r>
            <a:endParaRPr lang="zh-CN" altLang="en-US" sz="1800"/>
          </a:p>
          <a:p>
            <a:pPr lvl="1"/>
            <a:endParaRPr lang="zh-CN" altLang="en-US" sz="18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99515" y="2359025"/>
          <a:ext cx="10205720" cy="38417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0540"/>
                <a:gridCol w="3322320"/>
                <a:gridCol w="2105660"/>
                <a:gridCol w="2997200"/>
              </a:tblGrid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bool</a:t>
                      </a:r>
                      <a:r>
                        <a:rPr lang="en-US" altLang="zh-CN"/>
                        <a:t>_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布尔型数据类型（True 或者 False）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float</a:t>
                      </a:r>
                      <a:r>
                        <a:rPr lang="en-US" altLang="zh-CN" sz="1800">
                          <a:sym typeface="+mn-ea"/>
                        </a:rPr>
                        <a:t>_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float64 类型的简写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</a:t>
                      </a:r>
                      <a:r>
                        <a:rPr lang="en-US" altLang="zh-CN" sz="1800">
                          <a:sym typeface="+mn-ea"/>
                        </a:rPr>
                        <a:t>_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默认的整数类型（类似于 C 语言中的 long，int32 或 int64）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float16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ym typeface="+mn-ea"/>
                        </a:rPr>
                        <a:t>32/64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半精度浮点数</a:t>
                      </a:r>
                      <a:r>
                        <a:rPr lang="en-US" altLang="zh-CN"/>
                        <a:t>/单精度浮点数/双精度浮点数</a:t>
                      </a:r>
                      <a:endParaRPr lang="en-US" altLang="zh-CN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和 C 语言的 int 类型一样，一般是 int32 或 int 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complex</a:t>
                      </a:r>
                      <a:r>
                        <a:rPr lang="en-US" altLang="zh-CN"/>
                        <a:t>_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复数类型，与 complex128 类型相同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用于索引的整数类型（类似于 C 的 ssize_t，通常为 int32 或 int64）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complex64</a:t>
                      </a:r>
                      <a:r>
                        <a:rPr lang="en-US" altLang="zh-CN"/>
                        <a:t>/128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复数，表示双 32 位浮点数（实数部分和虚数部分）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int8</a:t>
                      </a:r>
                      <a:r>
                        <a:rPr lang="en-US" altLang="zh-CN"/>
                        <a:t>/1</a:t>
                      </a:r>
                      <a:r>
                        <a:rPr lang="zh-CN" altLang="en-US" sz="1800">
                          <a:sym typeface="+mn-ea"/>
                        </a:rPr>
                        <a:t>6</a:t>
                      </a:r>
                      <a:r>
                        <a:rPr lang="en-US" altLang="zh-CN" sz="1800">
                          <a:sym typeface="+mn-ea"/>
                        </a:rPr>
                        <a:t>/</a:t>
                      </a:r>
                      <a:r>
                        <a:rPr lang="zh-CN" altLang="en-US" sz="1800">
                          <a:sym typeface="+mn-ea"/>
                        </a:rPr>
                        <a:t>32</a:t>
                      </a:r>
                      <a:r>
                        <a:rPr lang="en-US" altLang="zh-CN" sz="1800">
                          <a:sym typeface="+mn-ea"/>
                        </a:rPr>
                        <a:t>/</a:t>
                      </a:r>
                      <a:r>
                        <a:rPr lang="zh-CN" altLang="en-US" sz="1800">
                          <a:sym typeface="+mn-ea"/>
                        </a:rPr>
                        <a:t>64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代表与1字节相同的8位整数</a:t>
                      </a:r>
                      <a:r>
                        <a:rPr lang="en-US" altLang="zh-CN"/>
                        <a:t>/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代表与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字节相同的</a:t>
                      </a:r>
                      <a:r>
                        <a:rPr lang="en-US" altLang="zh-CN" sz="1800">
                          <a:sym typeface="+mn-ea"/>
                        </a:rPr>
                        <a:t>16</a:t>
                      </a:r>
                      <a:r>
                        <a:rPr lang="zh-CN" altLang="en-US" sz="1800">
                          <a:sym typeface="+mn-ea"/>
                        </a:rPr>
                        <a:t>位整数</a:t>
                      </a:r>
                      <a:r>
                        <a:rPr lang="en-US" altLang="zh-CN" sz="1800">
                          <a:sym typeface="+mn-ea"/>
                        </a:rPr>
                        <a:t>...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</a:t>
                      </a:r>
                      <a:r>
                        <a:rPr lang="en-US" altLang="zh-CN"/>
                        <a:t>_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表示字符串类型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uint8</a:t>
                      </a:r>
                      <a:r>
                        <a:rPr lang="en-US" altLang="zh-CN"/>
                        <a:t>/16/32/64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代表1字节（8位）无符号整数</a:t>
                      </a:r>
                      <a:r>
                        <a:rPr lang="en-US" altLang="zh-CN"/>
                        <a:t>/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代表与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字节相同的</a:t>
                      </a:r>
                      <a:r>
                        <a:rPr lang="en-US" altLang="zh-CN" sz="1800">
                          <a:sym typeface="+mn-ea"/>
                        </a:rPr>
                        <a:t>16</a:t>
                      </a:r>
                      <a:r>
                        <a:rPr lang="zh-CN" altLang="en-US" sz="1800">
                          <a:sym typeface="+mn-ea"/>
                        </a:rPr>
                        <a:t>位整数</a:t>
                      </a:r>
                      <a:r>
                        <a:rPr lang="en-US" altLang="zh-CN" sz="1800">
                          <a:sym typeface="+mn-ea"/>
                        </a:rPr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</a:t>
                      </a:r>
                      <a:r>
                        <a:rPr lang="en-US" altLang="zh-CN"/>
                        <a:t>_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表示字节串类型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也就是</a:t>
                      </a:r>
                      <a:r>
                        <a:rPr lang="en-US" altLang="zh-CN"/>
                        <a:t>bytes</a:t>
                      </a: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数据类型标识码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NumPy 中每种数据类型都有一个唯一标识的字符码，如下所示：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# int8, int16, int32, int64 四种数据类型可以使用字符串 'i1', 'i2','i4','i8' 代替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165" y="2476500"/>
          <a:ext cx="8531860" cy="2667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355"/>
                <a:gridCol w="2822575"/>
                <a:gridCol w="1504315"/>
                <a:gridCol w="27616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对应类型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代表布尔型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复数浮点型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带符号整型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时间间隔（timedelta）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无符号整型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datatime（日期时间）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浮点型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Python对象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S,a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字节串（S）与字符串（a）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Unicode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统计函数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求平均值</a:t>
            </a:r>
            <a:r>
              <a:rPr lang="en-US" altLang="zh-CN">
                <a:sym typeface="+mn-ea"/>
              </a:rPr>
              <a:t> mean()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中位数 np.median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求标准差 np.std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/>
              <a:t>方差ndarray.var()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统计函数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>
                <a:sym typeface="+mn-ea"/>
              </a:rPr>
              <a:t>求最大值 ndarray.max()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求最小值 ndarray.min()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求和 ndarray.sum()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/>
              <a:t>加权平均值 numpy.average()</a:t>
            </a: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数据的CSV文件存取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910" y="1358265"/>
            <a:ext cx="10897870" cy="5389245"/>
          </a:xfrm>
        </p:spPr>
        <p:txBody>
          <a:bodyPr>
            <a:normAutofit fontScale="75000"/>
          </a:bodyPr>
          <a:p>
            <a:endParaRPr>
              <a:sym typeface="+mn-ea"/>
            </a:endParaRPr>
          </a:p>
          <a:p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- fname：指定文件名称或字符串。支持压缩文件，包括gz、bz格式。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- dtype：数据类型。 默认float。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- comments：字符串或字符串组成的列表。表示注释字符集开始的标志，默认为#。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- delimiter：字符串。分隔符。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- converters：字典。将特定列的数据转换为字典中对应的函数的浮点型数据。例如将空值转换为0，默认为空。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- skiprows：跳过特定行数据。例如跳过前1行（可能是标题或注释）。默认为0。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- usecols：元组。用来指定要读取数据的列，第一列为0。例如（1， 3， 5），默认为空。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- unpack：布尔型。指定是否转置数组，如果为真则转置，默认为False。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- ndmin：整数型。指定返回的数组至少包含特定维度的数组。值域为0、1、2，默认为0。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- encoding:编码,  确认文件是gbk还是utf-8 格式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724535" y="1433195"/>
          <a:ext cx="10739755" cy="7143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739755"/>
              </a:tblGrid>
              <a:tr h="7143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loadtxt(fname, dtype=&lt;type 'float'&gt;, comments='#', delimiter=None, converters=None, skiprows=0, usecols=None, unpack=False, ndmin=0,encoding='bytes')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915,&quot;width&quot;:17160}"/>
</p:tagLst>
</file>

<file path=ppt/tags/tag2.xml><?xml version="1.0" encoding="utf-8"?>
<p:tagLst xmlns:p="http://schemas.openxmlformats.org/presentationml/2006/main">
  <p:tag name="KSO_WM_UNIT_TABLE_BEAUTIFY" val="smartTable{f2618dd1-4fe5-416c-a703-913b9a3e37b8}"/>
  <p:tag name="TABLE_ENDDRAG_ORIGIN_RECT" val="803*211"/>
  <p:tag name="TABLE_ENDDRAG_RECT" val="92*239*803*211"/>
</p:tagLst>
</file>

<file path=ppt/tags/tag3.xml><?xml version="1.0" encoding="utf-8"?>
<p:tagLst xmlns:p="http://schemas.openxmlformats.org/presentationml/2006/main">
  <p:tag name="KSO_WM_UNIT_TABLE_BEAUTIFY" val="smartTable{f2618dd1-4fe5-416c-a703-913b9a3e37b8}"/>
  <p:tag name="TABLE_ENDDRAG_ORIGIN_RECT" val="803*211"/>
  <p:tag name="TABLE_ENDDRAG_RECT" val="92*239*803*211"/>
</p:tagLst>
</file>

<file path=ppt/tags/tag4.xml><?xml version="1.0" encoding="utf-8"?>
<p:tagLst xmlns:p="http://schemas.openxmlformats.org/presentationml/2006/main">
  <p:tag name="KSO_WM_UNIT_TABLE_BEAUTIFY" val="smartTable{dfcabd75-02ee-4662-a57b-86de5452d8db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novo主题">
  <a:themeElements>
    <a:clrScheme name="平面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1941</Words>
  <Application>WPS 演示</Application>
  <PresentationFormat>自定义</PresentationFormat>
  <Paragraphs>237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 3</vt:lpstr>
      <vt:lpstr>Symbol</vt:lpstr>
      <vt:lpstr>Times New Roman</vt:lpstr>
      <vt:lpstr>等线</vt:lpstr>
      <vt:lpstr>Segoe UI Symbol</vt:lpstr>
      <vt:lpstr>Arial Unicode MS</vt:lpstr>
      <vt:lpstr>Segoe UI Semibold</vt:lpstr>
      <vt:lpstr>Calibri</vt:lpstr>
      <vt:lpstr>自定义设计方案</vt:lpstr>
      <vt:lpstr>Lenovo主题</vt:lpstr>
      <vt:lpstr>第四节：科学计算库numpy</vt:lpstr>
      <vt:lpstr>本章内容</vt:lpstr>
      <vt:lpstr>复习 </vt:lpstr>
      <vt:lpstr>数据类型 </vt:lpstr>
      <vt:lpstr>数据类型 </vt:lpstr>
      <vt:lpstr>数据类型标识码</vt:lpstr>
      <vt:lpstr>统计函数</vt:lpstr>
      <vt:lpstr>统计函数</vt:lpstr>
      <vt:lpstr>数据的CSV文件存取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LENOVO TEMPLATE 2011</dc:title>
  <dc:creator>Veli Akman</dc:creator>
  <cp:lastModifiedBy>武超</cp:lastModifiedBy>
  <cp:revision>1444</cp:revision>
  <dcterms:created xsi:type="dcterms:W3CDTF">2011-10-24T18:59:00Z</dcterms:created>
  <dcterms:modified xsi:type="dcterms:W3CDTF">2022-03-13T02:44:38Z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6B62DE99CF414AF5ABCEB88885059E39</vt:lpwstr>
  </property>
  <property fmtid="{D5CDD505-2E9C-101B-9397-08002B2CF9AE}" pid="3" name="KSOProductBuildVer">
    <vt:lpwstr>2052-11.1.0.11365</vt:lpwstr>
  </property>
</Properties>
</file>