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3"/>
    <p:sldId id="380" r:id="rId4"/>
    <p:sldId id="605" r:id="rId5"/>
    <p:sldId id="606" r:id="rId6"/>
    <p:sldId id="607" r:id="rId7"/>
    <p:sldId id="608" r:id="rId8"/>
    <p:sldId id="609" r:id="rId9"/>
    <p:sldId id="610" r:id="rId10"/>
    <p:sldId id="611" r:id="rId11"/>
    <p:sldId id="612" r:id="rId12"/>
    <p:sldId id="624" r:id="rId13"/>
    <p:sldId id="625" r:id="rId14"/>
    <p:sldId id="626" r:id="rId15"/>
    <p:sldId id="627" r:id="rId16"/>
    <p:sldId id="628" r:id="rId17"/>
    <p:sldId id="629" r:id="rId18"/>
    <p:sldId id="630" r:id="rId19"/>
    <p:sldId id="631" r:id="rId20"/>
    <p:sldId id="632" r:id="rId21"/>
    <p:sldId id="633" r:id="rId22"/>
    <p:sldId id="634" r:id="rId23"/>
    <p:sldId id="635" r:id="rId24"/>
    <p:sldId id="377" r:id="rId25"/>
  </p:sldIdLst>
  <p:sldSz cx="12188825" cy="6858000"/>
  <p:notesSz cx="6858000" cy="9144000"/>
  <p:defaultTextStyle>
    <a:defPPr>
      <a:defRPr lang="en-US"/>
    </a:defPPr>
    <a:lvl1pPr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330" indent="-1511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7930" indent="-3035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7530" indent="-4559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7130" indent="-6083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0000"/>
    <a:srgbClr val="1B1B1B"/>
    <a:srgbClr val="414042"/>
    <a:srgbClr val="262626"/>
    <a:srgbClr val="939598"/>
    <a:srgbClr val="EC2225"/>
    <a:srgbClr val="64BEDC"/>
    <a:srgbClr val="FFC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6" autoAdjust="0"/>
    <p:restoredTop sz="65915" autoAdjust="0"/>
  </p:normalViewPr>
  <p:slideViewPr>
    <p:cSldViewPr snapToGrid="0" snapToObjects="1">
      <p:cViewPr varScale="1">
        <p:scale>
          <a:sx n="60" d="100"/>
          <a:sy n="60" d="100"/>
        </p:scale>
        <p:origin x="663" y="39"/>
      </p:cViewPr>
      <p:guideLst>
        <p:guide orient="horz" pos="486"/>
        <p:guide orient="horz" pos="4191"/>
        <p:guide orient="horz" pos="3981"/>
        <p:guide pos="3839"/>
        <p:guide pos="2238"/>
        <p:guide pos="5390"/>
      </p:guideLst>
    </p:cSldViewPr>
  </p:slideViewPr>
  <p:outlineViewPr>
    <p:cViewPr>
      <p:scale>
        <a:sx n="33" d="100"/>
        <a:sy n="33" d="100"/>
      </p:scale>
      <p:origin x="0" y="-67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>
        <p:scale>
          <a:sx n="85" d="100"/>
          <a:sy n="85" d="100"/>
        </p:scale>
        <p:origin x="1944" y="-6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D2380FC-0D84-4A21-82A3-047E8F09D918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AB7CD54-5BB4-4AEF-9834-F99481CA240D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CFF51A8-C6F1-499B-BDA8-6DC2F428CD6E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B77394-C3E4-4491-BEA9-180C6CA81674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3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9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75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我们的晨会至此结束，谢谢大家！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B77394-C3E4-4491-BEA9-180C6CA8167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7.png"/><Relationship Id="rId20" Type="http://schemas.openxmlformats.org/officeDocument/2006/relationships/image" Target="../media/image26.png"/><Relationship Id="rId2" Type="http://schemas.openxmlformats.org/officeDocument/2006/relationships/image" Target="../media/image20.jpeg"/><Relationship Id="rId19" Type="http://schemas.openxmlformats.org/officeDocument/2006/relationships/image" Target="../media/image25.png"/><Relationship Id="rId18" Type="http://schemas.openxmlformats.org/officeDocument/2006/relationships/image" Target="../media/image24.png"/><Relationship Id="rId17" Type="http://schemas.openxmlformats.org/officeDocument/2006/relationships/image" Target="../media/image16.png"/><Relationship Id="rId16" Type="http://schemas.openxmlformats.org/officeDocument/2006/relationships/image" Target="../media/image23.png"/><Relationship Id="rId15" Type="http://schemas.openxmlformats.org/officeDocument/2006/relationships/image" Target="../media/image22.png"/><Relationship Id="rId14" Type="http://schemas.openxmlformats.org/officeDocument/2006/relationships/image" Target="../media/image21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60" y="2149040"/>
            <a:ext cx="9386044" cy="1646302"/>
          </a:xfrm>
        </p:spPr>
        <p:txBody>
          <a:bodyPr anchor="t">
            <a:no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159" y="4184938"/>
            <a:ext cx="7764913" cy="1110762"/>
          </a:xfrm>
        </p:spPr>
        <p:txBody>
          <a:bodyPr anchor="t"/>
          <a:lstStyle>
            <a:lvl1pPr marL="0" indent="0" algn="l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823705" y="5443576"/>
            <a:ext cx="6379553" cy="365760"/>
            <a:chOff x="596195" y="5442941"/>
            <a:chExt cx="6381215" cy="365760"/>
          </a:xfrm>
        </p:grpSpPr>
        <p:pic>
          <p:nvPicPr>
            <p:cNvPr id="22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9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6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64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10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07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5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3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398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79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5443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Group 32"/>
            <p:cNvGrpSpPr/>
            <p:nvPr/>
          </p:nvGrpSpPr>
          <p:grpSpPr>
            <a:xfrm>
              <a:off x="2025125" y="5468108"/>
              <a:ext cx="310977" cy="310896"/>
              <a:chOff x="2024598" y="5468108"/>
              <a:chExt cx="310896" cy="310896"/>
            </a:xfrm>
          </p:grpSpPr>
          <p:sp>
            <p:nvSpPr>
              <p:cNvPr id="62" name="Oval 33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3" name="Picture 34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41" name="Group 35"/>
            <p:cNvGrpSpPr/>
            <p:nvPr/>
          </p:nvGrpSpPr>
          <p:grpSpPr>
            <a:xfrm>
              <a:off x="3095585" y="5468108"/>
              <a:ext cx="310977" cy="310896"/>
              <a:chOff x="3094779" y="5468108"/>
              <a:chExt cx="310896" cy="310896"/>
            </a:xfrm>
          </p:grpSpPr>
          <p:sp>
            <p:nvSpPr>
              <p:cNvPr id="60" name="Oval 36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1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2" name="Group 38"/>
            <p:cNvGrpSpPr/>
            <p:nvPr/>
          </p:nvGrpSpPr>
          <p:grpSpPr>
            <a:xfrm>
              <a:off x="953675" y="5468108"/>
              <a:ext cx="310977" cy="310896"/>
              <a:chOff x="953427" y="5468108"/>
              <a:chExt cx="310896" cy="310896"/>
            </a:xfrm>
          </p:grpSpPr>
          <p:sp>
            <p:nvSpPr>
              <p:cNvPr id="58" name="Oval 39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9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43" name="Group 41"/>
            <p:cNvGrpSpPr/>
            <p:nvPr/>
          </p:nvGrpSpPr>
          <p:grpSpPr>
            <a:xfrm>
              <a:off x="2356442" y="5442941"/>
              <a:ext cx="365855" cy="365760"/>
              <a:chOff x="2355828" y="5442941"/>
              <a:chExt cx="365760" cy="365760"/>
            </a:xfrm>
          </p:grpSpPr>
          <p:sp>
            <p:nvSpPr>
              <p:cNvPr id="56" name="Oval 42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7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44" name="Group 44"/>
            <p:cNvGrpSpPr/>
            <p:nvPr/>
          </p:nvGrpSpPr>
          <p:grpSpPr>
            <a:xfrm>
              <a:off x="5237495" y="5468108"/>
              <a:ext cx="310977" cy="310896"/>
              <a:chOff x="5236131" y="5468108"/>
              <a:chExt cx="310896" cy="310896"/>
            </a:xfrm>
          </p:grpSpPr>
          <p:sp>
            <p:nvSpPr>
              <p:cNvPr id="54" name="Oval 45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5" name="Picture 46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5" name="Group 47"/>
            <p:cNvGrpSpPr/>
            <p:nvPr/>
          </p:nvGrpSpPr>
          <p:grpSpPr>
            <a:xfrm>
              <a:off x="4524515" y="5468108"/>
              <a:ext cx="310977" cy="310896"/>
              <a:chOff x="4523337" y="5468108"/>
              <a:chExt cx="310896" cy="310896"/>
            </a:xfrm>
          </p:grpSpPr>
          <p:sp>
            <p:nvSpPr>
              <p:cNvPr id="52" name="Oval 48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3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6" name="Group 51"/>
            <p:cNvGrpSpPr/>
            <p:nvPr/>
          </p:nvGrpSpPr>
          <p:grpSpPr>
            <a:xfrm>
              <a:off x="4881005" y="5468108"/>
              <a:ext cx="310977" cy="310896"/>
              <a:chOff x="4879734" y="5468108"/>
              <a:chExt cx="310896" cy="310896"/>
            </a:xfrm>
          </p:grpSpPr>
          <p:sp>
            <p:nvSpPr>
              <p:cNvPr id="50" name="Oval 52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1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7" name="Group 57"/>
            <p:cNvGrpSpPr/>
            <p:nvPr/>
          </p:nvGrpSpPr>
          <p:grpSpPr>
            <a:xfrm>
              <a:off x="5951465" y="5468108"/>
              <a:ext cx="310977" cy="310896"/>
              <a:chOff x="5949915" y="5468108"/>
              <a:chExt cx="310896" cy="310896"/>
            </a:xfrm>
          </p:grpSpPr>
          <p:sp>
            <p:nvSpPr>
              <p:cNvPr id="48" name="Oval 58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9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64" name="Rectangle 19"/>
          <p:cNvSpPr/>
          <p:nvPr/>
        </p:nvSpPr>
        <p:spPr bwMode="black">
          <a:xfrm>
            <a:off x="693753" y="3971486"/>
            <a:ext cx="1097683" cy="1067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5" name="Straight Connector 20"/>
          <p:cNvCxnSpPr/>
          <p:nvPr/>
        </p:nvCxnSpPr>
        <p:spPr>
          <a:xfrm>
            <a:off x="693753" y="4078212"/>
            <a:ext cx="93694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 bwMode="gray">
          <a:xfrm>
            <a:off x="1828171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8" name="Rounded Rectangle 7"/>
            <p:cNvSpPr/>
            <p:nvPr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5853434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795849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19914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89" y="2009776"/>
            <a:ext cx="6971627" cy="2231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C519-0B4B-4A85-9CD4-5F566943E8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CD5B-F0AA-4BEE-B07A-EC08AD5BC2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935" y="2975610"/>
            <a:ext cx="3442335" cy="1069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2285" y="939800"/>
            <a:ext cx="4709160" cy="4961890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600478"/>
            <a:ext cx="10897745" cy="660400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9" y="382494"/>
            <a:ext cx="10897745" cy="49620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5830387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70"/>
            <a:ext cx="8594429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9" y="1479179"/>
            <a:ext cx="5305225" cy="45621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6443" y="1479177"/>
            <a:ext cx="5305225" cy="4562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1458025"/>
            <a:ext cx="53157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322419"/>
            <a:ext cx="5315778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481" y="1458025"/>
            <a:ext cx="53774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481" y="2322418"/>
            <a:ext cx="5377423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375" y="478866"/>
            <a:ext cx="10794380" cy="7216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1482725" y="2345142"/>
            <a:ext cx="2345143" cy="275657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3"/>
          <p:cNvSpPr>
            <a:spLocks noGrp="1"/>
          </p:cNvSpPr>
          <p:nvPr>
            <p:ph type="pic" sz="quarter" idx="11"/>
          </p:nvPr>
        </p:nvSpPr>
        <p:spPr>
          <a:xfrm>
            <a:off x="4921840" y="2345526"/>
            <a:ext cx="2345143" cy="275657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图片占位符 3"/>
          <p:cNvSpPr>
            <a:spLocks noGrp="1"/>
          </p:cNvSpPr>
          <p:nvPr>
            <p:ph type="pic" sz="quarter" idx="12"/>
          </p:nvPr>
        </p:nvSpPr>
        <p:spPr>
          <a:xfrm>
            <a:off x="8217941" y="2345526"/>
            <a:ext cx="2345143" cy="2756195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1358153"/>
            <a:ext cx="10897745" cy="49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8" name="Rectangle 6"/>
          <p:cNvSpPr/>
          <p:nvPr/>
        </p:nvSpPr>
        <p:spPr bwMode="gray">
          <a:xfrm>
            <a:off x="11748700" y="6313233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slide number"/>
          <p:cNvSpPr txBox="1"/>
          <p:nvPr/>
        </p:nvSpPr>
        <p:spPr bwMode="white">
          <a:xfrm>
            <a:off x="11748702" y="6306777"/>
            <a:ext cx="450346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3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5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9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1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7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49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5.png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6.png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7.png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8.png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9.png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第</a:t>
            </a:r>
            <a:r>
              <a:rPr lang="en-US" altLang="zh-CN" sz="4800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9</a:t>
            </a:r>
            <a:r>
              <a:rPr lang="en-US" sz="4800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节：</a:t>
            </a:r>
            <a:r>
              <a:rPr lang="en-US" altLang="zh-CN" sz="4800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Matplotlib</a:t>
            </a:r>
            <a:r>
              <a:rPr lang="zh-CN" altLang="en-US" sz="4800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水平柱状图</a:t>
            </a:r>
            <a:r>
              <a:rPr lang="en-US" altLang="zh-CN" sz="4800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 </a:t>
            </a:r>
            <a:r>
              <a:rPr lang="zh-CN" altLang="en-US" sz="4800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直方图和饼状图</a:t>
            </a:r>
            <a:endParaRPr lang="en-US" altLang="zh-CN" sz="4800" b="1" i="0" u="none" strike="noStrike" kern="2200" baseline="0" dirty="0">
              <a:latin typeface="Times New Roman" panose="02020603050405020304" pitchFamily="18" charset="0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202</a:t>
            </a:r>
            <a:r>
              <a:rPr lang="en-US" altLang="zh-CN" dirty="0"/>
              <a:t>2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endParaRPr lang="zh-CN" altLang="en-US" dirty="0"/>
          </a:p>
        </p:txBody>
      </p:sp>
      <p:pic>
        <p:nvPicPr>
          <p:cNvPr id="7" name="图片 6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40565" cy="15449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subplots()函数详解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/>
            <a:r>
              <a:rPr sz="2400"/>
              <a:t>matplotlib.pyplot模块提供了一个 subplots() 函数，它的使用方法和 subplot() 函数类似。其不同之处在于，subplots() 既创建了一个包含子图区域的画布，又创建了一个 figure 图形对象，而 subplot() 只是创建一个包含子图区域的画布。</a:t>
            </a:r>
            <a:endParaRPr sz="2400"/>
          </a:p>
          <a:p>
            <a:pPr lvl="1"/>
            <a:r>
              <a:rPr sz="2400"/>
              <a:t>subplots 的函数格式如下：</a:t>
            </a:r>
            <a:endParaRPr sz="2400"/>
          </a:p>
          <a:p>
            <a:pPr lvl="1"/>
            <a:endParaRPr sz="2400"/>
          </a:p>
          <a:p>
            <a:pPr lvl="2"/>
            <a:r>
              <a:rPr sz="2160"/>
              <a:t>nrows 与 ncols 表示两个整数参数，它们指定子图所占的行数、列</a:t>
            </a:r>
            <a:endParaRPr sz="2160"/>
          </a:p>
          <a:p>
            <a:pPr lvl="1"/>
            <a:endParaRPr sz="2400"/>
          </a:p>
        </p:txBody>
      </p:sp>
      <p:graphicFrame>
        <p:nvGraphicFramePr>
          <p:cNvPr id="5" name="表格 4"/>
          <p:cNvGraphicFramePr/>
          <p:nvPr/>
        </p:nvGraphicFramePr>
        <p:xfrm>
          <a:off x="1513840" y="4627880"/>
          <a:ext cx="8531860" cy="381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5318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fig , ax = plt.subplots(nrows, ncols)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柱状图的绘制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柱状图是一种用矩形柱来表示数据分类的图表。</a:t>
            </a:r>
            <a:endParaRPr lang="zh-CN" altLang="en-US"/>
          </a:p>
          <a:p>
            <a:pPr lvl="1"/>
            <a:r>
              <a:rPr lang="zh-CN" altLang="en-US"/>
              <a:t>柱状图可以垂直绘制，也可以水平绘制。</a:t>
            </a:r>
            <a:endParaRPr lang="zh-CN" altLang="en-US"/>
          </a:p>
          <a:p>
            <a:pPr lvl="1"/>
            <a:r>
              <a:rPr lang="zh-CN" altLang="en-US"/>
              <a:t>它的高度与其所表示的数值成正比关系。</a:t>
            </a:r>
            <a:endParaRPr lang="zh-CN" altLang="en-US"/>
          </a:p>
          <a:p>
            <a:pPr lvl="1"/>
            <a:r>
              <a:rPr lang="zh-CN" altLang="en-US"/>
              <a:t>柱状图显示了不同类别之间的比较关系，图表的水平轴 X 指定被比较的类别，垂直轴 Y 则表示具体的类别值。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8095" y="4112260"/>
            <a:ext cx="2834005" cy="22078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475" y="3716020"/>
            <a:ext cx="3634740" cy="2735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380" y="3837940"/>
            <a:ext cx="3581400" cy="26136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柱状图的绘制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其语法格式如下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lvl="1"/>
            <a:r>
              <a:rPr lang="zh-CN" altLang="en-US"/>
              <a:t>参数说明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28395" y="2092325"/>
          <a:ext cx="10433050" cy="5003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433050"/>
              </a:tblGrid>
              <a:tr h="5003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matplotlib.pyplot</a:t>
                      </a:r>
                      <a:r>
                        <a:rPr lang="en-US" altLang="zh-C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r>
                        <a:rPr lang="zh-CN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bar(x, height, width=0.8, bottom=None, *, align='center',data=None, **kwargs)</a:t>
                      </a:r>
                      <a:endParaRPr lang="zh-CN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1584325" y="3387090"/>
          <a:ext cx="8531860" cy="2164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64285"/>
                <a:gridCol w="7267575"/>
              </a:tblGrid>
              <a:tr h="64008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b="0"/>
                        <a:t>x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b="0"/>
                        <a:t>一个标量序列，代表柱状图的x坐标（</a:t>
                      </a:r>
                      <a:r>
                        <a:rPr lang="zh-CN" altLang="en-US" b="0">
                          <a:solidFill>
                            <a:schemeClr val="accent1"/>
                          </a:solidFill>
                        </a:rPr>
                        <a:t>当无需参与计算时，也可以是对应的标签序列</a:t>
                      </a:r>
                      <a:r>
                        <a:rPr lang="zh-CN" altLang="en-US" b="0"/>
                        <a:t>）</a:t>
                      </a:r>
                      <a:endParaRPr lang="zh-CN" altLang="en-US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height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一个标量或者是标量序列，代表柱状图的高度。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width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可选参数，标量或类数组，柱状图的默认宽度值为 0.8。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bottom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可选参数，标量或类数组，柱状图的y坐标默认为None。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algin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有两个可选项 {"center","edge"}，默认为 'center'，默认x取值是每个柱状图所在的中点位置，或者也可以是柱状图左侧边缘位置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普通柱状图</a:t>
            </a:r>
            <a:br>
              <a:rPr lang="zh-CN" altLang="en-US"/>
            </a:br>
            <a:br>
              <a:rPr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159" y="1955429"/>
            <a:ext cx="5305225" cy="4562185"/>
          </a:xfrm>
        </p:spPr>
        <p:txBody>
          <a:bodyPr/>
          <a:p>
            <a:r>
              <a:rPr lang="zh-CN">
                <a:sym typeface="+mn-ea"/>
              </a:rPr>
              <a:t>数据：</a:t>
            </a:r>
            <a:endParaRPr lang="zh-CN">
              <a:sym typeface="+mn-ea"/>
            </a:endParaRPr>
          </a:p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6443" y="1945902"/>
            <a:ext cx="5305225" cy="4562186"/>
          </a:xfrm>
        </p:spPr>
        <p:txBody>
          <a:bodyPr/>
          <a:p>
            <a:r>
              <a:rPr lang="zh-CN" altLang="en-US"/>
              <a:t>最终结果：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087120" y="2695575"/>
          <a:ext cx="4505325" cy="18992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05325"/>
              </a:tblGrid>
              <a:tr h="1899285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 b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+mn-ea"/>
                        </a:rPr>
                        <a:t>#</a:t>
                      </a:r>
                      <a:r>
                        <a:rPr lang="zh-CN" sz="180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+mn-ea"/>
                        </a:rPr>
                        <a:t>一下提供</a:t>
                      </a:r>
                      <a:r>
                        <a:rPr lang="en-US" altLang="zh-CN" sz="180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+mn-ea"/>
                        </a:rPr>
                        <a:t>组数据，分别是学习语言和学生人数</a:t>
                      </a:r>
                      <a:endParaRPr lang="zh-CN" altLang="en-US" sz="1800" b="0"/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ym typeface="+mn-ea"/>
                        </a:rPr>
                        <a:t>langs = ['C', 'C++', 'Java', 'Python', 'PHP']</a:t>
                      </a:r>
                      <a:endParaRPr lang="zh-CN" altLang="en-US" sz="1800" b="0"/>
                    </a:p>
                    <a:p>
                      <a:pPr>
                        <a:buNone/>
                      </a:pPr>
                      <a:endParaRPr lang="zh-CN" altLang="en-US" sz="1800" b="0"/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ym typeface="+mn-ea"/>
                        </a:rPr>
                        <a:t>students = [23,17,35,29,12]</a:t>
                      </a:r>
                      <a:endParaRPr lang="zh-CN" altLang="en-US" b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91540" y="1169670"/>
            <a:ext cx="10617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水平轴 X 指定被比较的类别，垂直轴 Y 则表示具体的类别值</a:t>
            </a:r>
            <a:endParaRPr lang="zh-CN" altLang="en-US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0" y="2533650"/>
            <a:ext cx="4749800" cy="34061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堆叠柱状图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分析：</a:t>
            </a:r>
            <a:endParaRPr lang="zh-CN" altLang="en-US"/>
          </a:p>
          <a:p>
            <a:pPr lvl="1"/>
            <a:r>
              <a:rPr lang="zh-CN" altLang="en-US" sz="2000"/>
              <a:t>确定</a:t>
            </a:r>
            <a:r>
              <a:rPr lang="en-US" altLang="zh-CN" sz="2000"/>
              <a:t>x</a:t>
            </a:r>
            <a:r>
              <a:rPr lang="zh-CN" altLang="en-US" sz="2000"/>
              <a:t>轴和</a:t>
            </a:r>
            <a:r>
              <a:rPr lang="en-US" altLang="zh-CN" sz="2000"/>
              <a:t>y</a:t>
            </a:r>
            <a:r>
              <a:rPr lang="zh-CN" altLang="en-US" sz="2000"/>
              <a:t>轴的数据</a:t>
            </a:r>
            <a:endParaRPr lang="zh-CN" altLang="en-US" sz="2000"/>
          </a:p>
          <a:p>
            <a:pPr lvl="1"/>
            <a:r>
              <a:rPr lang="zh-CN" altLang="en-US" sz="2000"/>
              <a:t>设置柱状图宽度，使用柱状图绘图方法绘制</a:t>
            </a:r>
            <a:endParaRPr lang="zh-CN" altLang="en-US" sz="2000"/>
          </a:p>
          <a:p>
            <a:pPr lvl="1"/>
            <a:r>
              <a:rPr lang="zh-CN" sz="2000"/>
              <a:t>柱状图数值显示：使用文本添加方法进行文本内容添加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普通柱状图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图形添加文本信息语法</a:t>
            </a:r>
            <a:r>
              <a:rPr lang="en-US" altLang="zh-CN"/>
              <a:t>: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通过函数方式，向axes对象添加 text对象，确切的说是向axes的 ( x , y )位置添加 s 文本。返回一个text实例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参数说明</a:t>
            </a:r>
            <a:r>
              <a:rPr lang="en-US" altLang="zh-CN"/>
              <a:t>: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118235" y="2072005"/>
          <a:ext cx="10392410" cy="381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92410"/>
              </a:tblGrid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800" b="0"/>
                        <a:t>matplotlib.pyplot.text(x, y, s, **kwargs)</a:t>
                      </a:r>
                      <a:endParaRPr lang="zh-CN" altLang="en-US" sz="1800" b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541780" y="3985260"/>
          <a:ext cx="8531860" cy="257111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61030"/>
                <a:gridCol w="5370830"/>
              </a:tblGrid>
              <a:tr h="40703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b="0"/>
                        <a:t>x, y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b="0"/>
                        <a:t>确定文本内容的坐标位置</a:t>
                      </a:r>
                      <a:endParaRPr lang="zh-CN" altLang="en-US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 内容text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fontsize</a:t>
                      </a:r>
                      <a:r>
                        <a:rPr lang="en-US" altLang="zh-CN"/>
                        <a:t>/fontweight/fontstyle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字体的相关设置：字体大小</a:t>
                      </a:r>
                      <a:r>
                        <a:rPr lang="en-US" altLang="zh-CN"/>
                        <a:t>/字体粗细/字体类型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水平对齐方式 ，可选参数 ： ‘center’ , ‘top’ , ‘bottom’ ,‘baseline’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设置垂直对齐方式，可选参数：left,right,center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rotation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(旋转角度)可选参数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普通柱状图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代码实现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128395" y="2122805"/>
          <a:ext cx="5631180" cy="37261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31180"/>
              </a:tblGrid>
              <a:tr h="372618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from matplotlib import pyplot as plt</a:t>
                      </a:r>
                      <a:endParaRPr lang="zh-CN" altLang="en-US" sz="18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数据准备</a:t>
                      </a:r>
                      <a:endParaRPr lang="zh-CN" altLang="en-US" sz="18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langs = ['C', 'C++', 'Java', 'Python', 'PHP']</a:t>
                      </a:r>
                      <a:endParaRPr lang="zh-CN" altLang="en-US" sz="18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students = [23, 17, 35, 29, 12]</a:t>
                      </a:r>
                      <a:endParaRPr lang="zh-CN" altLang="en-US" sz="18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绘制图像</a:t>
                      </a:r>
                      <a:endParaRPr lang="zh-CN" altLang="en-US" sz="18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plt.bar(langs, students, width=0.4)</a:t>
                      </a:r>
                      <a:endParaRPr lang="zh-CN" altLang="en-US" sz="18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循环显示数据标签</a:t>
                      </a:r>
                      <a:endParaRPr lang="zh-CN" altLang="en-US" sz="18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for a, b in zip(langs, students):</a:t>
                      </a:r>
                      <a:endParaRPr lang="zh-CN" altLang="en-US" sz="18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    plt.text(a, b, b, color='red', ha='center', va='bottom')</a:t>
                      </a:r>
                      <a:endParaRPr lang="zh-CN" altLang="en-US" sz="18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设置y轴标签</a:t>
                      </a:r>
                      <a:endParaRPr lang="zh-CN" altLang="en-US" sz="18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plt.ylabel('students')</a:t>
                      </a:r>
                      <a:endParaRPr lang="zh-CN" altLang="en-US" sz="18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显示图像</a:t>
                      </a:r>
                      <a:endParaRPr lang="zh-CN" altLang="en-US" sz="18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plt.show()</a:t>
                      </a:r>
                      <a:endParaRPr lang="zh-CN" altLang="en-US" sz="1800" b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020" y="2122805"/>
            <a:ext cx="5024120" cy="37268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堆叠柱状图</a:t>
            </a:r>
            <a:br>
              <a:rPr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159" y="1955429"/>
            <a:ext cx="5305225" cy="4562185"/>
          </a:xfrm>
        </p:spPr>
        <p:txBody>
          <a:bodyPr/>
          <a:p>
            <a:r>
              <a:rPr lang="zh-CN">
                <a:sym typeface="+mn-ea"/>
              </a:rPr>
              <a:t>数据：</a:t>
            </a:r>
            <a:endParaRPr lang="zh-CN">
              <a:sym typeface="+mn-ea"/>
            </a:endParaRPr>
          </a:p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6443" y="1945902"/>
            <a:ext cx="5305225" cy="4562186"/>
          </a:xfrm>
        </p:spPr>
        <p:txBody>
          <a:bodyPr/>
          <a:p>
            <a:r>
              <a:rPr lang="zh-CN" altLang="en-US"/>
              <a:t>最终结果：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087120" y="2695575"/>
          <a:ext cx="4485005" cy="317690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85005"/>
              </a:tblGrid>
              <a:tr h="3176905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</a:t>
                      </a:r>
                      <a:r>
                        <a:rPr lang="zh-CN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截止</a:t>
                      </a:r>
                      <a:r>
                        <a:rPr lang="en-US" altLang="zh-CN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16</a:t>
                      </a:r>
                      <a:r>
                        <a:rPr lang="zh-CN" alt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日，北京冬奥会前</a:t>
                      </a:r>
                      <a:r>
                        <a:rPr lang="en-US" altLang="zh-CN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zh-CN" alt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名国家奖牌数</a:t>
                      </a:r>
                      <a:endParaRPr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marL="0" lvl="1" algn="l">
                        <a:buClrTx/>
                        <a:buSzTx/>
                        <a:buFontTx/>
                        <a:buNone/>
                      </a:pPr>
                      <a:r>
                        <a:rPr lang="zh-CN" altLang="en-US" b="0"/>
                        <a:t># 前五名奖牌榜</a:t>
                      </a:r>
                      <a:endParaRPr lang="zh-CN" altLang="en-US" b="0"/>
                    </a:p>
                    <a:p>
                      <a:pPr marL="0" lvl="1" algn="l">
                        <a:buClrTx/>
                        <a:buSzTx/>
                        <a:buFontTx/>
                        <a:buNone/>
                      </a:pPr>
                      <a:r>
                        <a:rPr lang="zh-CN" altLang="en-US" b="0"/>
                        <a:t>countries = ['挪威', '德国', '美国', '中国', '奥地利']</a:t>
                      </a:r>
                      <a:endParaRPr lang="zh-CN" altLang="en-US" b="0"/>
                    </a:p>
                    <a:p>
                      <a:pPr marL="0" lvl="1" algn="l">
                        <a:buClrTx/>
                        <a:buSzTx/>
                        <a:buFontTx/>
                        <a:buNone/>
                      </a:pPr>
                      <a:r>
                        <a:rPr lang="zh-CN" alt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金牌个数</a:t>
                      </a:r>
                      <a:endParaRPr lang="zh-CN" alt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marL="0" lvl="1" algn="l">
                        <a:buClrTx/>
                        <a:buSzTx/>
                        <a:buFontTx/>
                        <a:buNone/>
                      </a:pPr>
                      <a:r>
                        <a:rPr lang="zh-CN" altLang="en-US" b="0"/>
                        <a:t>gold_medal = [13, 10, 8, 7, 6]</a:t>
                      </a:r>
                      <a:endParaRPr lang="zh-CN" altLang="en-US" b="0"/>
                    </a:p>
                    <a:p>
                      <a:pPr marL="0" lvl="1" algn="l">
                        <a:buClrTx/>
                        <a:buSzTx/>
                        <a:buFontTx/>
                        <a:buNone/>
                      </a:pPr>
                      <a:r>
                        <a:rPr lang="zh-CN" alt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银牌个数</a:t>
                      </a:r>
                      <a:endParaRPr lang="zh-CN" alt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marL="0" lvl="1" algn="l">
                        <a:buClrTx/>
                        <a:buSzTx/>
                        <a:buFontTx/>
                        <a:buNone/>
                      </a:pPr>
                      <a:r>
                        <a:rPr lang="zh-CN" altLang="en-US" b="0"/>
                        <a:t>silver_medal = [7, 6, 7, 4, 7]</a:t>
                      </a:r>
                      <a:endParaRPr lang="zh-CN" altLang="en-US" b="0"/>
                    </a:p>
                    <a:p>
                      <a:pPr marL="0" lvl="1" algn="l">
                        <a:buClrTx/>
                        <a:buSzTx/>
                        <a:buFontTx/>
                        <a:buNone/>
                      </a:pPr>
                      <a:r>
                        <a:rPr lang="zh-CN" alt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铜牌个数</a:t>
                      </a:r>
                      <a:endParaRPr lang="zh-CN" alt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marL="0" lvl="1" algn="l">
                        <a:buClrTx/>
                        <a:buSzTx/>
                        <a:buFontTx/>
                        <a:buNone/>
                      </a:pPr>
                      <a:r>
                        <a:rPr lang="zh-CN" altLang="en-US" b="0"/>
                        <a:t>bronze_medal = [8, 4, 4, 2, 4]</a:t>
                      </a:r>
                      <a:endParaRPr lang="zh-CN" altLang="en-US" b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715" y="2538730"/>
            <a:ext cx="5006340" cy="35737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1540" y="1169670"/>
            <a:ext cx="106172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所谓堆叠柱状图就是将不同数组别的柱状图堆叠在一起，堆叠后的柱状图高度显示了两者相加的结果值。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堆叠柱状图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分析：</a:t>
            </a:r>
            <a:endParaRPr lang="zh-CN" altLang="en-US"/>
          </a:p>
          <a:p>
            <a:pPr lvl="1"/>
            <a:r>
              <a:rPr lang="zh-CN" altLang="en-US" sz="2000"/>
              <a:t>金牌榜的起始高度为：铜牌数据</a:t>
            </a:r>
            <a:r>
              <a:rPr lang="en-US" altLang="zh-CN" sz="2000"/>
              <a:t>+</a:t>
            </a:r>
            <a:r>
              <a:rPr lang="zh-CN" altLang="en-US" sz="2000"/>
              <a:t>银牌数据</a:t>
            </a:r>
            <a:endParaRPr lang="zh-CN" altLang="en-US" sz="2000"/>
          </a:p>
          <a:p>
            <a:pPr lvl="1"/>
            <a:r>
              <a:rPr lang="zh-CN" altLang="en-US" sz="2000"/>
              <a:t>银牌榜的起始高度为：银牌高度</a:t>
            </a:r>
            <a:endParaRPr lang="zh-CN" altLang="en-US" sz="2000"/>
          </a:p>
          <a:p>
            <a:pPr lvl="1"/>
            <a:r>
              <a:rPr lang="zh-CN" altLang="en-US" sz="2000"/>
              <a:t>铜牌榜的起始高度为：</a:t>
            </a:r>
            <a:r>
              <a:rPr lang="en-US" altLang="zh-CN" sz="2000"/>
              <a:t>0</a:t>
            </a:r>
            <a:endParaRPr lang="en-US" altLang="zh-CN" sz="2000"/>
          </a:p>
          <a:p>
            <a:pPr lvl="1"/>
            <a:r>
              <a:rPr lang="zh-CN" altLang="en-US"/>
              <a:t>起始位置的数据相加需要使用</a:t>
            </a:r>
            <a:r>
              <a:rPr lang="en-US" altLang="zh-CN"/>
              <a:t>numpy</a:t>
            </a:r>
            <a:r>
              <a:rPr lang="zh-CN" altLang="en-US"/>
              <a:t>的相关知识</a:t>
            </a:r>
            <a:endParaRPr lang="zh-CN" altLang="en-US"/>
          </a:p>
          <a:p>
            <a:pPr lvl="1"/>
            <a:r>
              <a:rPr lang="zh-CN" altLang="en-US"/>
              <a:t>需要确定柱状图的颜色</a:t>
            </a:r>
            <a:endParaRPr lang="zh-CN" altLang="en-US"/>
          </a:p>
          <a:p>
            <a:pPr lvl="1"/>
            <a:r>
              <a:rPr lang="zh-CN" altLang="en-US"/>
              <a:t>显示图例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堆叠柱状图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409" y="947943"/>
            <a:ext cx="10897745" cy="4962068"/>
          </a:xfrm>
        </p:spPr>
        <p:txBody>
          <a:bodyPr/>
          <a:p>
            <a:r>
              <a:rPr lang="zh-CN" altLang="en-US"/>
              <a:t>代码实现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108075" y="1544320"/>
          <a:ext cx="5631180" cy="37261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31180"/>
              </a:tblGrid>
              <a:tr h="372618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/>
                        <a:t>from matplotlib import pyplot as plt</a:t>
                      </a:r>
                      <a:endParaRPr lang="zh-CN" altLang="en-US" sz="14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/>
                        <a:t>import numpy as np</a:t>
                      </a:r>
                      <a:endParaRPr lang="zh-CN" altLang="en-US" sz="14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设置中文</a:t>
                      </a:r>
                      <a:endParaRPr lang="zh-CN" altLang="en-US" sz="14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/>
                        <a:t>plt.rcParams['font.sans-serif'] = ['SimHei']</a:t>
                      </a:r>
                      <a:endParaRPr lang="zh-CN" altLang="en-US" sz="14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前五名奖牌榜</a:t>
                      </a:r>
                      <a:endParaRPr lang="zh-CN" altLang="en-US" sz="14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/>
                        <a:t>countries = ['挪威', '德国', '美国', '中国', '奥地利']</a:t>
                      </a:r>
                      <a:endParaRPr lang="zh-CN" altLang="en-US" sz="14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金牌个数</a:t>
                      </a:r>
                      <a:endParaRPr lang="zh-CN" altLang="en-US" sz="14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/>
                        <a:t>gold_medal = [13, 10, 8, 7, 6]</a:t>
                      </a:r>
                      <a:endParaRPr lang="zh-CN" altLang="en-US" sz="14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银牌个数</a:t>
                      </a:r>
                      <a:endParaRPr lang="zh-CN" altLang="en-US" sz="14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/>
                        <a:t>silver_medal = [7, 6, 7, 4, 7]</a:t>
                      </a:r>
                      <a:endParaRPr lang="zh-CN" altLang="en-US" sz="14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铜牌个数</a:t>
                      </a:r>
                      <a:endParaRPr lang="zh-CN" altLang="en-US" sz="14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/>
                        <a:t>bronze_medal = [8, 4, 4, 2, 4]</a:t>
                      </a:r>
                      <a:endParaRPr lang="zh-CN" altLang="en-US" sz="14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绘制堆叠图</a:t>
                      </a:r>
                      <a:endParaRPr lang="zh-CN" altLang="en-US" sz="14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/>
                        <a:t>plt.bar(countries, gold_medal, color='gold', label='金牌',</a:t>
                      </a:r>
                      <a:endParaRPr lang="zh-CN" altLang="en-US" sz="14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/>
                        <a:t>        bottom=np.array(silver_medal) + np.array(bronze_medal))</a:t>
                      </a:r>
                      <a:endParaRPr lang="zh-CN" altLang="en-US" sz="14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/>
                        <a:t>plt.bar(countries, silver_medal, color='silver', label='银牌', bottom=bronze_medal)</a:t>
                      </a:r>
                      <a:endParaRPr lang="zh-CN" altLang="en-US" sz="14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/>
                        <a:t>plt.bar(countries, bronze_medal, color='#A0522D', label='铜牌')</a:t>
                      </a:r>
                      <a:endParaRPr lang="zh-CN" altLang="en-US" sz="14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设置坐标轴</a:t>
                      </a:r>
                      <a:endParaRPr lang="zh-CN" altLang="en-US" sz="14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/>
                        <a:t>plt.ylabel('奖牌数')</a:t>
                      </a:r>
                      <a:endParaRPr lang="zh-CN" altLang="en-US" sz="14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设置图例</a:t>
                      </a:r>
                      <a:endParaRPr lang="zh-CN" altLang="en-US" sz="14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/>
                        <a:t>plt.legend(loc='upper right')</a:t>
                      </a:r>
                      <a:endParaRPr lang="zh-CN" altLang="en-US" sz="14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显示</a:t>
                      </a:r>
                      <a:endParaRPr lang="zh-CN" altLang="en-US" sz="14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/>
                        <a:t>plt.show()</a:t>
                      </a:r>
                      <a:endParaRPr lang="zh-CN" altLang="en-US" sz="1800" b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155" y="2084070"/>
            <a:ext cx="4875530" cy="36309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本章内容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36845" y="2008505"/>
            <a:ext cx="5039995" cy="2442845"/>
          </a:xfrm>
        </p:spPr>
        <p:txBody>
          <a:bodyPr>
            <a:normAutofit/>
          </a:bodyPr>
          <a:p>
            <a:pPr marL="342900" lvl="0" indent="-34290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水平柱状图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342900" lvl="0" indent="-34290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直方图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342900" lvl="0" indent="-34290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饼状图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同位置多柱状图</a:t>
            </a:r>
            <a:br>
              <a:rPr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159" y="1955429"/>
            <a:ext cx="5305225" cy="4562185"/>
          </a:xfrm>
        </p:spPr>
        <p:txBody>
          <a:bodyPr/>
          <a:p>
            <a:r>
              <a:rPr lang="zh-CN">
                <a:sym typeface="+mn-ea"/>
              </a:rPr>
              <a:t>数据：</a:t>
            </a:r>
            <a:endParaRPr lang="zh-CN">
              <a:sym typeface="+mn-ea"/>
            </a:endParaRPr>
          </a:p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6443" y="1945902"/>
            <a:ext cx="5305225" cy="4562186"/>
          </a:xfrm>
        </p:spPr>
        <p:txBody>
          <a:bodyPr/>
          <a:p>
            <a:r>
              <a:rPr lang="zh-CN" altLang="en-US"/>
              <a:t>最终结果：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087120" y="2695575"/>
          <a:ext cx="4485005" cy="317690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85005"/>
              </a:tblGrid>
              <a:tr h="3176905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三天中3部电影的票房变化</a:t>
                      </a:r>
                      <a:endParaRPr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marL="0" lvl="1"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movie = ['千与千寻', '玩具总动员4', '黑衣人：全球追缉']</a:t>
                      </a:r>
                      <a:endParaRPr lang="zh-CN" altLang="en-US" sz="1800" b="0"/>
                    </a:p>
                    <a:p>
                      <a:pPr marL="0" lvl="1" algn="l">
                        <a:buClrTx/>
                        <a:buSzTx/>
                        <a:buFontTx/>
                        <a:buNone/>
                      </a:pPr>
                      <a:endParaRPr lang="zh-CN" altLang="en-US" sz="1800" b="0"/>
                    </a:p>
                    <a:p>
                      <a:pPr marL="0" lvl="1"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/>
                        <a:t>real_</a:t>
                      </a:r>
                      <a:r>
                        <a:rPr lang="en-US" altLang="zh-CN" sz="1800" b="0"/>
                        <a:t>day</a:t>
                      </a:r>
                      <a:r>
                        <a:rPr lang="zh-CN" altLang="en-US" sz="1800" b="0"/>
                        <a:t>1 = [5453, 7548, 6543]</a:t>
                      </a:r>
                      <a:endParaRPr lang="zh-CN" altLang="en-US" sz="1800" b="0"/>
                    </a:p>
                    <a:p>
                      <a:pPr marL="0" lvl="1" algn="l">
                        <a:buClrTx/>
                        <a:buSzTx/>
                        <a:buFontTx/>
                        <a:buNone/>
                      </a:pPr>
                      <a:endParaRPr lang="zh-CN" altLang="en-US" sz="1800" b="0"/>
                    </a:p>
                    <a:p>
                      <a:pPr marL="0" lvl="1"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ym typeface="+mn-ea"/>
                        </a:rPr>
                        <a:t>real_</a:t>
                      </a:r>
                      <a:r>
                        <a:rPr lang="en-US" altLang="zh-CN" sz="1800" b="0">
                          <a:sym typeface="+mn-ea"/>
                        </a:rPr>
                        <a:t>day</a:t>
                      </a:r>
                      <a:r>
                        <a:rPr lang="zh-CN" altLang="en-US" sz="1800" b="0"/>
                        <a:t>2 = [1840, 4013, 3421]</a:t>
                      </a:r>
                      <a:endParaRPr lang="zh-CN" altLang="en-US" sz="1800" b="0"/>
                    </a:p>
                    <a:p>
                      <a:pPr marL="0" lvl="1" algn="l">
                        <a:buClrTx/>
                        <a:buSzTx/>
                        <a:buFontTx/>
                        <a:buNone/>
                      </a:pPr>
                      <a:endParaRPr lang="zh-CN" altLang="en-US" sz="1800" b="0"/>
                    </a:p>
                    <a:p>
                      <a:pPr marL="0" lvl="1"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ym typeface="+mn-ea"/>
                        </a:rPr>
                        <a:t>real_</a:t>
                      </a:r>
                      <a:r>
                        <a:rPr lang="en-US" altLang="zh-CN" sz="1800" b="0">
                          <a:sym typeface="+mn-ea"/>
                        </a:rPr>
                        <a:t>day</a:t>
                      </a:r>
                      <a:r>
                        <a:rPr lang="zh-CN" altLang="en-US" sz="1800" b="0"/>
                        <a:t>3 = [1080, 1673, 2342]</a:t>
                      </a:r>
                      <a:endParaRPr lang="zh-CN" altLang="en-US" sz="1800" b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91540" y="1169670"/>
            <a:ext cx="107149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>
                <a:sym typeface="+mn-ea"/>
              </a:rPr>
              <a:t>同一 x 轴位置</a:t>
            </a:r>
            <a:r>
              <a:rPr lang="zh-CN">
                <a:sym typeface="+mn-ea"/>
              </a:rPr>
              <a:t>绘制多个柱状图，主要通过调整柱状图的宽度和每个柱状图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轴的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起始位置</a:t>
            </a:r>
            <a:endParaRPr lang="zh-CN" altLang="en-US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335" y="2596515"/>
            <a:ext cx="4808220" cy="33756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同位置多柱状图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分析：</a:t>
            </a:r>
            <a:endParaRPr lang="zh-CN" altLang="en-US"/>
          </a:p>
          <a:p>
            <a:pPr lvl="1"/>
            <a:r>
              <a:rPr lang="zh-CN" sz="2000"/>
              <a:t>本实例需要对</a:t>
            </a:r>
            <a:r>
              <a:rPr lang="en-US" altLang="zh-CN" sz="2000"/>
              <a:t>x</a:t>
            </a:r>
            <a:r>
              <a:rPr lang="zh-CN" altLang="en-US" sz="2000"/>
              <a:t>轴进行计算，因此需要将</a:t>
            </a:r>
            <a:r>
              <a:rPr lang="en-US" altLang="zh-CN" sz="2000"/>
              <a:t>x</a:t>
            </a:r>
            <a:r>
              <a:rPr lang="zh-CN" altLang="en-US" sz="2000"/>
              <a:t>轴转数值</a:t>
            </a:r>
            <a:endParaRPr lang="zh-CN" altLang="en-US" sz="2000"/>
          </a:p>
          <a:p>
            <a:pPr lvl="1"/>
            <a:r>
              <a:rPr lang="zh-CN" altLang="en-US" sz="2000"/>
              <a:t>确定同一</a:t>
            </a:r>
            <a:r>
              <a:rPr lang="en-US" altLang="zh-CN" sz="2000"/>
              <a:t>x</a:t>
            </a:r>
            <a:r>
              <a:rPr lang="zh-CN" altLang="en-US" sz="2000"/>
              <a:t>轴中，每个柱状图</a:t>
            </a:r>
            <a:r>
              <a:rPr lang="en-US" altLang="zh-CN" sz="2000"/>
              <a:t>x</a:t>
            </a:r>
            <a:r>
              <a:rPr lang="zh-CN" altLang="en-US" sz="2000"/>
              <a:t>轴的起始位置。</a:t>
            </a:r>
            <a:endParaRPr lang="zh-CN" altLang="en-US" sz="2000"/>
          </a:p>
          <a:p>
            <a:pPr lvl="1"/>
            <a:r>
              <a:rPr lang="zh-CN" altLang="en-US" sz="2000"/>
              <a:t>需要设置图形的宽度</a:t>
            </a:r>
            <a:endParaRPr lang="zh-CN" altLang="en-US" sz="2000"/>
          </a:p>
          <a:p>
            <a:pPr lvl="1"/>
            <a:r>
              <a:rPr lang="zh-CN" sz="2000"/>
              <a:t>图形</a:t>
            </a:r>
            <a:r>
              <a:rPr lang="en-US" altLang="zh-CN" sz="2000"/>
              <a:t>2</a:t>
            </a:r>
            <a:r>
              <a:rPr lang="zh-CN" altLang="en-US" sz="2000"/>
              <a:t>的起始位置</a:t>
            </a:r>
            <a:r>
              <a:rPr lang="en-US" altLang="zh-CN" sz="2000"/>
              <a:t>=</a:t>
            </a:r>
            <a:r>
              <a:rPr lang="zh-CN" sz="2000"/>
              <a:t>图形</a:t>
            </a:r>
            <a:r>
              <a:rPr lang="en-US" altLang="zh-CN" sz="2000"/>
              <a:t>2</a:t>
            </a:r>
            <a:r>
              <a:rPr lang="zh-CN" altLang="en-US" sz="2000"/>
              <a:t>起始位置</a:t>
            </a:r>
            <a:r>
              <a:rPr lang="en-US" altLang="zh-CN" sz="2000"/>
              <a:t>+</a:t>
            </a:r>
            <a:r>
              <a:rPr lang="zh-CN" altLang="en-US" sz="2000"/>
              <a:t>图形的宽度</a:t>
            </a:r>
            <a:endParaRPr lang="zh-CN" altLang="en-US" sz="2000"/>
          </a:p>
          <a:p>
            <a:pPr lvl="1"/>
            <a:r>
              <a:rPr lang="zh-CN">
                <a:sym typeface="+mn-ea"/>
              </a:rPr>
              <a:t>图形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的起始位置</a:t>
            </a:r>
            <a:r>
              <a:rPr lang="en-US" altLang="zh-CN">
                <a:sym typeface="+mn-ea"/>
              </a:rPr>
              <a:t>=</a:t>
            </a:r>
            <a:r>
              <a:rPr lang="zh-CN">
                <a:sym typeface="+mn-ea"/>
              </a:rPr>
              <a:t>图形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起始位置</a:t>
            </a:r>
            <a:r>
              <a:rPr lang="en-US" altLang="zh-CN">
                <a:sym typeface="+mn-ea"/>
              </a:rPr>
              <a:t>+2</a:t>
            </a:r>
            <a:r>
              <a:rPr lang="zh-CN" altLang="en-US">
                <a:sym typeface="+mn-ea"/>
              </a:rPr>
              <a:t>倍图形的宽度</a:t>
            </a:r>
            <a:endParaRPr lang="zh-CN" altLang="en-US"/>
          </a:p>
          <a:p>
            <a:pPr lvl="1"/>
            <a:r>
              <a:rPr lang="zh-CN" altLang="en-US"/>
              <a:t>需要给每个柱状图循环显示文本内容</a:t>
            </a:r>
            <a:endParaRPr lang="zh-CN" altLang="en-US"/>
          </a:p>
          <a:p>
            <a:pPr lvl="1"/>
            <a:r>
              <a:rPr lang="zh-CN" altLang="en-US"/>
              <a:t>显示图例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同位置多柱状图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代码实现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>
                <a:sym typeface="+mn-ea"/>
              </a:rPr>
              <a:t>代码实现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108710" y="2142490"/>
          <a:ext cx="4873625" cy="39947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73625"/>
              </a:tblGrid>
              <a:tr h="39947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import matplotlib.pyplot as plt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import numpy as np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</a:t>
                      </a:r>
                      <a:r>
                        <a:rPr lang="zh-CN" altLang="en-US" sz="16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设置中文</a:t>
                      </a:r>
                      <a:endParaRPr lang="zh-CN" altLang="en-US" sz="16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plt.rcParams['font.sans-serif']=['SimHei']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#三天中3部电影的票房变化</a:t>
                      </a:r>
                      <a:endParaRPr lang="zh-CN" altLang="en-US" sz="16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movie=['千与千寻','玩具总动员4','黑衣人：全球追缉']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real_num1=[5453,7548,6543]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real_num2=[1840,4013,3421]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real_num3=[1080,1673,2342]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x = np.arange(len(movie))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x_label = ['第{}天'.format(i+1) for i in x]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图形宽度</a:t>
                      </a:r>
                      <a:endParaRPr lang="zh-CN" altLang="en-US" sz="16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width = 0.2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图形2的起始位置</a:t>
                      </a:r>
                      <a:endParaRPr lang="zh-CN" altLang="en-US" sz="16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bar2_x = x + width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图形3的起始位置</a:t>
                      </a:r>
                      <a:endParaRPr lang="zh-CN" altLang="en-US" sz="16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bar3_x = x + 2*width</a:t>
                      </a:r>
                      <a:endParaRPr lang="zh-CN" altLang="en-US" sz="1600" b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6638290" y="2142490"/>
          <a:ext cx="4950460" cy="39947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50460"/>
              </a:tblGrid>
              <a:tr h="39947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绘图</a:t>
                      </a:r>
                      <a:endParaRPr lang="zh-CN" altLang="en-US" sz="16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plt.bar(x,real_num1,width=width,label=movie[0])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plt.bar(bar2_x,real_num2,width=width,label=movie[1])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plt.bar(bar3_x,real_num3,width=width,label=movie[2])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设置柱状图文本内容</a:t>
                      </a:r>
                      <a:endParaRPr lang="zh-CN" altLang="en-US" sz="16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for x,y in zip(x,real_num1):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    plt.text(x,y,y,ha='center',va='bottom')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for x,y in zip(bar2_x,real_num2):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    plt.text(x,y,y,ha='center',va='bottom')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for x,y in zip(bar3_x,real_num3):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    plt.text(x,y,y,ha='center',va='bottom')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更改x坐标标签</a:t>
                      </a:r>
                      <a:endParaRPr lang="zh-CN" altLang="en-US" sz="16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plt.xticks(bar2_x,x_label)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 显示图例</a:t>
                      </a:r>
                      <a:endParaRPr lang="zh-CN" altLang="en-US" sz="1600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plt.legend()</a:t>
                      </a:r>
                      <a:endParaRPr lang="zh-CN" altLang="en-US" sz="1600" b="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/>
                        <a:t>plt.show()</a:t>
                      </a:r>
                      <a:endParaRPr lang="zh-CN" altLang="en-US" sz="1600" b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谢谢, 宝丽来, 信件, Word, 字体, 丰富多彩, 颜色, 感谢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826" cy="56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4395537"/>
            <a:ext cx="12188825" cy="1032103"/>
          </a:xfrm>
          <a:prstGeom prst="rect">
            <a:avLst/>
          </a:prstGeom>
          <a:solidFill>
            <a:srgbClr val="EC2225"/>
          </a:solidFill>
          <a:ln>
            <a:noFill/>
          </a:ln>
          <a:effectLst>
            <a:outerShdw blurRad="76200" dist="50800" dir="8400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谢谢大家！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水平条形图条形图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/>
            <a:r>
              <a:rPr sz="2400"/>
              <a:t>调用 Matplotlib 的 barh() 函数可以生成水平柱状图。</a:t>
            </a:r>
            <a:endParaRPr sz="2400"/>
          </a:p>
          <a:p>
            <a:pPr marL="457200" lvl="1" indent="0">
              <a:buNone/>
            </a:pPr>
            <a:endParaRPr sz="2400"/>
          </a:p>
          <a:p>
            <a:pPr lvl="1"/>
            <a:r>
              <a:rPr sz="2400"/>
              <a:t>barh() 函数的用法与 bar() 函数的用法基本一样，只是在调用 barh() 函数时使用 y参数传入 Y 轴数据，使用 width 参数传入代表条柱宽度的数据。</a:t>
            </a:r>
            <a:endParaRPr sz="2400"/>
          </a:p>
          <a:p>
            <a:pPr lvl="1"/>
            <a:endParaRPr sz="2400"/>
          </a:p>
        </p:txBody>
      </p:sp>
      <p:graphicFrame>
        <p:nvGraphicFramePr>
          <p:cNvPr id="4" name="表格 3"/>
          <p:cNvGraphicFramePr/>
          <p:nvPr/>
        </p:nvGraphicFramePr>
        <p:xfrm>
          <a:off x="1584325" y="4435475"/>
          <a:ext cx="8531860" cy="381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5318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plt.barh(y, width, height=0.8, left=None, *, align='center', **kwargs)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直方图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/>
            <a:r>
              <a:rPr sz="2400"/>
              <a:t>直方图（Histogram），又称质量分布图，它是一种条形图的一种，由一系列高度不等的纵向线段来表示数据分布的情况。 直方图的横轴表示数据类型，纵轴表示分布情况。</a:t>
            </a:r>
            <a:endParaRPr sz="2400"/>
          </a:p>
          <a:p>
            <a:pPr lvl="1"/>
            <a:endParaRPr sz="2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847330" y="3112770"/>
            <a:ext cx="3954780" cy="2263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45" y="3385185"/>
            <a:ext cx="6522085" cy="1718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直方图</a:t>
            </a:r>
            <a:endParaRPr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将统计值的范围分段，即将整个值的范围分成一系列间隔，然后计算每个间隔中有多少值。 直方图也可以被归一化以显示“相对”频率。 然后，它显示了属于几个类别中的每个类别的占比，其高度总和等于1。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240155" y="3694430"/>
          <a:ext cx="10154285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542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plt.hist(x, bins=None, range=None, density=None, weights=None, cumulative=False, bottom=None, histtype='bar', align='mid', orientation='vertical', rwidth=None, log=False, color=None, label=None, stacked=False, normed=None, *, data=None, **kwargs)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饼状图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/>
            <a:r>
              <a:rPr sz="2400"/>
              <a:t>饼状图用来显示一个数据系列，具体来说，饼状图显示一个数据系列中各项目的占项目总和的百分比。</a:t>
            </a:r>
            <a:endParaRPr sz="2400"/>
          </a:p>
          <a:p>
            <a:pPr lvl="1"/>
            <a:r>
              <a:rPr sz="2400"/>
              <a:t>Matplotlib 提供了一个 pie() 函数，该函数可以生成数组中数据的饼状图。您可使用 x/sum(x) 来计算各个扇形区域占饼图总和的百分比。pie() 函数的参数说明如下：语法:</a:t>
            </a:r>
            <a:endParaRPr sz="2400"/>
          </a:p>
          <a:p>
            <a:pPr lvl="1"/>
            <a:endParaRPr sz="2400"/>
          </a:p>
          <a:p>
            <a:pPr marL="457200" lvl="1" indent="0">
              <a:buNone/>
            </a:pPr>
            <a:endParaRPr lang="zh-CN" altLang="en-US" sz="2400"/>
          </a:p>
        </p:txBody>
      </p:sp>
      <p:graphicFrame>
        <p:nvGraphicFramePr>
          <p:cNvPr id="5" name="表格 4"/>
          <p:cNvGraphicFramePr/>
          <p:nvPr/>
        </p:nvGraphicFramePr>
        <p:xfrm>
          <a:off x="1614805" y="4790440"/>
          <a:ext cx="8531860" cy="381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531860"/>
              </a:tblGrid>
              <a:tr h="381000"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sz="1800">
                          <a:sym typeface="+mn-ea"/>
                        </a:rPr>
                        <a:t>pyplot.pie(x, explode=None, labels=None, colors=None, autopct=None)</a:t>
                      </a:r>
                      <a:endParaRPr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区域中基本方法的使用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457200" lvl="1" indent="0">
              <a:buNone/>
            </a:pPr>
            <a:endParaRPr sz="2400"/>
          </a:p>
          <a:p>
            <a:pPr lvl="1"/>
            <a:r>
              <a:rPr sz="2400"/>
              <a:t>    区域图表名称: set_title</a:t>
            </a:r>
            <a:r>
              <a:rPr lang="en-US" sz="2400"/>
              <a:t>()</a:t>
            </a:r>
            <a:endParaRPr sz="2400"/>
          </a:p>
          <a:p>
            <a:pPr lvl="1"/>
            <a:endParaRPr sz="2400"/>
          </a:p>
          <a:p>
            <a:pPr lvl="1"/>
            <a:r>
              <a:rPr sz="2400"/>
              <a:t>    区域中x轴和y轴名称:set_xlabel() set_ylabel()</a:t>
            </a:r>
            <a:endParaRPr sz="2400"/>
          </a:p>
          <a:p>
            <a:pPr lvl="1"/>
            <a:endParaRPr sz="2400"/>
          </a:p>
          <a:p>
            <a:pPr lvl="1"/>
            <a:r>
              <a:rPr sz="2400"/>
              <a:t>    刻度设置: set_xticks()</a:t>
            </a:r>
            <a:endParaRPr sz="2400"/>
          </a:p>
          <a:p>
            <a:pPr lvl="1"/>
            <a:endParaRPr sz="2400"/>
          </a:p>
          <a:p>
            <a:pPr lvl="1"/>
            <a:r>
              <a:rPr sz="2400"/>
              <a:t>    区域图表图例: legend()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subplot() 函数，它可以均等地划分画布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/>
            <a:r>
              <a:rPr sz="2400"/>
              <a:t>参数格式如下：</a:t>
            </a:r>
            <a:endParaRPr sz="2400"/>
          </a:p>
          <a:p>
            <a:pPr lvl="1"/>
            <a:endParaRPr lang="zh-CN" altLang="en-US" sz="2160"/>
          </a:p>
          <a:p>
            <a:pPr lvl="2"/>
            <a:r>
              <a:rPr lang="zh-CN" altLang="en-US" sz="1940"/>
              <a:t>    nrows 行</a:t>
            </a:r>
            <a:endParaRPr lang="zh-CN" altLang="en-US" sz="1940"/>
          </a:p>
          <a:p>
            <a:pPr lvl="2"/>
            <a:r>
              <a:rPr lang="zh-CN" altLang="en-US" sz="1940"/>
              <a:t>    ncols 列</a:t>
            </a:r>
            <a:endParaRPr lang="zh-CN" altLang="en-US" sz="1940"/>
          </a:p>
          <a:p>
            <a:pPr lvl="2"/>
            <a:r>
              <a:rPr lang="zh-CN" altLang="en-US" sz="1940"/>
              <a:t>    index: 索引</a:t>
            </a:r>
            <a:endParaRPr lang="zh-CN" altLang="en-US" sz="1940"/>
          </a:p>
          <a:p>
            <a:pPr lvl="2"/>
            <a:r>
              <a:rPr lang="zh-CN" altLang="en-US" sz="1940"/>
              <a:t>    kwargs: title/xlabel/ylabel 等....</a:t>
            </a:r>
            <a:endParaRPr lang="zh-CN" altLang="en-US" sz="1940"/>
          </a:p>
          <a:p>
            <a:pPr lvl="2"/>
            <a:endParaRPr lang="zh-CN" altLang="en-US" sz="2160"/>
          </a:p>
          <a:p>
            <a:pPr marL="913765" lvl="2" indent="0">
              <a:buNone/>
            </a:pPr>
            <a:r>
              <a:rPr lang="en-US" altLang="zh-CN" sz="2160"/>
              <a:t>&gt;也可以直接将几个值写到一起,如:subplot(233)</a:t>
            </a:r>
            <a:endParaRPr lang="en-US" altLang="zh-CN" sz="2160"/>
          </a:p>
        </p:txBody>
      </p:sp>
      <p:graphicFrame>
        <p:nvGraphicFramePr>
          <p:cNvPr id="5" name="表格 4"/>
          <p:cNvGraphicFramePr/>
          <p:nvPr/>
        </p:nvGraphicFramePr>
        <p:xfrm>
          <a:off x="1463040" y="2082165"/>
          <a:ext cx="8531860" cy="381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5318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ax = plt.subplot(nrows, ncols, index,*args, **kwargs)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subplot() 函数，它可以均等地划分画布</a:t>
            </a:r>
            <a:br>
              <a:rPr>
                <a:sym typeface="+mn-ea"/>
              </a:rPr>
            </a:b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/>
            <a:r>
              <a:rPr sz="2400"/>
              <a:t>nrows 与 ncols 表示要划分几行几列的子区域（nrows*nclos表示子图数量），index 的初始值为1，用来选定具体的某个子区域。</a:t>
            </a:r>
            <a:endParaRPr sz="2400"/>
          </a:p>
          <a:p>
            <a:pPr lvl="1"/>
            <a:r>
              <a:rPr sz="2400"/>
              <a:t>例如： subplot(233)表示在当前画布的右上角创建一个两行三列的绘图区域（如下图所示），同时，选择在第 3 个位置绘制子图。</a:t>
            </a:r>
            <a:endParaRPr sz="2400"/>
          </a:p>
          <a:p>
            <a:pPr lvl="3"/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080" y="3952875"/>
            <a:ext cx="5501640" cy="2827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3564,&quot;width&quot;:6228}"/>
</p:tagLst>
</file>

<file path=ppt/tags/tag10.xml><?xml version="1.0" encoding="utf-8"?>
<p:tagLst xmlns:p="http://schemas.openxmlformats.org/presentationml/2006/main">
  <p:tag name="TABLE_ENDDRAG_ORIGIN_RECT" val="443*293"/>
  <p:tag name="TABLE_ENDDRAG_RECT" val="88*167*443*293"/>
</p:tagLst>
</file>

<file path=ppt/tags/tag11.xml><?xml version="1.0" encoding="utf-8"?>
<p:tagLst xmlns:p="http://schemas.openxmlformats.org/presentationml/2006/main">
  <p:tag name="TABLE_ENDDRAG_ORIGIN_RECT" val="353*250"/>
  <p:tag name="TABLE_ENDDRAG_RECT" val="87*158*353*250"/>
</p:tagLst>
</file>

<file path=ppt/tags/tag12.xml><?xml version="1.0" encoding="utf-8"?>
<p:tagLst xmlns:p="http://schemas.openxmlformats.org/presentationml/2006/main">
  <p:tag name="TABLE_ENDDRAG_ORIGIN_RECT" val="389*352"/>
  <p:tag name="TABLE_ENDDRAG_RECT" val="522*168*389*352"/>
</p:tagLst>
</file>

<file path=ppt/tags/tag13.xml><?xml version="1.0" encoding="utf-8"?>
<p:tagLst xmlns:p="http://schemas.openxmlformats.org/presentationml/2006/main">
  <p:tag name="TABLE_ENDDRAG_ORIGIN_RECT" val="383*314"/>
  <p:tag name="TABLE_ENDDRAG_RECT" val="87*121*383*314"/>
</p:tagLst>
</file>

<file path=ppt/tags/tag2.xml><?xml version="1.0" encoding="utf-8"?>
<p:tagLst xmlns:p="http://schemas.openxmlformats.org/presentationml/2006/main">
  <p:tag name="TABLE_ENDDRAG_ORIGIN_RECT" val="799*93"/>
  <p:tag name="TABLE_ENDDRAG_RECT" val="96*306*799*93"/>
</p:tagLst>
</file>

<file path=ppt/tags/tag3.xml><?xml version="1.0" encoding="utf-8"?>
<p:tagLst xmlns:p="http://schemas.openxmlformats.org/presentationml/2006/main">
  <p:tag name="TABLE_ENDDRAG_ORIGIN_RECT" val="821*39"/>
  <p:tag name="TABLE_ENDDRAG_RECT" val="88*164*821*39"/>
</p:tagLst>
</file>

<file path=ppt/tags/tag4.xml><?xml version="1.0" encoding="utf-8"?>
<p:tagLst xmlns:p="http://schemas.openxmlformats.org/presentationml/2006/main">
  <p:tag name="KSO_WM_UNIT_TABLE_BEAUTIFY" val="smartTable{21bce23e-87d9-47b7-a251-80c65101a2d3}"/>
</p:tagLst>
</file>

<file path=ppt/tags/tag5.xml><?xml version="1.0" encoding="utf-8"?>
<p:tagLst xmlns:p="http://schemas.openxmlformats.org/presentationml/2006/main">
  <p:tag name="TABLE_ENDDRAG_ORIGIN_RECT" val="354*149"/>
  <p:tag name="TABLE_ENDDRAG_RECT" val="85*212*354*149"/>
</p:tagLst>
</file>

<file path=ppt/tags/tag6.xml><?xml version="1.0" encoding="utf-8"?>
<p:tagLst xmlns:p="http://schemas.openxmlformats.org/presentationml/2006/main">
  <p:tag name="TABLE_ENDDRAG_ORIGIN_RECT" val="818*30"/>
  <p:tag name="TABLE_ENDDRAG_RECT" val="88*163*818*30"/>
</p:tagLst>
</file>

<file path=ppt/tags/tag7.xml><?xml version="1.0" encoding="utf-8"?>
<p:tagLst xmlns:p="http://schemas.openxmlformats.org/presentationml/2006/main">
  <p:tag name="KSO_WM_UNIT_TABLE_BEAUTIFY" val="smartTable{21bce23e-87d9-47b7-a251-80c65101a2d3}"/>
</p:tagLst>
</file>

<file path=ppt/tags/tag8.xml><?xml version="1.0" encoding="utf-8"?>
<p:tagLst xmlns:p="http://schemas.openxmlformats.org/presentationml/2006/main">
  <p:tag name="TABLE_ENDDRAG_ORIGIN_RECT" val="443*293"/>
  <p:tag name="TABLE_ENDDRAG_RECT" val="88*167*443*293"/>
</p:tagLst>
</file>

<file path=ppt/tags/tag9.xml><?xml version="1.0" encoding="utf-8"?>
<p:tagLst xmlns:p="http://schemas.openxmlformats.org/presentationml/2006/main">
  <p:tag name="TABLE_ENDDRAG_ORIGIN_RECT" val="353*250"/>
  <p:tag name="TABLE_ENDDRAG_RECT" val="87*158*353*250"/>
</p:tagLst>
</file>

<file path=ppt/theme/theme1.xml><?xml version="1.0" encoding="utf-8"?>
<a:theme xmlns:a="http://schemas.openxmlformats.org/drawingml/2006/main" name="武老师">
  <a:themeElements>
    <a:clrScheme name="平面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E2231A"/>
      </a:hlink>
      <a:folHlink>
        <a:srgbClr val="BFBFBF"/>
      </a:folHlink>
    </a:clrScheme>
    <a:fontScheme name="常用模式">
      <a:majorFont>
        <a:latin typeface="Segoe UI Semibold"/>
        <a:ea typeface="微软雅黑"/>
        <a:cs typeface=""/>
      </a:majorFont>
      <a:minorFont>
        <a:latin typeface="Segoe UI Symbol"/>
        <a:ea typeface="微软雅黑"/>
        <a:cs typeface="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4968</Words>
  <Application>WPS 演示</Application>
  <PresentationFormat>自定义</PresentationFormat>
  <Paragraphs>328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Wingdings 3</vt:lpstr>
      <vt:lpstr>Symbol</vt:lpstr>
      <vt:lpstr>Times New Roman</vt:lpstr>
      <vt:lpstr>等线</vt:lpstr>
      <vt:lpstr>Wingdings</vt:lpstr>
      <vt:lpstr>Segoe UI Symbol</vt:lpstr>
      <vt:lpstr>微软雅黑</vt:lpstr>
      <vt:lpstr>Arial Unicode MS</vt:lpstr>
      <vt:lpstr>Segoe UI Semibold</vt:lpstr>
      <vt:lpstr>Calibri</vt:lpstr>
      <vt:lpstr>武老师</vt:lpstr>
      <vt:lpstr>第8节：Matplotlib水平柱状图 直方图和饼状图</vt:lpstr>
      <vt:lpstr>本章内容</vt:lpstr>
      <vt:lpstr>水平条形图条形图</vt:lpstr>
      <vt:lpstr>直方图</vt:lpstr>
      <vt:lpstr>直方图</vt:lpstr>
      <vt:lpstr>饼状图</vt:lpstr>
      <vt:lpstr>区域中基本方法的使用</vt:lpstr>
      <vt:lpstr>subplot() 函数，它可以均等地划分画布</vt:lpstr>
      <vt:lpstr>subplot() 函数，它可以均等地划分画布 </vt:lpstr>
      <vt:lpstr>subplots()函数详解</vt:lpstr>
      <vt:lpstr>柱状图的绘制</vt:lpstr>
      <vt:lpstr>柱状图的绘制</vt:lpstr>
      <vt:lpstr>普通柱状图  </vt:lpstr>
      <vt:lpstr>堆叠柱状图</vt:lpstr>
      <vt:lpstr>普通柱状图</vt:lpstr>
      <vt:lpstr>普通柱状图</vt:lpstr>
      <vt:lpstr>堆叠柱状图 </vt:lpstr>
      <vt:lpstr>堆叠柱状图</vt:lpstr>
      <vt:lpstr>堆叠柱状图</vt:lpstr>
      <vt:lpstr>同位置多柱状图 </vt:lpstr>
      <vt:lpstr>同位置多柱状图</vt:lpstr>
      <vt:lpstr>同位置多柱状图 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LENOVO TEMPLATE 2011</dc:title>
  <dc:creator>Veli Akman</dc:creator>
  <cp:lastModifiedBy>武超</cp:lastModifiedBy>
  <cp:revision>1527</cp:revision>
  <dcterms:created xsi:type="dcterms:W3CDTF">2011-10-24T18:59:00Z</dcterms:created>
  <dcterms:modified xsi:type="dcterms:W3CDTF">2022-03-28T05:53:24Z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6B62DE99CF414AF5ABCEB88885059E39</vt:lpwstr>
  </property>
  <property fmtid="{D5CDD505-2E9C-101B-9397-08002B2CF9AE}" pid="3" name="KSOProductBuildVer">
    <vt:lpwstr>2052-11.1.0.11365</vt:lpwstr>
  </property>
</Properties>
</file>