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70" r:id="rId4"/>
    <p:sldId id="288" r:id="rId5"/>
    <p:sldId id="271" r:id="rId6"/>
    <p:sldId id="286" r:id="rId7"/>
    <p:sldId id="287" r:id="rId8"/>
    <p:sldId id="275" r:id="rId9"/>
    <p:sldId id="280" r:id="rId10"/>
    <p:sldId id="277" r:id="rId11"/>
    <p:sldId id="281" r:id="rId12"/>
    <p:sldId id="279" r:id="rId13"/>
    <p:sldId id="282" r:id="rId14"/>
    <p:sldId id="283" r:id="rId15"/>
    <p:sldId id="284" r:id="rId16"/>
    <p:sldId id="291" r:id="rId17"/>
    <p:sldId id="292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C307D"/>
    <a:srgbClr val="507D7D"/>
    <a:srgbClr val="285A32"/>
    <a:srgbClr val="B42D2D"/>
    <a:srgbClr val="6E6EAA"/>
    <a:srgbClr val="5A327D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1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5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53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5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53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5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5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25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kern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1-2    </a:t>
            </a:r>
            <a:r>
              <a:rPr lang="zh-CN" altLang="en-US" sz="2000" b="1" kern="0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数据结构的基本概念</a:t>
            </a:r>
            <a:endParaRPr lang="zh-CN" altLang="en-US" sz="2000" b="1" kern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理解逻辑结构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097920" y="970676"/>
            <a:ext cx="8551863" cy="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：相互之间存在一定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914530" y="2540403"/>
            <a:ext cx="3244850" cy="393700"/>
            <a:chOff x="276" y="2337"/>
            <a:chExt cx="2044" cy="248"/>
          </a:xfrm>
        </p:grpSpPr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276" y="2338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问 </a:t>
              </a:r>
              <a:r>
                <a:rPr lang="en-US" altLang="zh-CN" dirty="0" smtClean="0"/>
                <a:t> </a:t>
              </a:r>
              <a:r>
                <a:rPr lang="zh-CN" altLang="en-US" dirty="0"/>
                <a:t>题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1753" y="2337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想  法</a:t>
              </a:r>
              <a:endPara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29" name="AutoShape 10"/>
            <p:cNvSpPr>
              <a:spLocks noChangeArrowheads="1"/>
            </p:cNvSpPr>
            <p:nvPr/>
          </p:nvSpPr>
          <p:spPr bwMode="auto">
            <a:xfrm>
              <a:off x="889" y="2418"/>
              <a:ext cx="821" cy="107"/>
            </a:xfrm>
            <a:prstGeom prst="rightArrow">
              <a:avLst>
                <a:gd name="adj1" fmla="val 50000"/>
                <a:gd name="adj2" fmla="val 191822"/>
              </a:avLst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endParaRPr kumimoji="0" lang="zh-CN" altLang="en-US" sz="1800"/>
            </a:p>
          </p:txBody>
        </p:sp>
      </p:grp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1981330" y="3607202"/>
            <a:ext cx="1158875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抽象模型</a:t>
            </a:r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H="1">
            <a:off x="1346330" y="2957914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1981330" y="4212039"/>
            <a:ext cx="1158875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基本思路</a:t>
            </a: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>
            <a:off x="1360618" y="3786589"/>
            <a:ext cx="593725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1" name="Line 18"/>
          <p:cNvSpPr>
            <a:spLocks noChangeShapeType="1"/>
          </p:cNvSpPr>
          <p:nvPr/>
        </p:nvSpPr>
        <p:spPr bwMode="auto">
          <a:xfrm>
            <a:off x="1360618" y="4405714"/>
            <a:ext cx="593725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2" name="Line 19"/>
          <p:cNvSpPr>
            <a:spLocks noChangeShapeType="1"/>
          </p:cNvSpPr>
          <p:nvPr/>
        </p:nvSpPr>
        <p:spPr bwMode="auto">
          <a:xfrm flipH="1" flipV="1">
            <a:off x="3529143" y="2970614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>
            <a:off x="3146555" y="3813577"/>
            <a:ext cx="368300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4" name="Line 21"/>
          <p:cNvSpPr>
            <a:spLocks noChangeShapeType="1"/>
          </p:cNvSpPr>
          <p:nvPr/>
        </p:nvSpPr>
        <p:spPr bwMode="auto">
          <a:xfrm>
            <a:off x="3160843" y="4432702"/>
            <a:ext cx="366713" cy="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5" name="Rectangle 11"/>
          <p:cNvSpPr/>
          <p:nvPr/>
        </p:nvSpPr>
        <p:spPr>
          <a:xfrm>
            <a:off x="1050507" y="5044440"/>
            <a:ext cx="1008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不致混淆的情况下，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 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数据的逻辑结构 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88408" y="3126170"/>
            <a:ext cx="6764983" cy="1366158"/>
            <a:chOff x="3188408" y="2806130"/>
            <a:chExt cx="6764983" cy="1366158"/>
          </a:xfrm>
        </p:grpSpPr>
        <p:grpSp>
          <p:nvGrpSpPr>
            <p:cNvPr id="61" name="组合 60"/>
            <p:cNvGrpSpPr/>
            <p:nvPr/>
          </p:nvGrpSpPr>
          <p:grpSpPr>
            <a:xfrm>
              <a:off x="4000273" y="2806130"/>
              <a:ext cx="5953118" cy="1366158"/>
              <a:chOff x="3371006" y="914532"/>
              <a:chExt cx="5953118" cy="1366158"/>
            </a:xfrm>
          </p:grpSpPr>
          <p:sp>
            <p:nvSpPr>
              <p:cNvPr id="62" name="Rectangle 13"/>
              <p:cNvSpPr>
                <a:spLocks noChangeArrowheads="1"/>
              </p:cNvSpPr>
              <p:nvPr/>
            </p:nvSpPr>
            <p:spPr bwMode="auto">
              <a:xfrm>
                <a:off x="3371006" y="914532"/>
                <a:ext cx="4586339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数值问题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：数学方程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3371006" y="1671292"/>
                <a:ext cx="5953118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</a:t>
                </a: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数值问题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：表、树、图等数据结构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7" name="右箭头 66"/>
            <p:cNvSpPr/>
            <p:nvPr/>
          </p:nvSpPr>
          <p:spPr>
            <a:xfrm rot="20392831">
              <a:off x="3188408" y="3101492"/>
              <a:ext cx="720000" cy="288000"/>
            </a:xfrm>
            <a:prstGeom prst="rightArrow">
              <a:avLst/>
            </a:prstGeom>
            <a:noFill/>
            <a:ln w="28575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右箭头 67"/>
            <p:cNvSpPr/>
            <p:nvPr/>
          </p:nvSpPr>
          <p:spPr>
            <a:xfrm rot="1207169" flipV="1">
              <a:off x="3197617" y="3577221"/>
              <a:ext cx="720000" cy="288000"/>
            </a:xfrm>
            <a:prstGeom prst="rightArrow">
              <a:avLst/>
            </a:prstGeom>
            <a:noFill/>
            <a:ln w="28575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0507" y="1643444"/>
            <a:ext cx="10549464" cy="576291"/>
            <a:chOff x="651936" y="3736258"/>
            <a:chExt cx="10549464" cy="576291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1073583" y="3736258"/>
              <a:ext cx="10127817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元素之间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的整体</a:t>
              </a: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651936" y="382146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8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 animBg="1"/>
      <p:bldP spid="34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理解逻辑结构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083944" y="1024087"/>
            <a:ext cx="6353175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数据结构从逻辑上分为四类</a:t>
            </a:r>
            <a:r>
              <a:rPr kumimoji="1" lang="zh-CN" altLang="en-US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4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Rectangle 4"/>
          <p:cNvSpPr txBox="1">
            <a:spLocks noChangeArrowheads="1"/>
          </p:cNvSpPr>
          <p:nvPr/>
        </p:nvSpPr>
        <p:spPr>
          <a:xfrm>
            <a:off x="442055" y="2547242"/>
            <a:ext cx="7867740" cy="56118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</a:t>
            </a:r>
            <a:r>
              <a:rPr kumimoji="1"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</a:t>
            </a:r>
            <a:r>
              <a:rPr kumimoji="1" lang="zh-CN" altLang="en-US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线性关系</a:t>
            </a:r>
            <a:endParaRPr lang="zh-CN" altLang="en-US" b="1" dirty="0"/>
          </a:p>
        </p:txBody>
      </p:sp>
      <p:grpSp>
        <p:nvGrpSpPr>
          <p:cNvPr id="42" name="Group 62"/>
          <p:cNvGrpSpPr>
            <a:grpSpLocks/>
          </p:cNvGrpSpPr>
          <p:nvPr/>
        </p:nvGrpSpPr>
        <p:grpSpPr bwMode="auto">
          <a:xfrm>
            <a:off x="8493177" y="2067567"/>
            <a:ext cx="2938411" cy="144463"/>
            <a:chOff x="3493" y="2358"/>
            <a:chExt cx="2088" cy="91"/>
          </a:xfrm>
        </p:grpSpPr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493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534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5022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auto">
            <a:xfrm>
              <a:off x="4010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5490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3583" y="2411"/>
              <a:ext cx="42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4107" y="2411"/>
              <a:ext cx="42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4632" y="2411"/>
              <a:ext cx="38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5107" y="2411"/>
              <a:ext cx="38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4"/>
          <p:cNvSpPr txBox="1">
            <a:spLocks noChangeArrowheads="1"/>
          </p:cNvSpPr>
          <p:nvPr/>
        </p:nvSpPr>
        <p:spPr>
          <a:xfrm>
            <a:off x="442055" y="3275542"/>
            <a:ext cx="8328306" cy="56118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</a:t>
            </a:r>
            <a:r>
              <a:rPr kumimoji="1"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</a:t>
            </a:r>
            <a:r>
              <a:rPr kumimoji="1" lang="zh-CN" altLang="en-US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</a:t>
            </a:r>
            <a:r>
              <a:rPr kumimoji="1" lang="zh-CN" altLang="en-US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的层次</a:t>
            </a:r>
            <a:r>
              <a:rPr kumimoji="1"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kumimoji="1"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Group 64"/>
          <p:cNvGrpSpPr>
            <a:grpSpLocks/>
          </p:cNvGrpSpPr>
          <p:nvPr/>
        </p:nvGrpSpPr>
        <p:grpSpPr bwMode="auto">
          <a:xfrm>
            <a:off x="8885375" y="2611029"/>
            <a:ext cx="2313883" cy="1458051"/>
            <a:chOff x="3552" y="2160"/>
            <a:chExt cx="1740" cy="1162"/>
          </a:xfrm>
        </p:grpSpPr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4501" y="216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>
              <a:off x="3752" y="258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26"/>
            <p:cNvSpPr>
              <a:spLocks noChangeArrowheads="1"/>
            </p:cNvSpPr>
            <p:nvPr/>
          </p:nvSpPr>
          <p:spPr bwMode="auto">
            <a:xfrm>
              <a:off x="4734" y="258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4268" y="258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3552" y="3202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5201" y="257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3937" y="3202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4337" y="3227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4739" y="3231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5090" y="3231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4"/>
            <p:cNvSpPr>
              <a:spLocks noChangeShapeType="1"/>
            </p:cNvSpPr>
            <p:nvPr/>
          </p:nvSpPr>
          <p:spPr bwMode="auto">
            <a:xfrm flipH="1">
              <a:off x="3840" y="2217"/>
              <a:ext cx="656" cy="370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4326" y="2245"/>
              <a:ext cx="198" cy="340"/>
            </a:xfrm>
            <a:custGeom>
              <a:avLst/>
              <a:gdLst>
                <a:gd name="T0" fmla="*/ 186 w 186"/>
                <a:gd name="T1" fmla="*/ 0 h 271"/>
                <a:gd name="T2" fmla="*/ 0 w 186"/>
                <a:gd name="T3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271">
                  <a:moveTo>
                    <a:pt x="186" y="0"/>
                  </a:moveTo>
                  <a:lnTo>
                    <a:pt x="0" y="271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4565" y="2241"/>
              <a:ext cx="186" cy="344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7"/>
            <p:cNvSpPr>
              <a:spLocks noChangeShapeType="1"/>
            </p:cNvSpPr>
            <p:nvPr/>
          </p:nvSpPr>
          <p:spPr bwMode="auto">
            <a:xfrm>
              <a:off x="4588" y="2213"/>
              <a:ext cx="645" cy="372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8"/>
            <p:cNvSpPr>
              <a:spLocks noChangeShapeType="1"/>
            </p:cNvSpPr>
            <p:nvPr/>
          </p:nvSpPr>
          <p:spPr bwMode="auto">
            <a:xfrm flipH="1">
              <a:off x="3589" y="2665"/>
              <a:ext cx="190" cy="544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9"/>
            <p:cNvSpPr>
              <a:spLocks noChangeShapeType="1"/>
            </p:cNvSpPr>
            <p:nvPr/>
          </p:nvSpPr>
          <p:spPr bwMode="auto">
            <a:xfrm flipH="1">
              <a:off x="4411" y="2656"/>
              <a:ext cx="344" cy="581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4779" y="2674"/>
              <a:ext cx="5" cy="563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1"/>
            <p:cNvSpPr>
              <a:spLocks noChangeShapeType="1"/>
            </p:cNvSpPr>
            <p:nvPr/>
          </p:nvSpPr>
          <p:spPr bwMode="auto">
            <a:xfrm>
              <a:off x="4806" y="2657"/>
              <a:ext cx="314" cy="580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2"/>
            <p:cNvSpPr>
              <a:spLocks noChangeShapeType="1"/>
            </p:cNvSpPr>
            <p:nvPr/>
          </p:nvSpPr>
          <p:spPr bwMode="auto">
            <a:xfrm>
              <a:off x="3825" y="2665"/>
              <a:ext cx="161" cy="544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Group 62"/>
          <p:cNvGrpSpPr>
            <a:grpSpLocks/>
          </p:cNvGrpSpPr>
          <p:nvPr/>
        </p:nvGrpSpPr>
        <p:grpSpPr bwMode="auto">
          <a:xfrm>
            <a:off x="8885375" y="4499435"/>
            <a:ext cx="2451701" cy="1531937"/>
            <a:chOff x="3614" y="2884"/>
            <a:chExt cx="1688" cy="1056"/>
          </a:xfrm>
        </p:grpSpPr>
        <p:sp>
          <p:nvSpPr>
            <p:cNvPr id="82" name="Oval 44"/>
            <p:cNvSpPr>
              <a:spLocks noChangeArrowheads="1"/>
            </p:cNvSpPr>
            <p:nvPr/>
          </p:nvSpPr>
          <p:spPr bwMode="auto">
            <a:xfrm>
              <a:off x="4361" y="2884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45"/>
            <p:cNvSpPr>
              <a:spLocks noChangeArrowheads="1"/>
            </p:cNvSpPr>
            <p:nvPr/>
          </p:nvSpPr>
          <p:spPr bwMode="auto">
            <a:xfrm>
              <a:off x="3614" y="3255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Oval 47"/>
            <p:cNvSpPr>
              <a:spLocks noChangeArrowheads="1"/>
            </p:cNvSpPr>
            <p:nvPr/>
          </p:nvSpPr>
          <p:spPr bwMode="auto">
            <a:xfrm>
              <a:off x="3615" y="3849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48"/>
            <p:cNvSpPr>
              <a:spLocks noChangeArrowheads="1"/>
            </p:cNvSpPr>
            <p:nvPr/>
          </p:nvSpPr>
          <p:spPr bwMode="auto">
            <a:xfrm>
              <a:off x="5211" y="3216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49"/>
            <p:cNvSpPr>
              <a:spLocks noChangeArrowheads="1"/>
            </p:cNvSpPr>
            <p:nvPr/>
          </p:nvSpPr>
          <p:spPr bwMode="auto">
            <a:xfrm>
              <a:off x="4366" y="3843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Oval 50"/>
            <p:cNvSpPr>
              <a:spLocks noChangeArrowheads="1"/>
            </p:cNvSpPr>
            <p:nvPr/>
          </p:nvSpPr>
          <p:spPr bwMode="auto">
            <a:xfrm>
              <a:off x="5211" y="3834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51"/>
            <p:cNvSpPr>
              <a:spLocks/>
            </p:cNvSpPr>
            <p:nvPr/>
          </p:nvSpPr>
          <p:spPr bwMode="auto">
            <a:xfrm>
              <a:off x="3694" y="2946"/>
              <a:ext cx="663" cy="318"/>
            </a:xfrm>
            <a:custGeom>
              <a:avLst/>
              <a:gdLst>
                <a:gd name="T0" fmla="*/ 652 w 652"/>
                <a:gd name="T1" fmla="*/ 0 h 313"/>
                <a:gd name="T2" fmla="*/ 0 w 652"/>
                <a:gd name="T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2" h="313">
                  <a:moveTo>
                    <a:pt x="652" y="0"/>
                  </a:moveTo>
                  <a:lnTo>
                    <a:pt x="0" y="313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52"/>
            <p:cNvSpPr>
              <a:spLocks/>
            </p:cNvSpPr>
            <p:nvPr/>
          </p:nvSpPr>
          <p:spPr bwMode="auto">
            <a:xfrm>
              <a:off x="4439" y="2946"/>
              <a:ext cx="769" cy="304"/>
            </a:xfrm>
            <a:custGeom>
              <a:avLst/>
              <a:gdLst>
                <a:gd name="T0" fmla="*/ 0 w 727"/>
                <a:gd name="T1" fmla="*/ 0 h 299"/>
                <a:gd name="T2" fmla="*/ 727 w 727"/>
                <a:gd name="T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7" h="299">
                  <a:moveTo>
                    <a:pt x="0" y="0"/>
                  </a:moveTo>
                  <a:lnTo>
                    <a:pt x="727" y="299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53"/>
            <p:cNvSpPr>
              <a:spLocks/>
            </p:cNvSpPr>
            <p:nvPr/>
          </p:nvSpPr>
          <p:spPr bwMode="auto">
            <a:xfrm>
              <a:off x="3654" y="3351"/>
              <a:ext cx="2" cy="499"/>
            </a:xfrm>
            <a:custGeom>
              <a:avLst/>
              <a:gdLst>
                <a:gd name="T0" fmla="*/ 0 w 2"/>
                <a:gd name="T1" fmla="*/ 0 h 481"/>
                <a:gd name="T2" fmla="*/ 2 w 2"/>
                <a:gd name="T3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81">
                  <a:moveTo>
                    <a:pt x="0" y="0"/>
                  </a:moveTo>
                  <a:lnTo>
                    <a:pt x="2" y="481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54"/>
            <p:cNvSpPr>
              <a:spLocks/>
            </p:cNvSpPr>
            <p:nvPr/>
          </p:nvSpPr>
          <p:spPr bwMode="auto">
            <a:xfrm flipV="1">
              <a:off x="3714" y="3897"/>
              <a:ext cx="657" cy="1"/>
            </a:xfrm>
            <a:custGeom>
              <a:avLst/>
              <a:gdLst>
                <a:gd name="T0" fmla="*/ 0 w 1258"/>
                <a:gd name="T1" fmla="*/ 933 h 933"/>
                <a:gd name="T2" fmla="*/ 1258 w 1258"/>
                <a:gd name="T3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8" h="933">
                  <a:moveTo>
                    <a:pt x="0" y="933"/>
                  </a:moveTo>
                  <a:lnTo>
                    <a:pt x="1258" y="0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55"/>
            <p:cNvSpPr>
              <a:spLocks/>
            </p:cNvSpPr>
            <p:nvPr/>
          </p:nvSpPr>
          <p:spPr bwMode="auto">
            <a:xfrm>
              <a:off x="4406" y="2974"/>
              <a:ext cx="1" cy="866"/>
            </a:xfrm>
            <a:custGeom>
              <a:avLst/>
              <a:gdLst>
                <a:gd name="T0" fmla="*/ 0 w 7"/>
                <a:gd name="T1" fmla="*/ 841 h 841"/>
                <a:gd name="T2" fmla="*/ 7 w 7"/>
                <a:gd name="T3" fmla="*/ 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841">
                  <a:moveTo>
                    <a:pt x="0" y="841"/>
                  </a:moveTo>
                  <a:lnTo>
                    <a:pt x="7" y="0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56"/>
            <p:cNvSpPr>
              <a:spLocks/>
            </p:cNvSpPr>
            <p:nvPr/>
          </p:nvSpPr>
          <p:spPr bwMode="auto">
            <a:xfrm flipV="1">
              <a:off x="4461" y="3893"/>
              <a:ext cx="748" cy="1"/>
            </a:xfrm>
            <a:custGeom>
              <a:avLst/>
              <a:gdLst>
                <a:gd name="T0" fmla="*/ 0 w 708"/>
                <a:gd name="T1" fmla="*/ 0 h 4"/>
                <a:gd name="T2" fmla="*/ 708 w 70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4">
                  <a:moveTo>
                    <a:pt x="0" y="0"/>
                  </a:moveTo>
                  <a:lnTo>
                    <a:pt x="708" y="4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57"/>
            <p:cNvSpPr>
              <a:spLocks/>
            </p:cNvSpPr>
            <p:nvPr/>
          </p:nvSpPr>
          <p:spPr bwMode="auto">
            <a:xfrm>
              <a:off x="3702" y="3294"/>
              <a:ext cx="1531" cy="595"/>
            </a:xfrm>
            <a:custGeom>
              <a:avLst/>
              <a:gdLst>
                <a:gd name="T0" fmla="*/ 1475 w 1475"/>
                <a:gd name="T1" fmla="*/ 0 h 592"/>
                <a:gd name="T2" fmla="*/ 0 w 1475"/>
                <a:gd name="T3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5" h="592">
                  <a:moveTo>
                    <a:pt x="1475" y="0"/>
                  </a:moveTo>
                  <a:lnTo>
                    <a:pt x="0" y="592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58"/>
            <p:cNvSpPr>
              <a:spLocks/>
            </p:cNvSpPr>
            <p:nvPr/>
          </p:nvSpPr>
          <p:spPr bwMode="auto">
            <a:xfrm flipH="1">
              <a:off x="5255" y="3302"/>
              <a:ext cx="1" cy="540"/>
            </a:xfrm>
            <a:custGeom>
              <a:avLst/>
              <a:gdLst>
                <a:gd name="T0" fmla="*/ 6 w 6"/>
                <a:gd name="T1" fmla="*/ 0 h 498"/>
                <a:gd name="T2" fmla="*/ 0 w 6"/>
                <a:gd name="T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98">
                  <a:moveTo>
                    <a:pt x="6" y="0"/>
                  </a:moveTo>
                  <a:lnTo>
                    <a:pt x="0" y="498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055" y="4003843"/>
            <a:ext cx="7867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之间是</a:t>
            </a:r>
            <a:r>
              <a:rPr kumimoji="1"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kumimoji="1"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对多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b="1" dirty="0"/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>
          <a:xfrm>
            <a:off x="442055" y="1766434"/>
            <a:ext cx="6353175" cy="61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</a:t>
            </a:r>
            <a:r>
              <a:rPr kumimoji="1"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元素之间</a:t>
            </a:r>
            <a:r>
              <a:rPr kumimoji="1" lang="zh-CN" altLang="en-US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kumimoji="1" lang="zh-CN" altLang="en-US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kumimoji="1" lang="zh-CN" altLang="en-US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934456" y="648606"/>
            <a:ext cx="2462100" cy="986716"/>
            <a:chOff x="8934456" y="648606"/>
            <a:chExt cx="2462100" cy="986716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8934456" y="648606"/>
              <a:ext cx="2462100" cy="98671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9522460" y="960245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0266192" y="899106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9420432" y="1240466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10266192" y="1439168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9886271" y="1248957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10748140" y="1279527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Oval 11"/>
            <p:cNvSpPr>
              <a:spLocks noChangeArrowheads="1"/>
            </p:cNvSpPr>
            <p:nvPr/>
          </p:nvSpPr>
          <p:spPr bwMode="auto">
            <a:xfrm>
              <a:off x="10702420" y="1035687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042416" y="4705342"/>
            <a:ext cx="7238687" cy="1278568"/>
            <a:chOff x="2408233" y="2688865"/>
            <a:chExt cx="7238687" cy="1278568"/>
          </a:xfrm>
        </p:grpSpPr>
        <p:sp>
          <p:nvSpPr>
            <p:cNvPr id="99" name="左大括号 98"/>
            <p:cNvSpPr/>
            <p:nvPr/>
          </p:nvSpPr>
          <p:spPr>
            <a:xfrm>
              <a:off x="2408233" y="2904755"/>
              <a:ext cx="205740" cy="804595"/>
            </a:xfrm>
            <a:prstGeom prst="leftBrace">
              <a:avLst>
                <a:gd name="adj1" fmla="val 21592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2662428" y="2688865"/>
              <a:ext cx="43784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线性关系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：线性结构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2662428" y="3444213"/>
              <a:ext cx="69844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非线性关系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：树结构和图结构</a:t>
              </a:r>
              <a:r>
                <a:rPr kumimoji="1" lang="zh-CN" altLang="en-US" sz="2800" b="1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870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2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097920" y="970676"/>
            <a:ext cx="8551863" cy="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：相互之间存在一定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0507" y="1643444"/>
            <a:ext cx="10876653" cy="576291"/>
            <a:chOff x="651936" y="3736258"/>
            <a:chExt cx="10876653" cy="576291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1073583" y="3736258"/>
              <a:ext cx="10455006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数据的存储（物理）结构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：数据及其逻辑结构在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中的表示</a:t>
              </a: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651936" y="382146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8" name="Rectangle 11"/>
          <p:cNvSpPr/>
          <p:nvPr/>
        </p:nvSpPr>
        <p:spPr>
          <a:xfrm>
            <a:off x="1207303" y="545592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实质上是内存分配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实现时依赖于计算机语言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14307" y="3648672"/>
            <a:ext cx="6853292" cy="523220"/>
            <a:chOff x="1826091" y="4148024"/>
            <a:chExt cx="6853292" cy="523220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62943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计算机语言如何进行内存分配？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026892" y="4308842"/>
            <a:ext cx="6933910" cy="694690"/>
            <a:chOff x="564170" y="1823832"/>
            <a:chExt cx="6933910" cy="694690"/>
          </a:xfrm>
        </p:grpSpPr>
        <p:sp>
          <p:nvSpPr>
            <p:cNvPr id="58" name="Rectangle 5"/>
            <p:cNvSpPr txBox="1">
              <a:spLocks noChangeArrowheads="1"/>
            </p:cNvSpPr>
            <p:nvPr/>
          </p:nvSpPr>
          <p:spPr>
            <a:xfrm>
              <a:off x="1021080" y="1823832"/>
              <a:ext cx="6477000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400" b="1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变量定义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时进行内存分配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564170" y="1886472"/>
              <a:ext cx="396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067800" y="2185818"/>
            <a:ext cx="1940375" cy="766846"/>
            <a:chOff x="2164080" y="2228917"/>
            <a:chExt cx="1940375" cy="766846"/>
          </a:xfrm>
        </p:grpSpPr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3132455" y="2455763"/>
              <a:ext cx="972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6" name="圆角右箭头 65"/>
            <p:cNvSpPr/>
            <p:nvPr/>
          </p:nvSpPr>
          <p:spPr>
            <a:xfrm flipV="1">
              <a:off x="2164080" y="222891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94759" y="2178758"/>
            <a:ext cx="2783924" cy="1184781"/>
            <a:chOff x="3733799" y="2178758"/>
            <a:chExt cx="2783924" cy="1184781"/>
          </a:xfrm>
        </p:grpSpPr>
        <p:sp>
          <p:nvSpPr>
            <p:cNvPr id="70" name="Rectangle 54"/>
            <p:cNvSpPr>
              <a:spLocks noChangeArrowheads="1"/>
            </p:cNvSpPr>
            <p:nvPr/>
          </p:nvSpPr>
          <p:spPr bwMode="auto">
            <a:xfrm>
              <a:off x="3733799" y="2187355"/>
              <a:ext cx="1728000" cy="5400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1" name="圆角右箭头 70"/>
            <p:cNvSpPr/>
            <p:nvPr/>
          </p:nvSpPr>
          <p:spPr>
            <a:xfrm flipH="1" flipV="1">
              <a:off x="5710003" y="2178758"/>
              <a:ext cx="807720" cy="77390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733799" y="2823539"/>
              <a:ext cx="1728000" cy="5400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</a:t>
              </a:r>
            </a:p>
          </p:txBody>
        </p:sp>
        <p:sp>
          <p:nvSpPr>
            <p:cNvPr id="73" name="左大括号 72"/>
            <p:cNvSpPr/>
            <p:nvPr/>
          </p:nvSpPr>
          <p:spPr>
            <a:xfrm flipH="1">
              <a:off x="5444490" y="2359014"/>
              <a:ext cx="205740" cy="804595"/>
            </a:xfrm>
            <a:prstGeom prst="leftBrace">
              <a:avLst>
                <a:gd name="adj1" fmla="val 21592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Group 5"/>
          <p:cNvGrpSpPr>
            <a:grpSpLocks/>
          </p:cNvGrpSpPr>
          <p:nvPr/>
        </p:nvGrpSpPr>
        <p:grpSpPr bwMode="auto">
          <a:xfrm>
            <a:off x="7420769" y="3193523"/>
            <a:ext cx="3294062" cy="393700"/>
            <a:chOff x="1753" y="2336"/>
            <a:chExt cx="2075" cy="248"/>
          </a:xfrm>
        </p:grpSpPr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3261" y="2336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算 </a:t>
              </a:r>
              <a:r>
                <a:rPr lang="en-US" altLang="zh-CN" dirty="0" smtClean="0"/>
                <a:t> </a:t>
              </a:r>
              <a:r>
                <a:rPr lang="zh-CN" altLang="en-US" dirty="0"/>
                <a:t>法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1753" y="2337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defRPr>
              </a:lvl1pPr>
              <a:lvl2pPr marL="742950" indent="-28575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 smtClean="0"/>
                <a:t> 想</a:t>
              </a:r>
              <a:r>
                <a:rPr lang="en-US" altLang="zh-CN" dirty="0" smtClean="0"/>
                <a:t>  </a:t>
              </a:r>
              <a:r>
                <a:rPr lang="zh-CN" altLang="en-US" dirty="0" smtClean="0"/>
                <a:t>法</a:t>
              </a:r>
              <a:endParaRPr lang="zh-CN" altLang="en-US" dirty="0"/>
            </a:p>
          </p:txBody>
        </p:sp>
        <p:sp>
          <p:nvSpPr>
            <p:cNvPr id="78" name="AutoShape 11"/>
            <p:cNvSpPr>
              <a:spLocks noChangeArrowheads="1"/>
            </p:cNvSpPr>
            <p:nvPr/>
          </p:nvSpPr>
          <p:spPr bwMode="auto">
            <a:xfrm>
              <a:off x="2377" y="2418"/>
              <a:ext cx="822" cy="107"/>
            </a:xfrm>
            <a:prstGeom prst="rightArrow">
              <a:avLst>
                <a:gd name="adj1" fmla="val 50000"/>
                <a:gd name="adj2" fmla="val 192056"/>
              </a:avLst>
            </a:prstGeom>
            <a:noFill/>
            <a:ln w="28575">
              <a:solidFill>
                <a:srgbClr val="6E6EA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8535193" y="4261911"/>
            <a:ext cx="116046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B42D2D"/>
                </a:solidFill>
              </a:rPr>
              <a:t>数据表示</a:t>
            </a:r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 flipH="1">
            <a:off x="8070055" y="3612623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8535193" y="4866748"/>
            <a:ext cx="116046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742950" indent="-285750" eaLnBrk="0" hangingPunct="0">
              <a:defRPr kumimoji="1" sz="2400"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数据处理</a:t>
            </a:r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>
            <a:off x="8084343" y="4441298"/>
            <a:ext cx="43973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>
            <a:off x="8084343" y="5060423"/>
            <a:ext cx="425450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>
            <a:off x="9700418" y="4468286"/>
            <a:ext cx="36988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6" name="Line 30"/>
          <p:cNvSpPr>
            <a:spLocks noChangeShapeType="1"/>
          </p:cNvSpPr>
          <p:nvPr/>
        </p:nvSpPr>
        <p:spPr bwMode="auto">
          <a:xfrm>
            <a:off x="9716293" y="5087411"/>
            <a:ext cx="366713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 flipH="1" flipV="1">
            <a:off x="10069830" y="3605320"/>
            <a:ext cx="0" cy="14478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48" grpId="0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83945" y="1024087"/>
            <a:ext cx="4204336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通常有两种存储结构：</a:t>
            </a:r>
            <a:endParaRPr kumimoji="1" lang="zh-CN" altLang="en-US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385762" y="1719263"/>
            <a:ext cx="7980998" cy="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存储数据元素，数据元素之间的逻辑关系由元素的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49840" y="1892095"/>
            <a:ext cx="99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>
              <a:lnSpc>
                <a:spcPts val="4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reen</a:t>
            </a:r>
          </a:p>
          <a:p>
            <a:pPr>
              <a:lnSpc>
                <a:spcPts val="42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13470" y="1093502"/>
            <a:ext cx="2381250" cy="3935698"/>
            <a:chOff x="8713470" y="1093502"/>
            <a:chExt cx="2381250" cy="393569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027920" y="2466135"/>
              <a:ext cx="1066800" cy="0"/>
            </a:xfrm>
            <a:prstGeom prst="line">
              <a:avLst/>
            </a:prstGeom>
            <a:ln w="1905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027920" y="3040175"/>
              <a:ext cx="1066800" cy="0"/>
            </a:xfrm>
            <a:prstGeom prst="line">
              <a:avLst/>
            </a:prstGeom>
            <a:ln w="1905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713470" y="1093502"/>
              <a:ext cx="2381250" cy="3935698"/>
              <a:chOff x="8713470" y="1093502"/>
              <a:chExt cx="2381250" cy="393569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027920" y="1093502"/>
                <a:ext cx="1066800" cy="3935698"/>
                <a:chOff x="10027920" y="1093502"/>
                <a:chExt cx="1066800" cy="3935698"/>
              </a:xfrm>
            </p:grpSpPr>
            <p:cxnSp>
              <p:nvCxnSpPr>
                <p:cNvPr id="3" name="直接连接符 2"/>
                <p:cNvCxnSpPr/>
                <p:nvPr/>
              </p:nvCxnSpPr>
              <p:spPr>
                <a:xfrm flipH="1">
                  <a:off x="10027920" y="1093502"/>
                  <a:ext cx="0" cy="3935698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11094720" y="1093502"/>
                  <a:ext cx="0" cy="3935698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0027920" y="1892095"/>
                  <a:ext cx="1066800" cy="0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10027920" y="3614215"/>
                  <a:ext cx="1066800" cy="0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10287000" y="1255155"/>
                  <a:ext cx="4953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00"/>
                    </a:lnSpc>
                  </a:pPr>
                  <a:r>
                    <a:rPr lang="en-US" altLang="zh-CN" sz="2400" dirty="0" smtClean="0"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CN" altLang="en-US" sz="24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264140" y="3784995"/>
                  <a:ext cx="4953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00"/>
                    </a:lnSpc>
                  </a:pPr>
                  <a:r>
                    <a:rPr lang="en-US" altLang="zh-CN" sz="2400" dirty="0" smtClean="0"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CN" altLang="en-US" sz="24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9037320" y="1892095"/>
                <a:ext cx="990600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713470" y="1331355"/>
                <a:ext cx="1238250" cy="55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0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起始</a:t>
                </a:r>
                <a:r>
                  <a:rPr lang="zh-CN" altLang="en-US" sz="20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地址</a:t>
                </a:r>
                <a:endPara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1" name="Rectangle 11"/>
          <p:cNvSpPr/>
          <p:nvPr/>
        </p:nvSpPr>
        <p:spPr>
          <a:xfrm>
            <a:off x="1207303" y="539496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实质上是内存分配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实现时依赖于计算机语言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3480" y="1032166"/>
            <a:ext cx="3600000" cy="523220"/>
          </a:xfrm>
          <a:prstGeom prst="rect">
            <a:avLst/>
          </a:prstGeom>
          <a:noFill/>
          <a:ln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(red, green, blue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0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83945" y="1024087"/>
            <a:ext cx="4204336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通常有两种存储结构：</a:t>
            </a:r>
            <a:endParaRPr kumimoji="1" lang="zh-CN" altLang="en-US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85762" y="2834079"/>
            <a:ext cx="7980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链式存储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的存储单元存储数据元素，数据元素之间的逻辑关系用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5762" y="1719263"/>
            <a:ext cx="7980998" cy="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存储数据元素，数据元素之间的逻辑关系由元素的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9419590" y="1680778"/>
            <a:ext cx="5492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0200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9441815" y="2473258"/>
            <a:ext cx="5111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0208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9441815" y="3795645"/>
            <a:ext cx="54927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0300</a:t>
            </a:r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flipV="1">
            <a:off x="8412479" y="2585970"/>
            <a:ext cx="972000" cy="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10156665" y="2498908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red</a:t>
            </a:r>
            <a:endParaRPr lang="en-US" altLang="zh-CN" sz="2400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10159047" y="1702305"/>
            <a:ext cx="9969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green</a:t>
            </a:r>
            <a:endParaRPr lang="en-US" altLang="zh-CN" sz="2400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10217625" y="3870734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blue</a:t>
            </a:r>
            <a:endParaRPr lang="en-US" altLang="zh-CN" sz="2400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4" name="Group 49"/>
          <p:cNvGrpSpPr>
            <a:grpSpLocks/>
          </p:cNvGrpSpPr>
          <p:nvPr/>
        </p:nvGrpSpPr>
        <p:grpSpPr bwMode="auto">
          <a:xfrm>
            <a:off x="11076990" y="1771583"/>
            <a:ext cx="360689" cy="1338262"/>
            <a:chOff x="4931" y="1253"/>
            <a:chExt cx="234" cy="703"/>
          </a:xfrm>
          <a:noFill/>
        </p:grpSpPr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4931" y="1947"/>
              <a:ext cx="234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H="1">
              <a:off x="4990" y="1262"/>
              <a:ext cx="163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10191267" y="2876079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0200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60" name="Group 60"/>
          <p:cNvGrpSpPr>
            <a:grpSpLocks/>
          </p:cNvGrpSpPr>
          <p:nvPr/>
        </p:nvGrpSpPr>
        <p:grpSpPr bwMode="auto">
          <a:xfrm>
            <a:off x="11058844" y="2357738"/>
            <a:ext cx="514351" cy="1543476"/>
            <a:chOff x="4960" y="1546"/>
            <a:chExt cx="324" cy="1800"/>
          </a:xfrm>
          <a:noFill/>
        </p:grpSpPr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V="1">
              <a:off x="4960" y="1551"/>
              <a:ext cx="317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10169683" y="213445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0300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" name="Rectangle 41"/>
          <p:cNvSpPr>
            <a:spLocks noChangeArrowheads="1"/>
          </p:cNvSpPr>
          <p:nvPr/>
        </p:nvSpPr>
        <p:spPr bwMode="auto">
          <a:xfrm>
            <a:off x="10370025" y="4244438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</a:rPr>
              <a:t>∧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51415" y="839720"/>
            <a:ext cx="1126477" cy="4498975"/>
            <a:chOff x="10051415" y="839720"/>
            <a:chExt cx="1126477" cy="4498975"/>
          </a:xfrm>
        </p:grpSpPr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0343515" y="3186045"/>
              <a:ext cx="509587" cy="498598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051415" y="839720"/>
              <a:ext cx="1126477" cy="4498975"/>
              <a:chOff x="10051415" y="839720"/>
              <a:chExt cx="1126477" cy="449897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0051415" y="839720"/>
                <a:ext cx="1122362" cy="4498975"/>
                <a:chOff x="9807575" y="839720"/>
                <a:chExt cx="1122362" cy="4498975"/>
              </a:xfrm>
            </p:grpSpPr>
            <p:sp>
              <p:nvSpPr>
                <p:cNvPr id="4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807575" y="839720"/>
                  <a:ext cx="0" cy="4498975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929937" y="839720"/>
                  <a:ext cx="0" cy="4498975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113169" y="1133407"/>
                  <a:ext cx="509587" cy="498598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i="1" dirty="0">
                      <a:solidFill>
                        <a:schemeClr val="tx1"/>
                      </a:solidFill>
                      <a:latin typeface="Times New Roman" pitchFamily="18" charset="0"/>
                    </a:rPr>
                    <a:t>…</a:t>
                  </a:r>
                  <a:endParaRPr lang="en-US" altLang="zh-CN" sz="2400" dirty="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" name="Rectangle 47"/>
                <p:cNvSpPr>
                  <a:spLocks noChangeArrowheads="1"/>
                </p:cNvSpPr>
                <p:nvPr/>
              </p:nvSpPr>
              <p:spPr bwMode="auto">
                <a:xfrm>
                  <a:off x="10099675" y="4478270"/>
                  <a:ext cx="509587" cy="498598"/>
                </a:xfrm>
                <a:prstGeom prst="rect">
                  <a:avLst/>
                </a:prstGeom>
                <a:noFill/>
                <a:ln w="635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i="1">
                      <a:solidFill>
                        <a:schemeClr val="tx1"/>
                      </a:solidFill>
                      <a:latin typeface="Times New Roman" pitchFamily="18" charset="0"/>
                    </a:rPr>
                    <a:t>…</a:t>
                  </a:r>
                  <a:endParaRPr lang="en-US" altLang="zh-CN" sz="2400">
                    <a:solidFill>
                      <a:schemeClr val="tx1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0061892" y="1787458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0061892" y="2179570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0061892" y="2562475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0061892" y="2938713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0061892" y="3308600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10061892" y="3901214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10061892" y="4293326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10061892" y="4676231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142128" y="2142295"/>
            <a:ext cx="120078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1"/>
          <p:cNvSpPr/>
          <p:nvPr/>
        </p:nvSpPr>
        <p:spPr>
          <a:xfrm>
            <a:off x="1207303" y="539496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实质上是内存分配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，具体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实现时依赖于计算机语言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83480" y="1032166"/>
            <a:ext cx="3600000" cy="523220"/>
          </a:xfrm>
          <a:prstGeom prst="rect">
            <a:avLst/>
          </a:prstGeom>
          <a:noFill/>
          <a:ln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(red, green, blue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7" grpId="0" animBg="1"/>
      <p:bldP spid="49" grpId="0"/>
      <p:bldP spid="50" grpId="0"/>
      <p:bldP spid="50" grpId="1"/>
      <p:bldP spid="52" grpId="0"/>
      <p:bldP spid="52" grpId="1"/>
      <p:bldP spid="55" grpId="0"/>
      <p:bldP spid="55" grpId="1"/>
      <p:bldP spid="61" grpId="0"/>
      <p:bldP spid="61" grpId="1"/>
      <p:bldP spid="71" grpId="0"/>
      <p:bldP spid="75" grpId="0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5168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逻辑结构和存储结构的关系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44171" y="899161"/>
            <a:ext cx="6825791" cy="694690"/>
            <a:chOff x="564170" y="1839072"/>
            <a:chExt cx="6825791" cy="694690"/>
          </a:xfrm>
        </p:grpSpPr>
        <p:sp>
          <p:nvSpPr>
            <p:cNvPr id="1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292681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结构是</a:t>
              </a:r>
              <a:r>
                <a:rPr lang="zh-CN" altLang="en-US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</a:t>
              </a:r>
              <a:r>
                <a:rPr lang="zh-CN" altLang="en-US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面向问题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84"/>
            <p:cNvSpPr>
              <a:spLocks/>
            </p:cNvSpPr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4171" y="1521038"/>
            <a:ext cx="7128209" cy="694690"/>
            <a:chOff x="564170" y="1839072"/>
            <a:chExt cx="7128209" cy="694690"/>
          </a:xfrm>
        </p:grpSpPr>
        <p:sp>
          <p:nvSpPr>
            <p:cNvPr id="18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595099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Clr>
                  <a:schemeClr val="tx1"/>
                </a:buClr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数据的存储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结构是</a:t>
              </a:r>
              <a:r>
                <a:rPr lang="zh-CN" altLang="en-US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实现视图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面向计算机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84"/>
            <p:cNvSpPr>
              <a:spLocks/>
            </p:cNvSpPr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92902" y="3695401"/>
            <a:ext cx="7940041" cy="2365355"/>
            <a:chOff x="761365" y="2496521"/>
            <a:chExt cx="7940041" cy="2365355"/>
          </a:xfrm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761365" y="2496521"/>
              <a:ext cx="3244850" cy="393700"/>
              <a:chOff x="276" y="2177"/>
              <a:chExt cx="2044" cy="248"/>
            </a:xfrm>
          </p:grpSpPr>
          <p:sp>
            <p:nvSpPr>
              <p:cNvPr id="70" name="Text Box 6"/>
              <p:cNvSpPr txBox="1">
                <a:spLocks noChangeArrowheads="1"/>
              </p:cNvSpPr>
              <p:nvPr/>
            </p:nvSpPr>
            <p:spPr bwMode="auto">
              <a:xfrm>
                <a:off x="276" y="217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/>
                  <a:t> 问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题</a:t>
                </a:r>
              </a:p>
            </p:txBody>
          </p:sp>
          <p:sp>
            <p:nvSpPr>
              <p:cNvPr id="71" name="Text Box 9"/>
              <p:cNvSpPr txBox="1">
                <a:spLocks noChangeArrowheads="1"/>
              </p:cNvSpPr>
              <p:nvPr/>
            </p:nvSpPr>
            <p:spPr bwMode="auto">
              <a:xfrm>
                <a:off x="175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 想  法</a:t>
                </a:r>
                <a:endParaRPr kumimoji="0"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72" name="AutoShape 10"/>
              <p:cNvSpPr>
                <a:spLocks noChangeArrowheads="1"/>
              </p:cNvSpPr>
              <p:nvPr/>
            </p:nvSpPr>
            <p:spPr bwMode="auto">
              <a:xfrm>
                <a:off x="889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0" hangingPunct="0"/>
                <a:endParaRPr kumimoji="0" lang="zh-CN" altLang="en-US" sz="1800"/>
              </a:p>
            </p:txBody>
          </p:sp>
        </p:grpSp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1193165" y="2898140"/>
              <a:ext cx="2182813" cy="1916113"/>
              <a:chOff x="548" y="2430"/>
              <a:chExt cx="1375" cy="1207"/>
            </a:xfrm>
          </p:grpSpPr>
          <p:sp>
            <p:nvSpPr>
              <p:cNvPr id="62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抽象模型</a:t>
                </a: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 flipH="1">
                <a:off x="548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4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rPr>
                  <a:t>基本思路</a:t>
                </a: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438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9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4134963" y="2537142"/>
              <a:ext cx="2303462" cy="392113"/>
              <a:chOff x="2377" y="2176"/>
              <a:chExt cx="1451" cy="247"/>
            </a:xfrm>
          </p:grpSpPr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3261" y="2176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/>
                  <a:t> 算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法</a:t>
                </a:r>
              </a:p>
            </p:txBody>
          </p:sp>
          <p:sp>
            <p:nvSpPr>
              <p:cNvPr id="61" name="AutoShape 11"/>
              <p:cNvSpPr>
                <a:spLocks noChangeArrowheads="1"/>
              </p:cNvSpPr>
              <p:nvPr/>
            </p:nvSpPr>
            <p:spPr bwMode="auto">
              <a:xfrm>
                <a:off x="2377" y="2248"/>
                <a:ext cx="822" cy="107"/>
              </a:xfrm>
              <a:prstGeom prst="rightArrow">
                <a:avLst>
                  <a:gd name="adj1" fmla="val 50000"/>
                  <a:gd name="adj2" fmla="val 192056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6" name="Group 22"/>
            <p:cNvGrpSpPr>
              <a:grpSpLocks/>
            </p:cNvGrpSpPr>
            <p:nvPr/>
          </p:nvGrpSpPr>
          <p:grpSpPr bwMode="auto">
            <a:xfrm>
              <a:off x="3793649" y="2940364"/>
              <a:ext cx="2012950" cy="1916114"/>
              <a:chOff x="2162" y="2430"/>
              <a:chExt cx="1268" cy="1207"/>
            </a:xfrm>
          </p:grpSpPr>
          <p:sp>
            <p:nvSpPr>
              <p:cNvPr id="53" name="Text Box 23"/>
              <p:cNvSpPr txBox="1">
                <a:spLocks noChangeArrowheads="1"/>
              </p:cNvSpPr>
              <p:nvPr/>
            </p:nvSpPr>
            <p:spPr bwMode="auto">
              <a:xfrm>
                <a:off x="2455" y="300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/>
                  <a:t>数据表示</a:t>
                </a:r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 flipH="1">
                <a:off x="2162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5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90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/>
                  <a:t>数据处理</a:t>
                </a:r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>
                <a:off x="2171" y="312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>
                <a:off x="2171" y="351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3189" y="313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9" name="Line 30"/>
              <p:cNvSpPr>
                <a:spLocks noChangeShapeType="1"/>
              </p:cNvSpPr>
              <p:nvPr/>
            </p:nvSpPr>
            <p:spPr bwMode="auto">
              <a:xfrm>
                <a:off x="3199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 flipV="1">
              <a:off x="5784058" y="2962905"/>
              <a:ext cx="0" cy="17280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6520747" y="2575877"/>
              <a:ext cx="2180659" cy="392113"/>
              <a:chOff x="3877" y="2177"/>
              <a:chExt cx="1453" cy="247"/>
            </a:xfrm>
          </p:grpSpPr>
          <p:sp>
            <p:nvSpPr>
              <p:cNvPr id="51" name="Text Box 8"/>
              <p:cNvSpPr txBox="1">
                <a:spLocks noChangeArrowheads="1"/>
              </p:cNvSpPr>
              <p:nvPr/>
            </p:nvSpPr>
            <p:spPr bwMode="auto">
              <a:xfrm>
                <a:off x="476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 smtClean="0"/>
                  <a:t> 程 </a:t>
                </a:r>
                <a:r>
                  <a:rPr lang="en-US" altLang="zh-CN" dirty="0" smtClean="0"/>
                  <a:t> </a:t>
                </a:r>
                <a:r>
                  <a:rPr lang="zh-CN" altLang="en-US" dirty="0"/>
                  <a:t>序</a:t>
                </a:r>
              </a:p>
            </p:txBody>
          </p:sp>
          <p:sp>
            <p:nvSpPr>
              <p:cNvPr id="52" name="AutoShape 12"/>
              <p:cNvSpPr>
                <a:spLocks noChangeArrowheads="1"/>
              </p:cNvSpPr>
              <p:nvPr/>
            </p:nvSpPr>
            <p:spPr bwMode="auto">
              <a:xfrm>
                <a:off x="3877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41" name="Group 31"/>
            <p:cNvGrpSpPr>
              <a:grpSpLocks/>
            </p:cNvGrpSpPr>
            <p:nvPr/>
          </p:nvGrpSpPr>
          <p:grpSpPr bwMode="auto">
            <a:xfrm>
              <a:off x="6301105" y="2977512"/>
              <a:ext cx="2014538" cy="1884364"/>
              <a:chOff x="3705" y="2056"/>
              <a:chExt cx="1269" cy="1187"/>
            </a:xfrm>
          </p:grpSpPr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50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/>
                  <a:t>程序语言</a:t>
                </a:r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 flipH="1">
                <a:off x="3706" y="2056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6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9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itchFamily="18" charset="0"/>
                  </a:defRPr>
                </a:lvl1pPr>
                <a:lvl2pPr marL="742950" indent="-28575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/>
                  <a:t>编程环境</a:t>
                </a:r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>
                <a:off x="3705" y="2773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4743" y="2773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endParaRPr>
              </a:p>
            </p:txBody>
          </p:sp>
        </p:grp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H="1" flipV="1">
              <a:off x="8328978" y="2999418"/>
              <a:ext cx="0" cy="17280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" name="圆角矩形标注 72"/>
          <p:cNvSpPr/>
          <p:nvPr/>
        </p:nvSpPr>
        <p:spPr bwMode="auto">
          <a:xfrm>
            <a:off x="2590431" y="4183060"/>
            <a:ext cx="1485900" cy="504000"/>
          </a:xfrm>
          <a:prstGeom prst="wedgeRoundRectCallout">
            <a:avLst>
              <a:gd name="adj1" fmla="val -248"/>
              <a:gd name="adj2" fmla="val 105244"/>
              <a:gd name="adj3" fmla="val 16667"/>
            </a:avLst>
          </a:prstGeom>
          <a:noFill/>
          <a:ln w="44450" cap="flat" cmpd="sng" algn="ctr">
            <a:solidFill>
              <a:srgbClr val="285A3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0" rIns="0" bIns="0" anchor="ctr" anchorCtr="0"/>
          <a:lstStyle/>
          <a:p>
            <a:pPr algn="ctr" eaLnBrk="0" hangingPunct="0">
              <a:defRPr/>
            </a:pPr>
            <a:r>
              <a:rPr kumimoji="0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  <a:endParaRPr kumimoji="0"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标注 75"/>
          <p:cNvSpPr/>
          <p:nvPr/>
        </p:nvSpPr>
        <p:spPr bwMode="auto">
          <a:xfrm>
            <a:off x="5080933" y="4228778"/>
            <a:ext cx="1485900" cy="504000"/>
          </a:xfrm>
          <a:prstGeom prst="wedgeRoundRectCallout">
            <a:avLst>
              <a:gd name="adj1" fmla="val -248"/>
              <a:gd name="adj2" fmla="val 105244"/>
              <a:gd name="adj3" fmla="val 16667"/>
            </a:avLst>
          </a:prstGeom>
          <a:noFill/>
          <a:ln w="44450" cap="flat" cmpd="sng" algn="ctr">
            <a:solidFill>
              <a:srgbClr val="285A3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0" rIns="0" bIns="0" anchor="ctr" anchorCtr="0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0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kumimoji="0"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标注 76"/>
          <p:cNvSpPr/>
          <p:nvPr/>
        </p:nvSpPr>
        <p:spPr bwMode="auto">
          <a:xfrm>
            <a:off x="7604740" y="4274498"/>
            <a:ext cx="1485900" cy="504000"/>
          </a:xfrm>
          <a:prstGeom prst="wedgeRoundRectCallout">
            <a:avLst>
              <a:gd name="adj1" fmla="val -248"/>
              <a:gd name="adj2" fmla="val 105244"/>
              <a:gd name="adj3" fmla="val 16667"/>
            </a:avLst>
          </a:prstGeom>
          <a:noFill/>
          <a:ln w="44450" cap="flat" cmpd="sng" algn="ctr">
            <a:solidFill>
              <a:srgbClr val="285A3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lIns="36000" tIns="0" rIns="0" bIns="0" anchor="ctr" anchorCtr="0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0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kumimoji="0"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7679" y="2294166"/>
            <a:ext cx="9726842" cy="1044000"/>
            <a:chOff x="742879" y="2294166"/>
            <a:chExt cx="9726842" cy="1044000"/>
          </a:xfrm>
        </p:grpSpPr>
        <p:sp>
          <p:nvSpPr>
            <p:cNvPr id="75" name="Rectangle 11"/>
            <p:cNvSpPr/>
            <p:nvPr/>
          </p:nvSpPr>
          <p:spPr>
            <a:xfrm>
              <a:off x="1469721" y="2294166"/>
              <a:ext cx="9000000" cy="1044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一种数据的逻辑结构可以采用多种存储结构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采用不同的存储结构，其数据处理的效率往往是不同的</a:t>
              </a:r>
            </a:p>
          </p:txBody>
        </p:sp>
        <p:grpSp>
          <p:nvGrpSpPr>
            <p:cNvPr id="78" name="Group 70"/>
            <p:cNvGrpSpPr/>
            <p:nvPr/>
          </p:nvGrpSpPr>
          <p:grpSpPr>
            <a:xfrm>
              <a:off x="742879" y="254508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79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730984" y="960656"/>
            <a:ext cx="3802838" cy="509345"/>
            <a:chOff x="7730984" y="960656"/>
            <a:chExt cx="3802838" cy="509345"/>
          </a:xfrm>
        </p:grpSpPr>
        <p:sp>
          <p:nvSpPr>
            <p:cNvPr id="87" name="右箭头 86"/>
            <p:cNvSpPr/>
            <p:nvPr/>
          </p:nvSpPr>
          <p:spPr>
            <a:xfrm>
              <a:off x="7730984" y="10545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5"/>
            <p:cNvSpPr txBox="1">
              <a:spLocks noChangeArrowheads="1"/>
            </p:cNvSpPr>
            <p:nvPr/>
          </p:nvSpPr>
          <p:spPr>
            <a:xfrm>
              <a:off x="8434654" y="960656"/>
              <a:ext cx="3099168" cy="509345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本身的构成方式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30984" y="1582533"/>
            <a:ext cx="4034295" cy="509345"/>
            <a:chOff x="7730984" y="1582533"/>
            <a:chExt cx="4034295" cy="509345"/>
          </a:xfrm>
        </p:grpSpPr>
        <p:sp>
          <p:nvSpPr>
            <p:cNvPr id="89" name="右箭头 88"/>
            <p:cNvSpPr/>
            <p:nvPr/>
          </p:nvSpPr>
          <p:spPr>
            <a:xfrm>
              <a:off x="7730984" y="167643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Rectangle 5"/>
            <p:cNvSpPr txBox="1">
              <a:spLocks noChangeArrowheads="1"/>
            </p:cNvSpPr>
            <p:nvPr/>
          </p:nvSpPr>
          <p:spPr>
            <a:xfrm>
              <a:off x="8434654" y="1582533"/>
              <a:ext cx="3330625" cy="509345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数据在内存的存储表示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41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9233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什么是数据类型呢？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85412" y="3907585"/>
            <a:ext cx="11158599" cy="609398"/>
            <a:chOff x="651937" y="5387316"/>
            <a:chExt cx="11158599" cy="609398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10679561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的集合以及定义于这个值集上的一组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09614" y="1915049"/>
            <a:ext cx="2463927" cy="523220"/>
            <a:chOff x="809614" y="1915049"/>
            <a:chExt cx="2463927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368582" y="1915049"/>
              <a:ext cx="1904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a,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;            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809614" y="1980645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5100" y="2781577"/>
            <a:ext cx="10177700" cy="523220"/>
            <a:chOff x="795100" y="2781577"/>
            <a:chExt cx="10177700" cy="523220"/>
          </a:xfrm>
        </p:grpSpPr>
        <p:grpSp>
          <p:nvGrpSpPr>
            <p:cNvPr id="46" name="组合 45"/>
            <p:cNvGrpSpPr/>
            <p:nvPr/>
          </p:nvGrpSpPr>
          <p:grpSpPr>
            <a:xfrm>
              <a:off x="795100" y="2781577"/>
              <a:ext cx="10177700" cy="523220"/>
              <a:chOff x="1826091" y="4148024"/>
              <a:chExt cx="10177700" cy="523220"/>
            </a:xfrm>
          </p:grpSpPr>
          <p:sp>
            <p:nvSpPr>
              <p:cNvPr id="47" name="Text Box 11"/>
              <p:cNvSpPr txBox="1">
                <a:spLocks noChangeArrowheads="1"/>
              </p:cNvSpPr>
              <p:nvPr/>
            </p:nvSpPr>
            <p:spPr bwMode="auto">
              <a:xfrm>
                <a:off x="2385059" y="4148024"/>
                <a:ext cx="961873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float x, y;                 x =  1234567.123;  x = x </a:t>
                </a:r>
                <a:r>
                  <a:rPr lang="zh-CN" altLang="en-US" sz="280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*</a:t>
                </a:r>
                <a:r>
                  <a:rPr lang="en-US" altLang="zh-CN" sz="280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y;</a:t>
                </a:r>
                <a:endPara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" name="Group 31"/>
              <p:cNvGrpSpPr/>
              <p:nvPr/>
            </p:nvGrpSpPr>
            <p:grpSpPr>
              <a:xfrm>
                <a:off x="1826091" y="4213620"/>
                <a:ext cx="465732" cy="432000"/>
                <a:chOff x="8686801" y="2019300"/>
                <a:chExt cx="528638" cy="565150"/>
              </a:xfrm>
              <a:solidFill>
                <a:srgbClr val="5A327D"/>
              </a:solidFill>
            </p:grpSpPr>
            <p:sp>
              <p:nvSpPr>
                <p:cNvPr id="49" name="Freeform 32"/>
                <p:cNvSpPr>
                  <a:spLocks/>
                </p:cNvSpPr>
                <p:nvPr/>
              </p:nvSpPr>
              <p:spPr bwMode="auto">
                <a:xfrm>
                  <a:off x="8785226" y="2501900"/>
                  <a:ext cx="331788" cy="82550"/>
                </a:xfrm>
                <a:custGeom>
                  <a:avLst/>
                  <a:gdLst>
                    <a:gd name="T0" fmla="*/ 121 w 122"/>
                    <a:gd name="T1" fmla="*/ 24 h 30"/>
                    <a:gd name="T2" fmla="*/ 107 w 122"/>
                    <a:gd name="T3" fmla="*/ 2 h 30"/>
                    <a:gd name="T4" fmla="*/ 104 w 122"/>
                    <a:gd name="T5" fmla="*/ 0 h 30"/>
                    <a:gd name="T6" fmla="*/ 62 w 122"/>
                    <a:gd name="T7" fmla="*/ 0 h 30"/>
                    <a:gd name="T8" fmla="*/ 60 w 122"/>
                    <a:gd name="T9" fmla="*/ 0 h 30"/>
                    <a:gd name="T10" fmla="*/ 18 w 122"/>
                    <a:gd name="T11" fmla="*/ 0 h 30"/>
                    <a:gd name="T12" fmla="*/ 15 w 122"/>
                    <a:gd name="T13" fmla="*/ 2 h 30"/>
                    <a:gd name="T14" fmla="*/ 1 w 122"/>
                    <a:gd name="T15" fmla="*/ 24 h 30"/>
                    <a:gd name="T16" fmla="*/ 2 w 122"/>
                    <a:gd name="T17" fmla="*/ 29 h 30"/>
                    <a:gd name="T18" fmla="*/ 4 w 122"/>
                    <a:gd name="T19" fmla="*/ 30 h 30"/>
                    <a:gd name="T20" fmla="*/ 8 w 122"/>
                    <a:gd name="T21" fmla="*/ 28 h 30"/>
                    <a:gd name="T22" fmla="*/ 20 w 122"/>
                    <a:gd name="T23" fmla="*/ 8 h 30"/>
                    <a:gd name="T24" fmla="*/ 60 w 122"/>
                    <a:gd name="T25" fmla="*/ 8 h 30"/>
                    <a:gd name="T26" fmla="*/ 62 w 122"/>
                    <a:gd name="T27" fmla="*/ 8 h 30"/>
                    <a:gd name="T28" fmla="*/ 102 w 122"/>
                    <a:gd name="T29" fmla="*/ 8 h 30"/>
                    <a:gd name="T30" fmla="*/ 114 w 122"/>
                    <a:gd name="T31" fmla="*/ 28 h 30"/>
                    <a:gd name="T32" fmla="*/ 118 w 122"/>
                    <a:gd name="T33" fmla="*/ 30 h 30"/>
                    <a:gd name="T34" fmla="*/ 120 w 122"/>
                    <a:gd name="T35" fmla="*/ 29 h 30"/>
                    <a:gd name="T36" fmla="*/ 121 w 122"/>
                    <a:gd name="T3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2" h="30">
                      <a:moveTo>
                        <a:pt x="121" y="24"/>
                      </a:moveTo>
                      <a:cubicBezTo>
                        <a:pt x="107" y="2"/>
                        <a:pt x="107" y="2"/>
                        <a:pt x="107" y="2"/>
                      </a:cubicBezTo>
                      <a:cubicBezTo>
                        <a:pt x="106" y="1"/>
                        <a:pt x="105" y="0"/>
                        <a:pt x="10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5" y="1"/>
                        <a:pt x="15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8"/>
                        <a:pt x="2" y="29"/>
                      </a:cubicBezTo>
                      <a:cubicBezTo>
                        <a:pt x="3" y="30"/>
                        <a:pt x="3" y="30"/>
                        <a:pt x="4" y="30"/>
                      </a:cubicBezTo>
                      <a:cubicBezTo>
                        <a:pt x="6" y="30"/>
                        <a:pt x="7" y="29"/>
                        <a:pt x="8" y="2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60" y="8"/>
                        <a:pt x="60" y="8"/>
                        <a:pt x="60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9"/>
                        <a:pt x="116" y="30"/>
                        <a:pt x="118" y="30"/>
                      </a:cubicBezTo>
                      <a:cubicBezTo>
                        <a:pt x="118" y="30"/>
                        <a:pt x="119" y="30"/>
                        <a:pt x="120" y="29"/>
                      </a:cubicBezTo>
                      <a:cubicBezTo>
                        <a:pt x="122" y="28"/>
                        <a:pt x="122" y="26"/>
                        <a:pt x="1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Freeform 33"/>
                <p:cNvSpPr>
                  <a:spLocks/>
                </p:cNvSpPr>
                <p:nvPr/>
              </p:nvSpPr>
              <p:spPr bwMode="auto">
                <a:xfrm>
                  <a:off x="8686801" y="2019300"/>
                  <a:ext cx="165100" cy="149225"/>
                </a:xfrm>
                <a:custGeom>
                  <a:avLst/>
                  <a:gdLst>
                    <a:gd name="T0" fmla="*/ 33 w 61"/>
                    <a:gd name="T1" fmla="*/ 0 h 55"/>
                    <a:gd name="T2" fmla="*/ 0 w 61"/>
                    <a:gd name="T3" fmla="*/ 33 h 55"/>
                    <a:gd name="T4" fmla="*/ 7 w 61"/>
                    <a:gd name="T5" fmla="*/ 54 h 55"/>
                    <a:gd name="T6" fmla="*/ 10 w 61"/>
                    <a:gd name="T7" fmla="*/ 55 h 55"/>
                    <a:gd name="T8" fmla="*/ 13 w 61"/>
                    <a:gd name="T9" fmla="*/ 55 h 55"/>
                    <a:gd name="T10" fmla="*/ 59 w 61"/>
                    <a:gd name="T11" fmla="*/ 19 h 55"/>
                    <a:gd name="T12" fmla="*/ 60 w 61"/>
                    <a:gd name="T13" fmla="*/ 13 h 55"/>
                    <a:gd name="T14" fmla="*/ 33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41"/>
                        <a:pt x="2" y="48"/>
                        <a:pt x="7" y="54"/>
                      </a:cubicBezTo>
                      <a:cubicBezTo>
                        <a:pt x="8" y="55"/>
                        <a:pt x="9" y="55"/>
                        <a:pt x="10" y="55"/>
                      </a:cubicBezTo>
                      <a:cubicBezTo>
                        <a:pt x="11" y="55"/>
                        <a:pt x="12" y="55"/>
                        <a:pt x="13" y="55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1" y="17"/>
                        <a:pt x="61" y="15"/>
                        <a:pt x="60" y="13"/>
                      </a:cubicBezTo>
                      <a:cubicBezTo>
                        <a:pt x="54" y="5"/>
                        <a:pt x="44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Freeform 34"/>
                <p:cNvSpPr>
                  <a:spLocks/>
                </p:cNvSpPr>
                <p:nvPr/>
              </p:nvSpPr>
              <p:spPr bwMode="auto">
                <a:xfrm>
                  <a:off x="9048751" y="2019300"/>
                  <a:ext cx="166688" cy="149225"/>
                </a:xfrm>
                <a:custGeom>
                  <a:avLst/>
                  <a:gdLst>
                    <a:gd name="T0" fmla="*/ 28 w 61"/>
                    <a:gd name="T1" fmla="*/ 0 h 55"/>
                    <a:gd name="T2" fmla="*/ 1 w 61"/>
                    <a:gd name="T3" fmla="*/ 13 h 55"/>
                    <a:gd name="T4" fmla="*/ 2 w 61"/>
                    <a:gd name="T5" fmla="*/ 19 h 55"/>
                    <a:gd name="T6" fmla="*/ 48 w 61"/>
                    <a:gd name="T7" fmla="*/ 55 h 55"/>
                    <a:gd name="T8" fmla="*/ 51 w 61"/>
                    <a:gd name="T9" fmla="*/ 55 h 55"/>
                    <a:gd name="T10" fmla="*/ 54 w 61"/>
                    <a:gd name="T11" fmla="*/ 54 h 55"/>
                    <a:gd name="T12" fmla="*/ 61 w 61"/>
                    <a:gd name="T13" fmla="*/ 33 h 55"/>
                    <a:gd name="T14" fmla="*/ 28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28" y="0"/>
                      </a:moveTo>
                      <a:cubicBezTo>
                        <a:pt x="17" y="0"/>
                        <a:pt x="7" y="5"/>
                        <a:pt x="1" y="13"/>
                      </a:cubicBezTo>
                      <a:cubicBezTo>
                        <a:pt x="0" y="15"/>
                        <a:pt x="0" y="17"/>
                        <a:pt x="2" y="19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49" y="55"/>
                        <a:pt x="50" y="55"/>
                        <a:pt x="51" y="55"/>
                      </a:cubicBezTo>
                      <a:cubicBezTo>
                        <a:pt x="52" y="55"/>
                        <a:pt x="53" y="55"/>
                        <a:pt x="54" y="54"/>
                      </a:cubicBezTo>
                      <a:cubicBezTo>
                        <a:pt x="58" y="48"/>
                        <a:pt x="61" y="41"/>
                        <a:pt x="61" y="33"/>
                      </a:cubicBezTo>
                      <a:cubicBezTo>
                        <a:pt x="61" y="15"/>
                        <a:pt x="46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Freeform 223"/>
                <p:cNvSpPr>
                  <a:spLocks noEditPoints="1"/>
                </p:cNvSpPr>
                <p:nvPr/>
              </p:nvSpPr>
              <p:spPr bwMode="auto">
                <a:xfrm>
                  <a:off x="8743951" y="2073275"/>
                  <a:ext cx="411163" cy="414338"/>
                </a:xfrm>
                <a:custGeom>
                  <a:avLst/>
                  <a:gdLst>
                    <a:gd name="T0" fmla="*/ 76 w 151"/>
                    <a:gd name="T1" fmla="*/ 0 h 152"/>
                    <a:gd name="T2" fmla="*/ 0 w 151"/>
                    <a:gd name="T3" fmla="*/ 76 h 152"/>
                    <a:gd name="T4" fmla="*/ 76 w 151"/>
                    <a:gd name="T5" fmla="*/ 152 h 152"/>
                    <a:gd name="T6" fmla="*/ 151 w 151"/>
                    <a:gd name="T7" fmla="*/ 76 h 152"/>
                    <a:gd name="T8" fmla="*/ 76 w 151"/>
                    <a:gd name="T9" fmla="*/ 0 h 152"/>
                    <a:gd name="T10" fmla="*/ 104 w 151"/>
                    <a:gd name="T11" fmla="*/ 82 h 152"/>
                    <a:gd name="T12" fmla="*/ 77 w 151"/>
                    <a:gd name="T13" fmla="*/ 82 h 152"/>
                    <a:gd name="T14" fmla="*/ 71 w 151"/>
                    <a:gd name="T15" fmla="*/ 76 h 152"/>
                    <a:gd name="T16" fmla="*/ 71 w 151"/>
                    <a:gd name="T17" fmla="*/ 24 h 152"/>
                    <a:gd name="T18" fmla="*/ 77 w 151"/>
                    <a:gd name="T19" fmla="*/ 18 h 152"/>
                    <a:gd name="T20" fmla="*/ 83 w 151"/>
                    <a:gd name="T21" fmla="*/ 24 h 152"/>
                    <a:gd name="T22" fmla="*/ 83 w 151"/>
                    <a:gd name="T23" fmla="*/ 70 h 152"/>
                    <a:gd name="T24" fmla="*/ 104 w 151"/>
                    <a:gd name="T25" fmla="*/ 70 h 152"/>
                    <a:gd name="T26" fmla="*/ 110 w 151"/>
                    <a:gd name="T27" fmla="*/ 76 h 152"/>
                    <a:gd name="T28" fmla="*/ 104 w 151"/>
                    <a:gd name="T2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1" y="118"/>
                        <a:pt x="151" y="76"/>
                      </a:cubicBezTo>
                      <a:cubicBezTo>
                        <a:pt x="151" y="34"/>
                        <a:pt x="118" y="0"/>
                        <a:pt x="76" y="0"/>
                      </a:cubicBezTo>
                      <a:close/>
                      <a:moveTo>
                        <a:pt x="104" y="82"/>
                      </a:moveTo>
                      <a:cubicBezTo>
                        <a:pt x="77" y="82"/>
                        <a:pt x="77" y="82"/>
                        <a:pt x="77" y="82"/>
                      </a:cubicBezTo>
                      <a:cubicBezTo>
                        <a:pt x="73" y="82"/>
                        <a:pt x="71" y="79"/>
                        <a:pt x="71" y="76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1" y="21"/>
                        <a:pt x="73" y="18"/>
                        <a:pt x="77" y="18"/>
                      </a:cubicBezTo>
                      <a:cubicBezTo>
                        <a:pt x="80" y="18"/>
                        <a:pt x="83" y="21"/>
                        <a:pt x="83" y="24"/>
                      </a:cubicBezTo>
                      <a:cubicBezTo>
                        <a:pt x="83" y="70"/>
                        <a:pt x="83" y="70"/>
                        <a:pt x="83" y="70"/>
                      </a:cubicBezTo>
                      <a:cubicBezTo>
                        <a:pt x="104" y="70"/>
                        <a:pt x="104" y="70"/>
                        <a:pt x="104" y="70"/>
                      </a:cubicBezTo>
                      <a:cubicBezTo>
                        <a:pt x="107" y="70"/>
                        <a:pt x="110" y="72"/>
                        <a:pt x="110" y="76"/>
                      </a:cubicBezTo>
                      <a:cubicBezTo>
                        <a:pt x="110" y="79"/>
                        <a:pt x="107" y="82"/>
                        <a:pt x="104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" name="右箭头 52"/>
            <p:cNvSpPr/>
            <p:nvPr/>
          </p:nvSpPr>
          <p:spPr>
            <a:xfrm>
              <a:off x="3273541" y="289924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73541" y="1915049"/>
            <a:ext cx="7133204" cy="523220"/>
            <a:chOff x="3273541" y="1915049"/>
            <a:chExt cx="7133204" cy="523220"/>
          </a:xfrm>
        </p:grpSpPr>
        <p:sp>
          <p:nvSpPr>
            <p:cNvPr id="45" name="右箭头 44"/>
            <p:cNvSpPr/>
            <p:nvPr/>
          </p:nvSpPr>
          <p:spPr>
            <a:xfrm>
              <a:off x="3273541" y="20281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4242413" y="1915049"/>
              <a:ext cx="61643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= 10000000000000; a = a % b;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77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1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理解抽象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9"/>
          <a:stretch/>
        </p:blipFill>
        <p:spPr>
          <a:xfrm>
            <a:off x="1617445" y="1544385"/>
            <a:ext cx="3557794" cy="2569029"/>
          </a:xfrm>
          <a:prstGeom prst="rect">
            <a:avLst/>
          </a:prstGeom>
        </p:spPr>
      </p:pic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1603586" y="1544385"/>
            <a:ext cx="972000" cy="540000"/>
          </a:xfrm>
          <a:prstGeom prst="rect">
            <a:avLst/>
          </a:prstGeom>
          <a:noFill/>
          <a:ln w="635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水果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8" t="4413" r="11433" b="4727"/>
          <a:stretch/>
        </p:blipFill>
        <p:spPr>
          <a:xfrm>
            <a:off x="6503253" y="1544385"/>
            <a:ext cx="3613204" cy="2569029"/>
          </a:xfrm>
          <a:prstGeom prst="rect">
            <a:avLst/>
          </a:prstGeom>
        </p:spPr>
      </p:pic>
      <p:sp>
        <p:nvSpPr>
          <p:cNvPr id="66" name="Rectangle 13"/>
          <p:cNvSpPr>
            <a:spLocks noChangeArrowheads="1"/>
          </p:cNvSpPr>
          <p:nvPr/>
        </p:nvSpPr>
        <p:spPr bwMode="auto">
          <a:xfrm>
            <a:off x="6502373" y="1544385"/>
            <a:ext cx="972000" cy="540000"/>
          </a:xfrm>
          <a:prstGeom prst="rect">
            <a:avLst/>
          </a:prstGeom>
          <a:noFill/>
          <a:ln w="635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823975" y="859589"/>
            <a:ext cx="8823045" cy="609398"/>
            <a:chOff x="651937" y="5387316"/>
            <a:chExt cx="8823045" cy="609398"/>
          </a:xfrm>
        </p:grpSpPr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8344007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抽出问题本质的特征而忽略非本质的细节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44486" y="4374142"/>
            <a:ext cx="4098646" cy="523220"/>
            <a:chOff x="1826091" y="4148024"/>
            <a:chExt cx="4098646" cy="523220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5396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抽象的好处是什么？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043132" y="4387447"/>
            <a:ext cx="6062735" cy="523220"/>
            <a:chOff x="5043132" y="4387447"/>
            <a:chExt cx="6062735" cy="523220"/>
          </a:xfrm>
        </p:grpSpPr>
        <p:sp>
          <p:nvSpPr>
            <p:cNvPr id="32" name="右箭头 31"/>
            <p:cNvSpPr/>
            <p:nvPr/>
          </p:nvSpPr>
          <p:spPr>
            <a:xfrm>
              <a:off x="5043132" y="448463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5862390" y="4387447"/>
              <a:ext cx="52434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在一个更高的层次上思考问题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33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抽象数据类型把什么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掉了呢？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823975" y="1701987"/>
            <a:ext cx="10996097" cy="566309"/>
            <a:chOff x="823975" y="1701987"/>
            <a:chExt cx="10996097" cy="566309"/>
          </a:xfrm>
        </p:grpSpPr>
        <p:sp>
          <p:nvSpPr>
            <p:cNvPr id="3" name="矩形 2"/>
            <p:cNvSpPr/>
            <p:nvPr/>
          </p:nvSpPr>
          <p:spPr>
            <a:xfrm>
              <a:off x="1348654" y="1701987"/>
              <a:ext cx="1047141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该模型上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的一组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kumimoji="1" lang="zh-CN" altLang="en-US" b="1" dirty="0" smtClean="0">
                  <a:latin typeface="Times New Roman" pitchFamily="18" charset="0"/>
                </a:rPr>
                <a:t> </a:t>
              </a:r>
              <a:endParaRPr kumimoji="1" lang="zh-CN" altLang="en-US" b="1" dirty="0">
                <a:latin typeface="Times New Roman" pitchFamily="18" charset="0"/>
              </a:endParaRPr>
            </a:p>
          </p:txBody>
        </p:sp>
        <p:grpSp>
          <p:nvGrpSpPr>
            <p:cNvPr id="18" name="Group 67"/>
            <p:cNvGrpSpPr/>
            <p:nvPr/>
          </p:nvGrpSpPr>
          <p:grpSpPr>
            <a:xfrm>
              <a:off x="823975" y="1765422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9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331978" y="2384162"/>
            <a:ext cx="8689128" cy="498598"/>
            <a:chOff x="780446" y="2543816"/>
            <a:chExt cx="8689128" cy="498598"/>
          </a:xfrm>
        </p:grpSpPr>
        <p:sp>
          <p:nvSpPr>
            <p:cNvPr id="23" name="矩形 22"/>
            <p:cNvSpPr/>
            <p:nvPr/>
          </p:nvSpPr>
          <p:spPr>
            <a:xfrm>
              <a:off x="1320712" y="2543816"/>
              <a:ext cx="8148862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不考虑数据项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，把具体的数据类型抽象掉了</a:t>
              </a:r>
              <a:endParaRPr kumimoji="1" lang="zh-CN" altLang="en-US" sz="2400" b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84"/>
            <p:cNvSpPr>
              <a:spLocks/>
            </p:cNvSpPr>
            <p:nvPr/>
          </p:nvSpPr>
          <p:spPr bwMode="auto">
            <a:xfrm>
              <a:off x="780446" y="254381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023252" y="3718894"/>
            <a:ext cx="8201024" cy="2213361"/>
            <a:chOff x="365984" y="3495839"/>
            <a:chExt cx="8201024" cy="2608262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47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69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5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7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9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9661106" y="3737664"/>
            <a:ext cx="1229431" cy="2230021"/>
            <a:chOff x="9341489" y="3584620"/>
            <a:chExt cx="1229431" cy="2230021"/>
          </a:xfrm>
        </p:grpSpPr>
        <p:sp>
          <p:nvSpPr>
            <p:cNvPr id="91" name="右箭头 90"/>
            <p:cNvSpPr/>
            <p:nvPr/>
          </p:nvSpPr>
          <p:spPr>
            <a:xfrm>
              <a:off x="934148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7" name="直接连接符 96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1348654" y="2937505"/>
            <a:ext cx="8764843" cy="498598"/>
            <a:chOff x="732850" y="2976971"/>
            <a:chExt cx="8764843" cy="498598"/>
          </a:xfrm>
        </p:grpSpPr>
        <p:sp>
          <p:nvSpPr>
            <p:cNvPr id="33" name="矩形 32"/>
            <p:cNvSpPr/>
            <p:nvPr/>
          </p:nvSpPr>
          <p:spPr>
            <a:xfrm>
              <a:off x="1270824" y="2976971"/>
              <a:ext cx="8226869" cy="4985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抽象数据类型只考虑数据结构和基本操作</a:t>
              </a:r>
              <a:endParaRPr kumimoji="1" lang="zh-CN" altLang="en-US" sz="2400" b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00" name="Freeform 84"/>
            <p:cNvSpPr>
              <a:spLocks/>
            </p:cNvSpPr>
            <p:nvPr/>
          </p:nvSpPr>
          <p:spPr bwMode="auto">
            <a:xfrm>
              <a:off x="732850" y="303132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551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18714" y="957106"/>
            <a:ext cx="10081514" cy="523220"/>
            <a:chOff x="1826091" y="4148024"/>
            <a:chExt cx="10081514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52254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如何实现抽象数据类型（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r>
                <a:rPr lang="zh-CN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简称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ADT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1409" y="1875482"/>
            <a:ext cx="3204000" cy="1246495"/>
          </a:xfrm>
          <a:prstGeom prst="rect">
            <a:avLst/>
          </a:prstGeom>
          <a:noFill/>
          <a:ln>
            <a:solidFill>
              <a:srgbClr val="507D7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实现层（</a:t>
            </a:r>
            <a:r>
              <a:rPr lang="en-US" altLang="zh-CN" sz="2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自定义数据类型</a:t>
            </a:r>
            <a:endParaRPr lang="en-US" altLang="zh-CN" sz="20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● 自定义函数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61409" y="3269941"/>
            <a:ext cx="3204000" cy="1246495"/>
            <a:chOff x="8161409" y="3269941"/>
            <a:chExt cx="3204000" cy="1246495"/>
          </a:xfrm>
        </p:grpSpPr>
        <p:sp>
          <p:nvSpPr>
            <p:cNvPr id="17" name="TextBox 16"/>
            <p:cNvSpPr txBox="1"/>
            <p:nvPr/>
          </p:nvSpPr>
          <p:spPr>
            <a:xfrm>
              <a:off x="8161409" y="3269941"/>
              <a:ext cx="3204000" cy="1246495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txBody>
            <a:bodyPr wrap="square" rIns="0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实现层（</a:t>
              </a:r>
              <a:r>
                <a:rPr lang="en-US" altLang="zh-CN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C++</a:t>
              </a: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Java</a:t>
              </a: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成员变量</a:t>
              </a:r>
              <a:endPara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成员函数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右大括号 17"/>
            <p:cNvSpPr/>
            <p:nvPr/>
          </p:nvSpPr>
          <p:spPr>
            <a:xfrm>
              <a:off x="9631312" y="3857413"/>
              <a:ext cx="144000" cy="453449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68432" y="3842899"/>
              <a:ext cx="624115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2923" y="2501553"/>
            <a:ext cx="3214775" cy="1822270"/>
            <a:chOff x="542923" y="2501553"/>
            <a:chExt cx="3214775" cy="1822270"/>
          </a:xfrm>
        </p:grpSpPr>
        <p:sp>
          <p:nvSpPr>
            <p:cNvPr id="2" name="TextBox 1"/>
            <p:cNvSpPr txBox="1"/>
            <p:nvPr/>
          </p:nvSpPr>
          <p:spPr>
            <a:xfrm>
              <a:off x="638167" y="2501553"/>
              <a:ext cx="2952000" cy="1246495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抽象层</a:t>
              </a:r>
              <a:endParaRPr lang="en-US" altLang="zh-CN" sz="2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数据模型（逻辑结构）</a:t>
              </a:r>
              <a:endPara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操作集合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2923" y="3846769"/>
              <a:ext cx="3214775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——ADT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定义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664898" y="2521093"/>
            <a:ext cx="3795453" cy="1847496"/>
            <a:chOff x="3664898" y="2521093"/>
            <a:chExt cx="3795453" cy="1847496"/>
          </a:xfrm>
        </p:grpSpPr>
        <p:sp>
          <p:nvSpPr>
            <p:cNvPr id="14" name="右箭头 13"/>
            <p:cNvSpPr/>
            <p:nvPr/>
          </p:nvSpPr>
          <p:spPr>
            <a:xfrm>
              <a:off x="3664898" y="298234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3468" y="2521093"/>
              <a:ext cx="2952000" cy="1246495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设计层</a:t>
              </a:r>
              <a:endParaRPr lang="en-US" altLang="zh-CN" sz="20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数据表示（存储结构）</a:t>
              </a:r>
              <a:endPara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● 算法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21590" y="3891535"/>
              <a:ext cx="3538761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设计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数据结构设计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382407" y="2601514"/>
            <a:ext cx="4162985" cy="2478849"/>
            <a:chOff x="7382407" y="2601514"/>
            <a:chExt cx="4162985" cy="2478849"/>
          </a:xfrm>
        </p:grpSpPr>
        <p:sp>
          <p:nvSpPr>
            <p:cNvPr id="20" name="右箭头 19"/>
            <p:cNvSpPr/>
            <p:nvPr/>
          </p:nvSpPr>
          <p:spPr>
            <a:xfrm rot="20214737">
              <a:off x="7382407" y="260151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右箭头 20"/>
            <p:cNvSpPr/>
            <p:nvPr/>
          </p:nvSpPr>
          <p:spPr>
            <a:xfrm rot="1385263" flipV="1">
              <a:off x="7382407" y="344970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76466" y="4603309"/>
              <a:ext cx="3568926" cy="4770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0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r>
                <a:rPr lang="en-US" altLang="zh-CN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程序语言实现</a:t>
              </a:r>
              <a:endPara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66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621831" y="160852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621831" y="234174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621831" y="307495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366947" y="1543215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数据与数据元素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366947" y="227369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数据结构的定义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366947" y="3004165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数据的逻辑结构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621831" y="380817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366947" y="373874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Group 40"/>
          <p:cNvGrpSpPr/>
          <p:nvPr/>
        </p:nvGrpSpPr>
        <p:grpSpPr>
          <a:xfrm>
            <a:off x="1621831" y="458879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6" name="Group 40"/>
          <p:cNvGrpSpPr/>
          <p:nvPr/>
        </p:nvGrpSpPr>
        <p:grpSpPr>
          <a:xfrm>
            <a:off x="1621831" y="532201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2366947" y="4522114"/>
            <a:ext cx="533406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什么是抽象？什么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数据类型？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366947" y="5252591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8367927" y="1081236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b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404118" y="2798840"/>
            <a:ext cx="1800000" cy="1238024"/>
            <a:chOff x="6521232" y="3667678"/>
            <a:chExt cx="1800000" cy="1238024"/>
          </a:xfrm>
        </p:grpSpPr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6521232" y="4365702"/>
              <a:ext cx="18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1264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9720444" y="2798840"/>
            <a:ext cx="1080000" cy="1238024"/>
            <a:chOff x="8837558" y="3667678"/>
            <a:chExt cx="1080000" cy="1238024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837558" y="4365702"/>
              <a:ext cx="108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90788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423103" y="1621236"/>
            <a:ext cx="1080000" cy="1066800"/>
            <a:chOff x="6868841" y="2490074"/>
            <a:chExt cx="1080000" cy="1066800"/>
          </a:xfrm>
        </p:grpSpPr>
        <p:sp>
          <p:nvSpPr>
            <p:cNvPr id="50" name="Text Box 8"/>
            <p:cNvSpPr txBox="1">
              <a:spLocks noChangeArrowheads="1"/>
            </p:cNvSpPr>
            <p:nvPr/>
          </p:nvSpPr>
          <p:spPr bwMode="auto">
            <a:xfrm>
              <a:off x="6868841" y="3016874"/>
              <a:ext cx="1080000" cy="540000"/>
            </a:xfrm>
            <a:prstGeom prst="rect">
              <a:avLst/>
            </a:prstGeom>
            <a:noFill/>
            <a:ln w="25400">
              <a:solidFill>
                <a:srgbClr val="6E6EA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7161041" y="2490074"/>
              <a:ext cx="641839" cy="526800"/>
            </a:xfrm>
            <a:prstGeom prst="straightConnector1">
              <a:avLst/>
            </a:prstGeom>
            <a:ln w="25400">
              <a:solidFill>
                <a:srgbClr val="6E6E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720444" y="1621236"/>
            <a:ext cx="1080000" cy="1066800"/>
            <a:chOff x="8837558" y="2490074"/>
            <a:chExt cx="1080000" cy="1066800"/>
          </a:xfrm>
        </p:grpSpPr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8837558" y="3016874"/>
              <a:ext cx="1080000" cy="540000"/>
            </a:xfrm>
            <a:prstGeom prst="rect">
              <a:avLst/>
            </a:prstGeom>
            <a:noFill/>
            <a:ln w="25400">
              <a:solidFill>
                <a:srgbClr val="6E6EAA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1">
                  <a:latin typeface="楷体_GB2312" pitchFamily="49" charset="-122"/>
                  <a:ea typeface="楷体_GB2312" pitchFamily="49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</a:p>
          </p:txBody>
        </p:sp>
        <p:cxnSp>
          <p:nvCxnSpPr>
            <p:cNvPr id="64" name="直接箭头连接符 63"/>
            <p:cNvCxnSpPr/>
            <p:nvPr/>
          </p:nvCxnSpPr>
          <p:spPr>
            <a:xfrm>
              <a:off x="8993761" y="2490074"/>
              <a:ext cx="641839" cy="526800"/>
            </a:xfrm>
            <a:prstGeom prst="straightConnector1">
              <a:avLst/>
            </a:prstGeom>
            <a:ln w="25400">
              <a:solidFill>
                <a:srgbClr val="6E6E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1" grpId="0"/>
      <p:bldP spid="61" grpId="0"/>
      <p:bldP spid="62" grpId="0"/>
      <p:bldP spid="4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如何定义抽象数据类型呢？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76084" y="1658710"/>
            <a:ext cx="7940675" cy="44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eaLnBrk="0" hangingPunct="0"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抽象数据类型名</a:t>
            </a:r>
          </a:p>
          <a:p>
            <a:pPr algn="just" eaLnBrk="0" hangingPunct="0">
              <a:lnSpc>
                <a:spcPts val="2500"/>
              </a:lnSpc>
            </a:pPr>
            <a:endParaRPr lang="en-US" altLang="zh-CN" sz="22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数据元素之间逻辑关系的定义</a:t>
            </a:r>
          </a:p>
          <a:p>
            <a:pPr algn="just" eaLnBrk="0" hangingPunct="0">
              <a:lnSpc>
                <a:spcPts val="2500"/>
              </a:lnSpc>
            </a:pPr>
            <a:endParaRPr lang="en-US" altLang="zh-CN" sz="22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2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：执行此操作所需要的输入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功能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：该操作将完成的功能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输出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：执行该操作后产生的输出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2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……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200" i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……</a:t>
            </a:r>
            <a:endParaRPr lang="en-US" altLang="zh-CN" sz="2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3514" y="1894507"/>
            <a:ext cx="14526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1203514" y="2518619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1484661" y="2891450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1</a:t>
            </a: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1484661" y="4231306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2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1484661" y="5116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</a:t>
            </a:r>
            <a:r>
              <a:rPr lang="en-US" altLang="zh-CN" sz="22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2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868688" y="3322337"/>
            <a:ext cx="3662079" cy="828000"/>
            <a:chOff x="5868688" y="3322337"/>
            <a:chExt cx="3662079" cy="828000"/>
          </a:xfrm>
        </p:grpSpPr>
        <p:sp>
          <p:nvSpPr>
            <p:cNvPr id="18" name="右大括号 17"/>
            <p:cNvSpPr/>
            <p:nvPr/>
          </p:nvSpPr>
          <p:spPr>
            <a:xfrm>
              <a:off x="5868688" y="3322337"/>
              <a:ext cx="180000" cy="82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42D2D"/>
                </a:solidFill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6290767" y="3518269"/>
              <a:ext cx="3240000" cy="461665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操作接口（函数原型）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22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10375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：所有能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到计算机中并能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被程序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识别和处理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02308" y="1615070"/>
            <a:ext cx="8188452" cy="1110333"/>
            <a:chOff x="1458468" y="2749825"/>
            <a:chExt cx="8188452" cy="1110333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458468" y="3075923"/>
              <a:ext cx="9540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2408233" y="2904755"/>
              <a:ext cx="180000" cy="792000"/>
            </a:xfrm>
            <a:prstGeom prst="leftBrace">
              <a:avLst>
                <a:gd name="adj1" fmla="val 21592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662428" y="2749825"/>
              <a:ext cx="43784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数值数据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整数、实数等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2662428" y="3398493"/>
              <a:ext cx="69844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非数值数据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图形、图象、声音、文字等 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773856" y="5385898"/>
            <a:ext cx="9648000" cy="720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是程序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的处理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，严格来说，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 </a:t>
            </a:r>
            <a:r>
              <a:rPr lang="en-US" altLang="zh-CN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数据处理机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68923" y="3013336"/>
            <a:ext cx="8201024" cy="2347296"/>
            <a:chOff x="365984" y="3495839"/>
            <a:chExt cx="8201024" cy="2608262"/>
          </a:xfrm>
        </p:grpSpPr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2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4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4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6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52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22" y="910622"/>
            <a:ext cx="11602078" cy="541174"/>
            <a:chOff x="513722" y="910622"/>
            <a:chExt cx="11602078" cy="541174"/>
          </a:xfrm>
        </p:grpSpPr>
        <p:sp>
          <p:nvSpPr>
            <p:cNvPr id="2" name="矩形 1"/>
            <p:cNvSpPr/>
            <p:nvPr/>
          </p:nvSpPr>
          <p:spPr>
            <a:xfrm>
              <a:off x="1023200" y="910622"/>
              <a:ext cx="11092600" cy="5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基本单位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在程序中作为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一个整体进行考虑和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处理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67"/>
            <p:cNvGrpSpPr/>
            <p:nvPr/>
          </p:nvGrpSpPr>
          <p:grpSpPr>
            <a:xfrm>
              <a:off x="513722" y="97158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6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13722" y="1582228"/>
            <a:ext cx="6593949" cy="523220"/>
            <a:chOff x="513722" y="1658428"/>
            <a:chExt cx="6593949" cy="523220"/>
          </a:xfrm>
        </p:grpSpPr>
        <p:sp>
          <p:nvSpPr>
            <p:cNvPr id="45" name="矩形 44"/>
            <p:cNvSpPr/>
            <p:nvPr/>
          </p:nvSpPr>
          <p:spPr>
            <a:xfrm>
              <a:off x="1023200" y="1658428"/>
              <a:ext cx="60844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构成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单位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513722" y="171834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1568923" y="3013336"/>
            <a:ext cx="8201024" cy="2347296"/>
            <a:chOff x="365984" y="3495839"/>
            <a:chExt cx="8201024" cy="2608262"/>
          </a:xfrm>
        </p:grpSpPr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3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9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1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3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1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3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84163" y="3549164"/>
            <a:ext cx="9716134" cy="1340045"/>
            <a:chOff x="1584163" y="3549164"/>
            <a:chExt cx="9716134" cy="1340045"/>
          </a:xfrm>
        </p:grpSpPr>
        <p:sp>
          <p:nvSpPr>
            <p:cNvPr id="109" name="AutoShape 3370"/>
            <p:cNvSpPr>
              <a:spLocks noChangeArrowheads="1"/>
            </p:cNvSpPr>
            <p:nvPr/>
          </p:nvSpPr>
          <p:spPr bwMode="auto">
            <a:xfrm>
              <a:off x="9769947" y="3549164"/>
              <a:ext cx="1530350" cy="404812"/>
            </a:xfrm>
            <a:prstGeom prst="wedgeRoundRectCallout">
              <a:avLst>
                <a:gd name="adj1" fmla="val -59111"/>
                <a:gd name="adj2" fmla="val 159335"/>
                <a:gd name="adj3" fmla="val 16667"/>
              </a:avLst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84163" y="4421209"/>
              <a:ext cx="8100000" cy="468000"/>
            </a:xfrm>
            <a:prstGeom prst="roundRect">
              <a:avLst/>
            </a:prstGeom>
            <a:solidFill>
              <a:srgbClr val="507D7D">
                <a:alpha val="50000"/>
              </a:srgbClr>
            </a:solidFill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03002" y="2355851"/>
            <a:ext cx="2777141" cy="1598125"/>
            <a:chOff x="6203002" y="2355851"/>
            <a:chExt cx="2777141" cy="1598125"/>
          </a:xfrm>
        </p:grpSpPr>
        <p:sp>
          <p:nvSpPr>
            <p:cNvPr id="106" name="AutoShape 3368"/>
            <p:cNvSpPr>
              <a:spLocks noChangeArrowheads="1"/>
            </p:cNvSpPr>
            <p:nvPr/>
          </p:nvSpPr>
          <p:spPr bwMode="auto">
            <a:xfrm>
              <a:off x="7719668" y="2355851"/>
              <a:ext cx="1260475" cy="404813"/>
            </a:xfrm>
            <a:prstGeom prst="wedgeRoundRectCallout">
              <a:avLst>
                <a:gd name="adj1" fmla="val -54407"/>
                <a:gd name="adj2" fmla="val 226472"/>
                <a:gd name="adj3" fmla="val 16667"/>
              </a:avLst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数据项</a:t>
              </a: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6203002" y="3485976"/>
              <a:ext cx="1692000" cy="468000"/>
            </a:xfrm>
            <a:prstGeom prst="roundRect">
              <a:avLst/>
            </a:prstGeom>
            <a:solidFill>
              <a:srgbClr val="507D7D">
                <a:alpha val="50000"/>
              </a:srgbClr>
            </a:solidFill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312316" y="5390157"/>
            <a:ext cx="8746083" cy="720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数据元素具有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888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663085" y="5181600"/>
            <a:ext cx="1080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一般来说，能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独立、完整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地描述问题世界的一切实体都是数据元素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9586534" y="506592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b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851325" y="1157396"/>
            <a:ext cx="1620000" cy="1238024"/>
            <a:chOff x="6749832" y="3667678"/>
            <a:chExt cx="1620000" cy="1238024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749832" y="4365702"/>
              <a:ext cx="162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7360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603771" y="1157396"/>
            <a:ext cx="900000" cy="1238024"/>
            <a:chOff x="8700398" y="3667678"/>
            <a:chExt cx="900000" cy="1238024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700398" y="4365702"/>
              <a:ext cx="9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72836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0725" y="1035672"/>
            <a:ext cx="7010110" cy="694690"/>
            <a:chOff x="564170" y="1839072"/>
            <a:chExt cx="7010110" cy="694690"/>
          </a:xfrm>
        </p:grpSpPr>
        <p:sp>
          <p:nvSpPr>
            <p:cNvPr id="5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477000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数据元素是讨论数据结构时的</a:t>
              </a:r>
              <a:r>
                <a:rPr lang="zh-CN" altLang="en-US" b="1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着眼点</a:t>
              </a:r>
              <a:endParaRPr lang="zh-CN" altLang="en-US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3888" y="2547652"/>
            <a:ext cx="8201024" cy="2347296"/>
            <a:chOff x="365984" y="3495839"/>
            <a:chExt cx="8201024" cy="2608262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72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3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1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3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1485" y="1786354"/>
            <a:ext cx="6198414" cy="694690"/>
            <a:chOff x="851485" y="1786354"/>
            <a:chExt cx="6198414" cy="694690"/>
          </a:xfrm>
        </p:grpSpPr>
        <p:grpSp>
          <p:nvGrpSpPr>
            <p:cNvPr id="94" name="Group 31"/>
            <p:cNvGrpSpPr/>
            <p:nvPr/>
          </p:nvGrpSpPr>
          <p:grpSpPr>
            <a:xfrm>
              <a:off x="851485" y="188647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" name="Rectangle 5"/>
            <p:cNvSpPr txBox="1">
              <a:spLocks noChangeArrowheads="1"/>
            </p:cNvSpPr>
            <p:nvPr/>
          </p:nvSpPr>
          <p:spPr>
            <a:xfrm>
              <a:off x="1368485" y="1786354"/>
              <a:ext cx="5681414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学籍管理问题，数据元素是什么？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8070" y="1786354"/>
            <a:ext cx="1725387" cy="694690"/>
            <a:chOff x="4515390" y="1786354"/>
            <a:chExt cx="1725387" cy="694690"/>
          </a:xfrm>
        </p:grpSpPr>
        <p:sp>
          <p:nvSpPr>
            <p:cNvPr id="100" name="右箭头 99"/>
            <p:cNvSpPr/>
            <p:nvPr/>
          </p:nvSpPr>
          <p:spPr>
            <a:xfrm>
              <a:off x="4515390" y="1940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5"/>
            <p:cNvSpPr txBox="1">
              <a:spLocks noChangeArrowheads="1"/>
            </p:cNvSpPr>
            <p:nvPr/>
          </p:nvSpPr>
          <p:spPr>
            <a:xfrm>
              <a:off x="5169329" y="1786354"/>
              <a:ext cx="1071448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表项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9154053" y="2608089"/>
            <a:ext cx="1302001" cy="2230021"/>
            <a:chOff x="9268919" y="3584620"/>
            <a:chExt cx="1302001" cy="2230021"/>
          </a:xfrm>
        </p:grpSpPr>
        <p:sp>
          <p:nvSpPr>
            <p:cNvPr id="103" name="右箭头 102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2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663085" y="5181600"/>
            <a:ext cx="1080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一般来说，能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独立、完整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地描述问题世界的一切实体都是数据元素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9586534" y="506592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b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851325" y="1157396"/>
            <a:ext cx="1620000" cy="1238024"/>
            <a:chOff x="6749832" y="3667678"/>
            <a:chExt cx="1620000" cy="1238024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749832" y="4365702"/>
              <a:ext cx="162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7360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603771" y="1157396"/>
            <a:ext cx="900000" cy="1238024"/>
            <a:chOff x="8700398" y="3667678"/>
            <a:chExt cx="900000" cy="1238024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700398" y="4365702"/>
              <a:ext cx="9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72836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0725" y="1035672"/>
            <a:ext cx="7010110" cy="694690"/>
            <a:chOff x="564170" y="1839072"/>
            <a:chExt cx="7010110" cy="694690"/>
          </a:xfrm>
        </p:grpSpPr>
        <p:sp>
          <p:nvSpPr>
            <p:cNvPr id="5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477000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数据元素是讨论数据结构时的</a:t>
              </a:r>
              <a:r>
                <a:rPr lang="zh-CN" altLang="en-US" b="1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着眼点</a:t>
              </a:r>
              <a:endParaRPr lang="zh-CN" altLang="en-US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1485" y="1786354"/>
            <a:ext cx="6705248" cy="694690"/>
            <a:chOff x="851485" y="1786354"/>
            <a:chExt cx="6705248" cy="694690"/>
          </a:xfrm>
        </p:grpSpPr>
        <p:grpSp>
          <p:nvGrpSpPr>
            <p:cNvPr id="94" name="Group 31"/>
            <p:cNvGrpSpPr/>
            <p:nvPr/>
          </p:nvGrpSpPr>
          <p:grpSpPr>
            <a:xfrm>
              <a:off x="851485" y="188647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" name="Rectangle 5"/>
            <p:cNvSpPr txBox="1">
              <a:spLocks noChangeArrowheads="1"/>
            </p:cNvSpPr>
            <p:nvPr/>
          </p:nvSpPr>
          <p:spPr>
            <a:xfrm>
              <a:off x="1368485" y="1786354"/>
              <a:ext cx="6188248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人机对弈问题，数据元素是什么？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8070" y="1771114"/>
            <a:ext cx="1725387" cy="694690"/>
            <a:chOff x="4515390" y="1786354"/>
            <a:chExt cx="1725387" cy="694690"/>
          </a:xfrm>
        </p:grpSpPr>
        <p:sp>
          <p:nvSpPr>
            <p:cNvPr id="100" name="右箭头 99"/>
            <p:cNvSpPr/>
            <p:nvPr/>
          </p:nvSpPr>
          <p:spPr>
            <a:xfrm>
              <a:off x="4515390" y="1940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5"/>
            <p:cNvSpPr txBox="1">
              <a:spLocks noChangeArrowheads="1"/>
            </p:cNvSpPr>
            <p:nvPr/>
          </p:nvSpPr>
          <p:spPr>
            <a:xfrm>
              <a:off x="5169329" y="1786354"/>
              <a:ext cx="1071448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格局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836733" y="3009248"/>
            <a:ext cx="3450841" cy="1488849"/>
            <a:chOff x="6830519" y="4012314"/>
            <a:chExt cx="3450841" cy="1488849"/>
          </a:xfrm>
        </p:grpSpPr>
        <p:sp>
          <p:nvSpPr>
            <p:cNvPr id="124" name="右箭头 123"/>
            <p:cNvSpPr/>
            <p:nvPr/>
          </p:nvSpPr>
          <p:spPr>
            <a:xfrm>
              <a:off x="6830519" y="4503231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8192160" y="4012314"/>
              <a:ext cx="2089200" cy="1488849"/>
              <a:chOff x="8237880" y="3949763"/>
              <a:chExt cx="2089200" cy="1488849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9243720" y="3949763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2378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973902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69508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9291571" y="4073003"/>
                <a:ext cx="0" cy="50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椭圆 130"/>
              <p:cNvSpPr/>
              <p:nvPr/>
            </p:nvSpPr>
            <p:spPr>
              <a:xfrm>
                <a:off x="87331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0219080" y="4581784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92284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9411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9030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974664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/>
              <p:nvPr/>
            </p:nvCxnSpPr>
            <p:spPr>
              <a:xfrm flipH="1">
                <a:off x="8322359" y="4047304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9340809" y="4046907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H="1">
                <a:off x="8810124" y="4046510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304214" y="4061174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8772024" y="4666264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9323916" y="4661372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flipH="1">
                <a:off x="908436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929628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组合 3"/>
          <p:cNvGrpSpPr/>
          <p:nvPr/>
        </p:nvGrpSpPr>
        <p:grpSpPr>
          <a:xfrm>
            <a:off x="1331595" y="2595551"/>
            <a:ext cx="4524375" cy="2340207"/>
            <a:chOff x="1331595" y="2595551"/>
            <a:chExt cx="4524375" cy="2340207"/>
          </a:xfrm>
        </p:grpSpPr>
        <p:pic>
          <p:nvPicPr>
            <p:cNvPr id="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467" y="2595551"/>
              <a:ext cx="590550" cy="52387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865" y="3992783"/>
              <a:ext cx="3219450" cy="94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595" y="3125462"/>
              <a:ext cx="4524375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1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Rectangle 11"/>
          <p:cNvSpPr/>
          <p:nvPr/>
        </p:nvSpPr>
        <p:spPr>
          <a:xfrm>
            <a:off x="663085" y="5181600"/>
            <a:ext cx="1080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一般来说，能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独立、完整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地描述问题世界的一切实体都是数据元素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9586534" y="506592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en-US" b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8851325" y="1157396"/>
            <a:ext cx="1620000" cy="1238024"/>
            <a:chOff x="6749832" y="3667678"/>
            <a:chExt cx="1620000" cy="1238024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749832" y="4365702"/>
              <a:ext cx="162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7360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603771" y="1157396"/>
            <a:ext cx="900000" cy="1238024"/>
            <a:chOff x="8700398" y="3667678"/>
            <a:chExt cx="900000" cy="1238024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700398" y="4365702"/>
              <a:ext cx="9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72836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0725" y="1035672"/>
            <a:ext cx="7010110" cy="694690"/>
            <a:chOff x="564170" y="1839072"/>
            <a:chExt cx="7010110" cy="694690"/>
          </a:xfrm>
        </p:grpSpPr>
        <p:sp>
          <p:nvSpPr>
            <p:cNvPr id="5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477000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数据元素是讨论数据结构时的</a:t>
              </a:r>
              <a:r>
                <a:rPr lang="zh-CN" altLang="en-US" b="1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着眼点</a:t>
              </a:r>
              <a:endParaRPr lang="zh-CN" altLang="en-US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Freeform 84"/>
            <p:cNvSpPr>
              <a:spLocks/>
            </p:cNvSpPr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1485" y="1786354"/>
            <a:ext cx="6279184" cy="694690"/>
            <a:chOff x="851485" y="1786354"/>
            <a:chExt cx="6279184" cy="694690"/>
          </a:xfrm>
        </p:grpSpPr>
        <p:grpSp>
          <p:nvGrpSpPr>
            <p:cNvPr id="94" name="Group 31"/>
            <p:cNvGrpSpPr/>
            <p:nvPr/>
          </p:nvGrpSpPr>
          <p:grpSpPr>
            <a:xfrm>
              <a:off x="851485" y="188647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" name="Rectangle 5"/>
            <p:cNvSpPr txBox="1">
              <a:spLocks noChangeArrowheads="1"/>
            </p:cNvSpPr>
            <p:nvPr/>
          </p:nvSpPr>
          <p:spPr>
            <a:xfrm>
              <a:off x="1368484" y="1786354"/>
              <a:ext cx="5762185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七巧板</a:t>
              </a: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涂色问题，数据元素是什么？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11918" y="1786354"/>
            <a:ext cx="1725387" cy="694690"/>
            <a:chOff x="4515390" y="1786354"/>
            <a:chExt cx="1725387" cy="694690"/>
          </a:xfrm>
        </p:grpSpPr>
        <p:sp>
          <p:nvSpPr>
            <p:cNvPr id="100" name="右箭头 99"/>
            <p:cNvSpPr/>
            <p:nvPr/>
          </p:nvSpPr>
          <p:spPr>
            <a:xfrm>
              <a:off x="4515390" y="1940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5"/>
            <p:cNvSpPr txBox="1">
              <a:spLocks noChangeArrowheads="1"/>
            </p:cNvSpPr>
            <p:nvPr/>
          </p:nvSpPr>
          <p:spPr>
            <a:xfrm>
              <a:off x="5169329" y="1786354"/>
              <a:ext cx="1071448" cy="694690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83870" y="3523431"/>
            <a:ext cx="44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056825" y="3047754"/>
            <a:ext cx="1260000" cy="1260000"/>
            <a:chOff x="1621009" y="3943273"/>
            <a:chExt cx="1260000" cy="1260000"/>
          </a:xfrm>
        </p:grpSpPr>
        <p:sp>
          <p:nvSpPr>
            <p:cNvPr id="66" name="直角三角形 65"/>
            <p:cNvSpPr/>
            <p:nvPr/>
          </p:nvSpPr>
          <p:spPr>
            <a:xfrm rot="13529780">
              <a:off x="1621009" y="3943273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37941" y="4342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830528" y="4144838"/>
            <a:ext cx="714922" cy="791617"/>
            <a:chOff x="2394712" y="5040357"/>
            <a:chExt cx="714922" cy="791617"/>
          </a:xfrm>
        </p:grpSpPr>
        <p:sp>
          <p:nvSpPr>
            <p:cNvPr id="69" name="直角三角形 68"/>
            <p:cNvSpPr/>
            <p:nvPr/>
          </p:nvSpPr>
          <p:spPr>
            <a:xfrm rot="8100000">
              <a:off x="2394712" y="5116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89351" y="5040357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365185" y="3782754"/>
            <a:ext cx="540498" cy="702000"/>
            <a:chOff x="2929369" y="4678273"/>
            <a:chExt cx="540498" cy="702000"/>
          </a:xfrm>
        </p:grpSpPr>
        <p:sp>
          <p:nvSpPr>
            <p:cNvPr id="72" name="矩形 71"/>
            <p:cNvSpPr/>
            <p:nvPr/>
          </p:nvSpPr>
          <p:spPr>
            <a:xfrm rot="18900000">
              <a:off x="2929369" y="4678273"/>
              <a:ext cx="540498" cy="702000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16071" y="4798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115760" y="2934744"/>
            <a:ext cx="722658" cy="715711"/>
            <a:chOff x="3679944" y="3830263"/>
            <a:chExt cx="722658" cy="715711"/>
          </a:xfrm>
        </p:grpSpPr>
        <p:sp>
          <p:nvSpPr>
            <p:cNvPr id="75" name="直角三角形 74"/>
            <p:cNvSpPr/>
            <p:nvPr/>
          </p:nvSpPr>
          <p:spPr>
            <a:xfrm rot="2684435">
              <a:off x="3687680" y="3830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79944" y="3942045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679963" y="3779969"/>
            <a:ext cx="800994" cy="792000"/>
            <a:chOff x="3244147" y="4675488"/>
            <a:chExt cx="800994" cy="792000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244147" y="4675488"/>
              <a:ext cx="792000" cy="792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03181" y="500253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62987" y="2151176"/>
            <a:ext cx="1260000" cy="1260000"/>
            <a:chOff x="2526219" y="3052339"/>
            <a:chExt cx="1260000" cy="1260000"/>
          </a:xfrm>
        </p:grpSpPr>
        <p:sp>
          <p:nvSpPr>
            <p:cNvPr id="82" name="直角三角形 81"/>
            <p:cNvSpPr/>
            <p:nvPr/>
          </p:nvSpPr>
          <p:spPr>
            <a:xfrm rot="18923499">
              <a:off x="2526219" y="3052339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51317" y="3752468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445412" y="2742613"/>
            <a:ext cx="5277825" cy="2111576"/>
            <a:chOff x="5034786" y="3522722"/>
            <a:chExt cx="5277825" cy="2111576"/>
          </a:xfrm>
        </p:grpSpPr>
        <p:sp>
          <p:nvSpPr>
            <p:cNvPr id="85" name="右箭头 84"/>
            <p:cNvSpPr/>
            <p:nvPr/>
          </p:nvSpPr>
          <p:spPr>
            <a:xfrm>
              <a:off x="5034786" y="4300105"/>
              <a:ext cx="746596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 smtClean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endParaRPr lang="zh-CN" altLang="en-US" dirty="0">
                <a:solidFill>
                  <a:srgbClr val="5A32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202681" y="3522722"/>
              <a:ext cx="4109930" cy="2111576"/>
              <a:chOff x="6349089" y="3416042"/>
              <a:chExt cx="3963521" cy="2111576"/>
            </a:xfrm>
          </p:grpSpPr>
          <p:sp>
            <p:nvSpPr>
              <p:cNvPr id="87" name="Oval 7"/>
              <p:cNvSpPr>
                <a:spLocks noChangeArrowheads="1"/>
              </p:cNvSpPr>
              <p:nvPr/>
            </p:nvSpPr>
            <p:spPr bwMode="auto">
              <a:xfrm>
                <a:off x="7154986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594406" y="3636069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89" name="Oval 7"/>
              <p:cNvSpPr>
                <a:spLocks noChangeArrowheads="1"/>
              </p:cNvSpPr>
              <p:nvPr/>
            </p:nvSpPr>
            <p:spPr bwMode="auto">
              <a:xfrm>
                <a:off x="9104120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Freeform 17"/>
              <p:cNvSpPr>
                <a:spLocks/>
              </p:cNvSpPr>
              <p:nvPr/>
            </p:nvSpPr>
            <p:spPr bwMode="auto">
              <a:xfrm>
                <a:off x="7517889" y="4671753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7374062" y="383450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92" name="Oval 7"/>
              <p:cNvSpPr>
                <a:spLocks noChangeArrowheads="1"/>
              </p:cNvSpPr>
              <p:nvPr/>
            </p:nvSpPr>
            <p:spPr bwMode="auto">
              <a:xfrm>
                <a:off x="7154986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Oval 7"/>
              <p:cNvSpPr>
                <a:spLocks noChangeArrowheads="1"/>
              </p:cNvSpPr>
              <p:nvPr/>
            </p:nvSpPr>
            <p:spPr bwMode="auto">
              <a:xfrm>
                <a:off x="9104120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7"/>
              <p:cNvSpPr>
                <a:spLocks noChangeArrowheads="1"/>
              </p:cNvSpPr>
              <p:nvPr/>
            </p:nvSpPr>
            <p:spPr bwMode="auto">
              <a:xfrm>
                <a:off x="9880610" y="424867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Oval 7"/>
              <p:cNvSpPr>
                <a:spLocks noChangeArrowheads="1"/>
              </p:cNvSpPr>
              <p:nvPr/>
            </p:nvSpPr>
            <p:spPr bwMode="auto">
              <a:xfrm>
                <a:off x="6349089" y="426391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Oval 7"/>
              <p:cNvSpPr>
                <a:spLocks noChangeArrowheads="1"/>
              </p:cNvSpPr>
              <p:nvPr/>
            </p:nvSpPr>
            <p:spPr bwMode="auto">
              <a:xfrm>
                <a:off x="8134056" y="43096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21"/>
              <p:cNvSpPr>
                <a:spLocks noChangeShapeType="1"/>
              </p:cNvSpPr>
              <p:nvPr/>
            </p:nvSpPr>
            <p:spPr bwMode="auto">
              <a:xfrm>
                <a:off x="9344146" y="384196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7609770" y="532056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28" name="Freeform 17"/>
              <p:cNvSpPr>
                <a:spLocks/>
              </p:cNvSpPr>
              <p:nvPr/>
            </p:nvSpPr>
            <p:spPr bwMode="auto">
              <a:xfrm flipH="1">
                <a:off x="8498030" y="4645007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29" name="Freeform 17"/>
              <p:cNvSpPr>
                <a:spLocks/>
              </p:cNvSpPr>
              <p:nvPr/>
            </p:nvSpPr>
            <p:spPr bwMode="auto">
              <a:xfrm>
                <a:off x="6720129" y="377152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30" name="Freeform 17"/>
              <p:cNvSpPr>
                <a:spLocks/>
              </p:cNvSpPr>
              <p:nvPr/>
            </p:nvSpPr>
            <p:spPr bwMode="auto">
              <a:xfrm flipV="1">
                <a:off x="6676435" y="465455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9520880" y="4643720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32" name="Freeform 17"/>
              <p:cNvSpPr>
                <a:spLocks/>
              </p:cNvSpPr>
              <p:nvPr/>
            </p:nvSpPr>
            <p:spPr bwMode="auto">
              <a:xfrm flipV="1">
                <a:off x="9505640" y="3733343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60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理解逻辑结构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097920" y="970676"/>
            <a:ext cx="8777600" cy="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：相互之间存在一定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8168" y="1724578"/>
            <a:ext cx="8973510" cy="576291"/>
            <a:chOff x="638168" y="1724578"/>
            <a:chExt cx="8973510" cy="576291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1059815" y="1724578"/>
              <a:ext cx="8551863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视点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的不同，分为逻辑结构和存储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638168" y="180978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51936" y="3340018"/>
            <a:ext cx="10549464" cy="576291"/>
            <a:chOff x="651936" y="3736258"/>
            <a:chExt cx="10549464" cy="576291"/>
          </a:xfrm>
        </p:grpSpPr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1073583" y="3736258"/>
              <a:ext cx="10127817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元素之间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的整体</a:t>
              </a: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6" y="382146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164080" y="2228917"/>
            <a:ext cx="3416375" cy="766846"/>
            <a:chOff x="2164080" y="2228917"/>
            <a:chExt cx="3416375" cy="766846"/>
          </a:xfrm>
        </p:grpSpPr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3132455" y="2455763"/>
              <a:ext cx="2448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是否基于内存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4" name="圆角右箭头 3"/>
            <p:cNvSpPr/>
            <p:nvPr/>
          </p:nvSpPr>
          <p:spPr>
            <a:xfrm flipV="1">
              <a:off x="2164080" y="222891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03780" y="3877777"/>
            <a:ext cx="4524375" cy="752643"/>
            <a:chOff x="4163060" y="3877777"/>
            <a:chExt cx="4524375" cy="752643"/>
          </a:xfrm>
        </p:grpSpPr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4163060" y="4111308"/>
              <a:ext cx="3554413" cy="519112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关联方式或邻接关系</a:t>
              </a:r>
            </a:p>
          </p:txBody>
        </p:sp>
        <p:sp>
          <p:nvSpPr>
            <p:cNvPr id="54" name="圆角右箭头 53"/>
            <p:cNvSpPr/>
            <p:nvPr/>
          </p:nvSpPr>
          <p:spPr>
            <a:xfrm flipH="1" flipV="1">
              <a:off x="7879715" y="387777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55046" y="4776937"/>
            <a:ext cx="3842025" cy="752643"/>
            <a:chOff x="7879715" y="3877777"/>
            <a:chExt cx="3842025" cy="752643"/>
          </a:xfrm>
        </p:grpSpPr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8841740" y="4111308"/>
              <a:ext cx="2880000" cy="519112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取决于实际问题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右箭头 42"/>
            <p:cNvSpPr/>
            <p:nvPr/>
          </p:nvSpPr>
          <p:spPr>
            <a:xfrm flipV="1">
              <a:off x="7879715" y="387777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12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理解逻辑结构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097920" y="970676"/>
            <a:ext cx="8551863" cy="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：相互之间存在一定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0507" y="1643444"/>
            <a:ext cx="10549464" cy="576291"/>
            <a:chOff x="651936" y="3736258"/>
            <a:chExt cx="10549464" cy="576291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1073583" y="3736258"/>
              <a:ext cx="10127817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元素之间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的整体</a:t>
              </a: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651936" y="382146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38168" y="2345458"/>
            <a:ext cx="9137127" cy="1643527"/>
            <a:chOff x="638168" y="2345458"/>
            <a:chExt cx="9137127" cy="1643527"/>
          </a:xfrm>
        </p:grpSpPr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1097920" y="2345458"/>
              <a:ext cx="8677375" cy="16435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数据的逻辑结构在形式上可定义为一个二元组：</a:t>
              </a:r>
            </a:p>
            <a:p>
              <a:pPr algn="l">
                <a:spcBef>
                  <a:spcPct val="30000"/>
                </a:spcBef>
              </a:pP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</a:t>
              </a:r>
              <a:r>
                <a:rPr kumimoji="1" lang="en-US" altLang="zh-CN" sz="2800" dirty="0" err="1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Data_Structure</a:t>
              </a:r>
              <a:r>
                <a:rPr kumimoji="1"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(D, R)</a:t>
              </a:r>
            </a:p>
            <a:p>
              <a:pPr algn="l">
                <a:spcBef>
                  <a:spcPct val="3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数据元素的有限集合，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关系的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47" name="Group 67"/>
            <p:cNvGrpSpPr/>
            <p:nvPr/>
          </p:nvGrpSpPr>
          <p:grpSpPr>
            <a:xfrm>
              <a:off x="638168" y="2348865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18617" y="4171865"/>
            <a:ext cx="7430954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Data_Structure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= (D, R)</a:t>
            </a:r>
          </a:p>
          <a:p>
            <a:pPr algn="l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D 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B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C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D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E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F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华文行楷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R = {R1}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R1 = {(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B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E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F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C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D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</a:t>
            </a:r>
            <a:endParaRPr lang="en-US" altLang="zh-CN" sz="2400" dirty="0" smtClean="0">
              <a:solidFill>
                <a:schemeClr val="tx1"/>
              </a:solidFill>
              <a:latin typeface="Times New Roman" pitchFamily="18" charset="0"/>
              <a:ea typeface="华文行楷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400" dirty="0">
                <a:latin typeface="Times New Roman" pitchFamily="18" charset="0"/>
                <a:ea typeface="华文行楷" pitchFamily="2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华文行楷" pitchFamily="2" charset="-122"/>
              </a:rPr>
              <a:t>   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D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E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G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F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  <a:ea typeface="华文行楷" pitchFamily="2" charset="-122"/>
              </a:rPr>
              <a:t>)}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华文行楷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3034" y="4011707"/>
            <a:ext cx="3850850" cy="2111576"/>
            <a:chOff x="423034" y="4011707"/>
            <a:chExt cx="3850850" cy="2111576"/>
          </a:xfrm>
        </p:grpSpPr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258700" y="4011707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714352" y="4231734"/>
              <a:ext cx="1296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020753" y="4011707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17"/>
            <p:cNvSpPr>
              <a:spLocks/>
            </p:cNvSpPr>
            <p:nvPr/>
          </p:nvSpPr>
          <p:spPr bwMode="auto">
            <a:xfrm>
              <a:off x="1650248" y="5276334"/>
              <a:ext cx="547488" cy="49508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1485869" y="4430172"/>
              <a:ext cx="0" cy="1260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1258700" y="5691283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3020753" y="5691283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825926" y="484433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423034" y="485957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2136776" y="495101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269646" y="4437632"/>
              <a:ext cx="0" cy="1260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1715043" y="5900992"/>
              <a:ext cx="1296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07780" y="4367187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 flipV="1">
              <a:off x="762472" y="5250217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3452908" y="5239385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 flipV="1">
              <a:off x="3437105" y="4329008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8" name="Freeform 17"/>
            <p:cNvSpPr>
              <a:spLocks/>
            </p:cNvSpPr>
            <p:nvPr/>
          </p:nvSpPr>
          <p:spPr bwMode="auto">
            <a:xfrm flipH="1">
              <a:off x="2543975" y="5276336"/>
              <a:ext cx="547488" cy="479842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139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1410</Words>
  <Application>Microsoft Office PowerPoint</Application>
  <PresentationFormat>自定义</PresentationFormat>
  <Paragraphs>339</Paragraphs>
  <Slides>20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198</cp:revision>
  <dcterms:created xsi:type="dcterms:W3CDTF">2016-09-14T00:58:04Z</dcterms:created>
  <dcterms:modified xsi:type="dcterms:W3CDTF">2020-09-10T15:42:18Z</dcterms:modified>
</cp:coreProperties>
</file>