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84" r:id="rId4"/>
    <p:sldId id="266" r:id="rId5"/>
    <p:sldId id="285" r:id="rId6"/>
    <p:sldId id="286" r:id="rId7"/>
    <p:sldId id="287" r:id="rId8"/>
    <p:sldId id="288" r:id="rId9"/>
    <p:sldId id="289" r:id="rId10"/>
    <p:sldId id="291" r:id="rId11"/>
    <p:sldId id="293" r:id="rId12"/>
    <p:sldId id="294" r:id="rId13"/>
    <p:sldId id="296" r:id="rId14"/>
    <p:sldId id="297" r:id="rId15"/>
    <p:sldId id="299" r:id="rId16"/>
    <p:sldId id="300" r:id="rId17"/>
    <p:sldId id="301" r:id="rId18"/>
    <p:sldId id="302" r:id="rId19"/>
    <p:sldId id="30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C307D"/>
    <a:srgbClr val="B42D2D"/>
    <a:srgbClr val="507D7D"/>
    <a:srgbClr val="285A32"/>
    <a:srgbClr val="6E6EAA"/>
    <a:srgbClr val="5A327D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865" autoAdjust="0"/>
  </p:normalViewPr>
  <p:slideViewPr>
    <p:cSldViewPr snapToGrid="0">
      <p:cViewPr>
        <p:scale>
          <a:sx n="88" d="100"/>
          <a:sy n="88" d="100"/>
        </p:scale>
        <p:origin x="-437" y="-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0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0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0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1-4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算法分析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第一章     绪  论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5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52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算法在运行过程中需要哪些存储空间？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282343" y="1531620"/>
            <a:ext cx="530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）输入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输出数据占用的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553200" y="1543412"/>
            <a:ext cx="4265696" cy="461665"/>
            <a:chOff x="6553200" y="1863452"/>
            <a:chExt cx="4265696" cy="461665"/>
          </a:xfrm>
        </p:grpSpPr>
        <p:sp>
          <p:nvSpPr>
            <p:cNvPr id="6" name="矩形 5"/>
            <p:cNvSpPr/>
            <p:nvPr/>
          </p:nvSpPr>
          <p:spPr>
            <a:xfrm>
              <a:off x="7248688" y="1863452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取决于问题，与算法无关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186808" y="2623819"/>
            <a:ext cx="4320000" cy="1759456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B42D2D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CommonFactor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B42D2D"/>
                </a:solidFill>
              </a:rPr>
              <a:t>int</a:t>
            </a:r>
            <a:r>
              <a:rPr lang="en-US" altLang="zh-CN" dirty="0">
                <a:solidFill>
                  <a:srgbClr val="B42D2D"/>
                </a:solidFill>
              </a:rPr>
              <a:t> m, </a:t>
            </a:r>
            <a:r>
              <a:rPr lang="en-US" altLang="zh-CN" dirty="0" err="1">
                <a:solidFill>
                  <a:srgbClr val="B42D2D"/>
                </a:solidFill>
              </a:rPr>
              <a:t>int</a:t>
            </a:r>
            <a:r>
              <a:rPr lang="en-US" altLang="zh-CN" dirty="0">
                <a:solidFill>
                  <a:srgbClr val="B42D2D"/>
                </a:solidFill>
              </a:rPr>
              <a:t> n</a:t>
            </a:r>
            <a:r>
              <a:rPr lang="en-US" altLang="zh-CN" dirty="0"/>
              <a:t>)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 smtClean="0"/>
              <a:t>  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 smtClean="0"/>
              <a:t>  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68560" y="2623819"/>
            <a:ext cx="4320000" cy="1759456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BubbleSort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B42D2D"/>
                </a:solidFill>
              </a:rPr>
              <a:t>int</a:t>
            </a:r>
            <a:r>
              <a:rPr lang="en-US" altLang="zh-CN" dirty="0">
                <a:solidFill>
                  <a:srgbClr val="B42D2D"/>
                </a:solidFill>
              </a:rPr>
              <a:t> r[ ], </a:t>
            </a:r>
            <a:r>
              <a:rPr lang="en-US" altLang="zh-CN" dirty="0" err="1">
                <a:solidFill>
                  <a:srgbClr val="B42D2D"/>
                </a:solidFill>
              </a:rPr>
              <a:t>int</a:t>
            </a:r>
            <a:r>
              <a:rPr lang="en-US" altLang="zh-CN" dirty="0">
                <a:solidFill>
                  <a:srgbClr val="B42D2D"/>
                </a:solidFill>
              </a:rPr>
              <a:t> 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	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1186808" y="4558355"/>
            <a:ext cx="9201752" cy="1759456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void Equation(</a:t>
            </a:r>
            <a:r>
              <a:rPr lang="en-US" altLang="zh-CN" dirty="0">
                <a:solidFill>
                  <a:srgbClr val="B42D2D"/>
                </a:solidFill>
              </a:rPr>
              <a:t>double a, double b, double c, double *p, double *q</a:t>
            </a:r>
            <a:r>
              <a:rPr lang="en-US" altLang="zh-CN" dirty="0" smtClean="0"/>
              <a:t>) 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>
              <a:lnSpc>
                <a:spcPts val="2600"/>
              </a:lnSpc>
              <a:spcBef>
                <a:spcPts val="0"/>
              </a:spcBef>
            </a:pPr>
            <a:endParaRPr lang="en-US" altLang="zh-CN" dirty="0" smtClean="0"/>
          </a:p>
          <a:p>
            <a:pPr>
              <a:lnSpc>
                <a:spcPts val="2600"/>
              </a:lnSpc>
              <a:spcBef>
                <a:spcPts val="0"/>
              </a:spcBef>
            </a:pPr>
            <a:endParaRPr lang="en-US" altLang="zh-CN" dirty="0" smtClean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282343" y="2049780"/>
            <a:ext cx="6032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）算法本身占用的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553200" y="2061572"/>
            <a:ext cx="3957920" cy="461665"/>
            <a:chOff x="6553200" y="1863452"/>
            <a:chExt cx="3957920" cy="461665"/>
          </a:xfrm>
        </p:grpSpPr>
        <p:sp>
          <p:nvSpPr>
            <p:cNvPr id="24" name="矩形 23"/>
            <p:cNvSpPr/>
            <p:nvPr/>
          </p:nvSpPr>
          <p:spPr>
            <a:xfrm>
              <a:off x="7248688" y="1863452"/>
              <a:ext cx="326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与算法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，大小固定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68923" y="3444378"/>
            <a:ext cx="553998" cy="4783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83680" y="3414063"/>
            <a:ext cx="553998" cy="4783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5908" y="5395219"/>
            <a:ext cx="553998" cy="4783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animBg="1"/>
      <p:bldP spid="31" grpId="0" animBg="1"/>
      <p:bldP spid="34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707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复杂度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算法在运行过程中需要哪些存储空间？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255762" y="2598127"/>
            <a:ext cx="6032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）执行算法需要的辅助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553200" y="2598127"/>
            <a:ext cx="3957920" cy="461665"/>
            <a:chOff x="6553200" y="1863452"/>
            <a:chExt cx="3957920" cy="461665"/>
          </a:xfrm>
        </p:grpSpPr>
        <p:sp>
          <p:nvSpPr>
            <p:cNvPr id="29" name="矩形 28"/>
            <p:cNvSpPr/>
            <p:nvPr/>
          </p:nvSpPr>
          <p:spPr>
            <a:xfrm>
              <a:off x="7248688" y="1863452"/>
              <a:ext cx="326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与算法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，体现效率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右箭头 29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6141" y="3435145"/>
            <a:ext cx="10725857" cy="1134593"/>
            <a:chOff x="856621" y="2688385"/>
            <a:chExt cx="10725857" cy="1134593"/>
          </a:xfrm>
        </p:grpSpPr>
        <p:sp>
          <p:nvSpPr>
            <p:cNvPr id="3" name="矩形 2"/>
            <p:cNvSpPr/>
            <p:nvPr/>
          </p:nvSpPr>
          <p:spPr>
            <a:xfrm>
              <a:off x="1621522" y="3361313"/>
              <a:ext cx="99609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除算法本身和输入输出数据所占用的空间外，算法临时开辟的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存储空间</a:t>
              </a:r>
              <a:endParaRPr lang="zh-CN" altLang="en-US" sz="2400" dirty="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856621" y="2688385"/>
              <a:ext cx="9044389" cy="609398"/>
              <a:chOff x="651937" y="5387316"/>
              <a:chExt cx="9044389" cy="609398"/>
            </a:xfrm>
          </p:grpSpPr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1130976" y="5387316"/>
                <a:ext cx="8565350" cy="609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空间复杂</a:t>
                </a:r>
                <a:r>
                  <a:rPr lang="zh-CN" altLang="zh-CN" sz="2800" dirty="0" smtClean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r>
                  <a:rPr lang="zh-CN" altLang="zh-CN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在执行过程中需要的辅助空间</a:t>
                </a:r>
                <a:r>
                  <a:rPr lang="zh-CN" altLang="zh-CN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数量</a:t>
                </a:r>
                <a:endPara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3" name="Group 67"/>
              <p:cNvGrpSpPr/>
              <p:nvPr/>
            </p:nvGrpSpPr>
            <p:grpSpPr>
              <a:xfrm>
                <a:off x="651937" y="5480365"/>
                <a:ext cx="359992" cy="360001"/>
                <a:chOff x="10115551" y="5634036"/>
                <a:chExt cx="577837" cy="576265"/>
              </a:xfrm>
              <a:solidFill>
                <a:srgbClr val="5A327D"/>
              </a:solidFill>
            </p:grpSpPr>
            <p:sp>
              <p:nvSpPr>
                <p:cNvPr id="34" name="Freeform 13"/>
                <p:cNvSpPr>
                  <a:spLocks/>
                </p:cNvSpPr>
                <p:nvPr/>
              </p:nvSpPr>
              <p:spPr bwMode="auto">
                <a:xfrm>
                  <a:off x="10177450" y="5634036"/>
                  <a:ext cx="515938" cy="517526"/>
                </a:xfrm>
                <a:custGeom>
                  <a:avLst/>
                  <a:gdLst>
                    <a:gd name="T0" fmla="*/ 174 w 176"/>
                    <a:gd name="T1" fmla="*/ 61 h 176"/>
                    <a:gd name="T2" fmla="*/ 115 w 176"/>
                    <a:gd name="T3" fmla="*/ 2 h 176"/>
                    <a:gd name="T4" fmla="*/ 110 w 176"/>
                    <a:gd name="T5" fmla="*/ 2 h 176"/>
                    <a:gd name="T6" fmla="*/ 91 w 176"/>
                    <a:gd name="T7" fmla="*/ 20 h 176"/>
                    <a:gd name="T8" fmla="*/ 90 w 176"/>
                    <a:gd name="T9" fmla="*/ 23 h 176"/>
                    <a:gd name="T10" fmla="*/ 91 w 176"/>
                    <a:gd name="T11" fmla="*/ 26 h 176"/>
                    <a:gd name="T12" fmla="*/ 96 w 176"/>
                    <a:gd name="T13" fmla="*/ 31 h 176"/>
                    <a:gd name="T14" fmla="*/ 69 w 176"/>
                    <a:gd name="T15" fmla="*/ 58 h 176"/>
                    <a:gd name="T16" fmla="*/ 50 w 176"/>
                    <a:gd name="T17" fmla="*/ 56 h 176"/>
                    <a:gd name="T18" fmla="*/ 1 w 176"/>
                    <a:gd name="T19" fmla="*/ 76 h 176"/>
                    <a:gd name="T20" fmla="*/ 1 w 176"/>
                    <a:gd name="T21" fmla="*/ 82 h 176"/>
                    <a:gd name="T22" fmla="*/ 94 w 176"/>
                    <a:gd name="T23" fmla="*/ 175 h 176"/>
                    <a:gd name="T24" fmla="*/ 97 w 176"/>
                    <a:gd name="T25" fmla="*/ 176 h 176"/>
                    <a:gd name="T26" fmla="*/ 100 w 176"/>
                    <a:gd name="T27" fmla="*/ 175 h 176"/>
                    <a:gd name="T28" fmla="*/ 118 w 176"/>
                    <a:gd name="T29" fmla="*/ 107 h 176"/>
                    <a:gd name="T30" fmla="*/ 145 w 176"/>
                    <a:gd name="T31" fmla="*/ 80 h 176"/>
                    <a:gd name="T32" fmla="*/ 150 w 176"/>
                    <a:gd name="T33" fmla="*/ 85 h 176"/>
                    <a:gd name="T34" fmla="*/ 156 w 176"/>
                    <a:gd name="T35" fmla="*/ 85 h 176"/>
                    <a:gd name="T36" fmla="*/ 174 w 176"/>
                    <a:gd name="T37" fmla="*/ 66 h 176"/>
                    <a:gd name="T38" fmla="*/ 176 w 176"/>
                    <a:gd name="T39" fmla="*/ 63 h 176"/>
                    <a:gd name="T40" fmla="*/ 174 w 176"/>
                    <a:gd name="T41" fmla="*/ 61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76">
                      <a:moveTo>
                        <a:pt x="174" y="61"/>
                      </a:moveTo>
                      <a:cubicBezTo>
                        <a:pt x="115" y="2"/>
                        <a:pt x="115" y="2"/>
                        <a:pt x="115" y="2"/>
                      </a:cubicBezTo>
                      <a:cubicBezTo>
                        <a:pt x="114" y="0"/>
                        <a:pt x="111" y="0"/>
                        <a:pt x="110" y="2"/>
                      </a:cubicBezTo>
                      <a:cubicBezTo>
                        <a:pt x="91" y="20"/>
                        <a:pt x="91" y="20"/>
                        <a:pt x="91" y="20"/>
                      </a:cubicBezTo>
                      <a:cubicBezTo>
                        <a:pt x="90" y="21"/>
                        <a:pt x="90" y="22"/>
                        <a:pt x="90" y="23"/>
                      </a:cubicBezTo>
                      <a:cubicBezTo>
                        <a:pt x="90" y="24"/>
                        <a:pt x="90" y="25"/>
                        <a:pt x="91" y="26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69" y="58"/>
                        <a:pt x="69" y="58"/>
                        <a:pt x="69" y="58"/>
                      </a:cubicBezTo>
                      <a:cubicBezTo>
                        <a:pt x="63" y="57"/>
                        <a:pt x="57" y="56"/>
                        <a:pt x="50" y="56"/>
                      </a:cubicBezTo>
                      <a:cubicBezTo>
                        <a:pt x="32" y="56"/>
                        <a:pt x="14" y="63"/>
                        <a:pt x="1" y="76"/>
                      </a:cubicBezTo>
                      <a:cubicBezTo>
                        <a:pt x="0" y="78"/>
                        <a:pt x="0" y="80"/>
                        <a:pt x="1" y="82"/>
                      </a:cubicBezTo>
                      <a:cubicBezTo>
                        <a:pt x="94" y="175"/>
                        <a:pt x="94" y="175"/>
                        <a:pt x="94" y="175"/>
                      </a:cubicBezTo>
                      <a:cubicBezTo>
                        <a:pt x="95" y="175"/>
                        <a:pt x="96" y="176"/>
                        <a:pt x="97" y="176"/>
                      </a:cubicBezTo>
                      <a:cubicBezTo>
                        <a:pt x="98" y="176"/>
                        <a:pt x="99" y="175"/>
                        <a:pt x="100" y="175"/>
                      </a:cubicBezTo>
                      <a:cubicBezTo>
                        <a:pt x="117" y="157"/>
                        <a:pt x="124" y="131"/>
                        <a:pt x="118" y="107"/>
                      </a:cubicBezTo>
                      <a:cubicBezTo>
                        <a:pt x="145" y="80"/>
                        <a:pt x="145" y="80"/>
                        <a:pt x="145" y="80"/>
                      </a:cubicBezTo>
                      <a:cubicBezTo>
                        <a:pt x="150" y="85"/>
                        <a:pt x="150" y="85"/>
                        <a:pt x="150" y="85"/>
                      </a:cubicBezTo>
                      <a:cubicBezTo>
                        <a:pt x="152" y="86"/>
                        <a:pt x="154" y="86"/>
                        <a:pt x="156" y="85"/>
                      </a:cubicBezTo>
                      <a:cubicBezTo>
                        <a:pt x="174" y="66"/>
                        <a:pt x="174" y="66"/>
                        <a:pt x="174" y="66"/>
                      </a:cubicBezTo>
                      <a:cubicBezTo>
                        <a:pt x="175" y="65"/>
                        <a:pt x="176" y="64"/>
                        <a:pt x="176" y="63"/>
                      </a:cubicBezTo>
                      <a:cubicBezTo>
                        <a:pt x="176" y="62"/>
                        <a:pt x="175" y="61"/>
                        <a:pt x="174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14"/>
                <p:cNvSpPr>
                  <a:spLocks/>
                </p:cNvSpPr>
                <p:nvPr/>
              </p:nvSpPr>
              <p:spPr bwMode="auto">
                <a:xfrm>
                  <a:off x="10115551" y="5983288"/>
                  <a:ext cx="228600" cy="227013"/>
                </a:xfrm>
                <a:custGeom>
                  <a:avLst/>
                  <a:gdLst>
                    <a:gd name="T0" fmla="*/ 7 w 78"/>
                    <a:gd name="T1" fmla="*/ 77 h 77"/>
                    <a:gd name="T2" fmla="*/ 2 w 78"/>
                    <a:gd name="T3" fmla="*/ 76 h 77"/>
                    <a:gd name="T4" fmla="*/ 2 w 78"/>
                    <a:gd name="T5" fmla="*/ 67 h 77"/>
                    <a:gd name="T6" fmla="*/ 67 w 78"/>
                    <a:gd name="T7" fmla="*/ 2 h 77"/>
                    <a:gd name="T8" fmla="*/ 76 w 78"/>
                    <a:gd name="T9" fmla="*/ 2 h 77"/>
                    <a:gd name="T10" fmla="*/ 76 w 78"/>
                    <a:gd name="T11" fmla="*/ 11 h 77"/>
                    <a:gd name="T12" fmla="*/ 11 w 78"/>
                    <a:gd name="T13" fmla="*/ 76 h 77"/>
                    <a:gd name="T14" fmla="*/ 7 w 78"/>
                    <a:gd name="T15" fmla="*/ 7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8" h="77">
                      <a:moveTo>
                        <a:pt x="7" y="77"/>
                      </a:moveTo>
                      <a:cubicBezTo>
                        <a:pt x="5" y="77"/>
                        <a:pt x="3" y="77"/>
                        <a:pt x="2" y="76"/>
                      </a:cubicBezTo>
                      <a:cubicBezTo>
                        <a:pt x="0" y="73"/>
                        <a:pt x="0" y="70"/>
                        <a:pt x="2" y="67"/>
                      </a:cubicBezTo>
                      <a:cubicBezTo>
                        <a:pt x="67" y="2"/>
                        <a:pt x="67" y="2"/>
                        <a:pt x="67" y="2"/>
                      </a:cubicBezTo>
                      <a:cubicBezTo>
                        <a:pt x="70" y="0"/>
                        <a:pt x="73" y="0"/>
                        <a:pt x="76" y="2"/>
                      </a:cubicBezTo>
                      <a:cubicBezTo>
                        <a:pt x="78" y="5"/>
                        <a:pt x="78" y="8"/>
                        <a:pt x="76" y="11"/>
                      </a:cubicBezTo>
                      <a:cubicBezTo>
                        <a:pt x="11" y="76"/>
                        <a:pt x="11" y="76"/>
                        <a:pt x="11" y="76"/>
                      </a:cubicBezTo>
                      <a:cubicBezTo>
                        <a:pt x="10" y="77"/>
                        <a:pt x="8" y="77"/>
                        <a:pt x="7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6" name="组合 35"/>
          <p:cNvGrpSpPr/>
          <p:nvPr/>
        </p:nvGrpSpPr>
        <p:grpSpPr>
          <a:xfrm>
            <a:off x="785412" y="4761025"/>
            <a:ext cx="9974029" cy="523220"/>
            <a:chOff x="651937" y="5387316"/>
            <a:chExt cx="9974029" cy="523220"/>
          </a:xfrm>
        </p:grpSpPr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949499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空间复杂度也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是问题规模的函数，通常记作：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=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))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41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282343" y="2049780"/>
            <a:ext cx="6032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）算法本身占用的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553200" y="2061572"/>
            <a:ext cx="3957920" cy="461665"/>
            <a:chOff x="6553200" y="1863452"/>
            <a:chExt cx="3957920" cy="461665"/>
          </a:xfrm>
        </p:grpSpPr>
        <p:sp>
          <p:nvSpPr>
            <p:cNvPr id="46" name="矩形 45"/>
            <p:cNvSpPr/>
            <p:nvPr/>
          </p:nvSpPr>
          <p:spPr>
            <a:xfrm>
              <a:off x="7248688" y="1863452"/>
              <a:ext cx="326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与算法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，大小固定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右箭头 46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1282343" y="1531620"/>
            <a:ext cx="530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）输入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输出数据占用的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553200" y="1543412"/>
            <a:ext cx="4265696" cy="461665"/>
            <a:chOff x="6553200" y="1863452"/>
            <a:chExt cx="4265696" cy="461665"/>
          </a:xfrm>
        </p:grpSpPr>
        <p:sp>
          <p:nvSpPr>
            <p:cNvPr id="50" name="矩形 49"/>
            <p:cNvSpPr/>
            <p:nvPr/>
          </p:nvSpPr>
          <p:spPr>
            <a:xfrm>
              <a:off x="7248688" y="1863452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取决于问题，与算法无关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右箭头 50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744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707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复杂度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638168" y="716279"/>
            <a:ext cx="5198752" cy="48600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5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BubbleSort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r[ ], 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{	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j, temp, bound, exchange = n</a:t>
            </a:r>
            <a:r>
              <a:rPr lang="en-US" altLang="zh-CN" dirty="0"/>
              <a:t>; 	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while (</a:t>
            </a:r>
            <a:r>
              <a:rPr lang="en-US" altLang="zh-CN" dirty="0" smtClean="0"/>
              <a:t>exchange != 0) 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    {</a:t>
            </a:r>
          </a:p>
          <a:p>
            <a:pPr>
              <a:lnSpc>
                <a:spcPts val="2500"/>
              </a:lnSpc>
            </a:pPr>
            <a:r>
              <a:rPr lang="zh-CN" altLang="en-US" dirty="0"/>
              <a:t>        </a:t>
            </a:r>
            <a:r>
              <a:rPr lang="en-US" altLang="zh-CN" dirty="0" smtClean="0"/>
              <a:t>bound = exchange</a:t>
            </a:r>
            <a:r>
              <a:rPr lang="en-US" altLang="zh-CN" dirty="0"/>
              <a:t>; </a:t>
            </a:r>
            <a:r>
              <a:rPr lang="en-US" altLang="zh-CN" dirty="0" smtClean="0"/>
              <a:t>exchange = 0;  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        for (</a:t>
            </a:r>
            <a:r>
              <a:rPr lang="en-US" altLang="zh-CN" dirty="0" smtClean="0"/>
              <a:t>j = 1</a:t>
            </a:r>
            <a:r>
              <a:rPr lang="en-US" altLang="zh-CN" dirty="0"/>
              <a:t>; </a:t>
            </a:r>
            <a:r>
              <a:rPr lang="en-US" altLang="zh-CN" dirty="0" smtClean="0"/>
              <a:t>j &lt; bound</a:t>
            </a:r>
            <a:r>
              <a:rPr lang="en-US" altLang="zh-CN" dirty="0"/>
              <a:t>; j++)</a:t>
            </a:r>
            <a:endParaRPr lang="zh-CN" altLang="en-US" dirty="0"/>
          </a:p>
          <a:p>
            <a:pPr>
              <a:lnSpc>
                <a:spcPts val="2500"/>
              </a:lnSpc>
            </a:pPr>
            <a:r>
              <a:rPr lang="en-US" altLang="zh-CN" dirty="0"/>
              <a:t>            if (r[j</a:t>
            </a:r>
            <a:r>
              <a:rPr lang="en-US" altLang="zh-CN" dirty="0" smtClean="0"/>
              <a:t>] &gt; r[j+1</a:t>
            </a:r>
            <a:r>
              <a:rPr lang="en-US" altLang="zh-CN" dirty="0"/>
              <a:t>]) {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            </a:t>
            </a:r>
            <a:r>
              <a:rPr lang="en-US" altLang="zh-CN" dirty="0" smtClean="0"/>
              <a:t>temp = r[j];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r[j] = r[j+1];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r[j+1] = temp;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en-US" altLang="zh-CN" dirty="0" smtClean="0"/>
              <a:t>                exchange=j; 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            }</a:t>
            </a:r>
          </a:p>
          <a:p>
            <a:pPr>
              <a:lnSpc>
                <a:spcPts val="2500"/>
              </a:lnSpc>
            </a:pPr>
            <a:r>
              <a:rPr lang="zh-CN" altLang="en-US" dirty="0"/>
              <a:t>     }</a:t>
            </a:r>
          </a:p>
          <a:p>
            <a:pPr>
              <a:lnSpc>
                <a:spcPts val="2500"/>
              </a:lnSpc>
            </a:pPr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6226723" y="716280"/>
            <a:ext cx="5233757" cy="48600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500"/>
              </a:lnSpc>
            </a:pPr>
            <a:r>
              <a:rPr lang="en-US" altLang="zh-CN" dirty="0"/>
              <a:t>void Merge(</a:t>
            </a:r>
            <a:r>
              <a:rPr lang="en-US" altLang="zh-CN" dirty="0" err="1"/>
              <a:t>int</a:t>
            </a:r>
            <a:r>
              <a:rPr lang="en-US" altLang="zh-CN" dirty="0"/>
              <a:t> r[ ], </a:t>
            </a:r>
            <a:r>
              <a:rPr lang="en-US" altLang="zh-CN" dirty="0" err="1"/>
              <a:t>int</a:t>
            </a:r>
            <a:r>
              <a:rPr lang="en-US" altLang="zh-CN" dirty="0"/>
              <a:t> s, </a:t>
            </a:r>
            <a:r>
              <a:rPr lang="en-US" altLang="zh-CN" dirty="0" err="1"/>
              <a:t>int</a:t>
            </a:r>
            <a:r>
              <a:rPr lang="en-US" altLang="zh-CN" dirty="0"/>
              <a:t> m, </a:t>
            </a:r>
            <a:r>
              <a:rPr lang="en-US" altLang="zh-CN" dirty="0" err="1"/>
              <a:t>int</a:t>
            </a:r>
            <a:r>
              <a:rPr lang="en-US" altLang="zh-CN" dirty="0"/>
              <a:t> t) 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{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r1[n]; </a:t>
            </a: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s, j = m + 1, k = s;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 smtClean="0"/>
              <a:t>    while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&lt;= m &amp;&amp; j &lt;= t)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 smtClean="0"/>
              <a:t>    {   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 smtClean="0"/>
              <a:t>        if </a:t>
            </a:r>
            <a:r>
              <a:rPr lang="en-US" altLang="zh-CN" dirty="0"/>
              <a:t>(r[</a:t>
            </a:r>
            <a:r>
              <a:rPr lang="en-US" altLang="zh-CN" dirty="0" err="1"/>
              <a:t>i</a:t>
            </a:r>
            <a:r>
              <a:rPr lang="en-US" altLang="zh-CN" dirty="0"/>
              <a:t>] &lt;= r[j</a:t>
            </a:r>
            <a:r>
              <a:rPr lang="en-US" altLang="zh-CN" dirty="0" smtClean="0"/>
              <a:t>])  </a:t>
            </a:r>
            <a:r>
              <a:rPr lang="en-US" altLang="zh-CN" dirty="0"/>
              <a:t>r1[k++] = r[</a:t>
            </a:r>
            <a:r>
              <a:rPr lang="en-US" altLang="zh-CN" dirty="0" err="1"/>
              <a:t>i</a:t>
            </a:r>
            <a:r>
              <a:rPr lang="en-US" altLang="zh-CN" dirty="0"/>
              <a:t>++];   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 smtClean="0"/>
              <a:t>        else  r1[k</a:t>
            </a:r>
            <a:r>
              <a:rPr lang="en-US" altLang="zh-CN" dirty="0"/>
              <a:t>++] = r[j++]; 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 smtClean="0"/>
              <a:t>    }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 smtClean="0"/>
              <a:t>    while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&lt;= m</a:t>
            </a:r>
            <a:r>
              <a:rPr lang="en-US" altLang="zh-CN" dirty="0" smtClean="0"/>
              <a:t>)  r1[k</a:t>
            </a:r>
            <a:r>
              <a:rPr lang="en-US" altLang="zh-CN" dirty="0"/>
              <a:t>++]=r[</a:t>
            </a:r>
            <a:r>
              <a:rPr lang="en-US" altLang="zh-CN" dirty="0" err="1"/>
              <a:t>i</a:t>
            </a:r>
            <a:r>
              <a:rPr lang="en-US" altLang="zh-CN" dirty="0"/>
              <a:t>++]; 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 smtClean="0"/>
              <a:t>    </a:t>
            </a:r>
            <a:r>
              <a:rPr lang="en-US" altLang="zh-CN" dirty="0"/>
              <a:t>while (j &lt;= t) </a:t>
            </a:r>
            <a:r>
              <a:rPr lang="en-US" altLang="zh-CN" dirty="0" smtClean="0"/>
              <a:t> r1[k</a:t>
            </a:r>
            <a:r>
              <a:rPr lang="en-US" altLang="zh-CN" dirty="0"/>
              <a:t>++]=r[j++];  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 smtClean="0"/>
              <a:t>    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= s; </a:t>
            </a:r>
            <a:r>
              <a:rPr lang="en-US" altLang="zh-CN" dirty="0" err="1"/>
              <a:t>i</a:t>
            </a:r>
            <a:r>
              <a:rPr lang="en-US" altLang="zh-CN" dirty="0"/>
              <a:t> &lt; t;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r[</a:t>
            </a:r>
            <a:r>
              <a:rPr lang="en-US" altLang="zh-CN" dirty="0" err="1" smtClean="0"/>
              <a:t>i</a:t>
            </a:r>
            <a:r>
              <a:rPr lang="en-US" altLang="zh-CN" dirty="0"/>
              <a:t>] = r1[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4941006" y="948357"/>
            <a:ext cx="886353" cy="650029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500"/>
              </a:lnSpc>
            </a:pPr>
            <a:r>
              <a:rPr lang="en-US" altLang="zh-CN" sz="2800" i="1" dirty="0" smtClean="0">
                <a:solidFill>
                  <a:srgbClr val="B42D2D"/>
                </a:solidFill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</a:rPr>
              <a:t>(1)</a:t>
            </a:r>
            <a:endParaRPr lang="zh-CN" altLang="en-US" sz="2800" dirty="0">
              <a:solidFill>
                <a:srgbClr val="B42D2D"/>
              </a:solidFill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566882" y="948357"/>
            <a:ext cx="886353" cy="763985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500"/>
              </a:lnSpc>
            </a:pPr>
            <a:r>
              <a:rPr lang="en-US" altLang="zh-CN" sz="2800" i="1" dirty="0" smtClean="0">
                <a:solidFill>
                  <a:srgbClr val="B42D2D"/>
                </a:solidFill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</a:rPr>
              <a:t>)</a:t>
            </a:r>
            <a:endParaRPr lang="zh-CN" altLang="en-US" sz="2800" dirty="0">
              <a:solidFill>
                <a:srgbClr val="B42D2D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21080" y="1727582"/>
            <a:ext cx="396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606882" y="1712342"/>
            <a:ext cx="108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431182" y="5750899"/>
            <a:ext cx="10027920" cy="523220"/>
            <a:chOff x="651937" y="5387316"/>
            <a:chExt cx="10027920" cy="523220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30975" y="5387316"/>
              <a:ext cx="95488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就地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原地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）算法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：空间复杂度为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，辅助空间是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常数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>
            <a:off x="6591642" y="2017142"/>
            <a:ext cx="3070518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4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65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541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增长率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813340" y="992072"/>
            <a:ext cx="10570940" cy="1126462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：若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i="1" baseline="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i="1" baseline="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i="1" baseline="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8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  <a:sym typeface="Symbol" pitchFamily="18" charset="2"/>
              </a:rPr>
              <a:t>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+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是一个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次多项式，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O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800" i="1" baseline="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69490" y="2149014"/>
            <a:ext cx="8460000" cy="3775718"/>
            <a:chOff x="1969490" y="2149014"/>
            <a:chExt cx="8460000" cy="3775718"/>
          </a:xfrm>
        </p:grpSpPr>
        <p:sp>
          <p:nvSpPr>
            <p:cNvPr id="33" name="Rectangle 11"/>
            <p:cNvSpPr/>
            <p:nvPr/>
          </p:nvSpPr>
          <p:spPr>
            <a:xfrm>
              <a:off x="1969490" y="5204732"/>
              <a:ext cx="8460000" cy="720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5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关注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增长率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忽略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所有低次幂和最高次幂的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系数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501" y="2149014"/>
              <a:ext cx="4274837" cy="30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2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1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94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非递归算法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7548" y="905207"/>
            <a:ext cx="1995438" cy="477054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3000"/>
              </a:lnSpc>
            </a:pPr>
            <a:r>
              <a:rPr lang="zh-CN" altLang="en-US" sz="26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6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++x;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57548" y="1455902"/>
            <a:ext cx="4387430" cy="892552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3000"/>
              </a:lnSpc>
            </a:pPr>
            <a:r>
              <a:rPr lang="zh-CN" altLang="en-US" sz="26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6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 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(</a:t>
            </a:r>
            <a:r>
              <a:rPr lang="en-US" altLang="zh-CN" sz="26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CN" sz="26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n; ++</a:t>
            </a:r>
            <a:r>
              <a:rPr lang="en-US" altLang="zh-CN" sz="26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0" hangingPunct="0">
              <a:lnSpc>
                <a:spcPts val="3000"/>
              </a:lnSpc>
            </a:pP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++x; 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84988" y="947706"/>
            <a:ext cx="2393315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 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常数阶</a:t>
            </a:r>
            <a:endParaRPr lang="en-US" altLang="zh-CN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784988" y="1748096"/>
            <a:ext cx="2393315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线性阶</a:t>
            </a:r>
            <a:endParaRPr lang="en-US" altLang="zh-CN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57548" y="2344074"/>
            <a:ext cx="4867878" cy="1292662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3000"/>
              </a:lnSpc>
            </a:pPr>
            <a:r>
              <a:rPr lang="zh-CN" altLang="en-US" sz="26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6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en-US" altLang="zh-CN" sz="26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++</a:t>
            </a:r>
            <a:r>
              <a:rPr lang="en-US" altLang="zh-CN" sz="26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eaLnBrk="0" hangingPunct="0">
              <a:lnSpc>
                <a:spcPts val="3000"/>
              </a:lnSpc>
            </a:pP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= 1; j &lt;= n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++j)</a:t>
            </a:r>
          </a:p>
          <a:p>
            <a:pPr eaLnBrk="0" hangingPunct="0">
              <a:lnSpc>
                <a:spcPts val="3000"/>
              </a:lnSpc>
            </a:pP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++x; </a:t>
            </a:r>
            <a:endParaRPr lang="zh-CN" altLang="en-US" sz="26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784988" y="2961544"/>
            <a:ext cx="2393315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平方阶</a:t>
            </a:r>
            <a:endParaRPr lang="en-US" altLang="zh-CN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57548" y="3648867"/>
            <a:ext cx="7335838" cy="289310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3000"/>
              </a:lnSpc>
            </a:pPr>
            <a:r>
              <a:rPr lang="zh-CN" altLang="en-US" sz="26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6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 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(</a:t>
            </a:r>
            <a:r>
              <a:rPr lang="en-US" altLang="zh-CN" sz="26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CN" sz="26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n; ++</a:t>
            </a:r>
            <a:r>
              <a:rPr lang="en-US" altLang="zh-CN" sz="26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6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000"/>
              </a:lnSpc>
            </a:pP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for (j = 1; j &lt;= n; ++j)</a:t>
            </a:r>
            <a:endParaRPr lang="zh-CN" altLang="zh-CN" sz="26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000"/>
              </a:lnSpc>
            </a:pP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{</a:t>
            </a:r>
            <a:endParaRPr lang="zh-CN" altLang="zh-CN" sz="26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000"/>
              </a:lnSpc>
            </a:pP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c[</a:t>
            </a:r>
            <a:r>
              <a:rPr lang="en-US" altLang="zh-CN" sz="26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][j] = 0;</a:t>
            </a:r>
            <a:endParaRPr lang="zh-CN" altLang="zh-CN" sz="26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000"/>
              </a:lnSpc>
            </a:pP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for (k = 1; k &lt;= n; ++k)</a:t>
            </a:r>
            <a:endParaRPr lang="zh-CN" altLang="zh-CN" sz="26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000"/>
              </a:lnSpc>
            </a:pP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c[</a:t>
            </a:r>
            <a:r>
              <a:rPr lang="en-US" altLang="zh-CN" sz="26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][j] += a[</a:t>
            </a:r>
            <a:r>
              <a:rPr lang="en-US" altLang="zh-CN" sz="26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][k] * b[k][j];</a:t>
            </a:r>
            <a:endParaRPr lang="zh-CN" altLang="zh-CN" sz="26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000"/>
              </a:lnSpc>
            </a:pP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}</a:t>
            </a:r>
            <a:endParaRPr lang="zh-CN" altLang="en-US" sz="26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784988" y="5601850"/>
            <a:ext cx="2393315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立方阶</a:t>
            </a:r>
            <a:endParaRPr lang="en-US" altLang="zh-CN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1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1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94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非递归算法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78141" y="878536"/>
            <a:ext cx="733583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(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n; ++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for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(j = 1; j &lt;= i-1; ++j) 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++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413113"/>
              </p:ext>
            </p:extLst>
          </p:nvPr>
        </p:nvGraphicFramePr>
        <p:xfrm>
          <a:off x="6691630" y="1218946"/>
          <a:ext cx="30924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3" imgW="888840" imgH="419040" progId="Equation.3">
                  <p:embed/>
                </p:oleObj>
              </mc:Choice>
              <mc:Fallback>
                <p:oleObj name="公式" r:id="rId3" imgW="888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630" y="1218946"/>
                        <a:ext cx="3092450" cy="1135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794960" y="2760338"/>
            <a:ext cx="8577640" cy="566309"/>
            <a:chOff x="780446" y="2543816"/>
            <a:chExt cx="8577640" cy="566309"/>
          </a:xfrm>
        </p:grpSpPr>
        <p:sp>
          <p:nvSpPr>
            <p:cNvPr id="11" name="矩形 10"/>
            <p:cNvSpPr/>
            <p:nvPr/>
          </p:nvSpPr>
          <p:spPr>
            <a:xfrm>
              <a:off x="1320712" y="2543816"/>
              <a:ext cx="8037374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分析的策略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是从内部（或最深层部分）向外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展开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4"/>
            <p:cNvSpPr>
              <a:spLocks/>
            </p:cNvSpPr>
            <p:nvPr/>
          </p:nvSpPr>
          <p:spPr bwMode="auto">
            <a:xfrm>
              <a:off x="780446" y="2543816"/>
              <a:ext cx="504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05808" y="3420437"/>
            <a:ext cx="5290192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(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n;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* 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++x;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17321" y="3729328"/>
            <a:ext cx="2866759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(log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对数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en-US" altLang="zh-CN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10563" y="4604378"/>
            <a:ext cx="10826117" cy="566309"/>
            <a:chOff x="780446" y="2543816"/>
            <a:chExt cx="10826117" cy="566309"/>
          </a:xfrm>
        </p:grpSpPr>
        <p:sp>
          <p:nvSpPr>
            <p:cNvPr id="17" name="矩形 16"/>
            <p:cNvSpPr/>
            <p:nvPr/>
          </p:nvSpPr>
          <p:spPr>
            <a:xfrm>
              <a:off x="1320711" y="2543816"/>
              <a:ext cx="10285852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分析的策略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是设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其执行次数为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，则有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i="1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≤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，即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≤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84"/>
            <p:cNvSpPr>
              <a:spLocks/>
            </p:cNvSpPr>
            <p:nvPr/>
          </p:nvSpPr>
          <p:spPr bwMode="auto">
            <a:xfrm>
              <a:off x="780446" y="2543816"/>
              <a:ext cx="504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0008711" y="1451298"/>
            <a:ext cx="119665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lang="en-US" altLang="zh-CN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68221"/>
              </p:ext>
            </p:extLst>
          </p:nvPr>
        </p:nvGraphicFramePr>
        <p:xfrm>
          <a:off x="2308860" y="5188903"/>
          <a:ext cx="20478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5" imgW="761760" imgH="380880" progId="Equation.3">
                  <p:embed/>
                </p:oleObj>
              </mc:Choice>
              <mc:Fallback>
                <p:oleObj name="公式" r:id="rId5" imgW="761760" imgH="380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8860" y="5188903"/>
                        <a:ext cx="2047875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654864" y="5417128"/>
            <a:ext cx="4982807" cy="576000"/>
            <a:chOff x="3450904" y="5325688"/>
            <a:chExt cx="4982807" cy="576000"/>
          </a:xfrm>
        </p:grpSpPr>
        <p:sp>
          <p:nvSpPr>
            <p:cNvPr id="27" name="右箭头 26"/>
            <p:cNvSpPr/>
            <p:nvPr/>
          </p:nvSpPr>
          <p:spPr>
            <a:xfrm>
              <a:off x="3450904" y="544581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4293711" y="5325688"/>
              <a:ext cx="4140000" cy="57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algn="ctr" eaLnBrk="0" hangingPunct="0">
                <a:lnSpc>
                  <a:spcPct val="120000"/>
                </a:lnSpc>
                <a:spcAft>
                  <a:spcPct val="20000"/>
                </a:spcAft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O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(log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O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</a:t>
              </a:r>
              <a:endPara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80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61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38168" y="992498"/>
            <a:ext cx="10826117" cy="533288"/>
            <a:chOff x="780446" y="2543816"/>
            <a:chExt cx="10826117" cy="533288"/>
          </a:xfrm>
        </p:grpSpPr>
        <p:sp>
          <p:nvSpPr>
            <p:cNvPr id="17" name="矩形 16"/>
            <p:cNvSpPr/>
            <p:nvPr/>
          </p:nvSpPr>
          <p:spPr>
            <a:xfrm>
              <a:off x="1320711" y="2543816"/>
              <a:ext cx="10285852" cy="533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分析的策略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是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根据递归过程建立递推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求解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（求和表达式）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84"/>
            <p:cNvSpPr>
              <a:spLocks/>
            </p:cNvSpPr>
            <p:nvPr/>
          </p:nvSpPr>
          <p:spPr bwMode="auto">
            <a:xfrm>
              <a:off x="780446" y="2543816"/>
              <a:ext cx="504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59485" y="1598460"/>
            <a:ext cx="10165715" cy="1007005"/>
            <a:chOff x="959485" y="1598460"/>
            <a:chExt cx="10165715" cy="1007005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5065563"/>
                </p:ext>
              </p:extLst>
            </p:nvPr>
          </p:nvGraphicFramePr>
          <p:xfrm>
            <a:off x="3732403" y="1598460"/>
            <a:ext cx="4420997" cy="10070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" name="公式" r:id="rId3" imgW="2006600" imgH="482600" progId="Equation.3">
                    <p:embed/>
                  </p:oleObj>
                </mc:Choice>
                <mc:Fallback>
                  <p:oleObj name="公式" r:id="rId3" imgW="20066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403" y="1598460"/>
                          <a:ext cx="4420997" cy="100700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959485" y="1748676"/>
              <a:ext cx="10165715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>
                <a:lnSpc>
                  <a:spcPct val="120000"/>
                </a:lnSpc>
                <a:spcAft>
                  <a:spcPct val="20000"/>
                </a:spcAft>
              </a:pPr>
              <a:r>
                <a:rPr lang="zh-CN" altLang="en-US" sz="2800" dirty="0" smtClean="0">
                  <a:solidFill>
                    <a:srgbClr val="5C3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例 </a:t>
              </a:r>
              <a:r>
                <a:rPr lang="en-US" altLang="zh-CN" sz="2800" dirty="0" smtClean="0">
                  <a:solidFill>
                    <a:srgbClr val="5C3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  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递推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式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178433" y="2804160"/>
            <a:ext cx="4610114" cy="571632"/>
            <a:chOff x="1178433" y="2804160"/>
            <a:chExt cx="4610114" cy="571632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0946946"/>
                </p:ext>
              </p:extLst>
            </p:nvPr>
          </p:nvGraphicFramePr>
          <p:xfrm>
            <a:off x="3282091" y="2817792"/>
            <a:ext cx="2506456" cy="55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7" name="公式" r:id="rId5" imgW="1130040" imgH="228600" progId="Equation.3">
                    <p:embed/>
                  </p:oleObj>
                </mc:Choice>
                <mc:Fallback>
                  <p:oleObj name="公式" r:id="rId5" imgW="1130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2091" y="2817792"/>
                          <a:ext cx="2506456" cy="558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1178433" y="2804160"/>
              <a:ext cx="21276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假定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2</a:t>
              </a:r>
              <a:r>
                <a:rPr lang="en-US" altLang="zh-CN" sz="2800" i="1" baseline="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494678"/>
              </p:ext>
            </p:extLst>
          </p:nvPr>
        </p:nvGraphicFramePr>
        <p:xfrm>
          <a:off x="746760" y="5212080"/>
          <a:ext cx="10074679" cy="89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公式" r:id="rId7" imgW="5384800" imgH="469900" progId="Equation.3">
                  <p:embed/>
                </p:oleObj>
              </mc:Choice>
              <mc:Fallback>
                <p:oleObj name="公式" r:id="rId7" imgW="538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" y="5212080"/>
                        <a:ext cx="10074679" cy="899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979372"/>
              </p:ext>
            </p:extLst>
          </p:nvPr>
        </p:nvGraphicFramePr>
        <p:xfrm>
          <a:off x="3236371" y="3357862"/>
          <a:ext cx="428467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公式" r:id="rId9" imgW="1790640" imgH="228600" progId="Equation.3">
                  <p:embed/>
                </p:oleObj>
              </mc:Choice>
              <mc:Fallback>
                <p:oleObj name="公式" r:id="rId9" imgW="1790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371" y="3357862"/>
                        <a:ext cx="4284671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492840"/>
              </p:ext>
            </p:extLst>
          </p:nvPr>
        </p:nvGraphicFramePr>
        <p:xfrm>
          <a:off x="3221131" y="4340128"/>
          <a:ext cx="6652703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公式" r:id="rId11" imgW="2692080" imgH="368280" progId="Equation.3">
                  <p:embed/>
                </p:oleObj>
              </mc:Choice>
              <mc:Fallback>
                <p:oleObj name="公式" r:id="rId11" imgW="26920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131" y="4340128"/>
                        <a:ext cx="6652703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40941"/>
              </p:ext>
            </p:extLst>
          </p:nvPr>
        </p:nvGraphicFramePr>
        <p:xfrm>
          <a:off x="3236370" y="3904452"/>
          <a:ext cx="584608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公式" r:id="rId13" imgW="2450880" imgH="228600" progId="Equation.3">
                  <p:embed/>
                </p:oleObj>
              </mc:Choice>
              <mc:Fallback>
                <p:oleObj name="公式" r:id="rId13" imgW="245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370" y="3904452"/>
                        <a:ext cx="5846087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61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39286" y="1204352"/>
            <a:ext cx="7198651" cy="523220"/>
            <a:chOff x="939286" y="1204352"/>
            <a:chExt cx="7198651" cy="523220"/>
          </a:xfrm>
        </p:grpSpPr>
        <p:sp>
          <p:nvSpPr>
            <p:cNvPr id="11" name="矩形 10"/>
            <p:cNvSpPr/>
            <p:nvPr/>
          </p:nvSpPr>
          <p:spPr>
            <a:xfrm>
              <a:off x="1489963" y="1204352"/>
              <a:ext cx="66479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递归算法一般存在如下通用分治递推式：</a:t>
              </a:r>
            </a:p>
          </p:txBody>
        </p:sp>
        <p:grpSp>
          <p:nvGrpSpPr>
            <p:cNvPr id="22" name="Group 82"/>
            <p:cNvGrpSpPr/>
            <p:nvPr/>
          </p:nvGrpSpPr>
          <p:grpSpPr>
            <a:xfrm>
              <a:off x="939286" y="1208323"/>
              <a:ext cx="360000" cy="468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23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1566380" y="1848970"/>
            <a:ext cx="9708637" cy="1077110"/>
            <a:chOff x="1566380" y="1848970"/>
            <a:chExt cx="9708637" cy="1077110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4429466"/>
                </p:ext>
              </p:extLst>
            </p:nvPr>
          </p:nvGraphicFramePr>
          <p:xfrm>
            <a:off x="1566380" y="1848970"/>
            <a:ext cx="4940659" cy="1077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公式" r:id="rId3" imgW="2006600" imgH="482600" progId="Equation.3">
                    <p:embed/>
                  </p:oleObj>
                </mc:Choice>
                <mc:Fallback>
                  <p:oleObj name="公式" r:id="rId3" imgW="20066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380" y="1848970"/>
                          <a:ext cx="4940659" cy="107711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矩形 26"/>
            <p:cNvSpPr/>
            <p:nvPr/>
          </p:nvSpPr>
          <p:spPr>
            <a:xfrm>
              <a:off x="6897991" y="2115567"/>
              <a:ext cx="43770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其中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都是常数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404360" y="2412454"/>
            <a:ext cx="3165840" cy="1127691"/>
            <a:chOff x="4404360" y="2412454"/>
            <a:chExt cx="3165840" cy="1127691"/>
          </a:xfrm>
        </p:grpSpPr>
        <p:sp>
          <p:nvSpPr>
            <p:cNvPr id="15" name="椭圆 14"/>
            <p:cNvSpPr/>
            <p:nvPr/>
          </p:nvSpPr>
          <p:spPr>
            <a:xfrm>
              <a:off x="4404360" y="2412454"/>
              <a:ext cx="684000" cy="468000"/>
            </a:xfrm>
            <a:prstGeom prst="ellipse">
              <a:avLst/>
            </a:prstGeom>
            <a:noFill/>
            <a:ln w="25400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>
              <a:stCxn id="15" idx="5"/>
            </p:cNvCxnSpPr>
            <p:nvPr/>
          </p:nvCxnSpPr>
          <p:spPr>
            <a:xfrm>
              <a:off x="4988191" y="2811917"/>
              <a:ext cx="422009" cy="479923"/>
            </a:xfrm>
            <a:prstGeom prst="line">
              <a:avLst/>
            </a:prstGeom>
            <a:noFill/>
            <a:ln w="25400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410200" y="3078480"/>
              <a:ext cx="2160000" cy="461665"/>
            </a:xfrm>
            <a:prstGeom prst="rect">
              <a:avLst/>
            </a:prstGeom>
            <a:noFill/>
            <a:ln w="25400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 smtClean="0"/>
                <a:t>合并解的时间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39286" y="2158417"/>
            <a:ext cx="1764000" cy="1318535"/>
            <a:chOff x="939286" y="2158417"/>
            <a:chExt cx="1764000" cy="1318535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2068831" y="2550604"/>
              <a:ext cx="422009" cy="479923"/>
            </a:xfrm>
            <a:prstGeom prst="line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939286" y="3015287"/>
              <a:ext cx="1764000" cy="461665"/>
            </a:xfrm>
            <a:prstGeom prst="rect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 smtClean="0"/>
                <a:t>原问题规模</a:t>
              </a:r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1898280" y="2158417"/>
              <a:ext cx="360000" cy="396000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383280" y="2427694"/>
            <a:ext cx="1804084" cy="1338818"/>
            <a:chOff x="3383280" y="2427694"/>
            <a:chExt cx="1804084" cy="1338818"/>
          </a:xfrm>
        </p:grpSpPr>
        <p:sp>
          <p:nvSpPr>
            <p:cNvPr id="36" name="椭圆 35"/>
            <p:cNvSpPr/>
            <p:nvPr/>
          </p:nvSpPr>
          <p:spPr>
            <a:xfrm>
              <a:off x="3383280" y="2427694"/>
              <a:ext cx="684000" cy="468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>
              <a:stCxn id="36" idx="5"/>
            </p:cNvCxnSpPr>
            <p:nvPr/>
          </p:nvCxnSpPr>
          <p:spPr>
            <a:xfrm>
              <a:off x="3967111" y="2827157"/>
              <a:ext cx="422009" cy="479923"/>
            </a:xfrm>
            <a:prstGeom prst="lin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423364" y="3304847"/>
              <a:ext cx="1764000" cy="461665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 smtClean="0"/>
                <a:t>子问题规模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67840" y="2488267"/>
            <a:ext cx="2340000" cy="1833583"/>
            <a:chOff x="1767840" y="2488267"/>
            <a:chExt cx="2340000" cy="1833583"/>
          </a:xfrm>
        </p:grpSpPr>
        <p:cxnSp>
          <p:nvCxnSpPr>
            <p:cNvPr id="45" name="直接连接符 44"/>
            <p:cNvCxnSpPr/>
            <p:nvPr/>
          </p:nvCxnSpPr>
          <p:spPr>
            <a:xfrm flipH="1">
              <a:off x="2948013" y="2880454"/>
              <a:ext cx="0" cy="972000"/>
            </a:xfrm>
            <a:prstGeom prst="line">
              <a:avLst/>
            </a:prstGeom>
            <a:noFill/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2780373" y="2488267"/>
              <a:ext cx="360000" cy="396000"/>
            </a:xfrm>
            <a:prstGeom prst="ellipse">
              <a:avLst/>
            </a:prstGeom>
            <a:noFill/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67840" y="3860185"/>
              <a:ext cx="2340000" cy="461665"/>
            </a:xfrm>
            <a:prstGeom prst="rect">
              <a:avLst/>
            </a:prstGeom>
            <a:noFill/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 smtClean="0"/>
                <a:t>求解 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 dirty="0" smtClean="0"/>
                <a:t>个子问题</a:t>
              </a:r>
              <a:endParaRPr lang="zh-CN" altLang="en-US" dirty="0"/>
            </a:p>
          </p:txBody>
        </p:sp>
      </p:grp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026812"/>
              </p:ext>
            </p:extLst>
          </p:nvPr>
        </p:nvGraphicFramePr>
        <p:xfrm>
          <a:off x="6431279" y="4073545"/>
          <a:ext cx="4678397" cy="1795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公式" r:id="rId5" imgW="2044700" imgH="787400" progId="Equation.3">
                  <p:embed/>
                </p:oleObj>
              </mc:Choice>
              <mc:Fallback>
                <p:oleObj name="公式" r:id="rId5" imgW="2044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279" y="4073545"/>
                        <a:ext cx="4678397" cy="1795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83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61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8080" y="1018376"/>
            <a:ext cx="11230960" cy="523220"/>
          </a:xfrm>
          <a:prstGeom prst="rect">
            <a:avLst/>
          </a:prstGeom>
          <a:ln>
            <a:solidFill>
              <a:srgbClr val="5C307D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800" dirty="0" smtClean="0">
                <a:solidFill>
                  <a:srgbClr val="5C3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5C3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5C3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 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设某算法运行时间的递推式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，分析该算法的时间复杂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318287"/>
              </p:ext>
            </p:extLst>
          </p:nvPr>
        </p:nvGraphicFramePr>
        <p:xfrm>
          <a:off x="6431279" y="4073545"/>
          <a:ext cx="4678397" cy="1795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3" imgW="2044700" imgH="787400" progId="Equation.3">
                  <p:embed/>
                </p:oleObj>
              </mc:Choice>
              <mc:Fallback>
                <p:oleObj name="公式" r:id="rId3" imgW="2044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279" y="4073545"/>
                        <a:ext cx="4678397" cy="1795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089182"/>
              </p:ext>
            </p:extLst>
          </p:nvPr>
        </p:nvGraphicFramePr>
        <p:xfrm>
          <a:off x="2787964" y="1706880"/>
          <a:ext cx="3871916" cy="1102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5" imgW="1435100" imgH="393700" progId="Equation.3">
                  <p:embed/>
                </p:oleObj>
              </mc:Choice>
              <mc:Fallback>
                <p:oleObj name="公式" r:id="rId5" imgW="1435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964" y="1706880"/>
                        <a:ext cx="3871916" cy="1102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60088" y="3105834"/>
            <a:ext cx="5213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即满足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800" i="1" baseline="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61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各种情况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18714" y="957106"/>
            <a:ext cx="9742606" cy="523220"/>
            <a:chOff x="1826091" y="4148024"/>
            <a:chExt cx="9742606" cy="523220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91836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基本语句的执行次数是否只和问题规模有关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98895" y="1849120"/>
            <a:ext cx="9762425" cy="523220"/>
          </a:xfrm>
          <a:prstGeom prst="rect">
            <a:avLst/>
          </a:prstGeom>
          <a:noFill/>
          <a:ln w="952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 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一维整型数组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中顺序查找与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给定值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356360" y="2577469"/>
            <a:ext cx="504031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6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itchFamily="18" charset="0"/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 Find</a:t>
            </a:r>
            <a:r>
              <a:rPr lang="en-US" altLang="zh-CN" sz="2600" dirty="0">
                <a:solidFill>
                  <a:schemeClr val="tx1"/>
                </a:solidFill>
                <a:latin typeface="宋体" charset="-122"/>
              </a:rPr>
              <a:t>(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itchFamily="18" charset="0"/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 A[ ], 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itchFamily="18" charset="0"/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 n, 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itchFamily="18" charset="0"/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 k</a:t>
            </a:r>
            <a:r>
              <a:rPr lang="en-US" altLang="zh-CN" sz="2600" dirty="0">
                <a:solidFill>
                  <a:schemeClr val="tx1"/>
                </a:solidFill>
                <a:latin typeface="宋体" charset="-122"/>
              </a:rPr>
              <a:t>)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 algn="just" eaLnBrk="0" hangingPunct="0"/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 {</a:t>
            </a:r>
          </a:p>
          <a:p>
            <a:pPr algn="just" eaLnBrk="0" hangingPunct="0"/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      for </a:t>
            </a:r>
            <a:r>
              <a:rPr lang="en-US" altLang="zh-CN" sz="2600" dirty="0">
                <a:solidFill>
                  <a:schemeClr val="tx1"/>
                </a:solidFill>
                <a:latin typeface="宋体" charset="-122"/>
              </a:rPr>
              <a:t>(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 = 0; 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 &lt; n; 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++</a:t>
            </a:r>
            <a:r>
              <a:rPr lang="en-US" altLang="zh-CN" sz="2600" dirty="0">
                <a:solidFill>
                  <a:schemeClr val="tx1"/>
                </a:solidFill>
                <a:latin typeface="宋体" charset="-122"/>
              </a:rPr>
              <a:t>)</a:t>
            </a:r>
            <a:endParaRPr lang="en-US" altLang="zh-CN" sz="26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just" eaLnBrk="0" hangingPunct="0"/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          if </a:t>
            </a:r>
            <a:r>
              <a:rPr lang="en-US" altLang="zh-CN" sz="2600" dirty="0">
                <a:solidFill>
                  <a:schemeClr val="tx1"/>
                </a:solidFill>
                <a:latin typeface="宋体" charset="-122"/>
              </a:rPr>
              <a:t>(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A[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] == k</a:t>
            </a:r>
            <a:r>
              <a:rPr lang="en-US" altLang="zh-CN" sz="2600" dirty="0">
                <a:solidFill>
                  <a:schemeClr val="tx1"/>
                </a:solidFill>
                <a:latin typeface="宋体" charset="-122"/>
              </a:rPr>
              <a:t>)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 break;</a:t>
            </a:r>
          </a:p>
          <a:p>
            <a:pPr algn="just" eaLnBrk="0" hangingPunct="0"/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      return 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;	</a:t>
            </a:r>
          </a:p>
          <a:p>
            <a:pPr algn="just" eaLnBrk="0" hangingPunct="0"/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</a:rPr>
              <a:t> }</a:t>
            </a:r>
            <a:endParaRPr lang="zh-CN" altLang="en-US" sz="26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2564124" y="4245928"/>
            <a:ext cx="1584000" cy="0"/>
          </a:xfrm>
          <a:prstGeom prst="line">
            <a:avLst/>
          </a:prstGeom>
          <a:noFill/>
          <a:ln w="28575">
            <a:solidFill>
              <a:srgbClr val="B42D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11"/>
          <p:cNvSpPr/>
          <p:nvPr/>
        </p:nvSpPr>
        <p:spPr>
          <a:xfrm>
            <a:off x="412200" y="5313998"/>
            <a:ext cx="1134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kumimoji="1"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如果算法的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代价与输入数据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需要分析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最好情况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最坏情况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平均情况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565636" y="2803516"/>
            <a:ext cx="5077725" cy="523220"/>
            <a:chOff x="6565636" y="2803516"/>
            <a:chExt cx="5077725" cy="523220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7212043" y="2803516"/>
              <a:ext cx="44313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109"/>
            <p:cNvGrpSpPr/>
            <p:nvPr/>
          </p:nvGrpSpPr>
          <p:grpSpPr>
            <a:xfrm>
              <a:off x="6565636" y="2849126"/>
              <a:ext cx="504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565636" y="3416777"/>
            <a:ext cx="4940565" cy="523220"/>
            <a:chOff x="6565636" y="3416777"/>
            <a:chExt cx="4940565" cy="523220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7212043" y="3416777"/>
              <a:ext cx="429415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109"/>
            <p:cNvGrpSpPr/>
            <p:nvPr/>
          </p:nvGrpSpPr>
          <p:grpSpPr>
            <a:xfrm>
              <a:off x="6565636" y="3439527"/>
              <a:ext cx="504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6565636" y="4029928"/>
            <a:ext cx="4940565" cy="553810"/>
            <a:chOff x="6565636" y="4029928"/>
            <a:chExt cx="4940565" cy="55381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7212042" y="4060518"/>
              <a:ext cx="429415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平均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/2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8" name="Group 109"/>
            <p:cNvGrpSpPr/>
            <p:nvPr/>
          </p:nvGrpSpPr>
          <p:grpSpPr>
            <a:xfrm>
              <a:off x="6565636" y="4029928"/>
              <a:ext cx="504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059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5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52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77682" y="1926922"/>
            <a:ext cx="9015998" cy="3251180"/>
            <a:chOff x="1377682" y="1865962"/>
            <a:chExt cx="9015998" cy="3251180"/>
          </a:xfrm>
        </p:grpSpPr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1377682" y="1865962"/>
              <a:ext cx="9015998" cy="461665"/>
            </a:xfrm>
            <a:prstGeom prst="rect">
              <a:avLst/>
            </a:prstGeom>
            <a:noFill/>
            <a:ln w="28575">
              <a:solidFill>
                <a:srgbClr val="507D7D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2800" dirty="0">
                  <a:solidFill>
                    <a:srgbClr val="285A32"/>
                  </a:solidFill>
                </a:rPr>
                <a:t>算法设计</a:t>
              </a:r>
              <a:r>
                <a:rPr lang="zh-CN" altLang="en-US" sz="2800" dirty="0"/>
                <a:t>：</a:t>
              </a:r>
              <a:r>
                <a:rPr lang="zh-CN" altLang="zh-CN" sz="2800" dirty="0"/>
                <a:t>面对一个问题，如何设计一个有效的算法</a:t>
              </a:r>
              <a:endParaRPr lang="zh-CN" altLang="en-US" sz="2800" dirty="0"/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1377682" y="4593922"/>
              <a:ext cx="9015998" cy="523220"/>
            </a:xfrm>
            <a:prstGeom prst="rect">
              <a:avLst/>
            </a:prstGeom>
            <a:noFill/>
            <a:ln w="28575">
              <a:solidFill>
                <a:srgbClr val="507D7D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solidFill>
                    <a:srgbClr val="285A32"/>
                  </a:solidFill>
                </a:rPr>
                <a:t>算法分析</a:t>
              </a:r>
              <a:r>
                <a:rPr lang="zh-CN" altLang="en-US" dirty="0"/>
                <a:t>：</a:t>
              </a:r>
              <a:r>
                <a:rPr lang="zh-CN" altLang="zh-CN" dirty="0"/>
                <a:t>对已设计的算法，如何评价或判断其优劣</a:t>
              </a:r>
              <a:endParaRPr lang="zh-CN" altLang="en-US" dirty="0"/>
            </a:p>
          </p:txBody>
        </p:sp>
      </p:grpSp>
      <p:sp>
        <p:nvSpPr>
          <p:cNvPr id="3" name="下箭头 2"/>
          <p:cNvSpPr/>
          <p:nvPr/>
        </p:nvSpPr>
        <p:spPr>
          <a:xfrm>
            <a:off x="7391400" y="2663502"/>
            <a:ext cx="900000" cy="1800000"/>
          </a:xfrm>
          <a:prstGeom prst="downArrow">
            <a:avLst>
              <a:gd name="adj1" fmla="val 63547"/>
              <a:gd name="adj2" fmla="val 50000"/>
            </a:avLst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检验评估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上箭头 3"/>
          <p:cNvSpPr/>
          <p:nvPr/>
        </p:nvSpPr>
        <p:spPr>
          <a:xfrm>
            <a:off x="3855719" y="2633022"/>
            <a:ext cx="900000" cy="1800000"/>
          </a:xfrm>
          <a:prstGeom prst="upArrow">
            <a:avLst>
              <a:gd name="adj1" fmla="val 66933"/>
              <a:gd name="adj2" fmla="val 50000"/>
            </a:avLst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指导改进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4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5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52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如何评价算法？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56384" y="1810546"/>
            <a:ext cx="2076460" cy="523220"/>
            <a:chOff x="756384" y="1810546"/>
            <a:chExt cx="2076460" cy="523220"/>
          </a:xfrm>
        </p:grpSpPr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1284446" y="1810546"/>
              <a:ext cx="15483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易读性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82"/>
            <p:cNvGrpSpPr/>
            <p:nvPr/>
          </p:nvGrpSpPr>
          <p:grpSpPr>
            <a:xfrm>
              <a:off x="756384" y="1856266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30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56384" y="2517057"/>
            <a:ext cx="4012366" cy="523220"/>
            <a:chOff x="756384" y="2593360"/>
            <a:chExt cx="4012366" cy="523220"/>
          </a:xfrm>
        </p:grpSpPr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1284446" y="2593360"/>
              <a:ext cx="34843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健壮（容错）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82"/>
            <p:cNvGrpSpPr/>
            <p:nvPr/>
          </p:nvGrpSpPr>
          <p:grpSpPr>
            <a:xfrm>
              <a:off x="756384" y="2639080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39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56384" y="3223568"/>
            <a:ext cx="4012366" cy="523220"/>
            <a:chOff x="756384" y="3376174"/>
            <a:chExt cx="4012366" cy="523220"/>
          </a:xfrm>
        </p:grpSpPr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1284446" y="3376174"/>
              <a:ext cx="34843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可维护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Group 82"/>
            <p:cNvGrpSpPr/>
            <p:nvPr/>
          </p:nvGrpSpPr>
          <p:grpSpPr>
            <a:xfrm>
              <a:off x="756384" y="3421894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45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756384" y="3930079"/>
            <a:ext cx="4012366" cy="523220"/>
            <a:chOff x="756384" y="4158988"/>
            <a:chExt cx="4012366" cy="523220"/>
          </a:xfrm>
        </p:grpSpPr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284446" y="4158988"/>
              <a:ext cx="34843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可扩展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82"/>
            <p:cNvGrpSpPr/>
            <p:nvPr/>
          </p:nvGrpSpPr>
          <p:grpSpPr>
            <a:xfrm>
              <a:off x="756384" y="4204708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1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56384" y="4636590"/>
            <a:ext cx="6635016" cy="523220"/>
            <a:chOff x="756384" y="4941801"/>
            <a:chExt cx="6635016" cy="523220"/>
          </a:xfrm>
        </p:grpSpPr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1284446" y="4941801"/>
              <a:ext cx="610695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</a:rPr>
                <a:t>……</a:t>
              </a:r>
              <a:endParaRPr lang="zh-CN" altLang="en-US" sz="2800" dirty="0">
                <a:solidFill>
                  <a:srgbClr val="404040"/>
                </a:solidFill>
                <a:latin typeface="+mn-ea"/>
              </a:endParaRPr>
            </a:p>
          </p:txBody>
        </p:sp>
        <p:grpSp>
          <p:nvGrpSpPr>
            <p:cNvPr id="56" name="Group 82"/>
            <p:cNvGrpSpPr/>
            <p:nvPr/>
          </p:nvGrpSpPr>
          <p:grpSpPr>
            <a:xfrm>
              <a:off x="756384" y="4987521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7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741144" y="684713"/>
            <a:ext cx="10982931" cy="5333751"/>
            <a:chOff x="741144" y="684713"/>
            <a:chExt cx="10982931" cy="533375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840" y="3605817"/>
              <a:ext cx="3860235" cy="241264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281" y="684713"/>
              <a:ext cx="4512844" cy="2908440"/>
            </a:xfrm>
            <a:prstGeom prst="rect">
              <a:avLst/>
            </a:prstGeom>
          </p:spPr>
        </p:pic>
        <p:grpSp>
          <p:nvGrpSpPr>
            <p:cNvPr id="64" name="组合 63"/>
            <p:cNvGrpSpPr/>
            <p:nvPr/>
          </p:nvGrpSpPr>
          <p:grpSpPr>
            <a:xfrm>
              <a:off x="741144" y="5343101"/>
              <a:ext cx="6635016" cy="523220"/>
              <a:chOff x="756384" y="4941801"/>
              <a:chExt cx="6635016" cy="523220"/>
            </a:xfrm>
          </p:grpSpPr>
          <p:sp>
            <p:nvSpPr>
              <p:cNvPr id="65" name="Text Box 11"/>
              <p:cNvSpPr txBox="1">
                <a:spLocks noChangeArrowheads="1"/>
              </p:cNvSpPr>
              <p:nvPr/>
            </p:nvSpPr>
            <p:spPr bwMode="auto">
              <a:xfrm>
                <a:off x="1284446" y="4941801"/>
                <a:ext cx="610695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效率（速度）</a:t>
                </a:r>
                <a:r>
                  <a:rPr lang="en-US" altLang="zh-CN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算法的核心和灵魂</a:t>
                </a:r>
                <a:endPara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6" name="Group 82"/>
              <p:cNvGrpSpPr/>
              <p:nvPr/>
            </p:nvGrpSpPr>
            <p:grpSpPr>
              <a:xfrm>
                <a:off x="756384" y="4987521"/>
                <a:ext cx="360000" cy="432000"/>
                <a:chOff x="1743075" y="3159126"/>
                <a:chExt cx="454025" cy="546100"/>
              </a:xfrm>
              <a:solidFill>
                <a:srgbClr val="5A327D"/>
              </a:solidFill>
            </p:grpSpPr>
            <p:sp>
              <p:nvSpPr>
                <p:cNvPr id="67" name="Freeform 69"/>
                <p:cNvSpPr>
                  <a:spLocks/>
                </p:cNvSpPr>
                <p:nvPr/>
              </p:nvSpPr>
              <p:spPr bwMode="auto">
                <a:xfrm>
                  <a:off x="1952625" y="3159126"/>
                  <a:ext cx="111125" cy="101600"/>
                </a:xfrm>
                <a:custGeom>
                  <a:avLst/>
                  <a:gdLst>
                    <a:gd name="T0" fmla="*/ 26 w 39"/>
                    <a:gd name="T1" fmla="*/ 36 h 36"/>
                    <a:gd name="T2" fmla="*/ 27 w 39"/>
                    <a:gd name="T3" fmla="*/ 36 h 36"/>
                    <a:gd name="T4" fmla="*/ 28 w 39"/>
                    <a:gd name="T5" fmla="*/ 36 h 36"/>
                    <a:gd name="T6" fmla="*/ 39 w 39"/>
                    <a:gd name="T7" fmla="*/ 17 h 36"/>
                    <a:gd name="T8" fmla="*/ 39 w 39"/>
                    <a:gd name="T9" fmla="*/ 16 h 36"/>
                    <a:gd name="T10" fmla="*/ 39 w 39"/>
                    <a:gd name="T11" fmla="*/ 15 h 36"/>
                    <a:gd name="T12" fmla="*/ 13 w 39"/>
                    <a:gd name="T13" fmla="*/ 0 h 36"/>
                    <a:gd name="T14" fmla="*/ 12 w 39"/>
                    <a:gd name="T15" fmla="*/ 0 h 36"/>
                    <a:gd name="T16" fmla="*/ 12 w 39"/>
                    <a:gd name="T17" fmla="*/ 0 h 36"/>
                    <a:gd name="T18" fmla="*/ 0 w 39"/>
                    <a:gd name="T19" fmla="*/ 20 h 36"/>
                    <a:gd name="T20" fmla="*/ 1 w 39"/>
                    <a:gd name="T21" fmla="*/ 21 h 36"/>
                    <a:gd name="T22" fmla="*/ 26 w 39"/>
                    <a:gd name="T2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9" h="36">
                      <a:moveTo>
                        <a:pt x="26" y="36"/>
                      </a:moveTo>
                      <a:cubicBezTo>
                        <a:pt x="26" y="36"/>
                        <a:pt x="27" y="36"/>
                        <a:pt x="27" y="36"/>
                      </a:cubicBezTo>
                      <a:cubicBezTo>
                        <a:pt x="27" y="36"/>
                        <a:pt x="27" y="36"/>
                        <a:pt x="28" y="36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6"/>
                        <a:pt x="39" y="15"/>
                        <a:pt x="39" y="1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0" y="21"/>
                        <a:pt x="1" y="21"/>
                      </a:cubicBezTo>
                      <a:lnTo>
                        <a:pt x="26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70"/>
                <p:cNvSpPr>
                  <a:spLocks/>
                </p:cNvSpPr>
                <p:nvPr/>
              </p:nvSpPr>
              <p:spPr bwMode="auto">
                <a:xfrm>
                  <a:off x="1743075" y="3557588"/>
                  <a:ext cx="79375" cy="98425"/>
                </a:xfrm>
                <a:custGeom>
                  <a:avLst/>
                  <a:gdLst>
                    <a:gd name="T0" fmla="*/ 27 w 28"/>
                    <a:gd name="T1" fmla="*/ 17 h 35"/>
                    <a:gd name="T2" fmla="*/ 7 w 28"/>
                    <a:gd name="T3" fmla="*/ 3 h 35"/>
                    <a:gd name="T4" fmla="*/ 4 w 28"/>
                    <a:gd name="T5" fmla="*/ 3 h 35"/>
                    <a:gd name="T6" fmla="*/ 0 w 28"/>
                    <a:gd name="T7" fmla="*/ 34 h 35"/>
                    <a:gd name="T8" fmla="*/ 1 w 28"/>
                    <a:gd name="T9" fmla="*/ 35 h 35"/>
                    <a:gd name="T10" fmla="*/ 1 w 28"/>
                    <a:gd name="T11" fmla="*/ 35 h 35"/>
                    <a:gd name="T12" fmla="*/ 2 w 28"/>
                    <a:gd name="T13" fmla="*/ 35 h 35"/>
                    <a:gd name="T14" fmla="*/ 28 w 28"/>
                    <a:gd name="T15" fmla="*/ 17 h 35"/>
                    <a:gd name="T16" fmla="*/ 27 w 28"/>
                    <a:gd name="T17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35">
                      <a:moveTo>
                        <a:pt x="27" y="17"/>
                      </a:moveTo>
                      <a:cubicBezTo>
                        <a:pt x="16" y="0"/>
                        <a:pt x="7" y="3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4"/>
                        <a:pt x="1" y="34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8" y="17"/>
                        <a:pt x="28" y="17"/>
                        <a:pt x="28" y="17"/>
                      </a:cubicBezTo>
                      <a:cubicBezTo>
                        <a:pt x="28" y="17"/>
                        <a:pt x="28" y="17"/>
                        <a:pt x="27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71"/>
                <p:cNvSpPr>
                  <a:spLocks noEditPoints="1"/>
                </p:cNvSpPr>
                <p:nvPr/>
              </p:nvSpPr>
              <p:spPr bwMode="auto">
                <a:xfrm>
                  <a:off x="1762125" y="3252788"/>
                  <a:ext cx="247650" cy="338138"/>
                </a:xfrm>
                <a:custGeom>
                  <a:avLst/>
                  <a:gdLst>
                    <a:gd name="T0" fmla="*/ 27 w 87"/>
                    <a:gd name="T1" fmla="*/ 119 h 119"/>
                    <a:gd name="T2" fmla="*/ 87 w 87"/>
                    <a:gd name="T3" fmla="*/ 16 h 119"/>
                    <a:gd name="T4" fmla="*/ 87 w 87"/>
                    <a:gd name="T5" fmla="*/ 16 h 119"/>
                    <a:gd name="T6" fmla="*/ 87 w 87"/>
                    <a:gd name="T7" fmla="*/ 15 h 119"/>
                    <a:gd name="T8" fmla="*/ 61 w 87"/>
                    <a:gd name="T9" fmla="*/ 0 h 119"/>
                    <a:gd name="T10" fmla="*/ 60 w 87"/>
                    <a:gd name="T11" fmla="*/ 0 h 119"/>
                    <a:gd name="T12" fmla="*/ 0 w 87"/>
                    <a:gd name="T13" fmla="*/ 102 h 119"/>
                    <a:gd name="T14" fmla="*/ 27 w 87"/>
                    <a:gd name="T15" fmla="*/ 119 h 119"/>
                    <a:gd name="T16" fmla="*/ 40 w 87"/>
                    <a:gd name="T17" fmla="*/ 57 h 119"/>
                    <a:gd name="T18" fmla="*/ 66 w 87"/>
                    <a:gd name="T19" fmla="*/ 13 h 119"/>
                    <a:gd name="T20" fmla="*/ 72 w 87"/>
                    <a:gd name="T21" fmla="*/ 11 h 119"/>
                    <a:gd name="T22" fmla="*/ 73 w 87"/>
                    <a:gd name="T23" fmla="*/ 17 h 119"/>
                    <a:gd name="T24" fmla="*/ 47 w 87"/>
                    <a:gd name="T25" fmla="*/ 61 h 119"/>
                    <a:gd name="T26" fmla="*/ 43 w 87"/>
                    <a:gd name="T27" fmla="*/ 63 h 119"/>
                    <a:gd name="T28" fmla="*/ 41 w 87"/>
                    <a:gd name="T29" fmla="*/ 63 h 119"/>
                    <a:gd name="T30" fmla="*/ 40 w 87"/>
                    <a:gd name="T31" fmla="*/ 5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119">
                      <a:moveTo>
                        <a:pt x="27" y="119"/>
                      </a:moveTo>
                      <a:cubicBezTo>
                        <a:pt x="87" y="16"/>
                        <a:pt x="87" y="16"/>
                        <a:pt x="87" y="16"/>
                      </a:cubicBezTo>
                      <a:cubicBezTo>
                        <a:pt x="87" y="16"/>
                        <a:pt x="87" y="16"/>
                        <a:pt x="87" y="16"/>
                      </a:cubicBezTo>
                      <a:cubicBezTo>
                        <a:pt x="87" y="15"/>
                        <a:pt x="87" y="15"/>
                        <a:pt x="87" y="15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4" y="102"/>
                        <a:pt x="15" y="103"/>
                        <a:pt x="27" y="119"/>
                      </a:cubicBezTo>
                      <a:close/>
                      <a:moveTo>
                        <a:pt x="40" y="57"/>
                      </a:move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7" y="11"/>
                        <a:pt x="70" y="10"/>
                        <a:pt x="72" y="11"/>
                      </a:cubicBezTo>
                      <a:cubicBezTo>
                        <a:pt x="73" y="13"/>
                        <a:pt x="74" y="15"/>
                        <a:pt x="73" y="17"/>
                      </a:cubicBezTo>
                      <a:cubicBezTo>
                        <a:pt x="47" y="61"/>
                        <a:pt x="47" y="61"/>
                        <a:pt x="47" y="61"/>
                      </a:cubicBezTo>
                      <a:cubicBezTo>
                        <a:pt x="46" y="63"/>
                        <a:pt x="45" y="63"/>
                        <a:pt x="43" y="63"/>
                      </a:cubicBezTo>
                      <a:cubicBezTo>
                        <a:pt x="43" y="63"/>
                        <a:pt x="42" y="63"/>
                        <a:pt x="41" y="63"/>
                      </a:cubicBezTo>
                      <a:cubicBezTo>
                        <a:pt x="39" y="62"/>
                        <a:pt x="39" y="59"/>
                        <a:pt x="40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72"/>
                <p:cNvSpPr>
                  <a:spLocks/>
                </p:cNvSpPr>
                <p:nvPr/>
              </p:nvSpPr>
              <p:spPr bwMode="auto">
                <a:xfrm>
                  <a:off x="1758950" y="3468688"/>
                  <a:ext cx="438150" cy="236538"/>
                </a:xfrm>
                <a:custGeom>
                  <a:avLst/>
                  <a:gdLst>
                    <a:gd name="T0" fmla="*/ 153 w 154"/>
                    <a:gd name="T1" fmla="*/ 2 h 83"/>
                    <a:gd name="T2" fmla="*/ 148 w 154"/>
                    <a:gd name="T3" fmla="*/ 1 h 83"/>
                    <a:gd name="T4" fmla="*/ 141 w 154"/>
                    <a:gd name="T5" fmla="*/ 5 h 83"/>
                    <a:gd name="T6" fmla="*/ 121 w 154"/>
                    <a:gd name="T7" fmla="*/ 20 h 83"/>
                    <a:gd name="T8" fmla="*/ 122 w 154"/>
                    <a:gd name="T9" fmla="*/ 38 h 83"/>
                    <a:gd name="T10" fmla="*/ 122 w 154"/>
                    <a:gd name="T11" fmla="*/ 38 h 83"/>
                    <a:gd name="T12" fmla="*/ 88 w 154"/>
                    <a:gd name="T13" fmla="*/ 44 h 83"/>
                    <a:gd name="T14" fmla="*/ 43 w 154"/>
                    <a:gd name="T15" fmla="*/ 53 h 83"/>
                    <a:gd name="T16" fmla="*/ 41 w 154"/>
                    <a:gd name="T17" fmla="*/ 56 h 83"/>
                    <a:gd name="T18" fmla="*/ 54 w 154"/>
                    <a:gd name="T19" fmla="*/ 70 h 83"/>
                    <a:gd name="T20" fmla="*/ 62 w 154"/>
                    <a:gd name="T21" fmla="*/ 74 h 83"/>
                    <a:gd name="T22" fmla="*/ 62 w 154"/>
                    <a:gd name="T23" fmla="*/ 75 h 83"/>
                    <a:gd name="T24" fmla="*/ 57 w 154"/>
                    <a:gd name="T25" fmla="*/ 75 h 83"/>
                    <a:gd name="T26" fmla="*/ 53 w 154"/>
                    <a:gd name="T27" fmla="*/ 75 h 83"/>
                    <a:gd name="T28" fmla="*/ 29 w 154"/>
                    <a:gd name="T29" fmla="*/ 73 h 83"/>
                    <a:gd name="T30" fmla="*/ 4 w 154"/>
                    <a:gd name="T31" fmla="*/ 70 h 83"/>
                    <a:gd name="T32" fmla="*/ 0 w 154"/>
                    <a:gd name="T33" fmla="*/ 74 h 83"/>
                    <a:gd name="T34" fmla="*/ 4 w 154"/>
                    <a:gd name="T35" fmla="*/ 78 h 83"/>
                    <a:gd name="T36" fmla="*/ 28 w 154"/>
                    <a:gd name="T37" fmla="*/ 80 h 83"/>
                    <a:gd name="T38" fmla="*/ 53 w 154"/>
                    <a:gd name="T39" fmla="*/ 83 h 83"/>
                    <a:gd name="T40" fmla="*/ 56 w 154"/>
                    <a:gd name="T41" fmla="*/ 83 h 83"/>
                    <a:gd name="T42" fmla="*/ 60 w 154"/>
                    <a:gd name="T43" fmla="*/ 83 h 83"/>
                    <a:gd name="T44" fmla="*/ 70 w 154"/>
                    <a:gd name="T45" fmla="*/ 79 h 83"/>
                    <a:gd name="T46" fmla="*/ 69 w 154"/>
                    <a:gd name="T47" fmla="*/ 70 h 83"/>
                    <a:gd name="T48" fmla="*/ 57 w 154"/>
                    <a:gd name="T49" fmla="*/ 62 h 83"/>
                    <a:gd name="T50" fmla="*/ 49 w 154"/>
                    <a:gd name="T51" fmla="*/ 59 h 83"/>
                    <a:gd name="T52" fmla="*/ 89 w 154"/>
                    <a:gd name="T53" fmla="*/ 52 h 83"/>
                    <a:gd name="T54" fmla="*/ 130 w 154"/>
                    <a:gd name="T55" fmla="*/ 44 h 83"/>
                    <a:gd name="T56" fmla="*/ 133 w 154"/>
                    <a:gd name="T57" fmla="*/ 42 h 83"/>
                    <a:gd name="T58" fmla="*/ 133 w 154"/>
                    <a:gd name="T59" fmla="*/ 38 h 83"/>
                    <a:gd name="T60" fmla="*/ 128 w 154"/>
                    <a:gd name="T61" fmla="*/ 33 h 83"/>
                    <a:gd name="T62" fmla="*/ 127 w 154"/>
                    <a:gd name="T63" fmla="*/ 25 h 83"/>
                    <a:gd name="T64" fmla="*/ 145 w 154"/>
                    <a:gd name="T65" fmla="*/ 12 h 83"/>
                    <a:gd name="T66" fmla="*/ 152 w 154"/>
                    <a:gd name="T67" fmla="*/ 8 h 83"/>
                    <a:gd name="T68" fmla="*/ 153 w 154"/>
                    <a:gd name="T69" fmla="*/ 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4" h="83">
                      <a:moveTo>
                        <a:pt x="153" y="2"/>
                      </a:moveTo>
                      <a:cubicBezTo>
                        <a:pt x="152" y="0"/>
                        <a:pt x="149" y="0"/>
                        <a:pt x="148" y="1"/>
                      </a:cubicBezTo>
                      <a:cubicBezTo>
                        <a:pt x="146" y="2"/>
                        <a:pt x="143" y="4"/>
                        <a:pt x="141" y="5"/>
                      </a:cubicBezTo>
                      <a:cubicBezTo>
                        <a:pt x="134" y="9"/>
                        <a:pt x="126" y="14"/>
                        <a:pt x="121" y="20"/>
                      </a:cubicBezTo>
                      <a:cubicBezTo>
                        <a:pt x="113" y="28"/>
                        <a:pt x="119" y="35"/>
                        <a:pt x="122" y="38"/>
                      </a:cubicBezTo>
                      <a:cubicBezTo>
                        <a:pt x="122" y="38"/>
                        <a:pt x="122" y="38"/>
                        <a:pt x="122" y="38"/>
                      </a:cubicBezTo>
                      <a:cubicBezTo>
                        <a:pt x="112" y="42"/>
                        <a:pt x="100" y="43"/>
                        <a:pt x="88" y="44"/>
                      </a:cubicBezTo>
                      <a:cubicBezTo>
                        <a:pt x="73" y="45"/>
                        <a:pt x="57" y="46"/>
                        <a:pt x="43" y="53"/>
                      </a:cubicBezTo>
                      <a:cubicBezTo>
                        <a:pt x="42" y="53"/>
                        <a:pt x="41" y="54"/>
                        <a:pt x="41" y="56"/>
                      </a:cubicBezTo>
                      <a:cubicBezTo>
                        <a:pt x="39" y="64"/>
                        <a:pt x="47" y="67"/>
                        <a:pt x="54" y="70"/>
                      </a:cubicBezTo>
                      <a:cubicBezTo>
                        <a:pt x="57" y="71"/>
                        <a:pt x="61" y="73"/>
                        <a:pt x="62" y="74"/>
                      </a:cubicBezTo>
                      <a:cubicBezTo>
                        <a:pt x="62" y="74"/>
                        <a:pt x="62" y="75"/>
                        <a:pt x="62" y="75"/>
                      </a:cubicBezTo>
                      <a:cubicBezTo>
                        <a:pt x="61" y="75"/>
                        <a:pt x="58" y="75"/>
                        <a:pt x="57" y="75"/>
                      </a:cubicBezTo>
                      <a:cubicBezTo>
                        <a:pt x="55" y="75"/>
                        <a:pt x="54" y="75"/>
                        <a:pt x="53" y="75"/>
                      </a:cubicBezTo>
                      <a:cubicBezTo>
                        <a:pt x="45" y="75"/>
                        <a:pt x="37" y="74"/>
                        <a:pt x="29" y="73"/>
                      </a:cubicBezTo>
                      <a:cubicBezTo>
                        <a:pt x="21" y="71"/>
                        <a:pt x="12" y="70"/>
                        <a:pt x="4" y="70"/>
                      </a:cubicBezTo>
                      <a:cubicBezTo>
                        <a:pt x="2" y="70"/>
                        <a:pt x="0" y="72"/>
                        <a:pt x="0" y="74"/>
                      </a:cubicBezTo>
                      <a:cubicBezTo>
                        <a:pt x="0" y="76"/>
                        <a:pt x="2" y="78"/>
                        <a:pt x="4" y="78"/>
                      </a:cubicBezTo>
                      <a:cubicBezTo>
                        <a:pt x="12" y="78"/>
                        <a:pt x="19" y="79"/>
                        <a:pt x="28" y="80"/>
                      </a:cubicBezTo>
                      <a:cubicBezTo>
                        <a:pt x="36" y="82"/>
                        <a:pt x="45" y="83"/>
                        <a:pt x="53" y="83"/>
                      </a:cubicBezTo>
                      <a:cubicBezTo>
                        <a:pt x="54" y="83"/>
                        <a:pt x="55" y="83"/>
                        <a:pt x="56" y="83"/>
                      </a:cubicBezTo>
                      <a:cubicBezTo>
                        <a:pt x="58" y="83"/>
                        <a:pt x="59" y="83"/>
                        <a:pt x="60" y="83"/>
                      </a:cubicBezTo>
                      <a:cubicBezTo>
                        <a:pt x="64" y="83"/>
                        <a:pt x="68" y="82"/>
                        <a:pt x="70" y="79"/>
                      </a:cubicBezTo>
                      <a:cubicBezTo>
                        <a:pt x="72" y="75"/>
                        <a:pt x="69" y="71"/>
                        <a:pt x="69" y="70"/>
                      </a:cubicBezTo>
                      <a:cubicBezTo>
                        <a:pt x="66" y="66"/>
                        <a:pt x="62" y="64"/>
                        <a:pt x="57" y="62"/>
                      </a:cubicBezTo>
                      <a:cubicBezTo>
                        <a:pt x="55" y="62"/>
                        <a:pt x="51" y="60"/>
                        <a:pt x="49" y="59"/>
                      </a:cubicBezTo>
                      <a:cubicBezTo>
                        <a:pt x="62" y="54"/>
                        <a:pt x="75" y="53"/>
                        <a:pt x="89" y="52"/>
                      </a:cubicBezTo>
                      <a:cubicBezTo>
                        <a:pt x="103" y="50"/>
                        <a:pt x="117" y="49"/>
                        <a:pt x="130" y="44"/>
                      </a:cubicBezTo>
                      <a:cubicBezTo>
                        <a:pt x="132" y="44"/>
                        <a:pt x="132" y="43"/>
                        <a:pt x="133" y="42"/>
                      </a:cubicBezTo>
                      <a:cubicBezTo>
                        <a:pt x="133" y="41"/>
                        <a:pt x="133" y="39"/>
                        <a:pt x="133" y="38"/>
                      </a:cubicBezTo>
                      <a:cubicBezTo>
                        <a:pt x="131" y="36"/>
                        <a:pt x="130" y="34"/>
                        <a:pt x="128" y="33"/>
                      </a:cubicBezTo>
                      <a:cubicBezTo>
                        <a:pt x="124" y="28"/>
                        <a:pt x="124" y="28"/>
                        <a:pt x="127" y="25"/>
                      </a:cubicBezTo>
                      <a:cubicBezTo>
                        <a:pt x="131" y="20"/>
                        <a:pt x="139" y="16"/>
                        <a:pt x="145" y="12"/>
                      </a:cubicBezTo>
                      <a:cubicBezTo>
                        <a:pt x="148" y="10"/>
                        <a:pt x="150" y="9"/>
                        <a:pt x="152" y="8"/>
                      </a:cubicBezTo>
                      <a:cubicBezTo>
                        <a:pt x="154" y="6"/>
                        <a:pt x="154" y="4"/>
                        <a:pt x="15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009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0"/>
          <p:cNvGrpSpPr/>
          <p:nvPr/>
        </p:nvGrpSpPr>
        <p:grpSpPr>
          <a:xfrm>
            <a:off x="1794883" y="124542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539999" y="1184964"/>
            <a:ext cx="381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度量算法效率的方法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40"/>
          <p:cNvGrpSpPr/>
          <p:nvPr/>
        </p:nvGrpSpPr>
        <p:grpSpPr>
          <a:xfrm>
            <a:off x="1794883" y="205243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539999" y="1992120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算法的时间复杂度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794883" y="285943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39999" y="2799276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间复杂度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40"/>
          <p:cNvGrpSpPr/>
          <p:nvPr/>
        </p:nvGrpSpPr>
        <p:grpSpPr>
          <a:xfrm>
            <a:off x="1794883" y="366644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2539999" y="3606432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非递归算法的时间复杂度分析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40"/>
          <p:cNvGrpSpPr/>
          <p:nvPr/>
        </p:nvGrpSpPr>
        <p:grpSpPr>
          <a:xfrm>
            <a:off x="1794883" y="447345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2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539999" y="4413588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递归算法的时间复杂度分析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40"/>
          <p:cNvGrpSpPr/>
          <p:nvPr/>
        </p:nvGrpSpPr>
        <p:grpSpPr>
          <a:xfrm>
            <a:off x="1794883" y="528045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539999" y="5220743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最好、最坏、平均情况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35" grpId="0"/>
      <p:bldP spid="41" grpId="0"/>
      <p:bldP spid="19" grpId="0"/>
      <p:bldP spid="30" grpId="0"/>
      <p:bldP spid="3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14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度量算法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效率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如何度量算法的效率呢？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1625273" y="2220833"/>
            <a:ext cx="846137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程序实现算法将花费较多的时间和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精力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所得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实验结果依赖于计算机的软硬件等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环境因素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924024" y="1627666"/>
            <a:ext cx="10551696" cy="523220"/>
            <a:chOff x="756384" y="1810546"/>
            <a:chExt cx="10551696" cy="523220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1101566" y="1810546"/>
              <a:ext cx="10206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285A32"/>
                  </a:solidFill>
                  <a:latin typeface="Times New Roman" pitchFamily="18" charset="0"/>
                </a:rPr>
                <a:t> 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事后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统计（定量分析）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将算法实现，测算其时间和空间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开销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Group 82"/>
            <p:cNvGrpSpPr/>
            <p:nvPr/>
          </p:nvGrpSpPr>
          <p:grpSpPr>
            <a:xfrm>
              <a:off x="756384" y="1856266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66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908784" y="3421380"/>
            <a:ext cx="10475496" cy="523220"/>
            <a:chOff x="756384" y="2593360"/>
            <a:chExt cx="10475496" cy="523220"/>
          </a:xfrm>
        </p:grpSpPr>
        <p:sp>
          <p:nvSpPr>
            <p:cNvPr id="71" name="Text Box 11"/>
            <p:cNvSpPr txBox="1">
              <a:spLocks noChangeArrowheads="1"/>
            </p:cNvSpPr>
            <p:nvPr/>
          </p:nvSpPr>
          <p:spPr bwMode="auto">
            <a:xfrm>
              <a:off x="1147286" y="2593360"/>
              <a:ext cx="1008459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事前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分析（定性分析）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对算法所消耗资源的一种估算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2" name="Group 82"/>
            <p:cNvGrpSpPr/>
            <p:nvPr/>
          </p:nvGrpSpPr>
          <p:grpSpPr>
            <a:xfrm>
              <a:off x="756384" y="2639080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612380" y="3947218"/>
            <a:ext cx="2339341" cy="1061829"/>
            <a:chOff x="7612380" y="4206298"/>
            <a:chExt cx="2339341" cy="1061829"/>
          </a:xfrm>
        </p:grpSpPr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8828247" y="4206298"/>
              <a:ext cx="1123474" cy="1061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ct val="95000"/>
                </a:lnSpc>
                <a:spcBef>
                  <a:spcPct val="35000"/>
                </a:spcBef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endParaRPr kumimoji="1"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0" hangingPunct="0">
                <a:lnSpc>
                  <a:spcPct val="95000"/>
                </a:lnSpc>
                <a:spcBef>
                  <a:spcPct val="35000"/>
                </a:spcBef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圆角右箭头 77"/>
            <p:cNvSpPr/>
            <p:nvPr/>
          </p:nvSpPr>
          <p:spPr>
            <a:xfrm flipV="1">
              <a:off x="7612380" y="4221538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左大括号 1"/>
            <p:cNvSpPr/>
            <p:nvPr/>
          </p:nvSpPr>
          <p:spPr>
            <a:xfrm>
              <a:off x="8564880" y="4434840"/>
              <a:ext cx="263367" cy="570681"/>
            </a:xfrm>
            <a:prstGeom prst="leftBrace">
              <a:avLst>
                <a:gd name="adj1" fmla="val 32001"/>
                <a:gd name="adj2" fmla="val 54167"/>
              </a:avLst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18714" y="4552569"/>
            <a:ext cx="7197526" cy="523220"/>
            <a:chOff x="1826091" y="4148024"/>
            <a:chExt cx="7197526" cy="523220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对估算方法有什么要求呢？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490346" y="5175804"/>
            <a:ext cx="8461375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能够刻画效率；与语言环境无关；具有一般性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81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79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时间复杂度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4755992" y="1103656"/>
            <a:ext cx="6765448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执行时间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＝ 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条语句执行时间之和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777514" y="1596416"/>
            <a:ext cx="4616450" cy="1775723"/>
            <a:chOff x="6777514" y="1596416"/>
            <a:chExt cx="4616450" cy="1775723"/>
          </a:xfrm>
        </p:grpSpPr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7747318" y="1596416"/>
              <a:ext cx="2881313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777514" y="2870463"/>
              <a:ext cx="4616450" cy="501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algn="just" eaLnBrk="0" hangingPunct="0">
                <a:lnSpc>
                  <a:spcPct val="95000"/>
                </a:lnSpc>
                <a:spcBef>
                  <a:spcPct val="35000"/>
                </a:spcBef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执行</a:t>
              </a:r>
              <a:r>
                <a:rPr lang="zh-CN" altLang="en-US" dirty="0" smtClean="0"/>
                <a:t>次数 </a:t>
              </a:r>
              <a:r>
                <a:rPr lang="en-US" altLang="zh-CN" dirty="0" smtClean="0"/>
                <a:t>× </a:t>
              </a:r>
              <a:r>
                <a:rPr lang="zh-CN" altLang="en-US" dirty="0" smtClean="0"/>
                <a:t>执行</a:t>
              </a:r>
              <a:r>
                <a:rPr lang="zh-CN" altLang="en-US" dirty="0"/>
                <a:t>一次的时间</a:t>
              </a:r>
            </a:p>
          </p:txBody>
        </p:sp>
        <p:sp>
          <p:nvSpPr>
            <p:cNvPr id="34" name="AutoShape 15"/>
            <p:cNvSpPr>
              <a:spLocks noChangeArrowheads="1"/>
            </p:cNvSpPr>
            <p:nvPr/>
          </p:nvSpPr>
          <p:spPr bwMode="auto">
            <a:xfrm>
              <a:off x="8582502" y="1735454"/>
              <a:ext cx="315913" cy="1080000"/>
            </a:xfrm>
            <a:prstGeom prst="downArrow">
              <a:avLst>
                <a:gd name="adj1" fmla="val 50000"/>
                <a:gd name="adj2" fmla="val 81910"/>
              </a:avLst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06737" y="3358198"/>
            <a:ext cx="4319587" cy="1084875"/>
            <a:chOff x="6906737" y="3358198"/>
            <a:chExt cx="4319587" cy="1084875"/>
          </a:xfrm>
        </p:grpSpPr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8644732" y="3358198"/>
              <a:ext cx="2514600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906737" y="3436942"/>
              <a:ext cx="4319587" cy="1006131"/>
              <a:chOff x="6708617" y="3436942"/>
              <a:chExt cx="4319587" cy="1006131"/>
            </a:xfrm>
          </p:grpSpPr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6708617" y="3941397"/>
                <a:ext cx="4319587" cy="501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rIns="0">
                <a:spAutoFit/>
              </a:bodyPr>
              <a:lstStyle>
                <a:defPPr>
                  <a:defRPr lang="zh-CN"/>
                </a:defPPr>
                <a:lvl1pPr algn="just" eaLnBrk="0" hangingPunct="0">
                  <a:lnSpc>
                    <a:spcPct val="95000"/>
                  </a:lnSpc>
                  <a:spcBef>
                    <a:spcPct val="35000"/>
                  </a:spcBef>
                  <a:defRPr sz="28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指令系统、编译的代码质量</a:t>
                </a:r>
              </a:p>
            </p:txBody>
          </p:sp>
          <p:sp>
            <p:nvSpPr>
              <p:cNvPr id="40" name="AutoShape 17"/>
              <p:cNvSpPr>
                <a:spLocks noChangeArrowheads="1"/>
              </p:cNvSpPr>
              <p:nvPr/>
            </p:nvSpPr>
            <p:spPr bwMode="auto">
              <a:xfrm>
                <a:off x="10069989" y="3436942"/>
                <a:ext cx="324000" cy="432000"/>
              </a:xfrm>
              <a:prstGeom prst="downArrow">
                <a:avLst>
                  <a:gd name="adj1" fmla="val 50000"/>
                  <a:gd name="adj2" fmla="val 28947"/>
                </a:avLst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9736932" y="1834462"/>
            <a:ext cx="1530350" cy="973076"/>
            <a:chOff x="9736932" y="1834462"/>
            <a:chExt cx="1530350" cy="973076"/>
          </a:xfrm>
        </p:grpSpPr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9736932" y="1834462"/>
              <a:ext cx="1530350" cy="501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algn="just" eaLnBrk="0" hangingPunct="0">
                <a:lnSpc>
                  <a:spcPct val="95000"/>
                </a:lnSpc>
                <a:spcBef>
                  <a:spcPct val="35000"/>
                </a:spcBef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单位时间</a:t>
              </a:r>
              <a:endParaRPr lang="en-US" altLang="zh-CN" dirty="0"/>
            </a:p>
          </p:txBody>
        </p:sp>
        <p:sp>
          <p:nvSpPr>
            <p:cNvPr id="43" name="AutoShape 18"/>
            <p:cNvSpPr>
              <a:spLocks noChangeArrowheads="1"/>
            </p:cNvSpPr>
            <p:nvPr/>
          </p:nvSpPr>
          <p:spPr bwMode="auto">
            <a:xfrm flipV="1">
              <a:off x="10250329" y="2375538"/>
              <a:ext cx="324000" cy="432000"/>
            </a:xfrm>
            <a:prstGeom prst="downArrow">
              <a:avLst>
                <a:gd name="adj1" fmla="val 50000"/>
                <a:gd name="adj2" fmla="val 33382"/>
              </a:avLst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666592" y="1103656"/>
            <a:ext cx="3996848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每条语句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执行次数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613410" y="3010663"/>
            <a:ext cx="4095750" cy="1373187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/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for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dirty="0" err="1" smtClean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 = 1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; </a:t>
            </a:r>
            <a:r>
              <a:rPr kumimoji="1" lang="en-US" altLang="zh-CN" sz="2800" b="1" dirty="0" err="1" smtClean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 &lt;= n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; 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++)</a:t>
            </a:r>
          </a:p>
          <a:p>
            <a:pPr marL="342900" indent="-342900" algn="l"/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   for (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j = 1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;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j &lt;= n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; j++)</a:t>
            </a:r>
          </a:p>
          <a:p>
            <a:pPr marL="342900" indent="-342900" algn="l"/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        x++;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74532" y="1680169"/>
            <a:ext cx="3259137" cy="1025165"/>
            <a:chOff x="774532" y="1680169"/>
            <a:chExt cx="3259137" cy="1025165"/>
          </a:xfrm>
        </p:grpSpPr>
        <p:sp>
          <p:nvSpPr>
            <p:cNvPr id="46" name="AutoShape 19"/>
            <p:cNvSpPr>
              <a:spLocks noChangeArrowheads="1"/>
            </p:cNvSpPr>
            <p:nvPr/>
          </p:nvSpPr>
          <p:spPr bwMode="auto">
            <a:xfrm>
              <a:off x="2186781" y="1680169"/>
              <a:ext cx="324000" cy="432000"/>
            </a:xfrm>
            <a:prstGeom prst="downArrow">
              <a:avLst>
                <a:gd name="adj1" fmla="val 50000"/>
                <a:gd name="adj2" fmla="val 37500"/>
              </a:avLst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774532" y="2203658"/>
              <a:ext cx="3259137" cy="501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algn="just" eaLnBrk="0" hangingPunct="0">
                <a:lnSpc>
                  <a:spcPct val="95000"/>
                </a:lnSpc>
                <a:spcBef>
                  <a:spcPct val="35000"/>
                </a:spcBef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B42D2D"/>
                  </a:solidFill>
                </a:rPr>
                <a:t>基本语句</a:t>
              </a:r>
              <a:r>
                <a:rPr lang="zh-CN" altLang="en-US" dirty="0"/>
                <a:t>的执行次数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53408" y="5397500"/>
            <a:ext cx="5061593" cy="609398"/>
            <a:chOff x="651937" y="5387316"/>
            <a:chExt cx="5061593" cy="609398"/>
          </a:xfrm>
        </p:grpSpPr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458255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问题规模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：输入量的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多少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691978" y="4756352"/>
            <a:ext cx="10798983" cy="609398"/>
            <a:chOff x="651937" y="5387316"/>
            <a:chExt cx="10798983" cy="609398"/>
          </a:xfrm>
        </p:grpSpPr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1100496" y="5387316"/>
              <a:ext cx="1035042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基本语句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：执行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次数与整个算法的执行次数成正比的操作指令</a:t>
              </a:r>
            </a:p>
          </p:txBody>
        </p:sp>
        <p:grpSp>
          <p:nvGrpSpPr>
            <p:cNvPr id="79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80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1432560" y="4322890"/>
            <a:ext cx="754221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6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79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时间复杂度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97136" y="2279530"/>
            <a:ext cx="9867104" cy="535531"/>
            <a:chOff x="588683" y="1205432"/>
            <a:chExt cx="9867104" cy="535531"/>
          </a:xfrm>
        </p:grpSpPr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1148620" y="1205432"/>
              <a:ext cx="9307167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到，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几乎所有算法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，对于规模更大的输入需要运行更长的时间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84"/>
            <p:cNvSpPr>
              <a:spLocks/>
            </p:cNvSpPr>
            <p:nvPr/>
          </p:nvSpPr>
          <p:spPr bwMode="auto">
            <a:xfrm>
              <a:off x="588683" y="127063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197136" y="2854492"/>
            <a:ext cx="8876504" cy="461665"/>
            <a:chOff x="588683" y="1251152"/>
            <a:chExt cx="8876504" cy="461665"/>
          </a:xfrm>
        </p:grpSpPr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1118140" y="1251152"/>
              <a:ext cx="8347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运行算法所需要的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问题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规模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函数，记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作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84"/>
            <p:cNvSpPr>
              <a:spLocks/>
            </p:cNvSpPr>
            <p:nvPr/>
          </p:nvSpPr>
          <p:spPr bwMode="auto">
            <a:xfrm>
              <a:off x="588683" y="127063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3527" y="4084772"/>
            <a:ext cx="7197526" cy="523220"/>
            <a:chOff x="1826091" y="4148024"/>
            <a:chExt cx="7197526" cy="523220"/>
          </a:xfrm>
        </p:grpSpPr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表示算法的运行时间函数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9" name="Rectangle 13"/>
          <p:cNvSpPr>
            <a:spLocks noChangeArrowheads="1"/>
          </p:cNvSpPr>
          <p:nvPr/>
        </p:nvSpPr>
        <p:spPr bwMode="auto">
          <a:xfrm>
            <a:off x="2520220" y="885392"/>
            <a:ext cx="6820593" cy="565604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算法的运行时间 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基本语句的执行次数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638168" y="1661612"/>
            <a:ext cx="7197526" cy="523220"/>
            <a:chOff x="1826091" y="4148024"/>
            <a:chExt cx="7197526" cy="523220"/>
          </a:xfrm>
        </p:grpSpPr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如何计算算法中基本语句的执行次数呢？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07688" y="4820198"/>
            <a:ext cx="11280222" cy="1118255"/>
            <a:chOff x="607688" y="5399318"/>
            <a:chExt cx="11280222" cy="1118255"/>
          </a:xfrm>
        </p:grpSpPr>
        <p:sp>
          <p:nvSpPr>
            <p:cNvPr id="10" name="矩形 9"/>
            <p:cNvSpPr/>
            <p:nvPr/>
          </p:nvSpPr>
          <p:spPr>
            <a:xfrm>
              <a:off x="1136176" y="5399318"/>
              <a:ext cx="10751734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问题规模充分大时，算法中基本语句的执行次数在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渐近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意义下的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关注的是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增长趋势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4" name="Group 67"/>
            <p:cNvGrpSpPr/>
            <p:nvPr/>
          </p:nvGrpSpPr>
          <p:grpSpPr>
            <a:xfrm>
              <a:off x="607688" y="5490549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85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1197136" y="3355588"/>
            <a:ext cx="8876504" cy="461665"/>
            <a:chOff x="588683" y="1251152"/>
            <a:chExt cx="8876504" cy="461665"/>
          </a:xfrm>
        </p:grpSpPr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1118140" y="1251152"/>
              <a:ext cx="8347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问题规模可以是多个变量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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多元函数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84"/>
            <p:cNvSpPr>
              <a:spLocks/>
            </p:cNvSpPr>
            <p:nvPr/>
          </p:nvSpPr>
          <p:spPr bwMode="auto">
            <a:xfrm>
              <a:off x="588683" y="127063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37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700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记号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Rectangle 13"/>
          <p:cNvSpPr>
            <a:spLocks noChangeArrowheads="1"/>
          </p:cNvSpPr>
          <p:nvPr/>
        </p:nvSpPr>
        <p:spPr bwMode="auto">
          <a:xfrm>
            <a:off x="813340" y="992072"/>
            <a:ext cx="10311860" cy="990015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若存在两个正的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常数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，对于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，都有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≤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lang="zh-CN" altLang="en-US" sz="24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0" name="Group 5"/>
          <p:cNvGrpSpPr>
            <a:grpSpLocks/>
          </p:cNvGrpSpPr>
          <p:nvPr/>
        </p:nvGrpSpPr>
        <p:grpSpPr bwMode="auto">
          <a:xfrm>
            <a:off x="749844" y="2178867"/>
            <a:ext cx="6827518" cy="3227027"/>
            <a:chOff x="1264" y="1982"/>
            <a:chExt cx="3521" cy="2025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2234" y="3791"/>
              <a:ext cx="15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446" y="3786"/>
              <a:ext cx="3311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V="1">
              <a:off x="1460" y="2011"/>
              <a:ext cx="0" cy="1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4025" y="3805"/>
              <a:ext cx="76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问题</a:t>
              </a:r>
              <a:r>
                <a:rPr lang="zh-CN" altLang="en-US" sz="20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规模 </a:t>
              </a:r>
              <a:r>
                <a:rPr lang="en-US" altLang="zh-CN" sz="20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lang="en-US" altLang="zh-CN" sz="20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1264" y="2000"/>
              <a:ext cx="14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sz="20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执行次数</a:t>
              </a: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271" y="2035"/>
              <a:ext cx="0" cy="1751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1525" y="3131"/>
              <a:ext cx="787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ts val="3000"/>
                </a:lnSpc>
              </a:pPr>
              <a:r>
                <a:rPr lang="en-US" altLang="zh-CN" sz="20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zh-CN" altLang="en-US" sz="20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之前</a:t>
              </a:r>
              <a:r>
                <a:rPr lang="zh-CN" altLang="en-US" sz="20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</a:t>
              </a:r>
              <a:endParaRPr lang="en-US" altLang="zh-CN" sz="20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 eaLnBrk="0" hangingPunct="0">
                <a:lnSpc>
                  <a:spcPts val="3000"/>
                </a:lnSpc>
              </a:pPr>
              <a:r>
                <a:rPr lang="zh-CN" altLang="en-US" sz="20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况</a:t>
              </a:r>
              <a:r>
                <a:rPr lang="zh-CN" altLang="en-US" sz="20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无关紧要</a:t>
              </a: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2271" y="2243"/>
              <a:ext cx="1831" cy="1354"/>
            </a:xfrm>
            <a:custGeom>
              <a:avLst/>
              <a:gdLst>
                <a:gd name="T0" fmla="*/ 0 w 2206"/>
                <a:gd name="T1" fmla="*/ 1696 h 1696"/>
                <a:gd name="T2" fmla="*/ 376 w 2206"/>
                <a:gd name="T3" fmla="*/ 1515 h 1696"/>
                <a:gd name="T4" fmla="*/ 676 w 2206"/>
                <a:gd name="T5" fmla="*/ 1305 h 1696"/>
                <a:gd name="T6" fmla="*/ 1096 w 2206"/>
                <a:gd name="T7" fmla="*/ 1080 h 1696"/>
                <a:gd name="T8" fmla="*/ 1606 w 2206"/>
                <a:gd name="T9" fmla="*/ 765 h 1696"/>
                <a:gd name="T10" fmla="*/ 1906 w 2206"/>
                <a:gd name="T11" fmla="*/ 360 h 1696"/>
                <a:gd name="T12" fmla="*/ 2086 w 2206"/>
                <a:gd name="T13" fmla="*/ 195 h 1696"/>
                <a:gd name="T14" fmla="*/ 2206 w 2206"/>
                <a:gd name="T15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6" h="1696">
                  <a:moveTo>
                    <a:pt x="0" y="1696"/>
                  </a:moveTo>
                  <a:cubicBezTo>
                    <a:pt x="63" y="1666"/>
                    <a:pt x="263" y="1580"/>
                    <a:pt x="376" y="1515"/>
                  </a:cubicBezTo>
                  <a:cubicBezTo>
                    <a:pt x="489" y="1455"/>
                    <a:pt x="556" y="1377"/>
                    <a:pt x="676" y="1305"/>
                  </a:cubicBezTo>
                  <a:cubicBezTo>
                    <a:pt x="796" y="1233"/>
                    <a:pt x="941" y="1170"/>
                    <a:pt x="1096" y="1080"/>
                  </a:cubicBezTo>
                  <a:cubicBezTo>
                    <a:pt x="1301" y="955"/>
                    <a:pt x="1471" y="885"/>
                    <a:pt x="1606" y="765"/>
                  </a:cubicBezTo>
                  <a:cubicBezTo>
                    <a:pt x="1741" y="645"/>
                    <a:pt x="1811" y="462"/>
                    <a:pt x="1906" y="360"/>
                  </a:cubicBezTo>
                  <a:cubicBezTo>
                    <a:pt x="1982" y="262"/>
                    <a:pt x="2036" y="255"/>
                    <a:pt x="2086" y="195"/>
                  </a:cubicBezTo>
                  <a:cubicBezTo>
                    <a:pt x="2136" y="135"/>
                    <a:pt x="2181" y="41"/>
                    <a:pt x="2206" y="0"/>
                  </a:cubicBezTo>
                </a:path>
              </a:pathLst>
            </a:custGeom>
            <a:noFill/>
            <a:ln w="28575" cmpd="sng">
              <a:solidFill>
                <a:srgbClr val="5C307D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2271" y="2189"/>
              <a:ext cx="1831" cy="1255"/>
            </a:xfrm>
            <a:custGeom>
              <a:avLst/>
              <a:gdLst>
                <a:gd name="T0" fmla="*/ 0 w 2130"/>
                <a:gd name="T1" fmla="*/ 1590 h 1590"/>
                <a:gd name="T2" fmla="*/ 480 w 2130"/>
                <a:gd name="T3" fmla="*/ 1425 h 1590"/>
                <a:gd name="T4" fmla="*/ 1005 w 2130"/>
                <a:gd name="T5" fmla="*/ 1080 h 1590"/>
                <a:gd name="T6" fmla="*/ 1515 w 2130"/>
                <a:gd name="T7" fmla="*/ 660 h 1590"/>
                <a:gd name="T8" fmla="*/ 1830 w 2130"/>
                <a:gd name="T9" fmla="*/ 360 h 1590"/>
                <a:gd name="T10" fmla="*/ 2130 w 2130"/>
                <a:gd name="T11" fmla="*/ 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0" h="1590">
                  <a:moveTo>
                    <a:pt x="0" y="1590"/>
                  </a:moveTo>
                  <a:cubicBezTo>
                    <a:pt x="77" y="1563"/>
                    <a:pt x="313" y="1510"/>
                    <a:pt x="480" y="1425"/>
                  </a:cubicBezTo>
                  <a:cubicBezTo>
                    <a:pt x="643" y="1335"/>
                    <a:pt x="835" y="1215"/>
                    <a:pt x="1005" y="1080"/>
                  </a:cubicBezTo>
                  <a:cubicBezTo>
                    <a:pt x="1175" y="945"/>
                    <a:pt x="1340" y="840"/>
                    <a:pt x="1515" y="660"/>
                  </a:cubicBezTo>
                  <a:cubicBezTo>
                    <a:pt x="1656" y="521"/>
                    <a:pt x="1740" y="470"/>
                    <a:pt x="1830" y="360"/>
                  </a:cubicBezTo>
                  <a:cubicBezTo>
                    <a:pt x="1920" y="250"/>
                    <a:pt x="2067" y="75"/>
                    <a:pt x="2130" y="0"/>
                  </a:cubicBezTo>
                </a:path>
              </a:pathLst>
            </a:custGeom>
            <a:noFill/>
            <a:ln w="28575" cmpd="sng">
              <a:solidFill>
                <a:srgbClr val="40404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15"/>
            <p:cNvSpPr txBox="1">
              <a:spLocks noChangeArrowheads="1"/>
            </p:cNvSpPr>
            <p:nvPr/>
          </p:nvSpPr>
          <p:spPr bwMode="auto">
            <a:xfrm>
              <a:off x="4193" y="2302"/>
              <a:ext cx="37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4143" y="1982"/>
              <a:ext cx="52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×</a:t>
              </a:r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45" name="Rectangle 11"/>
          <p:cNvSpPr/>
          <p:nvPr/>
        </p:nvSpPr>
        <p:spPr>
          <a:xfrm>
            <a:off x="528586" y="5627950"/>
            <a:ext cx="11052000" cy="576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相同的增长趋势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增长至多趋同于函数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的增长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6" name="Picture 19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35" y="3047773"/>
            <a:ext cx="2783205" cy="125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700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记号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Rectangle 11"/>
          <p:cNvSpPr/>
          <p:nvPr/>
        </p:nvSpPr>
        <p:spPr>
          <a:xfrm>
            <a:off x="1609923" y="4347790"/>
            <a:ext cx="6240116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时间复杂度是一种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估算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898090" y="1724462"/>
            <a:ext cx="9929321" cy="49314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</a:rPr>
              <a:t>Ο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</a:rPr>
              <a:t>(1)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</a:rPr>
              <a:t>＜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</a:rPr>
              <a:t>Ο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</a:rPr>
              <a:t>log</a:t>
            </a:r>
            <a:r>
              <a:rPr lang="en-US" altLang="zh-CN" sz="2400" b="1" baseline="-25000" dirty="0">
                <a:solidFill>
                  <a:srgbClr val="404040"/>
                </a:solidFill>
                <a:latin typeface="Times New Roman" pitchFamily="18" charset="0"/>
              </a:rPr>
              <a:t>2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</a:rPr>
              <a:t>＜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</a:rPr>
              <a:t>Ο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</a:rPr>
              <a:t>＜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</a:rPr>
              <a:t>Ο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</a:rPr>
              <a:t>log</a:t>
            </a:r>
            <a:r>
              <a:rPr lang="en-US" altLang="zh-CN" sz="2400" b="1" baseline="-25000" dirty="0">
                <a:solidFill>
                  <a:srgbClr val="404040"/>
                </a:solidFill>
                <a:latin typeface="Times New Roman" pitchFamily="18" charset="0"/>
              </a:rPr>
              <a:t>2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</a:rPr>
              <a:t>＜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</a:rPr>
              <a:t>Ο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</a:rPr>
              <a:t>n</a:t>
            </a:r>
            <a:r>
              <a:rPr lang="en-US" altLang="zh-CN" sz="2400" b="1" baseline="30000" dirty="0">
                <a:solidFill>
                  <a:srgbClr val="40404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</a:rPr>
              <a:t>＜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</a:rPr>
              <a:t>Ο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</a:rPr>
              <a:t>n</a:t>
            </a:r>
            <a:r>
              <a:rPr lang="en-US" altLang="zh-CN" sz="2400" b="1" baseline="30000" dirty="0">
                <a:solidFill>
                  <a:srgbClr val="404040"/>
                </a:solidFill>
                <a:latin typeface="Times New Roman" pitchFamily="18" charset="0"/>
              </a:rPr>
              <a:t>3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</a:rPr>
              <a:t>＜</a:t>
            </a:r>
            <a:r>
              <a:rPr lang="en-US" altLang="zh-CN" sz="2400" b="1" dirty="0">
                <a:solidFill>
                  <a:srgbClr val="404040"/>
                </a:solidFill>
                <a:latin typeface="+mn-ea"/>
              </a:rPr>
              <a:t>…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</a:rPr>
              <a:t>＜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</a:rPr>
              <a:t>Ο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</a:rPr>
              <a:t>2</a:t>
            </a:r>
            <a:r>
              <a:rPr lang="en-US" altLang="zh-CN" sz="2400" b="1" i="1" baseline="30000" dirty="0">
                <a:solidFill>
                  <a:srgbClr val="40404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</a:rPr>
              <a:t>＜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</a:rPr>
              <a:t>Ο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</a:rPr>
              <a:t>!) 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49199" y="903518"/>
            <a:ext cx="3831361" cy="605294"/>
            <a:chOff x="607688" y="5399318"/>
            <a:chExt cx="3831361" cy="605294"/>
          </a:xfrm>
        </p:grpSpPr>
        <p:sp>
          <p:nvSpPr>
            <p:cNvPr id="21" name="矩形 20"/>
            <p:cNvSpPr/>
            <p:nvPr/>
          </p:nvSpPr>
          <p:spPr>
            <a:xfrm>
              <a:off x="1136176" y="5399318"/>
              <a:ext cx="3302873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常见的时间复杂度：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67"/>
            <p:cNvGrpSpPr/>
            <p:nvPr/>
          </p:nvGrpSpPr>
          <p:grpSpPr>
            <a:xfrm>
              <a:off x="607688" y="5490549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8476116" y="1417536"/>
            <a:ext cx="0" cy="1600148"/>
          </a:xfrm>
          <a:prstGeom prst="line">
            <a:avLst/>
          </a:prstGeom>
          <a:ln w="38100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098508" y="2515187"/>
            <a:ext cx="3262432" cy="49795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多项式时间，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易解问题</a:t>
            </a:r>
            <a:endParaRPr lang="en-US" altLang="zh-CN" sz="24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8478591" y="2513522"/>
            <a:ext cx="2954655" cy="49795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指数时间，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难解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86711" y="3346330"/>
            <a:ext cx="8130569" cy="609398"/>
            <a:chOff x="588683" y="1159712"/>
            <a:chExt cx="8130569" cy="609398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1179100" y="1159712"/>
              <a:ext cx="7540152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复杂度是在不同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数量级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的层面上比较算法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84"/>
            <p:cNvSpPr>
              <a:spLocks/>
            </p:cNvSpPr>
            <p:nvPr/>
          </p:nvSpPr>
          <p:spPr bwMode="auto">
            <a:xfrm>
              <a:off x="588683" y="1270635"/>
              <a:ext cx="468000" cy="396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197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9" grpId="0" animBg="1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1429</Words>
  <Application>Microsoft Office PowerPoint</Application>
  <PresentationFormat>自定义</PresentationFormat>
  <Paragraphs>202</Paragraphs>
  <Slides>19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194</cp:revision>
  <dcterms:created xsi:type="dcterms:W3CDTF">2016-09-14T00:58:04Z</dcterms:created>
  <dcterms:modified xsi:type="dcterms:W3CDTF">2020-09-10T13:26:22Z</dcterms:modified>
</cp:coreProperties>
</file>