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70" r:id="rId4"/>
    <p:sldId id="271" r:id="rId5"/>
    <p:sldId id="276" r:id="rId6"/>
    <p:sldId id="274" r:id="rId7"/>
    <p:sldId id="272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507D7D"/>
    <a:srgbClr val="285A32"/>
    <a:srgbClr val="5C307D"/>
    <a:srgbClr val="B42D2D"/>
    <a:srgbClr val="5A327D"/>
    <a:srgbClr val="6E6EAA"/>
    <a:srgbClr val="4196BE"/>
    <a:srgbClr val="595959"/>
    <a:srgbClr val="787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65" autoAdjust="0"/>
  </p:normalViewPr>
  <p:slideViewPr>
    <p:cSldViewPr snapToGrid="0">
      <p:cViewPr>
        <p:scale>
          <a:sx n="60" d="100"/>
          <a:sy n="60" d="100"/>
        </p:scale>
        <p:origin x="-1522" y="-5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8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9657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2-1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引言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8" y="2729931"/>
            <a:ext cx="8666917" cy="11735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第二章     线性表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013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学籍管理问题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26788" y="1771041"/>
            <a:ext cx="8201024" cy="2347296"/>
            <a:chOff x="365984" y="3495839"/>
            <a:chExt cx="8201024" cy="2608262"/>
          </a:xfrm>
        </p:grpSpPr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424431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学号</a:t>
              </a: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365984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162380" y="3495839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2136586" y="3495839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3591858" y="3495839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性别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3533411" y="3495839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5017706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出生日期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4959257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6792955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籍贯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6734508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424431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</a:t>
              </a:r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001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365984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21"/>
            <p:cNvSpPr>
              <a:spLocks noChangeArrowheads="1"/>
            </p:cNvSpPr>
            <p:nvPr/>
          </p:nvSpPr>
          <p:spPr bwMode="auto">
            <a:xfrm>
              <a:off x="2162380" y="4017771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王  军</a:t>
              </a:r>
            </a:p>
          </p:txBody>
        </p:sp>
        <p:sp>
          <p:nvSpPr>
            <p:cNvPr id="44" name="Rectangle 22"/>
            <p:cNvSpPr>
              <a:spLocks noChangeArrowheads="1"/>
            </p:cNvSpPr>
            <p:nvPr/>
          </p:nvSpPr>
          <p:spPr bwMode="auto">
            <a:xfrm>
              <a:off x="2136586" y="4017771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23"/>
            <p:cNvSpPr>
              <a:spLocks noChangeArrowheads="1"/>
            </p:cNvSpPr>
            <p:nvPr/>
          </p:nvSpPr>
          <p:spPr bwMode="auto">
            <a:xfrm>
              <a:off x="3591858" y="4017771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>
              <a:off x="3533411" y="4017771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>
              <a:off x="6732802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吉林省图们市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6734508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>
              <a:off x="424431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15041002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>
              <a:off x="365984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29"/>
            <p:cNvSpPr>
              <a:spLocks noChangeArrowheads="1"/>
            </p:cNvSpPr>
            <p:nvPr/>
          </p:nvSpPr>
          <p:spPr bwMode="auto">
            <a:xfrm>
              <a:off x="2162380" y="4539704"/>
              <a:ext cx="139867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李  明</a:t>
              </a:r>
            </a:p>
          </p:txBody>
        </p:sp>
        <p:sp>
          <p:nvSpPr>
            <p:cNvPr id="59" name="Rectangle 30"/>
            <p:cNvSpPr>
              <a:spLocks noChangeArrowheads="1"/>
            </p:cNvSpPr>
            <p:nvPr/>
          </p:nvSpPr>
          <p:spPr bwMode="auto">
            <a:xfrm>
              <a:off x="2136586" y="4539704"/>
              <a:ext cx="139867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3591858" y="4539704"/>
              <a:ext cx="141959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>
              <a:off x="3533411" y="4539704"/>
              <a:ext cx="141959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>
              <a:off x="6747235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吉林省吉林市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>
              <a:off x="6734508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>
              <a:off x="424431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15041003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>
              <a:off x="365984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37"/>
            <p:cNvSpPr>
              <a:spLocks noChangeArrowheads="1"/>
            </p:cNvSpPr>
            <p:nvPr/>
          </p:nvSpPr>
          <p:spPr bwMode="auto">
            <a:xfrm>
              <a:off x="2162380" y="5060236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汤晓影</a:t>
              </a:r>
            </a:p>
          </p:txBody>
        </p:sp>
        <p:sp>
          <p:nvSpPr>
            <p:cNvPr id="67" name="Rectangle 38"/>
            <p:cNvSpPr>
              <a:spLocks noChangeArrowheads="1"/>
            </p:cNvSpPr>
            <p:nvPr/>
          </p:nvSpPr>
          <p:spPr bwMode="auto">
            <a:xfrm>
              <a:off x="2136586" y="5060236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39"/>
            <p:cNvSpPr>
              <a:spLocks noChangeArrowheads="1"/>
            </p:cNvSpPr>
            <p:nvPr/>
          </p:nvSpPr>
          <p:spPr bwMode="auto">
            <a:xfrm>
              <a:off x="3591858" y="5060236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女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40"/>
            <p:cNvSpPr>
              <a:spLocks noChangeArrowheads="1"/>
            </p:cNvSpPr>
            <p:nvPr/>
          </p:nvSpPr>
          <p:spPr bwMode="auto">
            <a:xfrm>
              <a:off x="3533411" y="5060236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41"/>
            <p:cNvSpPr>
              <a:spLocks noChangeArrowheads="1"/>
            </p:cNvSpPr>
            <p:nvPr/>
          </p:nvSpPr>
          <p:spPr bwMode="auto">
            <a:xfrm>
              <a:off x="6731995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吉林省长春市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42"/>
            <p:cNvSpPr>
              <a:spLocks noChangeArrowheads="1"/>
            </p:cNvSpPr>
            <p:nvPr/>
          </p:nvSpPr>
          <p:spPr bwMode="auto">
            <a:xfrm>
              <a:off x="6734508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>
              <a:off x="424431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>
              <a:off x="365984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Rectangle 45"/>
            <p:cNvSpPr>
              <a:spLocks noChangeArrowheads="1"/>
            </p:cNvSpPr>
            <p:nvPr/>
          </p:nvSpPr>
          <p:spPr bwMode="auto">
            <a:xfrm>
              <a:off x="2162380" y="5582169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>
              <a:off x="2136586" y="5582169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>
              <a:off x="3591858" y="5582169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>
              <a:off x="3533411" y="5582169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>
              <a:off x="5017706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19970102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50"/>
            <p:cNvSpPr>
              <a:spLocks noChangeArrowheads="1"/>
            </p:cNvSpPr>
            <p:nvPr/>
          </p:nvSpPr>
          <p:spPr bwMode="auto">
            <a:xfrm>
              <a:off x="4959257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51"/>
            <p:cNvSpPr>
              <a:spLocks noChangeArrowheads="1"/>
            </p:cNvSpPr>
            <p:nvPr/>
          </p:nvSpPr>
          <p:spPr bwMode="auto">
            <a:xfrm>
              <a:off x="5017706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19980328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>
              <a:off x="4959257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53"/>
            <p:cNvSpPr>
              <a:spLocks noChangeArrowheads="1"/>
            </p:cNvSpPr>
            <p:nvPr/>
          </p:nvSpPr>
          <p:spPr bwMode="auto">
            <a:xfrm>
              <a:off x="5017706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19971116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54"/>
            <p:cNvSpPr>
              <a:spLocks noChangeArrowheads="1"/>
            </p:cNvSpPr>
            <p:nvPr/>
          </p:nvSpPr>
          <p:spPr bwMode="auto">
            <a:xfrm>
              <a:off x="4959257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>
              <a:off x="5017706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5" name="Rectangle 56"/>
            <p:cNvSpPr>
              <a:spLocks noChangeArrowheads="1"/>
            </p:cNvSpPr>
            <p:nvPr/>
          </p:nvSpPr>
          <p:spPr bwMode="auto">
            <a:xfrm>
              <a:off x="4959257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57"/>
            <p:cNvSpPr>
              <a:spLocks noChangeArrowheads="1"/>
            </p:cNvSpPr>
            <p:nvPr/>
          </p:nvSpPr>
          <p:spPr bwMode="auto">
            <a:xfrm>
              <a:off x="6792955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7" name="Rectangle 58"/>
            <p:cNvSpPr>
              <a:spLocks noChangeArrowheads="1"/>
            </p:cNvSpPr>
            <p:nvPr/>
          </p:nvSpPr>
          <p:spPr bwMode="auto">
            <a:xfrm>
              <a:off x="6734508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9642685" y="1821081"/>
            <a:ext cx="1302001" cy="2230021"/>
            <a:chOff x="9268919" y="3584620"/>
            <a:chExt cx="1302001" cy="2230021"/>
          </a:xfrm>
        </p:grpSpPr>
        <p:sp>
          <p:nvSpPr>
            <p:cNvPr id="89" name="右箭头 88"/>
            <p:cNvSpPr/>
            <p:nvPr/>
          </p:nvSpPr>
          <p:spPr>
            <a:xfrm>
              <a:off x="9268919" y="4559068"/>
              <a:ext cx="720000" cy="504000"/>
            </a:xfrm>
            <a:prstGeom prst="rightArrow">
              <a:avLst>
                <a:gd name="adj1" fmla="val 61572"/>
                <a:gd name="adj2" fmla="val 50000"/>
              </a:avLst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zh-CN" altLang="en-US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  <a:endParaRPr lang="zh-CN" altLang="en-US" dirty="0">
                <a:solidFill>
                  <a:srgbClr val="5A32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10462920" y="3584620"/>
              <a:ext cx="108000" cy="2230021"/>
              <a:chOff x="10462920" y="3584620"/>
              <a:chExt cx="108000" cy="2230021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10462920" y="3584620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10462920" y="4027630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10462920" y="4470639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10462920" y="5706641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/>
            </p:nvCxnSpPr>
            <p:spPr>
              <a:xfrm>
                <a:off x="10532160" y="3707860"/>
                <a:ext cx="0" cy="324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>
                <a:off x="10532160" y="4146639"/>
                <a:ext cx="0" cy="324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10532160" y="4599067"/>
                <a:ext cx="0" cy="1107574"/>
              </a:xfrm>
              <a:prstGeom prst="line">
                <a:avLst/>
              </a:prstGeom>
              <a:ln w="28575">
                <a:solidFill>
                  <a:srgbClr val="285A3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组合 8"/>
          <p:cNvGrpSpPr/>
          <p:nvPr/>
        </p:nvGrpSpPr>
        <p:grpSpPr>
          <a:xfrm>
            <a:off x="588569" y="874175"/>
            <a:ext cx="11268151" cy="523220"/>
            <a:chOff x="664769" y="874175"/>
            <a:chExt cx="11268151" cy="523220"/>
          </a:xfrm>
        </p:grpSpPr>
        <p:sp>
          <p:nvSpPr>
            <p:cNvPr id="4" name="矩形 3"/>
            <p:cNvSpPr/>
            <p:nvPr/>
          </p:nvSpPr>
          <p:spPr>
            <a:xfrm>
              <a:off x="1194428" y="874175"/>
              <a:ext cx="107384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学籍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问题，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数据元素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什么？元素之间的关系？完成什么功能？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8" name="Group 31"/>
            <p:cNvGrpSpPr/>
            <p:nvPr/>
          </p:nvGrpSpPr>
          <p:grpSpPr>
            <a:xfrm>
              <a:off x="664769" y="919895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03" name="矩形 102"/>
          <p:cNvSpPr/>
          <p:nvPr/>
        </p:nvSpPr>
        <p:spPr>
          <a:xfrm>
            <a:off x="4303388" y="4247710"/>
            <a:ext cx="7332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二维表                                           线性结构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95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013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工资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88569" y="874175"/>
            <a:ext cx="11390071" cy="523220"/>
            <a:chOff x="664769" y="874175"/>
            <a:chExt cx="11390071" cy="523220"/>
          </a:xfrm>
        </p:grpSpPr>
        <p:sp>
          <p:nvSpPr>
            <p:cNvPr id="4" name="矩形 3"/>
            <p:cNvSpPr/>
            <p:nvPr/>
          </p:nvSpPr>
          <p:spPr>
            <a:xfrm>
              <a:off x="1194427" y="874175"/>
              <a:ext cx="108604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工资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管理问题，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数据元素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什么？元素之间的关系？完成什么功能？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8" name="Group 31"/>
            <p:cNvGrpSpPr/>
            <p:nvPr/>
          </p:nvGrpSpPr>
          <p:grpSpPr>
            <a:xfrm>
              <a:off x="664769" y="919895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03" name="矩形 102"/>
          <p:cNvSpPr/>
          <p:nvPr/>
        </p:nvSpPr>
        <p:spPr>
          <a:xfrm>
            <a:off x="4303388" y="4247710"/>
            <a:ext cx="7332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二维表                                           线性结构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26788" y="1771041"/>
            <a:ext cx="8042998" cy="2349007"/>
            <a:chOff x="1026788" y="1771041"/>
            <a:chExt cx="8042998" cy="2349007"/>
          </a:xfrm>
        </p:grpSpPr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1026788" y="1771041"/>
              <a:ext cx="1296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职工号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1026788" y="2240752"/>
              <a:ext cx="1296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000826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>
              <a:off x="1026788" y="2710464"/>
              <a:ext cx="1296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000235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36"/>
            <p:cNvSpPr>
              <a:spLocks noChangeArrowheads="1"/>
            </p:cNvSpPr>
            <p:nvPr/>
          </p:nvSpPr>
          <p:spPr bwMode="auto">
            <a:xfrm>
              <a:off x="1026788" y="3178914"/>
              <a:ext cx="1296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000973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43"/>
            <p:cNvSpPr>
              <a:spLocks noChangeArrowheads="1"/>
            </p:cNvSpPr>
            <p:nvPr/>
          </p:nvSpPr>
          <p:spPr bwMode="auto">
            <a:xfrm>
              <a:off x="1085235" y="3648626"/>
              <a:ext cx="1296000" cy="46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3" name="Rectangle 44"/>
            <p:cNvSpPr>
              <a:spLocks noChangeArrowheads="1"/>
            </p:cNvSpPr>
            <p:nvPr/>
          </p:nvSpPr>
          <p:spPr bwMode="auto">
            <a:xfrm>
              <a:off x="1026788" y="3648626"/>
              <a:ext cx="1296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Rectangle 10"/>
            <p:cNvSpPr>
              <a:spLocks noChangeArrowheads="1"/>
            </p:cNvSpPr>
            <p:nvPr/>
          </p:nvSpPr>
          <p:spPr bwMode="auto">
            <a:xfrm>
              <a:off x="2314911" y="1771041"/>
              <a:ext cx="1296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姓名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Rectangle 20"/>
            <p:cNvSpPr>
              <a:spLocks noChangeArrowheads="1"/>
            </p:cNvSpPr>
            <p:nvPr/>
          </p:nvSpPr>
          <p:spPr bwMode="auto">
            <a:xfrm>
              <a:off x="2314911" y="2240752"/>
              <a:ext cx="1296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王一梅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Rectangle 28"/>
            <p:cNvSpPr>
              <a:spLocks noChangeArrowheads="1"/>
            </p:cNvSpPr>
            <p:nvPr/>
          </p:nvSpPr>
          <p:spPr bwMode="auto">
            <a:xfrm>
              <a:off x="2314911" y="2710464"/>
              <a:ext cx="1296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李明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Rectangle 36"/>
            <p:cNvSpPr>
              <a:spLocks noChangeArrowheads="1"/>
            </p:cNvSpPr>
            <p:nvPr/>
          </p:nvSpPr>
          <p:spPr bwMode="auto">
            <a:xfrm>
              <a:off x="2314911" y="3178914"/>
              <a:ext cx="1296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郑浩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Rectangle 43"/>
            <p:cNvSpPr>
              <a:spLocks noChangeArrowheads="1"/>
            </p:cNvSpPr>
            <p:nvPr/>
          </p:nvSpPr>
          <p:spPr bwMode="auto">
            <a:xfrm>
              <a:off x="2373358" y="3648626"/>
              <a:ext cx="1296000" cy="46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19" name="Rectangle 44"/>
            <p:cNvSpPr>
              <a:spLocks noChangeArrowheads="1"/>
            </p:cNvSpPr>
            <p:nvPr/>
          </p:nvSpPr>
          <p:spPr bwMode="auto">
            <a:xfrm>
              <a:off x="2314911" y="3648626"/>
              <a:ext cx="1296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Rectangle 10"/>
            <p:cNvSpPr>
              <a:spLocks noChangeArrowheads="1"/>
            </p:cNvSpPr>
            <p:nvPr/>
          </p:nvSpPr>
          <p:spPr bwMode="auto">
            <a:xfrm>
              <a:off x="3609591" y="1771041"/>
              <a:ext cx="1296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性别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Rectangle 20"/>
            <p:cNvSpPr>
              <a:spLocks noChangeArrowheads="1"/>
            </p:cNvSpPr>
            <p:nvPr/>
          </p:nvSpPr>
          <p:spPr bwMode="auto">
            <a:xfrm>
              <a:off x="3609591" y="2240752"/>
              <a:ext cx="1296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女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Rectangle 28"/>
            <p:cNvSpPr>
              <a:spLocks noChangeArrowheads="1"/>
            </p:cNvSpPr>
            <p:nvPr/>
          </p:nvSpPr>
          <p:spPr bwMode="auto">
            <a:xfrm>
              <a:off x="3609591" y="2710464"/>
              <a:ext cx="1296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Rectangle 36"/>
            <p:cNvSpPr>
              <a:spLocks noChangeArrowheads="1"/>
            </p:cNvSpPr>
            <p:nvPr/>
          </p:nvSpPr>
          <p:spPr bwMode="auto">
            <a:xfrm>
              <a:off x="3609591" y="3178914"/>
              <a:ext cx="1296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Rectangle 43"/>
            <p:cNvSpPr>
              <a:spLocks noChangeArrowheads="1"/>
            </p:cNvSpPr>
            <p:nvPr/>
          </p:nvSpPr>
          <p:spPr bwMode="auto">
            <a:xfrm>
              <a:off x="3668038" y="3648626"/>
              <a:ext cx="1296000" cy="46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25" name="Rectangle 44"/>
            <p:cNvSpPr>
              <a:spLocks noChangeArrowheads="1"/>
            </p:cNvSpPr>
            <p:nvPr/>
          </p:nvSpPr>
          <p:spPr bwMode="auto">
            <a:xfrm>
              <a:off x="3609591" y="3648626"/>
              <a:ext cx="1296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Rectangle 10"/>
            <p:cNvSpPr>
              <a:spLocks noChangeArrowheads="1"/>
            </p:cNvSpPr>
            <p:nvPr/>
          </p:nvSpPr>
          <p:spPr bwMode="auto">
            <a:xfrm>
              <a:off x="4909979" y="1772752"/>
              <a:ext cx="1368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基本工资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Rectangle 20"/>
            <p:cNvSpPr>
              <a:spLocks noChangeArrowheads="1"/>
            </p:cNvSpPr>
            <p:nvPr/>
          </p:nvSpPr>
          <p:spPr bwMode="auto">
            <a:xfrm>
              <a:off x="4909979" y="2242463"/>
              <a:ext cx="1368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3480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Rectangle 28"/>
            <p:cNvSpPr>
              <a:spLocks noChangeArrowheads="1"/>
            </p:cNvSpPr>
            <p:nvPr/>
          </p:nvSpPr>
          <p:spPr bwMode="auto">
            <a:xfrm>
              <a:off x="4909979" y="2712175"/>
              <a:ext cx="1368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3860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Rectangle 36"/>
            <p:cNvSpPr>
              <a:spLocks noChangeArrowheads="1"/>
            </p:cNvSpPr>
            <p:nvPr/>
          </p:nvSpPr>
          <p:spPr bwMode="auto">
            <a:xfrm>
              <a:off x="4909979" y="3180625"/>
              <a:ext cx="1368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2850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Rectangle 43"/>
            <p:cNvSpPr>
              <a:spLocks noChangeArrowheads="1"/>
            </p:cNvSpPr>
            <p:nvPr/>
          </p:nvSpPr>
          <p:spPr bwMode="auto">
            <a:xfrm>
              <a:off x="4968426" y="3650337"/>
              <a:ext cx="1368000" cy="46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31" name="Rectangle 44"/>
            <p:cNvSpPr>
              <a:spLocks noChangeArrowheads="1"/>
            </p:cNvSpPr>
            <p:nvPr/>
          </p:nvSpPr>
          <p:spPr bwMode="auto">
            <a:xfrm>
              <a:off x="4909979" y="3650337"/>
              <a:ext cx="1368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Rectangle 10"/>
            <p:cNvSpPr>
              <a:spLocks noChangeArrowheads="1"/>
            </p:cNvSpPr>
            <p:nvPr/>
          </p:nvSpPr>
          <p:spPr bwMode="auto">
            <a:xfrm>
              <a:off x="6276659" y="1771041"/>
              <a:ext cx="1368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岗位津贴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Rectangle 20"/>
            <p:cNvSpPr>
              <a:spLocks noChangeArrowheads="1"/>
            </p:cNvSpPr>
            <p:nvPr/>
          </p:nvSpPr>
          <p:spPr bwMode="auto">
            <a:xfrm>
              <a:off x="6276659" y="2240752"/>
              <a:ext cx="1368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1900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Rectangle 28"/>
            <p:cNvSpPr>
              <a:spLocks noChangeArrowheads="1"/>
            </p:cNvSpPr>
            <p:nvPr/>
          </p:nvSpPr>
          <p:spPr bwMode="auto">
            <a:xfrm>
              <a:off x="6276659" y="2710464"/>
              <a:ext cx="1368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2400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Rectangle 36"/>
            <p:cNvSpPr>
              <a:spLocks noChangeArrowheads="1"/>
            </p:cNvSpPr>
            <p:nvPr/>
          </p:nvSpPr>
          <p:spPr bwMode="auto">
            <a:xfrm>
              <a:off x="6276659" y="3178914"/>
              <a:ext cx="1368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1600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6" name="Rectangle 43"/>
            <p:cNvSpPr>
              <a:spLocks noChangeArrowheads="1"/>
            </p:cNvSpPr>
            <p:nvPr/>
          </p:nvSpPr>
          <p:spPr bwMode="auto">
            <a:xfrm>
              <a:off x="6335106" y="3648626"/>
              <a:ext cx="1368000" cy="46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37" name="Rectangle 44"/>
            <p:cNvSpPr>
              <a:spLocks noChangeArrowheads="1"/>
            </p:cNvSpPr>
            <p:nvPr/>
          </p:nvSpPr>
          <p:spPr bwMode="auto">
            <a:xfrm>
              <a:off x="6276659" y="3648626"/>
              <a:ext cx="1368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Rectangle 10"/>
            <p:cNvSpPr>
              <a:spLocks noChangeArrowheads="1"/>
            </p:cNvSpPr>
            <p:nvPr/>
          </p:nvSpPr>
          <p:spPr bwMode="auto">
            <a:xfrm>
              <a:off x="7643339" y="1774463"/>
              <a:ext cx="1368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业绩津贴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Rectangle 20"/>
            <p:cNvSpPr>
              <a:spLocks noChangeArrowheads="1"/>
            </p:cNvSpPr>
            <p:nvPr/>
          </p:nvSpPr>
          <p:spPr bwMode="auto">
            <a:xfrm>
              <a:off x="7643339" y="2244174"/>
              <a:ext cx="1368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1380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Rectangle 28"/>
            <p:cNvSpPr>
              <a:spLocks noChangeArrowheads="1"/>
            </p:cNvSpPr>
            <p:nvPr/>
          </p:nvSpPr>
          <p:spPr bwMode="auto">
            <a:xfrm>
              <a:off x="7643339" y="2713886"/>
              <a:ext cx="1368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1600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Rectangle 36"/>
            <p:cNvSpPr>
              <a:spLocks noChangeArrowheads="1"/>
            </p:cNvSpPr>
            <p:nvPr/>
          </p:nvSpPr>
          <p:spPr bwMode="auto">
            <a:xfrm>
              <a:off x="7643339" y="3182336"/>
              <a:ext cx="1368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1050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Rectangle 43"/>
            <p:cNvSpPr>
              <a:spLocks noChangeArrowheads="1"/>
            </p:cNvSpPr>
            <p:nvPr/>
          </p:nvSpPr>
          <p:spPr bwMode="auto">
            <a:xfrm>
              <a:off x="7701786" y="3652048"/>
              <a:ext cx="1368000" cy="46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43" name="Rectangle 44"/>
            <p:cNvSpPr>
              <a:spLocks noChangeArrowheads="1"/>
            </p:cNvSpPr>
            <p:nvPr/>
          </p:nvSpPr>
          <p:spPr bwMode="auto">
            <a:xfrm>
              <a:off x="7643339" y="3652048"/>
              <a:ext cx="1368000" cy="4680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9642685" y="1821081"/>
            <a:ext cx="1302001" cy="2230021"/>
            <a:chOff x="9268919" y="3584620"/>
            <a:chExt cx="1302001" cy="2230021"/>
          </a:xfrm>
        </p:grpSpPr>
        <p:sp>
          <p:nvSpPr>
            <p:cNvPr id="145" name="右箭头 144"/>
            <p:cNvSpPr/>
            <p:nvPr/>
          </p:nvSpPr>
          <p:spPr>
            <a:xfrm>
              <a:off x="9268919" y="4559068"/>
              <a:ext cx="720000" cy="504000"/>
            </a:xfrm>
            <a:prstGeom prst="rightArrow">
              <a:avLst>
                <a:gd name="adj1" fmla="val 61572"/>
                <a:gd name="adj2" fmla="val 50000"/>
              </a:avLst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zh-CN" altLang="en-US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  <a:endParaRPr lang="zh-CN" altLang="en-US" dirty="0">
                <a:solidFill>
                  <a:srgbClr val="5A32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10462920" y="3584620"/>
              <a:ext cx="108000" cy="2230021"/>
              <a:chOff x="10462920" y="3584620"/>
              <a:chExt cx="108000" cy="2230021"/>
            </a:xfrm>
          </p:grpSpPr>
          <p:sp>
            <p:nvSpPr>
              <p:cNvPr id="147" name="椭圆 146"/>
              <p:cNvSpPr/>
              <p:nvPr/>
            </p:nvSpPr>
            <p:spPr>
              <a:xfrm>
                <a:off x="10462920" y="3584620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/>
              <p:nvPr/>
            </p:nvSpPr>
            <p:spPr>
              <a:xfrm>
                <a:off x="10462920" y="4027630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10462920" y="4470639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10462920" y="5706641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1" name="直接连接符 150"/>
              <p:cNvCxnSpPr/>
              <p:nvPr/>
            </p:nvCxnSpPr>
            <p:spPr>
              <a:xfrm>
                <a:off x="10532160" y="3707860"/>
                <a:ext cx="0" cy="324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/>
            </p:nvCxnSpPr>
            <p:spPr>
              <a:xfrm>
                <a:off x="10532160" y="4146639"/>
                <a:ext cx="0" cy="324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 flipH="1">
                <a:off x="10532160" y="4599067"/>
                <a:ext cx="0" cy="1107574"/>
              </a:xfrm>
              <a:prstGeom prst="line">
                <a:avLst/>
              </a:prstGeom>
              <a:ln w="28575">
                <a:solidFill>
                  <a:srgbClr val="285A3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组合 5"/>
          <p:cNvGrpSpPr/>
          <p:nvPr/>
        </p:nvGrpSpPr>
        <p:grpSpPr>
          <a:xfrm>
            <a:off x="653617" y="4909896"/>
            <a:ext cx="9412102" cy="523220"/>
            <a:chOff x="653617" y="4955616"/>
            <a:chExt cx="9412102" cy="523220"/>
          </a:xfrm>
        </p:grpSpPr>
        <p:sp>
          <p:nvSpPr>
            <p:cNvPr id="5" name="矩形 4"/>
            <p:cNvSpPr/>
            <p:nvPr/>
          </p:nvSpPr>
          <p:spPr>
            <a:xfrm>
              <a:off x="1148707" y="4955616"/>
              <a:ext cx="89170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所有二维表抽象的数据模型都是线性结构？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2" name="Group 36"/>
            <p:cNvGrpSpPr/>
            <p:nvPr/>
          </p:nvGrpSpPr>
          <p:grpSpPr>
            <a:xfrm>
              <a:off x="653617" y="49764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63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653617" y="5518659"/>
            <a:ext cx="10540377" cy="523220"/>
            <a:chOff x="653617" y="5564379"/>
            <a:chExt cx="10540377" cy="523220"/>
          </a:xfrm>
        </p:grpSpPr>
        <p:sp>
          <p:nvSpPr>
            <p:cNvPr id="161" name="矩形 160"/>
            <p:cNvSpPr/>
            <p:nvPr/>
          </p:nvSpPr>
          <p:spPr>
            <a:xfrm>
              <a:off x="1148707" y="5564379"/>
              <a:ext cx="1004528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如何存储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线性结构，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实现增、删、改、查等</a:t>
              </a:r>
              <a:r>
                <a:rPr lang="zh-CN" altLang="zh-CN" sz="280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</a:t>
              </a:r>
              <a:r>
                <a:rPr lang="zh-CN" altLang="en-US" sz="280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操作。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6" name="Group 36"/>
            <p:cNvGrpSpPr/>
            <p:nvPr/>
          </p:nvGrpSpPr>
          <p:grpSpPr>
            <a:xfrm>
              <a:off x="653617" y="5564379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67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24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1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"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013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约瑟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夫环问题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62" y="3325129"/>
            <a:ext cx="5374458" cy="2900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638168" y="825699"/>
            <a:ext cx="10898512" cy="2377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b="1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约瑟夫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环问题由古罗马史学家约瑟夫（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Josephus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）提出，他参加并记录了公元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66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70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年犹太人反抗罗马的起义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。在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城市沦陷之后，他和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40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名死硬的将士在附近的一个洞穴中避难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。这些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起义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者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决说“要投降毋宁死”。于是，约瑟夫建议每个人轮流杀死他旁边的人，而这个顺序是由抽签决定的。约瑟夫有预谋地抓到了最后一签，并且，作为洞穴中的两个幸存者之一，他说服了他原先的牺牲品一起投降了罗马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8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013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约瑟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夫环问题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8168" y="825699"/>
            <a:ext cx="108985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数据模型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&gt;0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个人围成一个环，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个人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的编号分别为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，…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，从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个人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开始报数，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报到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停止报数，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报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人出环，再从他的下一个人起重新报数，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报到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停止报数，报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的人出环，……，如此下去，直到所有人全部出环为止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任意给定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，求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个人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出环的次序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4565" y="5641245"/>
            <a:ext cx="10346315" cy="477054"/>
            <a:chOff x="504565" y="5534565"/>
            <a:chExt cx="10346315" cy="477054"/>
          </a:xfrm>
        </p:grpSpPr>
        <p:sp>
          <p:nvSpPr>
            <p:cNvPr id="7" name="矩形 6"/>
            <p:cNvSpPr/>
            <p:nvPr/>
          </p:nvSpPr>
          <p:spPr>
            <a:xfrm>
              <a:off x="1009478" y="5534565"/>
              <a:ext cx="9841402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存储这种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环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状线性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并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求解约瑟夫环的出环次序呢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36"/>
            <p:cNvGrpSpPr/>
            <p:nvPr/>
          </p:nvGrpSpPr>
          <p:grpSpPr>
            <a:xfrm>
              <a:off x="504565" y="5564379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9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" name="椭圆 3"/>
          <p:cNvSpPr/>
          <p:nvPr/>
        </p:nvSpPr>
        <p:spPr>
          <a:xfrm>
            <a:off x="2059364" y="2788918"/>
            <a:ext cx="2520000" cy="2520000"/>
          </a:xfrm>
          <a:prstGeom prst="ellipse">
            <a:avLst/>
          </a:prstGeom>
          <a:noFill/>
          <a:ln w="38100">
            <a:solidFill>
              <a:srgbClr val="507D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088124" y="2804158"/>
            <a:ext cx="432000" cy="432000"/>
          </a:xfrm>
          <a:prstGeom prst="ellipse">
            <a:avLst/>
          </a:prstGeom>
          <a:noFill/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116884" y="3561354"/>
            <a:ext cx="432000" cy="432000"/>
          </a:xfrm>
          <a:prstGeom prst="ellipse">
            <a:avLst/>
          </a:prstGeom>
          <a:noFill/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770898" y="4648790"/>
            <a:ext cx="432000" cy="432000"/>
          </a:xfrm>
          <a:prstGeom prst="ellipse">
            <a:avLst/>
          </a:prstGeom>
          <a:noFill/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115711" y="3556074"/>
            <a:ext cx="432000" cy="432000"/>
          </a:xfrm>
          <a:prstGeom prst="ellipse">
            <a:avLst/>
          </a:prstGeom>
          <a:noFill/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459297" y="4658160"/>
            <a:ext cx="432000" cy="432000"/>
          </a:xfrm>
          <a:prstGeom prst="ellipse">
            <a:avLst/>
          </a:prstGeom>
          <a:noFill/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98598" y="4069812"/>
            <a:ext cx="457404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出环的顺序是：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3  1  5  2  4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98598" y="3399060"/>
            <a:ext cx="457404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例如，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= 5, m = 3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65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9" grpId="0" animBg="1"/>
      <p:bldP spid="19" grpId="1" animBg="1"/>
      <p:bldP spid="19" grpId="2" animBg="1"/>
      <p:bldP spid="21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403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9107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随处可见的线性结构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2"/>
          <a:stretch/>
        </p:blipFill>
        <p:spPr>
          <a:xfrm>
            <a:off x="1045843" y="884123"/>
            <a:ext cx="5826957" cy="2718434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4" t="7090" r="3067" b="5637"/>
          <a:stretch/>
        </p:blipFill>
        <p:spPr>
          <a:xfrm>
            <a:off x="7221848" y="884123"/>
            <a:ext cx="3941728" cy="2718434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4" t="8507" r="15778"/>
          <a:stretch/>
        </p:blipFill>
        <p:spPr>
          <a:xfrm>
            <a:off x="5693754" y="3300212"/>
            <a:ext cx="4700317" cy="3172027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"/>
          <a:stretch/>
        </p:blipFill>
        <p:spPr>
          <a:xfrm>
            <a:off x="1706879" y="3300213"/>
            <a:ext cx="3805907" cy="3172027"/>
          </a:xfrm>
          <a:prstGeom prst="rect">
            <a:avLst/>
          </a:prstGeom>
          <a:ln>
            <a:solidFill>
              <a:srgbClr val="507D7D"/>
            </a:solidFill>
          </a:ln>
        </p:spPr>
      </p:pic>
    </p:spTree>
    <p:extLst>
      <p:ext uri="{BB962C8B-B14F-4D97-AF65-F5344CB8AC3E}">
        <p14:creationId xmlns:p14="http://schemas.microsoft.com/office/powerpoint/2010/main" val="351596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403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9107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随处可见的线性结构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7"/>
          <a:stretch/>
        </p:blipFill>
        <p:spPr>
          <a:xfrm>
            <a:off x="1492868" y="1027360"/>
            <a:ext cx="4212000" cy="2802600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0" t="5733" r="4180" b="5733"/>
          <a:stretch/>
        </p:blipFill>
        <p:spPr>
          <a:xfrm>
            <a:off x="5730239" y="1021964"/>
            <a:ext cx="4122921" cy="2759697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13" name="图片 12"/>
          <p:cNvPicPr preferRelativeResize="0"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21"/>
          <a:stretch/>
        </p:blipFill>
        <p:spPr>
          <a:xfrm>
            <a:off x="6715424" y="3530348"/>
            <a:ext cx="3846197" cy="2952000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84" y="3530348"/>
            <a:ext cx="4119069" cy="2952000"/>
          </a:xfrm>
          <a:prstGeom prst="rect">
            <a:avLst/>
          </a:prstGeom>
          <a:ln>
            <a:solidFill>
              <a:srgbClr val="507D7D"/>
            </a:solidFill>
          </a:ln>
        </p:spPr>
      </p:pic>
    </p:spTree>
    <p:extLst>
      <p:ext uri="{BB962C8B-B14F-4D97-AF65-F5344CB8AC3E}">
        <p14:creationId xmlns:p14="http://schemas.microsoft.com/office/powerpoint/2010/main" val="405491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013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关于线性结构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Group 132"/>
          <p:cNvGrpSpPr/>
          <p:nvPr/>
        </p:nvGrpSpPr>
        <p:grpSpPr>
          <a:xfrm>
            <a:off x="762054" y="123557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22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3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4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459946" y="1221062"/>
            <a:ext cx="933343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什么是线性结构？在逻辑上有什么特点？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3" name="Group 132"/>
          <p:cNvGrpSpPr/>
          <p:nvPr/>
        </p:nvGrpSpPr>
        <p:grpSpPr>
          <a:xfrm>
            <a:off x="762054" y="208393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34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35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36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1459946" y="2079582"/>
            <a:ext cx="933343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如何存储线性结构？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Group 132"/>
          <p:cNvGrpSpPr/>
          <p:nvPr/>
        </p:nvGrpSpPr>
        <p:grpSpPr>
          <a:xfrm>
            <a:off x="762054" y="293229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41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2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3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1459946" y="2938102"/>
            <a:ext cx="1025961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在不同的存储结构上，如何实现插入、删除、查找等基本操作？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5" name="Group 132"/>
          <p:cNvGrpSpPr/>
          <p:nvPr/>
        </p:nvGrpSpPr>
        <p:grpSpPr>
          <a:xfrm>
            <a:off x="762054" y="378065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46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7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8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1459946" y="3796622"/>
            <a:ext cx="1025961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在不同的存储结构上，基本操作的时空性能如何？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49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  <p:bldLst>
      <p:bldP spid="32" grpId="0"/>
      <p:bldP spid="39" grpId="0"/>
      <p:bldP spid="44" grpId="0"/>
      <p:bldP spid="4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497</Words>
  <Application>Microsoft Office PowerPoint</Application>
  <PresentationFormat>自定义</PresentationFormat>
  <Paragraphs>88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155</cp:revision>
  <dcterms:created xsi:type="dcterms:W3CDTF">2016-09-14T00:58:04Z</dcterms:created>
  <dcterms:modified xsi:type="dcterms:W3CDTF">2020-09-15T05:45:12Z</dcterms:modified>
</cp:coreProperties>
</file>