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69" r:id="rId4"/>
    <p:sldId id="291" r:id="rId5"/>
    <p:sldId id="290" r:id="rId6"/>
    <p:sldId id="288" r:id="rId7"/>
    <p:sldId id="289" r:id="rId8"/>
    <p:sldId id="294" r:id="rId9"/>
    <p:sldId id="295" r:id="rId10"/>
    <p:sldId id="296" r:id="rId11"/>
    <p:sldId id="297" r:id="rId12"/>
    <p:sldId id="298" r:id="rId13"/>
    <p:sldId id="300" r:id="rId14"/>
    <p:sldId id="302" r:id="rId15"/>
    <p:sldId id="305" r:id="rId16"/>
    <p:sldId id="306" r:id="rId17"/>
    <p:sldId id="307" r:id="rId18"/>
    <p:sldId id="308" r:id="rId19"/>
    <p:sldId id="309" r:id="rId20"/>
    <p:sldId id="310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307D"/>
    <a:srgbClr val="404040"/>
    <a:srgbClr val="507D7D"/>
    <a:srgbClr val="B42D2D"/>
    <a:srgbClr val="285A32"/>
    <a:srgbClr val="5A327D"/>
    <a:srgbClr val="41BE96"/>
    <a:srgbClr val="7878A0"/>
    <a:srgbClr val="6E6EAA"/>
    <a:srgbClr val="4196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865" autoAdjust="0"/>
  </p:normalViewPr>
  <p:slideViewPr>
    <p:cSldViewPr snapToGrid="0">
      <p:cViewPr varScale="1">
        <p:scale>
          <a:sx n="87" d="100"/>
          <a:sy n="87" d="100"/>
        </p:scale>
        <p:origin x="-499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FB564-F609-4D6A-B7A1-3D4272BF8A56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9BF65F-D44F-4528-A462-40F60C357A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2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5055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712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28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8" name="Rectangle 4"/>
          <p:cNvSpPr/>
          <p:nvPr userDrawn="1"/>
        </p:nvSpPr>
        <p:spPr>
          <a:xfrm>
            <a:off x="319020" y="368489"/>
            <a:ext cx="11520000" cy="6120000"/>
          </a:xfrm>
          <a:prstGeom prst="rect">
            <a:avLst/>
          </a:prstGeom>
          <a:noFill/>
          <a:ln w="28575">
            <a:solidFill>
              <a:srgbClr val="5A32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Rounded Rectangle 7"/>
          <p:cNvSpPr/>
          <p:nvPr userDrawn="1"/>
        </p:nvSpPr>
        <p:spPr>
          <a:xfrm>
            <a:off x="11697188" y="1471253"/>
            <a:ext cx="288000" cy="4068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11751631" y="1530926"/>
            <a:ext cx="246221" cy="4105593"/>
          </a:xfrm>
          <a:prstGeom prst="rect">
            <a:avLst/>
          </a:prstGeom>
          <a:noFill/>
        </p:spPr>
        <p:txBody>
          <a:bodyPr vert="eaVert" wrap="square" lIns="0" tIns="0" rIns="0" bIns="0" rtlCol="0">
            <a:spAutoFit/>
          </a:bodyPr>
          <a:lstStyle/>
          <a:p>
            <a:r>
              <a:rPr lang="zh-CN" altLang="en-US" sz="1600" kern="12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数据结构（从概念到实现） 清华大学出版社</a:t>
            </a:r>
            <a:endParaRPr lang="zh-CN" altLang="en-US" sz="1600" kern="12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圆角矩形 11"/>
          <p:cNvSpPr/>
          <p:nvPr userDrawn="1"/>
        </p:nvSpPr>
        <p:spPr>
          <a:xfrm>
            <a:off x="10697251" y="6306442"/>
            <a:ext cx="972000" cy="324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153644" y="6269676"/>
            <a:ext cx="54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F6F9FB9-CEB1-457A-B993-A1A76D83EC0F}" type="slidenum">
              <a:rPr lang="zh-CN" altLang="en-US" sz="22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‹#›</a:t>
            </a:fld>
            <a:endParaRPr lang="zh-CN" altLang="en-US" sz="22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10671003" y="6244738"/>
            <a:ext cx="7163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endParaRPr lang="zh-CN" altLang="en-US" sz="20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426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3711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3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028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667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48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013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80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96C3F-8C63-432F-9AD1-2207182A8732}" type="datetimeFigureOut">
              <a:rPr lang="zh-CN" altLang="en-US" smtClean="0"/>
              <a:t>2020/9/21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F9FB9-CEB1-457A-B993-A1A76D83EC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867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nip Diagonal Corner Rectangle 12"/>
          <p:cNvSpPr/>
          <p:nvPr/>
        </p:nvSpPr>
        <p:spPr>
          <a:xfrm>
            <a:off x="2931171" y="3899819"/>
            <a:ext cx="6568845" cy="725672"/>
          </a:xfrm>
          <a:prstGeom prst="snip2DiagRect">
            <a:avLst/>
          </a:prstGeom>
          <a:solidFill>
            <a:srgbClr val="5C30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50000"/>
              </a:spcBef>
            </a:pPr>
            <a:endParaRPr lang="zh-CN" altLang="en-US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81156" y="3981332"/>
            <a:ext cx="5657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Bef>
                <a:spcPct val="50000"/>
              </a:spcBef>
            </a:pPr>
            <a:r>
              <a:rPr lang="en-US" altLang="zh-CN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2-3    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线性表</a:t>
            </a:r>
            <a:r>
              <a:rPr lang="zh-CN" altLang="en-US" sz="2000" b="1" dirty="0" smtClean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的顺序存储结构</a:t>
            </a:r>
            <a:r>
              <a:rPr lang="zh-CN" altLang="en-US" sz="2000" b="1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及实现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9158" y="2729931"/>
            <a:ext cx="8666917" cy="1173551"/>
          </a:xfrm>
          <a:prstGeom prst="rect">
            <a:avLst/>
          </a:prstGeom>
        </p:spPr>
      </p:pic>
      <p:sp>
        <p:nvSpPr>
          <p:cNvPr id="16" name="Rounded Rectangle 15"/>
          <p:cNvSpPr/>
          <p:nvPr/>
        </p:nvSpPr>
        <p:spPr>
          <a:xfrm>
            <a:off x="2340433" y="1998397"/>
            <a:ext cx="7670342" cy="134525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v</a:t>
            </a:r>
            <a:endParaRPr lang="zh-CN" altLang="en-US" dirty="0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2862818" y="2403766"/>
            <a:ext cx="6753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zh-CN" altLang="en-US" sz="3200" b="1" dirty="0" smtClean="0">
                <a:solidFill>
                  <a:srgbClr val="5C307D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第二章     线性表</a:t>
            </a:r>
            <a:endParaRPr lang="zh-CN" altLang="en-US" sz="3200" b="1" dirty="0">
              <a:solidFill>
                <a:srgbClr val="5C307D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531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9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长度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求顺序表长度的函数原型是什么？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6593368" y="2350035"/>
            <a:ext cx="4500000" cy="181588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Length(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return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746760" y="1712208"/>
            <a:ext cx="60960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Length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输入：无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功能：求表的长度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输出：表中数据元素的个数                                              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1015527" y="4663514"/>
            <a:ext cx="10097071" cy="1165225"/>
            <a:chOff x="997648" y="2550160"/>
            <a:chExt cx="10097071" cy="1165225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0  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          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MaxSize-1 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67928" y="5055309"/>
            <a:ext cx="5958840" cy="686118"/>
            <a:chOff x="1150049" y="2941955"/>
            <a:chExt cx="5958840" cy="686118"/>
          </a:xfrm>
        </p:grpSpPr>
        <p:sp>
          <p:nvSpPr>
            <p:cNvPr id="50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51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2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</a:p>
          </p:txBody>
        </p:sp>
        <p:sp>
          <p:nvSpPr>
            <p:cNvPr id="53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54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55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</p:grpSp>
      <p:sp>
        <p:nvSpPr>
          <p:cNvPr id="56" name="Text Box 21"/>
          <p:cNvSpPr txBox="1">
            <a:spLocks noChangeArrowheads="1"/>
          </p:cNvSpPr>
          <p:nvPr/>
        </p:nvSpPr>
        <p:spPr bwMode="auto">
          <a:xfrm>
            <a:off x="9805833" y="5103252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endParaRPr lang="zh-CN" altLang="en-US" sz="3200" b="1" i="1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461288" y="1617409"/>
            <a:ext cx="3327744" cy="523220"/>
            <a:chOff x="510241" y="1907333"/>
            <a:chExt cx="3327744" cy="523220"/>
          </a:xfrm>
        </p:grpSpPr>
        <p:grpSp>
          <p:nvGrpSpPr>
            <p:cNvPr id="32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4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2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3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3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228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6"/>
                  </p:tgtEl>
                </p:cond>
              </p:nextCondLst>
            </p:seq>
          </p:childTnLst>
        </p:cTn>
      </p:par>
    </p:tnLst>
    <p:bldLst>
      <p:bldP spid="4" grpId="0" animBg="1"/>
      <p:bldP spid="39" grpId="0"/>
      <p:bldP spid="56" grpId="0" animBg="1"/>
      <p:bldP spid="5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43576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" name="Text Box 1033"/>
          <p:cNvSpPr txBox="1">
            <a:spLocks noChangeArrowheads="1"/>
          </p:cNvSpPr>
          <p:nvPr/>
        </p:nvSpPr>
        <p:spPr bwMode="auto">
          <a:xfrm>
            <a:off x="649604" y="538171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b="1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 ],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8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建立顺序表的函数原型是什么？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42" name="Rectangle 1034"/>
          <p:cNvSpPr>
            <a:spLocks noChangeArrowheads="1"/>
          </p:cNvSpPr>
          <p:nvPr/>
        </p:nvSpPr>
        <p:spPr bwMode="auto">
          <a:xfrm>
            <a:off x="964168" y="2021375"/>
            <a:ext cx="8686418" cy="18876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CreatList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数据元素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：建立一个线性表</a:t>
            </a:r>
          </a:p>
          <a:p>
            <a:pPr>
              <a:lnSpc>
                <a:spcPts val="35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</a:t>
            </a:r>
            <a:r>
              <a:rPr lang="zh-CN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元素的线性表</a:t>
            </a:r>
          </a:p>
        </p:txBody>
      </p:sp>
      <p:sp>
        <p:nvSpPr>
          <p:cNvPr id="17" name="圆角矩形标注 16"/>
          <p:cNvSpPr/>
          <p:nvPr/>
        </p:nvSpPr>
        <p:spPr>
          <a:xfrm>
            <a:off x="2810924" y="4791959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建立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160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  <p:bldP spid="142" grpId="0"/>
      <p:bldP spid="1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653408" y="796550"/>
            <a:ext cx="9971539" cy="4154984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*L,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 ],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474130" y="5603121"/>
            <a:ext cx="8304617" cy="654050"/>
            <a:chOff x="3474130" y="5252601"/>
            <a:chExt cx="8304617" cy="654050"/>
          </a:xfrm>
        </p:grpSpPr>
        <p:sp>
          <p:nvSpPr>
            <p:cNvPr id="21" name="Text Box 30"/>
            <p:cNvSpPr txBox="1">
              <a:spLocks noChangeArrowheads="1"/>
            </p:cNvSpPr>
            <p:nvPr/>
          </p:nvSpPr>
          <p:spPr bwMode="auto">
            <a:xfrm>
              <a:off x="3474130" y="5331200"/>
              <a:ext cx="1414577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顺序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 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23" name="Rectangle 1120"/>
            <p:cNvSpPr>
              <a:spLocks noChangeArrowheads="1"/>
            </p:cNvSpPr>
            <p:nvPr/>
          </p:nvSpPr>
          <p:spPr bwMode="auto">
            <a:xfrm>
              <a:off x="4950301" y="5254189"/>
              <a:ext cx="5918200" cy="647700"/>
            </a:xfrm>
            <a:prstGeom prst="rect">
              <a:avLst/>
            </a:prstGeom>
            <a:noFill/>
            <a:ln w="28575">
              <a:solidFill>
                <a:srgbClr val="285A3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Text Box 1121"/>
            <p:cNvSpPr txBox="1">
              <a:spLocks noChangeArrowheads="1"/>
            </p:cNvSpPr>
            <p:nvPr/>
          </p:nvSpPr>
          <p:spPr bwMode="auto">
            <a:xfrm>
              <a:off x="10958009" y="5254189"/>
              <a:ext cx="820738" cy="6477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108000" rIns="0"/>
            <a:lstStyle/>
            <a:p>
              <a:pPr algn="l">
                <a:spcBef>
                  <a:spcPct val="50000"/>
                </a:spcBef>
              </a:pPr>
              <a:r>
                <a:rPr lang="zh-CN" altLang="en-US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endParaRPr lang="zh-CN" altLang="en-US" sz="2800" b="1" baseline="-2500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5" name="Line 1122"/>
            <p:cNvSpPr>
              <a:spLocks noChangeShapeType="1"/>
            </p:cNvSpPr>
            <p:nvPr/>
          </p:nvSpPr>
          <p:spPr bwMode="auto">
            <a:xfrm>
              <a:off x="5737701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6" name="Line 1124"/>
            <p:cNvSpPr>
              <a:spLocks noChangeShapeType="1"/>
            </p:cNvSpPr>
            <p:nvPr/>
          </p:nvSpPr>
          <p:spPr bwMode="auto">
            <a:xfrm>
              <a:off x="6521926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7" name="Line 1125"/>
            <p:cNvSpPr>
              <a:spLocks noChangeShapeType="1"/>
            </p:cNvSpPr>
            <p:nvPr/>
          </p:nvSpPr>
          <p:spPr bwMode="auto">
            <a:xfrm>
              <a:off x="7322026" y="5252601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8" name="Line 1126"/>
            <p:cNvSpPr>
              <a:spLocks noChangeShapeType="1"/>
            </p:cNvSpPr>
            <p:nvPr/>
          </p:nvSpPr>
          <p:spPr bwMode="auto">
            <a:xfrm>
              <a:off x="8149114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  <p:sp>
          <p:nvSpPr>
            <p:cNvPr id="29" name="Line 1127"/>
            <p:cNvSpPr>
              <a:spLocks noChangeShapeType="1"/>
            </p:cNvSpPr>
            <p:nvPr/>
          </p:nvSpPr>
          <p:spPr bwMode="auto">
            <a:xfrm>
              <a:off x="8947626" y="5268476"/>
              <a:ext cx="0" cy="638175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sz="2800"/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855244" y="4306133"/>
            <a:ext cx="5081271" cy="647700"/>
            <a:chOff x="3855244" y="3955613"/>
            <a:chExt cx="5081271" cy="647700"/>
          </a:xfrm>
        </p:grpSpPr>
        <p:sp>
          <p:nvSpPr>
            <p:cNvPr id="39" name="Text Box 19"/>
            <p:cNvSpPr txBox="1">
              <a:spLocks noChangeArrowheads="1"/>
            </p:cNvSpPr>
            <p:nvPr/>
          </p:nvSpPr>
          <p:spPr bwMode="auto">
            <a:xfrm>
              <a:off x="6544152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0" name="Text Box 20"/>
            <p:cNvSpPr txBox="1">
              <a:spLocks noChangeArrowheads="1"/>
            </p:cNvSpPr>
            <p:nvPr/>
          </p:nvSpPr>
          <p:spPr bwMode="auto">
            <a:xfrm>
              <a:off x="5758339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1" name="Text Box 21"/>
            <p:cNvSpPr txBox="1">
              <a:spLocks noChangeArrowheads="1"/>
            </p:cNvSpPr>
            <p:nvPr/>
          </p:nvSpPr>
          <p:spPr bwMode="auto">
            <a:xfrm>
              <a:off x="4958239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2" name="Text Box 23"/>
            <p:cNvSpPr txBox="1">
              <a:spLocks noChangeArrowheads="1"/>
            </p:cNvSpPr>
            <p:nvPr/>
          </p:nvSpPr>
          <p:spPr bwMode="auto">
            <a:xfrm>
              <a:off x="8144352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zh-CN" altLang="en-US" sz="280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3" name="Text Box 26"/>
            <p:cNvSpPr txBox="1">
              <a:spLocks noChangeArrowheads="1"/>
            </p:cNvSpPr>
            <p:nvPr/>
          </p:nvSpPr>
          <p:spPr bwMode="auto">
            <a:xfrm>
              <a:off x="7344252" y="3955613"/>
              <a:ext cx="792163" cy="6477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3855244" y="4050863"/>
              <a:ext cx="10334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数组 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a</a:t>
              </a:r>
              <a:endPara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5145564" y="4049276"/>
              <a:ext cx="3657600" cy="446088"/>
              <a:chOff x="5145564" y="4049276"/>
              <a:chExt cx="3657600" cy="446088"/>
            </a:xfrm>
          </p:grpSpPr>
          <p:sp>
            <p:nvSpPr>
              <p:cNvPr id="32" name="Text Box 1129"/>
              <p:cNvSpPr txBox="1">
                <a:spLocks noChangeArrowheads="1"/>
              </p:cNvSpPr>
              <p:nvPr/>
            </p:nvSpPr>
            <p:spPr bwMode="auto">
              <a:xfrm>
                <a:off x="5145564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35</a:t>
                </a:r>
              </a:p>
            </p:txBody>
          </p:sp>
          <p:sp>
            <p:nvSpPr>
              <p:cNvPr id="33" name="Text Box 1130"/>
              <p:cNvSpPr txBox="1">
                <a:spLocks noChangeArrowheads="1"/>
              </p:cNvSpPr>
              <p:nvPr/>
            </p:nvSpPr>
            <p:spPr bwMode="auto">
              <a:xfrm>
                <a:off x="5928202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34" name="Text Box 1131"/>
              <p:cNvSpPr txBox="1">
                <a:spLocks noChangeArrowheads="1"/>
              </p:cNvSpPr>
              <p:nvPr/>
            </p:nvSpPr>
            <p:spPr bwMode="auto">
              <a:xfrm>
                <a:off x="66981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24</a:t>
                </a:r>
              </a:p>
            </p:txBody>
          </p:sp>
          <p:sp>
            <p:nvSpPr>
              <p:cNvPr id="35" name="Text Box 1132"/>
              <p:cNvSpPr txBox="1">
                <a:spLocks noChangeArrowheads="1"/>
              </p:cNvSpPr>
              <p:nvPr/>
            </p:nvSpPr>
            <p:spPr bwMode="auto">
              <a:xfrm>
                <a:off x="7526814" y="4049276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33</a:t>
                </a:r>
              </a:p>
            </p:txBody>
          </p:sp>
          <p:sp>
            <p:nvSpPr>
              <p:cNvPr id="36" name="Text Box 1133"/>
              <p:cNvSpPr txBox="1">
                <a:spLocks noChangeArrowheads="1"/>
              </p:cNvSpPr>
              <p:nvPr/>
            </p:nvSpPr>
            <p:spPr bwMode="auto">
              <a:xfrm>
                <a:off x="83237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42</a:t>
                </a:r>
              </a:p>
            </p:txBody>
          </p:sp>
        </p:grpSp>
      </p:grpSp>
      <p:sp>
        <p:nvSpPr>
          <p:cNvPr id="45" name="Text Box 1135"/>
          <p:cNvSpPr txBox="1">
            <a:spLocks noChangeArrowheads="1"/>
          </p:cNvSpPr>
          <p:nvPr/>
        </p:nvSpPr>
        <p:spPr bwMode="auto">
          <a:xfrm>
            <a:off x="11132027" y="5682495"/>
            <a:ext cx="334962" cy="430887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dirty="0">
                <a:solidFill>
                  <a:srgbClr val="404040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51" name="矩形 50"/>
          <p:cNvSpPr/>
          <p:nvPr/>
        </p:nvSpPr>
        <p:spPr>
          <a:xfrm>
            <a:off x="713832" y="1534467"/>
            <a:ext cx="9971539" cy="156966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 &gt;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顺序表的空间不够，无法建立顺序表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</a:t>
            </a:r>
            <a:endParaRPr lang="en-US" altLang="zh-CN" sz="2400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Text Box 2"/>
          <p:cNvSpPr txBox="1">
            <a:spLocks noChangeArrowheads="1"/>
          </p:cNvSpPr>
          <p:nvPr/>
        </p:nvSpPr>
        <p:spPr bwMode="auto">
          <a:xfrm>
            <a:off x="622929" y="61585"/>
            <a:ext cx="4357693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建立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7857" y="2991129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 </a:t>
            </a:r>
            <a:endParaRPr lang="zh-CN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L-&gt;data[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a[</a:t>
            </a:r>
            <a:r>
              <a:rPr lang="en-US" altLang="zh-CN" sz="2400" dirty="0" err="1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2400" dirty="0">
              <a:solidFill>
                <a:srgbClr val="5A327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87857" y="3724780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L-&gt;length = n;</a:t>
            </a:r>
            <a:endParaRPr lang="zh-CN" altLang="en-US" sz="2400" dirty="0">
              <a:solidFill>
                <a:srgbClr val="285A32"/>
              </a:solidFill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45564" y="5068133"/>
            <a:ext cx="3657600" cy="1099382"/>
            <a:chOff x="5145564" y="4717613"/>
            <a:chExt cx="3657600" cy="1099382"/>
          </a:xfrm>
        </p:grpSpPr>
        <p:sp>
          <p:nvSpPr>
            <p:cNvPr id="19" name="AutoShape 31"/>
            <p:cNvSpPr>
              <a:spLocks noChangeArrowheads="1"/>
            </p:cNvSpPr>
            <p:nvPr/>
          </p:nvSpPr>
          <p:spPr bwMode="auto">
            <a:xfrm>
              <a:off x="6769577" y="4717613"/>
              <a:ext cx="360000" cy="468000"/>
            </a:xfrm>
            <a:prstGeom prst="downArrow">
              <a:avLst>
                <a:gd name="adj1" fmla="val 50000"/>
                <a:gd name="adj2" fmla="val 39271"/>
              </a:avLst>
            </a:prstGeom>
            <a:noFill/>
            <a:ln w="38100">
              <a:solidFill>
                <a:srgbClr val="5C307D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 sz="280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5145564" y="5370907"/>
              <a:ext cx="3657600" cy="446088"/>
              <a:chOff x="5145564" y="4049276"/>
              <a:chExt cx="3657600" cy="446088"/>
            </a:xfrm>
          </p:grpSpPr>
          <p:sp>
            <p:nvSpPr>
              <p:cNvPr id="49" name="Text Box 1129"/>
              <p:cNvSpPr txBox="1">
                <a:spLocks noChangeArrowheads="1"/>
              </p:cNvSpPr>
              <p:nvPr/>
            </p:nvSpPr>
            <p:spPr bwMode="auto">
              <a:xfrm>
                <a:off x="5145564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35</a:t>
                </a:r>
              </a:p>
            </p:txBody>
          </p:sp>
          <p:sp>
            <p:nvSpPr>
              <p:cNvPr id="50" name="Text Box 1130"/>
              <p:cNvSpPr txBox="1">
                <a:spLocks noChangeArrowheads="1"/>
              </p:cNvSpPr>
              <p:nvPr/>
            </p:nvSpPr>
            <p:spPr bwMode="auto">
              <a:xfrm>
                <a:off x="5928202" y="4065151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12</a:t>
                </a:r>
              </a:p>
            </p:txBody>
          </p:sp>
          <p:sp>
            <p:nvSpPr>
              <p:cNvPr id="53" name="Text Box 1131"/>
              <p:cNvSpPr txBox="1">
                <a:spLocks noChangeArrowheads="1"/>
              </p:cNvSpPr>
              <p:nvPr/>
            </p:nvSpPr>
            <p:spPr bwMode="auto">
              <a:xfrm>
                <a:off x="66981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24</a:t>
                </a:r>
              </a:p>
            </p:txBody>
          </p:sp>
          <p:sp>
            <p:nvSpPr>
              <p:cNvPr id="54" name="Text Box 1132"/>
              <p:cNvSpPr txBox="1">
                <a:spLocks noChangeArrowheads="1"/>
              </p:cNvSpPr>
              <p:nvPr/>
            </p:nvSpPr>
            <p:spPr bwMode="auto">
              <a:xfrm>
                <a:off x="7526814" y="4049276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33</a:t>
                </a:r>
              </a:p>
            </p:txBody>
          </p:sp>
          <p:sp>
            <p:nvSpPr>
              <p:cNvPr id="55" name="Text Box 1133"/>
              <p:cNvSpPr txBox="1">
                <a:spLocks noChangeArrowheads="1"/>
              </p:cNvSpPr>
              <p:nvPr/>
            </p:nvSpPr>
            <p:spPr bwMode="auto">
              <a:xfrm>
                <a:off x="8323739" y="4050863"/>
                <a:ext cx="479425" cy="430213"/>
              </a:xfrm>
              <a:prstGeom prst="rect">
                <a:avLst/>
              </a:prstGeom>
              <a:noFill/>
              <a:ln w="6350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2800" dirty="0">
                    <a:solidFill>
                      <a:srgbClr val="404040"/>
                    </a:solidFill>
                    <a:latin typeface="Times New Roman" pitchFamily="18" charset="0"/>
                  </a:rPr>
                  <a:t>42</a:t>
                </a:r>
              </a:p>
            </p:txBody>
          </p:sp>
        </p:grpSp>
      </p:grpSp>
      <p:grpSp>
        <p:nvGrpSpPr>
          <p:cNvPr id="11" name="组合 10"/>
          <p:cNvGrpSpPr/>
          <p:nvPr/>
        </p:nvGrpSpPr>
        <p:grpSpPr>
          <a:xfrm>
            <a:off x="1341121" y="1935480"/>
            <a:ext cx="8887220" cy="447240"/>
            <a:chOff x="1341121" y="1935480"/>
            <a:chExt cx="8887220" cy="447240"/>
          </a:xfrm>
        </p:grpSpPr>
        <p:sp>
          <p:nvSpPr>
            <p:cNvPr id="6" name="TextBox 5"/>
            <p:cNvSpPr txBox="1"/>
            <p:nvPr/>
          </p:nvSpPr>
          <p:spPr>
            <a:xfrm>
              <a:off x="1341121" y="1935480"/>
              <a:ext cx="6440646" cy="432000"/>
            </a:xfrm>
            <a:prstGeom prst="rect">
              <a:avLst/>
            </a:prstGeom>
            <a:noFill/>
            <a:ln>
              <a:solidFill>
                <a:srgbClr val="5C307D"/>
              </a:solidFill>
            </a:ln>
          </p:spPr>
          <p:txBody>
            <a:bodyPr wrap="square" rtlCol="0">
              <a:spAutoFit/>
            </a:bodyPr>
            <a:lstStyle/>
            <a:p>
              <a:endParaRPr lang="zh-CN" altLang="en-US" sz="2400" dirty="0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7939881" y="1950720"/>
              <a:ext cx="2288460" cy="432000"/>
              <a:chOff x="7909401" y="1950720"/>
              <a:chExt cx="2288460" cy="432000"/>
            </a:xfrm>
          </p:grpSpPr>
          <p:sp>
            <p:nvSpPr>
              <p:cNvPr id="52" name="右箭头 51"/>
              <p:cNvSpPr/>
              <p:nvPr/>
            </p:nvSpPr>
            <p:spPr>
              <a:xfrm>
                <a:off x="7909401" y="2042070"/>
                <a:ext cx="540000" cy="288000"/>
              </a:xfrm>
              <a:prstGeom prst="rightArrow">
                <a:avLst/>
              </a:prstGeom>
              <a:noFill/>
              <a:ln w="28575">
                <a:solidFill>
                  <a:srgbClr val="5C307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63451" y="1950720"/>
                <a:ext cx="1634410" cy="432000"/>
              </a:xfrm>
              <a:prstGeom prst="rect">
                <a:avLst/>
              </a:prstGeom>
              <a:noFill/>
              <a:ln>
                <a:solidFill>
                  <a:srgbClr val="5C307D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Resize( );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3818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35" restart="whenNotActive" fill="hold" evtFilter="cancelBubble" nodeType="interactiveSeq">
                <p:stCondLst>
                  <p:cond evt="onClick" delay="0">
                    <p:tgtEl>
                      <p:spTgt spid="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6" fill="hold">
                      <p:stCondLst>
                        <p:cond delay="0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1"/>
                  </p:tgtEl>
                </p:cond>
              </p:nextCondLst>
            </p:seq>
            <p:seq concurrent="1" nextAc="seek">
              <p:cTn id="40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1" fill="hold">
                      <p:stCondLst>
                        <p:cond delay="0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5" grpId="0"/>
      <p:bldP spid="45" grpId="1"/>
      <p:bldP spid="51" grpId="0"/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4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8" y="61585"/>
            <a:ext cx="5202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按位查找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按位查找的函数原型是什么？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905427" y="1617216"/>
            <a:ext cx="4910026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输入：元素的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：取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序号为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</a:t>
            </a:r>
          </a:p>
          <a:p>
            <a:pPr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：序号为 </a:t>
            </a:r>
            <a:r>
              <a:rPr lang="en-US" altLang="zh-CN" sz="2400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元素值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046676" y="4659811"/>
            <a:ext cx="10097071" cy="1047048"/>
            <a:chOff x="1046676" y="3255787"/>
            <a:chExt cx="10097071" cy="1047048"/>
          </a:xfrm>
        </p:grpSpPr>
        <p:sp>
          <p:nvSpPr>
            <p:cNvPr id="22" name="Text Box 5"/>
            <p:cNvSpPr txBox="1">
              <a:spLocks noChangeArrowheads="1"/>
            </p:cNvSpPr>
            <p:nvPr/>
          </p:nvSpPr>
          <p:spPr bwMode="auto">
            <a:xfrm>
              <a:off x="1122876" y="3255787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0         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…          </a:t>
              </a:r>
              <a:r>
                <a:rPr lang="en-US" altLang="zh-CN" sz="2400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dirty="0">
                  <a:solidFill>
                    <a:schemeClr val="tx1"/>
                  </a:solidFill>
                  <a:latin typeface="+mn-ea"/>
                </a:rPr>
                <a:t>-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2       </a:t>
              </a: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            MaxSize</a:t>
              </a:r>
              <a:r>
                <a:rPr lang="en-US" altLang="zh-CN" sz="2400" dirty="0"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auto">
            <a:xfrm>
              <a:off x="1046676" y="3762835"/>
              <a:ext cx="8790306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24" name="Line 8"/>
            <p:cNvSpPr>
              <a:spLocks noChangeShapeType="1"/>
            </p:cNvSpPr>
            <p:nvPr/>
          </p:nvSpPr>
          <p:spPr bwMode="auto">
            <a:xfrm>
              <a:off x="196107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5" name="Line 9"/>
            <p:cNvSpPr>
              <a:spLocks noChangeShapeType="1"/>
            </p:cNvSpPr>
            <p:nvPr/>
          </p:nvSpPr>
          <p:spPr bwMode="auto">
            <a:xfrm>
              <a:off x="33310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6" name="Line 10"/>
            <p:cNvSpPr>
              <a:spLocks noChangeShapeType="1"/>
            </p:cNvSpPr>
            <p:nvPr/>
          </p:nvSpPr>
          <p:spPr bwMode="auto">
            <a:xfrm>
              <a:off x="42454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7" name="Line 11"/>
            <p:cNvSpPr>
              <a:spLocks noChangeShapeType="1"/>
            </p:cNvSpPr>
            <p:nvPr/>
          </p:nvSpPr>
          <p:spPr bwMode="auto">
            <a:xfrm>
              <a:off x="511575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8" name="Line 12"/>
            <p:cNvSpPr>
              <a:spLocks noChangeShapeType="1"/>
            </p:cNvSpPr>
            <p:nvPr/>
          </p:nvSpPr>
          <p:spPr bwMode="auto">
            <a:xfrm>
              <a:off x="64213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72468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1197733" y="3686972"/>
              <a:ext cx="5958840" cy="512455"/>
              <a:chOff x="1150049" y="2941955"/>
              <a:chExt cx="5958840" cy="583734"/>
            </a:xfrm>
          </p:grpSpPr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115004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33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6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4" name="Text Box 16"/>
              <p:cNvSpPr txBox="1">
                <a:spLocks noChangeArrowheads="1"/>
              </p:cNvSpPr>
              <p:nvPr/>
            </p:nvSpPr>
            <p:spPr bwMode="auto">
              <a:xfrm>
                <a:off x="3359849" y="3048635"/>
                <a:ext cx="7620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-1</a:t>
                </a:r>
              </a:p>
            </p:txBody>
          </p:sp>
          <p:sp>
            <p:nvSpPr>
              <p:cNvPr id="35" name="Text Box 17"/>
              <p:cNvSpPr txBox="1">
                <a:spLocks noChangeArrowheads="1"/>
              </p:cNvSpPr>
              <p:nvPr/>
            </p:nvSpPr>
            <p:spPr bwMode="auto">
              <a:xfrm>
                <a:off x="427424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a</a:t>
                </a:r>
                <a:r>
                  <a:rPr lang="en-US" altLang="zh-CN" sz="2800" i="1" baseline="-25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36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9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</a:p>
            </p:txBody>
          </p:sp>
        </p:grp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9836982" y="3762835"/>
              <a:ext cx="10668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</p:spPr>
          <p:txBody>
            <a:bodyPr lIns="0" tIns="108000" rIns="0"/>
            <a:lstStyle/>
            <a:p>
              <a:pPr algn="l">
                <a:lnSpc>
                  <a:spcPts val="3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length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6" name="椭圆 5"/>
          <p:cNvSpPr/>
          <p:nvPr/>
        </p:nvSpPr>
        <p:spPr>
          <a:xfrm>
            <a:off x="4352413" y="4633128"/>
            <a:ext cx="609600" cy="10592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13668" y="6007993"/>
            <a:ext cx="820173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6264149" y="1090739"/>
            <a:ext cx="5423032" cy="263661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 ||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400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 </a:t>
            </a:r>
          </a:p>
          <a:p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查找失败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0;  </a:t>
            </a:r>
          </a:p>
          <a:p>
            <a:r>
              <a:rPr lang="en-US" altLang="zh-CN" sz="2400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else {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L.data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1];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895052" y="3968457"/>
            <a:ext cx="4872073" cy="497596"/>
            <a:chOff x="1826091" y="4148024"/>
            <a:chExt cx="4872073" cy="497596"/>
          </a:xfrm>
        </p:grpSpPr>
        <p:sp>
          <p:nvSpPr>
            <p:cNvPr id="45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13105" cy="45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按位查找的时间复杂度？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58" name="组合 57"/>
          <p:cNvGrpSpPr/>
          <p:nvPr/>
        </p:nvGrpSpPr>
        <p:grpSpPr>
          <a:xfrm>
            <a:off x="5557311" y="3921066"/>
            <a:ext cx="4348689" cy="477054"/>
            <a:chOff x="5557311" y="5121258"/>
            <a:chExt cx="4348689" cy="477054"/>
          </a:xfrm>
        </p:grpSpPr>
        <p:sp>
          <p:nvSpPr>
            <p:cNvPr id="59" name="右箭头 58"/>
            <p:cNvSpPr/>
            <p:nvPr/>
          </p:nvSpPr>
          <p:spPr>
            <a:xfrm>
              <a:off x="5557311" y="520376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329878" y="5121258"/>
              <a:ext cx="871220" cy="4514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1" name="右箭头 60"/>
            <p:cNvSpPr/>
            <p:nvPr/>
          </p:nvSpPr>
          <p:spPr>
            <a:xfrm>
              <a:off x="7386111" y="520376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Text Box 11"/>
            <p:cNvSpPr txBox="1">
              <a:spLocks noChangeArrowheads="1"/>
            </p:cNvSpPr>
            <p:nvPr/>
          </p:nvSpPr>
          <p:spPr bwMode="auto">
            <a:xfrm>
              <a:off x="8204397" y="5121258"/>
              <a:ext cx="1701603" cy="477054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lnSpc>
                  <a:spcPts val="30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随机存取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275361" y="526660"/>
            <a:ext cx="3327744" cy="523220"/>
            <a:chOff x="510241" y="1907333"/>
            <a:chExt cx="3327744" cy="523220"/>
          </a:xfrm>
        </p:grpSpPr>
        <p:grpSp>
          <p:nvGrpSpPr>
            <p:cNvPr id="64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66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7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8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9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0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1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2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3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4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5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6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7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78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5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046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8" grpId="0"/>
      <p:bldP spid="4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540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48" y="61585"/>
            <a:ext cx="520227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按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值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查找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47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按值查找的函数原型是什么？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8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9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2" name="矩形 1"/>
          <p:cNvSpPr/>
          <p:nvPr/>
        </p:nvSpPr>
        <p:spPr>
          <a:xfrm>
            <a:off x="905426" y="1617216"/>
            <a:ext cx="8528133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Locate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输入：数据元素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功能：在线性表中查找值等于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的元素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：查找成功返回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在表中的</a:t>
            </a:r>
            <a:r>
              <a:rPr lang="zh-CN" altLang="en-US" sz="24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序号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lnSpc>
                <a:spcPts val="32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否则返回 </a:t>
            </a:r>
            <a:r>
              <a:rPr lang="zh-CN" altLang="en-US" sz="2400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endParaRPr lang="en-US" altLang="zh-CN" sz="2400" dirty="0">
              <a:solidFill>
                <a:srgbClr val="B42D2D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046676" y="4619803"/>
            <a:ext cx="10097071" cy="1047048"/>
            <a:chOff x="1046676" y="3255787"/>
            <a:chExt cx="10097071" cy="1047048"/>
          </a:xfrm>
        </p:grpSpPr>
        <p:sp>
          <p:nvSpPr>
            <p:cNvPr id="15" name="Text Box 5"/>
            <p:cNvSpPr txBox="1">
              <a:spLocks noChangeArrowheads="1"/>
            </p:cNvSpPr>
            <p:nvPr/>
          </p:nvSpPr>
          <p:spPr bwMode="auto">
            <a:xfrm>
              <a:off x="1122876" y="3255787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0         </a:t>
              </a:r>
              <a:r>
                <a:rPr lang="zh-CN" altLang="en-US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…                       </a:t>
              </a:r>
              <a:r>
                <a:rPr lang="en-US" altLang="zh-CN" sz="2400" i="1" dirty="0" err="1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</a:t>
              </a:r>
              <a:r>
                <a:rPr lang="en-US" altLang="zh-CN" sz="24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  </a:t>
              </a:r>
              <a:r>
                <a:rPr lang="en-US" altLang="zh-CN" sz="2400" i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dirty="0" smtClean="0"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                    MaxSize</a:t>
              </a:r>
              <a:r>
                <a:rPr lang="en-US" altLang="zh-CN" sz="2400" dirty="0" smtClean="0">
                  <a:latin typeface="+mn-ea"/>
                </a:rPr>
                <a:t>-</a:t>
              </a:r>
              <a:r>
                <a:rPr lang="en-US" altLang="zh-CN" sz="24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 </a:t>
              </a:r>
              <a:endParaRPr lang="en-US" altLang="zh-CN" sz="24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6" name="Rectangle 7"/>
            <p:cNvSpPr>
              <a:spLocks noChangeArrowheads="1"/>
            </p:cNvSpPr>
            <p:nvPr/>
          </p:nvSpPr>
          <p:spPr bwMode="auto">
            <a:xfrm>
              <a:off x="1046676" y="3762835"/>
              <a:ext cx="8790306" cy="540000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800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6107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>
              <a:off x="33310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4245489" y="3762835"/>
              <a:ext cx="1588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5115757" y="3762835"/>
              <a:ext cx="1587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1" name="Line 12"/>
            <p:cNvSpPr>
              <a:spLocks noChangeShapeType="1"/>
            </p:cNvSpPr>
            <p:nvPr/>
          </p:nvSpPr>
          <p:spPr bwMode="auto">
            <a:xfrm>
              <a:off x="64213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7246817" y="3762835"/>
              <a:ext cx="0" cy="540000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2800"/>
            </a:p>
          </p:txBody>
        </p:sp>
        <p:grpSp>
          <p:nvGrpSpPr>
            <p:cNvPr id="23" name="组合 22"/>
            <p:cNvGrpSpPr/>
            <p:nvPr/>
          </p:nvGrpSpPr>
          <p:grpSpPr>
            <a:xfrm>
              <a:off x="1289173" y="3686974"/>
              <a:ext cx="5867400" cy="570707"/>
              <a:chOff x="1241489" y="2941955"/>
              <a:chExt cx="5867400" cy="650088"/>
            </a:xfrm>
          </p:grpSpPr>
          <p:sp>
            <p:nvSpPr>
              <p:cNvPr id="25" name="Text Box 14"/>
              <p:cNvSpPr txBox="1">
                <a:spLocks noChangeArrowheads="1"/>
              </p:cNvSpPr>
              <p:nvPr/>
            </p:nvSpPr>
            <p:spPr bwMode="auto">
              <a:xfrm>
                <a:off x="1241489" y="3048636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26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6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8" name="Text Box 17"/>
              <p:cNvSpPr txBox="1">
                <a:spLocks noChangeArrowheads="1"/>
              </p:cNvSpPr>
              <p:nvPr/>
            </p:nvSpPr>
            <p:spPr bwMode="auto">
              <a:xfrm>
                <a:off x="4319969" y="3048634"/>
                <a:ext cx="609600" cy="54340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</a:t>
                </a:r>
                <a:r>
                  <a:rPr lang="en-US" altLang="zh-CN" sz="2800" i="1" dirty="0" smtClean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x</a:t>
                </a:r>
                <a:endParaRPr lang="en-US" altLang="zh-CN" sz="2800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29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lnSpc>
                    <a:spcPts val="3000"/>
                  </a:lnSpc>
                </a:pPr>
                <a:r>
                  <a:rPr lang="en-US" altLang="zh-CN" sz="28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28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30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47705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lnSpc>
                    <a:spcPts val="3000"/>
                  </a:lnSpc>
                </a:pPr>
                <a:r>
                  <a:rPr lang="en-US" altLang="zh-CN" sz="2800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2800" i="1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</a:p>
            </p:txBody>
          </p:sp>
        </p:grp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9836982" y="3762835"/>
              <a:ext cx="1066800" cy="540000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</p:spPr>
          <p:txBody>
            <a:bodyPr lIns="0" tIns="108000" rIns="0"/>
            <a:lstStyle/>
            <a:p>
              <a:pPr algn="l">
                <a:lnSpc>
                  <a:spcPts val="3000"/>
                </a:lnSpc>
              </a:pPr>
              <a:r>
                <a:rPr lang="zh-CN" altLang="en-US" sz="28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800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length</a:t>
              </a:r>
              <a:endParaRPr lang="zh-CN" altLang="en-US" sz="28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32" name="矩形 31"/>
          <p:cNvSpPr/>
          <p:nvPr/>
        </p:nvSpPr>
        <p:spPr>
          <a:xfrm>
            <a:off x="713668" y="5979417"/>
            <a:ext cx="8201732" cy="4129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</a:pPr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Locate(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>
          <a:xfrm>
            <a:off x="4337173" y="4577880"/>
            <a:ext cx="609600" cy="10592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1211019" y="4589323"/>
            <a:ext cx="609600" cy="1059200"/>
          </a:xfrm>
          <a:prstGeom prst="ellipse">
            <a:avLst/>
          </a:prstGeom>
          <a:noFill/>
          <a:ln w="28575">
            <a:solidFill>
              <a:srgbClr val="B42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851772" y="1135400"/>
            <a:ext cx="4608000" cy="2605842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2800"/>
              </a:lnSpc>
            </a:pP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Locate(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L.length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L.data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== x) </a:t>
            </a:r>
            <a:endParaRPr lang="en-US" altLang="zh-CN" sz="2400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return </a:t>
            </a:r>
            <a:r>
              <a:rPr lang="en-US" altLang="zh-CN" sz="2400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2800"/>
              </a:lnSpc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6818305" y="526660"/>
            <a:ext cx="3327744" cy="523220"/>
            <a:chOff x="510241" y="1907333"/>
            <a:chExt cx="3327744" cy="523220"/>
          </a:xfrm>
        </p:grpSpPr>
        <p:grpSp>
          <p:nvGrpSpPr>
            <p:cNvPr id="40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2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6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7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1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818714" y="3897009"/>
            <a:ext cx="4872073" cy="497596"/>
            <a:chOff x="1826091" y="4148024"/>
            <a:chExt cx="4872073" cy="497596"/>
          </a:xfrm>
        </p:grpSpPr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313105" cy="451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按值查找的时间复杂度？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64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65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68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ts val="2800"/>
                  </a:lnSpc>
                </a:pPr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69" name="组合 68"/>
          <p:cNvGrpSpPr/>
          <p:nvPr/>
        </p:nvGrpSpPr>
        <p:grpSpPr>
          <a:xfrm>
            <a:off x="5557311" y="3880098"/>
            <a:ext cx="1643787" cy="451406"/>
            <a:chOff x="5557311" y="5151738"/>
            <a:chExt cx="1643787" cy="451406"/>
          </a:xfrm>
        </p:grpSpPr>
        <p:sp>
          <p:nvSpPr>
            <p:cNvPr id="70" name="右箭头 69"/>
            <p:cNvSpPr/>
            <p:nvPr/>
          </p:nvSpPr>
          <p:spPr>
            <a:xfrm>
              <a:off x="5557311" y="5203765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Text Box 11"/>
            <p:cNvSpPr txBox="1">
              <a:spLocks noChangeArrowheads="1"/>
            </p:cNvSpPr>
            <p:nvPr/>
          </p:nvSpPr>
          <p:spPr bwMode="auto">
            <a:xfrm>
              <a:off x="6329878" y="5151738"/>
              <a:ext cx="871220" cy="451406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ts val="2800"/>
                </a:lnSpc>
              </a:pP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8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903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2" grpId="0"/>
      <p:bldP spid="34" grpId="0" animBg="1"/>
      <p:bldP spid="35" grpId="0" animBg="1"/>
      <p:bldP spid="3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顺序表插入的函数原型是什么？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46760" y="1712208"/>
            <a:ext cx="940308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Insert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，待插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功能：在表的第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个位置处插入一个新元素 </a:t>
            </a:r>
            <a:r>
              <a:rPr lang="en-US" altLang="zh-CN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</a:p>
          <a:p>
            <a:pPr algn="just">
              <a:lnSpc>
                <a:spcPts val="3200"/>
              </a:lnSpc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输出：若插入成功，表中增加一个新元素；否则给出失败信息</a:t>
            </a:r>
          </a:p>
        </p:txBody>
      </p:sp>
      <p:sp>
        <p:nvSpPr>
          <p:cNvPr id="39" name="Text Box 1033"/>
          <p:cNvSpPr txBox="1">
            <a:spLocks noChangeArrowheads="1"/>
          </p:cNvSpPr>
          <p:nvPr/>
        </p:nvSpPr>
        <p:spPr bwMode="auto">
          <a:xfrm>
            <a:off x="649604" y="538171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2810924" y="4746239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插入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" name="Line 15"/>
          <p:cNvSpPr>
            <a:spLocks noChangeShapeType="1"/>
          </p:cNvSpPr>
          <p:nvPr/>
        </p:nvSpPr>
        <p:spPr bwMode="auto">
          <a:xfrm>
            <a:off x="2456339" y="3337242"/>
            <a:ext cx="0" cy="450850"/>
          </a:xfrm>
          <a:prstGeom prst="line">
            <a:avLst/>
          </a:prstGeom>
          <a:noFill/>
          <a:ln w="38100">
            <a:solidFill>
              <a:srgbClr val="006666"/>
            </a:solidFill>
            <a:round/>
            <a:headEnd type="stealth" w="med" len="med"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17" name="Text Box 16"/>
          <p:cNvSpPr txBox="1">
            <a:spLocks noChangeArrowheads="1"/>
          </p:cNvSpPr>
          <p:nvPr/>
        </p:nvSpPr>
        <p:spPr bwMode="auto">
          <a:xfrm>
            <a:off x="2160111" y="3711892"/>
            <a:ext cx="620713" cy="584775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dirty="0">
                <a:solidFill>
                  <a:srgbClr val="B42D2D"/>
                </a:solidFill>
                <a:latin typeface="Times New Roman" pitchFamily="18" charset="0"/>
                <a:ea typeface="宋体" charset="-122"/>
              </a:rPr>
              <a:t>33</a:t>
            </a:r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>
          <a:xfrm>
            <a:off x="716756" y="914717"/>
            <a:ext cx="10850404" cy="504000"/>
          </a:xfrm>
          <a:prstGeom prst="rect">
            <a:avLst/>
          </a:prstGeom>
          <a:noFill/>
          <a:ln>
            <a:solidFill>
              <a:srgbClr val="5A327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>
              <a:lnSpc>
                <a:spcPts val="30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 </a:t>
            </a:r>
            <a:r>
              <a:rPr lang="en-US" altLang="zh-CN" dirty="0" smtClean="0">
                <a:solidFill>
                  <a:srgbClr val="5A327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对于线性表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（35，12，24，42），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 </a:t>
            </a:r>
            <a:r>
              <a:rPr lang="en-US" altLang="zh-CN" i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的位置上插入元素33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81"/>
          <p:cNvSpPr>
            <a:spLocks noChangeArrowheads="1"/>
          </p:cNvSpPr>
          <p:nvPr/>
        </p:nvSpPr>
        <p:spPr bwMode="auto">
          <a:xfrm>
            <a:off x="1242219" y="2133917"/>
            <a:ext cx="6743700" cy="1165225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21" name="Text Box 90"/>
          <p:cNvSpPr txBox="1">
            <a:spLocks noChangeArrowheads="1"/>
          </p:cNvSpPr>
          <p:nvPr/>
        </p:nvSpPr>
        <p:spPr bwMode="auto">
          <a:xfrm>
            <a:off x="8091399" y="2132330"/>
            <a:ext cx="787400" cy="116998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4</a:t>
            </a:r>
          </a:p>
        </p:txBody>
      </p:sp>
      <p:grpSp>
        <p:nvGrpSpPr>
          <p:cNvPr id="22" name="Group 100"/>
          <p:cNvGrpSpPr>
            <a:grpSpLocks/>
          </p:cNvGrpSpPr>
          <p:nvPr/>
        </p:nvGrpSpPr>
        <p:grpSpPr bwMode="auto">
          <a:xfrm>
            <a:off x="2083594" y="2122805"/>
            <a:ext cx="3327400" cy="1181100"/>
            <a:chOff x="1107" y="1960"/>
            <a:chExt cx="2096" cy="415"/>
          </a:xfrm>
          <a:noFill/>
        </p:grpSpPr>
        <p:sp>
          <p:nvSpPr>
            <p:cNvPr id="23" name="Line 82"/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4" name="Line 83"/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5" name="Line 84"/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6" name="Line 85"/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27" name="Line 92"/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28" name="Text Box 86"/>
          <p:cNvSpPr txBox="1">
            <a:spLocks noChangeArrowheads="1"/>
          </p:cNvSpPr>
          <p:nvPr/>
        </p:nvSpPr>
        <p:spPr bwMode="auto">
          <a:xfrm>
            <a:off x="1423194" y="2651442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</a:p>
        </p:txBody>
      </p:sp>
      <p:sp>
        <p:nvSpPr>
          <p:cNvPr id="29" name="Text Box 87"/>
          <p:cNvSpPr txBox="1">
            <a:spLocks noChangeArrowheads="1"/>
          </p:cNvSpPr>
          <p:nvPr/>
        </p:nvSpPr>
        <p:spPr bwMode="auto">
          <a:xfrm>
            <a:off x="2280444" y="2651442"/>
            <a:ext cx="496887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12</a:t>
            </a:r>
          </a:p>
        </p:txBody>
      </p:sp>
      <p:sp>
        <p:nvSpPr>
          <p:cNvPr id="30" name="Text Box 88"/>
          <p:cNvSpPr txBox="1">
            <a:spLocks noChangeArrowheads="1"/>
          </p:cNvSpPr>
          <p:nvPr/>
        </p:nvSpPr>
        <p:spPr bwMode="auto">
          <a:xfrm>
            <a:off x="3109119" y="2670492"/>
            <a:ext cx="452437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24</a:t>
            </a:r>
          </a:p>
        </p:txBody>
      </p:sp>
      <p:sp>
        <p:nvSpPr>
          <p:cNvPr id="31" name="Text Box 89"/>
          <p:cNvSpPr txBox="1">
            <a:spLocks noChangeArrowheads="1"/>
          </p:cNvSpPr>
          <p:nvPr/>
        </p:nvSpPr>
        <p:spPr bwMode="auto">
          <a:xfrm>
            <a:off x="3956844" y="2670492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42</a:t>
            </a:r>
          </a:p>
        </p:txBody>
      </p:sp>
      <p:sp>
        <p:nvSpPr>
          <p:cNvPr id="32" name="Text Box 96"/>
          <p:cNvSpPr txBox="1">
            <a:spLocks noChangeArrowheads="1"/>
          </p:cNvSpPr>
          <p:nvPr/>
        </p:nvSpPr>
        <p:spPr bwMode="auto">
          <a:xfrm>
            <a:off x="1466056" y="2057717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33" name="Text Box 97"/>
          <p:cNvSpPr txBox="1">
            <a:spLocks noChangeArrowheads="1"/>
          </p:cNvSpPr>
          <p:nvPr/>
        </p:nvSpPr>
        <p:spPr bwMode="auto">
          <a:xfrm>
            <a:off x="2323306" y="2057717"/>
            <a:ext cx="496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34" name="Text Box 98"/>
          <p:cNvSpPr txBox="1">
            <a:spLocks noChangeArrowheads="1"/>
          </p:cNvSpPr>
          <p:nvPr/>
        </p:nvSpPr>
        <p:spPr bwMode="auto">
          <a:xfrm>
            <a:off x="3151981" y="2076767"/>
            <a:ext cx="452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35" name="Text Box 99"/>
          <p:cNvSpPr txBox="1">
            <a:spLocks noChangeArrowheads="1"/>
          </p:cNvSpPr>
          <p:nvPr/>
        </p:nvSpPr>
        <p:spPr bwMode="auto">
          <a:xfrm>
            <a:off x="3999706" y="2076767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36" name="Text Box 101"/>
          <p:cNvSpPr txBox="1">
            <a:spLocks noChangeArrowheads="1"/>
          </p:cNvSpPr>
          <p:nvPr/>
        </p:nvSpPr>
        <p:spPr bwMode="auto">
          <a:xfrm>
            <a:off x="1621631" y="1633855"/>
            <a:ext cx="595471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0       1       2       3       4</a:t>
            </a:r>
          </a:p>
        </p:txBody>
      </p:sp>
      <p:grpSp>
        <p:nvGrpSpPr>
          <p:cNvPr id="45" name="Group 110"/>
          <p:cNvGrpSpPr>
            <a:grpSpLocks/>
          </p:cNvGrpSpPr>
          <p:nvPr/>
        </p:nvGrpSpPr>
        <p:grpSpPr bwMode="auto">
          <a:xfrm>
            <a:off x="8293012" y="2378392"/>
            <a:ext cx="474662" cy="852488"/>
            <a:chOff x="4965" y="2121"/>
            <a:chExt cx="299" cy="537"/>
          </a:xfrm>
          <a:noFill/>
        </p:grpSpPr>
        <p:sp>
          <p:nvSpPr>
            <p:cNvPr id="46" name="Text Box 108"/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5</a:t>
              </a:r>
            </a:p>
          </p:txBody>
        </p:sp>
        <p:sp>
          <p:nvSpPr>
            <p:cNvPr id="47" name="Line 109"/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65674" y="3730307"/>
            <a:ext cx="4981852" cy="523220"/>
            <a:chOff x="1826091" y="4148024"/>
            <a:chExt cx="4981852" cy="523220"/>
          </a:xfrm>
        </p:grpSpPr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22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什么情况下插入无法进行？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0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1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2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3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  <p:sp>
            <p:nvSpPr>
              <p:cNvPr id="54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404040"/>
                  </a:solidFill>
                </a:endParaRPr>
              </a:p>
            </p:txBody>
          </p:sp>
        </p:grpSp>
      </p:grpSp>
      <p:grpSp>
        <p:nvGrpSpPr>
          <p:cNvPr id="2" name="组合 1"/>
          <p:cNvGrpSpPr/>
          <p:nvPr/>
        </p:nvGrpSpPr>
        <p:grpSpPr>
          <a:xfrm>
            <a:off x="8217956" y="3711971"/>
            <a:ext cx="3091395" cy="523875"/>
            <a:chOff x="8217956" y="3711971"/>
            <a:chExt cx="3091395" cy="523875"/>
          </a:xfrm>
        </p:grpSpPr>
        <p:sp>
          <p:nvSpPr>
            <p:cNvPr id="56" name="Text Box 76"/>
            <p:cNvSpPr txBox="1">
              <a:spLocks noChangeArrowheads="1"/>
            </p:cNvSpPr>
            <p:nvPr/>
          </p:nvSpPr>
          <p:spPr bwMode="auto">
            <a:xfrm>
              <a:off x="8929688" y="3711971"/>
              <a:ext cx="2379663" cy="523875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Font typeface="Wingdings" pitchFamily="2" charset="2"/>
                <a:buNone/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注意边界条件</a:t>
              </a:r>
            </a:p>
          </p:txBody>
        </p:sp>
        <p:sp>
          <p:nvSpPr>
            <p:cNvPr id="40" name="右箭头 39"/>
            <p:cNvSpPr/>
            <p:nvPr/>
          </p:nvSpPr>
          <p:spPr>
            <a:xfrm>
              <a:off x="8217956" y="381190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B42D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702910" y="4724765"/>
            <a:ext cx="4658554" cy="469068"/>
            <a:chOff x="702910" y="4724765"/>
            <a:chExt cx="4658554" cy="469068"/>
          </a:xfrm>
        </p:grpSpPr>
        <p:sp>
          <p:nvSpPr>
            <p:cNvPr id="58" name="Text Box 72"/>
            <p:cNvSpPr txBox="1">
              <a:spLocks noChangeArrowheads="1"/>
            </p:cNvSpPr>
            <p:nvPr/>
          </p:nvSpPr>
          <p:spPr bwMode="auto">
            <a:xfrm>
              <a:off x="1034260" y="4732168"/>
              <a:ext cx="432720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表满：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length &gt;= </a:t>
              </a:r>
              <a:r>
                <a:rPr lang="en-US" altLang="zh-CN" sz="2400" b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MaxSize</a:t>
              </a:r>
              <a:endPara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43" name="Group 82"/>
            <p:cNvGrpSpPr/>
            <p:nvPr/>
          </p:nvGrpSpPr>
          <p:grpSpPr>
            <a:xfrm>
              <a:off x="702910" y="4724765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44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/>
          <p:nvPr/>
        </p:nvGrpSpPr>
        <p:grpSpPr>
          <a:xfrm>
            <a:off x="702910" y="5320525"/>
            <a:ext cx="10997600" cy="461665"/>
            <a:chOff x="702910" y="5320525"/>
            <a:chExt cx="10997600" cy="461665"/>
          </a:xfrm>
        </p:grpSpPr>
        <p:sp>
          <p:nvSpPr>
            <p:cNvPr id="42" name="Text Box 72"/>
            <p:cNvSpPr txBox="1">
              <a:spLocks noChangeArrowheads="1"/>
            </p:cNvSpPr>
            <p:nvPr/>
          </p:nvSpPr>
          <p:spPr bwMode="auto">
            <a:xfrm>
              <a:off x="1034260" y="5320525"/>
              <a:ext cx="1066625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20000"/>
                </a:spcBef>
              </a:pP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合理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的插入位置：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1 ≤ </a:t>
              </a:r>
              <a:r>
                <a:rPr lang="en-US" altLang="zh-CN" sz="2400" b="1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≤ length + 1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（注意：</a:t>
              </a:r>
              <a:r>
                <a:rPr lang="en-US" altLang="zh-CN" sz="2400" i="1" dirty="0" err="1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 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指</a:t>
              </a:r>
              <a:r>
                <a:rPr lang="zh-CN" altLang="en-US" sz="24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的是元素的序号）</a:t>
              </a:r>
            </a:p>
          </p:txBody>
        </p:sp>
        <p:grpSp>
          <p:nvGrpSpPr>
            <p:cNvPr id="62" name="Group 82"/>
            <p:cNvGrpSpPr/>
            <p:nvPr/>
          </p:nvGrpSpPr>
          <p:grpSpPr>
            <a:xfrm>
              <a:off x="702910" y="5323236"/>
              <a:ext cx="360000" cy="432000"/>
              <a:chOff x="1743075" y="3159126"/>
              <a:chExt cx="454025" cy="546100"/>
            </a:xfrm>
            <a:solidFill>
              <a:srgbClr val="5A327D"/>
            </a:solidFill>
          </p:grpSpPr>
          <p:sp>
            <p:nvSpPr>
              <p:cNvPr id="63" name="Freeform 69"/>
              <p:cNvSpPr>
                <a:spLocks/>
              </p:cNvSpPr>
              <p:nvPr/>
            </p:nvSpPr>
            <p:spPr bwMode="auto">
              <a:xfrm>
                <a:off x="1952625" y="3159126"/>
                <a:ext cx="111125" cy="101600"/>
              </a:xfrm>
              <a:custGeom>
                <a:avLst/>
                <a:gdLst>
                  <a:gd name="T0" fmla="*/ 26 w 39"/>
                  <a:gd name="T1" fmla="*/ 36 h 36"/>
                  <a:gd name="T2" fmla="*/ 27 w 39"/>
                  <a:gd name="T3" fmla="*/ 36 h 36"/>
                  <a:gd name="T4" fmla="*/ 28 w 39"/>
                  <a:gd name="T5" fmla="*/ 36 h 36"/>
                  <a:gd name="T6" fmla="*/ 39 w 39"/>
                  <a:gd name="T7" fmla="*/ 17 h 36"/>
                  <a:gd name="T8" fmla="*/ 39 w 39"/>
                  <a:gd name="T9" fmla="*/ 16 h 36"/>
                  <a:gd name="T10" fmla="*/ 39 w 39"/>
                  <a:gd name="T11" fmla="*/ 15 h 36"/>
                  <a:gd name="T12" fmla="*/ 13 w 39"/>
                  <a:gd name="T13" fmla="*/ 0 h 36"/>
                  <a:gd name="T14" fmla="*/ 12 w 39"/>
                  <a:gd name="T15" fmla="*/ 0 h 36"/>
                  <a:gd name="T16" fmla="*/ 12 w 39"/>
                  <a:gd name="T17" fmla="*/ 0 h 36"/>
                  <a:gd name="T18" fmla="*/ 0 w 39"/>
                  <a:gd name="T19" fmla="*/ 20 h 36"/>
                  <a:gd name="T20" fmla="*/ 1 w 39"/>
                  <a:gd name="T21" fmla="*/ 21 h 36"/>
                  <a:gd name="T22" fmla="*/ 26 w 39"/>
                  <a:gd name="T23" fmla="*/ 36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9" h="36">
                    <a:moveTo>
                      <a:pt x="26" y="36"/>
                    </a:moveTo>
                    <a:cubicBezTo>
                      <a:pt x="26" y="36"/>
                      <a:pt x="27" y="36"/>
                      <a:pt x="27" y="36"/>
                    </a:cubicBezTo>
                    <a:cubicBezTo>
                      <a:pt x="27" y="36"/>
                      <a:pt x="27" y="36"/>
                      <a:pt x="28" y="36"/>
                    </a:cubicBezTo>
                    <a:cubicBezTo>
                      <a:pt x="39" y="17"/>
                      <a:pt x="39" y="17"/>
                      <a:pt x="39" y="17"/>
                    </a:cubicBezTo>
                    <a:cubicBezTo>
                      <a:pt x="39" y="16"/>
                      <a:pt x="39" y="16"/>
                      <a:pt x="39" y="16"/>
                    </a:cubicBezTo>
                    <a:cubicBezTo>
                      <a:pt x="39" y="16"/>
                      <a:pt x="39" y="15"/>
                      <a:pt x="39" y="15"/>
                    </a:cubicBezTo>
                    <a:cubicBezTo>
                      <a:pt x="13" y="0"/>
                      <a:pt x="13" y="0"/>
                      <a:pt x="13" y="0"/>
                    </a:cubicBezTo>
                    <a:cubicBezTo>
                      <a:pt x="13" y="0"/>
                      <a:pt x="13" y="0"/>
                      <a:pt x="12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0" y="20"/>
                      <a:pt x="0" y="20"/>
                      <a:pt x="0" y="20"/>
                    </a:cubicBezTo>
                    <a:cubicBezTo>
                      <a:pt x="0" y="20"/>
                      <a:pt x="0" y="21"/>
                      <a:pt x="1" y="21"/>
                    </a:cubicBezTo>
                    <a:lnTo>
                      <a:pt x="26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4" name="Freeform 70"/>
              <p:cNvSpPr>
                <a:spLocks/>
              </p:cNvSpPr>
              <p:nvPr/>
            </p:nvSpPr>
            <p:spPr bwMode="auto">
              <a:xfrm>
                <a:off x="1743075" y="3557588"/>
                <a:ext cx="79375" cy="98425"/>
              </a:xfrm>
              <a:custGeom>
                <a:avLst/>
                <a:gdLst>
                  <a:gd name="T0" fmla="*/ 27 w 28"/>
                  <a:gd name="T1" fmla="*/ 17 h 35"/>
                  <a:gd name="T2" fmla="*/ 7 w 28"/>
                  <a:gd name="T3" fmla="*/ 3 h 35"/>
                  <a:gd name="T4" fmla="*/ 4 w 28"/>
                  <a:gd name="T5" fmla="*/ 3 h 35"/>
                  <a:gd name="T6" fmla="*/ 0 w 28"/>
                  <a:gd name="T7" fmla="*/ 34 h 35"/>
                  <a:gd name="T8" fmla="*/ 1 w 28"/>
                  <a:gd name="T9" fmla="*/ 35 h 35"/>
                  <a:gd name="T10" fmla="*/ 1 w 28"/>
                  <a:gd name="T11" fmla="*/ 35 h 35"/>
                  <a:gd name="T12" fmla="*/ 2 w 28"/>
                  <a:gd name="T13" fmla="*/ 35 h 35"/>
                  <a:gd name="T14" fmla="*/ 28 w 28"/>
                  <a:gd name="T15" fmla="*/ 17 h 35"/>
                  <a:gd name="T16" fmla="*/ 27 w 28"/>
                  <a:gd name="T17" fmla="*/ 17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8" h="35">
                    <a:moveTo>
                      <a:pt x="27" y="17"/>
                    </a:moveTo>
                    <a:cubicBezTo>
                      <a:pt x="16" y="0"/>
                      <a:pt x="7" y="3"/>
                      <a:pt x="7" y="3"/>
                    </a:cubicBezTo>
                    <a:cubicBezTo>
                      <a:pt x="6" y="3"/>
                      <a:pt x="5" y="3"/>
                      <a:pt x="4" y="3"/>
                    </a:cubicBezTo>
                    <a:cubicBezTo>
                      <a:pt x="0" y="34"/>
                      <a:pt x="0" y="34"/>
                      <a:pt x="0" y="34"/>
                    </a:cubicBezTo>
                    <a:cubicBezTo>
                      <a:pt x="0" y="34"/>
                      <a:pt x="1" y="34"/>
                      <a:pt x="1" y="35"/>
                    </a:cubicBezTo>
                    <a:cubicBezTo>
                      <a:pt x="1" y="35"/>
                      <a:pt x="1" y="35"/>
                      <a:pt x="1" y="35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28" y="17"/>
                      <a:pt x="28" y="17"/>
                      <a:pt x="28" y="17"/>
                    </a:cubicBezTo>
                    <a:cubicBezTo>
                      <a:pt x="28" y="17"/>
                      <a:pt x="28" y="17"/>
                      <a:pt x="27" y="1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5" name="Freeform 71"/>
              <p:cNvSpPr>
                <a:spLocks noEditPoints="1"/>
              </p:cNvSpPr>
              <p:nvPr/>
            </p:nvSpPr>
            <p:spPr bwMode="auto">
              <a:xfrm>
                <a:off x="1762125" y="3252788"/>
                <a:ext cx="247650" cy="338138"/>
              </a:xfrm>
              <a:custGeom>
                <a:avLst/>
                <a:gdLst>
                  <a:gd name="T0" fmla="*/ 27 w 87"/>
                  <a:gd name="T1" fmla="*/ 119 h 119"/>
                  <a:gd name="T2" fmla="*/ 87 w 87"/>
                  <a:gd name="T3" fmla="*/ 16 h 119"/>
                  <a:gd name="T4" fmla="*/ 87 w 87"/>
                  <a:gd name="T5" fmla="*/ 16 h 119"/>
                  <a:gd name="T6" fmla="*/ 87 w 87"/>
                  <a:gd name="T7" fmla="*/ 15 h 119"/>
                  <a:gd name="T8" fmla="*/ 61 w 87"/>
                  <a:gd name="T9" fmla="*/ 0 h 119"/>
                  <a:gd name="T10" fmla="*/ 60 w 87"/>
                  <a:gd name="T11" fmla="*/ 0 h 119"/>
                  <a:gd name="T12" fmla="*/ 0 w 87"/>
                  <a:gd name="T13" fmla="*/ 102 h 119"/>
                  <a:gd name="T14" fmla="*/ 27 w 87"/>
                  <a:gd name="T15" fmla="*/ 119 h 119"/>
                  <a:gd name="T16" fmla="*/ 40 w 87"/>
                  <a:gd name="T17" fmla="*/ 57 h 119"/>
                  <a:gd name="T18" fmla="*/ 66 w 87"/>
                  <a:gd name="T19" fmla="*/ 13 h 119"/>
                  <a:gd name="T20" fmla="*/ 72 w 87"/>
                  <a:gd name="T21" fmla="*/ 11 h 119"/>
                  <a:gd name="T22" fmla="*/ 73 w 87"/>
                  <a:gd name="T23" fmla="*/ 17 h 119"/>
                  <a:gd name="T24" fmla="*/ 47 w 87"/>
                  <a:gd name="T25" fmla="*/ 61 h 119"/>
                  <a:gd name="T26" fmla="*/ 43 w 87"/>
                  <a:gd name="T27" fmla="*/ 63 h 119"/>
                  <a:gd name="T28" fmla="*/ 41 w 87"/>
                  <a:gd name="T29" fmla="*/ 63 h 119"/>
                  <a:gd name="T30" fmla="*/ 40 w 87"/>
                  <a:gd name="T31" fmla="*/ 57 h 1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7" h="119">
                    <a:moveTo>
                      <a:pt x="27" y="119"/>
                    </a:move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6"/>
                      <a:pt x="87" y="16"/>
                      <a:pt x="87" y="16"/>
                    </a:cubicBezTo>
                    <a:cubicBezTo>
                      <a:pt x="87" y="15"/>
                      <a:pt x="87" y="15"/>
                      <a:pt x="87" y="15"/>
                    </a:cubicBezTo>
                    <a:cubicBezTo>
                      <a:pt x="61" y="0"/>
                      <a:pt x="61" y="0"/>
                      <a:pt x="61" y="0"/>
                    </a:cubicBezTo>
                    <a:cubicBezTo>
                      <a:pt x="61" y="0"/>
                      <a:pt x="60" y="0"/>
                      <a:pt x="60" y="0"/>
                    </a:cubicBezTo>
                    <a:cubicBezTo>
                      <a:pt x="0" y="102"/>
                      <a:pt x="0" y="102"/>
                      <a:pt x="0" y="102"/>
                    </a:cubicBezTo>
                    <a:cubicBezTo>
                      <a:pt x="4" y="102"/>
                      <a:pt x="15" y="103"/>
                      <a:pt x="27" y="119"/>
                    </a:cubicBezTo>
                    <a:close/>
                    <a:moveTo>
                      <a:pt x="40" y="57"/>
                    </a:moveTo>
                    <a:cubicBezTo>
                      <a:pt x="66" y="13"/>
                      <a:pt x="66" y="13"/>
                      <a:pt x="66" y="13"/>
                    </a:cubicBezTo>
                    <a:cubicBezTo>
                      <a:pt x="67" y="11"/>
                      <a:pt x="70" y="10"/>
                      <a:pt x="72" y="11"/>
                    </a:cubicBezTo>
                    <a:cubicBezTo>
                      <a:pt x="73" y="13"/>
                      <a:pt x="74" y="15"/>
                      <a:pt x="73" y="17"/>
                    </a:cubicBezTo>
                    <a:cubicBezTo>
                      <a:pt x="47" y="61"/>
                      <a:pt x="47" y="61"/>
                      <a:pt x="47" y="61"/>
                    </a:cubicBezTo>
                    <a:cubicBezTo>
                      <a:pt x="46" y="63"/>
                      <a:pt x="45" y="63"/>
                      <a:pt x="43" y="63"/>
                    </a:cubicBezTo>
                    <a:cubicBezTo>
                      <a:pt x="43" y="63"/>
                      <a:pt x="42" y="63"/>
                      <a:pt x="41" y="63"/>
                    </a:cubicBezTo>
                    <a:cubicBezTo>
                      <a:pt x="39" y="62"/>
                      <a:pt x="39" y="59"/>
                      <a:pt x="40" y="5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6" name="Freeform 72"/>
              <p:cNvSpPr>
                <a:spLocks/>
              </p:cNvSpPr>
              <p:nvPr/>
            </p:nvSpPr>
            <p:spPr bwMode="auto">
              <a:xfrm>
                <a:off x="1758950" y="3468688"/>
                <a:ext cx="438150" cy="236538"/>
              </a:xfrm>
              <a:custGeom>
                <a:avLst/>
                <a:gdLst>
                  <a:gd name="T0" fmla="*/ 153 w 154"/>
                  <a:gd name="T1" fmla="*/ 2 h 83"/>
                  <a:gd name="T2" fmla="*/ 148 w 154"/>
                  <a:gd name="T3" fmla="*/ 1 h 83"/>
                  <a:gd name="T4" fmla="*/ 141 w 154"/>
                  <a:gd name="T5" fmla="*/ 5 h 83"/>
                  <a:gd name="T6" fmla="*/ 121 w 154"/>
                  <a:gd name="T7" fmla="*/ 20 h 83"/>
                  <a:gd name="T8" fmla="*/ 122 w 154"/>
                  <a:gd name="T9" fmla="*/ 38 h 83"/>
                  <a:gd name="T10" fmla="*/ 122 w 154"/>
                  <a:gd name="T11" fmla="*/ 38 h 83"/>
                  <a:gd name="T12" fmla="*/ 88 w 154"/>
                  <a:gd name="T13" fmla="*/ 44 h 83"/>
                  <a:gd name="T14" fmla="*/ 43 w 154"/>
                  <a:gd name="T15" fmla="*/ 53 h 83"/>
                  <a:gd name="T16" fmla="*/ 41 w 154"/>
                  <a:gd name="T17" fmla="*/ 56 h 83"/>
                  <a:gd name="T18" fmla="*/ 54 w 154"/>
                  <a:gd name="T19" fmla="*/ 70 h 83"/>
                  <a:gd name="T20" fmla="*/ 62 w 154"/>
                  <a:gd name="T21" fmla="*/ 74 h 83"/>
                  <a:gd name="T22" fmla="*/ 62 w 154"/>
                  <a:gd name="T23" fmla="*/ 75 h 83"/>
                  <a:gd name="T24" fmla="*/ 57 w 154"/>
                  <a:gd name="T25" fmla="*/ 75 h 83"/>
                  <a:gd name="T26" fmla="*/ 53 w 154"/>
                  <a:gd name="T27" fmla="*/ 75 h 83"/>
                  <a:gd name="T28" fmla="*/ 29 w 154"/>
                  <a:gd name="T29" fmla="*/ 73 h 83"/>
                  <a:gd name="T30" fmla="*/ 4 w 154"/>
                  <a:gd name="T31" fmla="*/ 70 h 83"/>
                  <a:gd name="T32" fmla="*/ 0 w 154"/>
                  <a:gd name="T33" fmla="*/ 74 h 83"/>
                  <a:gd name="T34" fmla="*/ 4 w 154"/>
                  <a:gd name="T35" fmla="*/ 78 h 83"/>
                  <a:gd name="T36" fmla="*/ 28 w 154"/>
                  <a:gd name="T37" fmla="*/ 80 h 83"/>
                  <a:gd name="T38" fmla="*/ 53 w 154"/>
                  <a:gd name="T39" fmla="*/ 83 h 83"/>
                  <a:gd name="T40" fmla="*/ 56 w 154"/>
                  <a:gd name="T41" fmla="*/ 83 h 83"/>
                  <a:gd name="T42" fmla="*/ 60 w 154"/>
                  <a:gd name="T43" fmla="*/ 83 h 83"/>
                  <a:gd name="T44" fmla="*/ 70 w 154"/>
                  <a:gd name="T45" fmla="*/ 79 h 83"/>
                  <a:gd name="T46" fmla="*/ 69 w 154"/>
                  <a:gd name="T47" fmla="*/ 70 h 83"/>
                  <a:gd name="T48" fmla="*/ 57 w 154"/>
                  <a:gd name="T49" fmla="*/ 62 h 83"/>
                  <a:gd name="T50" fmla="*/ 49 w 154"/>
                  <a:gd name="T51" fmla="*/ 59 h 83"/>
                  <a:gd name="T52" fmla="*/ 89 w 154"/>
                  <a:gd name="T53" fmla="*/ 52 h 83"/>
                  <a:gd name="T54" fmla="*/ 130 w 154"/>
                  <a:gd name="T55" fmla="*/ 44 h 83"/>
                  <a:gd name="T56" fmla="*/ 133 w 154"/>
                  <a:gd name="T57" fmla="*/ 42 h 83"/>
                  <a:gd name="T58" fmla="*/ 133 w 154"/>
                  <a:gd name="T59" fmla="*/ 38 h 83"/>
                  <a:gd name="T60" fmla="*/ 128 w 154"/>
                  <a:gd name="T61" fmla="*/ 33 h 83"/>
                  <a:gd name="T62" fmla="*/ 127 w 154"/>
                  <a:gd name="T63" fmla="*/ 25 h 83"/>
                  <a:gd name="T64" fmla="*/ 145 w 154"/>
                  <a:gd name="T65" fmla="*/ 12 h 83"/>
                  <a:gd name="T66" fmla="*/ 152 w 154"/>
                  <a:gd name="T67" fmla="*/ 8 h 83"/>
                  <a:gd name="T68" fmla="*/ 153 w 154"/>
                  <a:gd name="T69" fmla="*/ 2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54" h="83">
                    <a:moveTo>
                      <a:pt x="153" y="2"/>
                    </a:moveTo>
                    <a:cubicBezTo>
                      <a:pt x="152" y="0"/>
                      <a:pt x="149" y="0"/>
                      <a:pt x="148" y="1"/>
                    </a:cubicBezTo>
                    <a:cubicBezTo>
                      <a:pt x="146" y="2"/>
                      <a:pt x="143" y="4"/>
                      <a:pt x="141" y="5"/>
                    </a:cubicBezTo>
                    <a:cubicBezTo>
                      <a:pt x="134" y="9"/>
                      <a:pt x="126" y="14"/>
                      <a:pt x="121" y="20"/>
                    </a:cubicBezTo>
                    <a:cubicBezTo>
                      <a:pt x="113" y="28"/>
                      <a:pt x="119" y="35"/>
                      <a:pt x="122" y="38"/>
                    </a:cubicBezTo>
                    <a:cubicBezTo>
                      <a:pt x="122" y="38"/>
                      <a:pt x="122" y="38"/>
                      <a:pt x="122" y="38"/>
                    </a:cubicBezTo>
                    <a:cubicBezTo>
                      <a:pt x="112" y="42"/>
                      <a:pt x="100" y="43"/>
                      <a:pt x="88" y="44"/>
                    </a:cubicBezTo>
                    <a:cubicBezTo>
                      <a:pt x="73" y="45"/>
                      <a:pt x="57" y="46"/>
                      <a:pt x="43" y="53"/>
                    </a:cubicBezTo>
                    <a:cubicBezTo>
                      <a:pt x="42" y="53"/>
                      <a:pt x="41" y="54"/>
                      <a:pt x="41" y="56"/>
                    </a:cubicBezTo>
                    <a:cubicBezTo>
                      <a:pt x="39" y="64"/>
                      <a:pt x="47" y="67"/>
                      <a:pt x="54" y="70"/>
                    </a:cubicBezTo>
                    <a:cubicBezTo>
                      <a:pt x="57" y="71"/>
                      <a:pt x="61" y="73"/>
                      <a:pt x="62" y="74"/>
                    </a:cubicBezTo>
                    <a:cubicBezTo>
                      <a:pt x="62" y="74"/>
                      <a:pt x="62" y="75"/>
                      <a:pt x="62" y="75"/>
                    </a:cubicBezTo>
                    <a:cubicBezTo>
                      <a:pt x="61" y="75"/>
                      <a:pt x="58" y="75"/>
                      <a:pt x="57" y="75"/>
                    </a:cubicBezTo>
                    <a:cubicBezTo>
                      <a:pt x="55" y="75"/>
                      <a:pt x="54" y="75"/>
                      <a:pt x="53" y="75"/>
                    </a:cubicBezTo>
                    <a:cubicBezTo>
                      <a:pt x="45" y="75"/>
                      <a:pt x="37" y="74"/>
                      <a:pt x="29" y="73"/>
                    </a:cubicBezTo>
                    <a:cubicBezTo>
                      <a:pt x="21" y="71"/>
                      <a:pt x="12" y="70"/>
                      <a:pt x="4" y="70"/>
                    </a:cubicBezTo>
                    <a:cubicBezTo>
                      <a:pt x="2" y="70"/>
                      <a:pt x="0" y="72"/>
                      <a:pt x="0" y="74"/>
                    </a:cubicBezTo>
                    <a:cubicBezTo>
                      <a:pt x="0" y="76"/>
                      <a:pt x="2" y="78"/>
                      <a:pt x="4" y="78"/>
                    </a:cubicBezTo>
                    <a:cubicBezTo>
                      <a:pt x="12" y="78"/>
                      <a:pt x="19" y="79"/>
                      <a:pt x="28" y="80"/>
                    </a:cubicBezTo>
                    <a:cubicBezTo>
                      <a:pt x="36" y="82"/>
                      <a:pt x="45" y="83"/>
                      <a:pt x="53" y="83"/>
                    </a:cubicBezTo>
                    <a:cubicBezTo>
                      <a:pt x="54" y="83"/>
                      <a:pt x="55" y="83"/>
                      <a:pt x="56" y="83"/>
                    </a:cubicBezTo>
                    <a:cubicBezTo>
                      <a:pt x="58" y="83"/>
                      <a:pt x="59" y="83"/>
                      <a:pt x="60" y="83"/>
                    </a:cubicBezTo>
                    <a:cubicBezTo>
                      <a:pt x="64" y="83"/>
                      <a:pt x="68" y="82"/>
                      <a:pt x="70" y="79"/>
                    </a:cubicBezTo>
                    <a:cubicBezTo>
                      <a:pt x="72" y="75"/>
                      <a:pt x="69" y="71"/>
                      <a:pt x="69" y="70"/>
                    </a:cubicBezTo>
                    <a:cubicBezTo>
                      <a:pt x="66" y="66"/>
                      <a:pt x="62" y="64"/>
                      <a:pt x="57" y="62"/>
                    </a:cubicBezTo>
                    <a:cubicBezTo>
                      <a:pt x="55" y="62"/>
                      <a:pt x="51" y="60"/>
                      <a:pt x="49" y="59"/>
                    </a:cubicBezTo>
                    <a:cubicBezTo>
                      <a:pt x="62" y="54"/>
                      <a:pt x="75" y="53"/>
                      <a:pt x="89" y="52"/>
                    </a:cubicBezTo>
                    <a:cubicBezTo>
                      <a:pt x="103" y="50"/>
                      <a:pt x="117" y="49"/>
                      <a:pt x="130" y="44"/>
                    </a:cubicBezTo>
                    <a:cubicBezTo>
                      <a:pt x="132" y="44"/>
                      <a:pt x="132" y="43"/>
                      <a:pt x="133" y="42"/>
                    </a:cubicBezTo>
                    <a:cubicBezTo>
                      <a:pt x="133" y="41"/>
                      <a:pt x="133" y="39"/>
                      <a:pt x="133" y="38"/>
                    </a:cubicBezTo>
                    <a:cubicBezTo>
                      <a:pt x="131" y="36"/>
                      <a:pt x="130" y="34"/>
                      <a:pt x="128" y="33"/>
                    </a:cubicBezTo>
                    <a:cubicBezTo>
                      <a:pt x="124" y="28"/>
                      <a:pt x="124" y="28"/>
                      <a:pt x="127" y="25"/>
                    </a:cubicBezTo>
                    <a:cubicBezTo>
                      <a:pt x="131" y="20"/>
                      <a:pt x="139" y="16"/>
                      <a:pt x="145" y="12"/>
                    </a:cubicBezTo>
                    <a:cubicBezTo>
                      <a:pt x="148" y="10"/>
                      <a:pt x="150" y="9"/>
                      <a:pt x="152" y="8"/>
                    </a:cubicBezTo>
                    <a:cubicBezTo>
                      <a:pt x="154" y="6"/>
                      <a:pt x="154" y="4"/>
                      <a:pt x="153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526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6875 -3.7037E-7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6875 -3.7037E-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7 L 0.06875 -3.7037E-7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3 -0.02315 L -0.0013 -0.14885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62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7" grpId="1"/>
      <p:bldP spid="20" grpId="0" animBg="1"/>
      <p:bldP spid="21" grpId="0" animBg="1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/>
      <p:bldP spid="33" grpId="0"/>
      <p:bldP spid="34" grpId="0"/>
      <p:bldP spid="35" grpId="0"/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8650" y="859334"/>
            <a:ext cx="10515600" cy="526297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Insert(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L-&gt;length; j &gt;=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/* </a:t>
            </a:r>
            <a:r>
              <a:rPr lang="en-US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 </a:t>
            </a:r>
            <a:r>
              <a:rPr lang="zh-CN" altLang="zh-CN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lang="zh-CN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元素序号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&gt;data[j] = L-&gt;data[j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1];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1] = x;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&gt;length++;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1;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202398" y="5216826"/>
            <a:ext cx="4981852" cy="523220"/>
            <a:chOff x="1826091" y="4148024"/>
            <a:chExt cx="4981852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22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基本语句？执行多少次？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4" name="直接连接符 3"/>
          <p:cNvCxnSpPr/>
          <p:nvPr/>
        </p:nvCxnSpPr>
        <p:spPr>
          <a:xfrm>
            <a:off x="1325880" y="4587240"/>
            <a:ext cx="363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00758" y="1580793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(L-&gt;length &gt;= 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上溢错误，插入失败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15" name="矩形 14"/>
          <p:cNvSpPr/>
          <p:nvPr/>
        </p:nvSpPr>
        <p:spPr>
          <a:xfrm>
            <a:off x="691902" y="2698506"/>
            <a:ext cx="1051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 || </a:t>
            </a:r>
            <a:r>
              <a:rPr lang="en-US" altLang="zh-CN" sz="2400" b="1" dirty="0" err="1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L-&gt;length + 1) 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b="1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位置错误，插入失败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\n"); return 0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}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325880" y="1994258"/>
            <a:ext cx="8397240" cy="398422"/>
            <a:chOff x="1325880" y="1994258"/>
            <a:chExt cx="8397240" cy="398422"/>
          </a:xfrm>
        </p:grpSpPr>
        <p:sp>
          <p:nvSpPr>
            <p:cNvPr id="3" name="圆角矩形 2"/>
            <p:cNvSpPr/>
            <p:nvPr/>
          </p:nvSpPr>
          <p:spPr>
            <a:xfrm>
              <a:off x="1325880" y="1996440"/>
              <a:ext cx="5852160" cy="396240"/>
            </a:xfrm>
            <a:prstGeom prst="roundRect">
              <a:avLst/>
            </a:prstGeom>
            <a:noFill/>
            <a:ln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右箭头 16"/>
            <p:cNvSpPr/>
            <p:nvPr/>
          </p:nvSpPr>
          <p:spPr>
            <a:xfrm>
              <a:off x="7368025" y="2066498"/>
              <a:ext cx="576000" cy="324000"/>
            </a:xfrm>
            <a:prstGeom prst="rightArrow">
              <a:avLst/>
            </a:prstGeom>
            <a:noFill/>
            <a:ln w="28575"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8179787" y="1994258"/>
              <a:ext cx="1543333" cy="396240"/>
            </a:xfrm>
            <a:prstGeom prst="roundRect">
              <a:avLst/>
            </a:prstGeom>
            <a:noFill/>
            <a:ln>
              <a:solidFill>
                <a:srgbClr val="5A32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Resize( );</a:t>
              </a:r>
              <a:endPara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7418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5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7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57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插入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68650" y="859334"/>
            <a:ext cx="105156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 = L-&gt;length; j &gt;= </a:t>
            </a:r>
            <a:r>
              <a:rPr lang="en-US" altLang="zh-CN" sz="24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j-</a:t>
            </a:r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-)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L-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&gt;data[j] = L-&gt;data[j - 1]; </a:t>
            </a:r>
            <a:endParaRPr lang="zh-CN" altLang="zh-CN" sz="24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202398" y="5216826"/>
            <a:ext cx="4981852" cy="523220"/>
            <a:chOff x="1826091" y="4148024"/>
            <a:chExt cx="4981852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442288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基本语句？执行多少次？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1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cxnSp>
        <p:nvCxnSpPr>
          <p:cNvPr id="4" name="直接连接符 3"/>
          <p:cNvCxnSpPr/>
          <p:nvPr/>
        </p:nvCxnSpPr>
        <p:spPr>
          <a:xfrm>
            <a:off x="1283016" y="4973016"/>
            <a:ext cx="3636000" cy="0"/>
          </a:xfrm>
          <a:prstGeom prst="line">
            <a:avLst/>
          </a:prstGeom>
          <a:ln w="28575">
            <a:solidFill>
              <a:srgbClr val="B42D2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2"/>
          <p:cNvGrpSpPr/>
          <p:nvPr/>
        </p:nvGrpSpPr>
        <p:grpSpPr>
          <a:xfrm>
            <a:off x="727502" y="983968"/>
            <a:ext cx="9133413" cy="659112"/>
            <a:chOff x="727502" y="983968"/>
            <a:chExt cx="9133413" cy="659112"/>
          </a:xfrm>
        </p:grpSpPr>
        <p:sp>
          <p:nvSpPr>
            <p:cNvPr id="62" name="Rectangle 3"/>
            <p:cNvSpPr txBox="1">
              <a:spLocks noChangeArrowheads="1"/>
            </p:cNvSpPr>
            <p:nvPr/>
          </p:nvSpPr>
          <p:spPr>
            <a:xfrm>
              <a:off x="1375723" y="983968"/>
              <a:ext cx="8485192" cy="659112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最好情况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 </a:t>
              </a:r>
              <a:r>
                <a:rPr lang="en-US" altLang="zh-CN" sz="2400" i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）：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执行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次，时间复杂度为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(1)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09" name="Group 109"/>
            <p:cNvGrpSpPr/>
            <p:nvPr/>
          </p:nvGrpSpPr>
          <p:grpSpPr>
            <a:xfrm>
              <a:off x="727502" y="1067044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10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1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2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4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5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6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7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8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9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0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1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2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" name="组合 4"/>
          <p:cNvGrpSpPr/>
          <p:nvPr/>
        </p:nvGrpSpPr>
        <p:grpSpPr>
          <a:xfrm>
            <a:off x="727502" y="1582131"/>
            <a:ext cx="9133413" cy="542069"/>
            <a:chOff x="727502" y="1582131"/>
            <a:chExt cx="9133413" cy="542069"/>
          </a:xfrm>
        </p:grpSpPr>
        <p:sp>
          <p:nvSpPr>
            <p:cNvPr id="107" name="Rectangle 3"/>
            <p:cNvSpPr txBox="1">
              <a:spLocks noChangeArrowheads="1"/>
            </p:cNvSpPr>
            <p:nvPr/>
          </p:nvSpPr>
          <p:spPr>
            <a:xfrm>
              <a:off x="1375723" y="1582131"/>
              <a:ext cx="8485192" cy="542069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最坏情况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 </a:t>
              </a:r>
              <a:r>
                <a:rPr lang="en-US" altLang="zh-CN" sz="2400" i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= 1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：执行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次，时间复杂度为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i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23" name="Group 109"/>
            <p:cNvGrpSpPr/>
            <p:nvPr/>
          </p:nvGrpSpPr>
          <p:grpSpPr>
            <a:xfrm>
              <a:off x="727502" y="1612600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24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5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6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8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9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0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1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2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3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4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5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6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" name="组合 7"/>
          <p:cNvGrpSpPr/>
          <p:nvPr/>
        </p:nvGrpSpPr>
        <p:grpSpPr>
          <a:xfrm>
            <a:off x="727502" y="2154692"/>
            <a:ext cx="9133413" cy="1574348"/>
            <a:chOff x="727502" y="2154692"/>
            <a:chExt cx="9133413" cy="1574348"/>
          </a:xfrm>
        </p:grpSpPr>
        <p:sp>
          <p:nvSpPr>
            <p:cNvPr id="108" name="Rectangle 3"/>
            <p:cNvSpPr txBox="1">
              <a:spLocks noChangeArrowheads="1"/>
            </p:cNvSpPr>
            <p:nvPr/>
          </p:nvSpPr>
          <p:spPr>
            <a:xfrm>
              <a:off x="1375723" y="2154692"/>
              <a:ext cx="8485192" cy="570074"/>
            </a:xfrm>
            <a:prstGeom prst="rect">
              <a:avLst/>
            </a:prstGeom>
            <a:noFill/>
            <a:ln/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lnSpc>
                  <a:spcPts val="3500"/>
                </a:lnSpc>
                <a:spcBef>
                  <a:spcPts val="0"/>
                </a:spcBef>
                <a:buFontTx/>
                <a:buNone/>
              </a:pPr>
              <a:r>
                <a:rPr lang="zh-CN" altLang="en-US" sz="2400" dirty="0" smtClean="0">
                  <a:solidFill>
                    <a:srgbClr val="285A32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平均情况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（1 ≤ </a:t>
              </a:r>
              <a:r>
                <a:rPr lang="en-US" altLang="zh-CN" sz="2400" i="1" dirty="0" err="1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≤ </a:t>
              </a:r>
              <a:r>
                <a:rPr lang="en-US" altLang="zh-CN" sz="2400" i="1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+1</a:t>
              </a:r>
              <a:r>
                <a:rPr lang="zh-CN" altLang="en-US" sz="2400" dirty="0" smtClean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）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：时间复杂度为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400" i="1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4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)</a:t>
              </a:r>
              <a:endParaRPr lang="zh-CN" altLang="en-US" sz="24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137" name="Group 109"/>
            <p:cNvGrpSpPr/>
            <p:nvPr/>
          </p:nvGrpSpPr>
          <p:grpSpPr>
            <a:xfrm>
              <a:off x="727502" y="2193249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138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39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1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2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3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4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5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6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7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8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9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50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7" name="对象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8869740"/>
                </p:ext>
              </p:extLst>
            </p:nvPr>
          </p:nvGraphicFramePr>
          <p:xfrm>
            <a:off x="2012949" y="2750486"/>
            <a:ext cx="5902890" cy="978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1" name="公式" r:id="rId3" imgW="2374560" imgH="393480" progId="Equation.3">
                    <p:embed/>
                  </p:oleObj>
                </mc:Choice>
                <mc:Fallback>
                  <p:oleObj name="公式" r:id="rId3" imgW="2374560" imgH="393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012949" y="2750486"/>
                          <a:ext cx="5902890" cy="97855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2360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顺序表删除的函数原型是什么？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46760" y="1712208"/>
            <a:ext cx="940308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输入：删除</a:t>
            </a:r>
            <a:r>
              <a:rPr lang="zh-CN" altLang="en-US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endParaRPr lang="en-US" altLang="zh-CN" sz="2400" i="1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功能：删除表中的第 </a:t>
            </a:r>
            <a:r>
              <a:rPr lang="en-US" altLang="zh-CN" sz="2400" i="1" dirty="0" err="1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个元素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输出：若删除成功，表中减少一个元素；否则给出失败信息</a:t>
            </a:r>
            <a:endParaRPr lang="en-US" altLang="zh-CN" sz="24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9" name="Text Box 1033"/>
          <p:cNvSpPr txBox="1">
            <a:spLocks noChangeArrowheads="1"/>
          </p:cNvSpPr>
          <p:nvPr/>
        </p:nvSpPr>
        <p:spPr bwMode="auto">
          <a:xfrm>
            <a:off x="649604" y="538171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圆角矩形标注 39"/>
          <p:cNvSpPr/>
          <p:nvPr/>
        </p:nvSpPr>
        <p:spPr>
          <a:xfrm>
            <a:off x="2810924" y="4746239"/>
            <a:ext cx="2448000" cy="504000"/>
          </a:xfrm>
          <a:prstGeom prst="wedgeRoundRectCallout">
            <a:avLst>
              <a:gd name="adj1" fmla="val -48751"/>
              <a:gd name="adj2" fmla="val 102091"/>
              <a:gd name="adj3" fmla="val 16667"/>
            </a:avLst>
          </a:prstGeom>
          <a:noFill/>
          <a:ln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rgbClr val="404040"/>
                </a:solidFill>
              </a:rPr>
              <a:t>删除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操作</a:t>
            </a:r>
            <a:r>
              <a:rPr lang="zh-CN" altLang="zh-CN" sz="2000" b="1" dirty="0">
                <a:solidFill>
                  <a:srgbClr val="404040"/>
                </a:solidFill>
              </a:rPr>
              <a:t>是否</a:t>
            </a:r>
            <a:r>
              <a:rPr lang="zh-CN" altLang="zh-CN" sz="2000" b="1" dirty="0" smtClean="0">
                <a:solidFill>
                  <a:srgbClr val="404040"/>
                </a:solidFill>
              </a:rPr>
              <a:t>成功</a:t>
            </a:r>
            <a:endParaRPr lang="zh-CN" altLang="en-US" sz="2000" b="1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3354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9" grpId="0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40"/>
          <p:cNvGrpSpPr/>
          <p:nvPr/>
        </p:nvGrpSpPr>
        <p:grpSpPr>
          <a:xfrm>
            <a:off x="1390420" y="121989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3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5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grpSp>
        <p:nvGrpSpPr>
          <p:cNvPr id="26" name="Group 40"/>
          <p:cNvGrpSpPr/>
          <p:nvPr/>
        </p:nvGrpSpPr>
        <p:grpSpPr>
          <a:xfrm>
            <a:off x="1390420" y="213022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27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135535" y="1124106"/>
            <a:ext cx="3816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顺序表的存储方法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Rounded Rectangle 10"/>
          <p:cNvSpPr/>
          <p:nvPr/>
        </p:nvSpPr>
        <p:spPr>
          <a:xfrm>
            <a:off x="542924" y="100964"/>
            <a:ext cx="1997075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744849" y="61585"/>
            <a:ext cx="1739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讲什么？</a:t>
            </a:r>
            <a:endParaRPr lang="zh-CN" altLang="en-US" sz="3200" b="1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2" name="Text Box 19"/>
          <p:cNvSpPr txBox="1">
            <a:spLocks noChangeArrowheads="1"/>
          </p:cNvSpPr>
          <p:nvPr/>
        </p:nvSpPr>
        <p:spPr bwMode="auto">
          <a:xfrm>
            <a:off x="2135535" y="2041862"/>
            <a:ext cx="449865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顺序表的存储结构定义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Group 40"/>
          <p:cNvGrpSpPr/>
          <p:nvPr/>
        </p:nvGrpSpPr>
        <p:grpSpPr>
          <a:xfrm>
            <a:off x="1390420" y="304055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1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7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18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19"/>
          <p:cNvSpPr txBox="1">
            <a:spLocks noChangeArrowheads="1"/>
          </p:cNvSpPr>
          <p:nvPr/>
        </p:nvSpPr>
        <p:spPr bwMode="auto">
          <a:xfrm>
            <a:off x="2135535" y="2959618"/>
            <a:ext cx="86790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顺序表的实现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初始化、求长度、判空、建立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1" name="Group 40"/>
          <p:cNvGrpSpPr/>
          <p:nvPr/>
        </p:nvGrpSpPr>
        <p:grpSpPr>
          <a:xfrm>
            <a:off x="1390420" y="3950889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0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33" name="Text Box 19"/>
          <p:cNvSpPr txBox="1">
            <a:spLocks noChangeArrowheads="1"/>
          </p:cNvSpPr>
          <p:nvPr/>
        </p:nvSpPr>
        <p:spPr bwMode="auto">
          <a:xfrm>
            <a:off x="2135535" y="3881482"/>
            <a:ext cx="708171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顺序表的实现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按位查找、按值查找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Group 40"/>
          <p:cNvGrpSpPr/>
          <p:nvPr/>
        </p:nvGrpSpPr>
        <p:grpSpPr>
          <a:xfrm>
            <a:off x="1390420" y="4861220"/>
            <a:ext cx="517526" cy="387350"/>
            <a:chOff x="4113213" y="3232150"/>
            <a:chExt cx="517526" cy="387350"/>
          </a:xfrm>
          <a:solidFill>
            <a:srgbClr val="5A327D"/>
          </a:solidFill>
        </p:grpSpPr>
        <p:sp>
          <p:nvSpPr>
            <p:cNvPr id="36" name="Freeform 124"/>
            <p:cNvSpPr>
              <a:spLocks/>
            </p:cNvSpPr>
            <p:nvPr/>
          </p:nvSpPr>
          <p:spPr bwMode="auto">
            <a:xfrm>
              <a:off x="4292601" y="3394075"/>
              <a:ext cx="338138" cy="225425"/>
            </a:xfrm>
            <a:custGeom>
              <a:avLst/>
              <a:gdLst>
                <a:gd name="T0" fmla="*/ 40 w 124"/>
                <a:gd name="T1" fmla="*/ 83 h 83"/>
                <a:gd name="T2" fmla="*/ 40 w 124"/>
                <a:gd name="T3" fmla="*/ 78 h 83"/>
                <a:gd name="T4" fmla="*/ 41 w 124"/>
                <a:gd name="T5" fmla="*/ 71 h 83"/>
                <a:gd name="T6" fmla="*/ 32 w 124"/>
                <a:gd name="T7" fmla="*/ 75 h 83"/>
                <a:gd name="T8" fmla="*/ 29 w 124"/>
                <a:gd name="T9" fmla="*/ 75 h 83"/>
                <a:gd name="T10" fmla="*/ 23 w 124"/>
                <a:gd name="T11" fmla="*/ 72 h 83"/>
                <a:gd name="T12" fmla="*/ 3 w 124"/>
                <a:gd name="T13" fmla="*/ 41 h 83"/>
                <a:gd name="T14" fmla="*/ 5 w 124"/>
                <a:gd name="T15" fmla="*/ 31 h 83"/>
                <a:gd name="T16" fmla="*/ 9 w 124"/>
                <a:gd name="T17" fmla="*/ 30 h 83"/>
                <a:gd name="T18" fmla="*/ 15 w 124"/>
                <a:gd name="T19" fmla="*/ 33 h 83"/>
                <a:gd name="T20" fmla="*/ 32 w 124"/>
                <a:gd name="T21" fmla="*/ 59 h 83"/>
                <a:gd name="T22" fmla="*/ 55 w 124"/>
                <a:gd name="T23" fmla="*/ 50 h 83"/>
                <a:gd name="T24" fmla="*/ 56 w 124"/>
                <a:gd name="T25" fmla="*/ 50 h 83"/>
                <a:gd name="T26" fmla="*/ 64 w 124"/>
                <a:gd name="T27" fmla="*/ 45 h 83"/>
                <a:gd name="T28" fmla="*/ 69 w 124"/>
                <a:gd name="T29" fmla="*/ 43 h 83"/>
                <a:gd name="T30" fmla="*/ 65 w 124"/>
                <a:gd name="T31" fmla="*/ 39 h 83"/>
                <a:gd name="T32" fmla="*/ 59 w 124"/>
                <a:gd name="T33" fmla="*/ 23 h 83"/>
                <a:gd name="T34" fmla="*/ 82 w 124"/>
                <a:gd name="T35" fmla="*/ 0 h 83"/>
                <a:gd name="T36" fmla="*/ 88 w 124"/>
                <a:gd name="T37" fmla="*/ 1 h 83"/>
                <a:gd name="T38" fmla="*/ 105 w 124"/>
                <a:gd name="T39" fmla="*/ 23 h 83"/>
                <a:gd name="T40" fmla="*/ 99 w 124"/>
                <a:gd name="T41" fmla="*/ 39 h 83"/>
                <a:gd name="T42" fmla="*/ 95 w 124"/>
                <a:gd name="T43" fmla="*/ 43 h 83"/>
                <a:gd name="T44" fmla="*/ 100 w 124"/>
                <a:gd name="T45" fmla="*/ 45 h 83"/>
                <a:gd name="T46" fmla="*/ 124 w 124"/>
                <a:gd name="T47" fmla="*/ 83 h 83"/>
                <a:gd name="T48" fmla="*/ 40 w 124"/>
                <a:gd name="T49" fmla="*/ 83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24" h="83">
                  <a:moveTo>
                    <a:pt x="40" y="83"/>
                  </a:moveTo>
                  <a:cubicBezTo>
                    <a:pt x="40" y="81"/>
                    <a:pt x="40" y="80"/>
                    <a:pt x="40" y="78"/>
                  </a:cubicBezTo>
                  <a:cubicBezTo>
                    <a:pt x="41" y="71"/>
                    <a:pt x="41" y="71"/>
                    <a:pt x="41" y="71"/>
                  </a:cubicBezTo>
                  <a:cubicBezTo>
                    <a:pt x="32" y="75"/>
                    <a:pt x="32" y="75"/>
                    <a:pt x="32" y="75"/>
                  </a:cubicBezTo>
                  <a:cubicBezTo>
                    <a:pt x="31" y="75"/>
                    <a:pt x="30" y="75"/>
                    <a:pt x="29" y="75"/>
                  </a:cubicBezTo>
                  <a:cubicBezTo>
                    <a:pt x="27" y="75"/>
                    <a:pt x="24" y="74"/>
                    <a:pt x="23" y="72"/>
                  </a:cubicBezTo>
                  <a:cubicBezTo>
                    <a:pt x="3" y="41"/>
                    <a:pt x="3" y="41"/>
                    <a:pt x="3" y="41"/>
                  </a:cubicBezTo>
                  <a:cubicBezTo>
                    <a:pt x="0" y="37"/>
                    <a:pt x="1" y="33"/>
                    <a:pt x="5" y="31"/>
                  </a:cubicBezTo>
                  <a:cubicBezTo>
                    <a:pt x="6" y="30"/>
                    <a:pt x="7" y="30"/>
                    <a:pt x="9" y="30"/>
                  </a:cubicBezTo>
                  <a:cubicBezTo>
                    <a:pt x="11" y="30"/>
                    <a:pt x="13" y="31"/>
                    <a:pt x="15" y="33"/>
                  </a:cubicBezTo>
                  <a:cubicBezTo>
                    <a:pt x="32" y="59"/>
                    <a:pt x="32" y="59"/>
                    <a:pt x="32" y="59"/>
                  </a:cubicBezTo>
                  <a:cubicBezTo>
                    <a:pt x="55" y="50"/>
                    <a:pt x="55" y="50"/>
                    <a:pt x="55" y="50"/>
                  </a:cubicBezTo>
                  <a:cubicBezTo>
                    <a:pt x="56" y="50"/>
                    <a:pt x="56" y="50"/>
                    <a:pt x="56" y="50"/>
                  </a:cubicBezTo>
                  <a:cubicBezTo>
                    <a:pt x="58" y="48"/>
                    <a:pt x="61" y="47"/>
                    <a:pt x="64" y="45"/>
                  </a:cubicBezTo>
                  <a:cubicBezTo>
                    <a:pt x="69" y="43"/>
                    <a:pt x="69" y="43"/>
                    <a:pt x="69" y="43"/>
                  </a:cubicBezTo>
                  <a:cubicBezTo>
                    <a:pt x="65" y="39"/>
                    <a:pt x="65" y="39"/>
                    <a:pt x="65" y="39"/>
                  </a:cubicBezTo>
                  <a:cubicBezTo>
                    <a:pt x="61" y="35"/>
                    <a:pt x="59" y="29"/>
                    <a:pt x="59" y="23"/>
                  </a:cubicBezTo>
                  <a:cubicBezTo>
                    <a:pt x="59" y="11"/>
                    <a:pt x="69" y="0"/>
                    <a:pt x="82" y="0"/>
                  </a:cubicBezTo>
                  <a:cubicBezTo>
                    <a:pt x="84" y="0"/>
                    <a:pt x="86" y="1"/>
                    <a:pt x="88" y="1"/>
                  </a:cubicBezTo>
                  <a:cubicBezTo>
                    <a:pt x="98" y="4"/>
                    <a:pt x="105" y="13"/>
                    <a:pt x="105" y="23"/>
                  </a:cubicBezTo>
                  <a:cubicBezTo>
                    <a:pt x="105" y="29"/>
                    <a:pt x="102" y="35"/>
                    <a:pt x="99" y="39"/>
                  </a:cubicBezTo>
                  <a:cubicBezTo>
                    <a:pt x="95" y="43"/>
                    <a:pt x="95" y="43"/>
                    <a:pt x="95" y="43"/>
                  </a:cubicBezTo>
                  <a:cubicBezTo>
                    <a:pt x="100" y="45"/>
                    <a:pt x="100" y="45"/>
                    <a:pt x="100" y="45"/>
                  </a:cubicBezTo>
                  <a:cubicBezTo>
                    <a:pt x="115" y="52"/>
                    <a:pt x="124" y="67"/>
                    <a:pt x="124" y="83"/>
                  </a:cubicBezTo>
                  <a:lnTo>
                    <a:pt x="40" y="8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Freeform 125"/>
            <p:cNvSpPr>
              <a:spLocks noEditPoints="1"/>
            </p:cNvSpPr>
            <p:nvPr/>
          </p:nvSpPr>
          <p:spPr bwMode="auto">
            <a:xfrm>
              <a:off x="4140201" y="3232150"/>
              <a:ext cx="395288" cy="314325"/>
            </a:xfrm>
            <a:custGeom>
              <a:avLst/>
              <a:gdLst>
                <a:gd name="T0" fmla="*/ 141 w 145"/>
                <a:gd name="T1" fmla="*/ 0 h 115"/>
                <a:gd name="T2" fmla="*/ 4 w 145"/>
                <a:gd name="T3" fmla="*/ 0 h 115"/>
                <a:gd name="T4" fmla="*/ 0 w 145"/>
                <a:gd name="T5" fmla="*/ 4 h 115"/>
                <a:gd name="T6" fmla="*/ 0 w 145"/>
                <a:gd name="T7" fmla="*/ 111 h 115"/>
                <a:gd name="T8" fmla="*/ 4 w 145"/>
                <a:gd name="T9" fmla="*/ 115 h 115"/>
                <a:gd name="T10" fmla="*/ 64 w 145"/>
                <a:gd name="T11" fmla="*/ 115 h 115"/>
                <a:gd name="T12" fmla="*/ 55 w 145"/>
                <a:gd name="T13" fmla="*/ 102 h 115"/>
                <a:gd name="T14" fmla="*/ 54 w 145"/>
                <a:gd name="T15" fmla="*/ 91 h 115"/>
                <a:gd name="T16" fmla="*/ 54 w 145"/>
                <a:gd name="T17" fmla="*/ 91 h 115"/>
                <a:gd name="T18" fmla="*/ 30 w 145"/>
                <a:gd name="T19" fmla="*/ 55 h 115"/>
                <a:gd name="T20" fmla="*/ 31 w 145"/>
                <a:gd name="T21" fmla="*/ 49 h 115"/>
                <a:gd name="T22" fmla="*/ 37 w 145"/>
                <a:gd name="T23" fmla="*/ 50 h 115"/>
                <a:gd name="T24" fmla="*/ 60 w 145"/>
                <a:gd name="T25" fmla="*/ 86 h 115"/>
                <a:gd name="T26" fmla="*/ 74 w 145"/>
                <a:gd name="T27" fmla="*/ 90 h 115"/>
                <a:gd name="T28" fmla="*/ 90 w 145"/>
                <a:gd name="T29" fmla="*/ 113 h 115"/>
                <a:gd name="T30" fmla="*/ 109 w 145"/>
                <a:gd name="T31" fmla="*/ 106 h 115"/>
                <a:gd name="T32" fmla="*/ 118 w 145"/>
                <a:gd name="T33" fmla="*/ 100 h 115"/>
                <a:gd name="T34" fmla="*/ 111 w 145"/>
                <a:gd name="T35" fmla="*/ 82 h 115"/>
                <a:gd name="T36" fmla="*/ 138 w 145"/>
                <a:gd name="T37" fmla="*/ 55 h 115"/>
                <a:gd name="T38" fmla="*/ 145 w 145"/>
                <a:gd name="T39" fmla="*/ 57 h 115"/>
                <a:gd name="T40" fmla="*/ 145 w 145"/>
                <a:gd name="T41" fmla="*/ 4 h 115"/>
                <a:gd name="T42" fmla="*/ 141 w 145"/>
                <a:gd name="T43" fmla="*/ 0 h 115"/>
                <a:gd name="T44" fmla="*/ 103 w 145"/>
                <a:gd name="T45" fmla="*/ 67 h 115"/>
                <a:gd name="T46" fmla="*/ 60 w 145"/>
                <a:gd name="T47" fmla="*/ 67 h 115"/>
                <a:gd name="T48" fmla="*/ 56 w 145"/>
                <a:gd name="T49" fmla="*/ 63 h 115"/>
                <a:gd name="T50" fmla="*/ 60 w 145"/>
                <a:gd name="T51" fmla="*/ 59 h 115"/>
                <a:gd name="T52" fmla="*/ 103 w 145"/>
                <a:gd name="T53" fmla="*/ 59 h 115"/>
                <a:gd name="T54" fmla="*/ 107 w 145"/>
                <a:gd name="T55" fmla="*/ 63 h 115"/>
                <a:gd name="T56" fmla="*/ 103 w 145"/>
                <a:gd name="T57" fmla="*/ 67 h 115"/>
                <a:gd name="T58" fmla="*/ 115 w 145"/>
                <a:gd name="T59" fmla="*/ 48 h 115"/>
                <a:gd name="T60" fmla="*/ 60 w 145"/>
                <a:gd name="T61" fmla="*/ 48 h 115"/>
                <a:gd name="T62" fmla="*/ 56 w 145"/>
                <a:gd name="T63" fmla="*/ 44 h 115"/>
                <a:gd name="T64" fmla="*/ 60 w 145"/>
                <a:gd name="T65" fmla="*/ 40 h 115"/>
                <a:gd name="T66" fmla="*/ 115 w 145"/>
                <a:gd name="T67" fmla="*/ 40 h 115"/>
                <a:gd name="T68" fmla="*/ 119 w 145"/>
                <a:gd name="T69" fmla="*/ 44 h 115"/>
                <a:gd name="T70" fmla="*/ 115 w 145"/>
                <a:gd name="T71" fmla="*/ 48 h 115"/>
                <a:gd name="T72" fmla="*/ 115 w 145"/>
                <a:gd name="T73" fmla="*/ 28 h 115"/>
                <a:gd name="T74" fmla="*/ 60 w 145"/>
                <a:gd name="T75" fmla="*/ 28 h 115"/>
                <a:gd name="T76" fmla="*/ 56 w 145"/>
                <a:gd name="T77" fmla="*/ 24 h 115"/>
                <a:gd name="T78" fmla="*/ 60 w 145"/>
                <a:gd name="T79" fmla="*/ 20 h 115"/>
                <a:gd name="T80" fmla="*/ 115 w 145"/>
                <a:gd name="T81" fmla="*/ 20 h 115"/>
                <a:gd name="T82" fmla="*/ 119 w 145"/>
                <a:gd name="T83" fmla="*/ 24 h 115"/>
                <a:gd name="T84" fmla="*/ 115 w 145"/>
                <a:gd name="T85" fmla="*/ 28 h 1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5" h="115">
                  <a:moveTo>
                    <a:pt x="14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3"/>
                    <a:pt x="1" y="115"/>
                    <a:pt x="4" y="115"/>
                  </a:cubicBezTo>
                  <a:cubicBezTo>
                    <a:pt x="64" y="115"/>
                    <a:pt x="64" y="115"/>
                    <a:pt x="64" y="115"/>
                  </a:cubicBezTo>
                  <a:cubicBezTo>
                    <a:pt x="55" y="102"/>
                    <a:pt x="55" y="102"/>
                    <a:pt x="55" y="102"/>
                  </a:cubicBezTo>
                  <a:cubicBezTo>
                    <a:pt x="53" y="99"/>
                    <a:pt x="53" y="95"/>
                    <a:pt x="54" y="91"/>
                  </a:cubicBezTo>
                  <a:cubicBezTo>
                    <a:pt x="54" y="91"/>
                    <a:pt x="54" y="91"/>
                    <a:pt x="54" y="91"/>
                  </a:cubicBezTo>
                  <a:cubicBezTo>
                    <a:pt x="30" y="55"/>
                    <a:pt x="30" y="55"/>
                    <a:pt x="30" y="55"/>
                  </a:cubicBezTo>
                  <a:cubicBezTo>
                    <a:pt x="29" y="53"/>
                    <a:pt x="29" y="50"/>
                    <a:pt x="31" y="49"/>
                  </a:cubicBezTo>
                  <a:cubicBezTo>
                    <a:pt x="33" y="48"/>
                    <a:pt x="36" y="48"/>
                    <a:pt x="37" y="50"/>
                  </a:cubicBezTo>
                  <a:cubicBezTo>
                    <a:pt x="60" y="86"/>
                    <a:pt x="60" y="86"/>
                    <a:pt x="60" y="86"/>
                  </a:cubicBezTo>
                  <a:cubicBezTo>
                    <a:pt x="65" y="83"/>
                    <a:pt x="71" y="85"/>
                    <a:pt x="74" y="90"/>
                  </a:cubicBezTo>
                  <a:cubicBezTo>
                    <a:pt x="90" y="113"/>
                    <a:pt x="90" y="113"/>
                    <a:pt x="90" y="113"/>
                  </a:cubicBezTo>
                  <a:cubicBezTo>
                    <a:pt x="109" y="106"/>
                    <a:pt x="109" y="106"/>
                    <a:pt x="109" y="106"/>
                  </a:cubicBezTo>
                  <a:cubicBezTo>
                    <a:pt x="112" y="104"/>
                    <a:pt x="115" y="102"/>
                    <a:pt x="118" y="100"/>
                  </a:cubicBezTo>
                  <a:cubicBezTo>
                    <a:pt x="114" y="96"/>
                    <a:pt x="111" y="89"/>
                    <a:pt x="111" y="82"/>
                  </a:cubicBezTo>
                  <a:cubicBezTo>
                    <a:pt x="111" y="68"/>
                    <a:pt x="123" y="55"/>
                    <a:pt x="138" y="55"/>
                  </a:cubicBezTo>
                  <a:cubicBezTo>
                    <a:pt x="140" y="55"/>
                    <a:pt x="143" y="56"/>
                    <a:pt x="145" y="57"/>
                  </a:cubicBezTo>
                  <a:cubicBezTo>
                    <a:pt x="145" y="4"/>
                    <a:pt x="145" y="4"/>
                    <a:pt x="145" y="4"/>
                  </a:cubicBezTo>
                  <a:cubicBezTo>
                    <a:pt x="145" y="2"/>
                    <a:pt x="143" y="0"/>
                    <a:pt x="141" y="0"/>
                  </a:cubicBezTo>
                  <a:close/>
                  <a:moveTo>
                    <a:pt x="103" y="67"/>
                  </a:moveTo>
                  <a:cubicBezTo>
                    <a:pt x="60" y="67"/>
                    <a:pt x="60" y="67"/>
                    <a:pt x="60" y="67"/>
                  </a:cubicBezTo>
                  <a:cubicBezTo>
                    <a:pt x="58" y="67"/>
                    <a:pt x="56" y="65"/>
                    <a:pt x="56" y="63"/>
                  </a:cubicBezTo>
                  <a:cubicBezTo>
                    <a:pt x="56" y="61"/>
                    <a:pt x="58" y="59"/>
                    <a:pt x="60" y="59"/>
                  </a:cubicBezTo>
                  <a:cubicBezTo>
                    <a:pt x="103" y="59"/>
                    <a:pt x="103" y="59"/>
                    <a:pt x="103" y="59"/>
                  </a:cubicBezTo>
                  <a:cubicBezTo>
                    <a:pt x="106" y="59"/>
                    <a:pt x="107" y="61"/>
                    <a:pt x="107" y="63"/>
                  </a:cubicBezTo>
                  <a:cubicBezTo>
                    <a:pt x="107" y="65"/>
                    <a:pt x="106" y="67"/>
                    <a:pt x="103" y="67"/>
                  </a:cubicBezTo>
                  <a:close/>
                  <a:moveTo>
                    <a:pt x="115" y="48"/>
                  </a:moveTo>
                  <a:cubicBezTo>
                    <a:pt x="60" y="48"/>
                    <a:pt x="60" y="48"/>
                    <a:pt x="60" y="48"/>
                  </a:cubicBezTo>
                  <a:cubicBezTo>
                    <a:pt x="58" y="48"/>
                    <a:pt x="56" y="46"/>
                    <a:pt x="56" y="44"/>
                  </a:cubicBezTo>
                  <a:cubicBezTo>
                    <a:pt x="56" y="41"/>
                    <a:pt x="58" y="40"/>
                    <a:pt x="60" y="40"/>
                  </a:cubicBezTo>
                  <a:cubicBezTo>
                    <a:pt x="115" y="40"/>
                    <a:pt x="115" y="40"/>
                    <a:pt x="115" y="40"/>
                  </a:cubicBezTo>
                  <a:cubicBezTo>
                    <a:pt x="117" y="40"/>
                    <a:pt x="119" y="41"/>
                    <a:pt x="119" y="44"/>
                  </a:cubicBezTo>
                  <a:cubicBezTo>
                    <a:pt x="119" y="46"/>
                    <a:pt x="117" y="48"/>
                    <a:pt x="115" y="48"/>
                  </a:cubicBezTo>
                  <a:close/>
                  <a:moveTo>
                    <a:pt x="115" y="28"/>
                  </a:moveTo>
                  <a:cubicBezTo>
                    <a:pt x="60" y="28"/>
                    <a:pt x="60" y="28"/>
                    <a:pt x="60" y="28"/>
                  </a:cubicBezTo>
                  <a:cubicBezTo>
                    <a:pt x="58" y="28"/>
                    <a:pt x="56" y="27"/>
                    <a:pt x="56" y="24"/>
                  </a:cubicBezTo>
                  <a:cubicBezTo>
                    <a:pt x="56" y="22"/>
                    <a:pt x="58" y="20"/>
                    <a:pt x="60" y="20"/>
                  </a:cubicBezTo>
                  <a:cubicBezTo>
                    <a:pt x="115" y="20"/>
                    <a:pt x="115" y="20"/>
                    <a:pt x="115" y="20"/>
                  </a:cubicBezTo>
                  <a:cubicBezTo>
                    <a:pt x="117" y="20"/>
                    <a:pt x="119" y="22"/>
                    <a:pt x="119" y="24"/>
                  </a:cubicBezTo>
                  <a:cubicBezTo>
                    <a:pt x="119" y="27"/>
                    <a:pt x="117" y="28"/>
                    <a:pt x="115" y="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26"/>
            <p:cNvSpPr>
              <a:spLocks/>
            </p:cNvSpPr>
            <p:nvPr/>
          </p:nvSpPr>
          <p:spPr bwMode="auto">
            <a:xfrm>
              <a:off x="4113213" y="3578225"/>
              <a:ext cx="220663" cy="22225"/>
            </a:xfrm>
            <a:custGeom>
              <a:avLst/>
              <a:gdLst>
                <a:gd name="T0" fmla="*/ 77 w 81"/>
                <a:gd name="T1" fmla="*/ 8 h 8"/>
                <a:gd name="T2" fmla="*/ 3 w 81"/>
                <a:gd name="T3" fmla="*/ 8 h 8"/>
                <a:gd name="T4" fmla="*/ 0 w 81"/>
                <a:gd name="T5" fmla="*/ 4 h 8"/>
                <a:gd name="T6" fmla="*/ 3 w 81"/>
                <a:gd name="T7" fmla="*/ 0 h 8"/>
                <a:gd name="T8" fmla="*/ 77 w 81"/>
                <a:gd name="T9" fmla="*/ 0 h 8"/>
                <a:gd name="T10" fmla="*/ 81 w 81"/>
                <a:gd name="T11" fmla="*/ 4 h 8"/>
                <a:gd name="T12" fmla="*/ 77 w 81"/>
                <a:gd name="T13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1" h="8">
                  <a:moveTo>
                    <a:pt x="77" y="8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9" y="0"/>
                    <a:pt x="81" y="1"/>
                    <a:pt x="81" y="4"/>
                  </a:cubicBezTo>
                  <a:cubicBezTo>
                    <a:pt x="81" y="6"/>
                    <a:pt x="79" y="8"/>
                    <a:pt x="77" y="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2135535" y="4803344"/>
            <a:ext cx="58050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顺序表的实现</a:t>
            </a:r>
            <a:r>
              <a:rPr lang="en-US" altLang="zh-CN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插入、删除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215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4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42D2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34" grpId="0"/>
      <p:bldP spid="52" grpId="0"/>
      <p:bldP spid="19" grpId="0"/>
      <p:bldP spid="33" grpId="0"/>
      <p:bldP spid="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686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删除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 Box 6"/>
          <p:cNvSpPr txBox="1">
            <a:spLocks noChangeArrowheads="1"/>
          </p:cNvSpPr>
          <p:nvPr/>
        </p:nvSpPr>
        <p:spPr>
          <a:xfrm>
            <a:off x="768349" y="1068069"/>
            <a:ext cx="10585451" cy="504000"/>
          </a:xfrm>
          <a:prstGeom prst="rect">
            <a:avLst/>
          </a:prstGeom>
          <a:noFill/>
          <a:ln>
            <a:solidFill>
              <a:srgbClr val="5A327D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zh-CN" altLang="en-US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例 </a:t>
            </a:r>
            <a:r>
              <a:rPr lang="en-US" altLang="zh-CN" dirty="0" smtClean="0">
                <a:solidFill>
                  <a:srgbClr val="5A327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对于线性表（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35, 33, 12, 24, 42），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删除位置 </a:t>
            </a:r>
            <a:r>
              <a:rPr lang="en-US" altLang="zh-CN" i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2</a:t>
            </a:r>
            <a:r>
              <a:rPr lang="zh-CN" altLang="en-US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的数据元素</a:t>
            </a:r>
            <a:endParaRPr lang="zh-CN" altLang="en-US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1201738" y="2118993"/>
            <a:ext cx="6743700" cy="1170000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404040"/>
              </a:solidFill>
            </a:endParaRPr>
          </a:p>
        </p:txBody>
      </p:sp>
      <p:sp>
        <p:nvSpPr>
          <p:cNvPr id="42" name="Text Box 50"/>
          <p:cNvSpPr txBox="1">
            <a:spLocks noChangeArrowheads="1"/>
          </p:cNvSpPr>
          <p:nvPr/>
        </p:nvSpPr>
        <p:spPr bwMode="auto">
          <a:xfrm>
            <a:off x="7966075" y="2117407"/>
            <a:ext cx="787400" cy="116998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5</a:t>
            </a:r>
          </a:p>
        </p:txBody>
      </p:sp>
      <p:grpSp>
        <p:nvGrpSpPr>
          <p:cNvPr id="43" name="Group 51"/>
          <p:cNvGrpSpPr>
            <a:grpSpLocks/>
          </p:cNvGrpSpPr>
          <p:nvPr/>
        </p:nvGrpSpPr>
        <p:grpSpPr bwMode="auto">
          <a:xfrm>
            <a:off x="2043113" y="2107882"/>
            <a:ext cx="3327400" cy="1181100"/>
            <a:chOff x="1107" y="1960"/>
            <a:chExt cx="2096" cy="415"/>
          </a:xfrm>
          <a:noFill/>
        </p:grpSpPr>
        <p:sp>
          <p:nvSpPr>
            <p:cNvPr id="44" name="Line 52"/>
            <p:cNvSpPr>
              <a:spLocks noChangeShapeType="1"/>
            </p:cNvSpPr>
            <p:nvPr/>
          </p:nvSpPr>
          <p:spPr bwMode="auto">
            <a:xfrm>
              <a:off x="110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1629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0" name="Line 54"/>
            <p:cNvSpPr>
              <a:spLocks noChangeShapeType="1"/>
            </p:cNvSpPr>
            <p:nvPr/>
          </p:nvSpPr>
          <p:spPr bwMode="auto">
            <a:xfrm>
              <a:off x="2157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1" name="Line 55"/>
            <p:cNvSpPr>
              <a:spLocks noChangeShapeType="1"/>
            </p:cNvSpPr>
            <p:nvPr/>
          </p:nvSpPr>
          <p:spPr bwMode="auto">
            <a:xfrm>
              <a:off x="2682" y="197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2" name="Line 56"/>
            <p:cNvSpPr>
              <a:spLocks noChangeShapeType="1"/>
            </p:cNvSpPr>
            <p:nvPr/>
          </p:nvSpPr>
          <p:spPr bwMode="auto">
            <a:xfrm>
              <a:off x="3203" y="1960"/>
              <a:ext cx="0" cy="405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63" name="Text Box 57"/>
          <p:cNvSpPr txBox="1">
            <a:spLocks noChangeArrowheads="1"/>
          </p:cNvSpPr>
          <p:nvPr/>
        </p:nvSpPr>
        <p:spPr bwMode="auto">
          <a:xfrm>
            <a:off x="1397000" y="2665094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35</a:t>
            </a:r>
          </a:p>
        </p:txBody>
      </p:sp>
      <p:sp>
        <p:nvSpPr>
          <p:cNvPr id="64" name="Text Box 61"/>
          <p:cNvSpPr txBox="1">
            <a:spLocks noChangeArrowheads="1"/>
          </p:cNvSpPr>
          <p:nvPr/>
        </p:nvSpPr>
        <p:spPr bwMode="auto">
          <a:xfrm>
            <a:off x="1425575" y="2042794"/>
            <a:ext cx="482600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</a:p>
        </p:txBody>
      </p:sp>
      <p:sp>
        <p:nvSpPr>
          <p:cNvPr id="65" name="Text Box 62"/>
          <p:cNvSpPr txBox="1">
            <a:spLocks noChangeArrowheads="1"/>
          </p:cNvSpPr>
          <p:nvPr/>
        </p:nvSpPr>
        <p:spPr bwMode="auto">
          <a:xfrm>
            <a:off x="2282825" y="2042794"/>
            <a:ext cx="496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</a:t>
            </a:r>
          </a:p>
        </p:txBody>
      </p:sp>
      <p:sp>
        <p:nvSpPr>
          <p:cNvPr id="66" name="Text Box 63"/>
          <p:cNvSpPr txBox="1">
            <a:spLocks noChangeArrowheads="1"/>
          </p:cNvSpPr>
          <p:nvPr/>
        </p:nvSpPr>
        <p:spPr bwMode="auto">
          <a:xfrm>
            <a:off x="3111500" y="2061844"/>
            <a:ext cx="45243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</a:t>
            </a:r>
          </a:p>
        </p:txBody>
      </p:sp>
      <p:sp>
        <p:nvSpPr>
          <p:cNvPr id="67" name="Text Box 64"/>
          <p:cNvSpPr txBox="1">
            <a:spLocks noChangeArrowheads="1"/>
          </p:cNvSpPr>
          <p:nvPr/>
        </p:nvSpPr>
        <p:spPr bwMode="auto">
          <a:xfrm>
            <a:off x="3959225" y="2061844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</a:t>
            </a:r>
          </a:p>
        </p:txBody>
      </p:sp>
      <p:sp>
        <p:nvSpPr>
          <p:cNvPr id="68" name="Text Box 65"/>
          <p:cNvSpPr txBox="1">
            <a:spLocks noChangeArrowheads="1"/>
          </p:cNvSpPr>
          <p:nvPr/>
        </p:nvSpPr>
        <p:spPr bwMode="auto">
          <a:xfrm>
            <a:off x="1581150" y="1618932"/>
            <a:ext cx="5954713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0       1       2       3       4</a:t>
            </a:r>
          </a:p>
        </p:txBody>
      </p:sp>
      <p:sp>
        <p:nvSpPr>
          <p:cNvPr id="69" name="Text Box 66"/>
          <p:cNvSpPr txBox="1">
            <a:spLocks noChangeArrowheads="1"/>
          </p:cNvSpPr>
          <p:nvPr/>
        </p:nvSpPr>
        <p:spPr bwMode="auto">
          <a:xfrm>
            <a:off x="4714875" y="2655569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42</a:t>
            </a:r>
          </a:p>
        </p:txBody>
      </p:sp>
      <p:sp>
        <p:nvSpPr>
          <p:cNvPr id="70" name="Text Box 67"/>
          <p:cNvSpPr txBox="1">
            <a:spLocks noChangeArrowheads="1"/>
          </p:cNvSpPr>
          <p:nvPr/>
        </p:nvSpPr>
        <p:spPr bwMode="auto">
          <a:xfrm>
            <a:off x="3895725" y="2669857"/>
            <a:ext cx="45243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24</a:t>
            </a:r>
          </a:p>
        </p:txBody>
      </p:sp>
      <p:sp>
        <p:nvSpPr>
          <p:cNvPr id="71" name="Text Box 68"/>
          <p:cNvSpPr txBox="1">
            <a:spLocks noChangeArrowheads="1"/>
          </p:cNvSpPr>
          <p:nvPr/>
        </p:nvSpPr>
        <p:spPr bwMode="auto">
          <a:xfrm>
            <a:off x="3051175" y="2665094"/>
            <a:ext cx="496888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12</a:t>
            </a:r>
          </a:p>
        </p:txBody>
      </p:sp>
      <p:sp>
        <p:nvSpPr>
          <p:cNvPr id="72" name="Text Box 69"/>
          <p:cNvSpPr txBox="1">
            <a:spLocks noChangeArrowheads="1"/>
          </p:cNvSpPr>
          <p:nvPr/>
        </p:nvSpPr>
        <p:spPr bwMode="auto">
          <a:xfrm>
            <a:off x="2230438" y="2666682"/>
            <a:ext cx="482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33</a:t>
            </a:r>
          </a:p>
        </p:txBody>
      </p:sp>
      <p:grpSp>
        <p:nvGrpSpPr>
          <p:cNvPr id="73" name="Group 70"/>
          <p:cNvGrpSpPr>
            <a:grpSpLocks/>
          </p:cNvGrpSpPr>
          <p:nvPr/>
        </p:nvGrpSpPr>
        <p:grpSpPr bwMode="auto">
          <a:xfrm>
            <a:off x="8167688" y="2376804"/>
            <a:ext cx="474662" cy="852488"/>
            <a:chOff x="4965" y="2121"/>
            <a:chExt cx="299" cy="537"/>
          </a:xfrm>
          <a:noFill/>
        </p:grpSpPr>
        <p:sp>
          <p:nvSpPr>
            <p:cNvPr id="74" name="Text Box 71"/>
            <p:cNvSpPr txBox="1">
              <a:spLocks noChangeArrowheads="1"/>
            </p:cNvSpPr>
            <p:nvPr/>
          </p:nvSpPr>
          <p:spPr bwMode="auto">
            <a:xfrm>
              <a:off x="5005" y="2293"/>
              <a:ext cx="259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4</a:t>
              </a:r>
            </a:p>
          </p:txBody>
        </p:sp>
        <p:sp>
          <p:nvSpPr>
            <p:cNvPr id="75" name="Line 72"/>
            <p:cNvSpPr>
              <a:spLocks noChangeShapeType="1"/>
            </p:cNvSpPr>
            <p:nvPr/>
          </p:nvSpPr>
          <p:spPr bwMode="auto">
            <a:xfrm>
              <a:off x="4965" y="2121"/>
              <a:ext cx="173" cy="210"/>
            </a:xfrm>
            <a:prstGeom prst="line">
              <a:avLst/>
            </a:prstGeom>
            <a:grpFill/>
            <a:ln w="38100">
              <a:solidFill>
                <a:srgbClr val="B42D2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6" name="Text Box 73"/>
          <p:cNvSpPr txBox="1">
            <a:spLocks noChangeArrowheads="1"/>
          </p:cNvSpPr>
          <p:nvPr/>
        </p:nvSpPr>
        <p:spPr bwMode="auto">
          <a:xfrm>
            <a:off x="4741863" y="2049144"/>
            <a:ext cx="454025" cy="579438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3200" i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3200" baseline="-2500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5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1275715" y="3702367"/>
            <a:ext cx="1553209" cy="778193"/>
            <a:chOff x="1275715" y="3702367"/>
            <a:chExt cx="1553209" cy="778193"/>
          </a:xfrm>
        </p:grpSpPr>
        <p:sp>
          <p:nvSpPr>
            <p:cNvPr id="80" name="Text Box 50"/>
            <p:cNvSpPr txBox="1">
              <a:spLocks noChangeArrowheads="1"/>
            </p:cNvSpPr>
            <p:nvPr/>
          </p:nvSpPr>
          <p:spPr bwMode="auto">
            <a:xfrm>
              <a:off x="2062479" y="3732847"/>
              <a:ext cx="766445" cy="747713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</p:spPr>
          <p:txBody>
            <a:bodyPr lIns="126000" tIns="144000" bIns="108000"/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3200" dirty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 </a:t>
              </a:r>
            </a:p>
          </p:txBody>
        </p:sp>
        <p:sp>
          <p:nvSpPr>
            <p:cNvPr id="81" name="Text Box 65"/>
            <p:cNvSpPr txBox="1">
              <a:spLocks noChangeArrowheads="1"/>
            </p:cNvSpPr>
            <p:nvPr/>
          </p:nvSpPr>
          <p:spPr bwMode="auto">
            <a:xfrm>
              <a:off x="1275716" y="3702367"/>
              <a:ext cx="649604" cy="51911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800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ptr</a:t>
              </a:r>
              <a:endParaRPr lang="en-US" altLang="zh-CN" sz="2800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>
            <a:xfrm flipV="1">
              <a:off x="1275715" y="4282440"/>
              <a:ext cx="720000" cy="0"/>
            </a:xfrm>
            <a:prstGeom prst="straightConnector1">
              <a:avLst/>
            </a:prstGeom>
            <a:ln w="28575">
              <a:solidFill>
                <a:srgbClr val="5A327D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2" name="Rectangle 43"/>
          <p:cNvSpPr>
            <a:spLocks noChangeArrowheads="1"/>
          </p:cNvSpPr>
          <p:nvPr/>
        </p:nvSpPr>
        <p:spPr bwMode="auto">
          <a:xfrm>
            <a:off x="4543426" y="3609340"/>
            <a:ext cx="6810375" cy="1872000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0"/>
          <a:lstStyle/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请仿照</a:t>
            </a: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顺序表的</a:t>
            </a:r>
            <a:r>
              <a:rPr kumimoji="1" lang="zh-CN" altLang="en-US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插入算法，完成删除算法：</a:t>
            </a:r>
            <a:endParaRPr kumimoji="1" lang="zh-CN" altLang="en-US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 分析</a:t>
            </a:r>
            <a:r>
              <a:rPr kumimoji="1" lang="zh-CN" altLang="en-US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边界条件</a:t>
            </a:r>
            <a:endParaRPr kumimoji="1" lang="zh-CN" altLang="en-US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 分别给出伪代码和</a:t>
            </a:r>
            <a:r>
              <a:rPr kumimoji="1" lang="en-US" altLang="zh-CN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zh-CN" altLang="en-US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语言实现</a:t>
            </a:r>
            <a:endParaRPr kumimoji="1" lang="zh-CN" altLang="en-US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ts val="3500"/>
              </a:lnSpc>
            </a:pPr>
            <a:r>
              <a:rPr kumimoji="1" lang="zh-CN" altLang="en-US" sz="26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3. 分析时间复杂</a:t>
            </a:r>
            <a:r>
              <a:rPr kumimoji="1" lang="zh-CN" altLang="en-US" sz="26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度</a:t>
            </a:r>
            <a:endParaRPr kumimoji="1" lang="en-US" altLang="zh-CN" sz="26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3" name="Text Box 1033"/>
          <p:cNvSpPr txBox="1">
            <a:spLocks noChangeArrowheads="1"/>
          </p:cNvSpPr>
          <p:nvPr/>
        </p:nvSpPr>
        <p:spPr bwMode="auto">
          <a:xfrm>
            <a:off x="649604" y="5671279"/>
            <a:ext cx="875347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800" b="1" dirty="0">
                <a:solidFill>
                  <a:srgbClr val="B42D2D"/>
                </a:solidFill>
                <a:latin typeface="宋体" charset="-122"/>
                <a:ea typeface="宋体" charset="-122"/>
              </a:rPr>
              <a:t>操作接口</a:t>
            </a:r>
            <a:r>
              <a:rPr kumimoji="1"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：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Delete(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ptr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48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1.48148E-6 L -4.375E-6 0.15694 " pathEditMode="relative" rAng="0" ptsTypes="AA">
                                      <p:cBhvr>
                                        <p:cTn id="4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6296E-6 L -0.06784 0.00023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6296E-6 L -0.06784 0.00023 " pathEditMode="relative" rAng="0" ptsTypes="AA">
                                      <p:cBhvr>
                                        <p:cTn id="4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17 2.96296E-6 L -0.06784 0.00023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63" grpId="0"/>
      <p:bldP spid="64" grpId="0"/>
      <p:bldP spid="65" grpId="0"/>
      <p:bldP spid="66" grpId="0"/>
      <p:bldP spid="67" grpId="0"/>
      <p:bldP spid="68" grpId="0"/>
      <p:bldP spid="69" grpId="0"/>
      <p:bldP spid="69" grpId="1"/>
      <p:bldP spid="70" grpId="0"/>
      <p:bldP spid="70" grpId="1"/>
      <p:bldP spid="71" grpId="0"/>
      <p:bldP spid="71" grpId="1"/>
      <p:bldP spid="72" grpId="0"/>
      <p:bldP spid="72" grpId="1"/>
      <p:bldP spid="76" grpId="0"/>
      <p:bldP spid="8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8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613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表的存储方法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66871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顺序表（向量）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90221" y="4749094"/>
            <a:ext cx="5253379" cy="523220"/>
            <a:chOff x="1826091" y="4148024"/>
            <a:chExt cx="5253379" cy="523220"/>
          </a:xfrm>
        </p:grpSpPr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69441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某些内存单元可能是空吗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6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57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8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9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6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63" name="Rectangle 1030"/>
          <p:cNvSpPr>
            <a:spLocks noChangeArrowheads="1"/>
          </p:cNvSpPr>
          <p:nvPr/>
        </p:nvSpPr>
        <p:spPr bwMode="auto">
          <a:xfrm>
            <a:off x="8030528" y="1021965"/>
            <a:ext cx="3689032" cy="523220"/>
          </a:xfrm>
          <a:prstGeom prst="rect">
            <a:avLst/>
          </a:prstGeom>
          <a:noFill/>
          <a:ln w="952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rIns="0">
            <a:spAutoFit/>
          </a:bodyPr>
          <a:lstStyle/>
          <a:p>
            <a:pPr algn="l"/>
            <a:r>
              <a:rPr lang="zh-CN" altLang="en-US" sz="2800" dirty="0">
                <a:solidFill>
                  <a:srgbClr val="5C307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（34, 23, 67, 43）</a:t>
            </a:r>
            <a:endParaRPr lang="zh-CN" altLang="en-US" sz="2800" b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64" name="Group 1061"/>
          <p:cNvGrpSpPr>
            <a:grpSpLocks/>
          </p:cNvGrpSpPr>
          <p:nvPr/>
        </p:nvGrpSpPr>
        <p:grpSpPr bwMode="auto">
          <a:xfrm>
            <a:off x="1651517" y="1935314"/>
            <a:ext cx="6337300" cy="723900"/>
            <a:chOff x="383" y="1833"/>
            <a:chExt cx="3992" cy="456"/>
          </a:xfrm>
          <a:noFill/>
        </p:grpSpPr>
        <p:sp>
          <p:nvSpPr>
            <p:cNvPr id="65" name="Rectangle 1036"/>
            <p:cNvSpPr>
              <a:spLocks noChangeArrowheads="1"/>
            </p:cNvSpPr>
            <p:nvPr/>
          </p:nvSpPr>
          <p:spPr bwMode="auto">
            <a:xfrm>
              <a:off x="383" y="1833"/>
              <a:ext cx="3992" cy="453"/>
            </a:xfrm>
            <a:prstGeom prst="rect">
              <a:avLst/>
            </a:prstGeom>
            <a:grp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6" name="Line 1041"/>
            <p:cNvSpPr>
              <a:spLocks noChangeShapeType="1"/>
            </p:cNvSpPr>
            <p:nvPr/>
          </p:nvSpPr>
          <p:spPr bwMode="auto">
            <a:xfrm>
              <a:off x="976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7" name="Line 1042"/>
            <p:cNvSpPr>
              <a:spLocks noChangeShapeType="1"/>
            </p:cNvSpPr>
            <p:nvPr/>
          </p:nvSpPr>
          <p:spPr bwMode="auto">
            <a:xfrm>
              <a:off x="1552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8" name="Line 1043"/>
            <p:cNvSpPr>
              <a:spLocks noChangeShapeType="1"/>
            </p:cNvSpPr>
            <p:nvPr/>
          </p:nvSpPr>
          <p:spPr bwMode="auto">
            <a:xfrm>
              <a:off x="2125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  <p:sp>
          <p:nvSpPr>
            <p:cNvPr id="69" name="Line 1044"/>
            <p:cNvSpPr>
              <a:spLocks noChangeShapeType="1"/>
            </p:cNvSpPr>
            <p:nvPr/>
          </p:nvSpPr>
          <p:spPr bwMode="auto">
            <a:xfrm>
              <a:off x="2731" y="1836"/>
              <a:ext cx="0" cy="453"/>
            </a:xfrm>
            <a:prstGeom prst="line">
              <a:avLst/>
            </a:prstGeom>
            <a:grp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>
                <a:solidFill>
                  <a:srgbClr val="404040"/>
                </a:solidFill>
              </a:endParaRPr>
            </a:p>
          </p:txBody>
        </p:sp>
      </p:grpSp>
      <p:sp>
        <p:nvSpPr>
          <p:cNvPr id="70" name="Text Box 1047"/>
          <p:cNvSpPr txBox="1">
            <a:spLocks noChangeArrowheads="1"/>
          </p:cNvSpPr>
          <p:nvPr/>
        </p:nvSpPr>
        <p:spPr bwMode="auto">
          <a:xfrm>
            <a:off x="1892817" y="2044852"/>
            <a:ext cx="482600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34</a:t>
            </a:r>
          </a:p>
        </p:txBody>
      </p:sp>
      <p:sp>
        <p:nvSpPr>
          <p:cNvPr id="71" name="Text Box 1048"/>
          <p:cNvSpPr txBox="1">
            <a:spLocks noChangeArrowheads="1"/>
          </p:cNvSpPr>
          <p:nvPr/>
        </p:nvSpPr>
        <p:spPr bwMode="auto">
          <a:xfrm>
            <a:off x="2850079" y="2044852"/>
            <a:ext cx="49688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23</a:t>
            </a:r>
          </a:p>
        </p:txBody>
      </p:sp>
      <p:sp>
        <p:nvSpPr>
          <p:cNvPr id="72" name="Text Box 1049"/>
          <p:cNvSpPr txBox="1">
            <a:spLocks noChangeArrowheads="1"/>
          </p:cNvSpPr>
          <p:nvPr/>
        </p:nvSpPr>
        <p:spPr bwMode="auto">
          <a:xfrm>
            <a:off x="3735904" y="2063902"/>
            <a:ext cx="452438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67</a:t>
            </a:r>
          </a:p>
        </p:txBody>
      </p:sp>
      <p:sp>
        <p:nvSpPr>
          <p:cNvPr id="73" name="Text Box 1050"/>
          <p:cNvSpPr txBox="1">
            <a:spLocks noChangeArrowheads="1"/>
          </p:cNvSpPr>
          <p:nvPr/>
        </p:nvSpPr>
        <p:spPr bwMode="auto">
          <a:xfrm>
            <a:off x="4655067" y="2063902"/>
            <a:ext cx="454025" cy="579437"/>
          </a:xfrm>
          <a:prstGeom prst="rect">
            <a:avLst/>
          </a:prstGeom>
          <a:noFill/>
          <a:ln>
            <a:noFill/>
          </a:ln>
          <a:effectLst/>
        </p:spPr>
        <p:txBody>
          <a:bodyPr lIns="0" rIns="0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3200" b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43</a:t>
            </a:r>
          </a:p>
        </p:txBody>
      </p:sp>
      <p:sp>
        <p:nvSpPr>
          <p:cNvPr id="74" name="Text Box 1059"/>
          <p:cNvSpPr txBox="1">
            <a:spLocks noChangeArrowheads="1"/>
          </p:cNvSpPr>
          <p:nvPr/>
        </p:nvSpPr>
        <p:spPr bwMode="auto">
          <a:xfrm>
            <a:off x="7987229" y="1933727"/>
            <a:ext cx="7874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126000" tIns="144000" bIns="108000"/>
          <a:lstStyle/>
          <a:p>
            <a:pPr algn="l" eaLnBrk="0" hangingPunct="0">
              <a:spcBef>
                <a:spcPct val="50000"/>
              </a:spcBef>
            </a:pPr>
            <a:r>
              <a:rPr lang="en-US" altLang="zh-CN" sz="3200" b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4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51936" y="3225640"/>
            <a:ext cx="8412253" cy="1374777"/>
            <a:chOff x="651936" y="3202784"/>
            <a:chExt cx="8412253" cy="1374777"/>
          </a:xfrm>
        </p:grpSpPr>
        <p:grpSp>
          <p:nvGrpSpPr>
            <p:cNvPr id="75" name="Group 1066"/>
            <p:cNvGrpSpPr>
              <a:grpSpLocks/>
            </p:cNvGrpSpPr>
            <p:nvPr/>
          </p:nvGrpSpPr>
          <p:grpSpPr bwMode="auto">
            <a:xfrm>
              <a:off x="1279089" y="3202784"/>
              <a:ext cx="7785100" cy="1374777"/>
              <a:chOff x="175" y="2566"/>
              <a:chExt cx="4904" cy="866"/>
            </a:xfrm>
          </p:grpSpPr>
          <p:sp>
            <p:nvSpPr>
              <p:cNvPr id="76" name="Rectangle 1062"/>
              <p:cNvSpPr>
                <a:spLocks noChangeArrowheads="1"/>
              </p:cNvSpPr>
              <p:nvPr/>
            </p:nvSpPr>
            <p:spPr bwMode="auto">
              <a:xfrm>
                <a:off x="175" y="2838"/>
                <a:ext cx="1025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存储要点</a:t>
                </a:r>
              </a:p>
            </p:txBody>
          </p:sp>
          <p:sp>
            <p:nvSpPr>
              <p:cNvPr id="77" name="AutoShape 1063"/>
              <p:cNvSpPr>
                <a:spLocks/>
              </p:cNvSpPr>
              <p:nvPr/>
            </p:nvSpPr>
            <p:spPr bwMode="auto">
              <a:xfrm>
                <a:off x="1246" y="2851"/>
                <a:ext cx="155" cy="352"/>
              </a:xfrm>
              <a:prstGeom prst="leftBrace">
                <a:avLst>
                  <a:gd name="adj1" fmla="val 25538"/>
                  <a:gd name="adj2" fmla="val 50000"/>
                </a:avLst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 sz="280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78" name="Rectangle 1064"/>
              <p:cNvSpPr>
                <a:spLocks noChangeArrowheads="1"/>
              </p:cNvSpPr>
              <p:nvPr/>
            </p:nvSpPr>
            <p:spPr bwMode="auto">
              <a:xfrm>
                <a:off x="1384" y="2566"/>
                <a:ext cx="3695" cy="8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accent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189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lnSpc>
                    <a:spcPts val="5000"/>
                  </a:lnSpc>
                </a:pP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用一段地址</a:t>
                </a:r>
                <a:r>
                  <a:rPr lang="zh-CN" altLang="en-US" sz="3200" b="1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连续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的存储单元</a:t>
                </a:r>
              </a:p>
              <a:p>
                <a:pPr algn="l">
                  <a:lnSpc>
                    <a:spcPts val="5000"/>
                  </a:lnSpc>
                </a:pPr>
                <a:r>
                  <a:rPr lang="zh-CN" altLang="en-US" sz="3200" b="1" dirty="0">
                    <a:solidFill>
                      <a:srgbClr val="B42D2D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依次</a:t>
                </a:r>
                <a:r>
                  <a:rPr lang="zh-CN" altLang="en-US" sz="2800" dirty="0">
                    <a:solidFill>
                      <a:srgbClr val="40404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存储线性表中的数据元素</a:t>
                </a:r>
              </a:p>
            </p:txBody>
          </p:sp>
        </p:grpSp>
        <p:grpSp>
          <p:nvGrpSpPr>
            <p:cNvPr id="79" name="Group 70"/>
            <p:cNvGrpSpPr/>
            <p:nvPr/>
          </p:nvGrpSpPr>
          <p:grpSpPr>
            <a:xfrm>
              <a:off x="651936" y="3587909"/>
              <a:ext cx="546100" cy="547688"/>
              <a:chOff x="6384753" y="4236566"/>
              <a:chExt cx="546100" cy="547688"/>
            </a:xfrm>
            <a:solidFill>
              <a:srgbClr val="5A327D"/>
            </a:solidFill>
          </p:grpSpPr>
          <p:sp>
            <p:nvSpPr>
              <p:cNvPr id="80" name="Freeform 104"/>
              <p:cNvSpPr>
                <a:spLocks/>
              </p:cNvSpPr>
              <p:nvPr/>
            </p:nvSpPr>
            <p:spPr bwMode="auto">
              <a:xfrm>
                <a:off x="6610178" y="4763616"/>
                <a:ext cx="90488" cy="20638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1" name="Freeform 105"/>
              <p:cNvSpPr>
                <a:spLocks/>
              </p:cNvSpPr>
              <p:nvPr/>
            </p:nvSpPr>
            <p:spPr bwMode="auto">
              <a:xfrm>
                <a:off x="6646690" y="4236566"/>
                <a:ext cx="20638" cy="79375"/>
              </a:xfrm>
              <a:custGeom>
                <a:avLst/>
                <a:gdLst>
                  <a:gd name="T0" fmla="*/ 4 w 7"/>
                  <a:gd name="T1" fmla="*/ 28 h 28"/>
                  <a:gd name="T2" fmla="*/ 7 w 7"/>
                  <a:gd name="T3" fmla="*/ 24 h 28"/>
                  <a:gd name="T4" fmla="*/ 7 w 7"/>
                  <a:gd name="T5" fmla="*/ 4 h 28"/>
                  <a:gd name="T6" fmla="*/ 4 w 7"/>
                  <a:gd name="T7" fmla="*/ 0 h 28"/>
                  <a:gd name="T8" fmla="*/ 0 w 7"/>
                  <a:gd name="T9" fmla="*/ 4 h 28"/>
                  <a:gd name="T10" fmla="*/ 0 w 7"/>
                  <a:gd name="T11" fmla="*/ 24 h 28"/>
                  <a:gd name="T12" fmla="*/ 4 w 7"/>
                  <a:gd name="T13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" h="28">
                    <a:moveTo>
                      <a:pt x="4" y="28"/>
                    </a:moveTo>
                    <a:cubicBezTo>
                      <a:pt x="6" y="28"/>
                      <a:pt x="7" y="26"/>
                      <a:pt x="7" y="24"/>
                    </a:cubicBezTo>
                    <a:cubicBezTo>
                      <a:pt x="7" y="4"/>
                      <a:pt x="7" y="4"/>
                      <a:pt x="7" y="4"/>
                    </a:cubicBezTo>
                    <a:cubicBezTo>
                      <a:pt x="7" y="2"/>
                      <a:pt x="6" y="0"/>
                      <a:pt x="4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6"/>
                      <a:pt x="1" y="28"/>
                      <a:pt x="4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2" name="Freeform 106"/>
              <p:cNvSpPr>
                <a:spLocks/>
              </p:cNvSpPr>
              <p:nvPr/>
            </p:nvSpPr>
            <p:spPr bwMode="auto">
              <a:xfrm>
                <a:off x="6464128" y="4308004"/>
                <a:ext cx="65088" cy="65088"/>
              </a:xfrm>
              <a:custGeom>
                <a:avLst/>
                <a:gdLst>
                  <a:gd name="T0" fmla="*/ 19 w 23"/>
                  <a:gd name="T1" fmla="*/ 23 h 23"/>
                  <a:gd name="T2" fmla="*/ 21 w 23"/>
                  <a:gd name="T3" fmla="*/ 22 h 23"/>
                  <a:gd name="T4" fmla="*/ 21 w 23"/>
                  <a:gd name="T5" fmla="*/ 17 h 23"/>
                  <a:gd name="T6" fmla="*/ 8 w 23"/>
                  <a:gd name="T7" fmla="*/ 2 h 23"/>
                  <a:gd name="T8" fmla="*/ 2 w 23"/>
                  <a:gd name="T9" fmla="*/ 2 h 23"/>
                  <a:gd name="T10" fmla="*/ 2 w 23"/>
                  <a:gd name="T11" fmla="*/ 7 h 23"/>
                  <a:gd name="T12" fmla="*/ 16 w 23"/>
                  <a:gd name="T13" fmla="*/ 22 h 23"/>
                  <a:gd name="T14" fmla="*/ 19 w 23"/>
                  <a:gd name="T15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9" y="23"/>
                    </a:moveTo>
                    <a:cubicBezTo>
                      <a:pt x="20" y="23"/>
                      <a:pt x="20" y="23"/>
                      <a:pt x="21" y="22"/>
                    </a:cubicBezTo>
                    <a:cubicBezTo>
                      <a:pt x="23" y="21"/>
                      <a:pt x="23" y="18"/>
                      <a:pt x="21" y="17"/>
                    </a:cubicBezTo>
                    <a:cubicBezTo>
                      <a:pt x="8" y="2"/>
                      <a:pt x="8" y="2"/>
                      <a:pt x="8" y="2"/>
                    </a:cubicBezTo>
                    <a:cubicBezTo>
                      <a:pt x="6" y="0"/>
                      <a:pt x="4" y="0"/>
                      <a:pt x="2" y="2"/>
                    </a:cubicBezTo>
                    <a:cubicBezTo>
                      <a:pt x="1" y="3"/>
                      <a:pt x="0" y="5"/>
                      <a:pt x="2" y="7"/>
                    </a:cubicBezTo>
                    <a:cubicBezTo>
                      <a:pt x="16" y="22"/>
                      <a:pt x="16" y="22"/>
                      <a:pt x="16" y="22"/>
                    </a:cubicBezTo>
                    <a:cubicBezTo>
                      <a:pt x="16" y="23"/>
                      <a:pt x="17" y="23"/>
                      <a:pt x="19" y="2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3" name="Freeform 107"/>
              <p:cNvSpPr>
                <a:spLocks/>
              </p:cNvSpPr>
              <p:nvPr/>
            </p:nvSpPr>
            <p:spPr bwMode="auto">
              <a:xfrm>
                <a:off x="6783215" y="4308004"/>
                <a:ext cx="65088" cy="65088"/>
              </a:xfrm>
              <a:custGeom>
                <a:avLst/>
                <a:gdLst>
                  <a:gd name="T0" fmla="*/ 15 w 23"/>
                  <a:gd name="T1" fmla="*/ 2 h 23"/>
                  <a:gd name="T2" fmla="*/ 2 w 23"/>
                  <a:gd name="T3" fmla="*/ 17 h 23"/>
                  <a:gd name="T4" fmla="*/ 2 w 23"/>
                  <a:gd name="T5" fmla="*/ 22 h 23"/>
                  <a:gd name="T6" fmla="*/ 5 w 23"/>
                  <a:gd name="T7" fmla="*/ 23 h 23"/>
                  <a:gd name="T8" fmla="*/ 7 w 23"/>
                  <a:gd name="T9" fmla="*/ 22 h 23"/>
                  <a:gd name="T10" fmla="*/ 21 w 23"/>
                  <a:gd name="T11" fmla="*/ 7 h 23"/>
                  <a:gd name="T12" fmla="*/ 21 w 23"/>
                  <a:gd name="T13" fmla="*/ 2 h 23"/>
                  <a:gd name="T14" fmla="*/ 15 w 23"/>
                  <a:gd name="T15" fmla="*/ 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23" h="23">
                    <a:moveTo>
                      <a:pt x="15" y="2"/>
                    </a:moveTo>
                    <a:cubicBezTo>
                      <a:pt x="2" y="17"/>
                      <a:pt x="2" y="17"/>
                      <a:pt x="2" y="17"/>
                    </a:cubicBezTo>
                    <a:cubicBezTo>
                      <a:pt x="0" y="18"/>
                      <a:pt x="0" y="21"/>
                      <a:pt x="2" y="22"/>
                    </a:cubicBezTo>
                    <a:cubicBezTo>
                      <a:pt x="3" y="23"/>
                      <a:pt x="4" y="23"/>
                      <a:pt x="5" y="23"/>
                    </a:cubicBezTo>
                    <a:cubicBezTo>
                      <a:pt x="6" y="23"/>
                      <a:pt x="7" y="23"/>
                      <a:pt x="7" y="22"/>
                    </a:cubicBezTo>
                    <a:cubicBezTo>
                      <a:pt x="21" y="7"/>
                      <a:pt x="21" y="7"/>
                      <a:pt x="21" y="7"/>
                    </a:cubicBezTo>
                    <a:cubicBezTo>
                      <a:pt x="23" y="5"/>
                      <a:pt x="23" y="3"/>
                      <a:pt x="21" y="2"/>
                    </a:cubicBezTo>
                    <a:cubicBezTo>
                      <a:pt x="19" y="0"/>
                      <a:pt x="17" y="0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4" name="Freeform 108"/>
              <p:cNvSpPr>
                <a:spLocks/>
              </p:cNvSpPr>
              <p:nvPr/>
            </p:nvSpPr>
            <p:spPr bwMode="auto">
              <a:xfrm>
                <a:off x="6384753" y="4476279"/>
                <a:ext cx="79375" cy="22225"/>
              </a:xfrm>
              <a:custGeom>
                <a:avLst/>
                <a:gdLst>
                  <a:gd name="T0" fmla="*/ 24 w 28"/>
                  <a:gd name="T1" fmla="*/ 0 h 8"/>
                  <a:gd name="T2" fmla="*/ 3 w 28"/>
                  <a:gd name="T3" fmla="*/ 0 h 8"/>
                  <a:gd name="T4" fmla="*/ 0 w 28"/>
                  <a:gd name="T5" fmla="*/ 4 h 8"/>
                  <a:gd name="T6" fmla="*/ 3 w 28"/>
                  <a:gd name="T7" fmla="*/ 8 h 8"/>
                  <a:gd name="T8" fmla="*/ 24 w 28"/>
                  <a:gd name="T9" fmla="*/ 8 h 8"/>
                  <a:gd name="T10" fmla="*/ 28 w 28"/>
                  <a:gd name="T11" fmla="*/ 4 h 8"/>
                  <a:gd name="T12" fmla="*/ 24 w 28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8" h="8">
                    <a:moveTo>
                      <a:pt x="24" y="0"/>
                    </a:move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2"/>
                      <a:pt x="0" y="4"/>
                    </a:cubicBezTo>
                    <a:cubicBezTo>
                      <a:pt x="0" y="6"/>
                      <a:pt x="1" y="8"/>
                      <a:pt x="3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6" y="8"/>
                      <a:pt x="28" y="6"/>
                      <a:pt x="28" y="4"/>
                    </a:cubicBezTo>
                    <a:cubicBezTo>
                      <a:pt x="28" y="2"/>
                      <a:pt x="26" y="0"/>
                      <a:pt x="2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5" name="Freeform 109"/>
              <p:cNvSpPr>
                <a:spLocks/>
              </p:cNvSpPr>
              <p:nvPr/>
            </p:nvSpPr>
            <p:spPr bwMode="auto">
              <a:xfrm>
                <a:off x="6848303" y="4476279"/>
                <a:ext cx="82550" cy="22225"/>
              </a:xfrm>
              <a:custGeom>
                <a:avLst/>
                <a:gdLst>
                  <a:gd name="T0" fmla="*/ 25 w 29"/>
                  <a:gd name="T1" fmla="*/ 0 h 8"/>
                  <a:gd name="T2" fmla="*/ 4 w 29"/>
                  <a:gd name="T3" fmla="*/ 0 h 8"/>
                  <a:gd name="T4" fmla="*/ 0 w 29"/>
                  <a:gd name="T5" fmla="*/ 4 h 8"/>
                  <a:gd name="T6" fmla="*/ 4 w 29"/>
                  <a:gd name="T7" fmla="*/ 8 h 8"/>
                  <a:gd name="T8" fmla="*/ 25 w 29"/>
                  <a:gd name="T9" fmla="*/ 8 h 8"/>
                  <a:gd name="T10" fmla="*/ 29 w 29"/>
                  <a:gd name="T11" fmla="*/ 4 h 8"/>
                  <a:gd name="T12" fmla="*/ 25 w 29"/>
                  <a:gd name="T13" fmla="*/ 0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9" h="8">
                    <a:moveTo>
                      <a:pt x="25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2"/>
                      <a:pt x="0" y="4"/>
                    </a:cubicBezTo>
                    <a:cubicBezTo>
                      <a:pt x="0" y="6"/>
                      <a:pt x="2" y="8"/>
                      <a:pt x="4" y="8"/>
                    </a:cubicBezTo>
                    <a:cubicBezTo>
                      <a:pt x="25" y="8"/>
                      <a:pt x="25" y="8"/>
                      <a:pt x="25" y="8"/>
                    </a:cubicBezTo>
                    <a:cubicBezTo>
                      <a:pt x="27" y="8"/>
                      <a:pt x="29" y="6"/>
                      <a:pt x="29" y="4"/>
                    </a:cubicBezTo>
                    <a:cubicBezTo>
                      <a:pt x="29" y="2"/>
                      <a:pt x="27" y="0"/>
                      <a:pt x="2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6" name="Freeform 110"/>
              <p:cNvSpPr>
                <a:spLocks noEditPoints="1"/>
              </p:cNvSpPr>
              <p:nvPr/>
            </p:nvSpPr>
            <p:spPr bwMode="auto">
              <a:xfrm>
                <a:off x="6503815" y="4339754"/>
                <a:ext cx="304800" cy="363538"/>
              </a:xfrm>
              <a:custGeom>
                <a:avLst/>
                <a:gdLst>
                  <a:gd name="T0" fmla="*/ 54 w 107"/>
                  <a:gd name="T1" fmla="*/ 0 h 128"/>
                  <a:gd name="T2" fmla="*/ 0 w 107"/>
                  <a:gd name="T3" fmla="*/ 52 h 128"/>
                  <a:gd name="T4" fmla="*/ 28 w 107"/>
                  <a:gd name="T5" fmla="*/ 98 h 128"/>
                  <a:gd name="T6" fmla="*/ 39 w 107"/>
                  <a:gd name="T7" fmla="*/ 128 h 128"/>
                  <a:gd name="T8" fmla="*/ 40 w 107"/>
                  <a:gd name="T9" fmla="*/ 128 h 128"/>
                  <a:gd name="T10" fmla="*/ 67 w 107"/>
                  <a:gd name="T11" fmla="*/ 128 h 128"/>
                  <a:gd name="T12" fmla="*/ 68 w 107"/>
                  <a:gd name="T13" fmla="*/ 128 h 128"/>
                  <a:gd name="T14" fmla="*/ 79 w 107"/>
                  <a:gd name="T15" fmla="*/ 98 h 128"/>
                  <a:gd name="T16" fmla="*/ 107 w 107"/>
                  <a:gd name="T17" fmla="*/ 52 h 128"/>
                  <a:gd name="T18" fmla="*/ 54 w 107"/>
                  <a:gd name="T19" fmla="*/ 0 h 128"/>
                  <a:gd name="T20" fmla="*/ 60 w 107"/>
                  <a:gd name="T21" fmla="*/ 119 h 128"/>
                  <a:gd name="T22" fmla="*/ 57 w 107"/>
                  <a:gd name="T23" fmla="*/ 122 h 128"/>
                  <a:gd name="T24" fmla="*/ 56 w 107"/>
                  <a:gd name="T25" fmla="*/ 122 h 128"/>
                  <a:gd name="T26" fmla="*/ 54 w 107"/>
                  <a:gd name="T27" fmla="*/ 120 h 128"/>
                  <a:gd name="T28" fmla="*/ 51 w 107"/>
                  <a:gd name="T29" fmla="*/ 122 h 128"/>
                  <a:gd name="T30" fmla="*/ 50 w 107"/>
                  <a:gd name="T31" fmla="*/ 122 h 128"/>
                  <a:gd name="T32" fmla="*/ 47 w 107"/>
                  <a:gd name="T33" fmla="*/ 119 h 128"/>
                  <a:gd name="T34" fmla="*/ 37 w 107"/>
                  <a:gd name="T35" fmla="*/ 48 h 128"/>
                  <a:gd name="T36" fmla="*/ 40 w 107"/>
                  <a:gd name="T37" fmla="*/ 44 h 128"/>
                  <a:gd name="T38" fmla="*/ 44 w 107"/>
                  <a:gd name="T39" fmla="*/ 47 h 128"/>
                  <a:gd name="T40" fmla="*/ 54 w 107"/>
                  <a:gd name="T41" fmla="*/ 112 h 128"/>
                  <a:gd name="T42" fmla="*/ 63 w 107"/>
                  <a:gd name="T43" fmla="*/ 47 h 128"/>
                  <a:gd name="T44" fmla="*/ 67 w 107"/>
                  <a:gd name="T45" fmla="*/ 44 h 128"/>
                  <a:gd name="T46" fmla="*/ 70 w 107"/>
                  <a:gd name="T47" fmla="*/ 48 h 128"/>
                  <a:gd name="T48" fmla="*/ 60 w 107"/>
                  <a:gd name="T49" fmla="*/ 119 h 1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07" h="128">
                    <a:moveTo>
                      <a:pt x="54" y="0"/>
                    </a:moveTo>
                    <a:cubicBezTo>
                      <a:pt x="24" y="0"/>
                      <a:pt x="0" y="23"/>
                      <a:pt x="0" y="52"/>
                    </a:cubicBezTo>
                    <a:cubicBezTo>
                      <a:pt x="0" y="71"/>
                      <a:pt x="11" y="89"/>
                      <a:pt x="28" y="98"/>
                    </a:cubicBezTo>
                    <a:cubicBezTo>
                      <a:pt x="39" y="128"/>
                      <a:pt x="39" y="128"/>
                      <a:pt x="39" y="128"/>
                    </a:cubicBezTo>
                    <a:cubicBezTo>
                      <a:pt x="40" y="128"/>
                      <a:pt x="40" y="128"/>
                      <a:pt x="40" y="128"/>
                    </a:cubicBezTo>
                    <a:cubicBezTo>
                      <a:pt x="67" y="128"/>
                      <a:pt x="67" y="128"/>
                      <a:pt x="67" y="128"/>
                    </a:cubicBezTo>
                    <a:cubicBezTo>
                      <a:pt x="67" y="128"/>
                      <a:pt x="68" y="128"/>
                      <a:pt x="68" y="128"/>
                    </a:cubicBezTo>
                    <a:cubicBezTo>
                      <a:pt x="79" y="98"/>
                      <a:pt x="79" y="98"/>
                      <a:pt x="79" y="98"/>
                    </a:cubicBezTo>
                    <a:cubicBezTo>
                      <a:pt x="96" y="89"/>
                      <a:pt x="107" y="71"/>
                      <a:pt x="107" y="52"/>
                    </a:cubicBezTo>
                    <a:cubicBezTo>
                      <a:pt x="107" y="23"/>
                      <a:pt x="83" y="0"/>
                      <a:pt x="54" y="0"/>
                    </a:cubicBezTo>
                    <a:close/>
                    <a:moveTo>
                      <a:pt x="60" y="119"/>
                    </a:moveTo>
                    <a:cubicBezTo>
                      <a:pt x="60" y="121"/>
                      <a:pt x="59" y="122"/>
                      <a:pt x="57" y="122"/>
                    </a:cubicBezTo>
                    <a:cubicBezTo>
                      <a:pt x="56" y="122"/>
                      <a:pt x="56" y="122"/>
                      <a:pt x="56" y="122"/>
                    </a:cubicBezTo>
                    <a:cubicBezTo>
                      <a:pt x="55" y="122"/>
                      <a:pt x="54" y="121"/>
                      <a:pt x="54" y="120"/>
                    </a:cubicBezTo>
                    <a:cubicBezTo>
                      <a:pt x="53" y="121"/>
                      <a:pt x="52" y="122"/>
                      <a:pt x="51" y="122"/>
                    </a:cubicBezTo>
                    <a:cubicBezTo>
                      <a:pt x="51" y="122"/>
                      <a:pt x="51" y="122"/>
                      <a:pt x="50" y="122"/>
                    </a:cubicBezTo>
                    <a:cubicBezTo>
                      <a:pt x="49" y="122"/>
                      <a:pt x="47" y="121"/>
                      <a:pt x="47" y="119"/>
                    </a:cubicBezTo>
                    <a:cubicBezTo>
                      <a:pt x="37" y="48"/>
                      <a:pt x="37" y="48"/>
                      <a:pt x="37" y="48"/>
                    </a:cubicBezTo>
                    <a:cubicBezTo>
                      <a:pt x="36" y="46"/>
                      <a:pt x="38" y="44"/>
                      <a:pt x="40" y="44"/>
                    </a:cubicBezTo>
                    <a:cubicBezTo>
                      <a:pt x="42" y="43"/>
                      <a:pt x="44" y="45"/>
                      <a:pt x="44" y="47"/>
                    </a:cubicBezTo>
                    <a:cubicBezTo>
                      <a:pt x="54" y="112"/>
                      <a:pt x="54" y="112"/>
                      <a:pt x="54" y="112"/>
                    </a:cubicBezTo>
                    <a:cubicBezTo>
                      <a:pt x="63" y="47"/>
                      <a:pt x="63" y="47"/>
                      <a:pt x="63" y="47"/>
                    </a:cubicBezTo>
                    <a:cubicBezTo>
                      <a:pt x="63" y="45"/>
                      <a:pt x="65" y="43"/>
                      <a:pt x="67" y="44"/>
                    </a:cubicBezTo>
                    <a:cubicBezTo>
                      <a:pt x="69" y="44"/>
                      <a:pt x="71" y="46"/>
                      <a:pt x="70" y="48"/>
                    </a:cubicBezTo>
                    <a:lnTo>
                      <a:pt x="60" y="1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87" name="Freeform 104"/>
              <p:cNvSpPr>
                <a:spLocks/>
              </p:cNvSpPr>
              <p:nvPr/>
            </p:nvSpPr>
            <p:spPr bwMode="auto">
              <a:xfrm>
                <a:off x="6611746" y="4713389"/>
                <a:ext cx="90488" cy="36000"/>
              </a:xfrm>
              <a:custGeom>
                <a:avLst/>
                <a:gdLst>
                  <a:gd name="T0" fmla="*/ 28 w 32"/>
                  <a:gd name="T1" fmla="*/ 0 h 7"/>
                  <a:gd name="T2" fmla="*/ 4 w 32"/>
                  <a:gd name="T3" fmla="*/ 0 h 7"/>
                  <a:gd name="T4" fmla="*/ 0 w 32"/>
                  <a:gd name="T5" fmla="*/ 4 h 7"/>
                  <a:gd name="T6" fmla="*/ 4 w 32"/>
                  <a:gd name="T7" fmla="*/ 7 h 7"/>
                  <a:gd name="T8" fmla="*/ 28 w 32"/>
                  <a:gd name="T9" fmla="*/ 7 h 7"/>
                  <a:gd name="T10" fmla="*/ 32 w 32"/>
                  <a:gd name="T11" fmla="*/ 4 h 7"/>
                  <a:gd name="T12" fmla="*/ 28 w 32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" h="7">
                    <a:moveTo>
                      <a:pt x="28" y="0"/>
                    </a:moveTo>
                    <a:cubicBezTo>
                      <a:pt x="4" y="0"/>
                      <a:pt x="4" y="0"/>
                      <a:pt x="4" y="0"/>
                    </a:cubicBezTo>
                    <a:cubicBezTo>
                      <a:pt x="2" y="0"/>
                      <a:pt x="0" y="1"/>
                      <a:pt x="0" y="4"/>
                    </a:cubicBezTo>
                    <a:cubicBezTo>
                      <a:pt x="0" y="6"/>
                      <a:pt x="2" y="7"/>
                      <a:pt x="4" y="7"/>
                    </a:cubicBezTo>
                    <a:cubicBezTo>
                      <a:pt x="28" y="7"/>
                      <a:pt x="28" y="7"/>
                      <a:pt x="28" y="7"/>
                    </a:cubicBezTo>
                    <a:cubicBezTo>
                      <a:pt x="30" y="7"/>
                      <a:pt x="32" y="6"/>
                      <a:pt x="32" y="4"/>
                    </a:cubicBezTo>
                    <a:cubicBezTo>
                      <a:pt x="32" y="1"/>
                      <a:pt x="30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41" name="组合 40"/>
          <p:cNvGrpSpPr/>
          <p:nvPr/>
        </p:nvGrpSpPr>
        <p:grpSpPr>
          <a:xfrm>
            <a:off x="690221" y="5452704"/>
            <a:ext cx="5086822" cy="523220"/>
            <a:chOff x="1826091" y="4148024"/>
            <a:chExt cx="5086822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452785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用什么属性来描述顺序表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3" name="组合 2"/>
          <p:cNvGrpSpPr/>
          <p:nvPr/>
        </p:nvGrpSpPr>
        <p:grpSpPr>
          <a:xfrm>
            <a:off x="1640406" y="2662390"/>
            <a:ext cx="7101237" cy="674688"/>
            <a:chOff x="1640406" y="2662390"/>
            <a:chExt cx="7101237" cy="674688"/>
          </a:xfrm>
        </p:grpSpPr>
        <p:sp>
          <p:nvSpPr>
            <p:cNvPr id="49" name="Line 18"/>
            <p:cNvSpPr>
              <a:spLocks noChangeShapeType="1"/>
            </p:cNvSpPr>
            <p:nvPr/>
          </p:nvSpPr>
          <p:spPr bwMode="auto">
            <a:xfrm flipV="1">
              <a:off x="1640406" y="2662390"/>
              <a:ext cx="0" cy="674688"/>
            </a:xfrm>
            <a:prstGeom prst="line">
              <a:avLst/>
            </a:prstGeom>
            <a:noFill/>
            <a:ln w="38100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AutoShape 42"/>
            <p:cNvSpPr>
              <a:spLocks/>
            </p:cNvSpPr>
            <p:nvPr/>
          </p:nvSpPr>
          <p:spPr bwMode="auto">
            <a:xfrm rot="16200000">
              <a:off x="4676881" y="-294268"/>
              <a:ext cx="324000" cy="6264000"/>
            </a:xfrm>
            <a:prstGeom prst="leftBrace">
              <a:avLst>
                <a:gd name="adj1" fmla="val 191089"/>
                <a:gd name="adj2" fmla="val 50000"/>
              </a:avLst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AutoShape 47"/>
            <p:cNvSpPr>
              <a:spLocks/>
            </p:cNvSpPr>
            <p:nvPr/>
          </p:nvSpPr>
          <p:spPr bwMode="auto">
            <a:xfrm rot="16200000">
              <a:off x="8254899" y="2405834"/>
              <a:ext cx="217488" cy="756000"/>
            </a:xfrm>
            <a:prstGeom prst="leftBrace">
              <a:avLst>
                <a:gd name="adj1" fmla="val 28406"/>
                <a:gd name="adj2" fmla="val 50000"/>
              </a:avLst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5777043" y="4825237"/>
            <a:ext cx="4444035" cy="1577971"/>
            <a:chOff x="5777043" y="4825237"/>
            <a:chExt cx="4444035" cy="1577971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6035317" y="4825237"/>
              <a:ext cx="37332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20000"/>
                </a:spcBef>
              </a:pP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存储空间的</a:t>
              </a:r>
              <a:r>
                <a:rPr lang="zh-CN" altLang="en-US" sz="26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起始位置</a:t>
              </a:r>
            </a:p>
          </p:txBody>
        </p:sp>
        <p:sp>
          <p:nvSpPr>
            <p:cNvPr id="55" name="Rectangle 43"/>
            <p:cNvSpPr>
              <a:spLocks noChangeArrowheads="1"/>
            </p:cNvSpPr>
            <p:nvPr/>
          </p:nvSpPr>
          <p:spPr bwMode="auto">
            <a:xfrm>
              <a:off x="6035317" y="5360857"/>
              <a:ext cx="4185761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</a:t>
              </a:r>
              <a:r>
                <a:rPr lang="zh-CN" altLang="en-US" sz="26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容量</a:t>
              </a:r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（最大长度）</a:t>
              </a:r>
            </a:p>
          </p:txBody>
        </p:sp>
        <p:sp>
          <p:nvSpPr>
            <p:cNvPr id="88" name="Rectangle 40"/>
            <p:cNvSpPr>
              <a:spLocks noChangeArrowheads="1"/>
            </p:cNvSpPr>
            <p:nvPr/>
          </p:nvSpPr>
          <p:spPr bwMode="auto">
            <a:xfrm>
              <a:off x="6035317" y="5910765"/>
              <a:ext cx="3733238" cy="492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zh-CN" altLang="en-US" sz="26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顺序表的当前</a:t>
              </a:r>
              <a:r>
                <a:rPr lang="zh-CN" altLang="en-US" sz="26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</a:p>
          </p:txBody>
        </p:sp>
        <p:sp>
          <p:nvSpPr>
            <p:cNvPr id="91" name="右大括号 90"/>
            <p:cNvSpPr/>
            <p:nvPr/>
          </p:nvSpPr>
          <p:spPr>
            <a:xfrm flipH="1">
              <a:off x="5777043" y="5078553"/>
              <a:ext cx="216000" cy="1152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507D7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01957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70" grpId="0"/>
      <p:bldP spid="71" grpId="0"/>
      <p:bldP spid="72" grpId="0"/>
      <p:bldP spid="73" grpId="0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381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6137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表的存储方法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7648" y="2550160"/>
            <a:ext cx="10097071" cy="1165225"/>
            <a:chOff x="997648" y="2550160"/>
            <a:chExt cx="10097071" cy="1165225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0  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          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MaxSize-1 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0049" y="2941955"/>
            <a:ext cx="5958840" cy="686118"/>
            <a:chOff x="1150049" y="2941955"/>
            <a:chExt cx="5958840" cy="686118"/>
          </a:xfrm>
        </p:grpSpPr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</p:grp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9995348" y="3005138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length</a:t>
            </a:r>
            <a:endParaRPr lang="zh-CN" altLang="en-US" sz="2400" b="1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00824" y="3715384"/>
            <a:ext cx="8787130" cy="1440000"/>
            <a:chOff x="1000824" y="2968624"/>
            <a:chExt cx="8787130" cy="1440000"/>
          </a:xfrm>
        </p:grpSpPr>
        <p:sp>
          <p:nvSpPr>
            <p:cNvPr id="85" name="Line 37"/>
            <p:cNvSpPr>
              <a:spLocks noChangeShapeType="1"/>
            </p:cNvSpPr>
            <p:nvPr/>
          </p:nvSpPr>
          <p:spPr bwMode="auto">
            <a:xfrm>
              <a:off x="9787954" y="2968624"/>
              <a:ext cx="0" cy="144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" name="Line 39"/>
            <p:cNvSpPr>
              <a:spLocks noChangeShapeType="1"/>
            </p:cNvSpPr>
            <p:nvPr/>
          </p:nvSpPr>
          <p:spPr bwMode="auto">
            <a:xfrm>
              <a:off x="1000824" y="4233545"/>
              <a:ext cx="8787130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" name="Text Box 40"/>
            <p:cNvSpPr txBox="1">
              <a:spLocks noChangeArrowheads="1"/>
            </p:cNvSpPr>
            <p:nvPr/>
          </p:nvSpPr>
          <p:spPr bwMode="auto">
            <a:xfrm>
              <a:off x="4247896" y="3727450"/>
              <a:ext cx="3189224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数组的长度</a:t>
              </a:r>
              <a:r>
                <a:rPr lang="en-US" altLang="zh-CN" sz="2400" b="1" dirty="0" err="1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MaxSize</a:t>
              </a:r>
              <a:endPara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000824" y="3715385"/>
            <a:ext cx="6188392" cy="1454288"/>
            <a:chOff x="1000824" y="2968625"/>
            <a:chExt cx="6188392" cy="1454288"/>
          </a:xfrm>
        </p:grpSpPr>
        <p:sp>
          <p:nvSpPr>
            <p:cNvPr id="84" name="Line 36"/>
            <p:cNvSpPr>
              <a:spLocks noChangeShapeType="1"/>
            </p:cNvSpPr>
            <p:nvPr/>
          </p:nvSpPr>
          <p:spPr bwMode="auto">
            <a:xfrm>
              <a:off x="1000824" y="2982913"/>
              <a:ext cx="0" cy="144000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6" name="Line 38"/>
            <p:cNvSpPr>
              <a:spLocks noChangeShapeType="1"/>
            </p:cNvSpPr>
            <p:nvPr/>
          </p:nvSpPr>
          <p:spPr bwMode="auto">
            <a:xfrm flipH="1">
              <a:off x="7189216" y="2968625"/>
              <a:ext cx="0" cy="681038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 flipV="1">
              <a:off x="1000824" y="3531553"/>
              <a:ext cx="6188392" cy="0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 type="triangle" w="lg" len="med"/>
              <a:tailEnd type="triangle" w="lg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Text Box 42"/>
            <p:cNvSpPr txBox="1">
              <a:spLocks noChangeArrowheads="1"/>
            </p:cNvSpPr>
            <p:nvPr/>
          </p:nvSpPr>
          <p:spPr bwMode="auto">
            <a:xfrm>
              <a:off x="2409571" y="3086100"/>
              <a:ext cx="3106738" cy="457200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线性表的</a:t>
              </a:r>
              <a:r>
                <a:rPr lang="zh-CN" altLang="en-US" sz="24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长度</a:t>
              </a:r>
              <a:r>
                <a:rPr lang="en-US" altLang="zh-CN" sz="2400" b="1" dirty="0" smtClean="0">
                  <a:solidFill>
                    <a:srgbClr val="404040"/>
                  </a:solidFill>
                  <a:latin typeface="Times New Roman" pitchFamily="18" charset="0"/>
                  <a:ea typeface="宋体" charset="-122"/>
                </a:rPr>
                <a:t>length</a:t>
              </a:r>
              <a:endParaRPr lang="zh-CN" altLang="en-US" sz="24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91" name="Rectangle 43"/>
          <p:cNvSpPr>
            <a:spLocks noChangeArrowheads="1"/>
          </p:cNvSpPr>
          <p:nvPr/>
        </p:nvSpPr>
        <p:spPr bwMode="auto">
          <a:xfrm>
            <a:off x="4027276" y="5469924"/>
            <a:ext cx="3276000" cy="648000"/>
          </a:xfrm>
          <a:prstGeom prst="rect">
            <a:avLst/>
          </a:prstGeom>
          <a:noFill/>
          <a:ln w="28575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noAutofit/>
          </a:bodyPr>
          <a:lstStyle/>
          <a:p>
            <a:pPr algn="ctr"/>
            <a:r>
              <a:rPr lang="en-US" altLang="zh-CN" sz="2800" b="1" dirty="0" err="1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MaxSize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≥ 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anose="02020603050405020304" pitchFamily="18" charset="0"/>
                <a:ea typeface="宋体" charset="-122"/>
                <a:cs typeface="Times New Roman" panose="02020603050405020304" pitchFamily="18" charset="0"/>
              </a:rPr>
              <a:t>length</a:t>
            </a:r>
            <a:endParaRPr lang="zh-CN" altLang="en-US" sz="2800" b="1" dirty="0">
              <a:solidFill>
                <a:srgbClr val="404040"/>
              </a:solidFill>
              <a:latin typeface="Times New Roman" panose="02020603050405020304" pitchFamily="18" charset="0"/>
              <a:ea typeface="宋体" charset="-122"/>
              <a:cs typeface="Times New Roman" panose="02020603050405020304" pitchFamily="18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8651" y="1632200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220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9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emph" presetSubtype="0" repeatCount="2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34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1"/>
                  </p:tgtEl>
                </p:cond>
              </p:nextCondLst>
            </p:seq>
          </p:childTnLst>
        </p:cTn>
      </p:par>
    </p:tnLst>
    <p:bldLst>
      <p:bldP spid="83" grpId="0" animBg="1"/>
      <p:bldP spid="91" grpId="0" animBg="1"/>
      <p:bldP spid="9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22960" y="2868840"/>
            <a:ext cx="10490400" cy="3234219"/>
          </a:xfrm>
          <a:prstGeom prst="rect">
            <a:avLst/>
          </a:prstGeom>
          <a:ln w="19050">
            <a:solidFill>
              <a:srgbClr val="7878A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en-US" altLang="zh-CN" sz="2400" b="1" dirty="0" smtClean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data[                ];         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存放</a:t>
            </a:r>
            <a:r>
              <a:rPr lang="zh-CN" altLang="en-US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</a:t>
            </a:r>
            <a:r>
              <a:rPr lang="zh-CN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CN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的数组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length;                                    /*</a:t>
            </a:r>
            <a:r>
              <a:rPr lang="zh-CN" altLang="en-US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线性表的长度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 </a:t>
            </a:r>
            <a:r>
              <a:rPr lang="en-US" altLang="zh-CN" sz="2400" b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4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843480" y="2877363"/>
            <a:ext cx="10469880" cy="2336537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define  </a:t>
            </a:r>
            <a:r>
              <a:rPr lang="en-US" altLang="zh-CN" sz="2400" b="1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100                     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假定</a:t>
            </a:r>
            <a:r>
              <a:rPr lang="zh-CN" altLang="en-US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顺序表</a:t>
            </a:r>
            <a:r>
              <a:rPr lang="zh-CN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最多</a:t>
            </a:r>
            <a:r>
              <a:rPr lang="en-US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400" b="1" dirty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 smtClean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altLang="zh-CN" sz="2400" b="1" dirty="0" err="1" smtClean="0">
                <a:solidFill>
                  <a:srgbClr val="285A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MaxSize</a:t>
            </a:r>
            <a:endParaRPr lang="zh-CN" altLang="zh-CN" sz="2400" b="1" dirty="0">
              <a:solidFill>
                <a:srgbClr val="285A3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828757" y="2859404"/>
            <a:ext cx="10362683" cy="2336537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ts val="3500"/>
              </a:lnSpc>
            </a:pP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       </a:t>
            </a: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</a:t>
            </a:r>
            <a:r>
              <a:rPr lang="zh-CN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zh-CN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数据类型，假设为</a:t>
            </a: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型</a:t>
            </a: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*/</a:t>
            </a:r>
            <a:endParaRPr lang="zh-CN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 smtClean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endParaRPr lang="en-US" altLang="zh-CN" sz="2400" b="1" dirty="0">
              <a:solidFill>
                <a:srgbClr val="B42D2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3500"/>
              </a:lnSpc>
            </a:pPr>
            <a:r>
              <a:rPr lang="en-US" altLang="zh-CN" sz="2400" b="1" dirty="0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b="1" dirty="0" err="1" smtClean="0">
                <a:solidFill>
                  <a:srgbClr val="B42D2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endParaRPr lang="zh-CN" altLang="zh-CN" sz="24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ounded Rectangle 10"/>
          <p:cNvSpPr/>
          <p:nvPr/>
        </p:nvSpPr>
        <p:spPr>
          <a:xfrm>
            <a:off x="542924" y="100964"/>
            <a:ext cx="457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440627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顺序表的存储结构定义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50049" y="995680"/>
            <a:ext cx="10097071" cy="1165225"/>
            <a:chOff x="1150049" y="949960"/>
            <a:chExt cx="10097071" cy="1165225"/>
          </a:xfrm>
        </p:grpSpPr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1226249" y="9499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0  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          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MaxSize-1 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8" name="Rectangle 7"/>
            <p:cNvSpPr>
              <a:spLocks noChangeArrowheads="1"/>
            </p:cNvSpPr>
            <p:nvPr/>
          </p:nvSpPr>
          <p:spPr bwMode="auto">
            <a:xfrm>
              <a:off x="1150049" y="13960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8"/>
            <p:cNvSpPr>
              <a:spLocks noChangeShapeType="1"/>
            </p:cNvSpPr>
            <p:nvPr/>
          </p:nvSpPr>
          <p:spPr bwMode="auto">
            <a:xfrm>
              <a:off x="2064450" y="13960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0" name="Line 9"/>
            <p:cNvSpPr>
              <a:spLocks noChangeShapeType="1"/>
            </p:cNvSpPr>
            <p:nvPr/>
          </p:nvSpPr>
          <p:spPr bwMode="auto">
            <a:xfrm>
              <a:off x="3434462" y="13960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10"/>
            <p:cNvSpPr>
              <a:spLocks noChangeShapeType="1"/>
            </p:cNvSpPr>
            <p:nvPr/>
          </p:nvSpPr>
          <p:spPr bwMode="auto">
            <a:xfrm>
              <a:off x="4348862" y="13960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1"/>
            <p:cNvSpPr>
              <a:spLocks noChangeShapeType="1"/>
            </p:cNvSpPr>
            <p:nvPr/>
          </p:nvSpPr>
          <p:spPr bwMode="auto">
            <a:xfrm>
              <a:off x="5219130" y="13960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2"/>
            <p:cNvSpPr>
              <a:spLocks noChangeShapeType="1"/>
            </p:cNvSpPr>
            <p:nvPr/>
          </p:nvSpPr>
          <p:spPr bwMode="auto">
            <a:xfrm>
              <a:off x="6524690" y="13960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7350190" y="13960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9" name="组合 48"/>
            <p:cNvGrpSpPr/>
            <p:nvPr/>
          </p:nvGrpSpPr>
          <p:grpSpPr>
            <a:xfrm>
              <a:off x="1302450" y="1341755"/>
              <a:ext cx="5958840" cy="686118"/>
              <a:chOff x="1150049" y="2941955"/>
              <a:chExt cx="5958840" cy="686118"/>
            </a:xfrm>
          </p:grpSpPr>
          <p:sp>
            <p:nvSpPr>
              <p:cNvPr id="50" name="Text Box 14"/>
              <p:cNvSpPr txBox="1">
                <a:spLocks noChangeArrowheads="1"/>
              </p:cNvSpPr>
              <p:nvPr/>
            </p:nvSpPr>
            <p:spPr bwMode="auto">
              <a:xfrm>
                <a:off x="1150049" y="3048635"/>
                <a:ext cx="609600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3200" b="1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3200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1</a:t>
                </a:r>
              </a:p>
            </p:txBody>
          </p:sp>
          <p:sp>
            <p:nvSpPr>
              <p:cNvPr id="51" name="Text Box 15"/>
              <p:cNvSpPr txBox="1">
                <a:spLocks noChangeArrowheads="1"/>
              </p:cNvSpPr>
              <p:nvPr/>
            </p:nvSpPr>
            <p:spPr bwMode="auto">
              <a:xfrm>
                <a:off x="2363851" y="2977356"/>
                <a:ext cx="609600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32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2" name="Text Box 16"/>
              <p:cNvSpPr txBox="1">
                <a:spLocks noChangeArrowheads="1"/>
              </p:cNvSpPr>
              <p:nvPr/>
            </p:nvSpPr>
            <p:spPr bwMode="auto">
              <a:xfrm>
                <a:off x="3359849" y="3048635"/>
                <a:ext cx="762000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3200" b="1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3200" b="1" i="1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  <a:r>
                  <a:rPr lang="en-US" altLang="zh-CN" sz="3200" b="1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-1</a:t>
                </a:r>
              </a:p>
            </p:txBody>
          </p:sp>
          <p:sp>
            <p:nvSpPr>
              <p:cNvPr id="53" name="Text Box 17"/>
              <p:cNvSpPr txBox="1">
                <a:spLocks noChangeArrowheads="1"/>
              </p:cNvSpPr>
              <p:nvPr/>
            </p:nvSpPr>
            <p:spPr bwMode="auto">
              <a:xfrm>
                <a:off x="4274249" y="3048635"/>
                <a:ext cx="609600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3200" b="1" i="1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 a</a:t>
                </a:r>
                <a:r>
                  <a:rPr lang="en-US" altLang="zh-CN" sz="3200" b="1" i="1" baseline="-2500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i</a:t>
                </a:r>
              </a:p>
            </p:txBody>
          </p:sp>
          <p:sp>
            <p:nvSpPr>
              <p:cNvPr id="54" name="Text Box 18"/>
              <p:cNvSpPr txBox="1">
                <a:spLocks noChangeArrowheads="1"/>
              </p:cNvSpPr>
              <p:nvPr/>
            </p:nvSpPr>
            <p:spPr bwMode="auto">
              <a:xfrm>
                <a:off x="5462969" y="2941955"/>
                <a:ext cx="609600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32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…</a:t>
                </a:r>
                <a:endParaRPr lang="en-US" altLang="zh-CN" sz="32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endParaRPr>
              </a:p>
            </p:txBody>
          </p:sp>
          <p:sp>
            <p:nvSpPr>
              <p:cNvPr id="55" name="Text Box 19"/>
              <p:cNvSpPr txBox="1">
                <a:spLocks noChangeArrowheads="1"/>
              </p:cNvSpPr>
              <p:nvPr/>
            </p:nvSpPr>
            <p:spPr bwMode="auto">
              <a:xfrm>
                <a:off x="6499289" y="3048635"/>
                <a:ext cx="609600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 lIns="0" rIns="0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altLang="zh-CN" sz="3200" b="1" i="1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 a</a:t>
                </a:r>
                <a:r>
                  <a:rPr lang="en-US" altLang="zh-CN" sz="3200" b="1" i="1" baseline="-25000" dirty="0">
                    <a:solidFill>
                      <a:schemeClr val="tx1"/>
                    </a:solidFill>
                    <a:latin typeface="Times New Roman" pitchFamily="18" charset="0"/>
                    <a:ea typeface="宋体" charset="-122"/>
                  </a:rPr>
                  <a:t>n</a:t>
                </a:r>
              </a:p>
            </p:txBody>
          </p:sp>
        </p:grpSp>
        <p:sp>
          <p:nvSpPr>
            <p:cNvPr id="56" name="Text Box 21"/>
            <p:cNvSpPr txBox="1">
              <a:spLocks noChangeArrowheads="1"/>
            </p:cNvSpPr>
            <p:nvPr/>
          </p:nvSpPr>
          <p:spPr bwMode="auto">
            <a:xfrm>
              <a:off x="10124640" y="1410727"/>
              <a:ext cx="1066800" cy="678517"/>
            </a:xfrm>
            <a:prstGeom prst="rect">
              <a:avLst/>
            </a:prstGeom>
            <a:noFill/>
            <a:ln w="28575">
              <a:solidFill>
                <a:srgbClr val="B42D2D"/>
              </a:solidFill>
              <a:miter lim="800000"/>
              <a:headEnd/>
              <a:tailEnd/>
            </a:ln>
            <a:effectLst/>
          </p:spPr>
          <p:txBody>
            <a:bodyPr lIns="0" tIns="108000" rIns="0"/>
            <a:lstStyle/>
            <a:p>
              <a:pPr algn="l">
                <a:spcBef>
                  <a:spcPct val="50000"/>
                </a:spcBef>
              </a:pPr>
              <a:r>
                <a:rPr lang="zh-CN" altLang="en-US" sz="32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length</a:t>
              </a:r>
              <a:endParaRPr lang="zh-CN" altLang="en-US" sz="2400" b="1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59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1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" fill="hold">
                      <p:stCondLst>
                        <p:cond delay="0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2" grpId="0" animBg="1"/>
      <p:bldP spid="44" grpId="0"/>
      <p:bldP spid="44" grpId="1"/>
      <p:bldP spid="45" grpId="0"/>
      <p:bldP spid="4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1980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221171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存取访问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5410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</a:t>
            </a:r>
            <a:r>
              <a:rPr lang="zh-CN" altLang="en-US" sz="2800" dirty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线性表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顺序存储结构</a:t>
            </a:r>
            <a:endParaRPr lang="en-US" altLang="zh-CN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997648" y="2550160"/>
            <a:ext cx="10097071" cy="1165225"/>
            <a:chOff x="997648" y="2550160"/>
            <a:chExt cx="10097071" cy="1165225"/>
          </a:xfrm>
        </p:grpSpPr>
        <p:sp>
          <p:nvSpPr>
            <p:cNvPr id="4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0  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          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MaxSize-1 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150049" y="2941955"/>
            <a:ext cx="5958840" cy="686118"/>
            <a:chOff x="1150049" y="2941955"/>
            <a:chExt cx="5958840" cy="686118"/>
          </a:xfrm>
        </p:grpSpPr>
        <p:sp>
          <p:nvSpPr>
            <p:cNvPr id="76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77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8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</a:p>
          </p:txBody>
        </p:sp>
        <p:sp>
          <p:nvSpPr>
            <p:cNvPr id="79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80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81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</p:grpSp>
      <p:sp>
        <p:nvSpPr>
          <p:cNvPr id="83" name="Text Box 21"/>
          <p:cNvSpPr txBox="1">
            <a:spLocks noChangeArrowheads="1"/>
          </p:cNvSpPr>
          <p:nvPr/>
        </p:nvSpPr>
        <p:spPr bwMode="auto">
          <a:xfrm>
            <a:off x="9919932" y="3005138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length</a:t>
            </a:r>
            <a:endParaRPr lang="zh-CN" altLang="en-US" sz="2400" b="1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2668651" y="1632200"/>
            <a:ext cx="61933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3200" b="1" i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  <a:r>
              <a:rPr lang="en-US" altLang="zh-CN" sz="3200" b="1" dirty="0" smtClean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… </a:t>
            </a:r>
            <a:r>
              <a:rPr lang="en-US" altLang="zh-CN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 </a:t>
            </a:r>
            <a:r>
              <a:rPr lang="en-US" altLang="zh-CN" sz="3200" b="1" i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b="1" i="1" baseline="-250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3200" b="1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724620" y="4987848"/>
            <a:ext cx="5647669" cy="523220"/>
            <a:chOff x="1826091" y="4148024"/>
            <a:chExt cx="5647669" cy="523220"/>
          </a:xfrm>
        </p:grpSpPr>
        <p:sp>
          <p:nvSpPr>
            <p:cNvPr id="42" name="Text Box 11"/>
            <p:cNvSpPr txBox="1">
              <a:spLocks noChangeArrowheads="1"/>
            </p:cNvSpPr>
            <p:nvPr/>
          </p:nvSpPr>
          <p:spPr bwMode="auto">
            <a:xfrm>
              <a:off x="2385060" y="4148024"/>
              <a:ext cx="50887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如何求得任意元素的存储地址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44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50" name="Group 1060"/>
          <p:cNvGrpSpPr>
            <a:grpSpLocks/>
          </p:cNvGrpSpPr>
          <p:nvPr/>
        </p:nvGrpSpPr>
        <p:grpSpPr bwMode="auto">
          <a:xfrm>
            <a:off x="6368258" y="3726183"/>
            <a:ext cx="793750" cy="522288"/>
            <a:chOff x="3088" y="2161"/>
            <a:chExt cx="500" cy="329"/>
          </a:xfrm>
        </p:grpSpPr>
        <p:sp>
          <p:nvSpPr>
            <p:cNvPr id="51" name="AutoShape 1061"/>
            <p:cNvSpPr>
              <a:spLocks/>
            </p:cNvSpPr>
            <p:nvPr/>
          </p:nvSpPr>
          <p:spPr bwMode="auto">
            <a:xfrm rot="16200000">
              <a:off x="3270" y="1979"/>
              <a:ext cx="136" cy="500"/>
            </a:xfrm>
            <a:prstGeom prst="leftBrace">
              <a:avLst>
                <a:gd name="adj1" fmla="val 44326"/>
                <a:gd name="adj2" fmla="val 50000"/>
              </a:avLst>
            </a:prstGeom>
            <a:noFill/>
            <a:ln w="38100">
              <a:solidFill>
                <a:srgbClr val="285A3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2" name="Text Box 1062"/>
            <p:cNvSpPr txBox="1">
              <a:spLocks noChangeArrowheads="1"/>
            </p:cNvSpPr>
            <p:nvPr/>
          </p:nvSpPr>
          <p:spPr bwMode="auto">
            <a:xfrm>
              <a:off x="3240" y="2221"/>
              <a:ext cx="226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tIns="0" bIns="0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c</a:t>
              </a:r>
              <a:endParaRPr lang="zh-CN" altLang="en-US" sz="2800" b="1" i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53" name="AutoShape 1072"/>
          <p:cNvSpPr>
            <a:spLocks/>
          </p:cNvSpPr>
          <p:nvPr/>
        </p:nvSpPr>
        <p:spPr bwMode="auto">
          <a:xfrm rot="16200000">
            <a:off x="2451667" y="2304643"/>
            <a:ext cx="282575" cy="3132000"/>
          </a:xfrm>
          <a:prstGeom prst="leftBrace">
            <a:avLst>
              <a:gd name="adj1" fmla="val 77809"/>
              <a:gd name="adj2" fmla="val 50000"/>
            </a:avLst>
          </a:prstGeom>
          <a:noFill/>
          <a:ln w="28575">
            <a:solidFill>
              <a:srgbClr val="285A3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6" name="Group 1073"/>
          <p:cNvGrpSpPr>
            <a:grpSpLocks/>
          </p:cNvGrpSpPr>
          <p:nvPr/>
        </p:nvGrpSpPr>
        <p:grpSpPr bwMode="auto">
          <a:xfrm>
            <a:off x="3554255" y="3722371"/>
            <a:ext cx="1273175" cy="1131887"/>
            <a:chOff x="1661" y="2197"/>
            <a:chExt cx="802" cy="713"/>
          </a:xfrm>
        </p:grpSpPr>
        <p:sp>
          <p:nvSpPr>
            <p:cNvPr id="57" name="Line 1074"/>
            <p:cNvSpPr>
              <a:spLocks noChangeShapeType="1"/>
            </p:cNvSpPr>
            <p:nvPr/>
          </p:nvSpPr>
          <p:spPr bwMode="auto">
            <a:xfrm flipV="1">
              <a:off x="2058" y="2197"/>
              <a:ext cx="0" cy="408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1075"/>
            <p:cNvSpPr txBox="1">
              <a:spLocks noChangeArrowheads="1"/>
            </p:cNvSpPr>
            <p:nvPr/>
          </p:nvSpPr>
          <p:spPr bwMode="auto">
            <a:xfrm>
              <a:off x="1661" y="2583"/>
              <a:ext cx="80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Loc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(</a:t>
              </a:r>
              <a:r>
                <a:rPr lang="en-US" altLang="zh-CN" sz="2800" b="1" i="1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 i="1" baseline="-25000" dirty="0" err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8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)</a:t>
              </a:r>
              <a:endParaRPr lang="zh-CN" altLang="en-US" sz="28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grpSp>
        <p:nvGrpSpPr>
          <p:cNvPr id="59" name="Group 1076"/>
          <p:cNvGrpSpPr>
            <a:grpSpLocks/>
          </p:cNvGrpSpPr>
          <p:nvPr/>
        </p:nvGrpSpPr>
        <p:grpSpPr bwMode="auto">
          <a:xfrm>
            <a:off x="474505" y="3740468"/>
            <a:ext cx="1317625" cy="1131888"/>
            <a:chOff x="9" y="2170"/>
            <a:chExt cx="830" cy="713"/>
          </a:xfrm>
        </p:grpSpPr>
        <p:sp>
          <p:nvSpPr>
            <p:cNvPr id="60" name="Line 1077"/>
            <p:cNvSpPr>
              <a:spLocks noChangeShapeType="1"/>
            </p:cNvSpPr>
            <p:nvPr/>
          </p:nvSpPr>
          <p:spPr bwMode="auto">
            <a:xfrm flipV="1">
              <a:off x="334" y="2170"/>
              <a:ext cx="0" cy="408"/>
            </a:xfrm>
            <a:prstGeom prst="line">
              <a:avLst/>
            </a:prstGeom>
            <a:noFill/>
            <a:ln w="28575">
              <a:solidFill>
                <a:srgbClr val="285A3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Text Box 1078"/>
            <p:cNvSpPr txBox="1">
              <a:spLocks noChangeArrowheads="1"/>
            </p:cNvSpPr>
            <p:nvPr/>
          </p:nvSpPr>
          <p:spPr bwMode="auto">
            <a:xfrm>
              <a:off x="9" y="2556"/>
              <a:ext cx="83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Loc(</a:t>
              </a:r>
              <a:r>
                <a:rPr lang="en-US" altLang="zh-CN" sz="28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a</a:t>
              </a:r>
              <a:r>
                <a:rPr lang="en-US" altLang="zh-CN" sz="2800" b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  <a:r>
                <a:rPr lang="en-US" altLang="zh-CN" sz="2800" b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)</a:t>
              </a:r>
              <a:endParaRPr lang="zh-CN" altLang="en-US" sz="2800" b="1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</p:grpSp>
      <p:sp>
        <p:nvSpPr>
          <p:cNvPr id="64" name="Text Box 21"/>
          <p:cNvSpPr txBox="1">
            <a:spLocks noChangeArrowheads="1"/>
          </p:cNvSpPr>
          <p:nvPr/>
        </p:nvSpPr>
        <p:spPr bwMode="auto">
          <a:xfrm>
            <a:off x="6758367" y="4328429"/>
            <a:ext cx="4752000" cy="576000"/>
          </a:xfrm>
          <a:prstGeom prst="rect">
            <a:avLst/>
          </a:prstGeom>
          <a:noFill/>
          <a:ln w="28575">
            <a:solidFill>
              <a:srgbClr val="5A32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 anchorCtr="0">
            <a:noAutofit/>
          </a:bodyPr>
          <a:lstStyle/>
          <a:p>
            <a:pPr algn="ctr" eaLnBrk="0" hangingPunct="0">
              <a:lnSpc>
                <a:spcPts val="3500"/>
              </a:lnSpc>
            </a:pPr>
            <a:r>
              <a:rPr lang="en-US" altLang="zh-CN" sz="2800" b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Loc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i="1" baseline="-25000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 = </a:t>
            </a:r>
            <a:r>
              <a:rPr lang="en-US" altLang="zh-CN" sz="2800" b="1" dirty="0" err="1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Loc</a:t>
            </a:r>
            <a:r>
              <a:rPr lang="en-US" altLang="zh-CN" sz="2800" b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(</a:t>
            </a:r>
            <a:r>
              <a:rPr lang="en-US" altLang="zh-CN" sz="2800" b="1" i="1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a</a:t>
            </a:r>
            <a:r>
              <a:rPr lang="en-US" altLang="zh-CN" sz="2800" b="1" baseline="-25000" dirty="0" smtClean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) + (</a:t>
            </a:r>
            <a:r>
              <a:rPr lang="en-US" altLang="zh-CN" sz="2800" b="1" i="1" dirty="0" err="1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i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en-US" altLang="zh-CN" sz="2800" b="1" dirty="0">
                <a:solidFill>
                  <a:srgbClr val="404040"/>
                </a:solidFill>
                <a:latin typeface="宋体" charset="-122"/>
                <a:ea typeface="宋体" charset="-122"/>
              </a:rPr>
              <a:t>-</a:t>
            </a:r>
            <a:r>
              <a:rPr lang="en-US" altLang="zh-CN" sz="2800" b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1)×</a:t>
            </a:r>
            <a:r>
              <a:rPr lang="en-US" altLang="zh-CN" sz="2800" b="1" i="1" dirty="0">
                <a:solidFill>
                  <a:srgbClr val="404040"/>
                </a:solidFill>
                <a:latin typeface="Times New Roman" pitchFamily="18" charset="0"/>
                <a:ea typeface="宋体" charset="-122"/>
              </a:rPr>
              <a:t>c</a:t>
            </a:r>
            <a:endParaRPr lang="zh-CN" altLang="en-US" sz="2800" b="1" i="1" dirty="0">
              <a:solidFill>
                <a:srgbClr val="404040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413687" y="4980629"/>
            <a:ext cx="2952000" cy="1077595"/>
            <a:chOff x="7413687" y="4980629"/>
            <a:chExt cx="2952000" cy="1077595"/>
          </a:xfrm>
        </p:grpSpPr>
        <p:sp>
          <p:nvSpPr>
            <p:cNvPr id="65" name="Text Box 21"/>
            <p:cNvSpPr txBox="1">
              <a:spLocks noChangeArrowheads="1"/>
            </p:cNvSpPr>
            <p:nvPr/>
          </p:nvSpPr>
          <p:spPr bwMode="auto">
            <a:xfrm>
              <a:off x="7413687" y="5482224"/>
              <a:ext cx="2952000" cy="576000"/>
            </a:xfrm>
            <a:prstGeom prst="rect">
              <a:avLst/>
            </a:prstGeom>
            <a:noFill/>
            <a:ln w="28575">
              <a:solidFill>
                <a:srgbClr val="5A327D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 anchorCtr="0">
              <a:noAutofit/>
            </a:bodyPr>
            <a:lstStyle/>
            <a:p>
              <a:pPr algn="ctr" eaLnBrk="0" hangingPunct="0">
                <a:lnSpc>
                  <a:spcPts val="3500"/>
                </a:lnSpc>
              </a:pP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存</a:t>
              </a:r>
              <a:r>
                <a:rPr lang="zh-CN" altLang="en-US" sz="2800" dirty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取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时间是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O(1)</a:t>
              </a:r>
              <a:endPara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7" name="右箭头 66"/>
            <p:cNvSpPr/>
            <p:nvPr/>
          </p:nvSpPr>
          <p:spPr>
            <a:xfrm rot="5400000">
              <a:off x="8664008" y="5052629"/>
              <a:ext cx="432000" cy="288000"/>
            </a:xfrm>
            <a:prstGeom prst="rightArrow">
              <a:avLst/>
            </a:prstGeom>
            <a:noFill/>
            <a:ln w="28575">
              <a:solidFill>
                <a:srgbClr val="5C307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6913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176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38169" y="61585"/>
            <a:ext cx="394088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存储结构与存取结构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1" name="Group 67"/>
          <p:cNvGrpSpPr/>
          <p:nvPr/>
        </p:nvGrpSpPr>
        <p:grpSpPr>
          <a:xfrm>
            <a:off x="651936" y="1093502"/>
            <a:ext cx="360000" cy="360000"/>
            <a:chOff x="10115551" y="5634038"/>
            <a:chExt cx="577850" cy="576263"/>
          </a:xfrm>
          <a:solidFill>
            <a:srgbClr val="5A327D"/>
          </a:solidFill>
        </p:grpSpPr>
        <p:sp>
          <p:nvSpPr>
            <p:cNvPr id="39" name="Freeform 13"/>
            <p:cNvSpPr>
              <a:spLocks/>
            </p:cNvSpPr>
            <p:nvPr/>
          </p:nvSpPr>
          <p:spPr bwMode="auto">
            <a:xfrm>
              <a:off x="10177463" y="5634038"/>
              <a:ext cx="515938" cy="517525"/>
            </a:xfrm>
            <a:custGeom>
              <a:avLst/>
              <a:gdLst>
                <a:gd name="T0" fmla="*/ 174 w 176"/>
                <a:gd name="T1" fmla="*/ 61 h 176"/>
                <a:gd name="T2" fmla="*/ 115 w 176"/>
                <a:gd name="T3" fmla="*/ 2 h 176"/>
                <a:gd name="T4" fmla="*/ 110 w 176"/>
                <a:gd name="T5" fmla="*/ 2 h 176"/>
                <a:gd name="T6" fmla="*/ 91 w 176"/>
                <a:gd name="T7" fmla="*/ 20 h 176"/>
                <a:gd name="T8" fmla="*/ 90 w 176"/>
                <a:gd name="T9" fmla="*/ 23 h 176"/>
                <a:gd name="T10" fmla="*/ 91 w 176"/>
                <a:gd name="T11" fmla="*/ 26 h 176"/>
                <a:gd name="T12" fmla="*/ 96 w 176"/>
                <a:gd name="T13" fmla="*/ 31 h 176"/>
                <a:gd name="T14" fmla="*/ 69 w 176"/>
                <a:gd name="T15" fmla="*/ 58 h 176"/>
                <a:gd name="T16" fmla="*/ 50 w 176"/>
                <a:gd name="T17" fmla="*/ 56 h 176"/>
                <a:gd name="T18" fmla="*/ 1 w 176"/>
                <a:gd name="T19" fmla="*/ 76 h 176"/>
                <a:gd name="T20" fmla="*/ 1 w 176"/>
                <a:gd name="T21" fmla="*/ 82 h 176"/>
                <a:gd name="T22" fmla="*/ 94 w 176"/>
                <a:gd name="T23" fmla="*/ 175 h 176"/>
                <a:gd name="T24" fmla="*/ 97 w 176"/>
                <a:gd name="T25" fmla="*/ 176 h 176"/>
                <a:gd name="T26" fmla="*/ 100 w 176"/>
                <a:gd name="T27" fmla="*/ 175 h 176"/>
                <a:gd name="T28" fmla="*/ 118 w 176"/>
                <a:gd name="T29" fmla="*/ 107 h 176"/>
                <a:gd name="T30" fmla="*/ 145 w 176"/>
                <a:gd name="T31" fmla="*/ 80 h 176"/>
                <a:gd name="T32" fmla="*/ 150 w 176"/>
                <a:gd name="T33" fmla="*/ 85 h 176"/>
                <a:gd name="T34" fmla="*/ 156 w 176"/>
                <a:gd name="T35" fmla="*/ 85 h 176"/>
                <a:gd name="T36" fmla="*/ 174 w 176"/>
                <a:gd name="T37" fmla="*/ 66 h 176"/>
                <a:gd name="T38" fmla="*/ 176 w 176"/>
                <a:gd name="T39" fmla="*/ 63 h 176"/>
                <a:gd name="T40" fmla="*/ 174 w 176"/>
                <a:gd name="T41" fmla="*/ 61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76" h="176">
                  <a:moveTo>
                    <a:pt x="174" y="61"/>
                  </a:moveTo>
                  <a:cubicBezTo>
                    <a:pt x="115" y="2"/>
                    <a:pt x="115" y="2"/>
                    <a:pt x="115" y="2"/>
                  </a:cubicBezTo>
                  <a:cubicBezTo>
                    <a:pt x="114" y="0"/>
                    <a:pt x="111" y="0"/>
                    <a:pt x="110" y="2"/>
                  </a:cubicBezTo>
                  <a:cubicBezTo>
                    <a:pt x="91" y="20"/>
                    <a:pt x="91" y="20"/>
                    <a:pt x="91" y="20"/>
                  </a:cubicBezTo>
                  <a:cubicBezTo>
                    <a:pt x="90" y="21"/>
                    <a:pt x="90" y="22"/>
                    <a:pt x="90" y="23"/>
                  </a:cubicBezTo>
                  <a:cubicBezTo>
                    <a:pt x="90" y="24"/>
                    <a:pt x="90" y="25"/>
                    <a:pt x="91" y="26"/>
                  </a:cubicBezTo>
                  <a:cubicBezTo>
                    <a:pt x="96" y="31"/>
                    <a:pt x="96" y="31"/>
                    <a:pt x="96" y="31"/>
                  </a:cubicBezTo>
                  <a:cubicBezTo>
                    <a:pt x="69" y="58"/>
                    <a:pt x="69" y="58"/>
                    <a:pt x="69" y="58"/>
                  </a:cubicBezTo>
                  <a:cubicBezTo>
                    <a:pt x="63" y="57"/>
                    <a:pt x="57" y="56"/>
                    <a:pt x="50" y="56"/>
                  </a:cubicBezTo>
                  <a:cubicBezTo>
                    <a:pt x="32" y="56"/>
                    <a:pt x="14" y="63"/>
                    <a:pt x="1" y="76"/>
                  </a:cubicBezTo>
                  <a:cubicBezTo>
                    <a:pt x="0" y="78"/>
                    <a:pt x="0" y="80"/>
                    <a:pt x="1" y="82"/>
                  </a:cubicBezTo>
                  <a:cubicBezTo>
                    <a:pt x="94" y="175"/>
                    <a:pt x="94" y="175"/>
                    <a:pt x="94" y="175"/>
                  </a:cubicBezTo>
                  <a:cubicBezTo>
                    <a:pt x="95" y="175"/>
                    <a:pt x="96" y="176"/>
                    <a:pt x="97" y="176"/>
                  </a:cubicBezTo>
                  <a:cubicBezTo>
                    <a:pt x="98" y="176"/>
                    <a:pt x="99" y="175"/>
                    <a:pt x="100" y="175"/>
                  </a:cubicBezTo>
                  <a:cubicBezTo>
                    <a:pt x="117" y="157"/>
                    <a:pt x="124" y="131"/>
                    <a:pt x="118" y="107"/>
                  </a:cubicBezTo>
                  <a:cubicBezTo>
                    <a:pt x="145" y="80"/>
                    <a:pt x="145" y="80"/>
                    <a:pt x="145" y="80"/>
                  </a:cubicBezTo>
                  <a:cubicBezTo>
                    <a:pt x="150" y="85"/>
                    <a:pt x="150" y="85"/>
                    <a:pt x="150" y="85"/>
                  </a:cubicBezTo>
                  <a:cubicBezTo>
                    <a:pt x="152" y="86"/>
                    <a:pt x="154" y="86"/>
                    <a:pt x="156" y="85"/>
                  </a:cubicBezTo>
                  <a:cubicBezTo>
                    <a:pt x="174" y="66"/>
                    <a:pt x="174" y="66"/>
                    <a:pt x="174" y="66"/>
                  </a:cubicBezTo>
                  <a:cubicBezTo>
                    <a:pt x="175" y="65"/>
                    <a:pt x="176" y="64"/>
                    <a:pt x="176" y="63"/>
                  </a:cubicBezTo>
                  <a:cubicBezTo>
                    <a:pt x="176" y="62"/>
                    <a:pt x="175" y="61"/>
                    <a:pt x="174" y="6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10115551" y="5983288"/>
              <a:ext cx="228600" cy="227013"/>
            </a:xfrm>
            <a:custGeom>
              <a:avLst/>
              <a:gdLst>
                <a:gd name="T0" fmla="*/ 7 w 78"/>
                <a:gd name="T1" fmla="*/ 77 h 77"/>
                <a:gd name="T2" fmla="*/ 2 w 78"/>
                <a:gd name="T3" fmla="*/ 76 h 77"/>
                <a:gd name="T4" fmla="*/ 2 w 78"/>
                <a:gd name="T5" fmla="*/ 67 h 77"/>
                <a:gd name="T6" fmla="*/ 67 w 78"/>
                <a:gd name="T7" fmla="*/ 2 h 77"/>
                <a:gd name="T8" fmla="*/ 76 w 78"/>
                <a:gd name="T9" fmla="*/ 2 h 77"/>
                <a:gd name="T10" fmla="*/ 76 w 78"/>
                <a:gd name="T11" fmla="*/ 11 h 77"/>
                <a:gd name="T12" fmla="*/ 11 w 78"/>
                <a:gd name="T13" fmla="*/ 76 h 77"/>
                <a:gd name="T14" fmla="*/ 7 w 78"/>
                <a:gd name="T15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8" h="77">
                  <a:moveTo>
                    <a:pt x="7" y="77"/>
                  </a:moveTo>
                  <a:cubicBezTo>
                    <a:pt x="5" y="77"/>
                    <a:pt x="3" y="77"/>
                    <a:pt x="2" y="76"/>
                  </a:cubicBezTo>
                  <a:cubicBezTo>
                    <a:pt x="0" y="73"/>
                    <a:pt x="0" y="70"/>
                    <a:pt x="2" y="67"/>
                  </a:cubicBezTo>
                  <a:cubicBezTo>
                    <a:pt x="67" y="2"/>
                    <a:pt x="67" y="2"/>
                    <a:pt x="67" y="2"/>
                  </a:cubicBezTo>
                  <a:cubicBezTo>
                    <a:pt x="70" y="0"/>
                    <a:pt x="73" y="0"/>
                    <a:pt x="76" y="2"/>
                  </a:cubicBezTo>
                  <a:cubicBezTo>
                    <a:pt x="78" y="5"/>
                    <a:pt x="78" y="8"/>
                    <a:pt x="76" y="11"/>
                  </a:cubicBezTo>
                  <a:cubicBezTo>
                    <a:pt x="11" y="76"/>
                    <a:pt x="11" y="76"/>
                    <a:pt x="11" y="76"/>
                  </a:cubicBezTo>
                  <a:cubicBezTo>
                    <a:pt x="10" y="77"/>
                    <a:pt x="8" y="77"/>
                    <a:pt x="7" y="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</p:grpSp>
      <p:sp>
        <p:nvSpPr>
          <p:cNvPr id="19" name="Text Box 7"/>
          <p:cNvSpPr txBox="1">
            <a:spLocks noChangeArrowheads="1"/>
          </p:cNvSpPr>
          <p:nvPr/>
        </p:nvSpPr>
        <p:spPr bwMode="auto">
          <a:xfrm>
            <a:off x="1191936" y="1006408"/>
            <a:ext cx="72205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dirty="0" smtClean="0">
                <a:solidFill>
                  <a:srgbClr val="285A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随机存取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：在</a:t>
            </a:r>
            <a:r>
              <a:rPr lang="en-US" altLang="zh-CN" sz="2800" i="1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</a:t>
            </a:r>
            <a:r>
              <a: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时间内存取数据</a:t>
            </a:r>
            <a:r>
              <a:rPr lang="zh-CN" altLang="en-US" sz="28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endParaRPr lang="zh-CN" altLang="en-US" sz="28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Rectangle 9"/>
          <p:cNvSpPr>
            <a:spLocks noChangeArrowheads="1"/>
          </p:cNvSpPr>
          <p:nvPr/>
        </p:nvSpPr>
        <p:spPr bwMode="auto">
          <a:xfrm>
            <a:off x="1011936" y="4104930"/>
            <a:ext cx="10036173" cy="1082412"/>
          </a:xfrm>
          <a:prstGeom prst="rect">
            <a:avLst/>
          </a:prstGeom>
          <a:noFill/>
          <a:ln w="38100">
            <a:solidFill>
              <a:srgbClr val="5C307D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189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顺序表是一种</a:t>
            </a:r>
            <a:r>
              <a:rPr lang="zh-CN" altLang="en-US" sz="2800" dirty="0">
                <a:solidFill>
                  <a:srgbClr val="285A32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随机存取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存储结构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其含义</a:t>
            </a:r>
            <a:r>
              <a:rPr lang="zh-CN" alt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为：在顺序表这种存储结构上进行的（按位置）查找操作，其时间性能为</a:t>
            </a:r>
            <a:r>
              <a:rPr kumimoji="1" lang="en-US" altLang="zh-CN" sz="2800" i="1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(1</a:t>
            </a:r>
            <a:r>
              <a:rPr kumimoji="1"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kumimoji="1" lang="zh-CN" altLang="en-US" sz="2800" dirty="0">
              <a:solidFill>
                <a:srgbClr val="40404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38385" y="2117000"/>
            <a:ext cx="11075465" cy="1405071"/>
            <a:chOff x="738385" y="2117000"/>
            <a:chExt cx="11075465" cy="1405071"/>
          </a:xfrm>
        </p:grpSpPr>
        <p:sp>
          <p:nvSpPr>
            <p:cNvPr id="65" name="Rectangle 6"/>
            <p:cNvSpPr>
              <a:spLocks noChangeArrowheads="1"/>
            </p:cNvSpPr>
            <p:nvPr/>
          </p:nvSpPr>
          <p:spPr bwMode="auto">
            <a:xfrm>
              <a:off x="995041" y="2117000"/>
              <a:ext cx="10818809" cy="66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dirty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存储</a:t>
              </a: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及其逻辑结构在计算机中的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表示</a:t>
              </a:r>
              <a:endParaRPr lang="en-US" altLang="zh-CN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右大括号 10"/>
            <p:cNvSpPr/>
            <p:nvPr/>
          </p:nvSpPr>
          <p:spPr>
            <a:xfrm flipH="1">
              <a:off x="738385" y="2459754"/>
              <a:ext cx="195696" cy="792000"/>
            </a:xfrm>
            <a:prstGeom prst="rightBrace">
              <a:avLst>
                <a:gd name="adj1" fmla="val 16840"/>
                <a:gd name="adj2" fmla="val 50000"/>
              </a:avLst>
            </a:prstGeom>
            <a:ln w="25400">
              <a:solidFill>
                <a:srgbClr val="B42D2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995041" y="2859517"/>
              <a:ext cx="10818809" cy="662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189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pPr algn="l">
                <a:lnSpc>
                  <a:spcPct val="150000"/>
                </a:lnSpc>
              </a:pPr>
              <a:r>
                <a:rPr lang="zh-CN" altLang="en-US" sz="2800" dirty="0" smtClean="0">
                  <a:solidFill>
                    <a:srgbClr val="B42D2D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存取结构</a:t>
              </a:r>
              <a:r>
                <a:rPr lang="en-US" altLang="zh-CN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——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在</a:t>
              </a: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一个数据结构上对（按位置）查找操作的时间性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能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66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75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607689" y="61585"/>
            <a:ext cx="480299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初始化</a:t>
            </a:r>
            <a:endParaRPr lang="zh-CN" altLang="en-US" sz="3200" b="1" kern="0" dirty="0">
              <a:solidFill>
                <a:srgbClr val="40404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初始化</a:t>
              </a: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3" name="矩形 2"/>
          <p:cNvSpPr/>
          <p:nvPr/>
        </p:nvSpPr>
        <p:spPr>
          <a:xfrm>
            <a:off x="746760" y="1712208"/>
            <a:ext cx="6096000" cy="173380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3200"/>
              </a:lnSpc>
            </a:pPr>
            <a:r>
              <a:rPr lang="en-US" altLang="zh-CN" sz="2400" b="1" dirty="0" err="1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InitList</a:t>
            </a:r>
            <a:r>
              <a:rPr lang="en-US" altLang="zh-CN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功能：表的初始化，建一个</a:t>
            </a:r>
            <a:r>
              <a:rPr lang="zh-CN" altLang="en-US" sz="2400" dirty="0">
                <a:solidFill>
                  <a:srgbClr val="B42D2D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空表</a:t>
            </a:r>
          </a:p>
          <a:p>
            <a:pPr algn="just">
              <a:lnSpc>
                <a:spcPts val="3200"/>
              </a:lnSpc>
            </a:pPr>
            <a:r>
              <a:rPr lang="zh-CN" altLang="en-US" sz="24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输出</a:t>
            </a:r>
            <a:r>
              <a:rPr lang="zh-CN" altLang="en-US" sz="2400" dirty="0" smtClean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：无</a:t>
            </a:r>
            <a:endParaRPr lang="zh-CN" altLang="en-US" sz="24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591300" y="2502435"/>
            <a:ext cx="4500000" cy="224676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L-&gt;length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280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return 0;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1091727" y="4678754"/>
            <a:ext cx="10020871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0         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          …                         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                         MaxSize-1 </a:t>
            </a:r>
            <a:endParaRPr lang="en-US" altLang="zh-CN" sz="2400" b="1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1015527" y="5124842"/>
            <a:ext cx="8790306" cy="719137"/>
          </a:xfrm>
          <a:prstGeom prst="rect">
            <a:avLst/>
          </a:prstGeom>
          <a:noFill/>
          <a:ln w="28575">
            <a:solidFill>
              <a:srgbClr val="507D7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8"/>
          <p:cNvSpPr>
            <a:spLocks noChangeShapeType="1"/>
          </p:cNvSpPr>
          <p:nvPr/>
        </p:nvSpPr>
        <p:spPr bwMode="auto">
          <a:xfrm>
            <a:off x="1929928" y="5124842"/>
            <a:ext cx="1587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Line 9"/>
          <p:cNvSpPr>
            <a:spLocks noChangeShapeType="1"/>
          </p:cNvSpPr>
          <p:nvPr/>
        </p:nvSpPr>
        <p:spPr bwMode="auto">
          <a:xfrm>
            <a:off x="3299940" y="5124842"/>
            <a:ext cx="1588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0"/>
          <p:cNvSpPr>
            <a:spLocks noChangeShapeType="1"/>
          </p:cNvSpPr>
          <p:nvPr/>
        </p:nvSpPr>
        <p:spPr bwMode="auto">
          <a:xfrm>
            <a:off x="4214340" y="5124842"/>
            <a:ext cx="1588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1"/>
          <p:cNvSpPr>
            <a:spLocks noChangeShapeType="1"/>
          </p:cNvSpPr>
          <p:nvPr/>
        </p:nvSpPr>
        <p:spPr bwMode="auto">
          <a:xfrm>
            <a:off x="5084608" y="5124842"/>
            <a:ext cx="1587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12"/>
          <p:cNvSpPr>
            <a:spLocks noChangeShapeType="1"/>
          </p:cNvSpPr>
          <p:nvPr/>
        </p:nvSpPr>
        <p:spPr bwMode="auto">
          <a:xfrm>
            <a:off x="6390168" y="5124842"/>
            <a:ext cx="0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" name="Line 13"/>
          <p:cNvSpPr>
            <a:spLocks noChangeShapeType="1"/>
          </p:cNvSpPr>
          <p:nvPr/>
        </p:nvSpPr>
        <p:spPr bwMode="auto">
          <a:xfrm>
            <a:off x="7215668" y="5124842"/>
            <a:ext cx="0" cy="719137"/>
          </a:xfrm>
          <a:prstGeom prst="line">
            <a:avLst/>
          </a:prstGeom>
          <a:noFill/>
          <a:ln w="28575">
            <a:solidFill>
              <a:srgbClr val="507D7D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9937811" y="5118492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0</a:t>
            </a:r>
            <a:endParaRPr lang="zh-CN" altLang="en-US" sz="3200" b="1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6686984" y="1849368"/>
            <a:ext cx="3327744" cy="523220"/>
            <a:chOff x="510241" y="1907333"/>
            <a:chExt cx="3327744" cy="523220"/>
          </a:xfrm>
        </p:grpSpPr>
        <p:grpSp>
          <p:nvGrpSpPr>
            <p:cNvPr id="30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32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3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4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5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39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0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1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2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3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31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409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21" grpId="0"/>
      <p:bldP spid="22" grpId="0" animBg="1"/>
      <p:bldP spid="22" grpId="1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6" grpId="0" animBg="1"/>
      <p:bldP spid="36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10"/>
          <p:cNvSpPr/>
          <p:nvPr/>
        </p:nvSpPr>
        <p:spPr>
          <a:xfrm>
            <a:off x="542924" y="100964"/>
            <a:ext cx="4392000" cy="540000"/>
          </a:xfrm>
          <a:prstGeom prst="roundRect">
            <a:avLst/>
          </a:prstGeom>
          <a:solidFill>
            <a:srgbClr val="B4B4C8"/>
          </a:solidFill>
          <a:ln w="25400">
            <a:solidFill>
              <a:srgbClr val="5C307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2"/>
          <p:cNvSpPr txBox="1">
            <a:spLocks noChangeArrowheads="1"/>
          </p:cNvSpPr>
          <p:nvPr/>
        </p:nvSpPr>
        <p:spPr bwMode="auto">
          <a:xfrm>
            <a:off x="592450" y="61585"/>
            <a:ext cx="441595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顺序表的实现</a:t>
            </a:r>
            <a:r>
              <a:rPr lang="en-US" altLang="zh-CN" sz="3200" b="1" kern="0" dirty="0" smtClean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b="1" kern="0" dirty="0">
                <a:solidFill>
                  <a:srgbClr val="40404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判空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818714" y="957106"/>
            <a:ext cx="6024046" cy="523220"/>
            <a:chOff x="1826091" y="4148024"/>
            <a:chExt cx="6024046" cy="523220"/>
          </a:xfrm>
        </p:grpSpPr>
        <p:sp>
          <p:nvSpPr>
            <p:cNvPr id="110" name="Text Box 11"/>
            <p:cNvSpPr txBox="1">
              <a:spLocks noChangeArrowheads="1"/>
            </p:cNvSpPr>
            <p:nvPr/>
          </p:nvSpPr>
          <p:spPr bwMode="auto">
            <a:xfrm>
              <a:off x="2385059" y="4148024"/>
              <a:ext cx="546507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顺序表判空的函数原型是什么？</a:t>
              </a:r>
              <a:endParaRPr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111" name="Group 31"/>
            <p:cNvGrpSpPr/>
            <p:nvPr/>
          </p:nvGrpSpPr>
          <p:grpSpPr>
            <a:xfrm>
              <a:off x="1826091" y="4213620"/>
              <a:ext cx="465732" cy="432000"/>
              <a:chOff x="8686801" y="2019300"/>
              <a:chExt cx="528638" cy="565150"/>
            </a:xfrm>
            <a:solidFill>
              <a:srgbClr val="5A327D"/>
            </a:solidFill>
          </p:grpSpPr>
          <p:sp>
            <p:nvSpPr>
              <p:cNvPr id="112" name="Freeform 32"/>
              <p:cNvSpPr>
                <a:spLocks/>
              </p:cNvSpPr>
              <p:nvPr/>
            </p:nvSpPr>
            <p:spPr bwMode="auto">
              <a:xfrm>
                <a:off x="8785226" y="2501900"/>
                <a:ext cx="331788" cy="82550"/>
              </a:xfrm>
              <a:custGeom>
                <a:avLst/>
                <a:gdLst>
                  <a:gd name="T0" fmla="*/ 121 w 122"/>
                  <a:gd name="T1" fmla="*/ 24 h 30"/>
                  <a:gd name="T2" fmla="*/ 107 w 122"/>
                  <a:gd name="T3" fmla="*/ 2 h 30"/>
                  <a:gd name="T4" fmla="*/ 104 w 122"/>
                  <a:gd name="T5" fmla="*/ 0 h 30"/>
                  <a:gd name="T6" fmla="*/ 62 w 122"/>
                  <a:gd name="T7" fmla="*/ 0 h 30"/>
                  <a:gd name="T8" fmla="*/ 60 w 122"/>
                  <a:gd name="T9" fmla="*/ 0 h 30"/>
                  <a:gd name="T10" fmla="*/ 18 w 122"/>
                  <a:gd name="T11" fmla="*/ 0 h 30"/>
                  <a:gd name="T12" fmla="*/ 15 w 122"/>
                  <a:gd name="T13" fmla="*/ 2 h 30"/>
                  <a:gd name="T14" fmla="*/ 1 w 122"/>
                  <a:gd name="T15" fmla="*/ 24 h 30"/>
                  <a:gd name="T16" fmla="*/ 2 w 122"/>
                  <a:gd name="T17" fmla="*/ 29 h 30"/>
                  <a:gd name="T18" fmla="*/ 4 w 122"/>
                  <a:gd name="T19" fmla="*/ 30 h 30"/>
                  <a:gd name="T20" fmla="*/ 8 w 122"/>
                  <a:gd name="T21" fmla="*/ 28 h 30"/>
                  <a:gd name="T22" fmla="*/ 20 w 122"/>
                  <a:gd name="T23" fmla="*/ 8 h 30"/>
                  <a:gd name="T24" fmla="*/ 60 w 122"/>
                  <a:gd name="T25" fmla="*/ 8 h 30"/>
                  <a:gd name="T26" fmla="*/ 62 w 122"/>
                  <a:gd name="T27" fmla="*/ 8 h 30"/>
                  <a:gd name="T28" fmla="*/ 102 w 122"/>
                  <a:gd name="T29" fmla="*/ 8 h 30"/>
                  <a:gd name="T30" fmla="*/ 114 w 122"/>
                  <a:gd name="T31" fmla="*/ 28 h 30"/>
                  <a:gd name="T32" fmla="*/ 118 w 122"/>
                  <a:gd name="T33" fmla="*/ 30 h 30"/>
                  <a:gd name="T34" fmla="*/ 120 w 122"/>
                  <a:gd name="T35" fmla="*/ 29 h 30"/>
                  <a:gd name="T36" fmla="*/ 121 w 122"/>
                  <a:gd name="T37" fmla="*/ 24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22" h="30">
                    <a:moveTo>
                      <a:pt x="121" y="24"/>
                    </a:moveTo>
                    <a:cubicBezTo>
                      <a:pt x="107" y="2"/>
                      <a:pt x="107" y="2"/>
                      <a:pt x="107" y="2"/>
                    </a:cubicBezTo>
                    <a:cubicBezTo>
                      <a:pt x="106" y="1"/>
                      <a:pt x="105" y="0"/>
                      <a:pt x="104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60" y="0"/>
                      <a:pt x="60" y="0"/>
                      <a:pt x="60" y="0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17" y="0"/>
                      <a:pt x="15" y="1"/>
                      <a:pt x="15" y="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0" y="26"/>
                      <a:pt x="0" y="28"/>
                      <a:pt x="2" y="29"/>
                    </a:cubicBezTo>
                    <a:cubicBezTo>
                      <a:pt x="3" y="30"/>
                      <a:pt x="3" y="30"/>
                      <a:pt x="4" y="30"/>
                    </a:cubicBezTo>
                    <a:cubicBezTo>
                      <a:pt x="6" y="30"/>
                      <a:pt x="7" y="29"/>
                      <a:pt x="8" y="28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60" y="8"/>
                      <a:pt x="60" y="8"/>
                      <a:pt x="60" y="8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102" y="8"/>
                      <a:pt x="102" y="8"/>
                      <a:pt x="102" y="8"/>
                    </a:cubicBezTo>
                    <a:cubicBezTo>
                      <a:pt x="114" y="28"/>
                      <a:pt x="114" y="28"/>
                      <a:pt x="114" y="28"/>
                    </a:cubicBezTo>
                    <a:cubicBezTo>
                      <a:pt x="115" y="29"/>
                      <a:pt x="116" y="30"/>
                      <a:pt x="118" y="30"/>
                    </a:cubicBezTo>
                    <a:cubicBezTo>
                      <a:pt x="118" y="30"/>
                      <a:pt x="119" y="30"/>
                      <a:pt x="120" y="29"/>
                    </a:cubicBezTo>
                    <a:cubicBezTo>
                      <a:pt x="122" y="28"/>
                      <a:pt x="122" y="26"/>
                      <a:pt x="121" y="2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13" name="Freeform 33"/>
              <p:cNvSpPr>
                <a:spLocks/>
              </p:cNvSpPr>
              <p:nvPr/>
            </p:nvSpPr>
            <p:spPr bwMode="auto">
              <a:xfrm>
                <a:off x="8686801" y="2019300"/>
                <a:ext cx="165100" cy="149225"/>
              </a:xfrm>
              <a:custGeom>
                <a:avLst/>
                <a:gdLst>
                  <a:gd name="T0" fmla="*/ 33 w 61"/>
                  <a:gd name="T1" fmla="*/ 0 h 55"/>
                  <a:gd name="T2" fmla="*/ 0 w 61"/>
                  <a:gd name="T3" fmla="*/ 33 h 55"/>
                  <a:gd name="T4" fmla="*/ 7 w 61"/>
                  <a:gd name="T5" fmla="*/ 54 h 55"/>
                  <a:gd name="T6" fmla="*/ 10 w 61"/>
                  <a:gd name="T7" fmla="*/ 55 h 55"/>
                  <a:gd name="T8" fmla="*/ 13 w 61"/>
                  <a:gd name="T9" fmla="*/ 55 h 55"/>
                  <a:gd name="T10" fmla="*/ 59 w 61"/>
                  <a:gd name="T11" fmla="*/ 19 h 55"/>
                  <a:gd name="T12" fmla="*/ 60 w 61"/>
                  <a:gd name="T13" fmla="*/ 13 h 55"/>
                  <a:gd name="T14" fmla="*/ 33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33" y="0"/>
                    </a:moveTo>
                    <a:cubicBezTo>
                      <a:pt x="15" y="0"/>
                      <a:pt x="0" y="15"/>
                      <a:pt x="0" y="33"/>
                    </a:cubicBezTo>
                    <a:cubicBezTo>
                      <a:pt x="0" y="41"/>
                      <a:pt x="2" y="48"/>
                      <a:pt x="7" y="54"/>
                    </a:cubicBezTo>
                    <a:cubicBezTo>
                      <a:pt x="8" y="55"/>
                      <a:pt x="9" y="55"/>
                      <a:pt x="10" y="55"/>
                    </a:cubicBezTo>
                    <a:cubicBezTo>
                      <a:pt x="11" y="55"/>
                      <a:pt x="12" y="55"/>
                      <a:pt x="13" y="55"/>
                    </a:cubicBezTo>
                    <a:cubicBezTo>
                      <a:pt x="59" y="19"/>
                      <a:pt x="59" y="19"/>
                      <a:pt x="59" y="19"/>
                    </a:cubicBezTo>
                    <a:cubicBezTo>
                      <a:pt x="61" y="17"/>
                      <a:pt x="61" y="15"/>
                      <a:pt x="60" y="13"/>
                    </a:cubicBezTo>
                    <a:cubicBezTo>
                      <a:pt x="54" y="5"/>
                      <a:pt x="44" y="0"/>
                      <a:pt x="33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27" name="Freeform 34"/>
              <p:cNvSpPr>
                <a:spLocks/>
              </p:cNvSpPr>
              <p:nvPr/>
            </p:nvSpPr>
            <p:spPr bwMode="auto">
              <a:xfrm>
                <a:off x="9048751" y="2019300"/>
                <a:ext cx="166688" cy="149225"/>
              </a:xfrm>
              <a:custGeom>
                <a:avLst/>
                <a:gdLst>
                  <a:gd name="T0" fmla="*/ 28 w 61"/>
                  <a:gd name="T1" fmla="*/ 0 h 55"/>
                  <a:gd name="T2" fmla="*/ 1 w 61"/>
                  <a:gd name="T3" fmla="*/ 13 h 55"/>
                  <a:gd name="T4" fmla="*/ 2 w 61"/>
                  <a:gd name="T5" fmla="*/ 19 h 55"/>
                  <a:gd name="T6" fmla="*/ 48 w 61"/>
                  <a:gd name="T7" fmla="*/ 55 h 55"/>
                  <a:gd name="T8" fmla="*/ 51 w 61"/>
                  <a:gd name="T9" fmla="*/ 55 h 55"/>
                  <a:gd name="T10" fmla="*/ 54 w 61"/>
                  <a:gd name="T11" fmla="*/ 54 h 55"/>
                  <a:gd name="T12" fmla="*/ 61 w 61"/>
                  <a:gd name="T13" fmla="*/ 33 h 55"/>
                  <a:gd name="T14" fmla="*/ 28 w 61"/>
                  <a:gd name="T15" fmla="*/ 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61" h="55">
                    <a:moveTo>
                      <a:pt x="28" y="0"/>
                    </a:moveTo>
                    <a:cubicBezTo>
                      <a:pt x="17" y="0"/>
                      <a:pt x="7" y="5"/>
                      <a:pt x="1" y="13"/>
                    </a:cubicBezTo>
                    <a:cubicBezTo>
                      <a:pt x="0" y="15"/>
                      <a:pt x="0" y="17"/>
                      <a:pt x="2" y="19"/>
                    </a:cubicBezTo>
                    <a:cubicBezTo>
                      <a:pt x="48" y="55"/>
                      <a:pt x="48" y="55"/>
                      <a:pt x="48" y="55"/>
                    </a:cubicBezTo>
                    <a:cubicBezTo>
                      <a:pt x="49" y="55"/>
                      <a:pt x="50" y="55"/>
                      <a:pt x="51" y="55"/>
                    </a:cubicBezTo>
                    <a:cubicBezTo>
                      <a:pt x="52" y="55"/>
                      <a:pt x="53" y="55"/>
                      <a:pt x="54" y="54"/>
                    </a:cubicBezTo>
                    <a:cubicBezTo>
                      <a:pt x="58" y="48"/>
                      <a:pt x="61" y="41"/>
                      <a:pt x="61" y="33"/>
                    </a:cubicBezTo>
                    <a:cubicBezTo>
                      <a:pt x="61" y="15"/>
                      <a:pt x="46" y="0"/>
                      <a:pt x="28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140" name="Freeform 223"/>
              <p:cNvSpPr>
                <a:spLocks noEditPoints="1"/>
              </p:cNvSpPr>
              <p:nvPr/>
            </p:nvSpPr>
            <p:spPr bwMode="auto">
              <a:xfrm>
                <a:off x="8743951" y="2073275"/>
                <a:ext cx="411163" cy="414338"/>
              </a:xfrm>
              <a:custGeom>
                <a:avLst/>
                <a:gdLst>
                  <a:gd name="T0" fmla="*/ 76 w 151"/>
                  <a:gd name="T1" fmla="*/ 0 h 152"/>
                  <a:gd name="T2" fmla="*/ 0 w 151"/>
                  <a:gd name="T3" fmla="*/ 76 h 152"/>
                  <a:gd name="T4" fmla="*/ 76 w 151"/>
                  <a:gd name="T5" fmla="*/ 152 h 152"/>
                  <a:gd name="T6" fmla="*/ 151 w 151"/>
                  <a:gd name="T7" fmla="*/ 76 h 152"/>
                  <a:gd name="T8" fmla="*/ 76 w 151"/>
                  <a:gd name="T9" fmla="*/ 0 h 152"/>
                  <a:gd name="T10" fmla="*/ 104 w 151"/>
                  <a:gd name="T11" fmla="*/ 82 h 152"/>
                  <a:gd name="T12" fmla="*/ 77 w 151"/>
                  <a:gd name="T13" fmla="*/ 82 h 152"/>
                  <a:gd name="T14" fmla="*/ 71 w 151"/>
                  <a:gd name="T15" fmla="*/ 76 h 152"/>
                  <a:gd name="T16" fmla="*/ 71 w 151"/>
                  <a:gd name="T17" fmla="*/ 24 h 152"/>
                  <a:gd name="T18" fmla="*/ 77 w 151"/>
                  <a:gd name="T19" fmla="*/ 18 h 152"/>
                  <a:gd name="T20" fmla="*/ 83 w 151"/>
                  <a:gd name="T21" fmla="*/ 24 h 152"/>
                  <a:gd name="T22" fmla="*/ 83 w 151"/>
                  <a:gd name="T23" fmla="*/ 70 h 152"/>
                  <a:gd name="T24" fmla="*/ 104 w 151"/>
                  <a:gd name="T25" fmla="*/ 70 h 152"/>
                  <a:gd name="T26" fmla="*/ 110 w 151"/>
                  <a:gd name="T27" fmla="*/ 76 h 152"/>
                  <a:gd name="T28" fmla="*/ 104 w 151"/>
                  <a:gd name="T29" fmla="*/ 82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51" h="152">
                    <a:moveTo>
                      <a:pt x="76" y="0"/>
                    </a:moveTo>
                    <a:cubicBezTo>
                      <a:pt x="34" y="0"/>
                      <a:pt x="0" y="34"/>
                      <a:pt x="0" y="76"/>
                    </a:cubicBezTo>
                    <a:cubicBezTo>
                      <a:pt x="0" y="118"/>
                      <a:pt x="34" y="152"/>
                      <a:pt x="76" y="152"/>
                    </a:cubicBezTo>
                    <a:cubicBezTo>
                      <a:pt x="118" y="152"/>
                      <a:pt x="151" y="118"/>
                      <a:pt x="151" y="76"/>
                    </a:cubicBezTo>
                    <a:cubicBezTo>
                      <a:pt x="151" y="34"/>
                      <a:pt x="118" y="0"/>
                      <a:pt x="76" y="0"/>
                    </a:cubicBezTo>
                    <a:close/>
                    <a:moveTo>
                      <a:pt x="104" y="82"/>
                    </a:moveTo>
                    <a:cubicBezTo>
                      <a:pt x="77" y="82"/>
                      <a:pt x="77" y="82"/>
                      <a:pt x="77" y="82"/>
                    </a:cubicBezTo>
                    <a:cubicBezTo>
                      <a:pt x="73" y="82"/>
                      <a:pt x="71" y="79"/>
                      <a:pt x="71" y="76"/>
                    </a:cubicBezTo>
                    <a:cubicBezTo>
                      <a:pt x="71" y="24"/>
                      <a:pt x="71" y="24"/>
                      <a:pt x="71" y="24"/>
                    </a:cubicBezTo>
                    <a:cubicBezTo>
                      <a:pt x="71" y="21"/>
                      <a:pt x="73" y="18"/>
                      <a:pt x="77" y="18"/>
                    </a:cubicBezTo>
                    <a:cubicBezTo>
                      <a:pt x="80" y="18"/>
                      <a:pt x="83" y="21"/>
                      <a:pt x="83" y="24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104" y="70"/>
                      <a:pt x="104" y="70"/>
                      <a:pt x="104" y="70"/>
                    </a:cubicBezTo>
                    <a:cubicBezTo>
                      <a:pt x="107" y="70"/>
                      <a:pt x="110" y="72"/>
                      <a:pt x="110" y="76"/>
                    </a:cubicBezTo>
                    <a:cubicBezTo>
                      <a:pt x="110" y="79"/>
                      <a:pt x="107" y="82"/>
                      <a:pt x="104" y="8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4" name="矩形 3"/>
          <p:cNvSpPr/>
          <p:nvPr/>
        </p:nvSpPr>
        <p:spPr>
          <a:xfrm>
            <a:off x="6545580" y="2258595"/>
            <a:ext cx="4860000" cy="2246769"/>
          </a:xfrm>
          <a:prstGeom prst="rect">
            <a:avLst/>
          </a:prstGeom>
          <a:ln>
            <a:solidFill>
              <a:srgbClr val="5A327D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Empty(</a:t>
            </a:r>
            <a:r>
              <a:rPr lang="en-US" altLang="zh-CN" sz="2800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SeqList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if (</a:t>
            </a:r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L-&gt;length </a:t>
            </a:r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== 0) return 1;              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else return 0;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 smtClean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2800" dirty="0">
              <a:solidFill>
                <a:srgbClr val="40404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15527" y="4663514"/>
            <a:ext cx="10097071" cy="1165225"/>
            <a:chOff x="997648" y="2550160"/>
            <a:chExt cx="10097071" cy="1165225"/>
          </a:xfrm>
        </p:grpSpPr>
        <p:sp>
          <p:nvSpPr>
            <p:cNvPr id="21" name="Text Box 5"/>
            <p:cNvSpPr txBox="1">
              <a:spLocks noChangeArrowheads="1"/>
            </p:cNvSpPr>
            <p:nvPr/>
          </p:nvSpPr>
          <p:spPr bwMode="auto">
            <a:xfrm>
              <a:off x="1073848" y="2550160"/>
              <a:ext cx="10020871" cy="46166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squar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0         </a:t>
              </a:r>
              <a:r>
                <a:rPr lang="zh-CN" altLang="en-US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…  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-2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       </a:t>
              </a:r>
              <a:r>
                <a:rPr lang="en-US" altLang="zh-CN" sz="24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  <a:r>
                <a:rPr lang="en-US" altLang="zh-CN" sz="2400" b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                   </a:t>
              </a:r>
              <a:r>
                <a:rPr lang="en-US" altLang="zh-CN" sz="2400" b="1" dirty="0" smtClean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MaxSize-1 </a:t>
              </a:r>
              <a:endParaRPr lang="en-US" altLang="zh-CN" sz="24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22" name="Rectangle 7"/>
            <p:cNvSpPr>
              <a:spLocks noChangeArrowheads="1"/>
            </p:cNvSpPr>
            <p:nvPr/>
          </p:nvSpPr>
          <p:spPr bwMode="auto">
            <a:xfrm>
              <a:off x="997648" y="2996248"/>
              <a:ext cx="8790306" cy="719137"/>
            </a:xfrm>
            <a:prstGeom prst="rect">
              <a:avLst/>
            </a:prstGeom>
            <a:noFill/>
            <a:ln w="28575">
              <a:solidFill>
                <a:srgbClr val="507D7D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8"/>
            <p:cNvSpPr>
              <a:spLocks noChangeShapeType="1"/>
            </p:cNvSpPr>
            <p:nvPr/>
          </p:nvSpPr>
          <p:spPr bwMode="auto">
            <a:xfrm>
              <a:off x="191204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9"/>
            <p:cNvSpPr>
              <a:spLocks noChangeShapeType="1"/>
            </p:cNvSpPr>
            <p:nvPr/>
          </p:nvSpPr>
          <p:spPr bwMode="auto">
            <a:xfrm>
              <a:off x="32820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0"/>
            <p:cNvSpPr>
              <a:spLocks noChangeShapeType="1"/>
            </p:cNvSpPr>
            <p:nvPr/>
          </p:nvSpPr>
          <p:spPr bwMode="auto">
            <a:xfrm>
              <a:off x="4196461" y="2996248"/>
              <a:ext cx="1588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11"/>
            <p:cNvSpPr>
              <a:spLocks noChangeShapeType="1"/>
            </p:cNvSpPr>
            <p:nvPr/>
          </p:nvSpPr>
          <p:spPr bwMode="auto">
            <a:xfrm>
              <a:off x="5066729" y="2996248"/>
              <a:ext cx="1587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Line 12"/>
            <p:cNvSpPr>
              <a:spLocks noChangeShapeType="1"/>
            </p:cNvSpPr>
            <p:nvPr/>
          </p:nvSpPr>
          <p:spPr bwMode="auto">
            <a:xfrm>
              <a:off x="63722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7197789" y="2996248"/>
              <a:ext cx="0" cy="719137"/>
            </a:xfrm>
            <a:prstGeom prst="line">
              <a:avLst/>
            </a:prstGeom>
            <a:noFill/>
            <a:ln w="28575">
              <a:solidFill>
                <a:srgbClr val="507D7D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67928" y="5055309"/>
            <a:ext cx="5958840" cy="686118"/>
            <a:chOff x="1150049" y="2941955"/>
            <a:chExt cx="5958840" cy="686118"/>
          </a:xfrm>
        </p:grpSpPr>
        <p:sp>
          <p:nvSpPr>
            <p:cNvPr id="30" name="Text Box 14"/>
            <p:cNvSpPr txBox="1">
              <a:spLocks noChangeArrowheads="1"/>
            </p:cNvSpPr>
            <p:nvPr/>
          </p:nvSpPr>
          <p:spPr bwMode="auto">
            <a:xfrm>
              <a:off x="11500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1</a:t>
              </a:r>
            </a:p>
          </p:txBody>
        </p:sp>
        <p:sp>
          <p:nvSpPr>
            <p:cNvPr id="31" name="Text Box 15"/>
            <p:cNvSpPr txBox="1">
              <a:spLocks noChangeArrowheads="1"/>
            </p:cNvSpPr>
            <p:nvPr/>
          </p:nvSpPr>
          <p:spPr bwMode="auto">
            <a:xfrm>
              <a:off x="2363851" y="2977356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2" name="Text Box 16"/>
            <p:cNvSpPr txBox="1">
              <a:spLocks noChangeArrowheads="1"/>
            </p:cNvSpPr>
            <p:nvPr/>
          </p:nvSpPr>
          <p:spPr bwMode="auto">
            <a:xfrm>
              <a:off x="3359849" y="3048635"/>
              <a:ext cx="7620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  <a:r>
                <a:rPr lang="en-US" altLang="zh-CN" sz="3200" b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-1</a:t>
              </a:r>
            </a:p>
          </p:txBody>
        </p:sp>
        <p:sp>
          <p:nvSpPr>
            <p:cNvPr id="33" name="Text Box 17"/>
            <p:cNvSpPr txBox="1">
              <a:spLocks noChangeArrowheads="1"/>
            </p:cNvSpPr>
            <p:nvPr/>
          </p:nvSpPr>
          <p:spPr bwMode="auto">
            <a:xfrm>
              <a:off x="427424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 a</a:t>
              </a:r>
              <a:r>
                <a:rPr lang="en-US" altLang="zh-CN" sz="3200" b="1" i="1" baseline="-2500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i</a:t>
              </a:r>
            </a:p>
          </p:txBody>
        </p:sp>
        <p:sp>
          <p:nvSpPr>
            <p:cNvPr id="34" name="Text Box 18"/>
            <p:cNvSpPr txBox="1">
              <a:spLocks noChangeArrowheads="1"/>
            </p:cNvSpPr>
            <p:nvPr/>
          </p:nvSpPr>
          <p:spPr bwMode="auto">
            <a:xfrm>
              <a:off x="5462969" y="294195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…</a:t>
              </a:r>
              <a:endParaRPr lang="en-US" altLang="zh-CN" sz="3200" baseline="-25000" dirty="0">
                <a:solidFill>
                  <a:schemeClr val="tx1"/>
                </a:solidFill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35" name="Text Box 19"/>
            <p:cNvSpPr txBox="1">
              <a:spLocks noChangeArrowheads="1"/>
            </p:cNvSpPr>
            <p:nvPr/>
          </p:nvSpPr>
          <p:spPr bwMode="auto">
            <a:xfrm>
              <a:off x="6499289" y="3048635"/>
              <a:ext cx="609600" cy="57943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rIns="0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3200" b="1" i="1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 a</a:t>
              </a:r>
              <a:r>
                <a:rPr lang="en-US" altLang="zh-CN" sz="3200" b="1" i="1" baseline="-25000" dirty="0">
                  <a:solidFill>
                    <a:schemeClr val="tx1"/>
                  </a:solidFill>
                  <a:latin typeface="Times New Roman" pitchFamily="18" charset="0"/>
                  <a:ea typeface="宋体" charset="-122"/>
                </a:rPr>
                <a:t>n</a:t>
              </a:r>
            </a:p>
          </p:txBody>
        </p:sp>
      </p:grp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9805833" y="5103252"/>
            <a:ext cx="1066800" cy="719137"/>
          </a:xfrm>
          <a:prstGeom prst="rect">
            <a:avLst/>
          </a:prstGeom>
          <a:noFill/>
          <a:ln w="28575">
            <a:solidFill>
              <a:srgbClr val="B42D2D"/>
            </a:solidFill>
            <a:miter lim="800000"/>
            <a:headEnd/>
            <a:tailEnd/>
          </a:ln>
          <a:effectLst/>
        </p:spPr>
        <p:txBody>
          <a:bodyPr lIns="0" tIns="108000" rIns="0"/>
          <a:lstStyle/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</a:t>
            </a:r>
            <a:r>
              <a:rPr lang="zh-CN" altLang="en-US" sz="3200" b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   </a:t>
            </a:r>
            <a:r>
              <a:rPr lang="en-US" altLang="zh-CN" sz="3200" b="1" i="1" dirty="0" smtClean="0">
                <a:solidFill>
                  <a:schemeClr val="tx1"/>
                </a:solidFill>
                <a:latin typeface="Times New Roman" pitchFamily="18" charset="0"/>
                <a:ea typeface="宋体" charset="-122"/>
              </a:rPr>
              <a:t>n</a:t>
            </a:r>
            <a:endParaRPr lang="zh-CN" altLang="en-US" sz="3200" b="1" i="1" baseline="-25000" dirty="0">
              <a:solidFill>
                <a:schemeClr val="tx1"/>
              </a:solidFill>
              <a:latin typeface="Times New Roman" pitchFamily="18" charset="0"/>
              <a:ea typeface="宋体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21050" y="1874581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spcBef>
                <a:spcPct val="0"/>
              </a:spcBef>
            </a:pPr>
            <a:r>
              <a:rPr lang="en-US" altLang="zh-CN" sz="2400" b="1" dirty="0">
                <a:solidFill>
                  <a:srgbClr val="B42D2D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Empty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输入：无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功能：判断表是否为空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zh-CN" altLang="en-US" sz="2400" dirty="0">
                <a:solidFill>
                  <a:srgbClr val="4040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输出：若是空表，返回 1，否则返回 0</a:t>
            </a:r>
          </a:p>
        </p:txBody>
      </p:sp>
      <p:grpSp>
        <p:nvGrpSpPr>
          <p:cNvPr id="40" name="组合 39"/>
          <p:cNvGrpSpPr/>
          <p:nvPr/>
        </p:nvGrpSpPr>
        <p:grpSpPr>
          <a:xfrm>
            <a:off x="6461288" y="1617409"/>
            <a:ext cx="3327744" cy="523220"/>
            <a:chOff x="510241" y="1907333"/>
            <a:chExt cx="3327744" cy="523220"/>
          </a:xfrm>
        </p:grpSpPr>
        <p:grpSp>
          <p:nvGrpSpPr>
            <p:cNvPr id="41" name="Group 109"/>
            <p:cNvGrpSpPr/>
            <p:nvPr/>
          </p:nvGrpSpPr>
          <p:grpSpPr>
            <a:xfrm>
              <a:off x="510241" y="1917012"/>
              <a:ext cx="540000" cy="432000"/>
              <a:chOff x="1501535" y="1870628"/>
              <a:chExt cx="924087" cy="714938"/>
            </a:xfrm>
            <a:solidFill>
              <a:srgbClr val="5A327D"/>
            </a:solidFill>
          </p:grpSpPr>
          <p:sp>
            <p:nvSpPr>
              <p:cNvPr id="43" name="Freeform 96"/>
              <p:cNvSpPr>
                <a:spLocks/>
              </p:cNvSpPr>
              <p:nvPr/>
            </p:nvSpPr>
            <p:spPr bwMode="auto">
              <a:xfrm>
                <a:off x="2034662" y="1884298"/>
                <a:ext cx="390960" cy="701268"/>
              </a:xfrm>
              <a:custGeom>
                <a:avLst/>
                <a:gdLst>
                  <a:gd name="T0" fmla="*/ 286 w 286"/>
                  <a:gd name="T1" fmla="*/ 0 h 513"/>
                  <a:gd name="T2" fmla="*/ 108 w 286"/>
                  <a:gd name="T3" fmla="*/ 513 h 513"/>
                  <a:gd name="T4" fmla="*/ 0 w 286"/>
                  <a:gd name="T5" fmla="*/ 373 h 513"/>
                  <a:gd name="T6" fmla="*/ 286 w 286"/>
                  <a:gd name="T7" fmla="*/ 0 h 5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86" h="513">
                    <a:moveTo>
                      <a:pt x="286" y="0"/>
                    </a:moveTo>
                    <a:lnTo>
                      <a:pt x="108" y="513"/>
                    </a:lnTo>
                    <a:lnTo>
                      <a:pt x="0" y="373"/>
                    </a:lnTo>
                    <a:lnTo>
                      <a:pt x="28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4" name="Freeform 97"/>
              <p:cNvSpPr>
                <a:spLocks/>
              </p:cNvSpPr>
              <p:nvPr/>
            </p:nvSpPr>
            <p:spPr bwMode="auto">
              <a:xfrm>
                <a:off x="1795438" y="1870628"/>
                <a:ext cx="613780" cy="511255"/>
              </a:xfrm>
              <a:custGeom>
                <a:avLst/>
                <a:gdLst>
                  <a:gd name="T0" fmla="*/ 449 w 449"/>
                  <a:gd name="T1" fmla="*/ 0 h 374"/>
                  <a:gd name="T2" fmla="*/ 163 w 449"/>
                  <a:gd name="T3" fmla="*/ 374 h 374"/>
                  <a:gd name="T4" fmla="*/ 0 w 449"/>
                  <a:gd name="T5" fmla="*/ 308 h 374"/>
                  <a:gd name="T6" fmla="*/ 449 w 449"/>
                  <a:gd name="T7" fmla="*/ 0 h 3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49" h="374">
                    <a:moveTo>
                      <a:pt x="449" y="0"/>
                    </a:moveTo>
                    <a:lnTo>
                      <a:pt x="163" y="374"/>
                    </a:lnTo>
                    <a:lnTo>
                      <a:pt x="0" y="308"/>
                    </a:lnTo>
                    <a:lnTo>
                      <a:pt x="44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5" name="Freeform 98"/>
              <p:cNvSpPr>
                <a:spLocks/>
              </p:cNvSpPr>
              <p:nvPr/>
            </p:nvSpPr>
            <p:spPr bwMode="auto">
              <a:xfrm>
                <a:off x="1989551" y="2420159"/>
                <a:ext cx="28707" cy="56047"/>
              </a:xfrm>
              <a:custGeom>
                <a:avLst/>
                <a:gdLst>
                  <a:gd name="T0" fmla="*/ 5 w 9"/>
                  <a:gd name="T1" fmla="*/ 0 h 17"/>
                  <a:gd name="T2" fmla="*/ 8 w 9"/>
                  <a:gd name="T3" fmla="*/ 4 h 17"/>
                  <a:gd name="T4" fmla="*/ 7 w 9"/>
                  <a:gd name="T5" fmla="*/ 14 h 17"/>
                  <a:gd name="T6" fmla="*/ 3 w 9"/>
                  <a:gd name="T7" fmla="*/ 17 h 17"/>
                  <a:gd name="T8" fmla="*/ 0 w 9"/>
                  <a:gd name="T9" fmla="*/ 13 h 17"/>
                  <a:gd name="T10" fmla="*/ 0 w 9"/>
                  <a:gd name="T11" fmla="*/ 13 h 17"/>
                  <a:gd name="T12" fmla="*/ 1 w 9"/>
                  <a:gd name="T13" fmla="*/ 3 h 17"/>
                  <a:gd name="T14" fmla="*/ 5 w 9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" h="17">
                    <a:moveTo>
                      <a:pt x="5" y="0"/>
                    </a:moveTo>
                    <a:cubicBezTo>
                      <a:pt x="7" y="0"/>
                      <a:pt x="9" y="2"/>
                      <a:pt x="8" y="4"/>
                    </a:cubicBezTo>
                    <a:cubicBezTo>
                      <a:pt x="7" y="14"/>
                      <a:pt x="7" y="14"/>
                      <a:pt x="7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1" y="17"/>
                      <a:pt x="0" y="15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1" y="3"/>
                      <a:pt x="1" y="3"/>
                      <a:pt x="1" y="3"/>
                    </a:cubicBezTo>
                    <a:cubicBezTo>
                      <a:pt x="1" y="1"/>
                      <a:pt x="3" y="0"/>
                      <a:pt x="5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6" name="Freeform 99"/>
              <p:cNvSpPr>
                <a:spLocks/>
              </p:cNvSpPr>
              <p:nvPr/>
            </p:nvSpPr>
            <p:spPr bwMode="auto">
              <a:xfrm>
                <a:off x="1947175" y="2491243"/>
                <a:ext cx="51946" cy="46478"/>
              </a:xfrm>
              <a:custGeom>
                <a:avLst/>
                <a:gdLst>
                  <a:gd name="T0" fmla="*/ 15 w 16"/>
                  <a:gd name="T1" fmla="*/ 2 h 14"/>
                  <a:gd name="T2" fmla="*/ 14 w 16"/>
                  <a:gd name="T3" fmla="*/ 7 h 14"/>
                  <a:gd name="T4" fmla="*/ 6 w 16"/>
                  <a:gd name="T5" fmla="*/ 13 h 14"/>
                  <a:gd name="T6" fmla="*/ 1 w 16"/>
                  <a:gd name="T7" fmla="*/ 12 h 14"/>
                  <a:gd name="T8" fmla="*/ 0 w 16"/>
                  <a:gd name="T9" fmla="*/ 10 h 14"/>
                  <a:gd name="T10" fmla="*/ 2 w 16"/>
                  <a:gd name="T11" fmla="*/ 7 h 14"/>
                  <a:gd name="T12" fmla="*/ 9 w 16"/>
                  <a:gd name="T13" fmla="*/ 1 h 14"/>
                  <a:gd name="T14" fmla="*/ 15 w 16"/>
                  <a:gd name="T15" fmla="*/ 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2"/>
                    </a:moveTo>
                    <a:cubicBezTo>
                      <a:pt x="16" y="4"/>
                      <a:pt x="16" y="6"/>
                      <a:pt x="14" y="7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5" y="14"/>
                      <a:pt x="2" y="14"/>
                      <a:pt x="1" y="12"/>
                    </a:cubicBezTo>
                    <a:cubicBezTo>
                      <a:pt x="1" y="12"/>
                      <a:pt x="0" y="11"/>
                      <a:pt x="0" y="10"/>
                    </a:cubicBezTo>
                    <a:cubicBezTo>
                      <a:pt x="0" y="9"/>
                      <a:pt x="1" y="8"/>
                      <a:pt x="2" y="7"/>
                    </a:cubicBezTo>
                    <a:cubicBezTo>
                      <a:pt x="9" y="1"/>
                      <a:pt x="9" y="1"/>
                      <a:pt x="9" y="1"/>
                    </a:cubicBezTo>
                    <a:cubicBezTo>
                      <a:pt x="11" y="0"/>
                      <a:pt x="13" y="1"/>
                      <a:pt x="15" y="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7" name="Freeform 100"/>
              <p:cNvSpPr>
                <a:spLocks/>
              </p:cNvSpPr>
              <p:nvPr/>
            </p:nvSpPr>
            <p:spPr bwMode="auto">
              <a:xfrm>
                <a:off x="1881559" y="2524050"/>
                <a:ext cx="58781" cy="28707"/>
              </a:xfrm>
              <a:custGeom>
                <a:avLst/>
                <a:gdLst>
                  <a:gd name="T0" fmla="*/ 14 w 18"/>
                  <a:gd name="T1" fmla="*/ 1 h 9"/>
                  <a:gd name="T2" fmla="*/ 17 w 18"/>
                  <a:gd name="T3" fmla="*/ 5 h 9"/>
                  <a:gd name="T4" fmla="*/ 13 w 18"/>
                  <a:gd name="T5" fmla="*/ 9 h 9"/>
                  <a:gd name="T6" fmla="*/ 4 w 18"/>
                  <a:gd name="T7" fmla="*/ 8 h 9"/>
                  <a:gd name="T8" fmla="*/ 0 w 18"/>
                  <a:gd name="T9" fmla="*/ 3 h 9"/>
                  <a:gd name="T10" fmla="*/ 4 w 18"/>
                  <a:gd name="T11" fmla="*/ 0 h 9"/>
                  <a:gd name="T12" fmla="*/ 4 w 18"/>
                  <a:gd name="T13" fmla="*/ 0 h 9"/>
                  <a:gd name="T14" fmla="*/ 14 w 18"/>
                  <a:gd name="T15" fmla="*/ 1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9">
                    <a:moveTo>
                      <a:pt x="14" y="1"/>
                    </a:moveTo>
                    <a:cubicBezTo>
                      <a:pt x="16" y="1"/>
                      <a:pt x="18" y="3"/>
                      <a:pt x="17" y="5"/>
                    </a:cubicBezTo>
                    <a:cubicBezTo>
                      <a:pt x="17" y="7"/>
                      <a:pt x="15" y="9"/>
                      <a:pt x="13" y="9"/>
                    </a:cubicBezTo>
                    <a:cubicBezTo>
                      <a:pt x="4" y="8"/>
                      <a:pt x="4" y="8"/>
                      <a:pt x="4" y="8"/>
                    </a:cubicBezTo>
                    <a:cubicBezTo>
                      <a:pt x="2" y="7"/>
                      <a:pt x="0" y="6"/>
                      <a:pt x="0" y="3"/>
                    </a:cubicBezTo>
                    <a:cubicBezTo>
                      <a:pt x="1" y="2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8" name="Freeform 101"/>
              <p:cNvSpPr>
                <a:spLocks/>
              </p:cNvSpPr>
              <p:nvPr/>
            </p:nvSpPr>
            <p:spPr bwMode="auto">
              <a:xfrm>
                <a:off x="1817310" y="2485775"/>
                <a:ext cx="51946" cy="45111"/>
              </a:xfrm>
              <a:custGeom>
                <a:avLst/>
                <a:gdLst>
                  <a:gd name="T0" fmla="*/ 15 w 16"/>
                  <a:gd name="T1" fmla="*/ 12 h 14"/>
                  <a:gd name="T2" fmla="*/ 9 w 16"/>
                  <a:gd name="T3" fmla="*/ 13 h 14"/>
                  <a:gd name="T4" fmla="*/ 2 w 16"/>
                  <a:gd name="T5" fmla="*/ 6 h 14"/>
                  <a:gd name="T6" fmla="*/ 2 w 16"/>
                  <a:gd name="T7" fmla="*/ 1 h 14"/>
                  <a:gd name="T8" fmla="*/ 4 w 16"/>
                  <a:gd name="T9" fmla="*/ 0 h 14"/>
                  <a:gd name="T10" fmla="*/ 7 w 16"/>
                  <a:gd name="T11" fmla="*/ 1 h 14"/>
                  <a:gd name="T12" fmla="*/ 14 w 16"/>
                  <a:gd name="T13" fmla="*/ 7 h 14"/>
                  <a:gd name="T14" fmla="*/ 15 w 16"/>
                  <a:gd name="T15" fmla="*/ 12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5" y="12"/>
                    </a:moveTo>
                    <a:cubicBezTo>
                      <a:pt x="13" y="14"/>
                      <a:pt x="11" y="14"/>
                      <a:pt x="9" y="13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0" y="5"/>
                      <a:pt x="0" y="3"/>
                      <a:pt x="2" y="1"/>
                    </a:cubicBezTo>
                    <a:cubicBezTo>
                      <a:pt x="2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1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6" y="8"/>
                      <a:pt x="16" y="11"/>
                      <a:pt x="15" y="1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49" name="Freeform 102"/>
              <p:cNvSpPr>
                <a:spLocks/>
              </p:cNvSpPr>
              <p:nvPr/>
            </p:nvSpPr>
            <p:spPr bwMode="auto">
              <a:xfrm>
                <a:off x="1774933" y="2429728"/>
                <a:ext cx="46478" cy="51946"/>
              </a:xfrm>
              <a:custGeom>
                <a:avLst/>
                <a:gdLst>
                  <a:gd name="T0" fmla="*/ 13 w 14"/>
                  <a:gd name="T1" fmla="*/ 10 h 16"/>
                  <a:gd name="T2" fmla="*/ 11 w 14"/>
                  <a:gd name="T3" fmla="*/ 15 h 16"/>
                  <a:gd name="T4" fmla="*/ 6 w 14"/>
                  <a:gd name="T5" fmla="*/ 14 h 16"/>
                  <a:gd name="T6" fmla="*/ 1 w 14"/>
                  <a:gd name="T7" fmla="*/ 5 h 16"/>
                  <a:gd name="T8" fmla="*/ 3 w 14"/>
                  <a:gd name="T9" fmla="*/ 0 h 16"/>
                  <a:gd name="T10" fmla="*/ 5 w 14"/>
                  <a:gd name="T11" fmla="*/ 0 h 16"/>
                  <a:gd name="T12" fmla="*/ 8 w 14"/>
                  <a:gd name="T13" fmla="*/ 2 h 16"/>
                  <a:gd name="T14" fmla="*/ 13 w 14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" h="16">
                    <a:moveTo>
                      <a:pt x="13" y="10"/>
                    </a:moveTo>
                    <a:cubicBezTo>
                      <a:pt x="14" y="12"/>
                      <a:pt x="13" y="14"/>
                      <a:pt x="11" y="15"/>
                    </a:cubicBezTo>
                    <a:cubicBezTo>
                      <a:pt x="10" y="16"/>
                      <a:pt x="7" y="16"/>
                      <a:pt x="6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1" y="1"/>
                      <a:pt x="3" y="0"/>
                    </a:cubicBezTo>
                    <a:cubicBezTo>
                      <a:pt x="3" y="0"/>
                      <a:pt x="4" y="0"/>
                      <a:pt x="5" y="0"/>
                    </a:cubicBezTo>
                    <a:cubicBezTo>
                      <a:pt x="6" y="0"/>
                      <a:pt x="7" y="1"/>
                      <a:pt x="8" y="2"/>
                    </a:cubicBezTo>
                    <a:lnTo>
                      <a:pt x="13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0" name="Freeform 103"/>
              <p:cNvSpPr>
                <a:spLocks/>
              </p:cNvSpPr>
              <p:nvPr/>
            </p:nvSpPr>
            <p:spPr bwMode="auto">
              <a:xfrm>
                <a:off x="1733924" y="2365479"/>
                <a:ext cx="41010" cy="51946"/>
              </a:xfrm>
              <a:custGeom>
                <a:avLst/>
                <a:gdLst>
                  <a:gd name="T0" fmla="*/ 12 w 13"/>
                  <a:gd name="T1" fmla="*/ 10 h 16"/>
                  <a:gd name="T2" fmla="*/ 11 w 13"/>
                  <a:gd name="T3" fmla="*/ 15 h 16"/>
                  <a:gd name="T4" fmla="*/ 5 w 13"/>
                  <a:gd name="T5" fmla="*/ 14 h 16"/>
                  <a:gd name="T6" fmla="*/ 1 w 13"/>
                  <a:gd name="T7" fmla="*/ 5 h 16"/>
                  <a:gd name="T8" fmla="*/ 2 w 13"/>
                  <a:gd name="T9" fmla="*/ 0 h 16"/>
                  <a:gd name="T10" fmla="*/ 4 w 13"/>
                  <a:gd name="T11" fmla="*/ 0 h 16"/>
                  <a:gd name="T12" fmla="*/ 7 w 13"/>
                  <a:gd name="T13" fmla="*/ 2 h 16"/>
                  <a:gd name="T14" fmla="*/ 12 w 13"/>
                  <a:gd name="T15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3" h="16">
                    <a:moveTo>
                      <a:pt x="12" y="10"/>
                    </a:moveTo>
                    <a:cubicBezTo>
                      <a:pt x="13" y="12"/>
                      <a:pt x="12" y="14"/>
                      <a:pt x="11" y="15"/>
                    </a:cubicBezTo>
                    <a:cubicBezTo>
                      <a:pt x="9" y="16"/>
                      <a:pt x="6" y="15"/>
                      <a:pt x="5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"/>
                      <a:pt x="0" y="1"/>
                      <a:pt x="2" y="0"/>
                    </a:cubicBezTo>
                    <a:cubicBezTo>
                      <a:pt x="3" y="0"/>
                      <a:pt x="3" y="0"/>
                      <a:pt x="4" y="0"/>
                    </a:cubicBezTo>
                    <a:cubicBezTo>
                      <a:pt x="5" y="0"/>
                      <a:pt x="6" y="0"/>
                      <a:pt x="7" y="2"/>
                    </a:cubicBezTo>
                    <a:lnTo>
                      <a:pt x="12" y="1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1" name="Freeform 104"/>
              <p:cNvSpPr>
                <a:spLocks/>
              </p:cNvSpPr>
              <p:nvPr/>
            </p:nvSpPr>
            <p:spPr bwMode="auto">
              <a:xfrm>
                <a:off x="1681978" y="2317634"/>
                <a:ext cx="51946" cy="45111"/>
              </a:xfrm>
              <a:custGeom>
                <a:avLst/>
                <a:gdLst>
                  <a:gd name="T0" fmla="*/ 14 w 16"/>
                  <a:gd name="T1" fmla="*/ 6 h 14"/>
                  <a:gd name="T2" fmla="*/ 15 w 16"/>
                  <a:gd name="T3" fmla="*/ 12 h 14"/>
                  <a:gd name="T4" fmla="*/ 10 w 16"/>
                  <a:gd name="T5" fmla="*/ 12 h 14"/>
                  <a:gd name="T6" fmla="*/ 2 w 16"/>
                  <a:gd name="T7" fmla="*/ 6 h 14"/>
                  <a:gd name="T8" fmla="*/ 2 w 16"/>
                  <a:gd name="T9" fmla="*/ 1 h 14"/>
                  <a:gd name="T10" fmla="*/ 5 w 16"/>
                  <a:gd name="T11" fmla="*/ 0 h 14"/>
                  <a:gd name="T12" fmla="*/ 7 w 16"/>
                  <a:gd name="T13" fmla="*/ 0 h 14"/>
                  <a:gd name="T14" fmla="*/ 14 w 16"/>
                  <a:gd name="T15" fmla="*/ 6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6" h="14">
                    <a:moveTo>
                      <a:pt x="14" y="6"/>
                    </a:moveTo>
                    <a:cubicBezTo>
                      <a:pt x="16" y="8"/>
                      <a:pt x="16" y="10"/>
                      <a:pt x="15" y="12"/>
                    </a:cubicBezTo>
                    <a:cubicBezTo>
                      <a:pt x="14" y="13"/>
                      <a:pt x="11" y="14"/>
                      <a:pt x="10" y="12"/>
                    </a:cubicBezTo>
                    <a:cubicBezTo>
                      <a:pt x="2" y="6"/>
                      <a:pt x="2" y="6"/>
                      <a:pt x="2" y="6"/>
                    </a:cubicBezTo>
                    <a:cubicBezTo>
                      <a:pt x="1" y="5"/>
                      <a:pt x="0" y="2"/>
                      <a:pt x="2" y="1"/>
                    </a:cubicBezTo>
                    <a:cubicBezTo>
                      <a:pt x="2" y="0"/>
                      <a:pt x="3" y="0"/>
                      <a:pt x="5" y="0"/>
                    </a:cubicBezTo>
                    <a:cubicBezTo>
                      <a:pt x="5" y="0"/>
                      <a:pt x="6" y="0"/>
                      <a:pt x="7" y="0"/>
                    </a:cubicBezTo>
                    <a:lnTo>
                      <a:pt x="14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2" name="Freeform 105"/>
              <p:cNvSpPr>
                <a:spLocks/>
              </p:cNvSpPr>
              <p:nvPr/>
            </p:nvSpPr>
            <p:spPr bwMode="auto">
              <a:xfrm>
                <a:off x="1613628" y="2291662"/>
                <a:ext cx="54680" cy="28707"/>
              </a:xfrm>
              <a:custGeom>
                <a:avLst/>
                <a:gdLst>
                  <a:gd name="T0" fmla="*/ 14 w 17"/>
                  <a:gd name="T1" fmla="*/ 2 h 9"/>
                  <a:gd name="T2" fmla="*/ 17 w 17"/>
                  <a:gd name="T3" fmla="*/ 6 h 9"/>
                  <a:gd name="T4" fmla="*/ 13 w 17"/>
                  <a:gd name="T5" fmla="*/ 9 h 9"/>
                  <a:gd name="T6" fmla="*/ 3 w 17"/>
                  <a:gd name="T7" fmla="*/ 7 h 9"/>
                  <a:gd name="T8" fmla="*/ 0 w 17"/>
                  <a:gd name="T9" fmla="*/ 3 h 9"/>
                  <a:gd name="T10" fmla="*/ 4 w 17"/>
                  <a:gd name="T11" fmla="*/ 0 h 9"/>
                  <a:gd name="T12" fmla="*/ 4 w 17"/>
                  <a:gd name="T13" fmla="*/ 0 h 9"/>
                  <a:gd name="T14" fmla="*/ 14 w 17"/>
                  <a:gd name="T15" fmla="*/ 2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9">
                    <a:moveTo>
                      <a:pt x="14" y="2"/>
                    </a:moveTo>
                    <a:cubicBezTo>
                      <a:pt x="16" y="2"/>
                      <a:pt x="17" y="4"/>
                      <a:pt x="17" y="6"/>
                    </a:cubicBezTo>
                    <a:cubicBezTo>
                      <a:pt x="17" y="8"/>
                      <a:pt x="15" y="9"/>
                      <a:pt x="13" y="9"/>
                    </a:cubicBezTo>
                    <a:cubicBezTo>
                      <a:pt x="3" y="7"/>
                      <a:pt x="3" y="7"/>
                      <a:pt x="3" y="7"/>
                    </a:cubicBezTo>
                    <a:cubicBezTo>
                      <a:pt x="1" y="7"/>
                      <a:pt x="0" y="5"/>
                      <a:pt x="0" y="3"/>
                    </a:cubicBezTo>
                    <a:cubicBezTo>
                      <a:pt x="0" y="1"/>
                      <a:pt x="2" y="0"/>
                      <a:pt x="4" y="0"/>
                    </a:cubicBezTo>
                    <a:cubicBezTo>
                      <a:pt x="4" y="0"/>
                      <a:pt x="4" y="0"/>
                      <a:pt x="4" y="0"/>
                    </a:cubicBezTo>
                    <a:lnTo>
                      <a:pt x="14" y="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3" name="Freeform 106"/>
              <p:cNvSpPr>
                <a:spLocks/>
              </p:cNvSpPr>
              <p:nvPr/>
            </p:nvSpPr>
            <p:spPr bwMode="auto">
              <a:xfrm>
                <a:off x="1537077" y="2287561"/>
                <a:ext cx="54680" cy="46478"/>
              </a:xfrm>
              <a:custGeom>
                <a:avLst/>
                <a:gdLst>
                  <a:gd name="T0" fmla="*/ 16 w 17"/>
                  <a:gd name="T1" fmla="*/ 3 h 14"/>
                  <a:gd name="T2" fmla="*/ 14 w 17"/>
                  <a:gd name="T3" fmla="*/ 8 h 14"/>
                  <a:gd name="T4" fmla="*/ 6 w 17"/>
                  <a:gd name="T5" fmla="*/ 13 h 14"/>
                  <a:gd name="T6" fmla="*/ 1 w 17"/>
                  <a:gd name="T7" fmla="*/ 11 h 14"/>
                  <a:gd name="T8" fmla="*/ 0 w 17"/>
                  <a:gd name="T9" fmla="*/ 10 h 14"/>
                  <a:gd name="T10" fmla="*/ 2 w 17"/>
                  <a:gd name="T11" fmla="*/ 6 h 14"/>
                  <a:gd name="T12" fmla="*/ 10 w 17"/>
                  <a:gd name="T13" fmla="*/ 1 h 14"/>
                  <a:gd name="T14" fmla="*/ 16 w 17"/>
                  <a:gd name="T1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7" h="14">
                    <a:moveTo>
                      <a:pt x="16" y="3"/>
                    </a:moveTo>
                    <a:cubicBezTo>
                      <a:pt x="17" y="5"/>
                      <a:pt x="16" y="7"/>
                      <a:pt x="14" y="8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4" y="14"/>
                      <a:pt x="2" y="13"/>
                      <a:pt x="1" y="11"/>
                    </a:cubicBezTo>
                    <a:cubicBezTo>
                      <a:pt x="1" y="11"/>
                      <a:pt x="0" y="10"/>
                      <a:pt x="0" y="10"/>
                    </a:cubicBezTo>
                    <a:cubicBezTo>
                      <a:pt x="0" y="8"/>
                      <a:pt x="1" y="7"/>
                      <a:pt x="2" y="6"/>
                    </a:cubicBezTo>
                    <a:cubicBezTo>
                      <a:pt x="10" y="1"/>
                      <a:pt x="10" y="1"/>
                      <a:pt x="10" y="1"/>
                    </a:cubicBezTo>
                    <a:cubicBezTo>
                      <a:pt x="12" y="0"/>
                      <a:pt x="15" y="1"/>
                      <a:pt x="16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4" name="Freeform 107"/>
              <p:cNvSpPr>
                <a:spLocks/>
              </p:cNvSpPr>
              <p:nvPr/>
            </p:nvSpPr>
            <p:spPr bwMode="auto">
              <a:xfrm>
                <a:off x="1504269" y="2407856"/>
                <a:ext cx="38276" cy="54680"/>
              </a:xfrm>
              <a:custGeom>
                <a:avLst/>
                <a:gdLst>
                  <a:gd name="T0" fmla="*/ 11 w 12"/>
                  <a:gd name="T1" fmla="*/ 12 h 17"/>
                  <a:gd name="T2" fmla="*/ 9 w 12"/>
                  <a:gd name="T3" fmla="*/ 16 h 17"/>
                  <a:gd name="T4" fmla="*/ 8 w 12"/>
                  <a:gd name="T5" fmla="*/ 17 h 17"/>
                  <a:gd name="T6" fmla="*/ 4 w 12"/>
                  <a:gd name="T7" fmla="*/ 14 h 17"/>
                  <a:gd name="T8" fmla="*/ 1 w 12"/>
                  <a:gd name="T9" fmla="*/ 5 h 17"/>
                  <a:gd name="T10" fmla="*/ 3 w 12"/>
                  <a:gd name="T11" fmla="*/ 0 h 17"/>
                  <a:gd name="T12" fmla="*/ 8 w 12"/>
                  <a:gd name="T13" fmla="*/ 3 h 17"/>
                  <a:gd name="T14" fmla="*/ 11 w 12"/>
                  <a:gd name="T15" fmla="*/ 12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2" h="17">
                    <a:moveTo>
                      <a:pt x="11" y="12"/>
                    </a:moveTo>
                    <a:cubicBezTo>
                      <a:pt x="12" y="13"/>
                      <a:pt x="11" y="16"/>
                      <a:pt x="9" y="16"/>
                    </a:cubicBezTo>
                    <a:cubicBezTo>
                      <a:pt x="9" y="16"/>
                      <a:pt x="8" y="17"/>
                      <a:pt x="8" y="17"/>
                    </a:cubicBezTo>
                    <a:cubicBezTo>
                      <a:pt x="6" y="17"/>
                      <a:pt x="5" y="16"/>
                      <a:pt x="4" y="14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3"/>
                      <a:pt x="1" y="1"/>
                      <a:pt x="3" y="0"/>
                    </a:cubicBezTo>
                    <a:cubicBezTo>
                      <a:pt x="5" y="0"/>
                      <a:pt x="7" y="1"/>
                      <a:pt x="8" y="3"/>
                    </a:cubicBezTo>
                    <a:lnTo>
                      <a:pt x="11" y="1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  <p:sp>
            <p:nvSpPr>
              <p:cNvPr id="55" name="Freeform 108"/>
              <p:cNvSpPr>
                <a:spLocks/>
              </p:cNvSpPr>
              <p:nvPr/>
            </p:nvSpPr>
            <p:spPr bwMode="auto">
              <a:xfrm>
                <a:off x="1501535" y="2339506"/>
                <a:ext cx="35542" cy="54680"/>
              </a:xfrm>
              <a:custGeom>
                <a:avLst/>
                <a:gdLst>
                  <a:gd name="T0" fmla="*/ 7 w 11"/>
                  <a:gd name="T1" fmla="*/ 0 h 17"/>
                  <a:gd name="T2" fmla="*/ 10 w 11"/>
                  <a:gd name="T3" fmla="*/ 5 h 17"/>
                  <a:gd name="T4" fmla="*/ 8 w 11"/>
                  <a:gd name="T5" fmla="*/ 14 h 17"/>
                  <a:gd name="T6" fmla="*/ 3 w 11"/>
                  <a:gd name="T7" fmla="*/ 17 h 17"/>
                  <a:gd name="T8" fmla="*/ 0 w 11"/>
                  <a:gd name="T9" fmla="*/ 13 h 17"/>
                  <a:gd name="T10" fmla="*/ 1 w 11"/>
                  <a:gd name="T11" fmla="*/ 12 h 17"/>
                  <a:gd name="T12" fmla="*/ 3 w 11"/>
                  <a:gd name="T13" fmla="*/ 3 h 17"/>
                  <a:gd name="T14" fmla="*/ 7 w 11"/>
                  <a:gd name="T15" fmla="*/ 0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" h="17">
                    <a:moveTo>
                      <a:pt x="7" y="0"/>
                    </a:moveTo>
                    <a:cubicBezTo>
                      <a:pt x="9" y="1"/>
                      <a:pt x="11" y="3"/>
                      <a:pt x="10" y="5"/>
                    </a:cubicBezTo>
                    <a:cubicBezTo>
                      <a:pt x="8" y="14"/>
                      <a:pt x="8" y="14"/>
                      <a:pt x="8" y="14"/>
                    </a:cubicBezTo>
                    <a:cubicBezTo>
                      <a:pt x="7" y="16"/>
                      <a:pt x="5" y="17"/>
                      <a:pt x="3" y="17"/>
                    </a:cubicBezTo>
                    <a:cubicBezTo>
                      <a:pt x="2" y="16"/>
                      <a:pt x="0" y="15"/>
                      <a:pt x="0" y="13"/>
                    </a:cubicBezTo>
                    <a:cubicBezTo>
                      <a:pt x="0" y="13"/>
                      <a:pt x="0" y="12"/>
                      <a:pt x="1" y="12"/>
                    </a:cubicBezTo>
                    <a:cubicBezTo>
                      <a:pt x="3" y="3"/>
                      <a:pt x="3" y="3"/>
                      <a:pt x="3" y="3"/>
                    </a:cubicBezTo>
                    <a:cubicBezTo>
                      <a:pt x="3" y="1"/>
                      <a:pt x="5" y="0"/>
                      <a:pt x="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42" name="Text Box 8"/>
            <p:cNvSpPr txBox="1">
              <a:spLocks noChangeArrowheads="1"/>
            </p:cNvSpPr>
            <p:nvPr/>
          </p:nvSpPr>
          <p:spPr bwMode="auto">
            <a:xfrm>
              <a:off x="1207860" y="1907333"/>
              <a:ext cx="26301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zh-CN" altLang="en-US" sz="2800" dirty="0" smtClean="0">
                  <a:solidFill>
                    <a:srgbClr val="285A32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算法描述</a:t>
              </a:r>
              <a:r>
                <a:rPr kumimoji="1" lang="zh-CN" altLang="en-US" sz="2800" dirty="0" smtClean="0">
                  <a:solidFill>
                    <a:srgbClr val="40404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：</a:t>
              </a:r>
              <a:endParaRPr kumimoji="1" lang="zh-CN" altLang="en-US" sz="2800" dirty="0">
                <a:solidFill>
                  <a:srgbClr val="40404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5695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25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" fill="hold">
                      <p:stCondLst>
                        <p:cond delay="0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5" presetClass="emph" presetSubtype="0" repeatCount="2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4" grpId="0" animBg="1"/>
      <p:bldP spid="36" grpId="0" animBg="1"/>
      <p:bldP spid="36" grpId="1" animBg="1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1666</Words>
  <Application>Microsoft Office PowerPoint</Application>
  <PresentationFormat>自定义</PresentationFormat>
  <Paragraphs>328</Paragraphs>
  <Slides>20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2" baseType="lpstr">
      <vt:lpstr>Office Theme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AutoBVT</dc:creator>
  <cp:lastModifiedBy>Windows User</cp:lastModifiedBy>
  <cp:revision>154</cp:revision>
  <dcterms:created xsi:type="dcterms:W3CDTF">2016-09-14T00:58:04Z</dcterms:created>
  <dcterms:modified xsi:type="dcterms:W3CDTF">2020-09-21T16:14:57Z</dcterms:modified>
</cp:coreProperties>
</file>