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5C307D"/>
    <a:srgbClr val="507D7D"/>
    <a:srgbClr val="285A32"/>
    <a:srgbClr val="B42D2D"/>
    <a:srgbClr val="5A327D"/>
    <a:srgbClr val="6E6EAA"/>
    <a:srgbClr val="4196BE"/>
    <a:srgbClr val="595959"/>
    <a:srgbClr val="787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77" autoAdjust="0"/>
  </p:normalViewPr>
  <p:slideViewPr>
    <p:cSldViewPr snapToGrid="0">
      <p:cViewPr>
        <p:scale>
          <a:sx n="88" d="100"/>
          <a:sy n="88" d="100"/>
        </p:scale>
        <p:origin x="-437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25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25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2-5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顺序表和链表的比较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8" y="2729931"/>
            <a:ext cx="8666917" cy="11735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第二章     线性表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40"/>
          <p:cNvGrpSpPr/>
          <p:nvPr/>
        </p:nvGrpSpPr>
        <p:grpSpPr>
          <a:xfrm>
            <a:off x="2365062" y="1624262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2365062" y="257483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3110178" y="1558948"/>
            <a:ext cx="3533244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charset="-122"/>
                <a:ea typeface="宋体" charset="-122"/>
              </a:defRPr>
            </a:lvl1pPr>
          </a:lstStyle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存储分配方式的比较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3110178" y="2505412"/>
            <a:ext cx="28017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时间性能比较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Group 40"/>
          <p:cNvGrpSpPr/>
          <p:nvPr/>
        </p:nvGrpSpPr>
        <p:grpSpPr>
          <a:xfrm>
            <a:off x="2365062" y="3525407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110179" y="3455984"/>
            <a:ext cx="26379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空间性能比较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908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存储分配方式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57758" y="4809743"/>
            <a:ext cx="10371936" cy="978729"/>
            <a:chOff x="859943" y="2920944"/>
            <a:chExt cx="10371936" cy="978729"/>
          </a:xfrm>
        </p:grpSpPr>
        <p:sp>
          <p:nvSpPr>
            <p:cNvPr id="55" name="Rectangle 13"/>
            <p:cNvSpPr>
              <a:spLocks noChangeArrowheads="1"/>
            </p:cNvSpPr>
            <p:nvPr/>
          </p:nvSpPr>
          <p:spPr bwMode="auto">
            <a:xfrm>
              <a:off x="1399942" y="2920944"/>
              <a:ext cx="9831937" cy="9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链表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：采用</a:t>
              </a:r>
              <a:r>
                <a:rPr lang="zh-CN" altLang="en-US" sz="2400" b="1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链式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</a:t>
              </a:r>
              <a:r>
                <a:rPr lang="en-US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存储分配，即用一组</a:t>
              </a:r>
              <a:r>
                <a:rPr lang="zh-CN" altLang="en-US" sz="24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任意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的存储单元存放线性表的元素，用</a:t>
              </a:r>
              <a:r>
                <a:rPr lang="zh-CN" altLang="en-US" sz="24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来反映数据元素之间的逻辑关系</a:t>
              </a:r>
            </a:p>
          </p:txBody>
        </p:sp>
        <p:grpSp>
          <p:nvGrpSpPr>
            <p:cNvPr id="56" name="Group 67"/>
            <p:cNvGrpSpPr/>
            <p:nvPr/>
          </p:nvGrpSpPr>
          <p:grpSpPr>
            <a:xfrm>
              <a:off x="859943" y="3136558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7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757758" y="809796"/>
            <a:ext cx="10316915" cy="1421928"/>
            <a:chOff x="859943" y="1052598"/>
            <a:chExt cx="10316915" cy="1421928"/>
          </a:xfrm>
        </p:grpSpPr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1399942" y="1052598"/>
              <a:ext cx="9776916" cy="1421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</a:t>
              </a:r>
              <a:r>
                <a:rPr lang="zh-CN" altLang="en-US" sz="24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：采用</a:t>
              </a:r>
              <a:r>
                <a:rPr lang="zh-CN" altLang="en-US" sz="24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4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存储分配，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即用一段地址</a:t>
              </a:r>
              <a:r>
                <a:rPr lang="zh-CN" altLang="en-US" sz="24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连续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的存储单元</a:t>
              </a:r>
              <a:r>
                <a:rPr lang="zh-CN" altLang="en-US" sz="24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依次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存储线性表的数据元素，数据元素之间的逻辑关系通过</a:t>
              </a:r>
              <a:r>
                <a:rPr lang="zh-CN" altLang="en-US" sz="24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存储位置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（下标）来实现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Group 67"/>
            <p:cNvGrpSpPr/>
            <p:nvPr/>
          </p:nvGrpSpPr>
          <p:grpSpPr>
            <a:xfrm>
              <a:off x="859943" y="1241849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6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cxnSp>
        <p:nvCxnSpPr>
          <p:cNvPr id="6" name="直接连接符 5"/>
          <p:cNvCxnSpPr/>
          <p:nvPr/>
        </p:nvCxnSpPr>
        <p:spPr>
          <a:xfrm>
            <a:off x="335280" y="3535680"/>
            <a:ext cx="11384280" cy="0"/>
          </a:xfrm>
          <a:prstGeom prst="line">
            <a:avLst/>
          </a:prstGeom>
          <a:ln w="38100">
            <a:solidFill>
              <a:srgbClr val="5C307D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41"/>
          <p:cNvGrpSpPr>
            <a:grpSpLocks/>
          </p:cNvGrpSpPr>
          <p:nvPr/>
        </p:nvGrpSpPr>
        <p:grpSpPr bwMode="auto">
          <a:xfrm>
            <a:off x="1140826" y="3694113"/>
            <a:ext cx="7891463" cy="706438"/>
            <a:chOff x="314" y="2293"/>
            <a:chExt cx="4971" cy="445"/>
          </a:xfrm>
          <a:noFill/>
        </p:grpSpPr>
        <p:sp>
          <p:nvSpPr>
            <p:cNvPr id="60" name="Line 9"/>
            <p:cNvSpPr>
              <a:spLocks noChangeShapeType="1"/>
            </p:cNvSpPr>
            <p:nvPr/>
          </p:nvSpPr>
          <p:spPr bwMode="auto">
            <a:xfrm flipV="1">
              <a:off x="350" y="2581"/>
              <a:ext cx="43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sp>
          <p:nvSpPr>
            <p:cNvPr id="61" name="Text Box 10"/>
            <p:cNvSpPr txBox="1">
              <a:spLocks noChangeArrowheads="1"/>
            </p:cNvSpPr>
            <p:nvPr/>
          </p:nvSpPr>
          <p:spPr bwMode="auto">
            <a:xfrm>
              <a:off x="314" y="2293"/>
              <a:ext cx="480" cy="2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head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2" name="Line 11"/>
            <p:cNvSpPr>
              <a:spLocks noChangeShapeType="1"/>
            </p:cNvSpPr>
            <p:nvPr/>
          </p:nvSpPr>
          <p:spPr bwMode="auto">
            <a:xfrm>
              <a:off x="3835" y="2607"/>
              <a:ext cx="354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grpSp>
          <p:nvGrpSpPr>
            <p:cNvPr id="96" name="Group 12"/>
            <p:cNvGrpSpPr>
              <a:grpSpLocks/>
            </p:cNvGrpSpPr>
            <p:nvPr/>
          </p:nvGrpSpPr>
          <p:grpSpPr bwMode="auto">
            <a:xfrm>
              <a:off x="1792" y="2406"/>
              <a:ext cx="704" cy="305"/>
              <a:chOff x="759" y="3237"/>
              <a:chExt cx="704" cy="305"/>
            </a:xfrm>
            <a:grpFill/>
          </p:grpSpPr>
          <p:sp>
            <p:nvSpPr>
              <p:cNvPr id="110" name="Text Box 13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 dirty="0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aseline="-25000" dirty="0">
                    <a:solidFill>
                      <a:srgbClr val="40404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11" name="Line 14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97" name="Line 15"/>
            <p:cNvSpPr>
              <a:spLocks noChangeShapeType="1"/>
            </p:cNvSpPr>
            <p:nvPr/>
          </p:nvSpPr>
          <p:spPr bwMode="auto">
            <a:xfrm>
              <a:off x="2421" y="2590"/>
              <a:ext cx="363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grpSp>
          <p:nvGrpSpPr>
            <p:cNvPr id="98" name="Group 16"/>
            <p:cNvGrpSpPr>
              <a:grpSpLocks/>
            </p:cNvGrpSpPr>
            <p:nvPr/>
          </p:nvGrpSpPr>
          <p:grpSpPr bwMode="auto">
            <a:xfrm>
              <a:off x="2788" y="2415"/>
              <a:ext cx="704" cy="305"/>
              <a:chOff x="759" y="3237"/>
              <a:chExt cx="704" cy="305"/>
            </a:xfrm>
            <a:grpFill/>
          </p:grpSpPr>
          <p:sp>
            <p:nvSpPr>
              <p:cNvPr id="108" name="Text Box 17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 dirty="0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aseline="-25000" dirty="0">
                    <a:solidFill>
                      <a:srgbClr val="40404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09" name="Line 18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99" name="Line 19"/>
            <p:cNvSpPr>
              <a:spLocks noChangeShapeType="1"/>
            </p:cNvSpPr>
            <p:nvPr/>
          </p:nvSpPr>
          <p:spPr bwMode="auto">
            <a:xfrm>
              <a:off x="3399" y="2608"/>
              <a:ext cx="363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sp>
          <p:nvSpPr>
            <p:cNvPr id="100" name="Line 20"/>
            <p:cNvSpPr>
              <a:spLocks noChangeShapeType="1"/>
            </p:cNvSpPr>
            <p:nvPr/>
          </p:nvSpPr>
          <p:spPr bwMode="auto">
            <a:xfrm>
              <a:off x="4213" y="2608"/>
              <a:ext cx="363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grpSp>
          <p:nvGrpSpPr>
            <p:cNvPr id="101" name="Group 21"/>
            <p:cNvGrpSpPr>
              <a:grpSpLocks/>
            </p:cNvGrpSpPr>
            <p:nvPr/>
          </p:nvGrpSpPr>
          <p:grpSpPr bwMode="auto">
            <a:xfrm>
              <a:off x="4580" y="2433"/>
              <a:ext cx="704" cy="305"/>
              <a:chOff x="759" y="3237"/>
              <a:chExt cx="704" cy="305"/>
            </a:xfrm>
            <a:grpFill/>
          </p:grpSpPr>
          <p:sp>
            <p:nvSpPr>
              <p:cNvPr id="106" name="Text Box 22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="1" i="1" baseline="-25000">
                    <a:solidFill>
                      <a:srgbClr val="404040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107" name="Line 23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102" name="Text Box 24"/>
            <p:cNvSpPr txBox="1">
              <a:spLocks noChangeArrowheads="1"/>
            </p:cNvSpPr>
            <p:nvPr/>
          </p:nvSpPr>
          <p:spPr bwMode="auto">
            <a:xfrm>
              <a:off x="4956" y="2432"/>
              <a:ext cx="329" cy="28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algn="l"/>
              <a:r>
                <a:rPr lang="en-US" altLang="zh-CN" sz="24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∧</a:t>
              </a:r>
            </a:p>
          </p:txBody>
        </p:sp>
        <p:sp>
          <p:nvSpPr>
            <p:cNvPr id="103" name="Text Box 30"/>
            <p:cNvSpPr txBox="1">
              <a:spLocks noChangeArrowheads="1"/>
            </p:cNvSpPr>
            <p:nvPr/>
          </p:nvSpPr>
          <p:spPr bwMode="auto">
            <a:xfrm>
              <a:off x="786" y="2406"/>
              <a:ext cx="704" cy="306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="1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04" name="Line 31"/>
            <p:cNvSpPr>
              <a:spLocks noChangeShapeType="1"/>
            </p:cNvSpPr>
            <p:nvPr/>
          </p:nvSpPr>
          <p:spPr bwMode="auto">
            <a:xfrm>
              <a:off x="1142" y="2406"/>
              <a:ext cx="0" cy="306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sp>
          <p:nvSpPr>
            <p:cNvPr id="105" name="Line 32"/>
            <p:cNvSpPr>
              <a:spLocks noChangeShapeType="1"/>
            </p:cNvSpPr>
            <p:nvPr/>
          </p:nvSpPr>
          <p:spPr bwMode="auto">
            <a:xfrm>
              <a:off x="1415" y="2590"/>
              <a:ext cx="363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1120188" y="2072032"/>
            <a:ext cx="10081831" cy="1082655"/>
            <a:chOff x="1059228" y="2452216"/>
            <a:chExt cx="10081831" cy="1272715"/>
          </a:xfrm>
        </p:grpSpPr>
        <p:grpSp>
          <p:nvGrpSpPr>
            <p:cNvPr id="132" name="组合 131"/>
            <p:cNvGrpSpPr/>
            <p:nvPr/>
          </p:nvGrpSpPr>
          <p:grpSpPr>
            <a:xfrm>
              <a:off x="1059228" y="2452216"/>
              <a:ext cx="10081831" cy="1272715"/>
              <a:chOff x="997648" y="2442670"/>
              <a:chExt cx="10081831" cy="1272715"/>
            </a:xfrm>
          </p:grpSpPr>
          <p:sp>
            <p:nvSpPr>
              <p:cNvPr id="141" name="Text Box 5"/>
              <p:cNvSpPr txBox="1">
                <a:spLocks noChangeArrowheads="1"/>
              </p:cNvSpPr>
              <p:nvPr/>
            </p:nvSpPr>
            <p:spPr bwMode="auto">
              <a:xfrm>
                <a:off x="1058608" y="2442670"/>
                <a:ext cx="10020871" cy="6150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 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0         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…           </a:t>
                </a:r>
                <a:r>
                  <a:rPr lang="en-US" altLang="zh-CN" sz="2400" i="1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+mn-ea"/>
                  </a:rPr>
                  <a:t>-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2       </a:t>
                </a:r>
                <a:r>
                  <a:rPr lang="en-US" altLang="zh-CN" sz="2400" i="1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+mn-ea"/>
                  </a:rPr>
                  <a:t>-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1         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… 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       </a:t>
                </a:r>
                <a:r>
                  <a:rPr lang="en-US" altLang="zh-CN" sz="2400" i="1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n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+mn-ea"/>
                  </a:rPr>
                  <a:t>-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1                   MaxSize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+mn-ea"/>
                  </a:rPr>
                  <a:t>-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1 </a:t>
                </a:r>
                <a:endPara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42" name="Rectangle 7"/>
              <p:cNvSpPr>
                <a:spLocks noChangeArrowheads="1"/>
              </p:cNvSpPr>
              <p:nvPr/>
            </p:nvSpPr>
            <p:spPr bwMode="auto">
              <a:xfrm>
                <a:off x="997648" y="2996248"/>
                <a:ext cx="8790306" cy="719137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404040"/>
                  </a:solidFill>
                </a:endParaRPr>
              </a:p>
            </p:txBody>
          </p:sp>
          <p:sp>
            <p:nvSpPr>
              <p:cNvPr id="143" name="Line 8"/>
              <p:cNvSpPr>
                <a:spLocks noChangeShapeType="1"/>
              </p:cNvSpPr>
              <p:nvPr/>
            </p:nvSpPr>
            <p:spPr bwMode="auto">
              <a:xfrm>
                <a:off x="1912049" y="2996248"/>
                <a:ext cx="1587" cy="71913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404040"/>
                  </a:solidFill>
                </a:endParaRPr>
              </a:p>
            </p:txBody>
          </p:sp>
          <p:sp>
            <p:nvSpPr>
              <p:cNvPr id="144" name="Line 9"/>
              <p:cNvSpPr>
                <a:spLocks noChangeShapeType="1"/>
              </p:cNvSpPr>
              <p:nvPr/>
            </p:nvSpPr>
            <p:spPr bwMode="auto">
              <a:xfrm>
                <a:off x="3282061" y="2996248"/>
                <a:ext cx="1588" cy="71913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404040"/>
                  </a:solidFill>
                </a:endParaRPr>
              </a:p>
            </p:txBody>
          </p:sp>
          <p:sp>
            <p:nvSpPr>
              <p:cNvPr id="145" name="Line 10"/>
              <p:cNvSpPr>
                <a:spLocks noChangeShapeType="1"/>
              </p:cNvSpPr>
              <p:nvPr/>
            </p:nvSpPr>
            <p:spPr bwMode="auto">
              <a:xfrm>
                <a:off x="4196461" y="2996248"/>
                <a:ext cx="1588" cy="71913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404040"/>
                  </a:solidFill>
                </a:endParaRPr>
              </a:p>
            </p:txBody>
          </p:sp>
          <p:sp>
            <p:nvSpPr>
              <p:cNvPr id="146" name="Line 11"/>
              <p:cNvSpPr>
                <a:spLocks noChangeShapeType="1"/>
              </p:cNvSpPr>
              <p:nvPr/>
            </p:nvSpPr>
            <p:spPr bwMode="auto">
              <a:xfrm>
                <a:off x="5066729" y="2996248"/>
                <a:ext cx="1587" cy="71913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404040"/>
                  </a:solidFill>
                </a:endParaRPr>
              </a:p>
            </p:txBody>
          </p:sp>
          <p:sp>
            <p:nvSpPr>
              <p:cNvPr id="147" name="Line 12"/>
              <p:cNvSpPr>
                <a:spLocks noChangeShapeType="1"/>
              </p:cNvSpPr>
              <p:nvPr/>
            </p:nvSpPr>
            <p:spPr bwMode="auto">
              <a:xfrm>
                <a:off x="6372289" y="2996248"/>
                <a:ext cx="0" cy="71913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404040"/>
                  </a:solidFill>
                </a:endParaRPr>
              </a:p>
            </p:txBody>
          </p:sp>
          <p:sp>
            <p:nvSpPr>
              <p:cNvPr id="148" name="Line 13"/>
              <p:cNvSpPr>
                <a:spLocks noChangeShapeType="1"/>
              </p:cNvSpPr>
              <p:nvPr/>
            </p:nvSpPr>
            <p:spPr bwMode="auto">
              <a:xfrm>
                <a:off x="7197789" y="2996248"/>
                <a:ext cx="0" cy="71913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133" name="组合 132"/>
            <p:cNvGrpSpPr/>
            <p:nvPr/>
          </p:nvGrpSpPr>
          <p:grpSpPr>
            <a:xfrm>
              <a:off x="1211629" y="2921021"/>
              <a:ext cx="5958840" cy="721752"/>
              <a:chOff x="1150049" y="2941955"/>
              <a:chExt cx="5958840" cy="721752"/>
            </a:xfrm>
          </p:grpSpPr>
          <p:sp>
            <p:nvSpPr>
              <p:cNvPr id="135" name="Text Box 14"/>
              <p:cNvSpPr txBox="1">
                <a:spLocks noChangeArrowheads="1"/>
              </p:cNvSpPr>
              <p:nvPr/>
            </p:nvSpPr>
            <p:spPr bwMode="auto">
              <a:xfrm>
                <a:off x="1150049" y="3048635"/>
                <a:ext cx="609600" cy="61507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a</a:t>
                </a:r>
                <a:r>
                  <a:rPr lang="en-US" altLang="zh-CN" sz="2800" baseline="-250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136" name="Text Box 15"/>
              <p:cNvSpPr txBox="1">
                <a:spLocks noChangeArrowheads="1"/>
              </p:cNvSpPr>
              <p:nvPr/>
            </p:nvSpPr>
            <p:spPr bwMode="auto">
              <a:xfrm>
                <a:off x="2363851" y="2977355"/>
                <a:ext cx="609600" cy="6150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…</a:t>
                </a:r>
                <a:endParaRPr lang="en-US" altLang="zh-CN" sz="280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37" name="Text Box 16"/>
              <p:cNvSpPr txBox="1">
                <a:spLocks noChangeArrowheads="1"/>
              </p:cNvSpPr>
              <p:nvPr/>
            </p:nvSpPr>
            <p:spPr bwMode="auto">
              <a:xfrm>
                <a:off x="3359849" y="3048635"/>
                <a:ext cx="762000" cy="6150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a</a:t>
                </a:r>
                <a:r>
                  <a:rPr lang="en-US" altLang="zh-CN" sz="2800" i="1" baseline="-250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  <a:r>
                  <a:rPr lang="en-US" altLang="zh-CN" sz="2800" baseline="-250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-1</a:t>
                </a:r>
              </a:p>
            </p:txBody>
          </p:sp>
          <p:sp>
            <p:nvSpPr>
              <p:cNvPr id="138" name="Text Box 17"/>
              <p:cNvSpPr txBox="1">
                <a:spLocks noChangeArrowheads="1"/>
              </p:cNvSpPr>
              <p:nvPr/>
            </p:nvSpPr>
            <p:spPr bwMode="auto">
              <a:xfrm>
                <a:off x="4274249" y="3048635"/>
                <a:ext cx="609600" cy="6150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a</a:t>
                </a:r>
                <a:r>
                  <a:rPr lang="en-US" altLang="zh-CN" sz="2800" i="1" baseline="-2500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</a:p>
            </p:txBody>
          </p:sp>
          <p:sp>
            <p:nvSpPr>
              <p:cNvPr id="139" name="Text Box 18"/>
              <p:cNvSpPr txBox="1">
                <a:spLocks noChangeArrowheads="1"/>
              </p:cNvSpPr>
              <p:nvPr/>
            </p:nvSpPr>
            <p:spPr bwMode="auto">
              <a:xfrm>
                <a:off x="5462969" y="2941955"/>
                <a:ext cx="609600" cy="6150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…</a:t>
                </a:r>
                <a:endParaRPr lang="en-US" altLang="zh-CN" sz="280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40" name="Text Box 19"/>
              <p:cNvSpPr txBox="1">
                <a:spLocks noChangeArrowheads="1"/>
              </p:cNvSpPr>
              <p:nvPr/>
            </p:nvSpPr>
            <p:spPr bwMode="auto">
              <a:xfrm>
                <a:off x="6499289" y="3048635"/>
                <a:ext cx="609600" cy="6150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a</a:t>
                </a:r>
                <a:r>
                  <a:rPr lang="en-US" altLang="zh-CN" sz="2800" i="1" baseline="-250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n</a:t>
                </a:r>
              </a:p>
            </p:txBody>
          </p:sp>
        </p:grpSp>
        <p:sp>
          <p:nvSpPr>
            <p:cNvPr id="134" name="Text Box 21"/>
            <p:cNvSpPr txBox="1">
              <a:spLocks noChangeArrowheads="1"/>
            </p:cNvSpPr>
            <p:nvPr/>
          </p:nvSpPr>
          <p:spPr bwMode="auto">
            <a:xfrm>
              <a:off x="9953046" y="2999444"/>
              <a:ext cx="1066800" cy="719137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  <a:effectLst/>
          </p:spPr>
          <p:txBody>
            <a:bodyPr lIns="0" tIns="108000" rIns="0"/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 长度</a:t>
              </a:r>
              <a:endParaRPr lang="zh-CN" altLang="en-US" sz="2800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18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8844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空间性能比较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14197" y="1053636"/>
            <a:ext cx="4192192" cy="609398"/>
            <a:chOff x="859943" y="1113558"/>
            <a:chExt cx="4192192" cy="609398"/>
          </a:xfrm>
        </p:grpSpPr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1399942" y="1113558"/>
              <a:ext cx="3652193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结点的存储密度比较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Group 67"/>
            <p:cNvGrpSpPr/>
            <p:nvPr/>
          </p:nvGrpSpPr>
          <p:grpSpPr>
            <a:xfrm>
              <a:off x="859943" y="1241849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6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120188" y="2072032"/>
            <a:ext cx="10081831" cy="1082655"/>
            <a:chOff x="1059228" y="2452216"/>
            <a:chExt cx="10081831" cy="1272715"/>
          </a:xfrm>
        </p:grpSpPr>
        <p:grpSp>
          <p:nvGrpSpPr>
            <p:cNvPr id="48" name="组合 47"/>
            <p:cNvGrpSpPr/>
            <p:nvPr/>
          </p:nvGrpSpPr>
          <p:grpSpPr>
            <a:xfrm>
              <a:off x="1059228" y="2452216"/>
              <a:ext cx="10081831" cy="1272715"/>
              <a:chOff x="997648" y="2442670"/>
              <a:chExt cx="10081831" cy="1272715"/>
            </a:xfrm>
          </p:grpSpPr>
          <p:sp>
            <p:nvSpPr>
              <p:cNvPr id="49" name="Text Box 5"/>
              <p:cNvSpPr txBox="1">
                <a:spLocks noChangeArrowheads="1"/>
              </p:cNvSpPr>
              <p:nvPr/>
            </p:nvSpPr>
            <p:spPr bwMode="auto">
              <a:xfrm>
                <a:off x="1058608" y="2442670"/>
                <a:ext cx="10020871" cy="6150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 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0         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…           </a:t>
                </a:r>
                <a:r>
                  <a:rPr lang="en-US" altLang="zh-CN" sz="2400" i="1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+mn-ea"/>
                  </a:rPr>
                  <a:t>-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2       </a:t>
                </a:r>
                <a:r>
                  <a:rPr lang="en-US" altLang="zh-CN" sz="2400" i="1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+mn-ea"/>
                  </a:rPr>
                  <a:t>-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1         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… 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       </a:t>
                </a:r>
                <a:r>
                  <a:rPr lang="en-US" altLang="zh-CN" sz="2400" i="1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n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+mn-ea"/>
                  </a:rPr>
                  <a:t>-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1                   MaxSize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+mn-ea"/>
                  </a:rPr>
                  <a:t>-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1 </a:t>
                </a:r>
                <a:endPara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/>
            </p:nvSpPr>
            <p:spPr bwMode="auto">
              <a:xfrm>
                <a:off x="997648" y="2996248"/>
                <a:ext cx="8790306" cy="719137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404040"/>
                  </a:solidFill>
                </a:endParaRPr>
              </a:p>
            </p:txBody>
          </p:sp>
          <p:sp>
            <p:nvSpPr>
              <p:cNvPr id="51" name="Line 8"/>
              <p:cNvSpPr>
                <a:spLocks noChangeShapeType="1"/>
              </p:cNvSpPr>
              <p:nvPr/>
            </p:nvSpPr>
            <p:spPr bwMode="auto">
              <a:xfrm>
                <a:off x="1912049" y="2996248"/>
                <a:ext cx="1587" cy="71913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404040"/>
                  </a:solidFill>
                </a:endParaRPr>
              </a:p>
            </p:txBody>
          </p:sp>
          <p:sp>
            <p:nvSpPr>
              <p:cNvPr id="52" name="Line 9"/>
              <p:cNvSpPr>
                <a:spLocks noChangeShapeType="1"/>
              </p:cNvSpPr>
              <p:nvPr/>
            </p:nvSpPr>
            <p:spPr bwMode="auto">
              <a:xfrm>
                <a:off x="3282061" y="2996248"/>
                <a:ext cx="1588" cy="71913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404040"/>
                  </a:solidFill>
                </a:endParaRPr>
              </a:p>
            </p:txBody>
          </p:sp>
          <p:sp>
            <p:nvSpPr>
              <p:cNvPr id="63" name="Line 10"/>
              <p:cNvSpPr>
                <a:spLocks noChangeShapeType="1"/>
              </p:cNvSpPr>
              <p:nvPr/>
            </p:nvSpPr>
            <p:spPr bwMode="auto">
              <a:xfrm>
                <a:off x="4196461" y="2996248"/>
                <a:ext cx="1588" cy="719137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404040"/>
                  </a:solidFill>
                </a:endParaRPr>
              </a:p>
            </p:txBody>
          </p:sp>
          <p:sp>
            <p:nvSpPr>
              <p:cNvPr id="64" name="Line 11"/>
              <p:cNvSpPr>
                <a:spLocks noChangeShapeType="1"/>
              </p:cNvSpPr>
              <p:nvPr/>
            </p:nvSpPr>
            <p:spPr bwMode="auto">
              <a:xfrm>
                <a:off x="5066729" y="2996248"/>
                <a:ext cx="1587" cy="719137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404040"/>
                  </a:solidFill>
                </a:endParaRPr>
              </a:p>
            </p:txBody>
          </p:sp>
          <p:sp>
            <p:nvSpPr>
              <p:cNvPr id="65" name="Line 12"/>
              <p:cNvSpPr>
                <a:spLocks noChangeShapeType="1"/>
              </p:cNvSpPr>
              <p:nvPr/>
            </p:nvSpPr>
            <p:spPr bwMode="auto">
              <a:xfrm>
                <a:off x="6372289" y="2996248"/>
                <a:ext cx="0" cy="71913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404040"/>
                  </a:solidFill>
                </a:endParaRPr>
              </a:p>
            </p:txBody>
          </p:sp>
          <p:sp>
            <p:nvSpPr>
              <p:cNvPr id="66" name="Line 13"/>
              <p:cNvSpPr>
                <a:spLocks noChangeShapeType="1"/>
              </p:cNvSpPr>
              <p:nvPr/>
            </p:nvSpPr>
            <p:spPr bwMode="auto">
              <a:xfrm>
                <a:off x="7197789" y="2996248"/>
                <a:ext cx="0" cy="71913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211629" y="2921021"/>
              <a:ext cx="5958840" cy="721752"/>
              <a:chOff x="1150049" y="2941955"/>
              <a:chExt cx="5958840" cy="721752"/>
            </a:xfrm>
          </p:grpSpPr>
          <p:sp>
            <p:nvSpPr>
              <p:cNvPr id="68" name="Text Box 14"/>
              <p:cNvSpPr txBox="1">
                <a:spLocks noChangeArrowheads="1"/>
              </p:cNvSpPr>
              <p:nvPr/>
            </p:nvSpPr>
            <p:spPr bwMode="auto">
              <a:xfrm>
                <a:off x="1150049" y="3048635"/>
                <a:ext cx="609600" cy="61507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a</a:t>
                </a:r>
                <a:r>
                  <a:rPr lang="en-US" altLang="zh-CN" sz="2800" baseline="-250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69" name="Text Box 15"/>
              <p:cNvSpPr txBox="1">
                <a:spLocks noChangeArrowheads="1"/>
              </p:cNvSpPr>
              <p:nvPr/>
            </p:nvSpPr>
            <p:spPr bwMode="auto">
              <a:xfrm>
                <a:off x="2363851" y="2977355"/>
                <a:ext cx="609600" cy="6150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…</a:t>
                </a:r>
                <a:endParaRPr lang="en-US" altLang="zh-CN" sz="280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70" name="Text Box 16"/>
              <p:cNvSpPr txBox="1">
                <a:spLocks noChangeArrowheads="1"/>
              </p:cNvSpPr>
              <p:nvPr/>
            </p:nvSpPr>
            <p:spPr bwMode="auto">
              <a:xfrm>
                <a:off x="3359849" y="3048635"/>
                <a:ext cx="762000" cy="6150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a</a:t>
                </a:r>
                <a:r>
                  <a:rPr lang="en-US" altLang="zh-CN" sz="2800" i="1" baseline="-250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  <a:r>
                  <a:rPr lang="en-US" altLang="zh-CN" sz="2800" baseline="-250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-1</a:t>
                </a:r>
              </a:p>
            </p:txBody>
          </p:sp>
          <p:sp>
            <p:nvSpPr>
              <p:cNvPr id="71" name="Text Box 17"/>
              <p:cNvSpPr txBox="1">
                <a:spLocks noChangeArrowheads="1"/>
              </p:cNvSpPr>
              <p:nvPr/>
            </p:nvSpPr>
            <p:spPr bwMode="auto">
              <a:xfrm>
                <a:off x="4274249" y="3048635"/>
                <a:ext cx="609600" cy="6150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a</a:t>
                </a:r>
                <a:r>
                  <a:rPr lang="en-US" altLang="zh-CN" sz="2800" i="1" baseline="-2500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</a:p>
            </p:txBody>
          </p:sp>
          <p:sp>
            <p:nvSpPr>
              <p:cNvPr id="72" name="Text Box 18"/>
              <p:cNvSpPr txBox="1">
                <a:spLocks noChangeArrowheads="1"/>
              </p:cNvSpPr>
              <p:nvPr/>
            </p:nvSpPr>
            <p:spPr bwMode="auto">
              <a:xfrm>
                <a:off x="5462969" y="2941955"/>
                <a:ext cx="609600" cy="6150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…</a:t>
                </a:r>
                <a:endParaRPr lang="en-US" altLang="zh-CN" sz="280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73" name="Text Box 19"/>
              <p:cNvSpPr txBox="1">
                <a:spLocks noChangeArrowheads="1"/>
              </p:cNvSpPr>
              <p:nvPr/>
            </p:nvSpPr>
            <p:spPr bwMode="auto">
              <a:xfrm>
                <a:off x="6499289" y="3048635"/>
                <a:ext cx="609600" cy="6150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a</a:t>
                </a:r>
                <a:r>
                  <a:rPr lang="en-US" altLang="zh-CN" sz="2800" i="1" baseline="-250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n</a:t>
                </a:r>
              </a:p>
            </p:txBody>
          </p:sp>
        </p:grpSp>
        <p:sp>
          <p:nvSpPr>
            <p:cNvPr id="74" name="Text Box 21"/>
            <p:cNvSpPr txBox="1">
              <a:spLocks noChangeArrowheads="1"/>
            </p:cNvSpPr>
            <p:nvPr/>
          </p:nvSpPr>
          <p:spPr bwMode="auto">
            <a:xfrm>
              <a:off x="9849534" y="2999444"/>
              <a:ext cx="1066800" cy="719137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  <a:effectLst/>
          </p:spPr>
          <p:txBody>
            <a:bodyPr lIns="0" tIns="108000" rIns="0"/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 长度</a:t>
              </a:r>
              <a:endParaRPr lang="zh-CN" altLang="en-US" sz="2800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807476" y="731652"/>
            <a:ext cx="4946124" cy="1328006"/>
            <a:chOff x="4807476" y="914532"/>
            <a:chExt cx="4946124" cy="1328006"/>
          </a:xfrm>
        </p:grpSpPr>
        <p:sp>
          <p:nvSpPr>
            <p:cNvPr id="4" name="左大括号 3"/>
            <p:cNvSpPr/>
            <p:nvPr/>
          </p:nvSpPr>
          <p:spPr>
            <a:xfrm>
              <a:off x="4807476" y="1149687"/>
              <a:ext cx="254476" cy="828000"/>
            </a:xfrm>
            <a:prstGeom prst="leftBrace">
              <a:avLst>
                <a:gd name="adj1" fmla="val 29294"/>
                <a:gd name="adj2" fmla="val 50000"/>
              </a:avLst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167261" y="914532"/>
              <a:ext cx="4586339" cy="1328006"/>
              <a:chOff x="5167261" y="914532"/>
              <a:chExt cx="4586339" cy="1328006"/>
            </a:xfrm>
          </p:grpSpPr>
          <p:sp>
            <p:nvSpPr>
              <p:cNvPr id="60" name="Rectangle 13"/>
              <p:cNvSpPr>
                <a:spLocks noChangeArrowheads="1"/>
              </p:cNvSpPr>
              <p:nvPr/>
            </p:nvSpPr>
            <p:spPr bwMode="auto">
              <a:xfrm>
                <a:off x="5167261" y="914532"/>
                <a:ext cx="4586339" cy="609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顺序表</a:t>
                </a:r>
                <a:r>
                  <a:rPr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：只存储数据元素</a:t>
                </a:r>
                <a:endPara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Rectangle 13"/>
              <p:cNvSpPr>
                <a:spLocks noChangeArrowheads="1"/>
              </p:cNvSpPr>
              <p:nvPr/>
            </p:nvSpPr>
            <p:spPr bwMode="auto">
              <a:xfrm>
                <a:off x="5167261" y="1633140"/>
                <a:ext cx="4586339" cy="609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链表</a:t>
                </a:r>
                <a:r>
                  <a:rPr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：指针的结构性开销</a:t>
                </a:r>
                <a:endPara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8" name="组合 97"/>
          <p:cNvGrpSpPr/>
          <p:nvPr/>
        </p:nvGrpSpPr>
        <p:grpSpPr>
          <a:xfrm>
            <a:off x="814197" y="5092236"/>
            <a:ext cx="4192192" cy="609398"/>
            <a:chOff x="859943" y="1113558"/>
            <a:chExt cx="4192192" cy="609398"/>
          </a:xfrm>
        </p:grpSpPr>
        <p:sp>
          <p:nvSpPr>
            <p:cNvPr id="99" name="Rectangle 13"/>
            <p:cNvSpPr>
              <a:spLocks noChangeArrowheads="1"/>
            </p:cNvSpPr>
            <p:nvPr/>
          </p:nvSpPr>
          <p:spPr bwMode="auto">
            <a:xfrm>
              <a:off x="1399942" y="1113558"/>
              <a:ext cx="3652193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结构的存储密度比较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0" name="Group 67"/>
            <p:cNvGrpSpPr/>
            <p:nvPr/>
          </p:nvGrpSpPr>
          <p:grpSpPr>
            <a:xfrm>
              <a:off x="859943" y="1241849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01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2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4807476" y="4755012"/>
            <a:ext cx="6607284" cy="1343246"/>
            <a:chOff x="4807476" y="899292"/>
            <a:chExt cx="6607284" cy="1343246"/>
          </a:xfrm>
        </p:grpSpPr>
        <p:sp>
          <p:nvSpPr>
            <p:cNvPr id="104" name="左大括号 103"/>
            <p:cNvSpPr/>
            <p:nvPr/>
          </p:nvSpPr>
          <p:spPr>
            <a:xfrm>
              <a:off x="4807476" y="1149687"/>
              <a:ext cx="254476" cy="828000"/>
            </a:xfrm>
            <a:prstGeom prst="leftBrace">
              <a:avLst>
                <a:gd name="adj1" fmla="val 29294"/>
                <a:gd name="adj2" fmla="val 50000"/>
              </a:avLst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5167261" y="899292"/>
              <a:ext cx="6247499" cy="1343246"/>
              <a:chOff x="5167261" y="899292"/>
              <a:chExt cx="6247499" cy="1343246"/>
            </a:xfrm>
          </p:grpSpPr>
          <p:sp>
            <p:nvSpPr>
              <p:cNvPr id="106" name="Rectangle 13"/>
              <p:cNvSpPr>
                <a:spLocks noChangeArrowheads="1"/>
              </p:cNvSpPr>
              <p:nvPr/>
            </p:nvSpPr>
            <p:spPr bwMode="auto">
              <a:xfrm>
                <a:off x="5167261" y="899292"/>
                <a:ext cx="5394059" cy="609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800" dirty="0" smtClean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顺序表</a:t>
                </a:r>
                <a:r>
                  <a:rPr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：预分配</a:t>
                </a: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存储空间</a:t>
                </a:r>
              </a:p>
            </p:txBody>
          </p:sp>
          <p:sp>
            <p:nvSpPr>
              <p:cNvPr id="107" name="Rectangle 13"/>
              <p:cNvSpPr>
                <a:spLocks noChangeArrowheads="1"/>
              </p:cNvSpPr>
              <p:nvPr/>
            </p:nvSpPr>
            <p:spPr bwMode="auto">
              <a:xfrm>
                <a:off x="5167261" y="1633140"/>
                <a:ext cx="6247499" cy="609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链表</a:t>
                </a:r>
                <a:r>
                  <a:rPr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链表中的元素</a:t>
                </a:r>
                <a:r>
                  <a:rPr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个数没有</a:t>
                </a: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限制</a:t>
                </a:r>
              </a:p>
            </p:txBody>
          </p:sp>
        </p:grpSp>
      </p:grpSp>
      <p:grpSp>
        <p:nvGrpSpPr>
          <p:cNvPr id="129" name="Group 41"/>
          <p:cNvGrpSpPr>
            <a:grpSpLocks/>
          </p:cNvGrpSpPr>
          <p:nvPr/>
        </p:nvGrpSpPr>
        <p:grpSpPr bwMode="auto">
          <a:xfrm>
            <a:off x="1140826" y="3694113"/>
            <a:ext cx="7891463" cy="706438"/>
            <a:chOff x="314" y="2293"/>
            <a:chExt cx="4971" cy="445"/>
          </a:xfrm>
          <a:noFill/>
        </p:grpSpPr>
        <p:sp>
          <p:nvSpPr>
            <p:cNvPr id="130" name="Line 9"/>
            <p:cNvSpPr>
              <a:spLocks noChangeShapeType="1"/>
            </p:cNvSpPr>
            <p:nvPr/>
          </p:nvSpPr>
          <p:spPr bwMode="auto">
            <a:xfrm flipV="1">
              <a:off x="350" y="2581"/>
              <a:ext cx="43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sp>
          <p:nvSpPr>
            <p:cNvPr id="131" name="Text Box 10"/>
            <p:cNvSpPr txBox="1">
              <a:spLocks noChangeArrowheads="1"/>
            </p:cNvSpPr>
            <p:nvPr/>
          </p:nvSpPr>
          <p:spPr bwMode="auto">
            <a:xfrm>
              <a:off x="314" y="2293"/>
              <a:ext cx="480" cy="2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head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2" name="Line 11"/>
            <p:cNvSpPr>
              <a:spLocks noChangeShapeType="1"/>
            </p:cNvSpPr>
            <p:nvPr/>
          </p:nvSpPr>
          <p:spPr bwMode="auto">
            <a:xfrm>
              <a:off x="3835" y="2607"/>
              <a:ext cx="354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grpSp>
          <p:nvGrpSpPr>
            <p:cNvPr id="133" name="Group 12"/>
            <p:cNvGrpSpPr>
              <a:grpSpLocks/>
            </p:cNvGrpSpPr>
            <p:nvPr/>
          </p:nvGrpSpPr>
          <p:grpSpPr bwMode="auto">
            <a:xfrm>
              <a:off x="1792" y="2406"/>
              <a:ext cx="704" cy="305"/>
              <a:chOff x="759" y="3237"/>
              <a:chExt cx="704" cy="305"/>
            </a:xfrm>
            <a:grpFill/>
          </p:grpSpPr>
          <p:sp>
            <p:nvSpPr>
              <p:cNvPr id="147" name="Text Box 13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B42D2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 dirty="0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aseline="-25000" dirty="0">
                    <a:solidFill>
                      <a:srgbClr val="40404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48" name="Line 14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134" name="Line 15"/>
            <p:cNvSpPr>
              <a:spLocks noChangeShapeType="1"/>
            </p:cNvSpPr>
            <p:nvPr/>
          </p:nvSpPr>
          <p:spPr bwMode="auto">
            <a:xfrm>
              <a:off x="2421" y="2590"/>
              <a:ext cx="363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grpSp>
          <p:nvGrpSpPr>
            <p:cNvPr id="135" name="Group 16"/>
            <p:cNvGrpSpPr>
              <a:grpSpLocks/>
            </p:cNvGrpSpPr>
            <p:nvPr/>
          </p:nvGrpSpPr>
          <p:grpSpPr bwMode="auto">
            <a:xfrm>
              <a:off x="2788" y="2415"/>
              <a:ext cx="704" cy="305"/>
              <a:chOff x="759" y="3237"/>
              <a:chExt cx="704" cy="305"/>
            </a:xfrm>
            <a:grpFill/>
          </p:grpSpPr>
          <p:sp>
            <p:nvSpPr>
              <p:cNvPr id="145" name="Text Box 17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 dirty="0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aseline="-25000" dirty="0">
                    <a:solidFill>
                      <a:srgbClr val="40404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46" name="Line 18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136" name="Line 19"/>
            <p:cNvSpPr>
              <a:spLocks noChangeShapeType="1"/>
            </p:cNvSpPr>
            <p:nvPr/>
          </p:nvSpPr>
          <p:spPr bwMode="auto">
            <a:xfrm>
              <a:off x="3399" y="2608"/>
              <a:ext cx="363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sp>
          <p:nvSpPr>
            <p:cNvPr id="137" name="Line 20"/>
            <p:cNvSpPr>
              <a:spLocks noChangeShapeType="1"/>
            </p:cNvSpPr>
            <p:nvPr/>
          </p:nvSpPr>
          <p:spPr bwMode="auto">
            <a:xfrm>
              <a:off x="4213" y="2608"/>
              <a:ext cx="363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grpSp>
          <p:nvGrpSpPr>
            <p:cNvPr id="138" name="Group 21"/>
            <p:cNvGrpSpPr>
              <a:grpSpLocks/>
            </p:cNvGrpSpPr>
            <p:nvPr/>
          </p:nvGrpSpPr>
          <p:grpSpPr bwMode="auto">
            <a:xfrm>
              <a:off x="4580" y="2433"/>
              <a:ext cx="704" cy="305"/>
              <a:chOff x="759" y="3237"/>
              <a:chExt cx="704" cy="305"/>
            </a:xfrm>
            <a:grpFill/>
          </p:grpSpPr>
          <p:sp>
            <p:nvSpPr>
              <p:cNvPr id="143" name="Text Box 22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="1" i="1" baseline="-25000">
                    <a:solidFill>
                      <a:srgbClr val="404040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144" name="Line 23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139" name="Text Box 24"/>
            <p:cNvSpPr txBox="1">
              <a:spLocks noChangeArrowheads="1"/>
            </p:cNvSpPr>
            <p:nvPr/>
          </p:nvSpPr>
          <p:spPr bwMode="auto">
            <a:xfrm>
              <a:off x="4956" y="2432"/>
              <a:ext cx="329" cy="28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algn="l"/>
              <a:r>
                <a:rPr lang="en-US" altLang="zh-CN" sz="24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∧</a:t>
              </a:r>
            </a:p>
          </p:txBody>
        </p:sp>
        <p:sp>
          <p:nvSpPr>
            <p:cNvPr id="140" name="Text Box 30"/>
            <p:cNvSpPr txBox="1">
              <a:spLocks noChangeArrowheads="1"/>
            </p:cNvSpPr>
            <p:nvPr/>
          </p:nvSpPr>
          <p:spPr bwMode="auto">
            <a:xfrm>
              <a:off x="786" y="2406"/>
              <a:ext cx="704" cy="306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="1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41" name="Line 31"/>
            <p:cNvSpPr>
              <a:spLocks noChangeShapeType="1"/>
            </p:cNvSpPr>
            <p:nvPr/>
          </p:nvSpPr>
          <p:spPr bwMode="auto">
            <a:xfrm>
              <a:off x="1142" y="2406"/>
              <a:ext cx="0" cy="306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sp>
          <p:nvSpPr>
            <p:cNvPr id="142" name="Line 32"/>
            <p:cNvSpPr>
              <a:spLocks noChangeShapeType="1"/>
            </p:cNvSpPr>
            <p:nvPr/>
          </p:nvSpPr>
          <p:spPr bwMode="auto">
            <a:xfrm>
              <a:off x="1415" y="2590"/>
              <a:ext cx="363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</p:grpSp>
      <p:cxnSp>
        <p:nvCxnSpPr>
          <p:cNvPr id="149" name="直接连接符 148"/>
          <p:cNvCxnSpPr/>
          <p:nvPr/>
        </p:nvCxnSpPr>
        <p:spPr>
          <a:xfrm>
            <a:off x="335280" y="3535680"/>
            <a:ext cx="11384280" cy="0"/>
          </a:xfrm>
          <a:prstGeom prst="line">
            <a:avLst/>
          </a:prstGeom>
          <a:ln w="38100">
            <a:solidFill>
              <a:srgbClr val="5C307D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72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8844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时间性能比较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14197" y="1053636"/>
            <a:ext cx="2193530" cy="609398"/>
            <a:chOff x="859943" y="1113558"/>
            <a:chExt cx="2193530" cy="609398"/>
          </a:xfrm>
        </p:grpSpPr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1399943" y="1113558"/>
              <a:ext cx="1653530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按位查找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Group 67"/>
            <p:cNvGrpSpPr/>
            <p:nvPr/>
          </p:nvGrpSpPr>
          <p:grpSpPr>
            <a:xfrm>
              <a:off x="859943" y="1241849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6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120188" y="2072032"/>
            <a:ext cx="10081831" cy="1082655"/>
            <a:chOff x="1059228" y="2452216"/>
            <a:chExt cx="10081831" cy="1272715"/>
          </a:xfrm>
        </p:grpSpPr>
        <p:grpSp>
          <p:nvGrpSpPr>
            <p:cNvPr id="48" name="组合 47"/>
            <p:cNvGrpSpPr/>
            <p:nvPr/>
          </p:nvGrpSpPr>
          <p:grpSpPr>
            <a:xfrm>
              <a:off x="1059228" y="2452216"/>
              <a:ext cx="10081831" cy="1272715"/>
              <a:chOff x="997648" y="2442670"/>
              <a:chExt cx="10081831" cy="1272715"/>
            </a:xfrm>
          </p:grpSpPr>
          <p:sp>
            <p:nvSpPr>
              <p:cNvPr id="49" name="Text Box 5"/>
              <p:cNvSpPr txBox="1">
                <a:spLocks noChangeArrowheads="1"/>
              </p:cNvSpPr>
              <p:nvPr/>
            </p:nvSpPr>
            <p:spPr bwMode="auto">
              <a:xfrm>
                <a:off x="1058608" y="2442670"/>
                <a:ext cx="10020871" cy="6150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 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0      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   …           </a:t>
                </a:r>
                <a:r>
                  <a:rPr lang="en-US" altLang="zh-CN" sz="2400" i="1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+mn-ea"/>
                  </a:rPr>
                  <a:t>-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2       </a:t>
                </a:r>
                <a:r>
                  <a:rPr lang="en-US" altLang="zh-CN" sz="2400" i="1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+mn-ea"/>
                  </a:rPr>
                  <a:t>-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1         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… 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       </a:t>
                </a:r>
                <a:r>
                  <a:rPr lang="en-US" altLang="zh-CN" sz="2400" i="1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n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+mn-ea"/>
                  </a:rPr>
                  <a:t>-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1                   MaxSize</a:t>
                </a:r>
                <a:r>
                  <a:rPr lang="en-US" altLang="zh-CN" sz="2400" dirty="0">
                    <a:solidFill>
                      <a:srgbClr val="404040"/>
                    </a:solidFill>
                    <a:latin typeface="+mn-ea"/>
                  </a:rPr>
                  <a:t>-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1 </a:t>
                </a:r>
                <a:endPara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0" name="Rectangle 7"/>
              <p:cNvSpPr>
                <a:spLocks noChangeArrowheads="1"/>
              </p:cNvSpPr>
              <p:nvPr/>
            </p:nvSpPr>
            <p:spPr bwMode="auto">
              <a:xfrm>
                <a:off x="997648" y="2996248"/>
                <a:ext cx="8790306" cy="719137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solidFill>
                    <a:srgbClr val="404040"/>
                  </a:solidFill>
                </a:endParaRPr>
              </a:p>
            </p:txBody>
          </p:sp>
          <p:sp>
            <p:nvSpPr>
              <p:cNvPr id="51" name="Line 8"/>
              <p:cNvSpPr>
                <a:spLocks noChangeShapeType="1"/>
              </p:cNvSpPr>
              <p:nvPr/>
            </p:nvSpPr>
            <p:spPr bwMode="auto">
              <a:xfrm>
                <a:off x="1912049" y="2996248"/>
                <a:ext cx="1587" cy="71913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404040"/>
                  </a:solidFill>
                </a:endParaRPr>
              </a:p>
            </p:txBody>
          </p:sp>
          <p:sp>
            <p:nvSpPr>
              <p:cNvPr id="52" name="Line 9"/>
              <p:cNvSpPr>
                <a:spLocks noChangeShapeType="1"/>
              </p:cNvSpPr>
              <p:nvPr/>
            </p:nvSpPr>
            <p:spPr bwMode="auto">
              <a:xfrm>
                <a:off x="3282061" y="2996248"/>
                <a:ext cx="1588" cy="71913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404040"/>
                  </a:solidFill>
                </a:endParaRPr>
              </a:p>
            </p:txBody>
          </p:sp>
          <p:sp>
            <p:nvSpPr>
              <p:cNvPr id="63" name="Line 10"/>
              <p:cNvSpPr>
                <a:spLocks noChangeShapeType="1"/>
              </p:cNvSpPr>
              <p:nvPr/>
            </p:nvSpPr>
            <p:spPr bwMode="auto">
              <a:xfrm>
                <a:off x="4196461" y="2996248"/>
                <a:ext cx="1588" cy="719137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404040"/>
                  </a:solidFill>
                </a:endParaRPr>
              </a:p>
            </p:txBody>
          </p:sp>
          <p:sp>
            <p:nvSpPr>
              <p:cNvPr id="64" name="Line 11"/>
              <p:cNvSpPr>
                <a:spLocks noChangeShapeType="1"/>
              </p:cNvSpPr>
              <p:nvPr/>
            </p:nvSpPr>
            <p:spPr bwMode="auto">
              <a:xfrm>
                <a:off x="5066729" y="2996248"/>
                <a:ext cx="1587" cy="719137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404040"/>
                  </a:solidFill>
                </a:endParaRPr>
              </a:p>
            </p:txBody>
          </p:sp>
          <p:sp>
            <p:nvSpPr>
              <p:cNvPr id="65" name="Line 12"/>
              <p:cNvSpPr>
                <a:spLocks noChangeShapeType="1"/>
              </p:cNvSpPr>
              <p:nvPr/>
            </p:nvSpPr>
            <p:spPr bwMode="auto">
              <a:xfrm>
                <a:off x="6372289" y="2996248"/>
                <a:ext cx="0" cy="71913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404040"/>
                  </a:solidFill>
                </a:endParaRPr>
              </a:p>
            </p:txBody>
          </p:sp>
          <p:sp>
            <p:nvSpPr>
              <p:cNvPr id="66" name="Line 13"/>
              <p:cNvSpPr>
                <a:spLocks noChangeShapeType="1"/>
              </p:cNvSpPr>
              <p:nvPr/>
            </p:nvSpPr>
            <p:spPr bwMode="auto">
              <a:xfrm>
                <a:off x="7197789" y="2996248"/>
                <a:ext cx="0" cy="71913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211629" y="2921021"/>
              <a:ext cx="5958840" cy="721752"/>
              <a:chOff x="1150049" y="2941955"/>
              <a:chExt cx="5958840" cy="721752"/>
            </a:xfrm>
          </p:grpSpPr>
          <p:sp>
            <p:nvSpPr>
              <p:cNvPr id="68" name="Text Box 14"/>
              <p:cNvSpPr txBox="1">
                <a:spLocks noChangeArrowheads="1"/>
              </p:cNvSpPr>
              <p:nvPr/>
            </p:nvSpPr>
            <p:spPr bwMode="auto">
              <a:xfrm>
                <a:off x="1150049" y="3048635"/>
                <a:ext cx="609600" cy="61507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a</a:t>
                </a:r>
                <a:r>
                  <a:rPr lang="en-US" altLang="zh-CN" sz="2800" baseline="-250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69" name="Text Box 15"/>
              <p:cNvSpPr txBox="1">
                <a:spLocks noChangeArrowheads="1"/>
              </p:cNvSpPr>
              <p:nvPr/>
            </p:nvSpPr>
            <p:spPr bwMode="auto">
              <a:xfrm>
                <a:off x="2363851" y="2977355"/>
                <a:ext cx="609600" cy="6150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…</a:t>
                </a:r>
                <a:endParaRPr lang="en-US" altLang="zh-CN" sz="280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70" name="Text Box 16"/>
              <p:cNvSpPr txBox="1">
                <a:spLocks noChangeArrowheads="1"/>
              </p:cNvSpPr>
              <p:nvPr/>
            </p:nvSpPr>
            <p:spPr bwMode="auto">
              <a:xfrm>
                <a:off x="3359849" y="3048635"/>
                <a:ext cx="762000" cy="6150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a</a:t>
                </a:r>
                <a:r>
                  <a:rPr lang="en-US" altLang="zh-CN" sz="2800" i="1" baseline="-250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  <a:r>
                  <a:rPr lang="en-US" altLang="zh-CN" sz="2800" baseline="-250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-1</a:t>
                </a:r>
              </a:p>
            </p:txBody>
          </p:sp>
          <p:sp>
            <p:nvSpPr>
              <p:cNvPr id="71" name="Text Box 17"/>
              <p:cNvSpPr txBox="1">
                <a:spLocks noChangeArrowheads="1"/>
              </p:cNvSpPr>
              <p:nvPr/>
            </p:nvSpPr>
            <p:spPr bwMode="auto">
              <a:xfrm>
                <a:off x="4274249" y="3048635"/>
                <a:ext cx="609600" cy="6150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a</a:t>
                </a:r>
                <a:r>
                  <a:rPr lang="en-US" altLang="zh-CN" sz="2800" i="1" baseline="-2500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</a:p>
            </p:txBody>
          </p:sp>
          <p:sp>
            <p:nvSpPr>
              <p:cNvPr id="72" name="Text Box 18"/>
              <p:cNvSpPr txBox="1">
                <a:spLocks noChangeArrowheads="1"/>
              </p:cNvSpPr>
              <p:nvPr/>
            </p:nvSpPr>
            <p:spPr bwMode="auto">
              <a:xfrm>
                <a:off x="5462969" y="2941955"/>
                <a:ext cx="609600" cy="6150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…</a:t>
                </a:r>
                <a:endParaRPr lang="en-US" altLang="zh-CN" sz="280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73" name="Text Box 19"/>
              <p:cNvSpPr txBox="1">
                <a:spLocks noChangeArrowheads="1"/>
              </p:cNvSpPr>
              <p:nvPr/>
            </p:nvSpPr>
            <p:spPr bwMode="auto">
              <a:xfrm>
                <a:off x="6499289" y="3048635"/>
                <a:ext cx="609600" cy="6150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i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a</a:t>
                </a:r>
                <a:r>
                  <a:rPr lang="en-US" altLang="zh-CN" sz="2800" i="1" baseline="-250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n</a:t>
                </a:r>
              </a:p>
            </p:txBody>
          </p:sp>
        </p:grpSp>
        <p:sp>
          <p:nvSpPr>
            <p:cNvPr id="74" name="Text Box 21"/>
            <p:cNvSpPr txBox="1">
              <a:spLocks noChangeArrowheads="1"/>
            </p:cNvSpPr>
            <p:nvPr/>
          </p:nvSpPr>
          <p:spPr bwMode="auto">
            <a:xfrm>
              <a:off x="9849534" y="2999444"/>
              <a:ext cx="1066800" cy="719137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  <a:effectLst/>
          </p:spPr>
          <p:txBody>
            <a:bodyPr lIns="0" tIns="108000" rIns="0"/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 长度</a:t>
              </a:r>
              <a:endParaRPr lang="zh-CN" altLang="en-US" sz="2800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40826" y="3694113"/>
            <a:ext cx="7891463" cy="706438"/>
            <a:chOff x="1140826" y="3694113"/>
            <a:chExt cx="7891463" cy="706438"/>
          </a:xfrm>
        </p:grpSpPr>
        <p:grpSp>
          <p:nvGrpSpPr>
            <p:cNvPr id="75" name="Group 41"/>
            <p:cNvGrpSpPr>
              <a:grpSpLocks/>
            </p:cNvGrpSpPr>
            <p:nvPr/>
          </p:nvGrpSpPr>
          <p:grpSpPr bwMode="auto">
            <a:xfrm>
              <a:off x="1140826" y="3694113"/>
              <a:ext cx="7891463" cy="706438"/>
              <a:chOff x="314" y="2293"/>
              <a:chExt cx="4971" cy="445"/>
            </a:xfrm>
            <a:noFill/>
          </p:grpSpPr>
          <p:sp>
            <p:nvSpPr>
              <p:cNvPr id="76" name="Line 9"/>
              <p:cNvSpPr>
                <a:spLocks noChangeShapeType="1"/>
              </p:cNvSpPr>
              <p:nvPr/>
            </p:nvSpPr>
            <p:spPr bwMode="auto">
              <a:xfrm flipV="1">
                <a:off x="350" y="2581"/>
                <a:ext cx="43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  <p:sp>
            <p:nvSpPr>
              <p:cNvPr id="77" name="Text Box 10"/>
              <p:cNvSpPr txBox="1">
                <a:spLocks noChangeArrowheads="1"/>
              </p:cNvSpPr>
              <p:nvPr/>
            </p:nvSpPr>
            <p:spPr bwMode="auto">
              <a:xfrm>
                <a:off x="314" y="2293"/>
                <a:ext cx="480" cy="2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/>
              <a:lstStyle/>
              <a:p>
                <a:pPr algn="l"/>
                <a:r>
                  <a:rPr lang="en-US" altLang="zh-CN" sz="28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head</a:t>
                </a:r>
                <a:endParaRPr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78" name="Line 11"/>
              <p:cNvSpPr>
                <a:spLocks noChangeShapeType="1"/>
              </p:cNvSpPr>
              <p:nvPr/>
            </p:nvSpPr>
            <p:spPr bwMode="auto">
              <a:xfrm>
                <a:off x="3835" y="2607"/>
                <a:ext cx="354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  <p:grpSp>
            <p:nvGrpSpPr>
              <p:cNvPr id="79" name="Group 12"/>
              <p:cNvGrpSpPr>
                <a:grpSpLocks/>
              </p:cNvGrpSpPr>
              <p:nvPr/>
            </p:nvGrpSpPr>
            <p:grpSpPr bwMode="auto">
              <a:xfrm>
                <a:off x="1792" y="2406"/>
                <a:ext cx="704" cy="305"/>
                <a:chOff x="759" y="3237"/>
                <a:chExt cx="704" cy="305"/>
              </a:xfrm>
              <a:grpFill/>
            </p:grpSpPr>
            <p:sp>
              <p:nvSpPr>
                <p:cNvPr id="9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759" y="3237"/>
                  <a:ext cx="704" cy="305"/>
                </a:xfrm>
                <a:prstGeom prst="rect">
                  <a:avLst/>
                </a:prstGeom>
                <a:grpFill/>
                <a:ln w="28575">
                  <a:solidFill>
                    <a:srgbClr val="B42D2D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 rIns="0" bIns="72000"/>
                <a:lstStyle/>
                <a:p>
                  <a:pPr algn="l">
                    <a:lnSpc>
                      <a:spcPct val="90000"/>
                    </a:lnSpc>
                  </a:pPr>
                  <a:r>
                    <a:rPr lang="en-US" altLang="zh-CN" sz="2800" i="1" dirty="0">
                      <a:solidFill>
                        <a:srgbClr val="404040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800" baseline="-25000" dirty="0">
                      <a:solidFill>
                        <a:srgbClr val="40404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94" name="Line 14"/>
                <p:cNvSpPr>
                  <a:spLocks noChangeShapeType="1"/>
                </p:cNvSpPr>
                <p:nvPr/>
              </p:nvSpPr>
              <p:spPr bwMode="auto">
                <a:xfrm>
                  <a:off x="1115" y="3237"/>
                  <a:ext cx="0" cy="292"/>
                </a:xfrm>
                <a:prstGeom prst="line">
                  <a:avLst/>
                </a:prstGeom>
                <a:grpFill/>
                <a:ln w="28575">
                  <a:solidFill>
                    <a:srgbClr val="B42D2D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72000" anchor="ctr"/>
                <a:lstStyle/>
                <a:p>
                  <a:endParaRPr lang="zh-CN" altLang="en-US" b="1">
                    <a:solidFill>
                      <a:srgbClr val="404040"/>
                    </a:solidFill>
                  </a:endParaRPr>
                </a:p>
              </p:txBody>
            </p:sp>
          </p:grpSp>
          <p:sp>
            <p:nvSpPr>
              <p:cNvPr id="80" name="Line 15"/>
              <p:cNvSpPr>
                <a:spLocks noChangeShapeType="1"/>
              </p:cNvSpPr>
              <p:nvPr/>
            </p:nvSpPr>
            <p:spPr bwMode="auto">
              <a:xfrm>
                <a:off x="2421" y="2590"/>
                <a:ext cx="363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  <p:grpSp>
            <p:nvGrpSpPr>
              <p:cNvPr id="81" name="Group 16"/>
              <p:cNvGrpSpPr>
                <a:grpSpLocks/>
              </p:cNvGrpSpPr>
              <p:nvPr/>
            </p:nvGrpSpPr>
            <p:grpSpPr bwMode="auto">
              <a:xfrm>
                <a:off x="2788" y="2415"/>
                <a:ext cx="704" cy="305"/>
                <a:chOff x="759" y="3237"/>
                <a:chExt cx="704" cy="305"/>
              </a:xfrm>
              <a:grpFill/>
            </p:grpSpPr>
            <p:sp>
              <p:nvSpPr>
                <p:cNvPr id="9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59" y="3237"/>
                  <a:ext cx="704" cy="305"/>
                </a:xfrm>
                <a:prstGeom prst="rect">
                  <a:avLst/>
                </a:prstGeom>
                <a:grpFill/>
                <a:ln w="28575">
                  <a:solidFill>
                    <a:srgbClr val="507D7D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 rIns="0" bIns="72000"/>
                <a:lstStyle/>
                <a:p>
                  <a:pPr algn="l">
                    <a:lnSpc>
                      <a:spcPct val="90000"/>
                    </a:lnSpc>
                  </a:pPr>
                  <a:r>
                    <a:rPr lang="en-US" altLang="zh-CN" sz="2800" i="1" dirty="0">
                      <a:solidFill>
                        <a:srgbClr val="404040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800" baseline="-25000" dirty="0">
                      <a:solidFill>
                        <a:srgbClr val="40404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92" name="Line 18"/>
                <p:cNvSpPr>
                  <a:spLocks noChangeShapeType="1"/>
                </p:cNvSpPr>
                <p:nvPr/>
              </p:nvSpPr>
              <p:spPr bwMode="auto">
                <a:xfrm>
                  <a:off x="1115" y="3237"/>
                  <a:ext cx="0" cy="292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72000" anchor="ctr"/>
                <a:lstStyle/>
                <a:p>
                  <a:endParaRPr lang="zh-CN" altLang="en-US" b="1">
                    <a:solidFill>
                      <a:srgbClr val="404040"/>
                    </a:solidFill>
                  </a:endParaRPr>
                </a:p>
              </p:txBody>
            </p:sp>
          </p:grpSp>
          <p:sp>
            <p:nvSpPr>
              <p:cNvPr id="82" name="Line 19"/>
              <p:cNvSpPr>
                <a:spLocks noChangeShapeType="1"/>
              </p:cNvSpPr>
              <p:nvPr/>
            </p:nvSpPr>
            <p:spPr bwMode="auto">
              <a:xfrm>
                <a:off x="3399" y="2608"/>
                <a:ext cx="363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  <p:sp>
            <p:nvSpPr>
              <p:cNvPr id="83" name="Line 20"/>
              <p:cNvSpPr>
                <a:spLocks noChangeShapeType="1"/>
              </p:cNvSpPr>
              <p:nvPr/>
            </p:nvSpPr>
            <p:spPr bwMode="auto">
              <a:xfrm>
                <a:off x="4213" y="2608"/>
                <a:ext cx="363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  <p:grpSp>
            <p:nvGrpSpPr>
              <p:cNvPr id="84" name="Group 21"/>
              <p:cNvGrpSpPr>
                <a:grpSpLocks/>
              </p:cNvGrpSpPr>
              <p:nvPr/>
            </p:nvGrpSpPr>
            <p:grpSpPr bwMode="auto">
              <a:xfrm>
                <a:off x="4580" y="2433"/>
                <a:ext cx="704" cy="305"/>
                <a:chOff x="759" y="3237"/>
                <a:chExt cx="704" cy="305"/>
              </a:xfrm>
              <a:grpFill/>
            </p:grpSpPr>
            <p:sp>
              <p:nvSpPr>
                <p:cNvPr id="8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759" y="3237"/>
                  <a:ext cx="704" cy="305"/>
                </a:xfrm>
                <a:prstGeom prst="rect">
                  <a:avLst/>
                </a:prstGeom>
                <a:grpFill/>
                <a:ln w="28575">
                  <a:solidFill>
                    <a:srgbClr val="507D7D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 rIns="0" bIns="72000"/>
                <a:lstStyle/>
                <a:p>
                  <a:pPr algn="l">
                    <a:lnSpc>
                      <a:spcPct val="90000"/>
                    </a:lnSpc>
                  </a:pPr>
                  <a:r>
                    <a:rPr lang="en-US" altLang="zh-CN" sz="2800" b="1" i="1">
                      <a:solidFill>
                        <a:srgbClr val="404040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800" b="1" i="1" baseline="-25000">
                      <a:solidFill>
                        <a:srgbClr val="404040"/>
                      </a:solidFill>
                      <a:latin typeface="Times New Roman" pitchFamily="18" charset="0"/>
                    </a:rPr>
                    <a:t>n</a:t>
                  </a:r>
                </a:p>
              </p:txBody>
            </p:sp>
            <p:sp>
              <p:nvSpPr>
                <p:cNvPr id="90" name="Line 23"/>
                <p:cNvSpPr>
                  <a:spLocks noChangeShapeType="1"/>
                </p:cNvSpPr>
                <p:nvPr/>
              </p:nvSpPr>
              <p:spPr bwMode="auto">
                <a:xfrm>
                  <a:off x="1115" y="3237"/>
                  <a:ext cx="0" cy="292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72000" anchor="ctr"/>
                <a:lstStyle/>
                <a:p>
                  <a:endParaRPr lang="zh-CN" altLang="en-US" b="1">
                    <a:solidFill>
                      <a:srgbClr val="404040"/>
                    </a:solidFill>
                  </a:endParaRPr>
                </a:p>
              </p:txBody>
            </p:sp>
          </p:grpSp>
          <p:sp>
            <p:nvSpPr>
              <p:cNvPr id="85" name="Text Box 24"/>
              <p:cNvSpPr txBox="1">
                <a:spLocks noChangeArrowheads="1"/>
              </p:cNvSpPr>
              <p:nvPr/>
            </p:nvSpPr>
            <p:spPr bwMode="auto">
              <a:xfrm>
                <a:off x="4956" y="2432"/>
                <a:ext cx="329" cy="28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pPr algn="l"/>
                <a:r>
                  <a:rPr lang="en-US" altLang="zh-CN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∧</a:t>
                </a:r>
              </a:p>
            </p:txBody>
          </p:sp>
          <p:sp>
            <p:nvSpPr>
              <p:cNvPr id="86" name="Text Box 30"/>
              <p:cNvSpPr txBox="1">
                <a:spLocks noChangeArrowheads="1"/>
              </p:cNvSpPr>
              <p:nvPr/>
            </p:nvSpPr>
            <p:spPr bwMode="auto">
              <a:xfrm>
                <a:off x="786" y="2406"/>
                <a:ext cx="704" cy="306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endParaRPr lang="en-US" altLang="zh-CN" sz="2800" b="1" baseline="-25000">
                  <a:solidFill>
                    <a:srgbClr val="40404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7" name="Line 31"/>
              <p:cNvSpPr>
                <a:spLocks noChangeShapeType="1"/>
              </p:cNvSpPr>
              <p:nvPr/>
            </p:nvSpPr>
            <p:spPr bwMode="auto">
              <a:xfrm>
                <a:off x="1142" y="2406"/>
                <a:ext cx="0" cy="306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  <p:sp>
            <p:nvSpPr>
              <p:cNvPr id="88" name="Line 32"/>
              <p:cNvSpPr>
                <a:spLocks noChangeShapeType="1"/>
              </p:cNvSpPr>
              <p:nvPr/>
            </p:nvSpPr>
            <p:spPr bwMode="auto">
              <a:xfrm>
                <a:off x="1415" y="2590"/>
                <a:ext cx="363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95" name="Text Box 74" descr="宽上对角线"/>
            <p:cNvSpPr txBox="1">
              <a:spLocks noChangeArrowheads="1"/>
            </p:cNvSpPr>
            <p:nvPr/>
          </p:nvSpPr>
          <p:spPr bwMode="auto">
            <a:xfrm>
              <a:off x="1943148" y="3922078"/>
              <a:ext cx="436563" cy="396875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07276" y="731652"/>
            <a:ext cx="4946124" cy="1328006"/>
            <a:chOff x="4807476" y="914532"/>
            <a:chExt cx="4946124" cy="1328006"/>
          </a:xfrm>
        </p:grpSpPr>
        <p:sp>
          <p:nvSpPr>
            <p:cNvPr id="4" name="左大括号 3"/>
            <p:cNvSpPr/>
            <p:nvPr/>
          </p:nvSpPr>
          <p:spPr>
            <a:xfrm>
              <a:off x="4807476" y="1149687"/>
              <a:ext cx="254476" cy="828000"/>
            </a:xfrm>
            <a:prstGeom prst="leftBrace">
              <a:avLst>
                <a:gd name="adj1" fmla="val 29294"/>
                <a:gd name="adj2" fmla="val 50000"/>
              </a:avLst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167261" y="914532"/>
              <a:ext cx="4586339" cy="1328006"/>
              <a:chOff x="5167261" y="914532"/>
              <a:chExt cx="4586339" cy="1328006"/>
            </a:xfrm>
          </p:grpSpPr>
          <p:sp>
            <p:nvSpPr>
              <p:cNvPr id="60" name="Rectangle 13"/>
              <p:cNvSpPr>
                <a:spLocks noChangeArrowheads="1"/>
              </p:cNvSpPr>
              <p:nvPr/>
            </p:nvSpPr>
            <p:spPr bwMode="auto">
              <a:xfrm>
                <a:off x="5167261" y="914532"/>
                <a:ext cx="4586339" cy="609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顺序表</a:t>
                </a:r>
                <a:r>
                  <a:rPr lang="zh-CN" altLang="en-US" sz="28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80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</a:t>
                </a:r>
                <a:r>
                  <a:rPr lang="en-US" altLang="zh-CN" sz="28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8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，随机存取</a:t>
                </a:r>
                <a:endPara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13"/>
              <p:cNvSpPr>
                <a:spLocks noChangeArrowheads="1"/>
              </p:cNvSpPr>
              <p:nvPr/>
            </p:nvSpPr>
            <p:spPr bwMode="auto">
              <a:xfrm>
                <a:off x="5167261" y="1633140"/>
                <a:ext cx="4586339" cy="609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链表</a:t>
                </a:r>
                <a:r>
                  <a:rPr lang="zh-CN" altLang="en-US" sz="28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80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</a:t>
                </a:r>
                <a:r>
                  <a:rPr lang="en-US" altLang="zh-CN" sz="28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，顺序存取</a:t>
                </a:r>
                <a:endPara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8" name="组合 97"/>
          <p:cNvGrpSpPr/>
          <p:nvPr/>
        </p:nvGrpSpPr>
        <p:grpSpPr>
          <a:xfrm>
            <a:off x="814197" y="4985556"/>
            <a:ext cx="2668192" cy="609398"/>
            <a:chOff x="859943" y="1113558"/>
            <a:chExt cx="2668192" cy="609398"/>
          </a:xfrm>
        </p:grpSpPr>
        <p:sp>
          <p:nvSpPr>
            <p:cNvPr id="99" name="Rectangle 13"/>
            <p:cNvSpPr>
              <a:spLocks noChangeArrowheads="1"/>
            </p:cNvSpPr>
            <p:nvPr/>
          </p:nvSpPr>
          <p:spPr bwMode="auto">
            <a:xfrm>
              <a:off x="1399942" y="1113558"/>
              <a:ext cx="2128193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插入和删除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0" name="Group 67"/>
            <p:cNvGrpSpPr/>
            <p:nvPr/>
          </p:nvGrpSpPr>
          <p:grpSpPr>
            <a:xfrm>
              <a:off x="859943" y="1241849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01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02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3466356" y="4648332"/>
            <a:ext cx="8253204" cy="1294771"/>
            <a:chOff x="4807476" y="899292"/>
            <a:chExt cx="8253204" cy="1294771"/>
          </a:xfrm>
        </p:grpSpPr>
        <p:sp>
          <p:nvSpPr>
            <p:cNvPr id="104" name="左大括号 103"/>
            <p:cNvSpPr/>
            <p:nvPr/>
          </p:nvSpPr>
          <p:spPr>
            <a:xfrm>
              <a:off x="4807476" y="1149687"/>
              <a:ext cx="254476" cy="828000"/>
            </a:xfrm>
            <a:prstGeom prst="leftBrace">
              <a:avLst>
                <a:gd name="adj1" fmla="val 29294"/>
                <a:gd name="adj2" fmla="val 50000"/>
              </a:avLst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5167261" y="899292"/>
              <a:ext cx="7893419" cy="1294771"/>
              <a:chOff x="5167261" y="899292"/>
              <a:chExt cx="7893419" cy="1294771"/>
            </a:xfrm>
          </p:grpSpPr>
          <p:sp>
            <p:nvSpPr>
              <p:cNvPr id="106" name="Rectangle 13"/>
              <p:cNvSpPr>
                <a:spLocks noChangeArrowheads="1"/>
              </p:cNvSpPr>
              <p:nvPr/>
            </p:nvSpPr>
            <p:spPr bwMode="auto">
              <a:xfrm>
                <a:off x="5167261" y="899292"/>
                <a:ext cx="7741019" cy="609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800" dirty="0" smtClean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顺序表</a:t>
                </a:r>
                <a:r>
                  <a:rPr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2800" i="1" dirty="0">
                    <a:solidFill>
                      <a:srgbClr val="B42D2D"/>
                    </a:solidFill>
                    <a:latin typeface="Times New Roman" pitchFamily="18" charset="0"/>
                    <a:ea typeface="宋体" charset="-122"/>
                  </a:rPr>
                  <a:t>O</a:t>
                </a:r>
                <a:r>
                  <a:rPr lang="en-US" altLang="zh-CN" sz="2800" dirty="0">
                    <a:solidFill>
                      <a:srgbClr val="B42D2D"/>
                    </a:solidFill>
                    <a:latin typeface="Times New Roman" pitchFamily="18" charset="0"/>
                    <a:ea typeface="宋体" charset="-122"/>
                  </a:rPr>
                  <a:t>(</a:t>
                </a:r>
                <a:r>
                  <a:rPr lang="en-US" altLang="zh-CN" sz="2800" i="1" dirty="0">
                    <a:solidFill>
                      <a:srgbClr val="B42D2D"/>
                    </a:solidFill>
                    <a:latin typeface="Times New Roman" pitchFamily="18" charset="0"/>
                    <a:ea typeface="宋体" charset="-122"/>
                  </a:rPr>
                  <a:t>n</a:t>
                </a:r>
                <a:r>
                  <a:rPr lang="en-US" altLang="zh-CN" sz="2800" dirty="0">
                    <a:solidFill>
                      <a:srgbClr val="B42D2D"/>
                    </a:solidFill>
                    <a:latin typeface="Times New Roman" pitchFamily="18" charset="0"/>
                    <a:ea typeface="宋体" charset="-122"/>
                  </a:rPr>
                  <a:t>)</a:t>
                </a:r>
                <a:r>
                  <a:rPr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，平均移动表长一半的元素</a:t>
                </a:r>
                <a:endPara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Rectangle 13"/>
              <p:cNvSpPr>
                <a:spLocks noChangeArrowheads="1"/>
              </p:cNvSpPr>
              <p:nvPr/>
            </p:nvSpPr>
            <p:spPr bwMode="auto">
              <a:xfrm>
                <a:off x="5167261" y="1633140"/>
                <a:ext cx="7893419" cy="5609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链表</a:t>
                </a:r>
                <a:r>
                  <a:rPr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不用移动元素，合适位置的指针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800" i="1" dirty="0" smtClean="0">
                    <a:solidFill>
                      <a:srgbClr val="B42D2D"/>
                    </a:solidFill>
                    <a:latin typeface="Times New Roman" pitchFamily="18" charset="0"/>
                    <a:ea typeface="宋体" charset="-122"/>
                  </a:rPr>
                  <a:t>Ｏ</a:t>
                </a:r>
                <a:r>
                  <a:rPr lang="en-US" altLang="zh-CN" sz="2800" dirty="0">
                    <a:solidFill>
                      <a:srgbClr val="B42D2D"/>
                    </a:solidFill>
                    <a:latin typeface="Times New Roman" pitchFamily="18" charset="0"/>
                    <a:ea typeface="宋体" charset="-122"/>
                  </a:rPr>
                  <a:t>(1)</a:t>
                </a:r>
                <a:endPara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108" name="直接连接符 107"/>
          <p:cNvCxnSpPr/>
          <p:nvPr/>
        </p:nvCxnSpPr>
        <p:spPr>
          <a:xfrm>
            <a:off x="335280" y="3535680"/>
            <a:ext cx="11384280" cy="0"/>
          </a:xfrm>
          <a:prstGeom prst="line">
            <a:avLst/>
          </a:prstGeom>
          <a:ln w="38100">
            <a:solidFill>
              <a:srgbClr val="5C307D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40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18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5427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9" name="Rectangle 11"/>
          <p:cNvSpPr/>
          <p:nvPr/>
        </p:nvSpPr>
        <p:spPr>
          <a:xfrm>
            <a:off x="742046" y="5318759"/>
            <a:ext cx="10656000" cy="720000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各有优缺点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应根据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问题进行综合考虑，选定合适的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实现方法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806442" y="2940383"/>
            <a:ext cx="10501637" cy="2160591"/>
            <a:chOff x="859943" y="1052598"/>
            <a:chExt cx="10501637" cy="2160591"/>
          </a:xfrm>
        </p:grpSpPr>
        <p:sp>
          <p:nvSpPr>
            <p:cNvPr id="111" name="Rectangle 13"/>
            <p:cNvSpPr>
              <a:spLocks noChangeArrowheads="1"/>
            </p:cNvSpPr>
            <p:nvPr/>
          </p:nvSpPr>
          <p:spPr bwMode="auto">
            <a:xfrm>
              <a:off x="1399941" y="1052598"/>
              <a:ext cx="9961639" cy="2160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</a:t>
              </a: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上讲，若线性表</a:t>
              </a:r>
              <a:r>
                <a:rPr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频繁查找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却很少进行插入和删除操作，或其操作和元素在表中的位置密切相关时，宜采用顺序表作为存储结构；若线性表需</a:t>
              </a:r>
              <a:r>
                <a:rPr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频繁插入和删除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时，则宜采用链表做存储结构</a:t>
              </a:r>
            </a:p>
          </p:txBody>
        </p:sp>
        <p:grpSp>
          <p:nvGrpSpPr>
            <p:cNvPr id="112" name="Group 67"/>
            <p:cNvGrpSpPr/>
            <p:nvPr/>
          </p:nvGrpSpPr>
          <p:grpSpPr>
            <a:xfrm>
              <a:off x="859943" y="1241849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13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/>
              </a:p>
            </p:txBody>
          </p:sp>
          <p:sp>
            <p:nvSpPr>
              <p:cNvPr id="114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800"/>
              </a:p>
            </p:txBody>
          </p:sp>
        </p:grpSp>
      </p:grpSp>
      <p:grpSp>
        <p:nvGrpSpPr>
          <p:cNvPr id="115" name="组合 114"/>
          <p:cNvGrpSpPr/>
          <p:nvPr/>
        </p:nvGrpSpPr>
        <p:grpSpPr>
          <a:xfrm>
            <a:off x="814197" y="1071581"/>
            <a:ext cx="10493883" cy="1643527"/>
            <a:chOff x="859943" y="1052598"/>
            <a:chExt cx="10493883" cy="1643527"/>
          </a:xfrm>
        </p:grpSpPr>
        <p:sp>
          <p:nvSpPr>
            <p:cNvPr id="116" name="Rectangle 13"/>
            <p:cNvSpPr>
              <a:spLocks noChangeArrowheads="1"/>
            </p:cNvSpPr>
            <p:nvPr/>
          </p:nvSpPr>
          <p:spPr bwMode="auto">
            <a:xfrm>
              <a:off x="1399942" y="1052598"/>
              <a:ext cx="9953884" cy="1643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空间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上讲，若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线性表中元素</a:t>
              </a:r>
              <a:r>
                <a:rPr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个数变化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较大或者未知，最好使用链表实现；如果用户事先知道线性表的大致长度，使用顺序表的空间效率会更高</a:t>
              </a:r>
            </a:p>
          </p:txBody>
        </p:sp>
        <p:grpSp>
          <p:nvGrpSpPr>
            <p:cNvPr id="117" name="Group 67"/>
            <p:cNvGrpSpPr/>
            <p:nvPr/>
          </p:nvGrpSpPr>
          <p:grpSpPr>
            <a:xfrm>
              <a:off x="859943" y="1241849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18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19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521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370</Words>
  <Application>Microsoft Office PowerPoint</Application>
  <PresentationFormat>自定义</PresentationFormat>
  <Paragraphs>69</Paragraphs>
  <Slides>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150</cp:revision>
  <dcterms:created xsi:type="dcterms:W3CDTF">2016-09-14T00:58:04Z</dcterms:created>
  <dcterms:modified xsi:type="dcterms:W3CDTF">2020-10-06T14:52:57Z</dcterms:modified>
</cp:coreProperties>
</file>