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1" r:id="rId4"/>
    <p:sldId id="273" r:id="rId5"/>
    <p:sldId id="272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42D2D"/>
    <a:srgbClr val="5A327D"/>
    <a:srgbClr val="507D7D"/>
    <a:srgbClr val="5C307D"/>
    <a:srgbClr val="285A32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多维数组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278637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和特点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271695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777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3" y="370847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7975" y="832168"/>
            <a:ext cx="10454865" cy="2144177"/>
            <a:chOff x="517935" y="1609408"/>
            <a:chExt cx="10454865" cy="2144177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050181" y="1609408"/>
              <a:ext cx="9922619" cy="214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：由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类型相同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的数据元素构成的有序集合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每个数据元素称为一个数组元素（简称为元素），每个元素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受 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≥1)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的约束，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线性关系中的序号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、…、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该元素的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，并称该数组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7264084" y="342836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6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AutoShape 6"/>
          <p:cNvSpPr>
            <a:spLocks/>
          </p:cNvSpPr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本身可以具有某种结构，属于同一数据类型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7459346" y="2718657"/>
            <a:ext cx="4316413" cy="1603470"/>
            <a:chOff x="2856" y="1580"/>
            <a:chExt cx="2719" cy="1338"/>
          </a:xfrm>
          <a:noFill/>
        </p:grpSpPr>
        <p:sp useBgFill="1"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，…，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 useBgFill="1"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=(a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，…，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7456646" y="4427833"/>
            <a:ext cx="4316413" cy="1603470"/>
            <a:chOff x="2856" y="1580"/>
            <a:chExt cx="2719" cy="1338"/>
          </a:xfrm>
          <a:noFill/>
        </p:grpSpPr>
        <p:sp useBgFill="1"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，…，A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 useBgFill="1"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=(a</a:t>
              </a:r>
              <a:r>
                <a:rPr lang="en-US" altLang="zh-CN" sz="2400" b="1" i="1" baseline="-25000" dirty="0" smtClean="0"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，a</a:t>
              </a:r>
              <a:r>
                <a:rPr lang="en-US" altLang="zh-CN" sz="2400" b="1" i="1" baseline="-25000" dirty="0" smtClean="0"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，…，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 smtClean="0">
                  <a:latin typeface="Times New Roman" pitchFamily="18" charset="0"/>
                  <a:ea typeface="宋体" pitchFamily="2" charset="-122"/>
                </a:rPr>
                <a:t>in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17817" y="5827443"/>
            <a:ext cx="7128000" cy="662297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二维数组是数据元素为线性表的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en-US" altLang="zh-CN" sz="32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5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本身可以具有某种结构，属于同一数据类型；</a:t>
            </a:r>
          </a:p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是一个具有固定格式和数量的数据集合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668011" y="2699067"/>
            <a:ext cx="376238" cy="769938"/>
            <a:chOff x="1400" y="2240"/>
            <a:chExt cx="237" cy="485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400" y="2240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endPara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499" y="2524"/>
              <a:ext cx="0" cy="201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AutoShape 6"/>
          <p:cNvSpPr>
            <a:spLocks/>
          </p:cNvSpPr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AutoShape 7"/>
          <p:cNvSpPr>
            <a:spLocks/>
          </p:cNvSpPr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6591617" y="3367404"/>
            <a:ext cx="540000" cy="504000"/>
          </a:xfrm>
          <a:prstGeom prst="ellipse">
            <a:avLst/>
          </a:prstGeom>
          <a:solidFill>
            <a:srgbClr val="B42D2D">
              <a:alpha val="49000"/>
            </a:srgbClr>
          </a:solidFill>
          <a:ln w="38100">
            <a:solidFill>
              <a:srgbClr val="B42D2D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397552" y="5502549"/>
            <a:ext cx="9588182" cy="738664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在数组上一般不能执行插入或删除某个数组元素的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9243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61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有什么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19050" y="1640981"/>
            <a:ext cx="877684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：给定一组下标，读出对应的数组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：给定一组下标，存储或修改与其相对应的数组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11169" y="1737360"/>
            <a:ext cx="1346391" cy="611178"/>
            <a:chOff x="9306369" y="1737360"/>
            <a:chExt cx="1346391" cy="611178"/>
          </a:xfrm>
        </p:grpSpPr>
        <p:sp>
          <p:nvSpPr>
            <p:cNvPr id="27" name="右大括号 26"/>
            <p:cNvSpPr/>
            <p:nvPr/>
          </p:nvSpPr>
          <p:spPr>
            <a:xfrm>
              <a:off x="9306369" y="1737360"/>
              <a:ext cx="195696" cy="611178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9695891" y="1801619"/>
              <a:ext cx="956869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SzPct val="85000"/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寻址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17651" y="2672348"/>
            <a:ext cx="102989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Matrix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相同类型的数据元素的有序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每个元素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）个线性关系的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约束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DestroyMatrix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：数组的销毁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读操作，读取这组下标对应的数组元素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写操作，存储或修改这组下标对应的数组元素</a:t>
            </a:r>
          </a:p>
          <a:p>
            <a:pPr>
              <a:lnSpc>
                <a:spcPts val="2800"/>
              </a:lnSpc>
            </a:pPr>
            <a:r>
              <a:rPr lang="en-US" altLang="zh-CN" sz="2400" dirty="0" err="1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en-US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如何存储（多维）数组呢？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397552" y="1835124"/>
            <a:ext cx="9803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没有插入和删除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操作，所以，不用预留空间，适合采用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3395846" y="2583821"/>
            <a:ext cx="4359275" cy="534988"/>
            <a:chOff x="551" y="1259"/>
            <a:chExt cx="2746" cy="337"/>
          </a:xfrm>
          <a:noFill/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51" y="1266"/>
              <a:ext cx="1021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二维数组</a:t>
              </a:r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1846" y="1336"/>
              <a:ext cx="476" cy="227"/>
            </a:xfrm>
            <a:prstGeom prst="rightArrow">
              <a:avLst>
                <a:gd name="adj1" fmla="val 50000"/>
                <a:gd name="adj2" fmla="val 55251"/>
              </a:avLst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595" y="1259"/>
              <a:ext cx="702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存</a:t>
              </a:r>
            </a:p>
          </p:txBody>
        </p:sp>
      </p:grp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5437371" y="3895729"/>
            <a:ext cx="756000" cy="360000"/>
          </a:xfrm>
          <a:prstGeom prst="rightArrow">
            <a:avLst>
              <a:gd name="adj1" fmla="val 50000"/>
              <a:gd name="adj2" fmla="val 55251"/>
            </a:avLst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Group 25"/>
          <p:cNvGrpSpPr>
            <a:grpSpLocks/>
          </p:cNvGrpSpPr>
          <p:nvPr/>
        </p:nvGrpSpPr>
        <p:grpSpPr bwMode="auto">
          <a:xfrm>
            <a:off x="3406959" y="3138490"/>
            <a:ext cx="1627188" cy="1171575"/>
            <a:chOff x="1080" y="1618"/>
            <a:chExt cx="1025" cy="738"/>
          </a:xfrm>
          <a:noFill/>
        </p:grpSpPr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080" y="2026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1553" y="1618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6408922" y="3122300"/>
            <a:ext cx="1627188" cy="1185863"/>
            <a:chOff x="2971" y="1627"/>
            <a:chExt cx="1025" cy="747"/>
          </a:xfrm>
          <a:noFill/>
        </p:grpSpPr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971" y="2044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437" y="1627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2584" y="4725017"/>
            <a:ext cx="11096976" cy="1146687"/>
            <a:chOff x="622584" y="4725017"/>
            <a:chExt cx="11096976" cy="1146687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" name="Group 67"/>
            <p:cNvGrpSpPr/>
            <p:nvPr/>
          </p:nvGrpSpPr>
          <p:grpSpPr>
            <a:xfrm>
              <a:off x="622584" y="537926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107122" y="5379261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</a:t>
              </a: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：先存储列号较小的元素，列号相同者先存储行号较小的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 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6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8869" y="991217"/>
            <a:ext cx="11096976" cy="492443"/>
            <a:chOff x="622584" y="4725017"/>
            <a:chExt cx="11096976" cy="492443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3" name="Group 84"/>
          <p:cNvGrpSpPr>
            <a:grpSpLocks/>
          </p:cNvGrpSpPr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7" name="Group 122"/>
          <p:cNvGrpSpPr>
            <a:grpSpLocks/>
          </p:cNvGrpSpPr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2229" y="543138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328554"/>
                </p:ext>
              </p:extLst>
            </p:nvPr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3" imgW="3352680" imgH="215640" progId="Equation.3">
                    <p:embed/>
                  </p:oleObj>
                </mc:Choice>
                <mc:Fallback>
                  <p:oleObj name="公式" r:id="rId3" imgW="33526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552228" y="4832900"/>
            <a:ext cx="3108839" cy="609993"/>
            <a:chOff x="552228" y="4710980"/>
            <a:chExt cx="3108839" cy="609993"/>
          </a:xfrm>
        </p:grpSpPr>
        <p:sp>
          <p:nvSpPr>
            <p:cNvPr id="107" name="Text Box 83"/>
            <p:cNvSpPr txBox="1">
              <a:spLocks noChangeArrowheads="1"/>
            </p:cNvSpPr>
            <p:nvPr/>
          </p:nvSpPr>
          <p:spPr bwMode="auto">
            <a:xfrm>
              <a:off x="1774604" y="4710980"/>
              <a:ext cx="1189037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08" name="AutoShape 101"/>
            <p:cNvSpPr>
              <a:spLocks/>
            </p:cNvSpPr>
            <p:nvPr/>
          </p:nvSpPr>
          <p:spPr bwMode="auto">
            <a:xfrm rot="5400000">
              <a:off x="2000565" y="3660470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706789" y="4832900"/>
            <a:ext cx="3108839" cy="609994"/>
            <a:chOff x="3706789" y="4710980"/>
            <a:chExt cx="3108839" cy="609994"/>
          </a:xfrm>
        </p:grpSpPr>
        <p:sp>
          <p:nvSpPr>
            <p:cNvPr id="110" name="Text Box 84"/>
            <p:cNvSpPr txBox="1">
              <a:spLocks noChangeArrowheads="1"/>
            </p:cNvSpPr>
            <p:nvPr/>
          </p:nvSpPr>
          <p:spPr bwMode="auto">
            <a:xfrm>
              <a:off x="4781490" y="4710980"/>
              <a:ext cx="1158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11" name="AutoShape 101"/>
            <p:cNvSpPr>
              <a:spLocks/>
            </p:cNvSpPr>
            <p:nvPr/>
          </p:nvSpPr>
          <p:spPr bwMode="auto">
            <a:xfrm rot="5400000">
              <a:off x="5155126" y="3660471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94451" y="2719851"/>
            <a:ext cx="5387616" cy="523220"/>
            <a:chOff x="1826091" y="4148024"/>
            <a:chExt cx="5387616" cy="523220"/>
          </a:xfrm>
        </p:grpSpPr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28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如何得到元素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8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3" name="Group 84"/>
          <p:cNvGrpSpPr>
            <a:grpSpLocks/>
          </p:cNvGrpSpPr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7" name="Group 122"/>
          <p:cNvGrpSpPr>
            <a:grpSpLocks/>
          </p:cNvGrpSpPr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0" name="Text Box 108"/>
          <p:cNvSpPr txBox="1">
            <a:spLocks noChangeArrowheads="1"/>
          </p:cNvSpPr>
          <p:nvPr/>
        </p:nvSpPr>
        <p:spPr bwMode="auto">
          <a:xfrm>
            <a:off x="6116955" y="1959293"/>
            <a:ext cx="4572000" cy="174069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algn="just" eaLnBrk="0" hangingPunct="0">
              <a:lnSpc>
                <a:spcPct val="104000"/>
              </a:lnSpc>
            </a:pP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整行数×每行元素个数+本行中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＋1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2229" y="543138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665947"/>
                </p:ext>
              </p:extLst>
            </p:nvPr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3" imgW="3352680" imgH="215640" progId="Equation.3">
                    <p:embed/>
                  </p:oleObj>
                </mc:Choice>
                <mc:Fallback>
                  <p:oleObj name="公式" r:id="rId3" imgW="33526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8116870" y="4796632"/>
            <a:ext cx="1185863" cy="673287"/>
            <a:chOff x="8116870" y="4796632"/>
            <a:chExt cx="1185863" cy="673287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8345491" y="5109919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8116870" y="4796632"/>
              <a:ext cx="11858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955" y="4796632"/>
            <a:ext cx="1347788" cy="681628"/>
            <a:chOff x="414955" y="4796632"/>
            <a:chExt cx="1347788" cy="681628"/>
          </a:xfrm>
        </p:grpSpPr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14955" y="4796632"/>
              <a:ext cx="1347788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549258" y="511826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AutoShape 105"/>
          <p:cNvSpPr>
            <a:spLocks/>
          </p:cNvSpPr>
          <p:nvPr/>
        </p:nvSpPr>
        <p:spPr bwMode="auto">
          <a:xfrm rot="5400000" flipV="1">
            <a:off x="4327126" y="1477873"/>
            <a:ext cx="247650" cy="7704000"/>
          </a:xfrm>
          <a:prstGeom prst="leftBrace">
            <a:avLst>
              <a:gd name="adj1" fmla="val 169608"/>
              <a:gd name="adj2" fmla="val 50519"/>
            </a:avLst>
          </a:prstGeom>
          <a:noFill/>
          <a:ln w="28575">
            <a:solidFill>
              <a:srgbClr val="B4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Text Box 106"/>
          <p:cNvSpPr txBox="1">
            <a:spLocks noChangeArrowheads="1"/>
          </p:cNvSpPr>
          <p:nvPr/>
        </p:nvSpPr>
        <p:spPr bwMode="auto">
          <a:xfrm>
            <a:off x="2684886" y="4846479"/>
            <a:ext cx="4041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+1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个元素</a:t>
            </a:r>
          </a:p>
        </p:txBody>
      </p:sp>
      <p:sp>
        <p:nvSpPr>
          <p:cNvPr id="89" name="Text Box 107"/>
          <p:cNvSpPr txBox="1">
            <a:spLocks noChangeArrowheads="1"/>
          </p:cNvSpPr>
          <p:nvPr/>
        </p:nvSpPr>
        <p:spPr bwMode="auto">
          <a:xfrm>
            <a:off x="1323974" y="875982"/>
            <a:ext cx="908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)×(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))×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zh-CN" altLang="en-US" sz="28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065519" y="3954780"/>
            <a:ext cx="5061585" cy="492443"/>
            <a:chOff x="622584" y="4725017"/>
            <a:chExt cx="5061585" cy="492443"/>
          </a:xfrm>
        </p:grpSpPr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457704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按列优先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此类似，请自行给出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646</Words>
  <Application>Microsoft Office PowerPoint</Application>
  <PresentationFormat>自定义</PresentationFormat>
  <Paragraphs>112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173</cp:revision>
  <dcterms:created xsi:type="dcterms:W3CDTF">2016-09-14T00:58:04Z</dcterms:created>
  <dcterms:modified xsi:type="dcterms:W3CDTF">2020-08-22T15:21:12Z</dcterms:modified>
</cp:coreProperties>
</file>