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81" r:id="rId13"/>
    <p:sldId id="282" r:id="rId14"/>
    <p:sldId id="283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2D2D"/>
    <a:srgbClr val="404040"/>
    <a:srgbClr val="507D7D"/>
    <a:srgbClr val="285A32"/>
    <a:srgbClr val="5C307D"/>
    <a:srgbClr val="6E6EAA"/>
    <a:srgbClr val="5A327D"/>
    <a:srgbClr val="4196BE"/>
    <a:srgbClr val="595959"/>
    <a:srgbClr val="787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865" autoAdjust="0"/>
  </p:normalViewPr>
  <p:slideViewPr>
    <p:cSldViewPr snapToGrid="0">
      <p:cViewPr>
        <p:scale>
          <a:sx n="88" d="100"/>
          <a:sy n="88" d="100"/>
        </p:scale>
        <p:origin x="-437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89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4-4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矩阵的压缩存储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第四章     字符串和多维数组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3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对角矩阵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Text Box 71"/>
          <p:cNvSpPr txBox="1">
            <a:spLocks noChangeArrowheads="1"/>
          </p:cNvSpPr>
          <p:nvPr/>
        </p:nvSpPr>
        <p:spPr bwMode="auto">
          <a:xfrm>
            <a:off x="5803284" y="1215544"/>
            <a:ext cx="5216315" cy="2700000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 eaLnBrk="0" hangingPunct="0">
              <a:spcBef>
                <a:spcPct val="2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 </a:t>
            </a:r>
            <a:r>
              <a:rPr lang="en-US" altLang="zh-CN" sz="2400" b="1" i="1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400" b="1" i="1" baseline="-25000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ij</a:t>
            </a:r>
            <a:r>
              <a:rPr lang="en-US" altLang="zh-CN" sz="2400" b="1" i="1" baseline="-250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一维数组中的序号</a:t>
            </a:r>
          </a:p>
          <a:p>
            <a:pPr algn="just" eaLnBrk="0" hangingPunct="0">
              <a:spcBef>
                <a:spcPct val="2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=2 + 3</a:t>
            </a:r>
            <a:r>
              <a:rPr lang="zh-CN" altLang="en-US" sz="2400" b="1" dirty="0">
                <a:solidFill>
                  <a:srgbClr val="40404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400" b="1" dirty="0" smtClean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400" b="1" dirty="0">
                <a:solidFill>
                  <a:srgbClr val="40404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sz="2400" b="1" dirty="0">
                <a:solidFill>
                  <a:srgbClr val="40404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400" b="1" dirty="0" smtClean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400" b="1" i="1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+ 2</a:t>
            </a:r>
            <a:r>
              <a:rPr lang="en-US" altLang="zh-CN" sz="2400" b="1" dirty="0">
                <a:solidFill>
                  <a:srgbClr val="404040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i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+ 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400" b="1" dirty="0" smtClean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2          </a:t>
            </a:r>
            <a:endParaRPr lang="en-US" altLang="zh-CN" sz="2400" b="1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∵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一维数组下标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0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∴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 </a:t>
            </a:r>
            <a:r>
              <a:rPr lang="en-US" altLang="zh-CN" sz="2400" b="1" i="1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400" b="1" i="1" baseline="-25000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ij</a:t>
            </a:r>
            <a:r>
              <a:rPr lang="en-US" altLang="zh-CN" sz="2400" b="1" i="1" baseline="-250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一维数组中的下标</a:t>
            </a:r>
          </a:p>
          <a:p>
            <a:pPr algn="just" eaLnBrk="0" hangingPunct="0">
              <a:spcBef>
                <a:spcPct val="2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zh-CN" altLang="en-US" sz="2400" dirty="0">
                <a:solidFill>
                  <a:srgbClr val="404040"/>
                </a:solidFill>
              </a:rPr>
              <a:t>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i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+ 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400" b="1" dirty="0" smtClean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3</a:t>
            </a:r>
            <a:endParaRPr lang="en-US" altLang="zh-CN" sz="2400" b="1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Text Box 52"/>
          <p:cNvSpPr txBox="1">
            <a:spLocks noChangeArrowheads="1"/>
          </p:cNvSpPr>
          <p:nvPr/>
        </p:nvSpPr>
        <p:spPr bwMode="auto">
          <a:xfrm>
            <a:off x="1818106" y="1153515"/>
            <a:ext cx="3056438" cy="295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>
              <a:spcBef>
                <a:spcPct val="40000"/>
              </a:spcBef>
            </a:pP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</a:rPr>
              <a:t>11  </a:t>
            </a:r>
            <a:r>
              <a:rPr lang="en-US" altLang="zh-CN" sz="2800" b="1" baseline="-25000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pitchFamily="2" charset="-122"/>
              </a:rPr>
              <a:t>12 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　 0　 0</a:t>
            </a:r>
          </a:p>
          <a:p>
            <a:pPr algn="just" eaLnBrk="0" hangingPunct="0">
              <a:spcBef>
                <a:spcPct val="40000"/>
              </a:spcBef>
            </a:pP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pitchFamily="2" charset="-122"/>
              </a:rPr>
              <a:t>21  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pitchFamily="2" charset="-122"/>
              </a:rPr>
              <a:t>22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pitchFamily="2" charset="-122"/>
              </a:rPr>
              <a:t>23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　 0</a:t>
            </a:r>
          </a:p>
          <a:p>
            <a:pPr algn="just" eaLnBrk="0" hangingPunct="0">
              <a:spcBef>
                <a:spcPct val="40000"/>
              </a:spcBef>
            </a:pP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0   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pitchFamily="2" charset="-122"/>
              </a:rPr>
              <a:t>32   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pitchFamily="2" charset="-122"/>
              </a:rPr>
              <a:t>33</a:t>
            </a:r>
            <a:r>
              <a:rPr lang="en-US" altLang="zh-CN" sz="2800" baseline="-25000" dirty="0" smtClean="0"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pitchFamily="2" charset="-122"/>
              </a:rPr>
              <a:t>34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0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0" hangingPunct="0">
              <a:spcBef>
                <a:spcPct val="40000"/>
              </a:spcBef>
            </a:pP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0     0</a:t>
            </a:r>
            <a:r>
              <a:rPr lang="zh-CN" altLang="en-US" sz="2800" b="1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pitchFamily="2" charset="-122"/>
              </a:rPr>
              <a:t>43   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pitchFamily="2" charset="-122"/>
              </a:rPr>
              <a:t>44</a:t>
            </a:r>
            <a:r>
              <a:rPr lang="en-US" altLang="zh-CN" sz="2800" baseline="-25000" dirty="0" smtClean="0"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pitchFamily="2" charset="-122"/>
              </a:rPr>
              <a:t>45</a:t>
            </a:r>
          </a:p>
          <a:p>
            <a:pPr algn="just" eaLnBrk="0" hangingPunct="0">
              <a:spcBef>
                <a:spcPct val="40000"/>
              </a:spcBef>
            </a:pP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0   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 0     0   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pitchFamily="2" charset="-122"/>
              </a:rPr>
              <a:t>54    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pitchFamily="2" charset="-122"/>
              </a:rPr>
              <a:t>55</a:t>
            </a: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Text Box 55"/>
          <p:cNvSpPr txBox="1">
            <a:spLocks noChangeArrowheads="1"/>
          </p:cNvSpPr>
          <p:nvPr/>
        </p:nvSpPr>
        <p:spPr bwMode="auto">
          <a:xfrm>
            <a:off x="934765" y="2062845"/>
            <a:ext cx="605465" cy="37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>
              <a:spcBef>
                <a:spcPct val="20000"/>
              </a:spcBef>
            </a:pP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02988" y="1195512"/>
            <a:ext cx="1271067" cy="479803"/>
            <a:chOff x="2437675" y="1184565"/>
            <a:chExt cx="1166573" cy="479803"/>
          </a:xfrm>
        </p:grpSpPr>
        <p:sp>
          <p:nvSpPr>
            <p:cNvPr id="79" name="Text Box 57"/>
            <p:cNvSpPr txBox="1">
              <a:spLocks noChangeArrowheads="1"/>
            </p:cNvSpPr>
            <p:nvPr/>
          </p:nvSpPr>
          <p:spPr bwMode="auto">
            <a:xfrm>
              <a:off x="2437675" y="1184565"/>
              <a:ext cx="1166573" cy="479803"/>
            </a:xfrm>
            <a:prstGeom prst="rect">
              <a:avLst/>
            </a:prstGeom>
            <a:noFill/>
            <a:ln w="25400">
              <a:solidFill>
                <a:srgbClr val="B42D2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lIns="18000" tIns="0" rIns="18000" bIns="0"/>
            <a:lstStyle/>
            <a:p>
              <a:pPr algn="just" eaLnBrk="0" hangingPunct="0">
                <a:lnSpc>
                  <a:spcPct val="90000"/>
                </a:lnSpc>
              </a:pP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endPara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0" name="Line 58"/>
            <p:cNvSpPr>
              <a:spLocks noChangeShapeType="1"/>
            </p:cNvSpPr>
            <p:nvPr/>
          </p:nvSpPr>
          <p:spPr bwMode="auto">
            <a:xfrm>
              <a:off x="3014308" y="1201907"/>
              <a:ext cx="2218" cy="445118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48" name="Group 98"/>
          <p:cNvGrpSpPr>
            <a:grpSpLocks/>
          </p:cNvGrpSpPr>
          <p:nvPr/>
        </p:nvGrpSpPr>
        <p:grpSpPr bwMode="auto">
          <a:xfrm>
            <a:off x="1708050" y="1786562"/>
            <a:ext cx="1910070" cy="487511"/>
            <a:chOff x="1167" y="1424"/>
            <a:chExt cx="777" cy="253"/>
          </a:xfrm>
        </p:grpSpPr>
        <p:sp>
          <p:nvSpPr>
            <p:cNvPr id="76" name="Text Box 61"/>
            <p:cNvSpPr txBox="1">
              <a:spLocks noChangeArrowheads="1"/>
            </p:cNvSpPr>
            <p:nvPr/>
          </p:nvSpPr>
          <p:spPr bwMode="auto">
            <a:xfrm>
              <a:off x="1167" y="1424"/>
              <a:ext cx="777" cy="249"/>
            </a:xfrm>
            <a:prstGeom prst="rect">
              <a:avLst/>
            </a:prstGeom>
            <a:noFill/>
            <a:ln w="25400">
              <a:solidFill>
                <a:srgbClr val="B42D2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lIns="18000" tIns="0" rIns="18000" bIns="0"/>
            <a:lstStyle/>
            <a:p>
              <a:pPr algn="just" eaLnBrk="0" hangingPunct="0">
                <a:spcBef>
                  <a:spcPct val="20000"/>
                </a:spcBef>
              </a:pP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endPara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7" name="Line 62"/>
            <p:cNvSpPr>
              <a:spLocks noChangeShapeType="1"/>
            </p:cNvSpPr>
            <p:nvPr/>
          </p:nvSpPr>
          <p:spPr bwMode="auto">
            <a:xfrm>
              <a:off x="1429" y="1428"/>
              <a:ext cx="0" cy="249"/>
            </a:xfrm>
            <a:prstGeom prst="line">
              <a:avLst/>
            </a:prstGeom>
            <a:noFill/>
            <a:ln w="25400">
              <a:solidFill>
                <a:srgbClr val="B42D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8" name="Line 63"/>
            <p:cNvSpPr>
              <a:spLocks noChangeShapeType="1"/>
            </p:cNvSpPr>
            <p:nvPr/>
          </p:nvSpPr>
          <p:spPr bwMode="auto">
            <a:xfrm>
              <a:off x="1682" y="1428"/>
              <a:ext cx="0" cy="249"/>
            </a:xfrm>
            <a:prstGeom prst="line">
              <a:avLst/>
            </a:prstGeom>
            <a:noFill/>
            <a:ln w="25400">
              <a:solidFill>
                <a:srgbClr val="B42D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49" name="Group 100"/>
          <p:cNvGrpSpPr>
            <a:grpSpLocks/>
          </p:cNvGrpSpPr>
          <p:nvPr/>
        </p:nvGrpSpPr>
        <p:grpSpPr bwMode="auto">
          <a:xfrm>
            <a:off x="2286274" y="2374350"/>
            <a:ext cx="1978670" cy="487511"/>
            <a:chOff x="1410" y="1691"/>
            <a:chExt cx="777" cy="253"/>
          </a:xfrm>
        </p:grpSpPr>
        <p:sp>
          <p:nvSpPr>
            <p:cNvPr id="73" name="Text Box 64"/>
            <p:cNvSpPr txBox="1">
              <a:spLocks noChangeArrowheads="1"/>
            </p:cNvSpPr>
            <p:nvPr/>
          </p:nvSpPr>
          <p:spPr bwMode="auto">
            <a:xfrm>
              <a:off x="1410" y="1691"/>
              <a:ext cx="777" cy="249"/>
            </a:xfrm>
            <a:prstGeom prst="rect">
              <a:avLst/>
            </a:prstGeom>
            <a:noFill/>
            <a:ln w="25400">
              <a:solidFill>
                <a:srgbClr val="B42D2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lIns="18000" tIns="0" rIns="18000" bIns="0"/>
            <a:lstStyle/>
            <a:p>
              <a:pPr algn="just" eaLnBrk="0" hangingPunct="0">
                <a:spcBef>
                  <a:spcPct val="20000"/>
                </a:spcBef>
              </a:pP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endPara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4" name="Line 65"/>
            <p:cNvSpPr>
              <a:spLocks noChangeShapeType="1"/>
            </p:cNvSpPr>
            <p:nvPr/>
          </p:nvSpPr>
          <p:spPr bwMode="auto">
            <a:xfrm>
              <a:off x="1680" y="1695"/>
              <a:ext cx="0" cy="249"/>
            </a:xfrm>
            <a:prstGeom prst="line">
              <a:avLst/>
            </a:prstGeom>
            <a:noFill/>
            <a:ln w="25400">
              <a:solidFill>
                <a:srgbClr val="B42D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5" name="Line 66"/>
            <p:cNvSpPr>
              <a:spLocks noChangeShapeType="1"/>
            </p:cNvSpPr>
            <p:nvPr/>
          </p:nvSpPr>
          <p:spPr bwMode="auto">
            <a:xfrm>
              <a:off x="1933" y="1695"/>
              <a:ext cx="0" cy="249"/>
            </a:xfrm>
            <a:prstGeom prst="line">
              <a:avLst/>
            </a:prstGeom>
            <a:noFill/>
            <a:ln w="25400">
              <a:solidFill>
                <a:srgbClr val="B42D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50" name="Group 101"/>
          <p:cNvGrpSpPr>
            <a:grpSpLocks/>
          </p:cNvGrpSpPr>
          <p:nvPr/>
        </p:nvGrpSpPr>
        <p:grpSpPr bwMode="auto">
          <a:xfrm>
            <a:off x="2976524" y="2938733"/>
            <a:ext cx="1898019" cy="487511"/>
            <a:chOff x="1410" y="1691"/>
            <a:chExt cx="777" cy="253"/>
          </a:xfrm>
        </p:grpSpPr>
        <p:sp>
          <p:nvSpPr>
            <p:cNvPr id="70" name="Text Box 102"/>
            <p:cNvSpPr txBox="1">
              <a:spLocks noChangeArrowheads="1"/>
            </p:cNvSpPr>
            <p:nvPr/>
          </p:nvSpPr>
          <p:spPr bwMode="auto">
            <a:xfrm>
              <a:off x="1410" y="1691"/>
              <a:ext cx="777" cy="249"/>
            </a:xfrm>
            <a:prstGeom prst="rect">
              <a:avLst/>
            </a:prstGeom>
            <a:noFill/>
            <a:ln w="25400">
              <a:solidFill>
                <a:srgbClr val="B42D2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lIns="18000" tIns="0" rIns="18000" bIns="0"/>
            <a:lstStyle/>
            <a:p>
              <a:pPr algn="just" eaLnBrk="0" hangingPunct="0">
                <a:spcBef>
                  <a:spcPct val="20000"/>
                </a:spcBef>
              </a:pP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endPara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1" name="Line 103"/>
            <p:cNvSpPr>
              <a:spLocks noChangeShapeType="1"/>
            </p:cNvSpPr>
            <p:nvPr/>
          </p:nvSpPr>
          <p:spPr bwMode="auto">
            <a:xfrm>
              <a:off x="1680" y="1695"/>
              <a:ext cx="0" cy="249"/>
            </a:xfrm>
            <a:prstGeom prst="line">
              <a:avLst/>
            </a:prstGeom>
            <a:noFill/>
            <a:ln w="25400">
              <a:solidFill>
                <a:srgbClr val="B42D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2" name="Line 104"/>
            <p:cNvSpPr>
              <a:spLocks noChangeShapeType="1"/>
            </p:cNvSpPr>
            <p:nvPr/>
          </p:nvSpPr>
          <p:spPr bwMode="auto">
            <a:xfrm>
              <a:off x="1933" y="1695"/>
              <a:ext cx="0" cy="249"/>
            </a:xfrm>
            <a:prstGeom prst="line">
              <a:avLst/>
            </a:prstGeom>
            <a:noFill/>
            <a:ln w="25400">
              <a:solidFill>
                <a:srgbClr val="B42D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64" name="Group 110"/>
          <p:cNvGrpSpPr>
            <a:grpSpLocks/>
          </p:cNvGrpSpPr>
          <p:nvPr/>
        </p:nvGrpSpPr>
        <p:grpSpPr bwMode="auto">
          <a:xfrm>
            <a:off x="3630001" y="3534997"/>
            <a:ext cx="1166573" cy="479803"/>
            <a:chOff x="1157" y="1139"/>
            <a:chExt cx="526" cy="249"/>
          </a:xfrm>
        </p:grpSpPr>
        <p:sp>
          <p:nvSpPr>
            <p:cNvPr id="68" name="Text Box 111"/>
            <p:cNvSpPr txBox="1">
              <a:spLocks noChangeArrowheads="1"/>
            </p:cNvSpPr>
            <p:nvPr/>
          </p:nvSpPr>
          <p:spPr bwMode="auto">
            <a:xfrm>
              <a:off x="1157" y="1139"/>
              <a:ext cx="526" cy="249"/>
            </a:xfrm>
            <a:prstGeom prst="rect">
              <a:avLst/>
            </a:prstGeom>
            <a:noFill/>
            <a:ln w="25400">
              <a:solidFill>
                <a:srgbClr val="B42D2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lIns="18000" tIns="0" rIns="18000" bIns="0"/>
            <a:lstStyle/>
            <a:p>
              <a:pPr algn="just" eaLnBrk="0" hangingPunct="0">
                <a:lnSpc>
                  <a:spcPct val="90000"/>
                </a:lnSpc>
              </a:pP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endPara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9" name="Line 112"/>
            <p:cNvSpPr>
              <a:spLocks noChangeShapeType="1"/>
            </p:cNvSpPr>
            <p:nvPr/>
          </p:nvSpPr>
          <p:spPr bwMode="auto">
            <a:xfrm>
              <a:off x="1417" y="1156"/>
              <a:ext cx="1" cy="231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sp>
        <p:nvSpPr>
          <p:cNvPr id="81" name="AutoShape 14"/>
          <p:cNvSpPr>
            <a:spLocks/>
          </p:cNvSpPr>
          <p:nvPr/>
        </p:nvSpPr>
        <p:spPr bwMode="auto">
          <a:xfrm>
            <a:off x="4768356" y="1175498"/>
            <a:ext cx="134273" cy="2751642"/>
          </a:xfrm>
          <a:prstGeom prst="rightBracket">
            <a:avLst>
              <a:gd name="adj" fmla="val 177778"/>
            </a:avLst>
          </a:prstGeom>
          <a:noFill/>
          <a:ln w="28575">
            <a:solidFill>
              <a:srgbClr val="40404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sz="2800"/>
          </a:p>
        </p:txBody>
      </p:sp>
      <p:sp>
        <p:nvSpPr>
          <p:cNvPr id="82" name="AutoShape 14"/>
          <p:cNvSpPr>
            <a:spLocks/>
          </p:cNvSpPr>
          <p:nvPr/>
        </p:nvSpPr>
        <p:spPr bwMode="auto">
          <a:xfrm flipH="1">
            <a:off x="1629050" y="1175498"/>
            <a:ext cx="134273" cy="2751642"/>
          </a:xfrm>
          <a:prstGeom prst="rightBracket">
            <a:avLst>
              <a:gd name="adj" fmla="val 177778"/>
            </a:avLst>
          </a:prstGeom>
          <a:noFill/>
          <a:ln w="28575">
            <a:solidFill>
              <a:srgbClr val="40404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sz="2800"/>
          </a:p>
        </p:txBody>
      </p:sp>
      <p:grpSp>
        <p:nvGrpSpPr>
          <p:cNvPr id="83" name="Group 114"/>
          <p:cNvGrpSpPr>
            <a:grpSpLocks/>
          </p:cNvGrpSpPr>
          <p:nvPr/>
        </p:nvGrpSpPr>
        <p:grpSpPr bwMode="auto">
          <a:xfrm>
            <a:off x="1526260" y="4420556"/>
            <a:ext cx="7737475" cy="935038"/>
            <a:chOff x="432" y="3292"/>
            <a:chExt cx="4874" cy="589"/>
          </a:xfrm>
          <a:noFill/>
        </p:grpSpPr>
        <p:sp>
          <p:nvSpPr>
            <p:cNvPr id="85" name="Text Box 74"/>
            <p:cNvSpPr txBox="1">
              <a:spLocks noChangeArrowheads="1"/>
            </p:cNvSpPr>
            <p:nvPr/>
          </p:nvSpPr>
          <p:spPr bwMode="auto">
            <a:xfrm>
              <a:off x="432" y="3539"/>
              <a:ext cx="4865" cy="340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pPr algn="just" eaLnBrk="0" hangingPunct="0"/>
              <a:r>
                <a:rPr lang="en-US" altLang="zh-CN" sz="28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11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12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21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22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23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32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33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34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43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44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45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54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55</a:t>
              </a:r>
              <a:endPara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6" name="Line 75"/>
            <p:cNvSpPr>
              <a:spLocks noChangeShapeType="1"/>
            </p:cNvSpPr>
            <p:nvPr/>
          </p:nvSpPr>
          <p:spPr bwMode="auto">
            <a:xfrm>
              <a:off x="798" y="3539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76"/>
            <p:cNvSpPr>
              <a:spLocks noChangeShapeType="1"/>
            </p:cNvSpPr>
            <p:nvPr/>
          </p:nvSpPr>
          <p:spPr bwMode="auto">
            <a:xfrm>
              <a:off x="1160" y="3539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77"/>
            <p:cNvSpPr>
              <a:spLocks noChangeShapeType="1"/>
            </p:cNvSpPr>
            <p:nvPr/>
          </p:nvSpPr>
          <p:spPr bwMode="auto">
            <a:xfrm>
              <a:off x="1533" y="3541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78"/>
            <p:cNvSpPr>
              <a:spLocks noChangeShapeType="1"/>
            </p:cNvSpPr>
            <p:nvPr/>
          </p:nvSpPr>
          <p:spPr bwMode="auto">
            <a:xfrm>
              <a:off x="1895" y="3539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79"/>
            <p:cNvSpPr>
              <a:spLocks noChangeShapeType="1"/>
            </p:cNvSpPr>
            <p:nvPr/>
          </p:nvSpPr>
          <p:spPr bwMode="auto">
            <a:xfrm>
              <a:off x="2284" y="3539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80"/>
            <p:cNvSpPr>
              <a:spLocks noChangeShapeType="1"/>
            </p:cNvSpPr>
            <p:nvPr/>
          </p:nvSpPr>
          <p:spPr bwMode="auto">
            <a:xfrm>
              <a:off x="2646" y="3539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81"/>
            <p:cNvSpPr>
              <a:spLocks noChangeShapeType="1"/>
            </p:cNvSpPr>
            <p:nvPr/>
          </p:nvSpPr>
          <p:spPr bwMode="auto">
            <a:xfrm>
              <a:off x="4935" y="3540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82"/>
            <p:cNvSpPr>
              <a:spLocks noChangeShapeType="1"/>
            </p:cNvSpPr>
            <p:nvPr/>
          </p:nvSpPr>
          <p:spPr bwMode="auto">
            <a:xfrm>
              <a:off x="3040" y="3539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83"/>
            <p:cNvSpPr>
              <a:spLocks noChangeShapeType="1"/>
            </p:cNvSpPr>
            <p:nvPr/>
          </p:nvSpPr>
          <p:spPr bwMode="auto">
            <a:xfrm>
              <a:off x="3428" y="3539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84"/>
            <p:cNvSpPr>
              <a:spLocks noChangeShapeType="1"/>
            </p:cNvSpPr>
            <p:nvPr/>
          </p:nvSpPr>
          <p:spPr bwMode="auto">
            <a:xfrm>
              <a:off x="3790" y="3539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85"/>
            <p:cNvSpPr>
              <a:spLocks noChangeShapeType="1"/>
            </p:cNvSpPr>
            <p:nvPr/>
          </p:nvSpPr>
          <p:spPr bwMode="auto">
            <a:xfrm>
              <a:off x="4178" y="3539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86"/>
            <p:cNvSpPr>
              <a:spLocks noChangeShapeType="1"/>
            </p:cNvSpPr>
            <p:nvPr/>
          </p:nvSpPr>
          <p:spPr bwMode="auto">
            <a:xfrm>
              <a:off x="4550" y="3539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87"/>
            <p:cNvSpPr txBox="1">
              <a:spLocks noChangeArrowheads="1"/>
            </p:cNvSpPr>
            <p:nvPr/>
          </p:nvSpPr>
          <p:spPr bwMode="auto">
            <a:xfrm>
              <a:off x="513" y="3292"/>
              <a:ext cx="4793" cy="2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54000" tIns="0" rIns="54000" bIns="0"/>
            <a:lstStyle/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0      1      2      3     4      5      6      7      8      9    10    11   12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544557" y="5352418"/>
            <a:ext cx="1116000" cy="631826"/>
            <a:chOff x="938687" y="5552440"/>
            <a:chExt cx="1116000" cy="631826"/>
          </a:xfrm>
        </p:grpSpPr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1144143" y="5769928"/>
              <a:ext cx="680310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AutoShape 17"/>
            <p:cNvSpPr>
              <a:spLocks/>
            </p:cNvSpPr>
            <p:nvPr/>
          </p:nvSpPr>
          <p:spPr bwMode="auto">
            <a:xfrm rot="16200000">
              <a:off x="1407787" y="5083340"/>
              <a:ext cx="177800" cy="1116000"/>
            </a:xfrm>
            <a:prstGeom prst="leftBrace">
              <a:avLst>
                <a:gd name="adj1" fmla="val 28423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717533" y="5349313"/>
            <a:ext cx="1728000" cy="631826"/>
            <a:chOff x="938687" y="5552440"/>
            <a:chExt cx="1728000" cy="631826"/>
          </a:xfrm>
        </p:grpSpPr>
        <p:sp>
          <p:nvSpPr>
            <p:cNvPr id="51" name="Text Box 14"/>
            <p:cNvSpPr txBox="1">
              <a:spLocks noChangeArrowheads="1"/>
            </p:cNvSpPr>
            <p:nvPr/>
          </p:nvSpPr>
          <p:spPr bwMode="auto">
            <a:xfrm>
              <a:off x="1418463" y="5769928"/>
              <a:ext cx="680310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AutoShape 17"/>
            <p:cNvSpPr>
              <a:spLocks/>
            </p:cNvSpPr>
            <p:nvPr/>
          </p:nvSpPr>
          <p:spPr bwMode="auto">
            <a:xfrm rot="16200000">
              <a:off x="1713787" y="4777340"/>
              <a:ext cx="177800" cy="1728000"/>
            </a:xfrm>
            <a:prstGeom prst="leftBrace">
              <a:avLst>
                <a:gd name="adj1" fmla="val 28423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4523854" y="5349312"/>
            <a:ext cx="1728000" cy="631826"/>
            <a:chOff x="938687" y="5552440"/>
            <a:chExt cx="1728000" cy="631826"/>
          </a:xfrm>
        </p:grpSpPr>
        <p:sp>
          <p:nvSpPr>
            <p:cNvPr id="92" name="Text Box 14"/>
            <p:cNvSpPr txBox="1">
              <a:spLocks noChangeArrowheads="1"/>
            </p:cNvSpPr>
            <p:nvPr/>
          </p:nvSpPr>
          <p:spPr bwMode="auto">
            <a:xfrm>
              <a:off x="1418463" y="5769928"/>
              <a:ext cx="680310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AutoShape 17"/>
            <p:cNvSpPr>
              <a:spLocks/>
            </p:cNvSpPr>
            <p:nvPr/>
          </p:nvSpPr>
          <p:spPr bwMode="auto">
            <a:xfrm rot="16200000">
              <a:off x="1713787" y="4777340"/>
              <a:ext cx="177800" cy="1728000"/>
            </a:xfrm>
            <a:prstGeom prst="leftBrace">
              <a:avLst>
                <a:gd name="adj1" fmla="val 28423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05649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3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稀疏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31904" y="1094266"/>
            <a:ext cx="7197526" cy="523220"/>
            <a:chOff x="1826091" y="4148024"/>
            <a:chExt cx="7197526" cy="523220"/>
          </a:xfrm>
        </p:grpSpPr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稀疏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矩阵？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735156" y="1844040"/>
            <a:ext cx="9155604" cy="523220"/>
            <a:chOff x="735156" y="1844040"/>
            <a:chExt cx="9155604" cy="523220"/>
          </a:xfrm>
        </p:grpSpPr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1153712" y="1844040"/>
              <a:ext cx="873704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稀疏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矩阵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：矩阵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中有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很多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零元素，并且分布没有规律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Group 67"/>
            <p:cNvGrpSpPr/>
            <p:nvPr/>
          </p:nvGrpSpPr>
          <p:grpSpPr>
            <a:xfrm>
              <a:off x="735156" y="1920020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2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713926" y="2953546"/>
            <a:ext cx="7197526" cy="523220"/>
            <a:chOff x="1826091" y="4148024"/>
            <a:chExt cx="7197526" cy="523220"/>
          </a:xfrm>
        </p:grpSpPr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稀疏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矩阵如何压缩存储？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4" name="Text Box 10"/>
          <p:cNvSpPr txBox="1">
            <a:spLocks noChangeArrowheads="1"/>
          </p:cNvSpPr>
          <p:nvPr/>
        </p:nvSpPr>
        <p:spPr bwMode="auto">
          <a:xfrm>
            <a:off x="1295294" y="3596639"/>
            <a:ext cx="61670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只存储非零元素，零元素不分配存储空间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713926" y="4660426"/>
            <a:ext cx="7197526" cy="523220"/>
            <a:chOff x="1826091" y="4148024"/>
            <a:chExt cx="7197526" cy="523220"/>
          </a:xfrm>
        </p:grpSpPr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如何只存储非零元素？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Group 34"/>
          <p:cNvGrpSpPr>
            <a:grpSpLocks/>
          </p:cNvGrpSpPr>
          <p:nvPr/>
        </p:nvGrpSpPr>
        <p:grpSpPr bwMode="auto">
          <a:xfrm>
            <a:off x="7630330" y="3644865"/>
            <a:ext cx="2946400" cy="2422525"/>
            <a:chOff x="1116" y="1204"/>
            <a:chExt cx="1856" cy="1526"/>
          </a:xfrm>
        </p:grpSpPr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1660" y="1204"/>
              <a:ext cx="1312" cy="1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0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  <a:endPara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1    0</a:t>
              </a:r>
              <a:endPara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0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 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0    0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0  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 smtClean="0"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0    0  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" name="AutoShape 24"/>
            <p:cNvSpPr>
              <a:spLocks/>
            </p:cNvSpPr>
            <p:nvPr/>
          </p:nvSpPr>
          <p:spPr bwMode="auto">
            <a:xfrm>
              <a:off x="1511" y="1213"/>
              <a:ext cx="106" cy="1487"/>
            </a:xfrm>
            <a:prstGeom prst="leftBracket">
              <a:avLst>
                <a:gd name="adj" fmla="val 116903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9" name="AutoShape 25"/>
            <p:cNvSpPr>
              <a:spLocks/>
            </p:cNvSpPr>
            <p:nvPr/>
          </p:nvSpPr>
          <p:spPr bwMode="auto">
            <a:xfrm>
              <a:off x="2801" y="1213"/>
              <a:ext cx="121" cy="1487"/>
            </a:xfrm>
            <a:prstGeom prst="rightBracket">
              <a:avLst>
                <a:gd name="adj" fmla="val 10241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1116" y="1821"/>
              <a:ext cx="34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=</a:t>
              </a:r>
              <a:endPara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92325" y="5449312"/>
            <a:ext cx="6905886" cy="523220"/>
            <a:chOff x="735156" y="1844040"/>
            <a:chExt cx="6905886" cy="523220"/>
          </a:xfrm>
        </p:grpSpPr>
        <p:sp>
          <p:nvSpPr>
            <p:cNvPr id="65" name="Text Box 10"/>
            <p:cNvSpPr txBox="1">
              <a:spLocks noChangeArrowheads="1"/>
            </p:cNvSpPr>
            <p:nvPr/>
          </p:nvSpPr>
          <p:spPr bwMode="auto">
            <a:xfrm>
              <a:off x="1153712" y="1844040"/>
              <a:ext cx="648733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三元组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：（行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号，列号，非零元素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值）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6" name="Group 67"/>
            <p:cNvGrpSpPr/>
            <p:nvPr/>
          </p:nvGrpSpPr>
          <p:grpSpPr>
            <a:xfrm>
              <a:off x="735156" y="1920020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67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629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3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稀疏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627115" y="2035607"/>
            <a:ext cx="4138902" cy="523220"/>
            <a:chOff x="1826091" y="4148024"/>
            <a:chExt cx="4138902" cy="523220"/>
          </a:xfrm>
        </p:grpSpPr>
        <p:sp>
          <p:nvSpPr>
            <p:cNvPr id="69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357993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如何存储三元组表？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1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7630330" y="3644865"/>
            <a:ext cx="2946400" cy="2422525"/>
            <a:chOff x="1116" y="1204"/>
            <a:chExt cx="1856" cy="1526"/>
          </a:xfrm>
        </p:grpSpPr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1660" y="1204"/>
              <a:ext cx="1312" cy="1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0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  <a:endPara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1    0</a:t>
              </a:r>
              <a:endPara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0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 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0    0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0  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 smtClean="0"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0    0  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" name="AutoShape 24"/>
            <p:cNvSpPr>
              <a:spLocks/>
            </p:cNvSpPr>
            <p:nvPr/>
          </p:nvSpPr>
          <p:spPr bwMode="auto">
            <a:xfrm>
              <a:off x="1511" y="1213"/>
              <a:ext cx="106" cy="1487"/>
            </a:xfrm>
            <a:prstGeom prst="leftBracket">
              <a:avLst>
                <a:gd name="adj" fmla="val 116903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6" name="AutoShape 25"/>
            <p:cNvSpPr>
              <a:spLocks/>
            </p:cNvSpPr>
            <p:nvPr/>
          </p:nvSpPr>
          <p:spPr bwMode="auto">
            <a:xfrm>
              <a:off x="2801" y="1213"/>
              <a:ext cx="121" cy="1487"/>
            </a:xfrm>
            <a:prstGeom prst="rightBracket">
              <a:avLst>
                <a:gd name="adj" fmla="val 10241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1116" y="1821"/>
              <a:ext cx="34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=</a:t>
              </a:r>
              <a:endPara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18555" y="838200"/>
            <a:ext cx="11147516" cy="1075487"/>
            <a:chOff x="735156" y="1844040"/>
            <a:chExt cx="11147516" cy="1075487"/>
          </a:xfrm>
        </p:grpSpPr>
        <p:sp>
          <p:nvSpPr>
            <p:cNvPr id="46" name="Text Box 10"/>
            <p:cNvSpPr txBox="1">
              <a:spLocks noChangeArrowheads="1"/>
            </p:cNvSpPr>
            <p:nvPr/>
          </p:nvSpPr>
          <p:spPr bwMode="auto">
            <a:xfrm>
              <a:off x="1153712" y="1844040"/>
              <a:ext cx="10728960" cy="1075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三元组表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：将稀疏矩阵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的非零元素对应的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三元组所构成的集合，按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行优先的顺序排列成一个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线性表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7" name="Group 67"/>
            <p:cNvGrpSpPr/>
            <p:nvPr/>
          </p:nvGrpSpPr>
          <p:grpSpPr>
            <a:xfrm>
              <a:off x="735156" y="1920020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4782347" y="2704381"/>
            <a:ext cx="6876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((1, 1, 3), (1, 4, 7), (2, 3,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(3, 1, 2), (5, 4,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0923" y="2704381"/>
            <a:ext cx="33706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</a:t>
            </a:r>
            <a:endParaRPr lang="zh-CN" altLang="zh-CN" sz="28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row, col; 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item;   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Element;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92325" y="5449312"/>
            <a:ext cx="6905886" cy="523220"/>
            <a:chOff x="735156" y="1844040"/>
            <a:chExt cx="6905886" cy="523220"/>
          </a:xfrm>
        </p:grpSpPr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1153712" y="1844040"/>
              <a:ext cx="648733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三元组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：（行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号，列号，非零元素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值）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67"/>
            <p:cNvGrpSpPr/>
            <p:nvPr/>
          </p:nvGrpSpPr>
          <p:grpSpPr>
            <a:xfrm>
              <a:off x="735156" y="1920020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2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24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668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三元组顺序表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2380" y="1021080"/>
            <a:ext cx="11147516" cy="523220"/>
            <a:chOff x="735156" y="1844040"/>
            <a:chExt cx="11147516" cy="523220"/>
          </a:xfrm>
        </p:grpSpPr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1153712" y="1844040"/>
              <a:ext cx="1072896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三元组顺序表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：采用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存储结构存储三元组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Group 67"/>
            <p:cNvGrpSpPr/>
            <p:nvPr/>
          </p:nvGrpSpPr>
          <p:grpSpPr>
            <a:xfrm>
              <a:off x="735156" y="1920020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2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713926" y="1749586"/>
            <a:ext cx="7197526" cy="523220"/>
            <a:chOff x="1826091" y="4148024"/>
            <a:chExt cx="7197526" cy="523220"/>
          </a:xfrm>
        </p:grpSpPr>
        <p:sp>
          <p:nvSpPr>
            <p:cNvPr id="69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三元组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表需要预留存储单元吗？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1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7630330" y="3644865"/>
            <a:ext cx="2946400" cy="2422525"/>
            <a:chOff x="1116" y="1204"/>
            <a:chExt cx="1856" cy="1526"/>
          </a:xfrm>
        </p:grpSpPr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1660" y="1204"/>
              <a:ext cx="1312" cy="1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0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  <a:endPara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1    0</a:t>
              </a:r>
              <a:endPara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0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 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0    0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0  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 smtClean="0"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0    0  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" name="AutoShape 24"/>
            <p:cNvSpPr>
              <a:spLocks/>
            </p:cNvSpPr>
            <p:nvPr/>
          </p:nvSpPr>
          <p:spPr bwMode="auto">
            <a:xfrm>
              <a:off x="1511" y="1213"/>
              <a:ext cx="106" cy="1487"/>
            </a:xfrm>
            <a:prstGeom prst="leftBracket">
              <a:avLst>
                <a:gd name="adj" fmla="val 116903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6" name="AutoShape 25"/>
            <p:cNvSpPr>
              <a:spLocks/>
            </p:cNvSpPr>
            <p:nvPr/>
          </p:nvSpPr>
          <p:spPr bwMode="auto">
            <a:xfrm>
              <a:off x="2811" y="1213"/>
              <a:ext cx="121" cy="1487"/>
            </a:xfrm>
            <a:prstGeom prst="rightBracket">
              <a:avLst>
                <a:gd name="adj" fmla="val 10241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1116" y="1821"/>
              <a:ext cx="34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=</a:t>
              </a:r>
              <a:endPara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2308537" y="3688840"/>
            <a:ext cx="3420000" cy="523220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稀疏矩阵的修改操作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863720" y="4361940"/>
            <a:ext cx="4320000" cy="1262677"/>
            <a:chOff x="1863720" y="4361940"/>
            <a:chExt cx="4320000" cy="1262677"/>
          </a:xfrm>
        </p:grpSpPr>
        <p:sp>
          <p:nvSpPr>
            <p:cNvPr id="30" name="AutoShape 59"/>
            <p:cNvSpPr>
              <a:spLocks noChangeArrowheads="1"/>
            </p:cNvSpPr>
            <p:nvPr/>
          </p:nvSpPr>
          <p:spPr bwMode="auto">
            <a:xfrm>
              <a:off x="3795390" y="4361940"/>
              <a:ext cx="450850" cy="609600"/>
            </a:xfrm>
            <a:prstGeom prst="downArrow">
              <a:avLst>
                <a:gd name="adj1" fmla="val 50000"/>
                <a:gd name="adj2" fmla="val 33803"/>
              </a:avLst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Text Box 60"/>
            <p:cNvSpPr txBox="1">
              <a:spLocks noChangeArrowheads="1"/>
            </p:cNvSpPr>
            <p:nvPr/>
          </p:nvSpPr>
          <p:spPr bwMode="auto">
            <a:xfrm>
              <a:off x="1863720" y="5101397"/>
              <a:ext cx="4320000" cy="523220"/>
            </a:xfrm>
            <a:prstGeom prst="rect">
              <a:avLst/>
            </a:prstGeom>
            <a:noFill/>
            <a:ln w="254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三元组表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的插入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删除操作</a:t>
              </a:r>
            </a:p>
          </p:txBody>
        </p:sp>
      </p:grpSp>
      <p:sp>
        <p:nvSpPr>
          <p:cNvPr id="27" name="矩形 26"/>
          <p:cNvSpPr/>
          <p:nvPr/>
        </p:nvSpPr>
        <p:spPr>
          <a:xfrm>
            <a:off x="4782347" y="2704381"/>
            <a:ext cx="6876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((1, 1, 3), (1, 4, 7), (2, 3,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(3, 1, 2), (5, 4,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69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668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三元组顺序表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8501074" y="2492905"/>
            <a:ext cx="2808000" cy="2422525"/>
            <a:chOff x="1511" y="1204"/>
            <a:chExt cx="1461" cy="1526"/>
          </a:xfrm>
        </p:grpSpPr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1660" y="1204"/>
              <a:ext cx="1312" cy="1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0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7   </a:t>
              </a:r>
              <a:r>
                <a:rPr lang="en-US" altLang="zh-CN" sz="2800" b="1" dirty="0" smtClean="0">
                  <a:solidFill>
                    <a:srgbClr val="B42D2D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endParaRPr lang="en-US" altLang="zh-CN" sz="2800" b="1" dirty="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1    0   </a:t>
              </a:r>
              <a:r>
                <a:rPr lang="en-US" altLang="zh-CN" sz="2800" b="1" dirty="0" smtClean="0">
                  <a:solidFill>
                    <a:srgbClr val="B42D2D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endParaRPr lang="en-US" altLang="zh-CN" sz="2800" b="1" dirty="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0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 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0   </a:t>
              </a:r>
              <a:r>
                <a:rPr lang="en-US" altLang="zh-CN" sz="2800" b="1" dirty="0" smtClean="0">
                  <a:solidFill>
                    <a:srgbClr val="B42D2D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endParaRPr lang="zh-CN" altLang="en-US" sz="2800" b="1" dirty="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0    0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0   </a:t>
              </a:r>
              <a:r>
                <a:rPr lang="en-US" altLang="zh-CN" sz="2800" b="1" dirty="0" smtClean="0">
                  <a:solidFill>
                    <a:srgbClr val="B42D2D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endParaRPr lang="zh-CN" altLang="en-US" sz="2800" b="1" dirty="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 smtClean="0"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0    0  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8   </a:t>
              </a:r>
              <a:r>
                <a:rPr lang="en-US" altLang="zh-CN" sz="2800" b="1" dirty="0" smtClean="0">
                  <a:solidFill>
                    <a:srgbClr val="B42D2D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endParaRPr lang="zh-CN" altLang="en-US" sz="2800" b="1" dirty="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" name="AutoShape 24"/>
            <p:cNvSpPr>
              <a:spLocks/>
            </p:cNvSpPr>
            <p:nvPr/>
          </p:nvSpPr>
          <p:spPr bwMode="auto">
            <a:xfrm>
              <a:off x="1511" y="1213"/>
              <a:ext cx="106" cy="1487"/>
            </a:xfrm>
            <a:prstGeom prst="leftBracket">
              <a:avLst>
                <a:gd name="adj" fmla="val 116903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6" name="AutoShape 25"/>
            <p:cNvSpPr>
              <a:spLocks/>
            </p:cNvSpPr>
            <p:nvPr/>
          </p:nvSpPr>
          <p:spPr bwMode="auto">
            <a:xfrm>
              <a:off x="2811" y="1213"/>
              <a:ext cx="121" cy="1487"/>
            </a:xfrm>
            <a:prstGeom prst="rightBracket">
              <a:avLst>
                <a:gd name="adj" fmla="val 10241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90283" y="746517"/>
            <a:ext cx="3686175" cy="5249862"/>
            <a:chOff x="990283" y="746517"/>
            <a:chExt cx="3686175" cy="5249862"/>
          </a:xfrm>
        </p:grpSpPr>
        <p:grpSp>
          <p:nvGrpSpPr>
            <p:cNvPr id="26" name="Group 48"/>
            <p:cNvGrpSpPr>
              <a:grpSpLocks/>
            </p:cNvGrpSpPr>
            <p:nvPr/>
          </p:nvGrpSpPr>
          <p:grpSpPr bwMode="auto">
            <a:xfrm>
              <a:off x="990283" y="746517"/>
              <a:ext cx="3686175" cy="5249862"/>
              <a:chOff x="3427" y="1013"/>
              <a:chExt cx="2322" cy="3307"/>
            </a:xfrm>
            <a:noFill/>
          </p:grpSpPr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3427" y="1013"/>
                <a:ext cx="2322" cy="330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4257" y="1253"/>
                <a:ext cx="1467" cy="2240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r>
                  <a: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1       1     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1       4     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2       3      1</a:t>
                </a:r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3       1     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5       4      8</a:t>
                </a:r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0" hangingPunct="0">
                  <a:spcBef>
                    <a:spcPts val="1200"/>
                  </a:spcBef>
                </a:pPr>
                <a:r>
                  <a:rPr lang="zh-CN" altLang="en-US" sz="28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 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空      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空      空</a:t>
                </a:r>
              </a:p>
              <a:p>
                <a:pPr algn="just" eaLnBrk="0" hangingPunct="0"/>
                <a:endParaRPr lang="zh-CN" altLang="en-US" sz="1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 eaLnBrk="0" hangingPunct="0"/>
                <a:r>
                  <a: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 闲       闲      闲</a:t>
                </a:r>
                <a:endPara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 eaLnBrk="0" hangingPunct="0"/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2" name="Line 14"/>
              <p:cNvSpPr>
                <a:spLocks noChangeShapeType="1"/>
              </p:cNvSpPr>
              <p:nvPr/>
            </p:nvSpPr>
            <p:spPr bwMode="auto">
              <a:xfrm>
                <a:off x="4263" y="1526"/>
                <a:ext cx="1454" cy="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4" name="Text Box 15"/>
              <p:cNvSpPr txBox="1">
                <a:spLocks noChangeArrowheads="1"/>
              </p:cNvSpPr>
              <p:nvPr/>
            </p:nvSpPr>
            <p:spPr bwMode="auto">
              <a:xfrm>
                <a:off x="4292" y="1026"/>
                <a:ext cx="1406" cy="18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row    col     item</a:t>
                </a:r>
              </a:p>
            </p:txBody>
          </p:sp>
          <p:sp>
            <p:nvSpPr>
              <p:cNvPr id="45" name="Line 16"/>
              <p:cNvSpPr>
                <a:spLocks noChangeShapeType="1"/>
              </p:cNvSpPr>
              <p:nvPr/>
            </p:nvSpPr>
            <p:spPr bwMode="auto">
              <a:xfrm>
                <a:off x="4261" y="1790"/>
                <a:ext cx="1458" cy="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7" name="Line 18"/>
              <p:cNvSpPr>
                <a:spLocks noChangeShapeType="1"/>
              </p:cNvSpPr>
              <p:nvPr/>
            </p:nvSpPr>
            <p:spPr bwMode="auto">
              <a:xfrm>
                <a:off x="4255" y="2071"/>
                <a:ext cx="1458" cy="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" name="Line 19"/>
              <p:cNvSpPr>
                <a:spLocks noChangeShapeType="1"/>
              </p:cNvSpPr>
              <p:nvPr/>
            </p:nvSpPr>
            <p:spPr bwMode="auto">
              <a:xfrm>
                <a:off x="4258" y="2348"/>
                <a:ext cx="1458" cy="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9" name="Line 20"/>
              <p:cNvSpPr>
                <a:spLocks noChangeShapeType="1"/>
              </p:cNvSpPr>
              <p:nvPr/>
            </p:nvSpPr>
            <p:spPr bwMode="auto">
              <a:xfrm>
                <a:off x="4263" y="2629"/>
                <a:ext cx="1454" cy="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50" name="Text Box 21"/>
              <p:cNvSpPr txBox="1">
                <a:spLocks noChangeArrowheads="1"/>
              </p:cNvSpPr>
              <p:nvPr/>
            </p:nvSpPr>
            <p:spPr bwMode="auto">
              <a:xfrm>
                <a:off x="4032" y="1274"/>
                <a:ext cx="213" cy="177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lIns="0" tIns="0" rIns="0" bIns="0"/>
              <a:lstStyle/>
              <a:p>
                <a:pPr algn="just" eaLnBrk="0" hangingPunct="0">
                  <a:lnSpc>
                    <a:spcPts val="35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0</a:t>
                </a:r>
              </a:p>
              <a:p>
                <a:pPr algn="just" eaLnBrk="0" hangingPunct="0">
                  <a:lnSpc>
                    <a:spcPts val="35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  <a:p>
                <a:pPr algn="just" eaLnBrk="0" hangingPunct="0">
                  <a:lnSpc>
                    <a:spcPts val="35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  <a:p>
                <a:pPr algn="just" eaLnBrk="0" hangingPunct="0">
                  <a:lnSpc>
                    <a:spcPts val="35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  <a:p>
                <a:pPr algn="just" eaLnBrk="0" hangingPunct="0">
                  <a:lnSpc>
                    <a:spcPts val="3500"/>
                  </a:lnSpc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4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2" name="Text Box 25"/>
              <p:cNvSpPr txBox="1">
                <a:spLocks noChangeArrowheads="1"/>
              </p:cNvSpPr>
              <p:nvPr/>
            </p:nvSpPr>
            <p:spPr bwMode="auto">
              <a:xfrm>
                <a:off x="3457" y="3304"/>
                <a:ext cx="789" cy="21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b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MaxTerm</a:t>
                </a:r>
                <a:r>
                  <a:rPr lang="en-US" altLang="zh-CN" b="1" dirty="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rPr>
                  <a:t>-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3" name="Line 26"/>
              <p:cNvSpPr>
                <a:spLocks noChangeShapeType="1"/>
              </p:cNvSpPr>
              <p:nvPr/>
            </p:nvSpPr>
            <p:spPr bwMode="auto">
              <a:xfrm>
                <a:off x="4720" y="1264"/>
                <a:ext cx="1" cy="222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27"/>
              <p:cNvSpPr>
                <a:spLocks noChangeShapeType="1"/>
              </p:cNvSpPr>
              <p:nvPr/>
            </p:nvSpPr>
            <p:spPr bwMode="auto">
              <a:xfrm>
                <a:off x="5164" y="1267"/>
                <a:ext cx="1" cy="222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" name="Rectangle 40"/>
            <p:cNvSpPr>
              <a:spLocks noChangeArrowheads="1"/>
            </p:cNvSpPr>
            <p:nvPr/>
          </p:nvSpPr>
          <p:spPr bwMode="auto">
            <a:xfrm>
              <a:off x="2301717" y="4672404"/>
              <a:ext cx="2328862" cy="40481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/>
              <a:r>
                <a:rPr lang="en-US" altLang="zh-CN" sz="2400" b="1" dirty="0" smtClean="0"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dirty="0" smtClean="0">
                  <a:latin typeface="Times New Roman" pitchFamily="18" charset="0"/>
                  <a:ea typeface="宋体" pitchFamily="2" charset="-122"/>
                </a:rPr>
                <a:t>5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（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非零元个数）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501141" y="1253885"/>
            <a:ext cx="5031554" cy="523220"/>
            <a:chOff x="1826091" y="4148024"/>
            <a:chExt cx="5031554" cy="523220"/>
          </a:xfrm>
        </p:grpSpPr>
        <p:sp>
          <p:nvSpPr>
            <p:cNvPr id="6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47258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是否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对应惟一的稀疏矩阵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9" name="Group 34"/>
          <p:cNvGrpSpPr>
            <a:grpSpLocks/>
          </p:cNvGrpSpPr>
          <p:nvPr/>
        </p:nvGrpSpPr>
        <p:grpSpPr bwMode="auto">
          <a:xfrm>
            <a:off x="5597564" y="2492905"/>
            <a:ext cx="2319338" cy="2422525"/>
            <a:chOff x="1511" y="1204"/>
            <a:chExt cx="1461" cy="1526"/>
          </a:xfrm>
        </p:grpSpPr>
        <p:sp>
          <p:nvSpPr>
            <p:cNvPr id="41" name="Text Box 23"/>
            <p:cNvSpPr txBox="1">
              <a:spLocks noChangeArrowheads="1"/>
            </p:cNvSpPr>
            <p:nvPr/>
          </p:nvSpPr>
          <p:spPr bwMode="auto">
            <a:xfrm>
              <a:off x="1660" y="1204"/>
              <a:ext cx="1312" cy="1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0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  <a:endPara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1    0</a:t>
              </a:r>
              <a:endPara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0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 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0    0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0  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 smtClean="0"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0    0   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" name="AutoShape 24"/>
            <p:cNvSpPr>
              <a:spLocks/>
            </p:cNvSpPr>
            <p:nvPr/>
          </p:nvSpPr>
          <p:spPr bwMode="auto">
            <a:xfrm>
              <a:off x="1511" y="1213"/>
              <a:ext cx="106" cy="1487"/>
            </a:xfrm>
            <a:prstGeom prst="leftBracket">
              <a:avLst>
                <a:gd name="adj" fmla="val 116903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3" name="AutoShape 25"/>
            <p:cNvSpPr>
              <a:spLocks/>
            </p:cNvSpPr>
            <p:nvPr/>
          </p:nvSpPr>
          <p:spPr bwMode="auto">
            <a:xfrm>
              <a:off x="2811" y="1213"/>
              <a:ext cx="121" cy="1487"/>
            </a:xfrm>
            <a:prstGeom prst="rightBracket">
              <a:avLst>
                <a:gd name="adj" fmla="val 10241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204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668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三元组顺序表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13317" y="2399560"/>
            <a:ext cx="44735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MaxTerm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Element data[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MaxTerm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mu, nu,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SparseMatrix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990283" y="746517"/>
            <a:ext cx="3686175" cy="5249862"/>
            <a:chOff x="990283" y="746517"/>
            <a:chExt cx="3686175" cy="5249862"/>
          </a:xfrm>
        </p:grpSpPr>
        <p:grpSp>
          <p:nvGrpSpPr>
            <p:cNvPr id="34" name="Group 48"/>
            <p:cNvGrpSpPr>
              <a:grpSpLocks/>
            </p:cNvGrpSpPr>
            <p:nvPr/>
          </p:nvGrpSpPr>
          <p:grpSpPr bwMode="auto">
            <a:xfrm>
              <a:off x="990283" y="746517"/>
              <a:ext cx="3686175" cy="5249862"/>
              <a:chOff x="3427" y="1013"/>
              <a:chExt cx="2322" cy="3307"/>
            </a:xfrm>
            <a:noFill/>
          </p:grpSpPr>
          <p:sp>
            <p:nvSpPr>
              <p:cNvPr id="36" name="Rectangle 12"/>
              <p:cNvSpPr>
                <a:spLocks noChangeArrowheads="1"/>
              </p:cNvSpPr>
              <p:nvPr/>
            </p:nvSpPr>
            <p:spPr bwMode="auto">
              <a:xfrm>
                <a:off x="3427" y="1013"/>
                <a:ext cx="2322" cy="330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9" name="Text Box 13"/>
              <p:cNvSpPr txBox="1">
                <a:spLocks noChangeArrowheads="1"/>
              </p:cNvSpPr>
              <p:nvPr/>
            </p:nvSpPr>
            <p:spPr bwMode="auto">
              <a:xfrm>
                <a:off x="4257" y="1253"/>
                <a:ext cx="1467" cy="2240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r>
                  <a: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1       1     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1       4     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2       3      1</a:t>
                </a:r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3       1     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5       4      8</a:t>
                </a:r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0" hangingPunct="0">
                  <a:spcBef>
                    <a:spcPts val="1200"/>
                  </a:spcBef>
                </a:pPr>
                <a:r>
                  <a:rPr lang="zh-CN" altLang="en-US" sz="28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 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空      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空      空</a:t>
                </a:r>
              </a:p>
              <a:p>
                <a:pPr algn="just" eaLnBrk="0" hangingPunct="0"/>
                <a:endParaRPr lang="zh-CN" altLang="en-US" sz="1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 eaLnBrk="0" hangingPunct="0"/>
                <a:r>
                  <a: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 闲       闲      闲</a:t>
                </a:r>
                <a:endPara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 eaLnBrk="0" hangingPunct="0"/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0" name="Line 14"/>
              <p:cNvSpPr>
                <a:spLocks noChangeShapeType="1"/>
              </p:cNvSpPr>
              <p:nvPr/>
            </p:nvSpPr>
            <p:spPr bwMode="auto">
              <a:xfrm>
                <a:off x="4263" y="1526"/>
                <a:ext cx="1454" cy="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1" name="Text Box 15"/>
              <p:cNvSpPr txBox="1">
                <a:spLocks noChangeArrowheads="1"/>
              </p:cNvSpPr>
              <p:nvPr/>
            </p:nvSpPr>
            <p:spPr bwMode="auto">
              <a:xfrm>
                <a:off x="4292" y="1026"/>
                <a:ext cx="1406" cy="18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row    col     item</a:t>
                </a:r>
              </a:p>
            </p:txBody>
          </p:sp>
          <p:sp>
            <p:nvSpPr>
              <p:cNvPr id="42" name="Line 16"/>
              <p:cNvSpPr>
                <a:spLocks noChangeShapeType="1"/>
              </p:cNvSpPr>
              <p:nvPr/>
            </p:nvSpPr>
            <p:spPr bwMode="auto">
              <a:xfrm>
                <a:off x="4261" y="1790"/>
                <a:ext cx="1458" cy="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3" name="Line 18"/>
              <p:cNvSpPr>
                <a:spLocks noChangeShapeType="1"/>
              </p:cNvSpPr>
              <p:nvPr/>
            </p:nvSpPr>
            <p:spPr bwMode="auto">
              <a:xfrm>
                <a:off x="4255" y="2071"/>
                <a:ext cx="1458" cy="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6" name="Line 19"/>
              <p:cNvSpPr>
                <a:spLocks noChangeShapeType="1"/>
              </p:cNvSpPr>
              <p:nvPr/>
            </p:nvSpPr>
            <p:spPr bwMode="auto">
              <a:xfrm>
                <a:off x="4258" y="2348"/>
                <a:ext cx="1458" cy="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51" name="Line 20"/>
              <p:cNvSpPr>
                <a:spLocks noChangeShapeType="1"/>
              </p:cNvSpPr>
              <p:nvPr/>
            </p:nvSpPr>
            <p:spPr bwMode="auto">
              <a:xfrm>
                <a:off x="4263" y="2629"/>
                <a:ext cx="1454" cy="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60" name="Text Box 21"/>
              <p:cNvSpPr txBox="1">
                <a:spLocks noChangeArrowheads="1"/>
              </p:cNvSpPr>
              <p:nvPr/>
            </p:nvSpPr>
            <p:spPr bwMode="auto">
              <a:xfrm>
                <a:off x="4032" y="1274"/>
                <a:ext cx="213" cy="177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lIns="0" tIns="0" rIns="0" bIns="0"/>
              <a:lstStyle/>
              <a:p>
                <a:pPr algn="just" eaLnBrk="0" hangingPunct="0">
                  <a:lnSpc>
                    <a:spcPts val="35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0</a:t>
                </a:r>
              </a:p>
              <a:p>
                <a:pPr algn="just" eaLnBrk="0" hangingPunct="0">
                  <a:lnSpc>
                    <a:spcPts val="35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  <a:p>
                <a:pPr algn="just" eaLnBrk="0" hangingPunct="0">
                  <a:lnSpc>
                    <a:spcPts val="35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  <a:p>
                <a:pPr algn="just" eaLnBrk="0" hangingPunct="0">
                  <a:lnSpc>
                    <a:spcPts val="35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  <a:p>
                <a:pPr algn="just" eaLnBrk="0" hangingPunct="0">
                  <a:lnSpc>
                    <a:spcPts val="3500"/>
                  </a:lnSpc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4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" name="Text Box 25"/>
              <p:cNvSpPr txBox="1">
                <a:spLocks noChangeArrowheads="1"/>
              </p:cNvSpPr>
              <p:nvPr/>
            </p:nvSpPr>
            <p:spPr bwMode="auto">
              <a:xfrm>
                <a:off x="3457" y="3304"/>
                <a:ext cx="789" cy="21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b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MaxTerm</a:t>
                </a:r>
                <a:r>
                  <a:rPr lang="en-US" altLang="zh-CN" b="1" dirty="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rPr>
                  <a:t>-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69" name="Line 26"/>
              <p:cNvSpPr>
                <a:spLocks noChangeShapeType="1"/>
              </p:cNvSpPr>
              <p:nvPr/>
            </p:nvSpPr>
            <p:spPr bwMode="auto">
              <a:xfrm>
                <a:off x="4720" y="1264"/>
                <a:ext cx="1" cy="222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27"/>
              <p:cNvSpPr>
                <a:spLocks noChangeShapeType="1"/>
              </p:cNvSpPr>
              <p:nvPr/>
            </p:nvSpPr>
            <p:spPr bwMode="auto">
              <a:xfrm>
                <a:off x="5164" y="1267"/>
                <a:ext cx="1" cy="222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2301717" y="4672404"/>
              <a:ext cx="2328862" cy="40481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/>
              <a:r>
                <a:rPr lang="en-US" altLang="zh-CN" sz="2400" b="1" dirty="0" smtClean="0">
                  <a:latin typeface="Times New Roman" pitchFamily="18" charset="0"/>
                  <a:ea typeface="宋体" pitchFamily="2" charset="-122"/>
                </a:rPr>
                <a:t> 5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非零元个数）</a:t>
              </a:r>
            </a:p>
          </p:txBody>
        </p:sp>
      </p:grpSp>
      <p:grpSp>
        <p:nvGrpSpPr>
          <p:cNvPr id="71" name="Group 47"/>
          <p:cNvGrpSpPr>
            <a:grpSpLocks/>
          </p:cNvGrpSpPr>
          <p:nvPr/>
        </p:nvGrpSpPr>
        <p:grpSpPr bwMode="auto">
          <a:xfrm>
            <a:off x="2295367" y="5077216"/>
            <a:ext cx="2340000" cy="769937"/>
            <a:chOff x="4266" y="3835"/>
            <a:chExt cx="1471" cy="485"/>
          </a:xfrm>
        </p:grpSpPr>
        <p:sp>
          <p:nvSpPr>
            <p:cNvPr id="72" name="Line 23"/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3" name="Rectangle 39"/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5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（矩阵的行数）</a:t>
              </a:r>
            </a:p>
            <a:p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6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（矩阵的列数）</a:t>
              </a:r>
            </a:p>
          </p:txBody>
        </p:sp>
        <p:sp>
          <p:nvSpPr>
            <p:cNvPr id="74" name="Line 46"/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501141" y="1253885"/>
            <a:ext cx="5031554" cy="523220"/>
            <a:chOff x="1826091" y="4148024"/>
            <a:chExt cx="5031554" cy="523220"/>
          </a:xfrm>
        </p:grpSpPr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47258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是否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对应惟一的稀疏矩阵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371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06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十字链表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83892" y="2545080"/>
            <a:ext cx="11315156" cy="523220"/>
            <a:chOff x="735156" y="1844040"/>
            <a:chExt cx="11315156" cy="523220"/>
          </a:xfrm>
        </p:grpSpPr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1321352" y="1844040"/>
              <a:ext cx="1072896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十字链表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：采用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链式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结构存储三元组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67"/>
            <p:cNvGrpSpPr/>
            <p:nvPr/>
          </p:nvGrpSpPr>
          <p:grpSpPr>
            <a:xfrm>
              <a:off x="735156" y="1920020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9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713926" y="941866"/>
            <a:ext cx="7197526" cy="523220"/>
            <a:chOff x="1826091" y="4148024"/>
            <a:chExt cx="7197526" cy="523220"/>
          </a:xfrm>
        </p:grpSpPr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三元组顺序表不适合什么情况？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1291065" y="1501876"/>
            <a:ext cx="9937729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</a:t>
            </a:r>
            <a:r>
              <a:rPr lang="zh-CN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的加法、乘法等操作，非零元素的</a:t>
            </a:r>
            <a:r>
              <a:rPr lang="zh-CN" altLang="zh-CN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个数及位置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都会发生变化，则在三元组顺序表中就要进行</a:t>
            </a:r>
            <a:r>
              <a:rPr lang="zh-CN" altLang="zh-CN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插入和删除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操作，顺序存储就十分不便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9" name="Group 37"/>
          <p:cNvGrpSpPr>
            <a:grpSpLocks/>
          </p:cNvGrpSpPr>
          <p:nvPr/>
        </p:nvGrpSpPr>
        <p:grpSpPr bwMode="auto">
          <a:xfrm>
            <a:off x="1170936" y="3693320"/>
            <a:ext cx="4038600" cy="1066800"/>
            <a:chOff x="912" y="1824"/>
            <a:chExt cx="2544" cy="672"/>
          </a:xfrm>
        </p:grpSpPr>
        <p:sp>
          <p:nvSpPr>
            <p:cNvPr id="70" name="Rectangle 14"/>
            <p:cNvSpPr>
              <a:spLocks noChangeArrowheads="1"/>
            </p:cNvSpPr>
            <p:nvPr/>
          </p:nvSpPr>
          <p:spPr bwMode="auto">
            <a:xfrm>
              <a:off x="1084" y="1827"/>
              <a:ext cx="624" cy="3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row</a:t>
              </a:r>
            </a:p>
            <a:p>
              <a:pPr algn="just" eaLnBrk="0" hangingPunct="0"/>
              <a:endPara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1" name="Rectangle 15"/>
            <p:cNvSpPr>
              <a:spLocks noChangeArrowheads="1"/>
            </p:cNvSpPr>
            <p:nvPr/>
          </p:nvSpPr>
          <p:spPr bwMode="auto">
            <a:xfrm>
              <a:off x="919" y="1827"/>
              <a:ext cx="911" cy="333"/>
            </a:xfrm>
            <a:prstGeom prst="rect">
              <a:avLst/>
            </a:prstGeom>
            <a:noFill/>
            <a:ln w="7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Rectangle 17"/>
            <p:cNvSpPr>
              <a:spLocks noChangeArrowheads="1"/>
            </p:cNvSpPr>
            <p:nvPr/>
          </p:nvSpPr>
          <p:spPr bwMode="auto">
            <a:xfrm>
              <a:off x="1959" y="1827"/>
              <a:ext cx="504" cy="3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800" b="1">
                  <a:latin typeface="Times New Roman" pitchFamily="18" charset="0"/>
                  <a:ea typeface="宋体" pitchFamily="2" charset="-122"/>
                </a:rPr>
                <a:t>col</a:t>
              </a:r>
              <a:endParaRPr kumimoji="1" lang="zh-CN" altLang="en-US" sz="28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3" name="Rectangle 18"/>
            <p:cNvSpPr>
              <a:spLocks noChangeArrowheads="1"/>
            </p:cNvSpPr>
            <p:nvPr/>
          </p:nvSpPr>
          <p:spPr bwMode="auto">
            <a:xfrm>
              <a:off x="1830" y="1827"/>
              <a:ext cx="708" cy="33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Rectangle 20"/>
            <p:cNvSpPr>
              <a:spLocks noChangeArrowheads="1"/>
            </p:cNvSpPr>
            <p:nvPr/>
          </p:nvSpPr>
          <p:spPr bwMode="auto">
            <a:xfrm>
              <a:off x="2712" y="1827"/>
              <a:ext cx="607" cy="3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800" b="1">
                  <a:latin typeface="Times New Roman" pitchFamily="18" charset="0"/>
                  <a:ea typeface="宋体" pitchFamily="2" charset="-122"/>
                </a:rPr>
                <a:t>item</a:t>
              </a:r>
            </a:p>
            <a:p>
              <a:pPr algn="just"/>
              <a:endParaRPr kumimoji="1" lang="zh-CN" altLang="en-US" sz="28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5" name="Rectangle 21"/>
            <p:cNvSpPr>
              <a:spLocks noChangeArrowheads="1"/>
            </p:cNvSpPr>
            <p:nvPr/>
          </p:nvSpPr>
          <p:spPr bwMode="auto">
            <a:xfrm>
              <a:off x="2538" y="1827"/>
              <a:ext cx="911" cy="33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Rectangle 23"/>
            <p:cNvSpPr>
              <a:spLocks noChangeArrowheads="1"/>
            </p:cNvSpPr>
            <p:nvPr/>
          </p:nvSpPr>
          <p:spPr bwMode="auto">
            <a:xfrm>
              <a:off x="1210" y="2160"/>
              <a:ext cx="1061" cy="3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800" b="1">
                  <a:latin typeface="Times New Roman" pitchFamily="18" charset="0"/>
                  <a:ea typeface="宋体" pitchFamily="2" charset="-122"/>
                </a:rPr>
                <a:t>down</a:t>
              </a:r>
            </a:p>
            <a:p>
              <a:pPr algn="just"/>
              <a:endParaRPr kumimoji="1" lang="zh-CN" altLang="en-US" sz="28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" name="Rectangle 24"/>
            <p:cNvSpPr>
              <a:spLocks noChangeArrowheads="1"/>
            </p:cNvSpPr>
            <p:nvPr/>
          </p:nvSpPr>
          <p:spPr bwMode="auto">
            <a:xfrm>
              <a:off x="919" y="2160"/>
              <a:ext cx="1265" cy="33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2475" y="2160"/>
              <a:ext cx="796" cy="3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800" b="1">
                  <a:latin typeface="Times New Roman" pitchFamily="18" charset="0"/>
                  <a:ea typeface="宋体" pitchFamily="2" charset="-122"/>
                </a:rPr>
                <a:t>right</a:t>
              </a:r>
            </a:p>
            <a:p>
              <a:pPr algn="just"/>
              <a:endParaRPr kumimoji="1" lang="zh-CN" altLang="en-US" sz="28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2184" y="2160"/>
              <a:ext cx="1265" cy="33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Rectangle 28"/>
            <p:cNvSpPr>
              <a:spLocks noChangeArrowheads="1"/>
            </p:cNvSpPr>
            <p:nvPr/>
          </p:nvSpPr>
          <p:spPr bwMode="auto">
            <a:xfrm>
              <a:off x="912" y="1824"/>
              <a:ext cx="2544" cy="672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937248" y="3367654"/>
            <a:ext cx="535559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OrthNode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Element data;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OrthNode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*right, *down;</a:t>
            </a: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OrthNode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264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06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十字链表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2" name="Group 205"/>
          <p:cNvGrpSpPr>
            <a:grpSpLocks/>
          </p:cNvGrpSpPr>
          <p:nvPr/>
        </p:nvGrpSpPr>
        <p:grpSpPr bwMode="auto">
          <a:xfrm>
            <a:off x="1474788" y="4133851"/>
            <a:ext cx="2338387" cy="930275"/>
            <a:chOff x="449" y="3189"/>
            <a:chExt cx="1473" cy="586"/>
          </a:xfrm>
          <a:noFill/>
        </p:grpSpPr>
        <p:grpSp>
          <p:nvGrpSpPr>
            <p:cNvPr id="33" name="Group 185"/>
            <p:cNvGrpSpPr>
              <a:grpSpLocks/>
            </p:cNvGrpSpPr>
            <p:nvPr/>
          </p:nvGrpSpPr>
          <p:grpSpPr bwMode="auto">
            <a:xfrm>
              <a:off x="917" y="3189"/>
              <a:ext cx="1005" cy="586"/>
              <a:chOff x="741" y="3537"/>
              <a:chExt cx="1005" cy="586"/>
            </a:xfrm>
            <a:grpFill/>
          </p:grpSpPr>
          <p:sp>
            <p:nvSpPr>
              <p:cNvPr id="47" name="Text Box 186"/>
              <p:cNvSpPr txBox="1">
                <a:spLocks noChangeArrowheads="1"/>
              </p:cNvSpPr>
              <p:nvPr/>
            </p:nvSpPr>
            <p:spPr bwMode="auto">
              <a:xfrm>
                <a:off x="741" y="3547"/>
                <a:ext cx="1005" cy="57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</a:rPr>
                  <a:t> </a:t>
                </a:r>
                <a:r>
                  <a:rPr lang="en-US" altLang="zh-CN" sz="2800" b="1">
                    <a:solidFill>
                      <a:schemeClr val="tx1"/>
                    </a:solidFill>
                    <a:latin typeface="Times New Roman" pitchFamily="18" charset="0"/>
                  </a:rPr>
                  <a:t>3    1    2</a:t>
                </a:r>
              </a:p>
              <a:p>
                <a:endParaRPr lang="zh-CN" altLang="en-US" sz="2400"/>
              </a:p>
            </p:txBody>
          </p:sp>
          <p:sp>
            <p:nvSpPr>
              <p:cNvPr id="48" name="Line 187"/>
              <p:cNvSpPr>
                <a:spLocks noChangeShapeType="1"/>
              </p:cNvSpPr>
              <p:nvPr/>
            </p:nvSpPr>
            <p:spPr bwMode="auto">
              <a:xfrm>
                <a:off x="746" y="3839"/>
                <a:ext cx="999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" name="Line 188"/>
              <p:cNvSpPr>
                <a:spLocks noChangeShapeType="1"/>
              </p:cNvSpPr>
              <p:nvPr/>
            </p:nvSpPr>
            <p:spPr bwMode="auto">
              <a:xfrm>
                <a:off x="1070" y="3547"/>
                <a:ext cx="0" cy="30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Line 189"/>
              <p:cNvSpPr>
                <a:spLocks noChangeShapeType="1"/>
              </p:cNvSpPr>
              <p:nvPr/>
            </p:nvSpPr>
            <p:spPr bwMode="auto">
              <a:xfrm>
                <a:off x="1417" y="3537"/>
                <a:ext cx="0" cy="31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" name="Line 190"/>
              <p:cNvSpPr>
                <a:spLocks noChangeShapeType="1"/>
              </p:cNvSpPr>
              <p:nvPr/>
            </p:nvSpPr>
            <p:spPr bwMode="auto">
              <a:xfrm>
                <a:off x="1243" y="3839"/>
                <a:ext cx="0" cy="284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Text Box 191"/>
            <p:cNvSpPr txBox="1">
              <a:spLocks noChangeArrowheads="1"/>
            </p:cNvSpPr>
            <p:nvPr/>
          </p:nvSpPr>
          <p:spPr bwMode="auto">
            <a:xfrm>
              <a:off x="1546" y="3519"/>
              <a:ext cx="238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B42D2D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45" name="Line 194"/>
            <p:cNvSpPr>
              <a:spLocks noChangeShapeType="1"/>
            </p:cNvSpPr>
            <p:nvPr/>
          </p:nvSpPr>
          <p:spPr bwMode="auto">
            <a:xfrm flipV="1">
              <a:off x="449" y="3597"/>
              <a:ext cx="455" cy="0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" name="Group 200"/>
          <p:cNvGrpSpPr>
            <a:grpSpLocks/>
          </p:cNvGrpSpPr>
          <p:nvPr/>
        </p:nvGrpSpPr>
        <p:grpSpPr bwMode="auto">
          <a:xfrm>
            <a:off x="8032750" y="3815557"/>
            <a:ext cx="3251200" cy="2046287"/>
            <a:chOff x="3512" y="2588"/>
            <a:chExt cx="2048" cy="1289"/>
          </a:xfrm>
          <a:noFill/>
        </p:grpSpPr>
        <p:sp>
          <p:nvSpPr>
            <p:cNvPr id="54" name="Text Box 199"/>
            <p:cNvSpPr txBox="1">
              <a:spLocks noChangeArrowheads="1"/>
            </p:cNvSpPr>
            <p:nvPr/>
          </p:nvSpPr>
          <p:spPr bwMode="auto">
            <a:xfrm>
              <a:off x="3512" y="2588"/>
              <a:ext cx="2048" cy="1289"/>
            </a:xfrm>
            <a:prstGeom prst="rect">
              <a:avLst/>
            </a:prstGeom>
            <a:grpFill/>
            <a:ln w="2857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/>
            </a:p>
            <a:p>
              <a:pPr>
                <a:spcBef>
                  <a:spcPct val="50000"/>
                </a:spcBef>
              </a:pPr>
              <a:endParaRPr lang="zh-CN" altLang="en-US"/>
            </a:p>
            <a:p>
              <a:pPr>
                <a:spcBef>
                  <a:spcPct val="50000"/>
                </a:spcBef>
              </a:pPr>
              <a:endParaRPr lang="zh-CN" altLang="en-US"/>
            </a:p>
            <a:p>
              <a:pPr>
                <a:spcBef>
                  <a:spcPct val="50000"/>
                </a:spcBef>
              </a:pPr>
              <a:endParaRPr lang="zh-CN" altLang="en-US"/>
            </a:p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55" name="Group 153"/>
            <p:cNvGrpSpPr>
              <a:grpSpLocks/>
            </p:cNvGrpSpPr>
            <p:nvPr/>
          </p:nvGrpSpPr>
          <p:grpSpPr bwMode="auto">
            <a:xfrm>
              <a:off x="3516" y="2680"/>
              <a:ext cx="2044" cy="1143"/>
              <a:chOff x="354" y="672"/>
              <a:chExt cx="2044" cy="1143"/>
            </a:xfrm>
            <a:grpFill/>
          </p:grpSpPr>
          <p:sp>
            <p:nvSpPr>
              <p:cNvPr id="56" name="Text Box 8"/>
              <p:cNvSpPr txBox="1">
                <a:spLocks noChangeArrowheads="1"/>
              </p:cNvSpPr>
              <p:nvPr/>
            </p:nvSpPr>
            <p:spPr bwMode="auto">
              <a:xfrm>
                <a:off x="354" y="1078"/>
                <a:ext cx="519" cy="32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M =</a:t>
                </a:r>
                <a:endParaRPr lang="en-US" altLang="zh-CN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7" name="Text Box 9"/>
              <p:cNvSpPr txBox="1">
                <a:spLocks noChangeArrowheads="1"/>
              </p:cNvSpPr>
              <p:nvPr/>
            </p:nvSpPr>
            <p:spPr bwMode="auto">
              <a:xfrm>
                <a:off x="978" y="672"/>
                <a:ext cx="1420" cy="32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3    0    0   5</a:t>
                </a:r>
              </a:p>
            </p:txBody>
          </p:sp>
          <p:sp>
            <p:nvSpPr>
              <p:cNvPr id="58" name="Text Box 10"/>
              <p:cNvSpPr txBox="1">
                <a:spLocks noChangeArrowheads="1"/>
              </p:cNvSpPr>
              <p:nvPr/>
            </p:nvSpPr>
            <p:spPr bwMode="auto">
              <a:xfrm>
                <a:off x="981" y="1074"/>
                <a:ext cx="1417" cy="32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0    1    0   0</a:t>
                </a:r>
              </a:p>
            </p:txBody>
          </p:sp>
          <p:sp>
            <p:nvSpPr>
              <p:cNvPr id="59" name="Text Box 11"/>
              <p:cNvSpPr txBox="1">
                <a:spLocks noChangeArrowheads="1"/>
              </p:cNvSpPr>
              <p:nvPr/>
            </p:nvSpPr>
            <p:spPr bwMode="auto">
              <a:xfrm>
                <a:off x="987" y="1488"/>
                <a:ext cx="1411" cy="32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2    0    0   0</a:t>
                </a:r>
              </a:p>
            </p:txBody>
          </p:sp>
          <p:sp>
            <p:nvSpPr>
              <p:cNvPr id="61" name="AutoShape 12"/>
              <p:cNvSpPr>
                <a:spLocks/>
              </p:cNvSpPr>
              <p:nvPr/>
            </p:nvSpPr>
            <p:spPr bwMode="auto">
              <a:xfrm>
                <a:off x="912" y="714"/>
                <a:ext cx="48" cy="1008"/>
              </a:xfrm>
              <a:prstGeom prst="leftBracket">
                <a:avLst>
                  <a:gd name="adj" fmla="val 175000"/>
                </a:avLst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AutoShape 13"/>
              <p:cNvSpPr>
                <a:spLocks/>
              </p:cNvSpPr>
              <p:nvPr/>
            </p:nvSpPr>
            <p:spPr bwMode="auto">
              <a:xfrm>
                <a:off x="2198" y="724"/>
                <a:ext cx="48" cy="1056"/>
              </a:xfrm>
              <a:prstGeom prst="rightBracket">
                <a:avLst>
                  <a:gd name="adj" fmla="val 183333"/>
                </a:avLst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3" name="Group 144"/>
          <p:cNvGrpSpPr>
            <a:grpSpLocks/>
          </p:cNvGrpSpPr>
          <p:nvPr/>
        </p:nvGrpSpPr>
        <p:grpSpPr bwMode="auto">
          <a:xfrm>
            <a:off x="1095375" y="1844676"/>
            <a:ext cx="533400" cy="3224212"/>
            <a:chOff x="480" y="2208"/>
            <a:chExt cx="336" cy="2031"/>
          </a:xfrm>
          <a:noFill/>
        </p:grpSpPr>
        <p:sp>
          <p:nvSpPr>
            <p:cNvPr id="64" name="Text Box 138"/>
            <p:cNvSpPr txBox="1">
              <a:spLocks noChangeArrowheads="1"/>
            </p:cNvSpPr>
            <p:nvPr/>
          </p:nvSpPr>
          <p:spPr bwMode="auto">
            <a:xfrm>
              <a:off x="480" y="2208"/>
              <a:ext cx="336" cy="2031"/>
            </a:xfrm>
            <a:prstGeom prst="rect">
              <a:avLst/>
            </a:prstGeom>
            <a:grpFill/>
            <a:ln w="28575">
              <a:solidFill>
                <a:srgbClr val="B42D2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pitchFamily="2" charset="-122"/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pitchFamily="2" charset="-122"/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pitchFamily="2" charset="-122"/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pitchFamily="2" charset="-122"/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pitchFamily="2" charset="-122"/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65" name="Line 139"/>
            <p:cNvSpPr>
              <a:spLocks noChangeShapeType="1"/>
            </p:cNvSpPr>
            <p:nvPr/>
          </p:nvSpPr>
          <p:spPr bwMode="auto">
            <a:xfrm>
              <a:off x="480" y="2784"/>
              <a:ext cx="336" cy="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40"/>
            <p:cNvSpPr>
              <a:spLocks noChangeShapeType="1"/>
            </p:cNvSpPr>
            <p:nvPr/>
          </p:nvSpPr>
          <p:spPr bwMode="auto">
            <a:xfrm>
              <a:off x="480" y="3552"/>
              <a:ext cx="336" cy="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" name="Group 203"/>
          <p:cNvGrpSpPr>
            <a:grpSpLocks/>
          </p:cNvGrpSpPr>
          <p:nvPr/>
        </p:nvGrpSpPr>
        <p:grpSpPr bwMode="auto">
          <a:xfrm>
            <a:off x="1401763" y="1827213"/>
            <a:ext cx="7851775" cy="944563"/>
            <a:chOff x="403" y="1736"/>
            <a:chExt cx="4946" cy="595"/>
          </a:xfrm>
          <a:noFill/>
        </p:grpSpPr>
        <p:sp>
          <p:nvSpPr>
            <p:cNvPr id="82" name="Line 141"/>
            <p:cNvSpPr>
              <a:spLocks noChangeShapeType="1"/>
            </p:cNvSpPr>
            <p:nvPr/>
          </p:nvSpPr>
          <p:spPr bwMode="auto">
            <a:xfrm flipV="1">
              <a:off x="403" y="2134"/>
              <a:ext cx="455" cy="0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3" name="Group 165"/>
            <p:cNvGrpSpPr>
              <a:grpSpLocks/>
            </p:cNvGrpSpPr>
            <p:nvPr/>
          </p:nvGrpSpPr>
          <p:grpSpPr bwMode="auto">
            <a:xfrm>
              <a:off x="906" y="1736"/>
              <a:ext cx="1005" cy="586"/>
              <a:chOff x="741" y="3537"/>
              <a:chExt cx="1005" cy="586"/>
            </a:xfrm>
            <a:grpFill/>
          </p:grpSpPr>
          <p:sp>
            <p:nvSpPr>
              <p:cNvPr id="92" name="Text Box 159"/>
              <p:cNvSpPr txBox="1">
                <a:spLocks noChangeArrowheads="1"/>
              </p:cNvSpPr>
              <p:nvPr/>
            </p:nvSpPr>
            <p:spPr bwMode="auto">
              <a:xfrm>
                <a:off x="741" y="3547"/>
                <a:ext cx="1005" cy="57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</a:rPr>
                  <a:t> </a:t>
                </a:r>
                <a:r>
                  <a:rPr lang="en-US" altLang="zh-CN" sz="2800" b="1">
                    <a:solidFill>
                      <a:schemeClr val="tx1"/>
                    </a:solidFill>
                    <a:latin typeface="Times New Roman" pitchFamily="18" charset="0"/>
                  </a:rPr>
                  <a:t>1    1    3</a:t>
                </a:r>
              </a:p>
              <a:p>
                <a:endParaRPr lang="zh-CN" altLang="en-US" sz="2400"/>
              </a:p>
            </p:txBody>
          </p:sp>
          <p:sp>
            <p:nvSpPr>
              <p:cNvPr id="93" name="Line 160"/>
              <p:cNvSpPr>
                <a:spLocks noChangeShapeType="1"/>
              </p:cNvSpPr>
              <p:nvPr/>
            </p:nvSpPr>
            <p:spPr bwMode="auto">
              <a:xfrm>
                <a:off x="746" y="3839"/>
                <a:ext cx="999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" name="Line 162"/>
              <p:cNvSpPr>
                <a:spLocks noChangeShapeType="1"/>
              </p:cNvSpPr>
              <p:nvPr/>
            </p:nvSpPr>
            <p:spPr bwMode="auto">
              <a:xfrm>
                <a:off x="1070" y="3547"/>
                <a:ext cx="0" cy="30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5" name="Line 163"/>
              <p:cNvSpPr>
                <a:spLocks noChangeShapeType="1"/>
              </p:cNvSpPr>
              <p:nvPr/>
            </p:nvSpPr>
            <p:spPr bwMode="auto">
              <a:xfrm>
                <a:off x="1417" y="3537"/>
                <a:ext cx="0" cy="31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" name="Line 164"/>
              <p:cNvSpPr>
                <a:spLocks noChangeShapeType="1"/>
              </p:cNvSpPr>
              <p:nvPr/>
            </p:nvSpPr>
            <p:spPr bwMode="auto">
              <a:xfrm>
                <a:off x="1243" y="3839"/>
                <a:ext cx="0" cy="284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4" name="Line 128"/>
            <p:cNvSpPr>
              <a:spLocks noChangeShapeType="1"/>
            </p:cNvSpPr>
            <p:nvPr/>
          </p:nvSpPr>
          <p:spPr bwMode="auto">
            <a:xfrm>
              <a:off x="1774" y="2182"/>
              <a:ext cx="2564" cy="0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5" name="Group 166"/>
            <p:cNvGrpSpPr>
              <a:grpSpLocks/>
            </p:cNvGrpSpPr>
            <p:nvPr/>
          </p:nvGrpSpPr>
          <p:grpSpPr bwMode="auto">
            <a:xfrm>
              <a:off x="4344" y="1745"/>
              <a:ext cx="1005" cy="586"/>
              <a:chOff x="741" y="3537"/>
              <a:chExt cx="1005" cy="586"/>
            </a:xfrm>
            <a:grpFill/>
          </p:grpSpPr>
          <p:sp>
            <p:nvSpPr>
              <p:cNvPr id="87" name="Text Box 167"/>
              <p:cNvSpPr txBox="1">
                <a:spLocks noChangeArrowheads="1"/>
              </p:cNvSpPr>
              <p:nvPr/>
            </p:nvSpPr>
            <p:spPr bwMode="auto">
              <a:xfrm>
                <a:off x="741" y="3547"/>
                <a:ext cx="1005" cy="57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</a:rPr>
                  <a:t> </a:t>
                </a:r>
                <a:r>
                  <a:rPr lang="en-US" altLang="zh-CN" sz="2800" b="1">
                    <a:solidFill>
                      <a:schemeClr val="tx1"/>
                    </a:solidFill>
                    <a:latin typeface="Times New Roman" pitchFamily="18" charset="0"/>
                  </a:rPr>
                  <a:t>1    4    5</a:t>
                </a:r>
              </a:p>
              <a:p>
                <a:endParaRPr lang="zh-CN" altLang="en-US" sz="2400"/>
              </a:p>
            </p:txBody>
          </p:sp>
          <p:sp>
            <p:nvSpPr>
              <p:cNvPr id="88" name="Line 168"/>
              <p:cNvSpPr>
                <a:spLocks noChangeShapeType="1"/>
              </p:cNvSpPr>
              <p:nvPr/>
            </p:nvSpPr>
            <p:spPr bwMode="auto">
              <a:xfrm>
                <a:off x="746" y="3839"/>
                <a:ext cx="999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9" name="Line 169"/>
              <p:cNvSpPr>
                <a:spLocks noChangeShapeType="1"/>
              </p:cNvSpPr>
              <p:nvPr/>
            </p:nvSpPr>
            <p:spPr bwMode="auto">
              <a:xfrm>
                <a:off x="1070" y="3547"/>
                <a:ext cx="0" cy="30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0" name="Line 170"/>
              <p:cNvSpPr>
                <a:spLocks noChangeShapeType="1"/>
              </p:cNvSpPr>
              <p:nvPr/>
            </p:nvSpPr>
            <p:spPr bwMode="auto">
              <a:xfrm>
                <a:off x="1417" y="3537"/>
                <a:ext cx="0" cy="31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171"/>
              <p:cNvSpPr>
                <a:spLocks noChangeShapeType="1"/>
              </p:cNvSpPr>
              <p:nvPr/>
            </p:nvSpPr>
            <p:spPr bwMode="auto">
              <a:xfrm>
                <a:off x="1243" y="3839"/>
                <a:ext cx="0" cy="284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" name="Text Box 172"/>
            <p:cNvSpPr txBox="1">
              <a:spLocks noChangeArrowheads="1"/>
            </p:cNvSpPr>
            <p:nvPr/>
          </p:nvSpPr>
          <p:spPr bwMode="auto">
            <a:xfrm>
              <a:off x="4973" y="2075"/>
              <a:ext cx="238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B42D2D"/>
                  </a:solidFill>
                  <a:latin typeface="Times New Roman" pitchFamily="18" charset="0"/>
                </a:rPr>
                <a:t>∧</a:t>
              </a:r>
            </a:p>
          </p:txBody>
        </p:sp>
      </p:grpSp>
      <p:grpSp>
        <p:nvGrpSpPr>
          <p:cNvPr id="97" name="Group 208"/>
          <p:cNvGrpSpPr>
            <a:grpSpLocks/>
          </p:cNvGrpSpPr>
          <p:nvPr/>
        </p:nvGrpSpPr>
        <p:grpSpPr bwMode="auto">
          <a:xfrm>
            <a:off x="7843838" y="1293814"/>
            <a:ext cx="490537" cy="1441451"/>
            <a:chOff x="4461" y="1400"/>
            <a:chExt cx="309" cy="908"/>
          </a:xfrm>
          <a:noFill/>
        </p:grpSpPr>
        <p:sp>
          <p:nvSpPr>
            <p:cNvPr id="98" name="Line 137"/>
            <p:cNvSpPr>
              <a:spLocks noChangeShapeType="1"/>
            </p:cNvSpPr>
            <p:nvPr/>
          </p:nvSpPr>
          <p:spPr bwMode="auto">
            <a:xfrm>
              <a:off x="4770" y="1400"/>
              <a:ext cx="0" cy="34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Text Box 173"/>
            <p:cNvSpPr txBox="1">
              <a:spLocks noChangeArrowheads="1"/>
            </p:cNvSpPr>
            <p:nvPr/>
          </p:nvSpPr>
          <p:spPr bwMode="auto">
            <a:xfrm>
              <a:off x="4461" y="2075"/>
              <a:ext cx="238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285A32"/>
                  </a:solidFill>
                  <a:latin typeface="Times New Roman" pitchFamily="18" charset="0"/>
                </a:rPr>
                <a:t>∧</a:t>
              </a:r>
            </a:p>
          </p:txBody>
        </p:sp>
      </p:grpSp>
      <p:grpSp>
        <p:nvGrpSpPr>
          <p:cNvPr id="100" name="Group 204"/>
          <p:cNvGrpSpPr>
            <a:grpSpLocks/>
          </p:cNvGrpSpPr>
          <p:nvPr/>
        </p:nvGrpSpPr>
        <p:grpSpPr bwMode="auto">
          <a:xfrm>
            <a:off x="1425575" y="2959101"/>
            <a:ext cx="4186238" cy="930275"/>
            <a:chOff x="418" y="2449"/>
            <a:chExt cx="2637" cy="586"/>
          </a:xfrm>
          <a:noFill/>
        </p:grpSpPr>
        <p:sp>
          <p:nvSpPr>
            <p:cNvPr id="101" name="Line 142"/>
            <p:cNvSpPr>
              <a:spLocks noChangeShapeType="1"/>
            </p:cNvSpPr>
            <p:nvPr/>
          </p:nvSpPr>
          <p:spPr bwMode="auto">
            <a:xfrm>
              <a:off x="418" y="2893"/>
              <a:ext cx="1604" cy="0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" name="Group 176"/>
            <p:cNvGrpSpPr>
              <a:grpSpLocks/>
            </p:cNvGrpSpPr>
            <p:nvPr/>
          </p:nvGrpSpPr>
          <p:grpSpPr bwMode="auto">
            <a:xfrm>
              <a:off x="2050" y="2449"/>
              <a:ext cx="1005" cy="586"/>
              <a:chOff x="741" y="3537"/>
              <a:chExt cx="1005" cy="586"/>
            </a:xfrm>
            <a:grpFill/>
          </p:grpSpPr>
          <p:sp>
            <p:nvSpPr>
              <p:cNvPr id="104" name="Text Box 177"/>
              <p:cNvSpPr txBox="1">
                <a:spLocks noChangeArrowheads="1"/>
              </p:cNvSpPr>
              <p:nvPr/>
            </p:nvSpPr>
            <p:spPr bwMode="auto">
              <a:xfrm>
                <a:off x="741" y="3547"/>
                <a:ext cx="1005" cy="57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itchFamily="18" charset="0"/>
                  </a:rPr>
                  <a:t> 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Times New Roman" pitchFamily="18" charset="0"/>
                  </a:rPr>
                  <a:t>2    2    1</a:t>
                </a:r>
              </a:p>
              <a:p>
                <a:endParaRPr lang="zh-CN" altLang="en-US" sz="2400" dirty="0"/>
              </a:p>
            </p:txBody>
          </p:sp>
          <p:sp>
            <p:nvSpPr>
              <p:cNvPr id="105" name="Line 178"/>
              <p:cNvSpPr>
                <a:spLocks noChangeShapeType="1"/>
              </p:cNvSpPr>
              <p:nvPr/>
            </p:nvSpPr>
            <p:spPr bwMode="auto">
              <a:xfrm>
                <a:off x="746" y="3839"/>
                <a:ext cx="999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" name="Line 179"/>
              <p:cNvSpPr>
                <a:spLocks noChangeShapeType="1"/>
              </p:cNvSpPr>
              <p:nvPr/>
            </p:nvSpPr>
            <p:spPr bwMode="auto">
              <a:xfrm>
                <a:off x="1070" y="3547"/>
                <a:ext cx="0" cy="30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7" name="Line 180"/>
              <p:cNvSpPr>
                <a:spLocks noChangeShapeType="1"/>
              </p:cNvSpPr>
              <p:nvPr/>
            </p:nvSpPr>
            <p:spPr bwMode="auto">
              <a:xfrm>
                <a:off x="1417" y="3537"/>
                <a:ext cx="0" cy="31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8" name="Line 181"/>
              <p:cNvSpPr>
                <a:spLocks noChangeShapeType="1"/>
              </p:cNvSpPr>
              <p:nvPr/>
            </p:nvSpPr>
            <p:spPr bwMode="auto">
              <a:xfrm>
                <a:off x="1243" y="3839"/>
                <a:ext cx="0" cy="284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3" name="Text Box 182"/>
            <p:cNvSpPr txBox="1">
              <a:spLocks noChangeArrowheads="1"/>
            </p:cNvSpPr>
            <p:nvPr/>
          </p:nvSpPr>
          <p:spPr bwMode="auto">
            <a:xfrm>
              <a:off x="2679" y="2779"/>
              <a:ext cx="238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B42D2D"/>
                  </a:solidFill>
                  <a:latin typeface="Times New Roman" pitchFamily="18" charset="0"/>
                </a:rPr>
                <a:t>∧</a:t>
              </a:r>
            </a:p>
          </p:txBody>
        </p:sp>
      </p:grpSp>
      <p:grpSp>
        <p:nvGrpSpPr>
          <p:cNvPr id="109" name="Group 207"/>
          <p:cNvGrpSpPr>
            <a:grpSpLocks/>
          </p:cNvGrpSpPr>
          <p:nvPr/>
        </p:nvGrpSpPr>
        <p:grpSpPr bwMode="auto">
          <a:xfrm>
            <a:off x="4202113" y="1544639"/>
            <a:ext cx="474662" cy="2308226"/>
            <a:chOff x="2167" y="1558"/>
            <a:chExt cx="299" cy="1454"/>
          </a:xfrm>
          <a:noFill/>
        </p:grpSpPr>
        <p:sp>
          <p:nvSpPr>
            <p:cNvPr id="110" name="Line 136"/>
            <p:cNvSpPr>
              <a:spLocks noChangeShapeType="1"/>
            </p:cNvSpPr>
            <p:nvPr/>
          </p:nvSpPr>
          <p:spPr bwMode="auto">
            <a:xfrm>
              <a:off x="2466" y="1558"/>
              <a:ext cx="0" cy="912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Text Box 183"/>
            <p:cNvSpPr txBox="1">
              <a:spLocks noChangeArrowheads="1"/>
            </p:cNvSpPr>
            <p:nvPr/>
          </p:nvSpPr>
          <p:spPr bwMode="auto">
            <a:xfrm>
              <a:off x="2167" y="2779"/>
              <a:ext cx="238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285A32"/>
                  </a:solidFill>
                  <a:latin typeface="Times New Roman" pitchFamily="18" charset="0"/>
                </a:rPr>
                <a:t>∧</a:t>
              </a:r>
            </a:p>
          </p:txBody>
        </p:sp>
      </p:grpSp>
      <p:grpSp>
        <p:nvGrpSpPr>
          <p:cNvPr id="112" name="Group 209"/>
          <p:cNvGrpSpPr>
            <a:grpSpLocks/>
          </p:cNvGrpSpPr>
          <p:nvPr/>
        </p:nvGrpSpPr>
        <p:grpSpPr bwMode="auto">
          <a:xfrm>
            <a:off x="2085975" y="965518"/>
            <a:ext cx="7086600" cy="485775"/>
            <a:chOff x="834" y="1318"/>
            <a:chExt cx="4464" cy="306"/>
          </a:xfrm>
          <a:noFill/>
        </p:grpSpPr>
        <p:sp>
          <p:nvSpPr>
            <p:cNvPr id="113" name="Text Box 126"/>
            <p:cNvSpPr txBox="1">
              <a:spLocks noChangeArrowheads="1"/>
            </p:cNvSpPr>
            <p:nvPr/>
          </p:nvSpPr>
          <p:spPr bwMode="auto">
            <a:xfrm>
              <a:off x="834" y="1318"/>
              <a:ext cx="4464" cy="306"/>
            </a:xfrm>
            <a:prstGeom prst="rect">
              <a:avLst/>
            </a:prstGeom>
            <a:grpFill/>
            <a:ln w="28575">
              <a:solidFill>
                <a:srgbClr val="285A3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4" name="Line 129"/>
            <p:cNvSpPr>
              <a:spLocks noChangeShapeType="1"/>
            </p:cNvSpPr>
            <p:nvPr/>
          </p:nvSpPr>
          <p:spPr bwMode="auto">
            <a:xfrm>
              <a:off x="1890" y="1328"/>
              <a:ext cx="0" cy="288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30"/>
            <p:cNvSpPr>
              <a:spLocks noChangeShapeType="1"/>
            </p:cNvSpPr>
            <p:nvPr/>
          </p:nvSpPr>
          <p:spPr bwMode="auto">
            <a:xfrm>
              <a:off x="3042" y="1328"/>
              <a:ext cx="0" cy="288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31"/>
            <p:cNvSpPr>
              <a:spLocks noChangeShapeType="1"/>
            </p:cNvSpPr>
            <p:nvPr/>
          </p:nvSpPr>
          <p:spPr bwMode="auto">
            <a:xfrm>
              <a:off x="4203" y="1328"/>
              <a:ext cx="0" cy="288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7" name="Text Box 193"/>
          <p:cNvSpPr txBox="1">
            <a:spLocks noChangeArrowheads="1"/>
          </p:cNvSpPr>
          <p:nvPr/>
        </p:nvSpPr>
        <p:spPr bwMode="auto">
          <a:xfrm>
            <a:off x="6161088" y="991553"/>
            <a:ext cx="5508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285A32"/>
                </a:solidFill>
                <a:latin typeface="Times New Roman" pitchFamily="18" charset="0"/>
              </a:rPr>
              <a:t>∧</a:t>
            </a:r>
          </a:p>
        </p:txBody>
      </p:sp>
      <p:grpSp>
        <p:nvGrpSpPr>
          <p:cNvPr id="118" name="Group 206"/>
          <p:cNvGrpSpPr>
            <a:grpSpLocks/>
          </p:cNvGrpSpPr>
          <p:nvPr/>
        </p:nvGrpSpPr>
        <p:grpSpPr bwMode="auto">
          <a:xfrm>
            <a:off x="2403475" y="1306513"/>
            <a:ext cx="444500" cy="3721101"/>
            <a:chOff x="1034" y="1408"/>
            <a:chExt cx="280" cy="2344"/>
          </a:xfrm>
          <a:noFill/>
        </p:grpSpPr>
        <p:sp>
          <p:nvSpPr>
            <p:cNvPr id="119" name="Text Box 192"/>
            <p:cNvSpPr txBox="1">
              <a:spLocks noChangeArrowheads="1"/>
            </p:cNvSpPr>
            <p:nvPr/>
          </p:nvSpPr>
          <p:spPr bwMode="auto">
            <a:xfrm>
              <a:off x="1034" y="3519"/>
              <a:ext cx="238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285A32"/>
                  </a:solidFill>
                  <a:latin typeface="Times New Roman" pitchFamily="18" charset="0"/>
                </a:rPr>
                <a:t>∧</a:t>
              </a:r>
            </a:p>
          </p:txBody>
        </p:sp>
        <p:grpSp>
          <p:nvGrpSpPr>
            <p:cNvPr id="120" name="Group 202"/>
            <p:cNvGrpSpPr>
              <a:grpSpLocks/>
            </p:cNvGrpSpPr>
            <p:nvPr/>
          </p:nvGrpSpPr>
          <p:grpSpPr bwMode="auto">
            <a:xfrm>
              <a:off x="1122" y="1408"/>
              <a:ext cx="192" cy="1734"/>
              <a:chOff x="1122" y="1408"/>
              <a:chExt cx="192" cy="1734"/>
            </a:xfrm>
            <a:grpFill/>
          </p:grpSpPr>
          <p:sp>
            <p:nvSpPr>
              <p:cNvPr id="121" name="Line 135"/>
              <p:cNvSpPr>
                <a:spLocks noChangeShapeType="1"/>
              </p:cNvSpPr>
              <p:nvPr/>
            </p:nvSpPr>
            <p:spPr bwMode="auto">
              <a:xfrm>
                <a:off x="1314" y="1408"/>
                <a:ext cx="0" cy="340"/>
              </a:xfrm>
              <a:prstGeom prst="line">
                <a:avLst/>
              </a:prstGeom>
              <a:grpFill/>
              <a:ln w="28575">
                <a:solidFill>
                  <a:srgbClr val="285A32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104"/>
              <p:cNvSpPr>
                <a:spLocks noChangeShapeType="1"/>
              </p:cNvSpPr>
              <p:nvPr/>
            </p:nvSpPr>
            <p:spPr bwMode="auto">
              <a:xfrm>
                <a:off x="1122" y="2134"/>
                <a:ext cx="0" cy="1008"/>
              </a:xfrm>
              <a:prstGeom prst="line">
                <a:avLst/>
              </a:prstGeom>
              <a:grpFill/>
              <a:ln w="28575">
                <a:solidFill>
                  <a:srgbClr val="285A32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454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40"/>
          <p:cNvGrpSpPr/>
          <p:nvPr/>
        </p:nvGrpSpPr>
        <p:grpSpPr>
          <a:xfrm>
            <a:off x="1964746" y="152523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9863" y="1459923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charset="-122"/>
                <a:ea typeface="宋体" charset="-122"/>
              </a:defRPr>
            </a:lvl1pPr>
          </a:lstStyle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对称矩阵的压缩存储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Group 40"/>
          <p:cNvGrpSpPr/>
          <p:nvPr/>
        </p:nvGrpSpPr>
        <p:grpSpPr>
          <a:xfrm>
            <a:off x="1964746" y="239899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709863" y="2333683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charset="-122"/>
                <a:ea typeface="宋体" charset="-122"/>
              </a:defRPr>
            </a:lvl1pPr>
          </a:lstStyle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三角矩阵的压缩存储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Group 40"/>
          <p:cNvGrpSpPr/>
          <p:nvPr/>
        </p:nvGrpSpPr>
        <p:grpSpPr>
          <a:xfrm>
            <a:off x="1964746" y="327275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2709863" y="3207443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charset="-122"/>
                <a:ea typeface="宋体" charset="-122"/>
              </a:defRPr>
            </a:lvl1pPr>
          </a:lstStyle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对角矩阵的压缩存储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Group 40"/>
          <p:cNvGrpSpPr/>
          <p:nvPr/>
        </p:nvGrpSpPr>
        <p:grpSpPr>
          <a:xfrm>
            <a:off x="1964746" y="414651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3" y="4081203"/>
            <a:ext cx="36756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charset="-122"/>
                <a:ea typeface="宋体" charset="-122"/>
              </a:defRPr>
            </a:lvl1pPr>
          </a:lstStyle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稀疏矩阵的压缩存储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35" grpId="0"/>
      <p:bldP spid="19" grpId="0"/>
      <p:bldP spid="32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3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特殊矩阵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31904" y="1094266"/>
            <a:ext cx="7197526" cy="523220"/>
            <a:chOff x="1826091" y="4148024"/>
            <a:chExt cx="7197526" cy="523220"/>
          </a:xfrm>
        </p:grpSpPr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什么是特殊矩阵？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735156" y="1844040"/>
            <a:ext cx="11147516" cy="523220"/>
            <a:chOff x="735156" y="1844040"/>
            <a:chExt cx="11147516" cy="523220"/>
          </a:xfrm>
        </p:grpSpPr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1153712" y="1844040"/>
              <a:ext cx="1072896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特殊矩阵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：矩阵中很多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值相同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元素并且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它们的分布有一定的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规律</a:t>
              </a:r>
            </a:p>
          </p:txBody>
        </p:sp>
        <p:grpSp>
          <p:nvGrpSpPr>
            <p:cNvPr id="41" name="Group 67"/>
            <p:cNvGrpSpPr/>
            <p:nvPr/>
          </p:nvGrpSpPr>
          <p:grpSpPr>
            <a:xfrm>
              <a:off x="735156" y="1920020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2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713926" y="2618266"/>
            <a:ext cx="7197526" cy="523220"/>
            <a:chOff x="1826091" y="4148024"/>
            <a:chExt cx="7197526" cy="523220"/>
          </a:xfrm>
        </p:grpSpPr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特殊矩阵如何压缩存储？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4" name="Text Box 10"/>
          <p:cNvSpPr txBox="1">
            <a:spLocks noChangeArrowheads="1"/>
          </p:cNvSpPr>
          <p:nvPr/>
        </p:nvSpPr>
        <p:spPr bwMode="auto">
          <a:xfrm>
            <a:off x="1295294" y="3261359"/>
            <a:ext cx="61670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为值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相同的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元素分配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存储空间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713926" y="3959386"/>
            <a:ext cx="7197526" cy="523220"/>
            <a:chOff x="1826091" y="4148024"/>
            <a:chExt cx="7197526" cy="523220"/>
          </a:xfrm>
        </p:grpSpPr>
        <p:sp>
          <p:nvSpPr>
            <p:cNvPr id="69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特殊矩阵压缩存储后有什么要求吗？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1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1295294" y="4632959"/>
            <a:ext cx="61670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</a:t>
            </a:r>
            <a:r>
              <a:rPr lang="zh-CN" altLang="en-US" sz="24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随机存取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，即在</a:t>
            </a:r>
            <a:r>
              <a:rPr lang="en-US" altLang="zh-CN" sz="2400" i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时间内寻址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761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3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464435" y="1089819"/>
            <a:ext cx="377348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3200" b="1" dirty="0">
                <a:solidFill>
                  <a:srgbClr val="B42D2D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　6　4　7　8</a:t>
            </a:r>
          </a:p>
          <a:p>
            <a:pPr algn="just" eaLnBrk="0" hangingPunct="0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6　</a:t>
            </a:r>
            <a:r>
              <a:rPr lang="zh-CN" altLang="en-US" sz="3200" b="1" dirty="0">
                <a:solidFill>
                  <a:srgbClr val="B42D2D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　8　4　2</a:t>
            </a:r>
          </a:p>
          <a:p>
            <a:pPr algn="just" eaLnBrk="0" hangingPunct="0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4　8　</a:t>
            </a:r>
            <a:r>
              <a:rPr lang="zh-CN" altLang="en-US" sz="3200" b="1" dirty="0">
                <a:solidFill>
                  <a:srgbClr val="B42D2D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　6　9</a:t>
            </a:r>
          </a:p>
          <a:p>
            <a:pPr algn="just" eaLnBrk="0" hangingPunct="0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7　4　6　</a:t>
            </a:r>
            <a:r>
              <a:rPr lang="zh-CN" altLang="en-US" sz="3200" b="1" dirty="0">
                <a:solidFill>
                  <a:srgbClr val="B42D2D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　5</a:t>
            </a:r>
          </a:p>
          <a:p>
            <a:pPr algn="just" eaLnBrk="0" hangingPunct="0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8　2　9　5　</a:t>
            </a:r>
            <a:r>
              <a:rPr lang="zh-CN" altLang="en-US" sz="3200" b="1" dirty="0">
                <a:solidFill>
                  <a:srgbClr val="B42D2D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endParaRPr lang="zh-CN" altLang="en-US" sz="3200" b="1" dirty="0">
              <a:solidFill>
                <a:srgbClr val="B42D2D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AutoShape 12"/>
          <p:cNvSpPr>
            <a:spLocks/>
          </p:cNvSpPr>
          <p:nvPr/>
        </p:nvSpPr>
        <p:spPr bwMode="auto">
          <a:xfrm>
            <a:off x="2134235" y="1043781"/>
            <a:ext cx="106363" cy="2300288"/>
          </a:xfrm>
          <a:prstGeom prst="leftBracket">
            <a:avLst>
              <a:gd name="adj" fmla="val 180223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216660" y="1070769"/>
            <a:ext cx="4133850" cy="2417762"/>
            <a:chOff x="1216660" y="1070769"/>
            <a:chExt cx="4133850" cy="2417762"/>
          </a:xfrm>
        </p:grpSpPr>
        <p:sp>
          <p:nvSpPr>
            <p:cNvPr id="34" name="AutoShape 13"/>
            <p:cNvSpPr>
              <a:spLocks/>
            </p:cNvSpPr>
            <p:nvPr/>
          </p:nvSpPr>
          <p:spPr bwMode="auto">
            <a:xfrm>
              <a:off x="5231448" y="1070769"/>
              <a:ext cx="119062" cy="2378075"/>
            </a:xfrm>
            <a:prstGeom prst="rightBracket">
              <a:avLst>
                <a:gd name="adj" fmla="val 16644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1216660" y="1854994"/>
              <a:ext cx="733425" cy="696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rIns="18000"/>
            <a:lstStyle/>
            <a:p>
              <a:pPr algn="just" eaLnBrk="0" hangingPunct="0"/>
              <a:r>
                <a:rPr lang="en-US" altLang="zh-CN" sz="3200" b="1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32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＝</a:t>
              </a:r>
            </a:p>
            <a:p>
              <a:pPr algn="just" eaLnBrk="0" hangingPunct="0"/>
              <a:endParaRPr lang="en-US" altLang="zh-CN" sz="32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36" name="Group 33"/>
            <p:cNvGrpSpPr>
              <a:grpSpLocks/>
            </p:cNvGrpSpPr>
            <p:nvPr/>
          </p:nvGrpSpPr>
          <p:grpSpPr bwMode="auto">
            <a:xfrm>
              <a:off x="2451735" y="1477169"/>
              <a:ext cx="2565400" cy="2011362"/>
              <a:chOff x="1066" y="1233"/>
              <a:chExt cx="1616" cy="1267"/>
            </a:xfrm>
          </p:grpSpPr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 flipH="1">
                <a:off x="1066" y="1233"/>
                <a:ext cx="0" cy="12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16"/>
              <p:cNvSpPr>
                <a:spLocks noChangeShapeType="1"/>
              </p:cNvSpPr>
              <p:nvPr/>
            </p:nvSpPr>
            <p:spPr bwMode="auto">
              <a:xfrm flipV="1">
                <a:off x="1066" y="2500"/>
                <a:ext cx="15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17"/>
              <p:cNvSpPr>
                <a:spLocks noChangeShapeType="1"/>
              </p:cNvSpPr>
              <p:nvPr/>
            </p:nvSpPr>
            <p:spPr bwMode="auto">
              <a:xfrm>
                <a:off x="1081" y="1233"/>
                <a:ext cx="1601" cy="12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" name="Group 29"/>
            <p:cNvGrpSpPr>
              <a:grpSpLocks/>
            </p:cNvGrpSpPr>
            <p:nvPr/>
          </p:nvGrpSpPr>
          <p:grpSpPr bwMode="auto">
            <a:xfrm>
              <a:off x="2575560" y="1148556"/>
              <a:ext cx="2565400" cy="1998366"/>
              <a:chOff x="1171" y="1011"/>
              <a:chExt cx="1484" cy="1303"/>
            </a:xfrm>
          </p:grpSpPr>
          <p:sp>
            <p:nvSpPr>
              <p:cNvPr id="47" name="Line 18"/>
              <p:cNvSpPr>
                <a:spLocks noChangeShapeType="1"/>
              </p:cNvSpPr>
              <p:nvPr/>
            </p:nvSpPr>
            <p:spPr bwMode="auto">
              <a:xfrm>
                <a:off x="1171" y="1011"/>
                <a:ext cx="1480" cy="13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19"/>
              <p:cNvSpPr>
                <a:spLocks noChangeShapeType="1"/>
              </p:cNvSpPr>
              <p:nvPr/>
            </p:nvSpPr>
            <p:spPr bwMode="auto">
              <a:xfrm>
                <a:off x="1185" y="1011"/>
                <a:ext cx="14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20"/>
              <p:cNvSpPr>
                <a:spLocks noChangeShapeType="1"/>
              </p:cNvSpPr>
              <p:nvPr/>
            </p:nvSpPr>
            <p:spPr bwMode="auto">
              <a:xfrm flipH="1">
                <a:off x="2655" y="1025"/>
                <a:ext cx="0" cy="12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6499543" y="2004219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100000">
                      <a:srgbClr val="CCEC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对称矩阵特点：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i="1" baseline="-300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ij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i="1" baseline="-300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ji</a:t>
            </a:r>
            <a:endParaRPr lang="zh-CN" altLang="en-US" sz="2400" b="1" i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38166" y="3959386"/>
            <a:ext cx="5031114" cy="523220"/>
            <a:chOff x="1826091" y="4148024"/>
            <a:chExt cx="5031114" cy="523220"/>
          </a:xfrm>
        </p:grpSpPr>
        <p:sp>
          <p:nvSpPr>
            <p:cNvPr id="5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47214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如何压缩存储对称矩阵呢？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5661923" y="3961482"/>
            <a:ext cx="5124639" cy="519113"/>
            <a:chOff x="5661923" y="3961482"/>
            <a:chExt cx="5124639" cy="519113"/>
          </a:xfrm>
        </p:grpSpPr>
        <p:sp>
          <p:nvSpPr>
            <p:cNvPr id="66" name="右箭头 65"/>
            <p:cNvSpPr/>
            <p:nvPr/>
          </p:nvSpPr>
          <p:spPr>
            <a:xfrm>
              <a:off x="5661923" y="4058996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 Box 35"/>
            <p:cNvSpPr txBox="1">
              <a:spLocks noChangeArrowheads="1"/>
            </p:cNvSpPr>
            <p:nvPr/>
          </p:nvSpPr>
          <p:spPr bwMode="auto">
            <a:xfrm>
              <a:off x="6514783" y="3961482"/>
              <a:ext cx="427177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只存储下三角部分的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endPara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03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3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Text Box 60"/>
          <p:cNvSpPr txBox="1">
            <a:spLocks noChangeArrowheads="1"/>
          </p:cNvSpPr>
          <p:nvPr/>
        </p:nvSpPr>
        <p:spPr bwMode="auto">
          <a:xfrm>
            <a:off x="5711825" y="1723408"/>
            <a:ext cx="4605655" cy="2232000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36000" tIns="10800" rIns="0" bIns="10800"/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400" b="1" i="1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400" b="1" i="1" baseline="-25000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ij</a:t>
            </a:r>
            <a:r>
              <a:rPr lang="en-US" altLang="zh-CN" sz="2400" b="1" i="1" baseline="-250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一维数组中的序号</a:t>
            </a:r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zh-CN" altLang="en-US" sz="24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i="1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×</a:t>
            </a:r>
            <a:r>
              <a:rPr lang="en-US" altLang="zh-CN" sz="2400" b="1" dirty="0">
                <a:solidFill>
                  <a:srgbClr val="40404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400" b="1" dirty="0" smtClean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400" b="1" dirty="0">
                <a:solidFill>
                  <a:srgbClr val="40404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/2+ 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j</a:t>
            </a:r>
            <a:endParaRPr lang="en-US" altLang="zh-CN" sz="2400" b="1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∵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一维数组下标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0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∴</a:t>
            </a:r>
            <a:r>
              <a:rPr lang="en-US" altLang="zh-CN" sz="2400" b="1" i="1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400" b="1" i="1" baseline="-25000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ij</a:t>
            </a:r>
            <a:r>
              <a:rPr lang="en-US" altLang="zh-CN" sz="2400" b="1" i="1" baseline="-250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一维数组中的下标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4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k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i="1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×</a:t>
            </a:r>
            <a:r>
              <a:rPr lang="en-US" altLang="zh-CN" sz="2400" b="1" dirty="0">
                <a:solidFill>
                  <a:srgbClr val="40404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400" b="1" dirty="0">
                <a:solidFill>
                  <a:srgbClr val="40404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/2+ 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400" b="1" dirty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2400" b="1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736282" y="1280750"/>
            <a:ext cx="517170" cy="331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>
              <a:lnSpc>
                <a:spcPts val="22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  <a:p>
            <a:pPr algn="ctr" eaLnBrk="0" hangingPunct="0">
              <a:lnSpc>
                <a:spcPts val="2200"/>
              </a:lnSpc>
            </a:pPr>
            <a:endParaRPr lang="en-US" altLang="zh-CN" sz="2000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ctr" eaLnBrk="0" hangingPunct="0">
              <a:lnSpc>
                <a:spcPts val="2200"/>
              </a:lnSpc>
            </a:pP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ctr" eaLnBrk="0" hangingPunct="0">
              <a:lnSpc>
                <a:spcPts val="22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…</a:t>
            </a:r>
          </a:p>
          <a:p>
            <a:pPr algn="ctr" eaLnBrk="0" hangingPunct="0">
              <a:lnSpc>
                <a:spcPts val="2200"/>
              </a:lnSpc>
            </a:pP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ctr" eaLnBrk="0" hangingPunct="0">
              <a:lnSpc>
                <a:spcPts val="2200"/>
              </a:lnSpc>
            </a:pP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ctr" eaLnBrk="0" hangingPunct="0">
              <a:lnSpc>
                <a:spcPts val="2200"/>
              </a:lnSpc>
            </a:pPr>
            <a:r>
              <a:rPr lang="zh-CN" altLang="en-US" sz="20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  <a:p>
            <a:pPr algn="ctr" eaLnBrk="0" hangingPunct="0">
              <a:lnSpc>
                <a:spcPts val="2200"/>
              </a:lnSpc>
            </a:pPr>
            <a:endParaRPr lang="en-US" altLang="zh-CN" sz="2000" b="1" i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ctr" eaLnBrk="0" hangingPunct="0">
              <a:lnSpc>
                <a:spcPts val="2200"/>
              </a:lnSpc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000" b="1" i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endParaRPr lang="en-US" altLang="zh-CN" sz="2000" b="1" i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ctr" eaLnBrk="0" hangingPunct="0">
              <a:lnSpc>
                <a:spcPts val="2200"/>
              </a:lnSpc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lang="en-US" altLang="zh-CN" sz="2000" b="1" i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ctr" eaLnBrk="0" hangingPunct="0">
              <a:lnSpc>
                <a:spcPts val="2200"/>
              </a:lnSpc>
            </a:pPr>
            <a:r>
              <a:rPr lang="en-US" altLang="zh-CN" sz="2000" b="1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n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323803" y="749525"/>
            <a:ext cx="2863451" cy="49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  …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      </a:t>
            </a:r>
            <a:r>
              <a:rPr lang="en-US" altLang="zh-CN" sz="2000" b="1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…          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1209722" y="1193050"/>
            <a:ext cx="3011757" cy="3225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/>
          <a:lstStyle/>
          <a:p>
            <a:pPr algn="just" eaLnBrk="0" hangingPunct="0">
              <a:lnSpc>
                <a:spcPct val="112000"/>
              </a:lnSpc>
            </a:pPr>
            <a:endParaRPr lang="zh-CN" altLang="en-US" sz="20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0" hangingPunct="0">
              <a:lnSpc>
                <a:spcPct val="112000"/>
              </a:lnSpc>
            </a:pPr>
            <a:endParaRPr lang="zh-CN" altLang="en-US" sz="20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0" hangingPunct="0">
              <a:lnSpc>
                <a:spcPct val="112000"/>
              </a:lnSpc>
            </a:pPr>
            <a:endParaRPr lang="zh-CN" altLang="en-US" sz="20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0" hangingPunct="0">
              <a:lnSpc>
                <a:spcPct val="112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</a:t>
            </a:r>
          </a:p>
        </p:txBody>
      </p:sp>
      <p:grpSp>
        <p:nvGrpSpPr>
          <p:cNvPr id="31" name="Group 13"/>
          <p:cNvGrpSpPr>
            <a:grpSpLocks/>
          </p:cNvGrpSpPr>
          <p:nvPr/>
        </p:nvGrpSpPr>
        <p:grpSpPr bwMode="auto">
          <a:xfrm>
            <a:off x="1209722" y="1649354"/>
            <a:ext cx="2990842" cy="2303418"/>
            <a:chOff x="1724" y="11133"/>
            <a:chExt cx="3150" cy="1545"/>
          </a:xfrm>
        </p:grpSpPr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1724" y="11133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1724" y="11430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>
              <a:off x="1724" y="11742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>
              <a:off x="1724" y="12054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8"/>
            <p:cNvSpPr>
              <a:spLocks noChangeShapeType="1"/>
            </p:cNvSpPr>
            <p:nvPr/>
          </p:nvSpPr>
          <p:spPr bwMode="auto">
            <a:xfrm>
              <a:off x="1724" y="12366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19"/>
            <p:cNvSpPr>
              <a:spLocks noChangeShapeType="1"/>
            </p:cNvSpPr>
            <p:nvPr/>
          </p:nvSpPr>
          <p:spPr bwMode="auto">
            <a:xfrm>
              <a:off x="1724" y="12678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" name="Line 20"/>
          <p:cNvSpPr>
            <a:spLocks noChangeShapeType="1"/>
          </p:cNvSpPr>
          <p:nvPr/>
        </p:nvSpPr>
        <p:spPr bwMode="auto">
          <a:xfrm>
            <a:off x="2061532" y="1207652"/>
            <a:ext cx="0" cy="32123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>
            <a:off x="2915243" y="1207652"/>
            <a:ext cx="0" cy="32123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>
            <a:off x="2496943" y="1207652"/>
            <a:ext cx="0" cy="32123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>
            <a:off x="3331642" y="1207652"/>
            <a:ext cx="0" cy="32123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24"/>
          <p:cNvSpPr>
            <a:spLocks noChangeShapeType="1"/>
          </p:cNvSpPr>
          <p:nvPr/>
        </p:nvSpPr>
        <p:spPr bwMode="auto">
          <a:xfrm>
            <a:off x="1626119" y="1207652"/>
            <a:ext cx="0" cy="32123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25"/>
          <p:cNvSpPr>
            <a:spLocks noChangeShapeType="1"/>
          </p:cNvSpPr>
          <p:nvPr/>
        </p:nvSpPr>
        <p:spPr bwMode="auto">
          <a:xfrm>
            <a:off x="3748039" y="1207652"/>
            <a:ext cx="0" cy="32123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1259157" y="1247807"/>
            <a:ext cx="344146" cy="321237"/>
          </a:xfrm>
          <a:prstGeom prst="rect">
            <a:avLst/>
          </a:prstGeom>
          <a:solidFill>
            <a:srgbClr val="6E6EAA"/>
          </a:solidFill>
          <a:ln>
            <a:noFill/>
          </a:ln>
        </p:spPr>
        <p:txBody>
          <a:bodyPr/>
          <a:lstStyle/>
          <a:p>
            <a:pPr algn="l" eaLnBrk="0" hangingPunct="0"/>
            <a:endParaRPr lang="zh-CN" altLang="en-US" sz="2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69" name="Group 85"/>
          <p:cNvGrpSpPr>
            <a:grpSpLocks/>
          </p:cNvGrpSpPr>
          <p:nvPr/>
        </p:nvGrpSpPr>
        <p:grpSpPr bwMode="auto">
          <a:xfrm>
            <a:off x="1253452" y="1705935"/>
            <a:ext cx="760545" cy="321237"/>
            <a:chOff x="430" y="1717"/>
            <a:chExt cx="400" cy="181"/>
          </a:xfrm>
          <a:solidFill>
            <a:srgbClr val="6E6EAA"/>
          </a:solidFill>
        </p:grpSpPr>
        <p:sp>
          <p:nvSpPr>
            <p:cNvPr id="70" name="Rectangle 32"/>
            <p:cNvSpPr>
              <a:spLocks noChangeArrowheads="1"/>
            </p:cNvSpPr>
            <p:nvPr/>
          </p:nvSpPr>
          <p:spPr bwMode="auto">
            <a:xfrm>
              <a:off x="430" y="1717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Rectangle 33"/>
            <p:cNvSpPr>
              <a:spLocks noChangeArrowheads="1"/>
            </p:cNvSpPr>
            <p:nvPr/>
          </p:nvSpPr>
          <p:spPr bwMode="auto">
            <a:xfrm>
              <a:off x="649" y="1717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" name="Group 86"/>
          <p:cNvGrpSpPr>
            <a:grpSpLocks/>
          </p:cNvGrpSpPr>
          <p:nvPr/>
        </p:nvGrpSpPr>
        <p:grpSpPr bwMode="auto">
          <a:xfrm>
            <a:off x="1253452" y="2175015"/>
            <a:ext cx="1195957" cy="321237"/>
            <a:chOff x="430" y="1982"/>
            <a:chExt cx="629" cy="181"/>
          </a:xfrm>
          <a:solidFill>
            <a:srgbClr val="6E6EAA"/>
          </a:solidFill>
        </p:grpSpPr>
        <p:sp>
          <p:nvSpPr>
            <p:cNvPr id="73" name="Rectangle 34"/>
            <p:cNvSpPr>
              <a:spLocks noChangeArrowheads="1"/>
            </p:cNvSpPr>
            <p:nvPr/>
          </p:nvSpPr>
          <p:spPr bwMode="auto">
            <a:xfrm>
              <a:off x="878" y="1982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Rectangle 35"/>
            <p:cNvSpPr>
              <a:spLocks noChangeArrowheads="1"/>
            </p:cNvSpPr>
            <p:nvPr/>
          </p:nvSpPr>
          <p:spPr bwMode="auto">
            <a:xfrm>
              <a:off x="649" y="1982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430" y="1982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" name="Group 89"/>
          <p:cNvGrpSpPr>
            <a:grpSpLocks/>
          </p:cNvGrpSpPr>
          <p:nvPr/>
        </p:nvGrpSpPr>
        <p:grpSpPr bwMode="auto">
          <a:xfrm>
            <a:off x="1253452" y="3573127"/>
            <a:ext cx="760545" cy="319412"/>
            <a:chOff x="430" y="2771"/>
            <a:chExt cx="400" cy="181"/>
          </a:xfrm>
          <a:solidFill>
            <a:srgbClr val="6E6EAA"/>
          </a:solidFill>
        </p:grpSpPr>
        <p:sp>
          <p:nvSpPr>
            <p:cNvPr id="77" name="Rectangle 30"/>
            <p:cNvSpPr>
              <a:spLocks noChangeArrowheads="1"/>
            </p:cNvSpPr>
            <p:nvPr/>
          </p:nvSpPr>
          <p:spPr bwMode="auto">
            <a:xfrm>
              <a:off x="430" y="2771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44"/>
            <p:cNvSpPr>
              <a:spLocks noChangeArrowheads="1"/>
            </p:cNvSpPr>
            <p:nvPr/>
          </p:nvSpPr>
          <p:spPr bwMode="auto">
            <a:xfrm>
              <a:off x="649" y="2771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" name="Group 87"/>
          <p:cNvGrpSpPr>
            <a:grpSpLocks/>
          </p:cNvGrpSpPr>
          <p:nvPr/>
        </p:nvGrpSpPr>
        <p:grpSpPr bwMode="auto">
          <a:xfrm>
            <a:off x="1253452" y="2644094"/>
            <a:ext cx="1608552" cy="330364"/>
            <a:chOff x="430" y="2247"/>
            <a:chExt cx="846" cy="186"/>
          </a:xfrm>
          <a:solidFill>
            <a:srgbClr val="6E6EAA"/>
          </a:solidFill>
        </p:grpSpPr>
        <p:sp>
          <p:nvSpPr>
            <p:cNvPr id="80" name="Rectangle 37"/>
            <p:cNvSpPr>
              <a:spLocks noChangeArrowheads="1"/>
            </p:cNvSpPr>
            <p:nvPr/>
          </p:nvSpPr>
          <p:spPr bwMode="auto">
            <a:xfrm>
              <a:off x="430" y="2247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Rectangle 38"/>
            <p:cNvSpPr>
              <a:spLocks noChangeArrowheads="1"/>
            </p:cNvSpPr>
            <p:nvPr/>
          </p:nvSpPr>
          <p:spPr bwMode="auto">
            <a:xfrm>
              <a:off x="649" y="2247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Rectangle 40"/>
            <p:cNvSpPr>
              <a:spLocks noChangeArrowheads="1"/>
            </p:cNvSpPr>
            <p:nvPr/>
          </p:nvSpPr>
          <p:spPr bwMode="auto">
            <a:xfrm>
              <a:off x="879" y="2247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Rectangle 63"/>
            <p:cNvSpPr>
              <a:spLocks noChangeArrowheads="1"/>
            </p:cNvSpPr>
            <p:nvPr/>
          </p:nvSpPr>
          <p:spPr bwMode="auto">
            <a:xfrm>
              <a:off x="1095" y="2252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84" name="Group 88"/>
          <p:cNvGrpSpPr>
            <a:grpSpLocks/>
          </p:cNvGrpSpPr>
          <p:nvPr/>
        </p:nvGrpSpPr>
        <p:grpSpPr bwMode="auto">
          <a:xfrm>
            <a:off x="1253452" y="3109523"/>
            <a:ext cx="2028754" cy="319412"/>
            <a:chOff x="430" y="2509"/>
            <a:chExt cx="1067" cy="181"/>
          </a:xfrm>
          <a:solidFill>
            <a:srgbClr val="6E6EAA"/>
          </a:solidFill>
        </p:grpSpPr>
        <p:sp>
          <p:nvSpPr>
            <p:cNvPr id="85" name="Rectangle 39"/>
            <p:cNvSpPr>
              <a:spLocks noChangeArrowheads="1"/>
            </p:cNvSpPr>
            <p:nvPr/>
          </p:nvSpPr>
          <p:spPr bwMode="auto">
            <a:xfrm>
              <a:off x="1098" y="2509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Rectangle 41"/>
            <p:cNvSpPr>
              <a:spLocks noChangeArrowheads="1"/>
            </p:cNvSpPr>
            <p:nvPr/>
          </p:nvSpPr>
          <p:spPr bwMode="auto">
            <a:xfrm>
              <a:off x="877" y="2509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Rectangle 42"/>
            <p:cNvSpPr>
              <a:spLocks noChangeArrowheads="1"/>
            </p:cNvSpPr>
            <p:nvPr/>
          </p:nvSpPr>
          <p:spPr bwMode="auto">
            <a:xfrm>
              <a:off x="649" y="2509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Rectangle 43"/>
            <p:cNvSpPr>
              <a:spLocks noChangeArrowheads="1"/>
            </p:cNvSpPr>
            <p:nvPr/>
          </p:nvSpPr>
          <p:spPr bwMode="auto">
            <a:xfrm>
              <a:off x="430" y="2509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Rectangle 66"/>
            <p:cNvSpPr>
              <a:spLocks noChangeArrowheads="1"/>
            </p:cNvSpPr>
            <p:nvPr/>
          </p:nvSpPr>
          <p:spPr bwMode="auto">
            <a:xfrm>
              <a:off x="1316" y="2509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0" name="Rectangle 75"/>
          <p:cNvSpPr>
            <a:spLocks noChangeArrowheads="1"/>
          </p:cNvSpPr>
          <p:nvPr/>
        </p:nvSpPr>
        <p:spPr bwMode="auto">
          <a:xfrm>
            <a:off x="2101460" y="3569477"/>
            <a:ext cx="344147" cy="31941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64000"/>
              </a:lnSpc>
            </a:pPr>
            <a:r>
              <a:rPr lang="en-US" altLang="zh-CN" sz="2400" b="1" i="1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400" b="1" i="1" baseline="-25000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ij</a:t>
            </a:r>
            <a:endParaRPr lang="en-US" altLang="zh-CN" sz="24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72176" y="5558791"/>
            <a:ext cx="1323945" cy="509587"/>
            <a:chOff x="1672176" y="5558791"/>
            <a:chExt cx="1323945" cy="509587"/>
          </a:xfrm>
        </p:grpSpPr>
        <p:sp>
          <p:nvSpPr>
            <p:cNvPr id="117" name="Text Box 12"/>
            <p:cNvSpPr txBox="1">
              <a:spLocks noChangeArrowheads="1"/>
            </p:cNvSpPr>
            <p:nvPr/>
          </p:nvSpPr>
          <p:spPr bwMode="auto">
            <a:xfrm>
              <a:off x="1996744" y="5754053"/>
              <a:ext cx="878351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 smtClean="0"/>
                <a:t>第</a:t>
              </a:r>
              <a:r>
                <a:rPr lang="en-US" altLang="zh-CN" dirty="0" smtClean="0"/>
                <a:t>2</a:t>
              </a:r>
              <a:r>
                <a:rPr lang="zh-CN" altLang="en-US" dirty="0" smtClean="0"/>
                <a:t>行</a:t>
              </a:r>
              <a:endParaRPr lang="zh-CN" altLang="en-US" dirty="0"/>
            </a:p>
          </p:txBody>
        </p:sp>
        <p:sp>
          <p:nvSpPr>
            <p:cNvPr id="120" name="AutoShape 15"/>
            <p:cNvSpPr>
              <a:spLocks/>
            </p:cNvSpPr>
            <p:nvPr/>
          </p:nvSpPr>
          <p:spPr bwMode="auto">
            <a:xfrm rot="16200000">
              <a:off x="2265886" y="4965081"/>
              <a:ext cx="136525" cy="1323945"/>
            </a:xfrm>
            <a:prstGeom prst="leftBrace">
              <a:avLst>
                <a:gd name="adj1" fmla="val 69961"/>
                <a:gd name="adj2" fmla="val 49995"/>
              </a:avLst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941661" y="5552441"/>
            <a:ext cx="2831262" cy="544512"/>
            <a:chOff x="7941661" y="5552441"/>
            <a:chExt cx="2831262" cy="544512"/>
          </a:xfrm>
        </p:grpSpPr>
        <p:sp>
          <p:nvSpPr>
            <p:cNvPr id="118" name="Text Box 13"/>
            <p:cNvSpPr txBox="1">
              <a:spLocks noChangeArrowheads="1"/>
            </p:cNvSpPr>
            <p:nvPr/>
          </p:nvSpPr>
          <p:spPr bwMode="auto">
            <a:xfrm>
              <a:off x="8944705" y="5747703"/>
              <a:ext cx="1087395" cy="34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 smtClean="0"/>
                <a:t>  第</a:t>
              </a:r>
              <a:r>
                <a:rPr lang="en-US" altLang="zh-CN" i="1" dirty="0" smtClean="0"/>
                <a:t>n</a:t>
              </a:r>
              <a:r>
                <a:rPr lang="zh-CN" altLang="en-US" dirty="0" smtClean="0"/>
                <a:t>行</a:t>
              </a:r>
              <a:endParaRPr lang="zh-CN" altLang="en-US" dirty="0"/>
            </a:p>
          </p:txBody>
        </p:sp>
        <p:sp>
          <p:nvSpPr>
            <p:cNvPr id="121" name="AutoShape 16"/>
            <p:cNvSpPr>
              <a:spLocks/>
            </p:cNvSpPr>
            <p:nvPr/>
          </p:nvSpPr>
          <p:spPr bwMode="auto">
            <a:xfrm rot="16200000">
              <a:off x="9268392" y="4225710"/>
              <a:ext cx="177800" cy="2831262"/>
            </a:xfrm>
            <a:prstGeom prst="leftBrace">
              <a:avLst>
                <a:gd name="adj1" fmla="val 11488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38687" y="5552441"/>
            <a:ext cx="700481" cy="631825"/>
            <a:chOff x="938687" y="5552441"/>
            <a:chExt cx="700481" cy="631825"/>
          </a:xfrm>
        </p:grpSpPr>
        <p:sp>
          <p:nvSpPr>
            <p:cNvPr id="119" name="Text Box 14"/>
            <p:cNvSpPr txBox="1">
              <a:spLocks noChangeArrowheads="1"/>
            </p:cNvSpPr>
            <p:nvPr/>
          </p:nvSpPr>
          <p:spPr bwMode="auto">
            <a:xfrm>
              <a:off x="946023" y="5769928"/>
              <a:ext cx="680310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AutoShape 17"/>
            <p:cNvSpPr>
              <a:spLocks/>
            </p:cNvSpPr>
            <p:nvPr/>
          </p:nvSpPr>
          <p:spPr bwMode="auto">
            <a:xfrm rot="16200000">
              <a:off x="1200028" y="5291100"/>
              <a:ext cx="177800" cy="700481"/>
            </a:xfrm>
            <a:prstGeom prst="leftBrace">
              <a:avLst>
                <a:gd name="adj1" fmla="val 28423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053882" y="5551647"/>
            <a:ext cx="2000587" cy="516731"/>
            <a:chOff x="3053882" y="5551647"/>
            <a:chExt cx="2000587" cy="516731"/>
          </a:xfrm>
        </p:grpSpPr>
        <p:sp>
          <p:nvSpPr>
            <p:cNvPr id="136" name="AutoShape 32"/>
            <p:cNvSpPr>
              <a:spLocks/>
            </p:cNvSpPr>
            <p:nvPr/>
          </p:nvSpPr>
          <p:spPr bwMode="auto">
            <a:xfrm rot="16200000">
              <a:off x="3965276" y="4640253"/>
              <a:ext cx="177800" cy="2000587"/>
            </a:xfrm>
            <a:prstGeom prst="leftBrace">
              <a:avLst>
                <a:gd name="adj1" fmla="val 81176"/>
                <a:gd name="adj2" fmla="val 49995"/>
              </a:avLst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7" name="Text Box 33"/>
            <p:cNvSpPr txBox="1">
              <a:spLocks noChangeArrowheads="1"/>
            </p:cNvSpPr>
            <p:nvPr/>
          </p:nvSpPr>
          <p:spPr bwMode="auto">
            <a:xfrm>
              <a:off x="3696601" y="5754053"/>
              <a:ext cx="762827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 smtClean="0"/>
                <a:t>第</a:t>
              </a:r>
              <a:r>
                <a:rPr lang="en-US" altLang="zh-CN" dirty="0" smtClean="0"/>
                <a:t>3</a:t>
              </a:r>
              <a:r>
                <a:rPr lang="zh-CN" altLang="en-US" dirty="0" smtClean="0"/>
                <a:t>行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44189" y="4687253"/>
            <a:ext cx="10303667" cy="852488"/>
            <a:chOff x="944189" y="4687253"/>
            <a:chExt cx="10303667" cy="852488"/>
          </a:xfrm>
        </p:grpSpPr>
        <p:sp>
          <p:nvSpPr>
            <p:cNvPr id="123" name="Text Box 19"/>
            <p:cNvSpPr txBox="1">
              <a:spLocks noChangeArrowheads="1"/>
            </p:cNvSpPr>
            <p:nvPr/>
          </p:nvSpPr>
          <p:spPr bwMode="auto">
            <a:xfrm>
              <a:off x="944189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11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4" name="Text Box 20"/>
            <p:cNvSpPr txBox="1">
              <a:spLocks noChangeArrowheads="1"/>
            </p:cNvSpPr>
            <p:nvPr/>
          </p:nvSpPr>
          <p:spPr bwMode="auto">
            <a:xfrm>
              <a:off x="1642836" y="5107941"/>
              <a:ext cx="69864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21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5" name="Text Box 21"/>
            <p:cNvSpPr txBox="1">
              <a:spLocks noChangeArrowheads="1"/>
            </p:cNvSpPr>
            <p:nvPr/>
          </p:nvSpPr>
          <p:spPr bwMode="auto">
            <a:xfrm>
              <a:off x="2323146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22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6" name="Text Box 22"/>
            <p:cNvSpPr txBox="1">
              <a:spLocks noChangeArrowheads="1"/>
            </p:cNvSpPr>
            <p:nvPr/>
          </p:nvSpPr>
          <p:spPr bwMode="auto">
            <a:xfrm>
              <a:off x="3019959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31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7" name="Text Box 23"/>
            <p:cNvSpPr txBox="1">
              <a:spLocks noChangeArrowheads="1"/>
            </p:cNvSpPr>
            <p:nvPr/>
          </p:nvSpPr>
          <p:spPr bwMode="auto">
            <a:xfrm>
              <a:off x="3720440" y="5107941"/>
              <a:ext cx="69864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32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8" name="Text Box 24"/>
            <p:cNvSpPr txBox="1">
              <a:spLocks noChangeArrowheads="1"/>
            </p:cNvSpPr>
            <p:nvPr/>
          </p:nvSpPr>
          <p:spPr bwMode="auto">
            <a:xfrm>
              <a:off x="4415419" y="5107941"/>
              <a:ext cx="660139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33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9" name="Text Box 25"/>
            <p:cNvSpPr txBox="1">
              <a:spLocks noChangeArrowheads="1"/>
            </p:cNvSpPr>
            <p:nvPr/>
          </p:nvSpPr>
          <p:spPr bwMode="auto">
            <a:xfrm>
              <a:off x="6133614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ij</a:t>
              </a:r>
              <a:endPara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0" name="Text Box 26"/>
            <p:cNvSpPr txBox="1">
              <a:spLocks noChangeArrowheads="1"/>
            </p:cNvSpPr>
            <p:nvPr/>
          </p:nvSpPr>
          <p:spPr bwMode="auto">
            <a:xfrm>
              <a:off x="6832261" y="5107941"/>
              <a:ext cx="107822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…</a:t>
              </a: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 eaLnBrk="0" hangingPunct="0"/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1" name="Text Box 27"/>
            <p:cNvSpPr txBox="1">
              <a:spLocks noChangeArrowheads="1"/>
            </p:cNvSpPr>
            <p:nvPr/>
          </p:nvSpPr>
          <p:spPr bwMode="auto">
            <a:xfrm>
              <a:off x="7910487" y="5107941"/>
              <a:ext cx="69864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n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2" name="Text Box 28"/>
            <p:cNvSpPr txBox="1">
              <a:spLocks noChangeArrowheads="1"/>
            </p:cNvSpPr>
            <p:nvPr/>
          </p:nvSpPr>
          <p:spPr bwMode="auto">
            <a:xfrm>
              <a:off x="8603633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" name="Text Box 29"/>
            <p:cNvSpPr txBox="1">
              <a:spLocks noChangeArrowheads="1"/>
            </p:cNvSpPr>
            <p:nvPr/>
          </p:nvSpPr>
          <p:spPr bwMode="auto">
            <a:xfrm>
              <a:off x="9316950" y="5107941"/>
              <a:ext cx="737155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…</a:t>
              </a: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4" name="Text Box 30"/>
            <p:cNvSpPr txBox="1">
              <a:spLocks noChangeArrowheads="1"/>
            </p:cNvSpPr>
            <p:nvPr/>
          </p:nvSpPr>
          <p:spPr bwMode="auto">
            <a:xfrm>
              <a:off x="10054105" y="5107941"/>
              <a:ext cx="77566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1440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nn</a:t>
              </a:r>
              <a:endPara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5" name="Text Box 31"/>
            <p:cNvSpPr txBox="1">
              <a:spLocks noChangeArrowheads="1"/>
            </p:cNvSpPr>
            <p:nvPr/>
          </p:nvSpPr>
          <p:spPr bwMode="auto">
            <a:xfrm>
              <a:off x="5079225" y="5107941"/>
              <a:ext cx="1058056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…</a:t>
              </a: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 eaLnBrk="0" hangingPunct="0"/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8" name="Text Box 34"/>
            <p:cNvSpPr txBox="1">
              <a:spLocks noChangeArrowheads="1"/>
            </p:cNvSpPr>
            <p:nvPr/>
          </p:nvSpPr>
          <p:spPr bwMode="auto">
            <a:xfrm>
              <a:off x="1250420" y="4687253"/>
              <a:ext cx="9997436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    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2      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      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      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5 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          </a:t>
              </a:r>
              <a:r>
                <a:rPr lang="en-US" altLang="zh-CN" sz="2400" b="1" dirty="0">
                  <a:solidFill>
                    <a:srgbClr val="B42D2D"/>
                  </a:solidFill>
                  <a:latin typeface="Times New Roman" pitchFamily="18" charset="0"/>
                  <a:ea typeface="宋体" pitchFamily="2" charset="-122"/>
                </a:rPr>
                <a:t>k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                      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n(n+1)/2-1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85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3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72176" y="5558791"/>
            <a:ext cx="1323945" cy="509587"/>
            <a:chOff x="1672176" y="5558791"/>
            <a:chExt cx="1323945" cy="509587"/>
          </a:xfrm>
        </p:grpSpPr>
        <p:sp>
          <p:nvSpPr>
            <p:cNvPr id="117" name="Text Box 12"/>
            <p:cNvSpPr txBox="1">
              <a:spLocks noChangeArrowheads="1"/>
            </p:cNvSpPr>
            <p:nvPr/>
          </p:nvSpPr>
          <p:spPr bwMode="auto">
            <a:xfrm>
              <a:off x="1996744" y="5754053"/>
              <a:ext cx="878351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 smtClean="0"/>
                <a:t>第</a:t>
              </a:r>
              <a:r>
                <a:rPr lang="en-US" altLang="zh-CN" dirty="0" smtClean="0"/>
                <a:t>2</a:t>
              </a:r>
              <a:r>
                <a:rPr lang="zh-CN" altLang="en-US" dirty="0" smtClean="0"/>
                <a:t>行</a:t>
              </a:r>
              <a:endParaRPr lang="zh-CN" altLang="en-US" dirty="0"/>
            </a:p>
          </p:txBody>
        </p:sp>
        <p:sp>
          <p:nvSpPr>
            <p:cNvPr id="120" name="AutoShape 15"/>
            <p:cNvSpPr>
              <a:spLocks/>
            </p:cNvSpPr>
            <p:nvPr/>
          </p:nvSpPr>
          <p:spPr bwMode="auto">
            <a:xfrm rot="16200000">
              <a:off x="2265886" y="4965081"/>
              <a:ext cx="136525" cy="1323945"/>
            </a:xfrm>
            <a:prstGeom prst="leftBrace">
              <a:avLst>
                <a:gd name="adj1" fmla="val 69961"/>
                <a:gd name="adj2" fmla="val 49995"/>
              </a:avLst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941661" y="5552441"/>
            <a:ext cx="2831262" cy="544512"/>
            <a:chOff x="7941661" y="5552441"/>
            <a:chExt cx="2831262" cy="544512"/>
          </a:xfrm>
        </p:grpSpPr>
        <p:sp>
          <p:nvSpPr>
            <p:cNvPr id="118" name="Text Box 13"/>
            <p:cNvSpPr txBox="1">
              <a:spLocks noChangeArrowheads="1"/>
            </p:cNvSpPr>
            <p:nvPr/>
          </p:nvSpPr>
          <p:spPr bwMode="auto">
            <a:xfrm>
              <a:off x="8944705" y="5747703"/>
              <a:ext cx="1087395" cy="34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 smtClean="0"/>
                <a:t>  第</a:t>
              </a:r>
              <a:r>
                <a:rPr lang="en-US" altLang="zh-CN" dirty="0" smtClean="0"/>
                <a:t>n</a:t>
              </a:r>
              <a:r>
                <a:rPr lang="zh-CN" altLang="en-US" dirty="0" smtClean="0"/>
                <a:t>行</a:t>
              </a:r>
              <a:endParaRPr lang="zh-CN" altLang="en-US" dirty="0"/>
            </a:p>
          </p:txBody>
        </p:sp>
        <p:sp>
          <p:nvSpPr>
            <p:cNvPr id="121" name="AutoShape 16"/>
            <p:cNvSpPr>
              <a:spLocks/>
            </p:cNvSpPr>
            <p:nvPr/>
          </p:nvSpPr>
          <p:spPr bwMode="auto">
            <a:xfrm rot="16200000">
              <a:off x="9268392" y="4225710"/>
              <a:ext cx="177800" cy="2831262"/>
            </a:xfrm>
            <a:prstGeom prst="leftBrace">
              <a:avLst>
                <a:gd name="adj1" fmla="val 11488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38687" y="5552441"/>
            <a:ext cx="700481" cy="631825"/>
            <a:chOff x="938687" y="5552441"/>
            <a:chExt cx="700481" cy="631825"/>
          </a:xfrm>
        </p:grpSpPr>
        <p:sp>
          <p:nvSpPr>
            <p:cNvPr id="119" name="Text Box 14"/>
            <p:cNvSpPr txBox="1">
              <a:spLocks noChangeArrowheads="1"/>
            </p:cNvSpPr>
            <p:nvPr/>
          </p:nvSpPr>
          <p:spPr bwMode="auto">
            <a:xfrm>
              <a:off x="946023" y="5769928"/>
              <a:ext cx="680310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AutoShape 17"/>
            <p:cNvSpPr>
              <a:spLocks/>
            </p:cNvSpPr>
            <p:nvPr/>
          </p:nvSpPr>
          <p:spPr bwMode="auto">
            <a:xfrm rot="16200000">
              <a:off x="1200028" y="5291100"/>
              <a:ext cx="177800" cy="700481"/>
            </a:xfrm>
            <a:prstGeom prst="leftBrace">
              <a:avLst>
                <a:gd name="adj1" fmla="val 28423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053882" y="5551647"/>
            <a:ext cx="2000587" cy="516731"/>
            <a:chOff x="3053882" y="5551647"/>
            <a:chExt cx="2000587" cy="516731"/>
          </a:xfrm>
        </p:grpSpPr>
        <p:sp>
          <p:nvSpPr>
            <p:cNvPr id="136" name="AutoShape 32"/>
            <p:cNvSpPr>
              <a:spLocks/>
            </p:cNvSpPr>
            <p:nvPr/>
          </p:nvSpPr>
          <p:spPr bwMode="auto">
            <a:xfrm rot="16200000">
              <a:off x="3965276" y="4640253"/>
              <a:ext cx="177800" cy="2000587"/>
            </a:xfrm>
            <a:prstGeom prst="leftBrace">
              <a:avLst>
                <a:gd name="adj1" fmla="val 81176"/>
                <a:gd name="adj2" fmla="val 49995"/>
              </a:avLst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7" name="Text Box 33"/>
            <p:cNvSpPr txBox="1">
              <a:spLocks noChangeArrowheads="1"/>
            </p:cNvSpPr>
            <p:nvPr/>
          </p:nvSpPr>
          <p:spPr bwMode="auto">
            <a:xfrm>
              <a:off x="3696601" y="5754053"/>
              <a:ext cx="762827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 smtClean="0"/>
                <a:t>第</a:t>
              </a:r>
              <a:r>
                <a:rPr lang="en-US" altLang="zh-CN" dirty="0" smtClean="0"/>
                <a:t>3</a:t>
              </a:r>
              <a:r>
                <a:rPr lang="zh-CN" altLang="en-US" dirty="0" smtClean="0"/>
                <a:t>行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44189" y="4687253"/>
            <a:ext cx="10303667" cy="852488"/>
            <a:chOff x="944189" y="4687253"/>
            <a:chExt cx="10303667" cy="852488"/>
          </a:xfrm>
        </p:grpSpPr>
        <p:sp>
          <p:nvSpPr>
            <p:cNvPr id="123" name="Text Box 19"/>
            <p:cNvSpPr txBox="1">
              <a:spLocks noChangeArrowheads="1"/>
            </p:cNvSpPr>
            <p:nvPr/>
          </p:nvSpPr>
          <p:spPr bwMode="auto">
            <a:xfrm>
              <a:off x="944189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11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4" name="Text Box 20"/>
            <p:cNvSpPr txBox="1">
              <a:spLocks noChangeArrowheads="1"/>
            </p:cNvSpPr>
            <p:nvPr/>
          </p:nvSpPr>
          <p:spPr bwMode="auto">
            <a:xfrm>
              <a:off x="1642836" y="5107941"/>
              <a:ext cx="69864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21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5" name="Text Box 21"/>
            <p:cNvSpPr txBox="1">
              <a:spLocks noChangeArrowheads="1"/>
            </p:cNvSpPr>
            <p:nvPr/>
          </p:nvSpPr>
          <p:spPr bwMode="auto">
            <a:xfrm>
              <a:off x="2323146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22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6" name="Text Box 22"/>
            <p:cNvSpPr txBox="1">
              <a:spLocks noChangeArrowheads="1"/>
            </p:cNvSpPr>
            <p:nvPr/>
          </p:nvSpPr>
          <p:spPr bwMode="auto">
            <a:xfrm>
              <a:off x="3019959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31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7" name="Text Box 23"/>
            <p:cNvSpPr txBox="1">
              <a:spLocks noChangeArrowheads="1"/>
            </p:cNvSpPr>
            <p:nvPr/>
          </p:nvSpPr>
          <p:spPr bwMode="auto">
            <a:xfrm>
              <a:off x="3720440" y="5107941"/>
              <a:ext cx="69864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32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8" name="Text Box 24"/>
            <p:cNvSpPr txBox="1">
              <a:spLocks noChangeArrowheads="1"/>
            </p:cNvSpPr>
            <p:nvPr/>
          </p:nvSpPr>
          <p:spPr bwMode="auto">
            <a:xfrm>
              <a:off x="4415419" y="5107941"/>
              <a:ext cx="660139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33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9" name="Text Box 25"/>
            <p:cNvSpPr txBox="1">
              <a:spLocks noChangeArrowheads="1"/>
            </p:cNvSpPr>
            <p:nvPr/>
          </p:nvSpPr>
          <p:spPr bwMode="auto">
            <a:xfrm>
              <a:off x="6133614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ij</a:t>
              </a:r>
              <a:endPara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0" name="Text Box 26"/>
            <p:cNvSpPr txBox="1">
              <a:spLocks noChangeArrowheads="1"/>
            </p:cNvSpPr>
            <p:nvPr/>
          </p:nvSpPr>
          <p:spPr bwMode="auto">
            <a:xfrm>
              <a:off x="6832261" y="5107941"/>
              <a:ext cx="107822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…</a:t>
              </a: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 eaLnBrk="0" hangingPunct="0"/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1" name="Text Box 27"/>
            <p:cNvSpPr txBox="1">
              <a:spLocks noChangeArrowheads="1"/>
            </p:cNvSpPr>
            <p:nvPr/>
          </p:nvSpPr>
          <p:spPr bwMode="auto">
            <a:xfrm>
              <a:off x="7910487" y="5107941"/>
              <a:ext cx="69864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n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2" name="Text Box 28"/>
            <p:cNvSpPr txBox="1">
              <a:spLocks noChangeArrowheads="1"/>
            </p:cNvSpPr>
            <p:nvPr/>
          </p:nvSpPr>
          <p:spPr bwMode="auto">
            <a:xfrm>
              <a:off x="8603633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" name="Text Box 29"/>
            <p:cNvSpPr txBox="1">
              <a:spLocks noChangeArrowheads="1"/>
            </p:cNvSpPr>
            <p:nvPr/>
          </p:nvSpPr>
          <p:spPr bwMode="auto">
            <a:xfrm>
              <a:off x="9316950" y="5107941"/>
              <a:ext cx="737155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…</a:t>
              </a: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4" name="Text Box 30"/>
            <p:cNvSpPr txBox="1">
              <a:spLocks noChangeArrowheads="1"/>
            </p:cNvSpPr>
            <p:nvPr/>
          </p:nvSpPr>
          <p:spPr bwMode="auto">
            <a:xfrm>
              <a:off x="10054105" y="5107941"/>
              <a:ext cx="77566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1440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nn</a:t>
              </a:r>
              <a:endPara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5" name="Text Box 31"/>
            <p:cNvSpPr txBox="1">
              <a:spLocks noChangeArrowheads="1"/>
            </p:cNvSpPr>
            <p:nvPr/>
          </p:nvSpPr>
          <p:spPr bwMode="auto">
            <a:xfrm>
              <a:off x="5079225" y="5107941"/>
              <a:ext cx="1058056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…</a:t>
              </a: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 eaLnBrk="0" hangingPunct="0"/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8" name="Text Box 34"/>
            <p:cNvSpPr txBox="1">
              <a:spLocks noChangeArrowheads="1"/>
            </p:cNvSpPr>
            <p:nvPr/>
          </p:nvSpPr>
          <p:spPr bwMode="auto">
            <a:xfrm>
              <a:off x="1250420" y="4687253"/>
              <a:ext cx="9997436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    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2      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      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      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5 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          </a:t>
              </a:r>
              <a:r>
                <a:rPr lang="en-US" altLang="zh-CN" sz="2400" b="1" dirty="0">
                  <a:solidFill>
                    <a:srgbClr val="B42D2D"/>
                  </a:solidFill>
                  <a:latin typeface="Times New Roman" pitchFamily="18" charset="0"/>
                  <a:ea typeface="宋体" pitchFamily="2" charset="-122"/>
                </a:rPr>
                <a:t>k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                      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n(n+1)/2-1</a:t>
              </a:r>
            </a:p>
          </p:txBody>
        </p:sp>
      </p:grpSp>
      <p:sp>
        <p:nvSpPr>
          <p:cNvPr id="91" name="Text Box 8"/>
          <p:cNvSpPr txBox="1">
            <a:spLocks noChangeArrowheads="1"/>
          </p:cNvSpPr>
          <p:nvPr/>
        </p:nvSpPr>
        <p:spPr bwMode="auto">
          <a:xfrm>
            <a:off x="1045088" y="2877431"/>
            <a:ext cx="10061321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对于下三角中的元素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i="1" baseline="-30000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ij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≥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k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＝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×(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="1" dirty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)/2＋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j </a:t>
            </a:r>
            <a:r>
              <a:rPr lang="en-US" altLang="zh-CN" sz="2800" b="1" dirty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2800" b="1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" name="Text Box 10"/>
          <p:cNvSpPr txBox="1">
            <a:spLocks noChangeArrowheads="1"/>
          </p:cNvSpPr>
          <p:nvPr/>
        </p:nvSpPr>
        <p:spPr bwMode="auto">
          <a:xfrm>
            <a:off x="1045088" y="2256461"/>
            <a:ext cx="57214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对称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矩阵压缩存储后的寻址方法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Freeform 84"/>
          <p:cNvSpPr>
            <a:spLocks/>
          </p:cNvSpPr>
          <p:nvPr/>
        </p:nvSpPr>
        <p:spPr bwMode="auto">
          <a:xfrm>
            <a:off x="660194" y="2358721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Text Box 8"/>
          <p:cNvSpPr txBox="1">
            <a:spLocks noChangeArrowheads="1"/>
          </p:cNvSpPr>
          <p:nvPr/>
        </p:nvSpPr>
        <p:spPr bwMode="auto">
          <a:xfrm>
            <a:off x="1045088" y="3513246"/>
            <a:ext cx="10583032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对于上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三角中的元素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i="1" baseline="-30000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ij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＜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），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i="1" baseline="-30000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ij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＝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i="1" baseline="-30000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ji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k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＝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×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800" b="1" dirty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)/2＋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</a:rPr>
              <a:t>1</a:t>
            </a:r>
            <a:endParaRPr lang="zh-CN" altLang="en-US" sz="2800" b="1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01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1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3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三角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38166" y="4568986"/>
            <a:ext cx="5031114" cy="523220"/>
            <a:chOff x="1826091" y="4148024"/>
            <a:chExt cx="5031114" cy="523220"/>
          </a:xfrm>
        </p:grpSpPr>
        <p:sp>
          <p:nvSpPr>
            <p:cNvPr id="5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47214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如何压缩存储三角矩阵呢？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1606863" y="1079382"/>
            <a:ext cx="2765425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    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　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　 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　  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</a:rPr>
              <a:t>c</a:t>
            </a: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  <a:p>
            <a:pPr algn="just" eaLnBrk="0" hangingPunct="0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6 　2　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　 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　  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</a:rPr>
              <a:t>c</a:t>
            </a: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  <a:p>
            <a:pPr algn="just" eaLnBrk="0" hangingPunct="0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4     8　1　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</a:rPr>
              <a:t>c</a:t>
            </a: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  <a:p>
            <a:pPr algn="just" eaLnBrk="0" hangingPunct="0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7　 4　6 　0　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c</a:t>
            </a: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  <a:p>
            <a:pPr algn="just" eaLnBrk="0" hangingPunct="0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　 2　9 　5 　7</a:t>
            </a:r>
          </a:p>
        </p:txBody>
      </p:sp>
      <p:sp>
        <p:nvSpPr>
          <p:cNvPr id="28" name="AutoShape 28"/>
          <p:cNvSpPr>
            <a:spLocks/>
          </p:cNvSpPr>
          <p:nvPr/>
        </p:nvSpPr>
        <p:spPr bwMode="auto">
          <a:xfrm>
            <a:off x="1365563" y="1076207"/>
            <a:ext cx="76200" cy="2174875"/>
          </a:xfrm>
          <a:prstGeom prst="leftBracket">
            <a:avLst>
              <a:gd name="adj" fmla="val 237847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1595751" y="3435232"/>
            <a:ext cx="288766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a)　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下三角矩阵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6185213" y="1038107"/>
            <a:ext cx="276542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    4　 8　 1     0</a:t>
            </a:r>
          </a:p>
          <a:p>
            <a:pPr algn="just" eaLnBrk="0" hangingPunct="0"/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2 　9　 4　 6</a:t>
            </a:r>
          </a:p>
          <a:p>
            <a:pPr algn="just" eaLnBrk="0" hangingPunct="0"/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　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１    5     7</a:t>
            </a:r>
          </a:p>
          <a:p>
            <a:pPr algn="just" eaLnBrk="0" hangingPunct="0"/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　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　 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　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0 　8</a:t>
            </a:r>
          </a:p>
          <a:p>
            <a:pPr algn="just" eaLnBrk="0" hangingPunct="0"/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　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　 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　 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7</a:t>
            </a:r>
          </a:p>
        </p:txBody>
      </p:sp>
      <p:sp>
        <p:nvSpPr>
          <p:cNvPr id="31" name="AutoShape 31"/>
          <p:cNvSpPr>
            <a:spLocks/>
          </p:cNvSpPr>
          <p:nvPr/>
        </p:nvSpPr>
        <p:spPr bwMode="auto">
          <a:xfrm>
            <a:off x="5924863" y="1076207"/>
            <a:ext cx="76200" cy="2132013"/>
          </a:xfrm>
          <a:prstGeom prst="leftBracket">
            <a:avLst>
              <a:gd name="adj" fmla="val 233160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6174101" y="3416182"/>
            <a:ext cx="2887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zh-CN"/>
            </a:defPPr>
            <a:lvl1pPr algn="just" eaLnBrk="0" hangingPunct="0">
              <a:defRPr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上三角矩阵</a:t>
            </a:r>
          </a:p>
        </p:txBody>
      </p:sp>
      <p:sp>
        <p:nvSpPr>
          <p:cNvPr id="41" name="AutoShape 34"/>
          <p:cNvSpPr>
            <a:spLocks/>
          </p:cNvSpPr>
          <p:nvPr/>
        </p:nvSpPr>
        <p:spPr bwMode="auto">
          <a:xfrm rot="10800000">
            <a:off x="4261163" y="1055570"/>
            <a:ext cx="77788" cy="2173287"/>
          </a:xfrm>
          <a:prstGeom prst="leftBracket">
            <a:avLst>
              <a:gd name="adj" fmla="val 232822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2" name="AutoShape 35"/>
          <p:cNvSpPr>
            <a:spLocks/>
          </p:cNvSpPr>
          <p:nvPr/>
        </p:nvSpPr>
        <p:spPr bwMode="auto">
          <a:xfrm rot="10800000">
            <a:off x="8790301" y="1136532"/>
            <a:ext cx="77787" cy="2132013"/>
          </a:xfrm>
          <a:prstGeom prst="leftBracket">
            <a:avLst>
              <a:gd name="adj" fmla="val 228403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1667823" y="1099067"/>
            <a:ext cx="2664000" cy="1872000"/>
            <a:chOff x="817" y="1263"/>
            <a:chExt cx="1377" cy="1153"/>
          </a:xfrm>
        </p:grpSpPr>
        <p:sp>
          <p:nvSpPr>
            <p:cNvPr id="56" name="Line 36"/>
            <p:cNvSpPr>
              <a:spLocks noChangeShapeType="1"/>
            </p:cNvSpPr>
            <p:nvPr/>
          </p:nvSpPr>
          <p:spPr bwMode="auto">
            <a:xfrm>
              <a:off x="817" y="1277"/>
              <a:ext cx="1366" cy="1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37"/>
            <p:cNvSpPr>
              <a:spLocks noChangeShapeType="1"/>
            </p:cNvSpPr>
            <p:nvPr/>
          </p:nvSpPr>
          <p:spPr bwMode="auto">
            <a:xfrm>
              <a:off x="817" y="1263"/>
              <a:ext cx="13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38"/>
            <p:cNvSpPr>
              <a:spLocks/>
            </p:cNvSpPr>
            <p:nvPr/>
          </p:nvSpPr>
          <p:spPr bwMode="auto">
            <a:xfrm>
              <a:off x="2193" y="1263"/>
              <a:ext cx="1" cy="1153"/>
            </a:xfrm>
            <a:custGeom>
              <a:avLst/>
              <a:gdLst>
                <a:gd name="T0" fmla="*/ 0 w 1"/>
                <a:gd name="T1" fmla="*/ 0 h 1245"/>
                <a:gd name="T2" fmla="*/ 0 w 1"/>
                <a:gd name="T3" fmla="*/ 1245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45">
                  <a:moveTo>
                    <a:pt x="0" y="0"/>
                  </a:moveTo>
                  <a:lnTo>
                    <a:pt x="0" y="124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Group 43"/>
          <p:cNvGrpSpPr>
            <a:grpSpLocks/>
          </p:cNvGrpSpPr>
          <p:nvPr/>
        </p:nvGrpSpPr>
        <p:grpSpPr bwMode="auto">
          <a:xfrm>
            <a:off x="6089962" y="1400057"/>
            <a:ext cx="2520637" cy="1828801"/>
            <a:chOff x="3478" y="1392"/>
            <a:chExt cx="1403" cy="1132"/>
          </a:xfrm>
        </p:grpSpPr>
        <p:sp>
          <p:nvSpPr>
            <p:cNvPr id="60" name="Line 39"/>
            <p:cNvSpPr>
              <a:spLocks noChangeShapeType="1"/>
            </p:cNvSpPr>
            <p:nvPr/>
          </p:nvSpPr>
          <p:spPr bwMode="auto">
            <a:xfrm>
              <a:off x="3504" y="1392"/>
              <a:ext cx="1377" cy="1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40"/>
            <p:cNvSpPr>
              <a:spLocks/>
            </p:cNvSpPr>
            <p:nvPr/>
          </p:nvSpPr>
          <p:spPr bwMode="auto">
            <a:xfrm>
              <a:off x="3478" y="1399"/>
              <a:ext cx="1" cy="1125"/>
            </a:xfrm>
            <a:custGeom>
              <a:avLst/>
              <a:gdLst>
                <a:gd name="T0" fmla="*/ 0 w 1"/>
                <a:gd name="T1" fmla="*/ 0 h 1245"/>
                <a:gd name="T2" fmla="*/ 0 w 1"/>
                <a:gd name="T3" fmla="*/ 1245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45">
                  <a:moveTo>
                    <a:pt x="0" y="0"/>
                  </a:moveTo>
                  <a:lnTo>
                    <a:pt x="0" y="1245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41"/>
            <p:cNvSpPr>
              <a:spLocks noChangeShapeType="1"/>
            </p:cNvSpPr>
            <p:nvPr/>
          </p:nvSpPr>
          <p:spPr bwMode="auto">
            <a:xfrm>
              <a:off x="3490" y="2524"/>
              <a:ext cx="13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61923" y="4232401"/>
            <a:ext cx="5008146" cy="1229707"/>
            <a:chOff x="5661923" y="3988561"/>
            <a:chExt cx="5008146" cy="1229707"/>
          </a:xfrm>
        </p:grpSpPr>
        <p:grpSp>
          <p:nvGrpSpPr>
            <p:cNvPr id="3" name="组合 2"/>
            <p:cNvGrpSpPr/>
            <p:nvPr/>
          </p:nvGrpSpPr>
          <p:grpSpPr>
            <a:xfrm>
              <a:off x="5661923" y="3988561"/>
              <a:ext cx="5008146" cy="1229707"/>
              <a:chOff x="5661923" y="3622801"/>
              <a:chExt cx="5008146" cy="1229707"/>
            </a:xfrm>
          </p:grpSpPr>
          <p:sp>
            <p:nvSpPr>
              <p:cNvPr id="66" name="右箭头 65"/>
              <p:cNvSpPr/>
              <p:nvPr/>
            </p:nvSpPr>
            <p:spPr>
              <a:xfrm>
                <a:off x="5661923" y="4058996"/>
                <a:ext cx="576000" cy="324000"/>
              </a:xfrm>
              <a:prstGeom prst="rightArrow">
                <a:avLst/>
              </a:prstGeom>
              <a:noFill/>
              <a:ln w="28575">
                <a:solidFill>
                  <a:srgbClr val="B42D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Text Box 35"/>
              <p:cNvSpPr txBox="1">
                <a:spLocks noChangeArrowheads="1"/>
              </p:cNvSpPr>
              <p:nvPr/>
            </p:nvSpPr>
            <p:spPr bwMode="auto">
              <a:xfrm>
                <a:off x="6545263" y="4329288"/>
                <a:ext cx="398557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相同的常数只存储一个</a:t>
                </a:r>
                <a:endParaRPr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4" name="Text Box 35"/>
              <p:cNvSpPr txBox="1">
                <a:spLocks noChangeArrowheads="1"/>
              </p:cNvSpPr>
              <p:nvPr/>
            </p:nvSpPr>
            <p:spPr bwMode="auto">
              <a:xfrm>
                <a:off x="6545263" y="3622801"/>
                <a:ext cx="412480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下（上）三角部</a:t>
                </a: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分的</a:t>
                </a:r>
                <a:r>
                  <a:rPr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元素</a:t>
                </a:r>
                <a:endParaRPr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68" name="右大括号 67"/>
            <p:cNvSpPr/>
            <p:nvPr/>
          </p:nvSpPr>
          <p:spPr>
            <a:xfrm flipH="1">
              <a:off x="6361275" y="4249548"/>
              <a:ext cx="195696" cy="756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71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3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三角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1092194" y="991541"/>
            <a:ext cx="57214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下三角矩阵的压缩存储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 84"/>
          <p:cNvSpPr>
            <a:spLocks/>
          </p:cNvSpPr>
          <p:nvPr/>
        </p:nvSpPr>
        <p:spPr bwMode="auto">
          <a:xfrm>
            <a:off x="707300" y="1093801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441083" y="2586991"/>
            <a:ext cx="1323945" cy="509587"/>
            <a:chOff x="1672176" y="5558791"/>
            <a:chExt cx="1323945" cy="509587"/>
          </a:xfrm>
        </p:grpSpPr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1996744" y="5754053"/>
              <a:ext cx="878351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 smtClean="0"/>
                <a:t>第</a:t>
              </a:r>
              <a:r>
                <a:rPr lang="en-US" altLang="zh-CN" dirty="0" smtClean="0"/>
                <a:t>2</a:t>
              </a:r>
              <a:r>
                <a:rPr lang="zh-CN" altLang="en-US" dirty="0" smtClean="0"/>
                <a:t>行</a:t>
              </a:r>
              <a:endParaRPr lang="zh-CN" altLang="en-US" dirty="0"/>
            </a:p>
          </p:txBody>
        </p:sp>
        <p:sp>
          <p:nvSpPr>
            <p:cNvPr id="36" name="AutoShape 15"/>
            <p:cNvSpPr>
              <a:spLocks/>
            </p:cNvSpPr>
            <p:nvPr/>
          </p:nvSpPr>
          <p:spPr bwMode="auto">
            <a:xfrm rot="16200000">
              <a:off x="2265886" y="4965081"/>
              <a:ext cx="136525" cy="1323945"/>
            </a:xfrm>
            <a:prstGeom prst="leftBrace">
              <a:avLst>
                <a:gd name="adj1" fmla="val 69961"/>
                <a:gd name="adj2" fmla="val 49995"/>
              </a:avLst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710568" y="2580641"/>
            <a:ext cx="2831262" cy="544512"/>
            <a:chOff x="7941661" y="5552441"/>
            <a:chExt cx="2831262" cy="544512"/>
          </a:xfrm>
        </p:grpSpPr>
        <p:sp>
          <p:nvSpPr>
            <p:cNvPr id="44" name="Text Box 13"/>
            <p:cNvSpPr txBox="1">
              <a:spLocks noChangeArrowheads="1"/>
            </p:cNvSpPr>
            <p:nvPr/>
          </p:nvSpPr>
          <p:spPr bwMode="auto">
            <a:xfrm>
              <a:off x="8944705" y="5747703"/>
              <a:ext cx="1087395" cy="34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 smtClean="0"/>
                <a:t>  第</a:t>
              </a:r>
              <a:r>
                <a:rPr lang="en-US" altLang="zh-CN" dirty="0" smtClean="0"/>
                <a:t>n</a:t>
              </a:r>
              <a:r>
                <a:rPr lang="zh-CN" altLang="en-US" dirty="0" smtClean="0"/>
                <a:t>行</a:t>
              </a:r>
              <a:endParaRPr lang="zh-CN" altLang="en-US" dirty="0"/>
            </a:p>
          </p:txBody>
        </p:sp>
        <p:sp>
          <p:nvSpPr>
            <p:cNvPr id="45" name="AutoShape 16"/>
            <p:cNvSpPr>
              <a:spLocks/>
            </p:cNvSpPr>
            <p:nvPr/>
          </p:nvSpPr>
          <p:spPr bwMode="auto">
            <a:xfrm rot="16200000">
              <a:off x="9268392" y="4225710"/>
              <a:ext cx="177800" cy="2831262"/>
            </a:xfrm>
            <a:prstGeom prst="leftBrace">
              <a:avLst>
                <a:gd name="adj1" fmla="val 11488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07594" y="2580641"/>
            <a:ext cx="700481" cy="631825"/>
            <a:chOff x="938687" y="5552441"/>
            <a:chExt cx="700481" cy="631825"/>
          </a:xfrm>
        </p:grpSpPr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946023" y="5769928"/>
              <a:ext cx="680310" cy="414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AutoShape 17"/>
            <p:cNvSpPr>
              <a:spLocks/>
            </p:cNvSpPr>
            <p:nvPr/>
          </p:nvSpPr>
          <p:spPr bwMode="auto">
            <a:xfrm rot="16200000">
              <a:off x="1200028" y="5291100"/>
              <a:ext cx="177800" cy="700481"/>
            </a:xfrm>
            <a:prstGeom prst="leftBrace">
              <a:avLst>
                <a:gd name="adj1" fmla="val 28423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822789" y="2579847"/>
            <a:ext cx="2000587" cy="516731"/>
            <a:chOff x="3053882" y="5551647"/>
            <a:chExt cx="2000587" cy="516731"/>
          </a:xfrm>
        </p:grpSpPr>
        <p:sp>
          <p:nvSpPr>
            <p:cNvPr id="50" name="AutoShape 32"/>
            <p:cNvSpPr>
              <a:spLocks/>
            </p:cNvSpPr>
            <p:nvPr/>
          </p:nvSpPr>
          <p:spPr bwMode="auto">
            <a:xfrm rot="16200000">
              <a:off x="3965276" y="4640253"/>
              <a:ext cx="177800" cy="2000587"/>
            </a:xfrm>
            <a:prstGeom prst="leftBrace">
              <a:avLst>
                <a:gd name="adj1" fmla="val 81176"/>
                <a:gd name="adj2" fmla="val 49995"/>
              </a:avLst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4" name="Text Box 33"/>
            <p:cNvSpPr txBox="1">
              <a:spLocks noChangeArrowheads="1"/>
            </p:cNvSpPr>
            <p:nvPr/>
          </p:nvSpPr>
          <p:spPr bwMode="auto">
            <a:xfrm>
              <a:off x="3696601" y="5754053"/>
              <a:ext cx="762827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 smtClean="0"/>
                <a:t>第</a:t>
              </a:r>
              <a:r>
                <a:rPr lang="en-US" altLang="zh-CN" dirty="0" smtClean="0"/>
                <a:t>3</a:t>
              </a:r>
              <a:r>
                <a:rPr lang="zh-CN" altLang="en-US" dirty="0" smtClean="0"/>
                <a:t>行</a:t>
              </a:r>
              <a:endParaRPr lang="zh-CN" alt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13096" y="1715453"/>
            <a:ext cx="10838823" cy="852488"/>
            <a:chOff x="944189" y="4687253"/>
            <a:chExt cx="10838823" cy="852488"/>
          </a:xfrm>
        </p:grpSpPr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944189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11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0" name="Text Box 20"/>
            <p:cNvSpPr txBox="1">
              <a:spLocks noChangeArrowheads="1"/>
            </p:cNvSpPr>
            <p:nvPr/>
          </p:nvSpPr>
          <p:spPr bwMode="auto">
            <a:xfrm>
              <a:off x="1642836" y="5107941"/>
              <a:ext cx="69864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21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2323146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22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2" name="Text Box 22"/>
            <p:cNvSpPr txBox="1">
              <a:spLocks noChangeArrowheads="1"/>
            </p:cNvSpPr>
            <p:nvPr/>
          </p:nvSpPr>
          <p:spPr bwMode="auto">
            <a:xfrm>
              <a:off x="3019959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31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3" name="Text Box 23"/>
            <p:cNvSpPr txBox="1">
              <a:spLocks noChangeArrowheads="1"/>
            </p:cNvSpPr>
            <p:nvPr/>
          </p:nvSpPr>
          <p:spPr bwMode="auto">
            <a:xfrm>
              <a:off x="3720440" y="5107941"/>
              <a:ext cx="69864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32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4" name="Text Box 24"/>
            <p:cNvSpPr txBox="1">
              <a:spLocks noChangeArrowheads="1"/>
            </p:cNvSpPr>
            <p:nvPr/>
          </p:nvSpPr>
          <p:spPr bwMode="auto">
            <a:xfrm>
              <a:off x="4415419" y="5107941"/>
              <a:ext cx="660139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33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5" name="Text Box 25"/>
            <p:cNvSpPr txBox="1">
              <a:spLocks noChangeArrowheads="1"/>
            </p:cNvSpPr>
            <p:nvPr/>
          </p:nvSpPr>
          <p:spPr bwMode="auto">
            <a:xfrm>
              <a:off x="6133614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ij</a:t>
              </a:r>
              <a:endPara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6" name="Text Box 26"/>
            <p:cNvSpPr txBox="1">
              <a:spLocks noChangeArrowheads="1"/>
            </p:cNvSpPr>
            <p:nvPr/>
          </p:nvSpPr>
          <p:spPr bwMode="auto">
            <a:xfrm>
              <a:off x="6832261" y="5107941"/>
              <a:ext cx="107822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…</a:t>
              </a: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 eaLnBrk="0" hangingPunct="0"/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7" name="Text Box 27"/>
            <p:cNvSpPr txBox="1">
              <a:spLocks noChangeArrowheads="1"/>
            </p:cNvSpPr>
            <p:nvPr/>
          </p:nvSpPr>
          <p:spPr bwMode="auto">
            <a:xfrm>
              <a:off x="7910487" y="5107941"/>
              <a:ext cx="69864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n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" name="Text Box 28"/>
            <p:cNvSpPr txBox="1">
              <a:spLocks noChangeArrowheads="1"/>
            </p:cNvSpPr>
            <p:nvPr/>
          </p:nvSpPr>
          <p:spPr bwMode="auto">
            <a:xfrm>
              <a:off x="8603633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9" name="Text Box 29"/>
            <p:cNvSpPr txBox="1">
              <a:spLocks noChangeArrowheads="1"/>
            </p:cNvSpPr>
            <p:nvPr/>
          </p:nvSpPr>
          <p:spPr bwMode="auto">
            <a:xfrm>
              <a:off x="9316950" y="5107941"/>
              <a:ext cx="737155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…</a:t>
              </a: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0" name="Text Box 30"/>
            <p:cNvSpPr txBox="1">
              <a:spLocks noChangeArrowheads="1"/>
            </p:cNvSpPr>
            <p:nvPr/>
          </p:nvSpPr>
          <p:spPr bwMode="auto">
            <a:xfrm>
              <a:off x="10054105" y="5107941"/>
              <a:ext cx="77566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1440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en-US" altLang="zh-CN" sz="2400" b="1" i="1" dirty="0" err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="1" i="1" baseline="-25000" dirty="0" err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nn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" name="Text Box 31"/>
            <p:cNvSpPr txBox="1">
              <a:spLocks noChangeArrowheads="1"/>
            </p:cNvSpPr>
            <p:nvPr/>
          </p:nvSpPr>
          <p:spPr bwMode="auto">
            <a:xfrm>
              <a:off x="5079225" y="5107941"/>
              <a:ext cx="1058056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…</a:t>
              </a: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 eaLnBrk="0" hangingPunct="0"/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2" name="Text Box 34"/>
            <p:cNvSpPr txBox="1">
              <a:spLocks noChangeArrowheads="1"/>
            </p:cNvSpPr>
            <p:nvPr/>
          </p:nvSpPr>
          <p:spPr bwMode="auto">
            <a:xfrm>
              <a:off x="1250419" y="4687253"/>
              <a:ext cx="10532593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    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2      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      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      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5 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          </a:t>
              </a:r>
              <a:r>
                <a:rPr lang="en-US" altLang="zh-CN" sz="2400" b="1" dirty="0">
                  <a:solidFill>
                    <a:srgbClr val="B42D2D"/>
                  </a:solidFill>
                  <a:latin typeface="Times New Roman" pitchFamily="18" charset="0"/>
                  <a:ea typeface="宋体" pitchFamily="2" charset="-122"/>
                </a:rPr>
                <a:t>k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                                          n(n+1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)/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3" name="Text Box 30"/>
            <p:cNvSpPr txBox="1">
              <a:spLocks noChangeArrowheads="1"/>
            </p:cNvSpPr>
            <p:nvPr/>
          </p:nvSpPr>
          <p:spPr bwMode="auto">
            <a:xfrm>
              <a:off x="10829544" y="5107941"/>
              <a:ext cx="775663" cy="4318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</p:spPr>
          <p:txBody>
            <a:bodyPr lIns="1440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c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84" name="Text Box 8"/>
          <p:cNvSpPr txBox="1">
            <a:spLocks noChangeArrowheads="1"/>
          </p:cNvSpPr>
          <p:nvPr/>
        </p:nvSpPr>
        <p:spPr bwMode="auto">
          <a:xfrm>
            <a:off x="1042595" y="4054842"/>
            <a:ext cx="1006132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对于下三角中的元素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i="1" baseline="-30000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ij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≥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k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＝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×(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)/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2 +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800" b="1" dirty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2800" b="1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6" name="Text Box 8"/>
          <p:cNvSpPr txBox="1">
            <a:spLocks noChangeArrowheads="1"/>
          </p:cNvSpPr>
          <p:nvPr/>
        </p:nvSpPr>
        <p:spPr bwMode="auto">
          <a:xfrm>
            <a:off x="1042595" y="4599217"/>
            <a:ext cx="8214714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对于上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三角中的元素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i="1" baseline="-30000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ij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＜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k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＝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×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+ 1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)/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lang="zh-CN" altLang="en-US" sz="2800" b="1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0194" y="3510072"/>
            <a:ext cx="6103873" cy="523220"/>
            <a:chOff x="660194" y="3510072"/>
            <a:chExt cx="6103873" cy="523220"/>
          </a:xfrm>
        </p:grpSpPr>
        <p:sp>
          <p:nvSpPr>
            <p:cNvPr id="85" name="Text Box 10"/>
            <p:cNvSpPr txBox="1">
              <a:spLocks noChangeArrowheads="1"/>
            </p:cNvSpPr>
            <p:nvPr/>
          </p:nvSpPr>
          <p:spPr bwMode="auto">
            <a:xfrm>
              <a:off x="1042595" y="3510072"/>
              <a:ext cx="57214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下三角矩阵压缩存储后的寻址方法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Freeform 84"/>
            <p:cNvSpPr>
              <a:spLocks/>
            </p:cNvSpPr>
            <p:nvPr/>
          </p:nvSpPr>
          <p:spPr bwMode="auto">
            <a:xfrm>
              <a:off x="660194" y="3544023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599234" y="5406735"/>
            <a:ext cx="6103873" cy="523220"/>
            <a:chOff x="660194" y="3510072"/>
            <a:chExt cx="6103873" cy="523220"/>
          </a:xfrm>
        </p:grpSpPr>
        <p:sp>
          <p:nvSpPr>
            <p:cNvPr id="89" name="Text Box 10"/>
            <p:cNvSpPr txBox="1">
              <a:spLocks noChangeArrowheads="1"/>
            </p:cNvSpPr>
            <p:nvPr/>
          </p:nvSpPr>
          <p:spPr bwMode="auto">
            <a:xfrm>
              <a:off x="1042595" y="3510072"/>
              <a:ext cx="57214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上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三角矩阵的压缩存储请仿此给出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Freeform 84"/>
            <p:cNvSpPr>
              <a:spLocks/>
            </p:cNvSpPr>
            <p:nvPr/>
          </p:nvSpPr>
          <p:spPr bwMode="auto">
            <a:xfrm>
              <a:off x="660194" y="3544023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84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  <p:bldLst>
      <p:bldP spid="84" grpId="0"/>
      <p:bldP spid="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3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对角矩阵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1300162" y="995712"/>
            <a:ext cx="9916477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对角矩阵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：所有非零元素都集中在以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主对角线为中心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的带状区域中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，所有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其他元素都为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51" name="Group 67"/>
          <p:cNvGrpSpPr/>
          <p:nvPr/>
        </p:nvGrpSpPr>
        <p:grpSpPr>
          <a:xfrm>
            <a:off x="638166" y="1002062"/>
            <a:ext cx="432000" cy="432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173750" y="2311720"/>
            <a:ext cx="3152775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>
              <a:lnSpc>
                <a:spcPct val="150000"/>
              </a:lnSpc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12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　  0　  0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21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22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23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0　  0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  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33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34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0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0     0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43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44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45</a:t>
            </a:r>
            <a:endParaRPr lang="en-US" altLang="zh-CN" sz="28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　 0　  0　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54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55</a:t>
            </a:r>
            <a:endParaRPr lang="en-US" altLang="zh-CN" sz="28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AutoShape 13"/>
          <p:cNvSpPr>
            <a:spLocks/>
          </p:cNvSpPr>
          <p:nvPr/>
        </p:nvSpPr>
        <p:spPr bwMode="auto">
          <a:xfrm>
            <a:off x="1787987" y="2532382"/>
            <a:ext cx="139700" cy="2801938"/>
          </a:xfrm>
          <a:prstGeom prst="leftBracket">
            <a:avLst>
              <a:gd name="adj" fmla="val 167140"/>
            </a:avLst>
          </a:prstGeom>
          <a:noFill/>
          <a:ln w="28575">
            <a:solidFill>
              <a:srgbClr val="40404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6" name="AutoShape 14"/>
          <p:cNvSpPr>
            <a:spLocks/>
          </p:cNvSpPr>
          <p:nvPr/>
        </p:nvSpPr>
        <p:spPr bwMode="auto">
          <a:xfrm>
            <a:off x="5339225" y="2510157"/>
            <a:ext cx="133350" cy="2844800"/>
          </a:xfrm>
          <a:prstGeom prst="rightBracket">
            <a:avLst>
              <a:gd name="adj" fmla="val 177778"/>
            </a:avLst>
          </a:prstGeom>
          <a:noFill/>
          <a:ln w="28575">
            <a:solidFill>
              <a:srgbClr val="40404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7" name="Text Box 15"/>
          <p:cNvSpPr txBox="1">
            <a:spLocks noChangeArrowheads="1"/>
          </p:cNvSpPr>
          <p:nvPr/>
        </p:nvSpPr>
        <p:spPr bwMode="auto">
          <a:xfrm>
            <a:off x="1070437" y="3449957"/>
            <a:ext cx="64928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400" b="1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endParaRPr lang="en-US" altLang="zh-CN" sz="24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58" name="Group 67"/>
          <p:cNvGrpSpPr>
            <a:grpSpLocks/>
          </p:cNvGrpSpPr>
          <p:nvPr/>
        </p:nvGrpSpPr>
        <p:grpSpPr bwMode="auto">
          <a:xfrm>
            <a:off x="2483312" y="2581595"/>
            <a:ext cx="3062288" cy="2322512"/>
            <a:chOff x="2398" y="2048"/>
            <a:chExt cx="1794" cy="1309"/>
          </a:xfrm>
        </p:grpSpPr>
        <p:sp>
          <p:nvSpPr>
            <p:cNvPr id="59" name="Line 21"/>
            <p:cNvSpPr>
              <a:spLocks noChangeShapeType="1"/>
            </p:cNvSpPr>
            <p:nvPr/>
          </p:nvSpPr>
          <p:spPr bwMode="auto">
            <a:xfrm>
              <a:off x="2757" y="2048"/>
              <a:ext cx="1435" cy="1306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2411" y="2048"/>
              <a:ext cx="1451" cy="1288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 flipV="1">
              <a:off x="2398" y="2053"/>
              <a:ext cx="367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 flipV="1">
              <a:off x="3858" y="3357"/>
              <a:ext cx="316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3" name="Group 65"/>
          <p:cNvGrpSpPr>
            <a:grpSpLocks/>
          </p:cNvGrpSpPr>
          <p:nvPr/>
        </p:nvGrpSpPr>
        <p:grpSpPr bwMode="auto">
          <a:xfrm>
            <a:off x="2091201" y="2905445"/>
            <a:ext cx="2519363" cy="2838450"/>
            <a:chOff x="2112" y="2309"/>
            <a:chExt cx="1587" cy="1730"/>
          </a:xfrm>
        </p:grpSpPr>
        <p:sp>
          <p:nvSpPr>
            <p:cNvPr id="65" name="Line 27"/>
            <p:cNvSpPr>
              <a:spLocks noChangeShapeType="1"/>
            </p:cNvSpPr>
            <p:nvPr/>
          </p:nvSpPr>
          <p:spPr bwMode="auto">
            <a:xfrm>
              <a:off x="2125" y="2327"/>
              <a:ext cx="1544" cy="1376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8"/>
            <p:cNvSpPr>
              <a:spLocks noChangeShapeType="1"/>
            </p:cNvSpPr>
            <p:nvPr/>
          </p:nvSpPr>
          <p:spPr bwMode="auto">
            <a:xfrm>
              <a:off x="2113" y="2681"/>
              <a:ext cx="1559" cy="1358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9"/>
            <p:cNvSpPr>
              <a:spLocks noChangeShapeType="1"/>
            </p:cNvSpPr>
            <p:nvPr/>
          </p:nvSpPr>
          <p:spPr bwMode="auto">
            <a:xfrm>
              <a:off x="2112" y="2309"/>
              <a:ext cx="0" cy="372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30"/>
            <p:cNvSpPr>
              <a:spLocks noChangeShapeType="1"/>
            </p:cNvSpPr>
            <p:nvPr/>
          </p:nvSpPr>
          <p:spPr bwMode="auto">
            <a:xfrm>
              <a:off x="3699" y="3720"/>
              <a:ext cx="0" cy="301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9" name="Group 66"/>
          <p:cNvGrpSpPr>
            <a:grpSpLocks/>
          </p:cNvGrpSpPr>
          <p:nvPr/>
        </p:nvGrpSpPr>
        <p:grpSpPr bwMode="auto">
          <a:xfrm>
            <a:off x="2030875" y="2432370"/>
            <a:ext cx="3395662" cy="3313112"/>
            <a:chOff x="2094" y="1925"/>
            <a:chExt cx="2043" cy="1924"/>
          </a:xfrm>
        </p:grpSpPr>
        <p:sp>
          <p:nvSpPr>
            <p:cNvPr id="90" name="Line 25"/>
            <p:cNvSpPr>
              <a:spLocks noChangeShapeType="1"/>
            </p:cNvSpPr>
            <p:nvPr/>
          </p:nvSpPr>
          <p:spPr bwMode="auto">
            <a:xfrm>
              <a:off x="2218" y="1943"/>
              <a:ext cx="1904" cy="1693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26"/>
            <p:cNvSpPr>
              <a:spLocks noChangeShapeType="1"/>
            </p:cNvSpPr>
            <p:nvPr/>
          </p:nvSpPr>
          <p:spPr bwMode="auto">
            <a:xfrm>
              <a:off x="2094" y="2119"/>
              <a:ext cx="1935" cy="173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 flipH="1">
              <a:off x="2094" y="1925"/>
              <a:ext cx="112" cy="194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 flipH="1">
              <a:off x="4026" y="3653"/>
              <a:ext cx="111" cy="196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383646" y="2687399"/>
            <a:ext cx="5031114" cy="523220"/>
            <a:chOff x="1826091" y="4148024"/>
            <a:chExt cx="5031114" cy="523220"/>
          </a:xfrm>
        </p:grpSpPr>
        <p:sp>
          <p:nvSpPr>
            <p:cNvPr id="9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47214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如何压缩存储对角矩阵呢？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495137" y="3241309"/>
            <a:ext cx="2776451" cy="1155394"/>
            <a:chOff x="7495137" y="3195589"/>
            <a:chExt cx="2776451" cy="1155394"/>
          </a:xfrm>
        </p:grpSpPr>
        <p:sp>
          <p:nvSpPr>
            <p:cNvPr id="104" name="右箭头 103"/>
            <p:cNvSpPr/>
            <p:nvPr/>
          </p:nvSpPr>
          <p:spPr>
            <a:xfrm rot="5400000">
              <a:off x="8509563" y="3321589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Text Box 35"/>
            <p:cNvSpPr txBox="1">
              <a:spLocks noChangeArrowheads="1"/>
            </p:cNvSpPr>
            <p:nvPr/>
          </p:nvSpPr>
          <p:spPr bwMode="auto">
            <a:xfrm>
              <a:off x="7495137" y="3827763"/>
              <a:ext cx="277645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只存储非零元素</a:t>
              </a:r>
              <a:endPara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82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1231</Words>
  <Application>Microsoft Office PowerPoint</Application>
  <PresentationFormat>自定义</PresentationFormat>
  <Paragraphs>296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193</cp:revision>
  <dcterms:created xsi:type="dcterms:W3CDTF">2016-09-14T00:58:04Z</dcterms:created>
  <dcterms:modified xsi:type="dcterms:W3CDTF">2020-10-22T13:01:33Z</dcterms:modified>
</cp:coreProperties>
</file>