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6" r:id="rId3"/>
    <p:sldId id="269" r:id="rId4"/>
    <p:sldId id="270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A32"/>
    <a:srgbClr val="404040"/>
    <a:srgbClr val="B42D2D"/>
    <a:srgbClr val="507D7D"/>
    <a:srgbClr val="B4B4BE"/>
    <a:srgbClr val="5C307D"/>
    <a:srgbClr val="6E6EAA"/>
    <a:srgbClr val="37B4C3"/>
    <a:srgbClr val="5A327D"/>
    <a:srgbClr val="419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865" autoAdjust="0"/>
  </p:normalViewPr>
  <p:slideViewPr>
    <p:cSldViewPr snapToGrid="0">
      <p:cViewPr varScale="1">
        <p:scale>
          <a:sx n="87" d="100"/>
          <a:sy n="87" d="100"/>
        </p:scale>
        <p:origin x="-49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5-2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树的逻辑结构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第五章     树和二叉树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42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4680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的抽象数据类型定义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052512" y="988570"/>
            <a:ext cx="10545127" cy="662554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树的应用很广泛，在不同的实际应用中，树的基本操作不尽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2512" y="2080884"/>
            <a:ext cx="9645968" cy="391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Tree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DataModel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由一个根结点和若干棵子树构成，树中结点具有层次关系</a:t>
            </a:r>
          </a:p>
          <a:p>
            <a:pPr>
              <a:lnSpc>
                <a:spcPts val="30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Operation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InitTree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一棵树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DestroyTree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销毁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一棵树</a:t>
            </a:r>
          </a:p>
          <a:p>
            <a:pPr>
              <a:lnSpc>
                <a:spcPts val="30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PreOrder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序遍历树</a:t>
            </a:r>
          </a:p>
          <a:p>
            <a:pPr>
              <a:lnSpc>
                <a:spcPts val="30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PostOrder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后序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遍历树</a:t>
            </a:r>
          </a:p>
          <a:p>
            <a:pPr>
              <a:lnSpc>
                <a:spcPts val="30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LeverOrder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层序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遍历树</a:t>
            </a:r>
          </a:p>
          <a:p>
            <a:pPr>
              <a:lnSpc>
                <a:spcPts val="3000"/>
              </a:lnSpc>
            </a:pP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endADT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873075" y="4532927"/>
            <a:ext cx="4392845" cy="906899"/>
            <a:chOff x="4873075" y="4532927"/>
            <a:chExt cx="4392845" cy="906899"/>
          </a:xfrm>
        </p:grpSpPr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5318760" y="4755543"/>
              <a:ext cx="3947160" cy="461665"/>
            </a:xfrm>
            <a:prstGeom prst="rect">
              <a:avLst/>
            </a:prstGeom>
            <a:noFill/>
            <a:ln w="1905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简单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起见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，只讨论树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右大括号 25"/>
            <p:cNvSpPr/>
            <p:nvPr/>
          </p:nvSpPr>
          <p:spPr>
            <a:xfrm>
              <a:off x="4873075" y="4532927"/>
              <a:ext cx="195696" cy="906899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548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18714" y="957106"/>
            <a:ext cx="2945566" cy="523220"/>
            <a:chOff x="1826091" y="4148024"/>
            <a:chExt cx="2945566" cy="523220"/>
          </a:xfrm>
        </p:grpSpPr>
        <p:sp>
          <p:nvSpPr>
            <p:cNvPr id="2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23865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什么是遍历？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1436846" y="1522730"/>
            <a:ext cx="82962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简言之，遍历是对数据集合进行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没有遗漏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没有重复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的访问</a:t>
            </a:r>
            <a:endParaRPr lang="zh-CN" altLang="en-US" sz="24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4634" y="2924810"/>
            <a:ext cx="10842526" cy="1118255"/>
            <a:chOff x="724634" y="2924810"/>
            <a:chExt cx="10842526" cy="1118255"/>
          </a:xfrm>
        </p:grpSpPr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1330187" y="2924810"/>
              <a:ext cx="10236973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 eaLnBrk="0" hangingPunct="0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树的遍历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：从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结点出发，按照某种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次序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访问树中所有结点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，并且每个结点仅被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一次 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2" name="Group 67"/>
            <p:cNvGrpSpPr/>
            <p:nvPr/>
          </p:nvGrpSpPr>
          <p:grpSpPr>
            <a:xfrm>
              <a:off x="724634" y="302009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190032" y="4068995"/>
            <a:ext cx="9804716" cy="1375099"/>
            <a:chOff x="787084" y="3712541"/>
            <a:chExt cx="9804716" cy="1375099"/>
          </a:xfrm>
        </p:grpSpPr>
        <p:sp>
          <p:nvSpPr>
            <p:cNvPr id="55" name="Text Box 16"/>
            <p:cNvSpPr txBox="1">
              <a:spLocks noChangeArrowheads="1"/>
            </p:cNvSpPr>
            <p:nvPr/>
          </p:nvSpPr>
          <p:spPr bwMode="auto">
            <a:xfrm>
              <a:off x="787084" y="4625975"/>
              <a:ext cx="9804716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操作，可以是对结点进行的各种处理，这里简化为输出结点的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kumimoji="1" lang="zh-CN" altLang="en-US" sz="28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6" name="右箭头 55"/>
            <p:cNvSpPr/>
            <p:nvPr/>
          </p:nvSpPr>
          <p:spPr>
            <a:xfrm rot="5400000">
              <a:off x="3418105" y="3928541"/>
              <a:ext cx="75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472046" y="3534525"/>
            <a:ext cx="5826217" cy="1111633"/>
            <a:chOff x="1871943" y="3976007"/>
            <a:chExt cx="5826217" cy="1111633"/>
          </a:xfrm>
        </p:grpSpPr>
        <p:sp>
          <p:nvSpPr>
            <p:cNvPr id="58" name="Text Box 16"/>
            <p:cNvSpPr txBox="1">
              <a:spLocks noChangeArrowheads="1"/>
            </p:cNvSpPr>
            <p:nvPr/>
          </p:nvSpPr>
          <p:spPr bwMode="auto">
            <a:xfrm>
              <a:off x="1871943" y="4625975"/>
              <a:ext cx="5826217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序（根）、后序（根）和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层序（次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）等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右箭头 58"/>
            <p:cNvSpPr/>
            <p:nvPr/>
          </p:nvSpPr>
          <p:spPr>
            <a:xfrm rot="5400000">
              <a:off x="3508105" y="4102007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1" name="Text Box 11"/>
          <p:cNvSpPr txBox="1">
            <a:spLocks noChangeArrowheads="1"/>
          </p:cNvSpPr>
          <p:nvPr/>
        </p:nvSpPr>
        <p:spPr bwMode="auto">
          <a:xfrm>
            <a:off x="3654266" y="959657"/>
            <a:ext cx="37090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线性结构如何遍历？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918653" y="2074604"/>
            <a:ext cx="5785485" cy="522287"/>
            <a:chOff x="1918653" y="2074604"/>
            <a:chExt cx="5785485" cy="522287"/>
          </a:xfrm>
        </p:grpSpPr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1996441" y="2088891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400" b="1" i="1" dirty="0"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24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9" name="Oval 15"/>
            <p:cNvSpPr>
              <a:spLocks noChangeArrowheads="1"/>
            </p:cNvSpPr>
            <p:nvPr/>
          </p:nvSpPr>
          <p:spPr bwMode="auto">
            <a:xfrm>
              <a:off x="1918653" y="2133341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2" name="Text Box 20"/>
            <p:cNvSpPr txBox="1">
              <a:spLocks noChangeArrowheads="1"/>
            </p:cNvSpPr>
            <p:nvPr/>
          </p:nvSpPr>
          <p:spPr bwMode="auto">
            <a:xfrm>
              <a:off x="7329488" y="2087304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i="1" baseline="-25000" dirty="0">
                  <a:latin typeface="Times New Roman" pitchFamily="18" charset="0"/>
                  <a:ea typeface="宋体" charset="-122"/>
                </a:rPr>
                <a:t>n</a:t>
              </a:r>
              <a:endParaRPr lang="en-US" altLang="zh-CN" sz="24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3" name="Oval 21"/>
            <p:cNvSpPr>
              <a:spLocks noChangeArrowheads="1"/>
            </p:cNvSpPr>
            <p:nvPr/>
          </p:nvSpPr>
          <p:spPr bwMode="auto">
            <a:xfrm>
              <a:off x="7241541" y="2160329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3267711" y="2074604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5" name="Oval 23"/>
            <p:cNvSpPr>
              <a:spLocks noChangeArrowheads="1"/>
            </p:cNvSpPr>
            <p:nvPr/>
          </p:nvSpPr>
          <p:spPr bwMode="auto">
            <a:xfrm>
              <a:off x="3195003" y="2133341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6" name="Line 25"/>
            <p:cNvSpPr>
              <a:spLocks noChangeShapeType="1"/>
            </p:cNvSpPr>
            <p:nvPr/>
          </p:nvSpPr>
          <p:spPr bwMode="auto">
            <a:xfrm flipV="1">
              <a:off x="2364741" y="2328604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8" name="Line 27"/>
            <p:cNvSpPr>
              <a:spLocks noChangeShapeType="1"/>
            </p:cNvSpPr>
            <p:nvPr/>
          </p:nvSpPr>
          <p:spPr bwMode="auto">
            <a:xfrm flipV="1">
              <a:off x="5679441" y="2343844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49" name="Line 27"/>
            <p:cNvSpPr>
              <a:spLocks noChangeShapeType="1"/>
            </p:cNvSpPr>
            <p:nvPr/>
          </p:nvSpPr>
          <p:spPr bwMode="auto">
            <a:xfrm flipV="1">
              <a:off x="3637916" y="2344319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5285673" y="2087304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 err="1" smtClean="0"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i="1" baseline="-25000" dirty="0" err="1" smtClean="0">
                  <a:latin typeface="Times New Roman" pitchFamily="18" charset="0"/>
                  <a:ea typeface="宋体" charset="-122"/>
                </a:rPr>
                <a:t>i</a:t>
              </a:r>
              <a:endParaRPr lang="en-US" altLang="zh-CN" sz="24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4" name="Oval 21"/>
            <p:cNvSpPr>
              <a:spLocks noChangeArrowheads="1"/>
            </p:cNvSpPr>
            <p:nvPr/>
          </p:nvSpPr>
          <p:spPr bwMode="auto">
            <a:xfrm>
              <a:off x="5197726" y="2160329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829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38168" y="964112"/>
            <a:ext cx="7743832" cy="2486835"/>
            <a:chOff x="724634" y="2898171"/>
            <a:chExt cx="7743832" cy="2486835"/>
          </a:xfrm>
        </p:grpSpPr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1339514" y="2898171"/>
              <a:ext cx="7128952" cy="248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just" eaLnBrk="0" hangingPunct="0">
                <a:lnSpc>
                  <a:spcPct val="130000"/>
                </a:lnSpc>
                <a:spcAft>
                  <a:spcPts val="1200"/>
                </a:spcAft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树的前序遍历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定义：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0" hangingPunct="0">
                <a:lnSpc>
                  <a:spcPct val="13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若树为空，则空操作返回；否则</a:t>
              </a:r>
            </a:p>
            <a:p>
              <a:pPr algn="just" eaLnBrk="0" hangingPunct="0"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）访问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0" hangingPunct="0"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）从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左到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右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遍历根结点的每一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棵子树 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2" name="Group 67"/>
            <p:cNvGrpSpPr/>
            <p:nvPr/>
          </p:nvGrpSpPr>
          <p:grpSpPr>
            <a:xfrm>
              <a:off x="724634" y="302009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8763318" y="2414468"/>
            <a:ext cx="2482533" cy="3416301"/>
            <a:chOff x="1326198" y="2429828"/>
            <a:chExt cx="2482533" cy="3416301"/>
          </a:xfrm>
          <a:solidFill>
            <a:srgbClr val="B4B4BE"/>
          </a:solidFill>
        </p:grpSpPr>
        <p:sp>
          <p:nvSpPr>
            <p:cNvPr id="61" name="Oval 45"/>
            <p:cNvSpPr>
              <a:spLocks noChangeArrowheads="1"/>
            </p:cNvSpPr>
            <p:nvPr/>
          </p:nvSpPr>
          <p:spPr bwMode="auto">
            <a:xfrm>
              <a:off x="2699068" y="2429828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2" name="Oval 105"/>
            <p:cNvSpPr>
              <a:spLocks noChangeArrowheads="1"/>
            </p:cNvSpPr>
            <p:nvPr/>
          </p:nvSpPr>
          <p:spPr bwMode="auto">
            <a:xfrm>
              <a:off x="3340418" y="3323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3" name="Oval 106"/>
            <p:cNvSpPr>
              <a:spLocks noChangeArrowheads="1"/>
            </p:cNvSpPr>
            <p:nvPr/>
          </p:nvSpPr>
          <p:spPr bwMode="auto">
            <a:xfrm>
              <a:off x="2014856" y="33108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4" name="Oval 107"/>
            <p:cNvSpPr>
              <a:spLocks noChangeArrowheads="1"/>
            </p:cNvSpPr>
            <p:nvPr/>
          </p:nvSpPr>
          <p:spPr bwMode="auto">
            <a:xfrm>
              <a:off x="3340418" y="4339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5" name="Oval 108"/>
            <p:cNvSpPr>
              <a:spLocks noChangeArrowheads="1"/>
            </p:cNvSpPr>
            <p:nvPr/>
          </p:nvSpPr>
          <p:spPr bwMode="auto">
            <a:xfrm>
              <a:off x="2629853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6" name="Oval 109"/>
            <p:cNvSpPr>
              <a:spLocks noChangeArrowheads="1"/>
            </p:cNvSpPr>
            <p:nvPr/>
          </p:nvSpPr>
          <p:spPr bwMode="auto">
            <a:xfrm>
              <a:off x="1979931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7" name="Oval 110"/>
            <p:cNvSpPr>
              <a:spLocks noChangeArrowheads="1"/>
            </p:cNvSpPr>
            <p:nvPr/>
          </p:nvSpPr>
          <p:spPr bwMode="auto">
            <a:xfrm>
              <a:off x="1326198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8" name="Oval 111"/>
            <p:cNvSpPr>
              <a:spLocks noChangeArrowheads="1"/>
            </p:cNvSpPr>
            <p:nvPr/>
          </p:nvSpPr>
          <p:spPr bwMode="auto">
            <a:xfrm>
              <a:off x="1522096" y="536194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9" name="Oval 112"/>
            <p:cNvSpPr>
              <a:spLocks noChangeArrowheads="1"/>
            </p:cNvSpPr>
            <p:nvPr/>
          </p:nvSpPr>
          <p:spPr bwMode="auto">
            <a:xfrm>
              <a:off x="2396491" y="537781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70" name="Line 113"/>
            <p:cNvSpPr>
              <a:spLocks noChangeShapeType="1"/>
            </p:cNvSpPr>
            <p:nvPr/>
          </p:nvSpPr>
          <p:spPr bwMode="auto">
            <a:xfrm flipH="1">
              <a:off x="2381568" y="2815591"/>
              <a:ext cx="384175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1" name="Line 114"/>
            <p:cNvSpPr>
              <a:spLocks noChangeShapeType="1"/>
            </p:cNvSpPr>
            <p:nvPr/>
          </p:nvSpPr>
          <p:spPr bwMode="auto">
            <a:xfrm>
              <a:off x="3088006" y="2815591"/>
              <a:ext cx="355600" cy="5476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2" name="Line 115"/>
            <p:cNvSpPr>
              <a:spLocks noChangeShapeType="1"/>
            </p:cNvSpPr>
            <p:nvPr/>
          </p:nvSpPr>
          <p:spPr bwMode="auto">
            <a:xfrm>
              <a:off x="3576956" y="3772853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7"/>
            <p:cNvSpPr>
              <a:spLocks noChangeShapeType="1"/>
            </p:cNvSpPr>
            <p:nvPr/>
          </p:nvSpPr>
          <p:spPr bwMode="auto">
            <a:xfrm flipH="1">
              <a:off x="2219643" y="3760153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8"/>
            <p:cNvSpPr>
              <a:spLocks noChangeShapeType="1"/>
            </p:cNvSpPr>
            <p:nvPr/>
          </p:nvSpPr>
          <p:spPr bwMode="auto">
            <a:xfrm>
              <a:off x="2381568" y="3715703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9"/>
            <p:cNvSpPr>
              <a:spLocks noChangeShapeType="1"/>
            </p:cNvSpPr>
            <p:nvPr/>
          </p:nvSpPr>
          <p:spPr bwMode="auto">
            <a:xfrm>
              <a:off x="2323783" y="4775201"/>
              <a:ext cx="249872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1673543" y="3703003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Line 123"/>
            <p:cNvSpPr>
              <a:spLocks noChangeShapeType="1"/>
            </p:cNvSpPr>
            <p:nvPr/>
          </p:nvSpPr>
          <p:spPr bwMode="auto">
            <a:xfrm flipH="1">
              <a:off x="1791018" y="4792028"/>
              <a:ext cx="296863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sp>
        <p:nvSpPr>
          <p:cNvPr id="81" name="Text Box 47"/>
          <p:cNvSpPr txBox="1">
            <a:spLocks noChangeArrowheads="1"/>
          </p:cNvSpPr>
          <p:nvPr/>
        </p:nvSpPr>
        <p:spPr bwMode="auto">
          <a:xfrm>
            <a:off x="1771208" y="4369395"/>
            <a:ext cx="4337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2800" b="1" i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i="1" dirty="0">
                <a:solidFill>
                  <a:srgbClr val="507D7D"/>
                </a:solidFill>
                <a:latin typeface="Times New Roman" pitchFamily="18" charset="0"/>
                <a:ea typeface="宋体" charset="-122"/>
              </a:rPr>
              <a:t>B D E H I F </a:t>
            </a:r>
            <a:r>
              <a:rPr lang="en-US" altLang="zh-CN" sz="2800" b="1" i="1" dirty="0">
                <a:solidFill>
                  <a:srgbClr val="5C307D"/>
                </a:solidFill>
                <a:latin typeface="Times New Roman" pitchFamily="18" charset="0"/>
                <a:ea typeface="宋体" charset="-122"/>
              </a:rPr>
              <a:t>C G</a:t>
            </a:r>
          </a:p>
        </p:txBody>
      </p:sp>
    </p:spTree>
    <p:extLst>
      <p:ext uri="{BB962C8B-B14F-4D97-AF65-F5344CB8AC3E}">
        <p14:creationId xmlns:p14="http://schemas.microsoft.com/office/powerpoint/2010/main" val="297116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38168" y="964112"/>
            <a:ext cx="7941952" cy="2486835"/>
            <a:chOff x="724634" y="2898171"/>
            <a:chExt cx="7941952" cy="2486835"/>
          </a:xfrm>
        </p:grpSpPr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1339514" y="2898171"/>
              <a:ext cx="7327072" cy="248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just" eaLnBrk="0" hangingPunct="0">
                <a:lnSpc>
                  <a:spcPct val="130000"/>
                </a:lnSpc>
                <a:spcAft>
                  <a:spcPts val="1200"/>
                </a:spcAft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的后序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定义：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0" hangingPunct="0">
                <a:lnSpc>
                  <a:spcPct val="13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若树为空，则空操作返回；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否则</a:t>
              </a:r>
            </a:p>
            <a:p>
              <a:pPr algn="just" eaLnBrk="0" hangingPunct="0"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）从左到右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后序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遍历根结点的每一棵子树 </a:t>
              </a:r>
              <a:endPara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0" hangingPunct="0"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）访问根结点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2" name="Group 67"/>
            <p:cNvGrpSpPr/>
            <p:nvPr/>
          </p:nvGrpSpPr>
          <p:grpSpPr>
            <a:xfrm>
              <a:off x="724634" y="302009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8763318" y="2414468"/>
            <a:ext cx="2482533" cy="3416301"/>
            <a:chOff x="1326198" y="2429828"/>
            <a:chExt cx="2482533" cy="3416301"/>
          </a:xfrm>
          <a:solidFill>
            <a:srgbClr val="B4B4BE"/>
          </a:solidFill>
        </p:grpSpPr>
        <p:sp>
          <p:nvSpPr>
            <p:cNvPr id="61" name="Oval 45"/>
            <p:cNvSpPr>
              <a:spLocks noChangeArrowheads="1"/>
            </p:cNvSpPr>
            <p:nvPr/>
          </p:nvSpPr>
          <p:spPr bwMode="auto">
            <a:xfrm>
              <a:off x="2699068" y="2429828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2" name="Oval 105"/>
            <p:cNvSpPr>
              <a:spLocks noChangeArrowheads="1"/>
            </p:cNvSpPr>
            <p:nvPr/>
          </p:nvSpPr>
          <p:spPr bwMode="auto">
            <a:xfrm>
              <a:off x="3340418" y="3323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3" name="Oval 106"/>
            <p:cNvSpPr>
              <a:spLocks noChangeArrowheads="1"/>
            </p:cNvSpPr>
            <p:nvPr/>
          </p:nvSpPr>
          <p:spPr bwMode="auto">
            <a:xfrm>
              <a:off x="2014856" y="33108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4" name="Oval 107"/>
            <p:cNvSpPr>
              <a:spLocks noChangeArrowheads="1"/>
            </p:cNvSpPr>
            <p:nvPr/>
          </p:nvSpPr>
          <p:spPr bwMode="auto">
            <a:xfrm>
              <a:off x="3340418" y="4339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5" name="Oval 108"/>
            <p:cNvSpPr>
              <a:spLocks noChangeArrowheads="1"/>
            </p:cNvSpPr>
            <p:nvPr/>
          </p:nvSpPr>
          <p:spPr bwMode="auto">
            <a:xfrm>
              <a:off x="2629853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6" name="Oval 109"/>
            <p:cNvSpPr>
              <a:spLocks noChangeArrowheads="1"/>
            </p:cNvSpPr>
            <p:nvPr/>
          </p:nvSpPr>
          <p:spPr bwMode="auto">
            <a:xfrm>
              <a:off x="1979931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7" name="Oval 110"/>
            <p:cNvSpPr>
              <a:spLocks noChangeArrowheads="1"/>
            </p:cNvSpPr>
            <p:nvPr/>
          </p:nvSpPr>
          <p:spPr bwMode="auto">
            <a:xfrm>
              <a:off x="1326198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8" name="Oval 111"/>
            <p:cNvSpPr>
              <a:spLocks noChangeArrowheads="1"/>
            </p:cNvSpPr>
            <p:nvPr/>
          </p:nvSpPr>
          <p:spPr bwMode="auto">
            <a:xfrm>
              <a:off x="1522096" y="536194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9" name="Oval 112"/>
            <p:cNvSpPr>
              <a:spLocks noChangeArrowheads="1"/>
            </p:cNvSpPr>
            <p:nvPr/>
          </p:nvSpPr>
          <p:spPr bwMode="auto">
            <a:xfrm>
              <a:off x="2396491" y="537781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70" name="Line 113"/>
            <p:cNvSpPr>
              <a:spLocks noChangeShapeType="1"/>
            </p:cNvSpPr>
            <p:nvPr/>
          </p:nvSpPr>
          <p:spPr bwMode="auto">
            <a:xfrm flipH="1">
              <a:off x="2381568" y="2815591"/>
              <a:ext cx="384175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1" name="Line 114"/>
            <p:cNvSpPr>
              <a:spLocks noChangeShapeType="1"/>
            </p:cNvSpPr>
            <p:nvPr/>
          </p:nvSpPr>
          <p:spPr bwMode="auto">
            <a:xfrm>
              <a:off x="3088006" y="2815591"/>
              <a:ext cx="355600" cy="5476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2" name="Line 115"/>
            <p:cNvSpPr>
              <a:spLocks noChangeShapeType="1"/>
            </p:cNvSpPr>
            <p:nvPr/>
          </p:nvSpPr>
          <p:spPr bwMode="auto">
            <a:xfrm>
              <a:off x="3576956" y="3772853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7"/>
            <p:cNvSpPr>
              <a:spLocks noChangeShapeType="1"/>
            </p:cNvSpPr>
            <p:nvPr/>
          </p:nvSpPr>
          <p:spPr bwMode="auto">
            <a:xfrm flipH="1">
              <a:off x="2219643" y="3760153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8"/>
            <p:cNvSpPr>
              <a:spLocks noChangeShapeType="1"/>
            </p:cNvSpPr>
            <p:nvPr/>
          </p:nvSpPr>
          <p:spPr bwMode="auto">
            <a:xfrm>
              <a:off x="2381568" y="3715703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9"/>
            <p:cNvSpPr>
              <a:spLocks noChangeShapeType="1"/>
            </p:cNvSpPr>
            <p:nvPr/>
          </p:nvSpPr>
          <p:spPr bwMode="auto">
            <a:xfrm>
              <a:off x="2323783" y="4775201"/>
              <a:ext cx="249872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1673543" y="3703003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Line 123"/>
            <p:cNvSpPr>
              <a:spLocks noChangeShapeType="1"/>
            </p:cNvSpPr>
            <p:nvPr/>
          </p:nvSpPr>
          <p:spPr bwMode="auto">
            <a:xfrm flipH="1">
              <a:off x="1791018" y="4792028"/>
              <a:ext cx="296863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sp>
        <p:nvSpPr>
          <p:cNvPr id="28" name="Text Box 45"/>
          <p:cNvSpPr txBox="1">
            <a:spLocks noChangeArrowheads="1"/>
          </p:cNvSpPr>
          <p:nvPr/>
        </p:nvSpPr>
        <p:spPr bwMode="auto">
          <a:xfrm>
            <a:off x="1804984" y="4509394"/>
            <a:ext cx="4337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2800" b="1" i="1" dirty="0" smtClean="0">
                <a:solidFill>
                  <a:srgbClr val="507D7D"/>
                </a:solidFill>
                <a:latin typeface="Times New Roman" pitchFamily="18" charset="0"/>
                <a:ea typeface="宋体" charset="-122"/>
              </a:rPr>
              <a:t>D </a:t>
            </a:r>
            <a:r>
              <a:rPr lang="en-US" altLang="zh-CN" sz="2800" b="1" i="1" dirty="0">
                <a:solidFill>
                  <a:srgbClr val="507D7D"/>
                </a:solidFill>
                <a:latin typeface="Times New Roman" pitchFamily="18" charset="0"/>
                <a:ea typeface="宋体" charset="-122"/>
              </a:rPr>
              <a:t>H I E F B </a:t>
            </a:r>
            <a:r>
              <a:rPr lang="en-US" altLang="zh-CN" sz="2800" b="1" i="1" dirty="0">
                <a:solidFill>
                  <a:srgbClr val="5C307D"/>
                </a:solidFill>
                <a:latin typeface="Times New Roman" pitchFamily="18" charset="0"/>
                <a:ea typeface="宋体" charset="-122"/>
              </a:rPr>
              <a:t>G C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i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494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38168" y="964112"/>
            <a:ext cx="7941952" cy="1926681"/>
            <a:chOff x="724634" y="2898171"/>
            <a:chExt cx="7941952" cy="1926681"/>
          </a:xfrm>
        </p:grpSpPr>
        <p:sp>
          <p:nvSpPr>
            <p:cNvPr id="10" name="Text Box 20"/>
            <p:cNvSpPr txBox="1">
              <a:spLocks noChangeArrowheads="1"/>
            </p:cNvSpPr>
            <p:nvPr/>
          </p:nvSpPr>
          <p:spPr bwMode="auto">
            <a:xfrm>
              <a:off x="1339514" y="2898171"/>
              <a:ext cx="7327072" cy="1926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just" eaLnBrk="0" hangingPunct="0">
                <a:lnSpc>
                  <a:spcPct val="130000"/>
                </a:lnSpc>
                <a:spcAft>
                  <a:spcPts val="1200"/>
                </a:spcAft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的层序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定义：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0" hangingPunct="0">
                <a:lnSpc>
                  <a:spcPct val="13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从树的根结点开始，自上而下逐层遍历，在同一层中，按从左到右的顺序对结点逐个访问</a:t>
              </a:r>
            </a:p>
          </p:txBody>
        </p:sp>
        <p:grpSp>
          <p:nvGrpSpPr>
            <p:cNvPr id="52" name="Group 67"/>
            <p:cNvGrpSpPr/>
            <p:nvPr/>
          </p:nvGrpSpPr>
          <p:grpSpPr>
            <a:xfrm>
              <a:off x="724634" y="302009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8763318" y="2414468"/>
            <a:ext cx="2482533" cy="3416301"/>
            <a:chOff x="1326198" y="2429828"/>
            <a:chExt cx="2482533" cy="3416301"/>
          </a:xfrm>
          <a:solidFill>
            <a:srgbClr val="B4B4BE"/>
          </a:solidFill>
        </p:grpSpPr>
        <p:sp>
          <p:nvSpPr>
            <p:cNvPr id="61" name="Oval 45"/>
            <p:cNvSpPr>
              <a:spLocks noChangeArrowheads="1"/>
            </p:cNvSpPr>
            <p:nvPr/>
          </p:nvSpPr>
          <p:spPr bwMode="auto">
            <a:xfrm>
              <a:off x="2699068" y="2429828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2" name="Oval 105"/>
            <p:cNvSpPr>
              <a:spLocks noChangeArrowheads="1"/>
            </p:cNvSpPr>
            <p:nvPr/>
          </p:nvSpPr>
          <p:spPr bwMode="auto">
            <a:xfrm>
              <a:off x="3340418" y="3323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63" name="Oval 106"/>
            <p:cNvSpPr>
              <a:spLocks noChangeArrowheads="1"/>
            </p:cNvSpPr>
            <p:nvPr/>
          </p:nvSpPr>
          <p:spPr bwMode="auto">
            <a:xfrm>
              <a:off x="2014856" y="33108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4" name="Oval 107"/>
            <p:cNvSpPr>
              <a:spLocks noChangeArrowheads="1"/>
            </p:cNvSpPr>
            <p:nvPr/>
          </p:nvSpPr>
          <p:spPr bwMode="auto">
            <a:xfrm>
              <a:off x="3340418" y="4339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5" name="Oval 108"/>
            <p:cNvSpPr>
              <a:spLocks noChangeArrowheads="1"/>
            </p:cNvSpPr>
            <p:nvPr/>
          </p:nvSpPr>
          <p:spPr bwMode="auto">
            <a:xfrm>
              <a:off x="2629853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6" name="Oval 109"/>
            <p:cNvSpPr>
              <a:spLocks noChangeArrowheads="1"/>
            </p:cNvSpPr>
            <p:nvPr/>
          </p:nvSpPr>
          <p:spPr bwMode="auto">
            <a:xfrm>
              <a:off x="1979931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7" name="Oval 110"/>
            <p:cNvSpPr>
              <a:spLocks noChangeArrowheads="1"/>
            </p:cNvSpPr>
            <p:nvPr/>
          </p:nvSpPr>
          <p:spPr bwMode="auto">
            <a:xfrm>
              <a:off x="1326198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8" name="Oval 111"/>
            <p:cNvSpPr>
              <a:spLocks noChangeArrowheads="1"/>
            </p:cNvSpPr>
            <p:nvPr/>
          </p:nvSpPr>
          <p:spPr bwMode="auto">
            <a:xfrm>
              <a:off x="1522096" y="536194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69" name="Oval 112"/>
            <p:cNvSpPr>
              <a:spLocks noChangeArrowheads="1"/>
            </p:cNvSpPr>
            <p:nvPr/>
          </p:nvSpPr>
          <p:spPr bwMode="auto">
            <a:xfrm>
              <a:off x="2396491" y="537781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70" name="Line 113"/>
            <p:cNvSpPr>
              <a:spLocks noChangeShapeType="1"/>
            </p:cNvSpPr>
            <p:nvPr/>
          </p:nvSpPr>
          <p:spPr bwMode="auto">
            <a:xfrm flipH="1">
              <a:off x="2381568" y="2815591"/>
              <a:ext cx="384175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1" name="Line 114"/>
            <p:cNvSpPr>
              <a:spLocks noChangeShapeType="1"/>
            </p:cNvSpPr>
            <p:nvPr/>
          </p:nvSpPr>
          <p:spPr bwMode="auto">
            <a:xfrm>
              <a:off x="3088006" y="2815591"/>
              <a:ext cx="355600" cy="5476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2" name="Line 115"/>
            <p:cNvSpPr>
              <a:spLocks noChangeShapeType="1"/>
            </p:cNvSpPr>
            <p:nvPr/>
          </p:nvSpPr>
          <p:spPr bwMode="auto">
            <a:xfrm>
              <a:off x="3576956" y="3772853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3" name="Line 117"/>
            <p:cNvSpPr>
              <a:spLocks noChangeShapeType="1"/>
            </p:cNvSpPr>
            <p:nvPr/>
          </p:nvSpPr>
          <p:spPr bwMode="auto">
            <a:xfrm flipH="1">
              <a:off x="2219643" y="3760153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4" name="Line 118"/>
            <p:cNvSpPr>
              <a:spLocks noChangeShapeType="1"/>
            </p:cNvSpPr>
            <p:nvPr/>
          </p:nvSpPr>
          <p:spPr bwMode="auto">
            <a:xfrm>
              <a:off x="2381568" y="3715703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5" name="Line 119"/>
            <p:cNvSpPr>
              <a:spLocks noChangeShapeType="1"/>
            </p:cNvSpPr>
            <p:nvPr/>
          </p:nvSpPr>
          <p:spPr bwMode="auto">
            <a:xfrm>
              <a:off x="2323783" y="4775201"/>
              <a:ext cx="249872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 flipH="1">
              <a:off x="1673543" y="3703003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77" name="Line 123"/>
            <p:cNvSpPr>
              <a:spLocks noChangeShapeType="1"/>
            </p:cNvSpPr>
            <p:nvPr/>
          </p:nvSpPr>
          <p:spPr bwMode="auto">
            <a:xfrm flipH="1">
              <a:off x="1791018" y="4792028"/>
              <a:ext cx="296863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sp>
        <p:nvSpPr>
          <p:cNvPr id="29" name="Text Box 45"/>
          <p:cNvSpPr txBox="1">
            <a:spLocks noChangeArrowheads="1"/>
          </p:cNvSpPr>
          <p:nvPr/>
        </p:nvSpPr>
        <p:spPr bwMode="auto">
          <a:xfrm>
            <a:off x="1727200" y="4009628"/>
            <a:ext cx="4337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en-US" altLang="zh-CN" sz="2800" b="1" i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i="1" dirty="0">
                <a:solidFill>
                  <a:srgbClr val="5C307D"/>
                </a:solidFill>
                <a:latin typeface="Times New Roman" pitchFamily="18" charset="0"/>
                <a:ea typeface="宋体" charset="-122"/>
              </a:rPr>
              <a:t>B C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i="1" dirty="0">
                <a:solidFill>
                  <a:srgbClr val="507D7D"/>
                </a:solidFill>
                <a:latin typeface="Times New Roman" pitchFamily="18" charset="0"/>
                <a:ea typeface="宋体" charset="-122"/>
              </a:rPr>
              <a:t>D E F G </a:t>
            </a:r>
            <a:r>
              <a:rPr lang="en-US" altLang="zh-CN" sz="2800" b="1" i="1" dirty="0">
                <a:solidFill>
                  <a:srgbClr val="37B4C3"/>
                </a:solidFill>
                <a:latin typeface="Times New Roman" pitchFamily="18" charset="0"/>
                <a:ea typeface="宋体" charset="-122"/>
              </a:rPr>
              <a:t>H I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188" b="10476"/>
          <a:stretch/>
        </p:blipFill>
        <p:spPr bwMode="auto">
          <a:xfrm>
            <a:off x="5576106" y="3513470"/>
            <a:ext cx="2231463" cy="2558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35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794882" y="127574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794882" y="217551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539999" y="1210430"/>
            <a:ext cx="381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树的定义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及逻辑特征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539999" y="2108833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树的基本术语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3" name="Group 40"/>
          <p:cNvGrpSpPr/>
          <p:nvPr/>
        </p:nvGrpSpPr>
        <p:grpSpPr>
          <a:xfrm>
            <a:off x="1794882" y="307528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4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2539999" y="3007236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树的抽象数据类型定义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Group 40"/>
          <p:cNvGrpSpPr/>
          <p:nvPr/>
        </p:nvGrpSpPr>
        <p:grpSpPr>
          <a:xfrm>
            <a:off x="1794882" y="397506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2" name="Text Box 19"/>
          <p:cNvSpPr txBox="1">
            <a:spLocks noChangeArrowheads="1"/>
          </p:cNvSpPr>
          <p:nvPr/>
        </p:nvSpPr>
        <p:spPr bwMode="auto">
          <a:xfrm>
            <a:off x="2539999" y="3905638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树的遍历的操作定义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57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459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的定义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51936" y="1777048"/>
            <a:ext cx="5733624" cy="609398"/>
            <a:chOff x="651936" y="1777048"/>
            <a:chExt cx="5733624" cy="609398"/>
          </a:xfrm>
        </p:grpSpPr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1130976" y="1777048"/>
              <a:ext cx="525458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i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8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≥0</a:t>
              </a:r>
              <a:r>
                <a:rPr lang="zh-CN" altLang="en-US" sz="28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的有限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集合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" name="Group 67"/>
            <p:cNvGrpSpPr/>
            <p:nvPr/>
          </p:nvGrpSpPr>
          <p:grpSpPr>
            <a:xfrm>
              <a:off x="651936" y="1931702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9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3262188" y="653637"/>
            <a:ext cx="1657944" cy="1151283"/>
            <a:chOff x="3231708" y="653637"/>
            <a:chExt cx="1657944" cy="1151283"/>
          </a:xfrm>
        </p:grpSpPr>
        <p:sp>
          <p:nvSpPr>
            <p:cNvPr id="4" name="上下箭头 3"/>
            <p:cNvSpPr/>
            <p:nvPr/>
          </p:nvSpPr>
          <p:spPr>
            <a:xfrm>
              <a:off x="3886200" y="1264920"/>
              <a:ext cx="288000" cy="540000"/>
            </a:xfrm>
            <a:prstGeom prst="upDown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231708" y="653637"/>
              <a:ext cx="165794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数据元素</a:t>
              </a:r>
            </a:p>
          </p:txBody>
        </p:sp>
      </p:grp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719482" y="5107847"/>
            <a:ext cx="4839558" cy="738664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ctr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树的定义是采用递归方法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207176" y="1781146"/>
            <a:ext cx="10283784" cy="319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，当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，称为</a:t>
            </a: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空树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；任意一棵非空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满足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以下条件：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）有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且仅有一个特定的称为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的结点；</a:t>
            </a:r>
          </a:p>
          <a:p>
            <a:pPr algn="just">
              <a:lnSpc>
                <a:spcPct val="120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）当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＞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，除根结点之外的其余结点被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分成 </a:t>
            </a:r>
            <a:r>
              <a:rPr lang="en-US" altLang="zh-CN" sz="28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0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互不相交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的有限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集合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 ,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其中每个集合又是一棵树，并称为这个根结点的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树。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9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00" descr="水滴"/>
          <p:cNvSpPr txBox="1">
            <a:spLocks noChangeArrowheads="1"/>
          </p:cNvSpPr>
          <p:nvPr/>
        </p:nvSpPr>
        <p:spPr bwMode="auto">
          <a:xfrm>
            <a:off x="5097781" y="3006606"/>
            <a:ext cx="1905000" cy="1657350"/>
          </a:xfrm>
          <a:prstGeom prst="rect">
            <a:avLst/>
          </a:prstGeom>
          <a:noFill/>
          <a:ln w="38100" cap="rnd" cmpd="dbl">
            <a:solidFill>
              <a:srgbClr val="B42D2D"/>
            </a:solidFill>
            <a:bevel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endParaRPr lang="zh-CN" altLang="en-US" sz="1400">
              <a:solidFill>
                <a:schemeClr val="bg1"/>
              </a:solidFill>
              <a:latin typeface="Times New Roman" pitchFamily="18" charset="0"/>
              <a:ea typeface="隶书" pitchFamily="49" charset="-122"/>
            </a:endParaRPr>
          </a:p>
          <a:p>
            <a:pPr algn="l" eaLnBrk="0" hangingPunct="0">
              <a:spcBef>
                <a:spcPct val="50000"/>
              </a:spcBef>
            </a:pPr>
            <a:endParaRPr lang="zh-CN" altLang="en-US" sz="1400">
              <a:solidFill>
                <a:schemeClr val="bg1"/>
              </a:solidFill>
              <a:latin typeface="Times New Roman" pitchFamily="18" charset="0"/>
              <a:ea typeface="隶书" pitchFamily="49" charset="-122"/>
            </a:endParaRPr>
          </a:p>
          <a:p>
            <a:pPr algn="l" eaLnBrk="0" hangingPunct="0">
              <a:spcBef>
                <a:spcPct val="50000"/>
              </a:spcBef>
            </a:pPr>
            <a:endParaRPr lang="zh-CN" altLang="en-US" sz="1400">
              <a:solidFill>
                <a:schemeClr val="bg1"/>
              </a:solidFill>
              <a:latin typeface="Times New Roman" pitchFamily="18" charset="0"/>
              <a:ea typeface="隶书" pitchFamily="49" charset="-122"/>
            </a:endParaRPr>
          </a:p>
          <a:p>
            <a:pPr algn="l" eaLnBrk="0" hangingPunct="0">
              <a:spcBef>
                <a:spcPct val="50000"/>
              </a:spcBef>
            </a:pPr>
            <a:endParaRPr lang="zh-CN" altLang="en-US" sz="1400">
              <a:solidFill>
                <a:schemeClr val="bg1"/>
              </a:solidFill>
              <a:latin typeface="Times New Roman" pitchFamily="18" charset="0"/>
              <a:ea typeface="隶书" pitchFamily="49" charset="-122"/>
            </a:endParaRPr>
          </a:p>
          <a:p>
            <a:pPr algn="l" eaLnBrk="0" hangingPunct="0">
              <a:spcBef>
                <a:spcPct val="50000"/>
              </a:spcBef>
            </a:pPr>
            <a:endParaRPr lang="zh-CN" altLang="en-US" sz="1400">
              <a:solidFill>
                <a:schemeClr val="bg1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5" name="Text Box 91" descr="水滴"/>
          <p:cNvSpPr txBox="1">
            <a:spLocks noChangeArrowheads="1"/>
          </p:cNvSpPr>
          <p:nvPr/>
        </p:nvSpPr>
        <p:spPr bwMode="auto">
          <a:xfrm>
            <a:off x="8418196" y="3016766"/>
            <a:ext cx="1447800" cy="630942"/>
          </a:xfrm>
          <a:prstGeom prst="rect">
            <a:avLst/>
          </a:prstGeom>
          <a:noFill/>
          <a:ln w="38100" cap="rnd" cmpd="dbl">
            <a:solidFill>
              <a:srgbClr val="B42D2D"/>
            </a:solidFill>
            <a:bevel/>
            <a:headEnd/>
            <a:tailEnd/>
          </a:ln>
          <a:effectLst/>
        </p:spPr>
        <p:txBody>
          <a:bodyPr>
            <a:spAutoFit/>
          </a:bodyPr>
          <a:lstStyle>
            <a:defPPr>
              <a:defRPr lang="zh-CN"/>
            </a:defPPr>
            <a:lvl1pPr eaLnBrk="0" hangingPunct="0">
              <a:spcBef>
                <a:spcPct val="50000"/>
              </a:spcBef>
              <a:defRPr sz="140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1pPr>
          </a:lstStyle>
          <a:p>
            <a:endParaRPr lang="zh-CN" altLang="en-US"/>
          </a:p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326198" y="2212856"/>
            <a:ext cx="2482533" cy="3416301"/>
            <a:chOff x="1326198" y="2429828"/>
            <a:chExt cx="2482533" cy="3416301"/>
          </a:xfrm>
          <a:solidFill>
            <a:srgbClr val="B4B4BE"/>
          </a:solidFill>
        </p:grpSpPr>
        <p:sp>
          <p:nvSpPr>
            <p:cNvPr id="17" name="Oval 45"/>
            <p:cNvSpPr>
              <a:spLocks noChangeArrowheads="1"/>
            </p:cNvSpPr>
            <p:nvPr/>
          </p:nvSpPr>
          <p:spPr bwMode="auto">
            <a:xfrm>
              <a:off x="2699068" y="2429828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" name="Oval 105"/>
            <p:cNvSpPr>
              <a:spLocks noChangeArrowheads="1"/>
            </p:cNvSpPr>
            <p:nvPr/>
          </p:nvSpPr>
          <p:spPr bwMode="auto">
            <a:xfrm>
              <a:off x="3340418" y="3323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9" name="Oval 106"/>
            <p:cNvSpPr>
              <a:spLocks noChangeArrowheads="1"/>
            </p:cNvSpPr>
            <p:nvPr/>
          </p:nvSpPr>
          <p:spPr bwMode="auto">
            <a:xfrm>
              <a:off x="2014856" y="33108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2" name="Oval 107"/>
            <p:cNvSpPr>
              <a:spLocks noChangeArrowheads="1"/>
            </p:cNvSpPr>
            <p:nvPr/>
          </p:nvSpPr>
          <p:spPr bwMode="auto">
            <a:xfrm>
              <a:off x="3340418" y="4339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3" name="Oval 108"/>
            <p:cNvSpPr>
              <a:spLocks noChangeArrowheads="1"/>
            </p:cNvSpPr>
            <p:nvPr/>
          </p:nvSpPr>
          <p:spPr bwMode="auto">
            <a:xfrm>
              <a:off x="2629853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4" name="Oval 109"/>
            <p:cNvSpPr>
              <a:spLocks noChangeArrowheads="1"/>
            </p:cNvSpPr>
            <p:nvPr/>
          </p:nvSpPr>
          <p:spPr bwMode="auto">
            <a:xfrm>
              <a:off x="1979931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5" name="Oval 110"/>
            <p:cNvSpPr>
              <a:spLocks noChangeArrowheads="1"/>
            </p:cNvSpPr>
            <p:nvPr/>
          </p:nvSpPr>
          <p:spPr bwMode="auto">
            <a:xfrm>
              <a:off x="1326198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6" name="Oval 111"/>
            <p:cNvSpPr>
              <a:spLocks noChangeArrowheads="1"/>
            </p:cNvSpPr>
            <p:nvPr/>
          </p:nvSpPr>
          <p:spPr bwMode="auto">
            <a:xfrm>
              <a:off x="1522096" y="536194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8" name="Oval 112"/>
            <p:cNvSpPr>
              <a:spLocks noChangeArrowheads="1"/>
            </p:cNvSpPr>
            <p:nvPr/>
          </p:nvSpPr>
          <p:spPr bwMode="auto">
            <a:xfrm>
              <a:off x="2396491" y="537781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1" name="Line 113"/>
            <p:cNvSpPr>
              <a:spLocks noChangeShapeType="1"/>
            </p:cNvSpPr>
            <p:nvPr/>
          </p:nvSpPr>
          <p:spPr bwMode="auto">
            <a:xfrm flipH="1">
              <a:off x="2381568" y="2815591"/>
              <a:ext cx="384175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2" name="Line 114"/>
            <p:cNvSpPr>
              <a:spLocks noChangeShapeType="1"/>
            </p:cNvSpPr>
            <p:nvPr/>
          </p:nvSpPr>
          <p:spPr bwMode="auto">
            <a:xfrm>
              <a:off x="3088006" y="2815591"/>
              <a:ext cx="355600" cy="5476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3" name="Line 115"/>
            <p:cNvSpPr>
              <a:spLocks noChangeShapeType="1"/>
            </p:cNvSpPr>
            <p:nvPr/>
          </p:nvSpPr>
          <p:spPr bwMode="auto">
            <a:xfrm>
              <a:off x="3576956" y="3772853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4" name="Line 117"/>
            <p:cNvSpPr>
              <a:spLocks noChangeShapeType="1"/>
            </p:cNvSpPr>
            <p:nvPr/>
          </p:nvSpPr>
          <p:spPr bwMode="auto">
            <a:xfrm flipH="1">
              <a:off x="2219643" y="3760153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5" name="Line 118"/>
            <p:cNvSpPr>
              <a:spLocks noChangeShapeType="1"/>
            </p:cNvSpPr>
            <p:nvPr/>
          </p:nvSpPr>
          <p:spPr bwMode="auto">
            <a:xfrm>
              <a:off x="2381568" y="3715703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6" name="Line 119"/>
            <p:cNvSpPr>
              <a:spLocks noChangeShapeType="1"/>
            </p:cNvSpPr>
            <p:nvPr/>
          </p:nvSpPr>
          <p:spPr bwMode="auto">
            <a:xfrm>
              <a:off x="2323783" y="4775201"/>
              <a:ext cx="249872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41" name="Line 120"/>
            <p:cNvSpPr>
              <a:spLocks noChangeShapeType="1"/>
            </p:cNvSpPr>
            <p:nvPr/>
          </p:nvSpPr>
          <p:spPr bwMode="auto">
            <a:xfrm flipH="1">
              <a:off x="1673543" y="3703003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 flipH="1">
              <a:off x="1791018" y="4792028"/>
              <a:ext cx="296863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43" name="Group 162"/>
          <p:cNvGrpSpPr>
            <a:grpSpLocks/>
          </p:cNvGrpSpPr>
          <p:nvPr/>
        </p:nvGrpSpPr>
        <p:grpSpPr bwMode="auto">
          <a:xfrm>
            <a:off x="4643121" y="2214443"/>
            <a:ext cx="2836862" cy="2384425"/>
            <a:chOff x="1955" y="1320"/>
            <a:chExt cx="1787" cy="1502"/>
          </a:xfrm>
          <a:solidFill>
            <a:srgbClr val="6E6EAA"/>
          </a:solidFill>
        </p:grpSpPr>
        <p:sp>
          <p:nvSpPr>
            <p:cNvPr id="44" name="Oval 124"/>
            <p:cNvSpPr>
              <a:spLocks noChangeArrowheads="1"/>
            </p:cNvSpPr>
            <p:nvPr/>
          </p:nvSpPr>
          <p:spPr bwMode="auto">
            <a:xfrm>
              <a:off x="2719" y="1320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5" name="Oval 125"/>
            <p:cNvSpPr>
              <a:spLocks noChangeArrowheads="1"/>
            </p:cNvSpPr>
            <p:nvPr/>
          </p:nvSpPr>
          <p:spPr bwMode="auto">
            <a:xfrm>
              <a:off x="3123" y="1883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6" name="Oval 126"/>
            <p:cNvSpPr>
              <a:spLocks noChangeArrowheads="1"/>
            </p:cNvSpPr>
            <p:nvPr/>
          </p:nvSpPr>
          <p:spPr bwMode="auto">
            <a:xfrm>
              <a:off x="2288" y="1875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7" name="Oval 127"/>
            <p:cNvSpPr>
              <a:spLocks noChangeArrowheads="1"/>
            </p:cNvSpPr>
            <p:nvPr/>
          </p:nvSpPr>
          <p:spPr bwMode="auto">
            <a:xfrm>
              <a:off x="3447" y="2523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8" name="Oval 128"/>
            <p:cNvSpPr>
              <a:spLocks noChangeArrowheads="1"/>
            </p:cNvSpPr>
            <p:nvPr/>
          </p:nvSpPr>
          <p:spPr bwMode="auto">
            <a:xfrm>
              <a:off x="2709" y="2525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49" name="Oval 130"/>
            <p:cNvSpPr>
              <a:spLocks noChangeArrowheads="1"/>
            </p:cNvSpPr>
            <p:nvPr/>
          </p:nvSpPr>
          <p:spPr bwMode="auto">
            <a:xfrm>
              <a:off x="1955" y="2527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50" name="Line 131"/>
            <p:cNvSpPr>
              <a:spLocks noChangeShapeType="1"/>
            </p:cNvSpPr>
            <p:nvPr/>
          </p:nvSpPr>
          <p:spPr bwMode="auto">
            <a:xfrm flipH="1">
              <a:off x="2519" y="1563"/>
              <a:ext cx="242" cy="34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chemeClr val="bg1"/>
                </a:solidFill>
              </a:endParaRPr>
            </a:p>
          </p:txBody>
        </p:sp>
        <p:sp>
          <p:nvSpPr>
            <p:cNvPr id="51" name="Line 132"/>
            <p:cNvSpPr>
              <a:spLocks noChangeShapeType="1"/>
            </p:cNvSpPr>
            <p:nvPr/>
          </p:nvSpPr>
          <p:spPr bwMode="auto">
            <a:xfrm>
              <a:off x="2964" y="1563"/>
              <a:ext cx="224" cy="34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chemeClr val="bg1"/>
                </a:solidFill>
              </a:endParaRPr>
            </a:p>
          </p:txBody>
        </p:sp>
        <p:sp>
          <p:nvSpPr>
            <p:cNvPr id="52" name="Line 135"/>
            <p:cNvSpPr>
              <a:spLocks noChangeShapeType="1"/>
            </p:cNvSpPr>
            <p:nvPr/>
          </p:nvSpPr>
          <p:spPr bwMode="auto">
            <a:xfrm>
              <a:off x="2519" y="2130"/>
              <a:ext cx="269" cy="41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chemeClr val="bg1"/>
                </a:solidFill>
              </a:endParaRPr>
            </a:p>
          </p:txBody>
        </p:sp>
        <p:sp>
          <p:nvSpPr>
            <p:cNvPr id="53" name="Line 136"/>
            <p:cNvSpPr>
              <a:spLocks noChangeShapeType="1"/>
            </p:cNvSpPr>
            <p:nvPr/>
          </p:nvSpPr>
          <p:spPr bwMode="auto">
            <a:xfrm flipH="1">
              <a:off x="2147" y="2141"/>
              <a:ext cx="204" cy="39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chemeClr val="bg1"/>
                </a:solidFill>
              </a:endParaRPr>
            </a:p>
          </p:txBody>
        </p:sp>
        <p:sp>
          <p:nvSpPr>
            <p:cNvPr id="54" name="Line 137"/>
            <p:cNvSpPr>
              <a:spLocks noChangeShapeType="1"/>
            </p:cNvSpPr>
            <p:nvPr/>
          </p:nvSpPr>
          <p:spPr bwMode="auto">
            <a:xfrm>
              <a:off x="3346" y="2149"/>
              <a:ext cx="205" cy="401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chemeClr val="bg1"/>
                </a:solidFill>
              </a:endParaRPr>
            </a:p>
          </p:txBody>
        </p:sp>
        <p:sp>
          <p:nvSpPr>
            <p:cNvPr id="55" name="Line 138"/>
            <p:cNvSpPr>
              <a:spLocks noChangeShapeType="1"/>
            </p:cNvSpPr>
            <p:nvPr/>
          </p:nvSpPr>
          <p:spPr bwMode="auto">
            <a:xfrm flipH="1">
              <a:off x="2918" y="2133"/>
              <a:ext cx="278" cy="409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Group 163"/>
          <p:cNvGrpSpPr>
            <a:grpSpLocks/>
          </p:cNvGrpSpPr>
          <p:nvPr/>
        </p:nvGrpSpPr>
        <p:grpSpPr bwMode="auto">
          <a:xfrm>
            <a:off x="8484871" y="2227143"/>
            <a:ext cx="1965325" cy="2384425"/>
            <a:chOff x="4231" y="1328"/>
            <a:chExt cx="1238" cy="1502"/>
          </a:xfrm>
          <a:solidFill>
            <a:srgbClr val="6E6EAA"/>
          </a:solidFill>
        </p:grpSpPr>
        <p:sp>
          <p:nvSpPr>
            <p:cNvPr id="57" name="Oval 139"/>
            <p:cNvSpPr>
              <a:spLocks noChangeArrowheads="1"/>
            </p:cNvSpPr>
            <p:nvPr/>
          </p:nvSpPr>
          <p:spPr bwMode="auto">
            <a:xfrm>
              <a:off x="4734" y="1328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8" name="Oval 140"/>
            <p:cNvSpPr>
              <a:spLocks noChangeArrowheads="1"/>
            </p:cNvSpPr>
            <p:nvPr/>
          </p:nvSpPr>
          <p:spPr bwMode="auto">
            <a:xfrm>
              <a:off x="5174" y="1891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59" name="Oval 141"/>
            <p:cNvSpPr>
              <a:spLocks noChangeArrowheads="1"/>
            </p:cNvSpPr>
            <p:nvPr/>
          </p:nvSpPr>
          <p:spPr bwMode="auto">
            <a:xfrm>
              <a:off x="4249" y="1883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60" name="Oval 142"/>
            <p:cNvSpPr>
              <a:spLocks noChangeArrowheads="1"/>
            </p:cNvSpPr>
            <p:nvPr/>
          </p:nvSpPr>
          <p:spPr bwMode="auto">
            <a:xfrm>
              <a:off x="5174" y="2531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61" name="Oval 143"/>
            <p:cNvSpPr>
              <a:spLocks noChangeArrowheads="1"/>
            </p:cNvSpPr>
            <p:nvPr/>
          </p:nvSpPr>
          <p:spPr bwMode="auto">
            <a:xfrm>
              <a:off x="4733" y="2533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62" name="Oval 145"/>
            <p:cNvSpPr>
              <a:spLocks noChangeArrowheads="1"/>
            </p:cNvSpPr>
            <p:nvPr/>
          </p:nvSpPr>
          <p:spPr bwMode="auto">
            <a:xfrm>
              <a:off x="4231" y="2535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63" name="Line 148"/>
            <p:cNvSpPr>
              <a:spLocks noChangeShapeType="1"/>
            </p:cNvSpPr>
            <p:nvPr/>
          </p:nvSpPr>
          <p:spPr bwMode="auto">
            <a:xfrm flipH="1">
              <a:off x="4441" y="1571"/>
              <a:ext cx="335" cy="334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chemeClr val="bg1"/>
                </a:solidFill>
              </a:endParaRPr>
            </a:p>
          </p:txBody>
        </p:sp>
        <p:sp>
          <p:nvSpPr>
            <p:cNvPr id="64" name="Line 149"/>
            <p:cNvSpPr>
              <a:spLocks noChangeShapeType="1"/>
            </p:cNvSpPr>
            <p:nvPr/>
          </p:nvSpPr>
          <p:spPr bwMode="auto">
            <a:xfrm>
              <a:off x="4979" y="1571"/>
              <a:ext cx="279" cy="327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chemeClr val="bg1"/>
                </a:solidFill>
              </a:endParaRPr>
            </a:p>
          </p:txBody>
        </p:sp>
        <p:sp>
          <p:nvSpPr>
            <p:cNvPr id="65" name="Line 150"/>
            <p:cNvSpPr>
              <a:spLocks noChangeShapeType="1"/>
            </p:cNvSpPr>
            <p:nvPr/>
          </p:nvSpPr>
          <p:spPr bwMode="auto">
            <a:xfrm>
              <a:off x="5323" y="2174"/>
              <a:ext cx="0" cy="3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chemeClr val="bg1"/>
                </a:solidFill>
              </a:endParaRPr>
            </a:p>
          </p:txBody>
        </p:sp>
        <p:sp>
          <p:nvSpPr>
            <p:cNvPr id="66" name="Oval 156"/>
            <p:cNvSpPr>
              <a:spLocks noChangeArrowheads="1"/>
            </p:cNvSpPr>
            <p:nvPr/>
          </p:nvSpPr>
          <p:spPr bwMode="auto">
            <a:xfrm>
              <a:off x="4736" y="1888"/>
              <a:ext cx="295" cy="295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67" name="Line 157"/>
            <p:cNvSpPr>
              <a:spLocks noChangeShapeType="1"/>
            </p:cNvSpPr>
            <p:nvPr/>
          </p:nvSpPr>
          <p:spPr bwMode="auto">
            <a:xfrm flipH="1">
              <a:off x="4878" y="1618"/>
              <a:ext cx="0" cy="277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chemeClr val="bg1"/>
                </a:solidFill>
              </a:endParaRPr>
            </a:p>
          </p:txBody>
        </p:sp>
        <p:sp>
          <p:nvSpPr>
            <p:cNvPr id="68" name="Line 158"/>
            <p:cNvSpPr>
              <a:spLocks noChangeShapeType="1"/>
            </p:cNvSpPr>
            <p:nvPr/>
          </p:nvSpPr>
          <p:spPr bwMode="auto">
            <a:xfrm>
              <a:off x="4886" y="2183"/>
              <a:ext cx="0" cy="3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chemeClr val="bg1"/>
                </a:solidFill>
              </a:endParaRPr>
            </a:p>
          </p:txBody>
        </p:sp>
        <p:sp>
          <p:nvSpPr>
            <p:cNvPr id="69" name="Line 159"/>
            <p:cNvSpPr>
              <a:spLocks noChangeShapeType="1"/>
            </p:cNvSpPr>
            <p:nvPr/>
          </p:nvSpPr>
          <p:spPr bwMode="auto">
            <a:xfrm>
              <a:off x="4384" y="2183"/>
              <a:ext cx="0" cy="3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chemeClr val="bg1"/>
                </a:solidFill>
              </a:endParaRPr>
            </a:p>
          </p:txBody>
        </p:sp>
        <p:sp>
          <p:nvSpPr>
            <p:cNvPr id="70" name="Line 160"/>
            <p:cNvSpPr>
              <a:spLocks noChangeShapeType="1"/>
            </p:cNvSpPr>
            <p:nvPr/>
          </p:nvSpPr>
          <p:spPr bwMode="auto">
            <a:xfrm flipH="1" flipV="1">
              <a:off x="4533" y="2027"/>
              <a:ext cx="214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818714" y="957106"/>
            <a:ext cx="5353169" cy="523220"/>
            <a:chOff x="1826091" y="4148024"/>
            <a:chExt cx="5353169" cy="523220"/>
          </a:xfrm>
        </p:grpSpPr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79420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互不相交的具体含义是什么？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195580" y="624391"/>
            <a:ext cx="5518462" cy="974365"/>
            <a:chOff x="6195580" y="624391"/>
            <a:chExt cx="5518462" cy="974365"/>
          </a:xfrm>
        </p:grpSpPr>
        <p:sp>
          <p:nvSpPr>
            <p:cNvPr id="79" name="右大括号 78"/>
            <p:cNvSpPr/>
            <p:nvPr/>
          </p:nvSpPr>
          <p:spPr>
            <a:xfrm flipH="1">
              <a:off x="6195580" y="842756"/>
              <a:ext cx="195696" cy="756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Rectangle 13"/>
            <p:cNvSpPr>
              <a:spLocks noChangeArrowheads="1"/>
            </p:cNvSpPr>
            <p:nvPr/>
          </p:nvSpPr>
          <p:spPr bwMode="auto">
            <a:xfrm>
              <a:off x="6466325" y="624391"/>
              <a:ext cx="5247717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：结点不能属于多个子树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1" name="Rectangle 13"/>
          <p:cNvSpPr>
            <a:spLocks noChangeArrowheads="1"/>
          </p:cNvSpPr>
          <p:nvPr/>
        </p:nvSpPr>
        <p:spPr bwMode="auto">
          <a:xfrm>
            <a:off x="6466325" y="1289485"/>
            <a:ext cx="4860259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：子树之间不能有关系</a:t>
            </a:r>
            <a:endParaRPr lang="zh-CN" altLang="en-US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71996" y="2996364"/>
            <a:ext cx="2879540" cy="2885309"/>
            <a:chOff x="1171996" y="3213336"/>
            <a:chExt cx="2879540" cy="2885309"/>
          </a:xfrm>
        </p:grpSpPr>
        <p:sp>
          <p:nvSpPr>
            <p:cNvPr id="82" name="椭圆 81"/>
            <p:cNvSpPr/>
            <p:nvPr/>
          </p:nvSpPr>
          <p:spPr>
            <a:xfrm>
              <a:off x="1171996" y="3213336"/>
              <a:ext cx="2010519" cy="2885309"/>
            </a:xfrm>
            <a:custGeom>
              <a:avLst/>
              <a:gdLst>
                <a:gd name="connsiteX0" fmla="*/ 0 w 1866867"/>
                <a:gd name="connsiteY0" fmla="*/ 1446458 h 2892915"/>
                <a:gd name="connsiteX1" fmla="*/ 933434 w 1866867"/>
                <a:gd name="connsiteY1" fmla="*/ 0 h 2892915"/>
                <a:gd name="connsiteX2" fmla="*/ 1866868 w 1866867"/>
                <a:gd name="connsiteY2" fmla="*/ 1446458 h 2892915"/>
                <a:gd name="connsiteX3" fmla="*/ 933434 w 1866867"/>
                <a:gd name="connsiteY3" fmla="*/ 2892916 h 2892915"/>
                <a:gd name="connsiteX4" fmla="*/ 0 w 1866867"/>
                <a:gd name="connsiteY4" fmla="*/ 1446458 h 2892915"/>
                <a:gd name="connsiteX0" fmla="*/ 9225 w 1876093"/>
                <a:gd name="connsiteY0" fmla="*/ 1446458 h 2877418"/>
                <a:gd name="connsiteX1" fmla="*/ 942659 w 1876093"/>
                <a:gd name="connsiteY1" fmla="*/ 0 h 2877418"/>
                <a:gd name="connsiteX2" fmla="*/ 1876093 w 1876093"/>
                <a:gd name="connsiteY2" fmla="*/ 1446458 h 2877418"/>
                <a:gd name="connsiteX3" fmla="*/ 632693 w 1876093"/>
                <a:gd name="connsiteY3" fmla="*/ 2877418 h 2877418"/>
                <a:gd name="connsiteX4" fmla="*/ 9225 w 1876093"/>
                <a:gd name="connsiteY4" fmla="*/ 1446458 h 2877418"/>
                <a:gd name="connsiteX0" fmla="*/ 4398 w 1893623"/>
                <a:gd name="connsiteY0" fmla="*/ 1446458 h 2941444"/>
                <a:gd name="connsiteX1" fmla="*/ 937832 w 1893623"/>
                <a:gd name="connsiteY1" fmla="*/ 0 h 2941444"/>
                <a:gd name="connsiteX2" fmla="*/ 1871266 w 1893623"/>
                <a:gd name="connsiteY2" fmla="*/ 1446458 h 2941444"/>
                <a:gd name="connsiteX3" fmla="*/ 1562796 w 1893623"/>
                <a:gd name="connsiteY3" fmla="*/ 2567451 h 2941444"/>
                <a:gd name="connsiteX4" fmla="*/ 627866 w 1893623"/>
                <a:gd name="connsiteY4" fmla="*/ 2877418 h 2941444"/>
                <a:gd name="connsiteX5" fmla="*/ 4398 w 1893623"/>
                <a:gd name="connsiteY5" fmla="*/ 1446458 h 2941444"/>
                <a:gd name="connsiteX0" fmla="*/ 3854 w 1970570"/>
                <a:gd name="connsiteY0" fmla="*/ 1446458 h 2941444"/>
                <a:gd name="connsiteX1" fmla="*/ 1014779 w 1970570"/>
                <a:gd name="connsiteY1" fmla="*/ 0 h 2941444"/>
                <a:gd name="connsiteX2" fmla="*/ 1948213 w 1970570"/>
                <a:gd name="connsiteY2" fmla="*/ 1446458 h 2941444"/>
                <a:gd name="connsiteX3" fmla="*/ 1639743 w 1970570"/>
                <a:gd name="connsiteY3" fmla="*/ 2567451 h 2941444"/>
                <a:gd name="connsiteX4" fmla="*/ 704813 w 1970570"/>
                <a:gd name="connsiteY4" fmla="*/ 2877418 h 2941444"/>
                <a:gd name="connsiteX5" fmla="*/ 3854 w 1970570"/>
                <a:gd name="connsiteY5" fmla="*/ 1446458 h 2941444"/>
                <a:gd name="connsiteX0" fmla="*/ 3854 w 2028478"/>
                <a:gd name="connsiteY0" fmla="*/ 1446583 h 2941569"/>
                <a:gd name="connsiteX1" fmla="*/ 1014779 w 2028478"/>
                <a:gd name="connsiteY1" fmla="*/ 125 h 2941569"/>
                <a:gd name="connsiteX2" fmla="*/ 2010206 w 2028478"/>
                <a:gd name="connsiteY2" fmla="*/ 1369091 h 2941569"/>
                <a:gd name="connsiteX3" fmla="*/ 1639743 w 2028478"/>
                <a:gd name="connsiteY3" fmla="*/ 2567576 h 2941569"/>
                <a:gd name="connsiteX4" fmla="*/ 704813 w 2028478"/>
                <a:gd name="connsiteY4" fmla="*/ 2877543 h 2941569"/>
                <a:gd name="connsiteX5" fmla="*/ 3854 w 2028478"/>
                <a:gd name="connsiteY5" fmla="*/ 1446583 h 2941569"/>
                <a:gd name="connsiteX0" fmla="*/ 43803 w 2068427"/>
                <a:gd name="connsiteY0" fmla="*/ 1446583 h 2880954"/>
                <a:gd name="connsiteX1" fmla="*/ 1054728 w 2068427"/>
                <a:gd name="connsiteY1" fmla="*/ 125 h 2880954"/>
                <a:gd name="connsiteX2" fmla="*/ 2050155 w 2068427"/>
                <a:gd name="connsiteY2" fmla="*/ 1369091 h 2880954"/>
                <a:gd name="connsiteX3" fmla="*/ 1679692 w 2068427"/>
                <a:gd name="connsiteY3" fmla="*/ 2567576 h 2880954"/>
                <a:gd name="connsiteX4" fmla="*/ 744762 w 2068427"/>
                <a:gd name="connsiteY4" fmla="*/ 2877543 h 2880954"/>
                <a:gd name="connsiteX5" fmla="*/ 238349 w 2068427"/>
                <a:gd name="connsiteY5" fmla="*/ 2428092 h 2880954"/>
                <a:gd name="connsiteX6" fmla="*/ 43803 w 2068427"/>
                <a:gd name="connsiteY6" fmla="*/ 1446583 h 2880954"/>
                <a:gd name="connsiteX0" fmla="*/ 43803 w 2010519"/>
                <a:gd name="connsiteY0" fmla="*/ 1446538 h 2880909"/>
                <a:gd name="connsiteX1" fmla="*/ 1054728 w 2010519"/>
                <a:gd name="connsiteY1" fmla="*/ 80 h 2880909"/>
                <a:gd name="connsiteX2" fmla="*/ 1988162 w 2010519"/>
                <a:gd name="connsiteY2" fmla="*/ 1384544 h 2880909"/>
                <a:gd name="connsiteX3" fmla="*/ 1679692 w 2010519"/>
                <a:gd name="connsiteY3" fmla="*/ 2567531 h 2880909"/>
                <a:gd name="connsiteX4" fmla="*/ 744762 w 2010519"/>
                <a:gd name="connsiteY4" fmla="*/ 2877498 h 2880909"/>
                <a:gd name="connsiteX5" fmla="*/ 238349 w 2010519"/>
                <a:gd name="connsiteY5" fmla="*/ 2428047 h 2880909"/>
                <a:gd name="connsiteX6" fmla="*/ 43803 w 2010519"/>
                <a:gd name="connsiteY6" fmla="*/ 1446538 h 2880909"/>
                <a:gd name="connsiteX0" fmla="*/ 43803 w 2010519"/>
                <a:gd name="connsiteY0" fmla="*/ 1446538 h 2885309"/>
                <a:gd name="connsiteX1" fmla="*/ 1054728 w 2010519"/>
                <a:gd name="connsiteY1" fmla="*/ 80 h 2885309"/>
                <a:gd name="connsiteX2" fmla="*/ 1988162 w 2010519"/>
                <a:gd name="connsiteY2" fmla="*/ 1384544 h 2885309"/>
                <a:gd name="connsiteX3" fmla="*/ 1679692 w 2010519"/>
                <a:gd name="connsiteY3" fmla="*/ 2614026 h 2885309"/>
                <a:gd name="connsiteX4" fmla="*/ 744762 w 2010519"/>
                <a:gd name="connsiteY4" fmla="*/ 2877498 h 2885309"/>
                <a:gd name="connsiteX5" fmla="*/ 238349 w 2010519"/>
                <a:gd name="connsiteY5" fmla="*/ 2428047 h 2885309"/>
                <a:gd name="connsiteX6" fmla="*/ 43803 w 2010519"/>
                <a:gd name="connsiteY6" fmla="*/ 1446538 h 288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0519" h="2885309">
                  <a:moveTo>
                    <a:pt x="43803" y="1446538"/>
                  </a:moveTo>
                  <a:cubicBezTo>
                    <a:pt x="179866" y="1041877"/>
                    <a:pt x="730668" y="10412"/>
                    <a:pt x="1054728" y="80"/>
                  </a:cubicBezTo>
                  <a:cubicBezTo>
                    <a:pt x="1378788" y="-10252"/>
                    <a:pt x="1899500" y="987632"/>
                    <a:pt x="1988162" y="1384544"/>
                  </a:cubicBezTo>
                  <a:cubicBezTo>
                    <a:pt x="2076824" y="1781456"/>
                    <a:pt x="1886925" y="2375533"/>
                    <a:pt x="1679692" y="2614026"/>
                  </a:cubicBezTo>
                  <a:cubicBezTo>
                    <a:pt x="1472459" y="2852519"/>
                    <a:pt x="984986" y="2908494"/>
                    <a:pt x="744762" y="2877498"/>
                  </a:cubicBezTo>
                  <a:cubicBezTo>
                    <a:pt x="504538" y="2846502"/>
                    <a:pt x="355175" y="2666540"/>
                    <a:pt x="238349" y="2428047"/>
                  </a:cubicBezTo>
                  <a:cubicBezTo>
                    <a:pt x="121523" y="2189554"/>
                    <a:pt x="-92260" y="1851199"/>
                    <a:pt x="43803" y="1446538"/>
                  </a:cubicBezTo>
                  <a:close/>
                </a:path>
              </a:pathLst>
            </a:custGeom>
            <a:noFill/>
            <a:ln w="25400">
              <a:solidFill>
                <a:srgbClr val="B42D2D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椭圆 81"/>
            <p:cNvSpPr/>
            <p:nvPr/>
          </p:nvSpPr>
          <p:spPr>
            <a:xfrm>
              <a:off x="3152833" y="3229709"/>
              <a:ext cx="898703" cy="1666829"/>
            </a:xfrm>
            <a:custGeom>
              <a:avLst/>
              <a:gdLst>
                <a:gd name="connsiteX0" fmla="*/ 0 w 1866867"/>
                <a:gd name="connsiteY0" fmla="*/ 1446458 h 2892915"/>
                <a:gd name="connsiteX1" fmla="*/ 933434 w 1866867"/>
                <a:gd name="connsiteY1" fmla="*/ 0 h 2892915"/>
                <a:gd name="connsiteX2" fmla="*/ 1866868 w 1866867"/>
                <a:gd name="connsiteY2" fmla="*/ 1446458 h 2892915"/>
                <a:gd name="connsiteX3" fmla="*/ 933434 w 1866867"/>
                <a:gd name="connsiteY3" fmla="*/ 2892916 h 2892915"/>
                <a:gd name="connsiteX4" fmla="*/ 0 w 1866867"/>
                <a:gd name="connsiteY4" fmla="*/ 1446458 h 2892915"/>
                <a:gd name="connsiteX0" fmla="*/ 9225 w 1876093"/>
                <a:gd name="connsiteY0" fmla="*/ 1446458 h 2877418"/>
                <a:gd name="connsiteX1" fmla="*/ 942659 w 1876093"/>
                <a:gd name="connsiteY1" fmla="*/ 0 h 2877418"/>
                <a:gd name="connsiteX2" fmla="*/ 1876093 w 1876093"/>
                <a:gd name="connsiteY2" fmla="*/ 1446458 h 2877418"/>
                <a:gd name="connsiteX3" fmla="*/ 632693 w 1876093"/>
                <a:gd name="connsiteY3" fmla="*/ 2877418 h 2877418"/>
                <a:gd name="connsiteX4" fmla="*/ 9225 w 1876093"/>
                <a:gd name="connsiteY4" fmla="*/ 1446458 h 2877418"/>
                <a:gd name="connsiteX0" fmla="*/ 4398 w 1893623"/>
                <a:gd name="connsiteY0" fmla="*/ 1446458 h 2941444"/>
                <a:gd name="connsiteX1" fmla="*/ 937832 w 1893623"/>
                <a:gd name="connsiteY1" fmla="*/ 0 h 2941444"/>
                <a:gd name="connsiteX2" fmla="*/ 1871266 w 1893623"/>
                <a:gd name="connsiteY2" fmla="*/ 1446458 h 2941444"/>
                <a:gd name="connsiteX3" fmla="*/ 1562796 w 1893623"/>
                <a:gd name="connsiteY3" fmla="*/ 2567451 h 2941444"/>
                <a:gd name="connsiteX4" fmla="*/ 627866 w 1893623"/>
                <a:gd name="connsiteY4" fmla="*/ 2877418 h 2941444"/>
                <a:gd name="connsiteX5" fmla="*/ 4398 w 1893623"/>
                <a:gd name="connsiteY5" fmla="*/ 1446458 h 2941444"/>
                <a:gd name="connsiteX0" fmla="*/ 3854 w 1970570"/>
                <a:gd name="connsiteY0" fmla="*/ 1446458 h 2941444"/>
                <a:gd name="connsiteX1" fmla="*/ 1014779 w 1970570"/>
                <a:gd name="connsiteY1" fmla="*/ 0 h 2941444"/>
                <a:gd name="connsiteX2" fmla="*/ 1948213 w 1970570"/>
                <a:gd name="connsiteY2" fmla="*/ 1446458 h 2941444"/>
                <a:gd name="connsiteX3" fmla="*/ 1639743 w 1970570"/>
                <a:gd name="connsiteY3" fmla="*/ 2567451 h 2941444"/>
                <a:gd name="connsiteX4" fmla="*/ 704813 w 1970570"/>
                <a:gd name="connsiteY4" fmla="*/ 2877418 h 2941444"/>
                <a:gd name="connsiteX5" fmla="*/ 3854 w 1970570"/>
                <a:gd name="connsiteY5" fmla="*/ 1446458 h 2941444"/>
                <a:gd name="connsiteX0" fmla="*/ 3854 w 2028478"/>
                <a:gd name="connsiteY0" fmla="*/ 1446583 h 2941569"/>
                <a:gd name="connsiteX1" fmla="*/ 1014779 w 2028478"/>
                <a:gd name="connsiteY1" fmla="*/ 125 h 2941569"/>
                <a:gd name="connsiteX2" fmla="*/ 2010206 w 2028478"/>
                <a:gd name="connsiteY2" fmla="*/ 1369091 h 2941569"/>
                <a:gd name="connsiteX3" fmla="*/ 1639743 w 2028478"/>
                <a:gd name="connsiteY3" fmla="*/ 2567576 h 2941569"/>
                <a:gd name="connsiteX4" fmla="*/ 704813 w 2028478"/>
                <a:gd name="connsiteY4" fmla="*/ 2877543 h 2941569"/>
                <a:gd name="connsiteX5" fmla="*/ 3854 w 2028478"/>
                <a:gd name="connsiteY5" fmla="*/ 1446583 h 2941569"/>
                <a:gd name="connsiteX0" fmla="*/ 43803 w 2068427"/>
                <a:gd name="connsiteY0" fmla="*/ 1446583 h 2880954"/>
                <a:gd name="connsiteX1" fmla="*/ 1054728 w 2068427"/>
                <a:gd name="connsiteY1" fmla="*/ 125 h 2880954"/>
                <a:gd name="connsiteX2" fmla="*/ 2050155 w 2068427"/>
                <a:gd name="connsiteY2" fmla="*/ 1369091 h 2880954"/>
                <a:gd name="connsiteX3" fmla="*/ 1679692 w 2068427"/>
                <a:gd name="connsiteY3" fmla="*/ 2567576 h 2880954"/>
                <a:gd name="connsiteX4" fmla="*/ 744762 w 2068427"/>
                <a:gd name="connsiteY4" fmla="*/ 2877543 h 2880954"/>
                <a:gd name="connsiteX5" fmla="*/ 238349 w 2068427"/>
                <a:gd name="connsiteY5" fmla="*/ 2428092 h 2880954"/>
                <a:gd name="connsiteX6" fmla="*/ 43803 w 2068427"/>
                <a:gd name="connsiteY6" fmla="*/ 1446583 h 2880954"/>
                <a:gd name="connsiteX0" fmla="*/ 43803 w 2010519"/>
                <a:gd name="connsiteY0" fmla="*/ 1446538 h 2880909"/>
                <a:gd name="connsiteX1" fmla="*/ 1054728 w 2010519"/>
                <a:gd name="connsiteY1" fmla="*/ 80 h 2880909"/>
                <a:gd name="connsiteX2" fmla="*/ 1988162 w 2010519"/>
                <a:gd name="connsiteY2" fmla="*/ 1384544 h 2880909"/>
                <a:gd name="connsiteX3" fmla="*/ 1679692 w 2010519"/>
                <a:gd name="connsiteY3" fmla="*/ 2567531 h 2880909"/>
                <a:gd name="connsiteX4" fmla="*/ 744762 w 2010519"/>
                <a:gd name="connsiteY4" fmla="*/ 2877498 h 2880909"/>
                <a:gd name="connsiteX5" fmla="*/ 238349 w 2010519"/>
                <a:gd name="connsiteY5" fmla="*/ 2428047 h 2880909"/>
                <a:gd name="connsiteX6" fmla="*/ 43803 w 2010519"/>
                <a:gd name="connsiteY6" fmla="*/ 1446538 h 2880909"/>
                <a:gd name="connsiteX0" fmla="*/ 43803 w 2010519"/>
                <a:gd name="connsiteY0" fmla="*/ 1446538 h 2885309"/>
                <a:gd name="connsiteX1" fmla="*/ 1054728 w 2010519"/>
                <a:gd name="connsiteY1" fmla="*/ 80 h 2885309"/>
                <a:gd name="connsiteX2" fmla="*/ 1988162 w 2010519"/>
                <a:gd name="connsiteY2" fmla="*/ 1384544 h 2885309"/>
                <a:gd name="connsiteX3" fmla="*/ 1679692 w 2010519"/>
                <a:gd name="connsiteY3" fmla="*/ 2614026 h 2885309"/>
                <a:gd name="connsiteX4" fmla="*/ 744762 w 2010519"/>
                <a:gd name="connsiteY4" fmla="*/ 2877498 h 2885309"/>
                <a:gd name="connsiteX5" fmla="*/ 238349 w 2010519"/>
                <a:gd name="connsiteY5" fmla="*/ 2428047 h 2885309"/>
                <a:gd name="connsiteX6" fmla="*/ 43803 w 2010519"/>
                <a:gd name="connsiteY6" fmla="*/ 1446538 h 2885309"/>
                <a:gd name="connsiteX0" fmla="*/ 210401 w 1814304"/>
                <a:gd name="connsiteY0" fmla="*/ 1446538 h 2885309"/>
                <a:gd name="connsiteX1" fmla="*/ 858513 w 1814304"/>
                <a:gd name="connsiteY1" fmla="*/ 80 h 2885309"/>
                <a:gd name="connsiteX2" fmla="*/ 1791947 w 1814304"/>
                <a:gd name="connsiteY2" fmla="*/ 1384544 h 2885309"/>
                <a:gd name="connsiteX3" fmla="*/ 1483477 w 1814304"/>
                <a:gd name="connsiteY3" fmla="*/ 2614026 h 2885309"/>
                <a:gd name="connsiteX4" fmla="*/ 548547 w 1814304"/>
                <a:gd name="connsiteY4" fmla="*/ 2877498 h 2885309"/>
                <a:gd name="connsiteX5" fmla="*/ 42134 w 1814304"/>
                <a:gd name="connsiteY5" fmla="*/ 2428047 h 2885309"/>
                <a:gd name="connsiteX6" fmla="*/ 210401 w 1814304"/>
                <a:gd name="connsiteY6" fmla="*/ 1446538 h 2885309"/>
                <a:gd name="connsiteX0" fmla="*/ 20133 w 1624036"/>
                <a:gd name="connsiteY0" fmla="*/ 1446538 h 2885309"/>
                <a:gd name="connsiteX1" fmla="*/ 668245 w 1624036"/>
                <a:gd name="connsiteY1" fmla="*/ 80 h 2885309"/>
                <a:gd name="connsiteX2" fmla="*/ 1601679 w 1624036"/>
                <a:gd name="connsiteY2" fmla="*/ 1384544 h 2885309"/>
                <a:gd name="connsiteX3" fmla="*/ 1293209 w 1624036"/>
                <a:gd name="connsiteY3" fmla="*/ 2614026 h 2885309"/>
                <a:gd name="connsiteX4" fmla="*/ 358279 w 1624036"/>
                <a:gd name="connsiteY4" fmla="*/ 2877498 h 2885309"/>
                <a:gd name="connsiteX5" fmla="*/ 214678 w 1624036"/>
                <a:gd name="connsiteY5" fmla="*/ 2428047 h 2885309"/>
                <a:gd name="connsiteX6" fmla="*/ 20133 w 1624036"/>
                <a:gd name="connsiteY6" fmla="*/ 1446538 h 2885309"/>
                <a:gd name="connsiteX0" fmla="*/ 24799 w 1586018"/>
                <a:gd name="connsiteY0" fmla="*/ 971744 h 2890542"/>
                <a:gd name="connsiteX1" fmla="*/ 630227 w 1586018"/>
                <a:gd name="connsiteY1" fmla="*/ 5313 h 2890542"/>
                <a:gd name="connsiteX2" fmla="*/ 1563661 w 1586018"/>
                <a:gd name="connsiteY2" fmla="*/ 1389777 h 2890542"/>
                <a:gd name="connsiteX3" fmla="*/ 1255191 w 1586018"/>
                <a:gd name="connsiteY3" fmla="*/ 2619259 h 2890542"/>
                <a:gd name="connsiteX4" fmla="*/ 320261 w 1586018"/>
                <a:gd name="connsiteY4" fmla="*/ 2882731 h 2890542"/>
                <a:gd name="connsiteX5" fmla="*/ 176660 w 1586018"/>
                <a:gd name="connsiteY5" fmla="*/ 2433280 h 2890542"/>
                <a:gd name="connsiteX6" fmla="*/ 24799 w 1586018"/>
                <a:gd name="connsiteY6" fmla="*/ 971744 h 2890542"/>
                <a:gd name="connsiteX0" fmla="*/ 24799 w 1337869"/>
                <a:gd name="connsiteY0" fmla="*/ 966998 h 2885796"/>
                <a:gd name="connsiteX1" fmla="*/ 630227 w 1337869"/>
                <a:gd name="connsiteY1" fmla="*/ 567 h 2885796"/>
                <a:gd name="connsiteX2" fmla="*/ 1136823 w 1337869"/>
                <a:gd name="connsiteY2" fmla="*/ 851669 h 2885796"/>
                <a:gd name="connsiteX3" fmla="*/ 1255191 w 1337869"/>
                <a:gd name="connsiteY3" fmla="*/ 2614513 h 2885796"/>
                <a:gd name="connsiteX4" fmla="*/ 320261 w 1337869"/>
                <a:gd name="connsiteY4" fmla="*/ 2877985 h 2885796"/>
                <a:gd name="connsiteX5" fmla="*/ 176660 w 1337869"/>
                <a:gd name="connsiteY5" fmla="*/ 2428534 h 2885796"/>
                <a:gd name="connsiteX6" fmla="*/ 24799 w 1337869"/>
                <a:gd name="connsiteY6" fmla="*/ 966998 h 2885796"/>
                <a:gd name="connsiteX0" fmla="*/ 24799 w 1304745"/>
                <a:gd name="connsiteY0" fmla="*/ 966998 h 2880054"/>
                <a:gd name="connsiteX1" fmla="*/ 630227 w 1304745"/>
                <a:gd name="connsiteY1" fmla="*/ 567 h 2880054"/>
                <a:gd name="connsiteX2" fmla="*/ 1136823 w 1304745"/>
                <a:gd name="connsiteY2" fmla="*/ 851669 h 2880054"/>
                <a:gd name="connsiteX3" fmla="*/ 1212508 w 1304745"/>
                <a:gd name="connsiteY3" fmla="*/ 2267828 h 2880054"/>
                <a:gd name="connsiteX4" fmla="*/ 320261 w 1304745"/>
                <a:gd name="connsiteY4" fmla="*/ 2877985 h 2880054"/>
                <a:gd name="connsiteX5" fmla="*/ 176660 w 1304745"/>
                <a:gd name="connsiteY5" fmla="*/ 2428534 h 2880054"/>
                <a:gd name="connsiteX6" fmla="*/ 24799 w 1304745"/>
                <a:gd name="connsiteY6" fmla="*/ 966998 h 2880054"/>
                <a:gd name="connsiteX0" fmla="*/ 24799 w 1237557"/>
                <a:gd name="connsiteY0" fmla="*/ 966998 h 2904829"/>
                <a:gd name="connsiteX1" fmla="*/ 630227 w 1237557"/>
                <a:gd name="connsiteY1" fmla="*/ 567 h 2904829"/>
                <a:gd name="connsiteX2" fmla="*/ 1136823 w 1237557"/>
                <a:gd name="connsiteY2" fmla="*/ 851669 h 2904829"/>
                <a:gd name="connsiteX3" fmla="*/ 1212508 w 1237557"/>
                <a:gd name="connsiteY3" fmla="*/ 2267828 h 2904829"/>
                <a:gd name="connsiteX4" fmla="*/ 887167 w 1237557"/>
                <a:gd name="connsiteY4" fmla="*/ 2790186 h 2904829"/>
                <a:gd name="connsiteX5" fmla="*/ 320261 w 1237557"/>
                <a:gd name="connsiteY5" fmla="*/ 2877985 h 2904829"/>
                <a:gd name="connsiteX6" fmla="*/ 176660 w 1237557"/>
                <a:gd name="connsiteY6" fmla="*/ 2428534 h 2904829"/>
                <a:gd name="connsiteX7" fmla="*/ 24799 w 1237557"/>
                <a:gd name="connsiteY7" fmla="*/ 966998 h 2904829"/>
                <a:gd name="connsiteX0" fmla="*/ 24799 w 1237558"/>
                <a:gd name="connsiteY0" fmla="*/ 966998 h 2868598"/>
                <a:gd name="connsiteX1" fmla="*/ 630227 w 1237558"/>
                <a:gd name="connsiteY1" fmla="*/ 567 h 2868598"/>
                <a:gd name="connsiteX2" fmla="*/ 1136823 w 1237558"/>
                <a:gd name="connsiteY2" fmla="*/ 851669 h 2868598"/>
                <a:gd name="connsiteX3" fmla="*/ 1212508 w 1237558"/>
                <a:gd name="connsiteY3" fmla="*/ 2267828 h 2868598"/>
                <a:gd name="connsiteX4" fmla="*/ 887167 w 1237558"/>
                <a:gd name="connsiteY4" fmla="*/ 2790186 h 2868598"/>
                <a:gd name="connsiteX5" fmla="*/ 426969 w 1237558"/>
                <a:gd name="connsiteY5" fmla="*/ 2824651 h 2868598"/>
                <a:gd name="connsiteX6" fmla="*/ 176660 w 1237558"/>
                <a:gd name="connsiteY6" fmla="*/ 2428534 h 2868598"/>
                <a:gd name="connsiteX7" fmla="*/ 24799 w 1237558"/>
                <a:gd name="connsiteY7" fmla="*/ 966998 h 2868598"/>
                <a:gd name="connsiteX0" fmla="*/ 24799 w 1237558"/>
                <a:gd name="connsiteY0" fmla="*/ 806524 h 2868132"/>
                <a:gd name="connsiteX1" fmla="*/ 630227 w 1237558"/>
                <a:gd name="connsiteY1" fmla="*/ 101 h 2868132"/>
                <a:gd name="connsiteX2" fmla="*/ 1136823 w 1237558"/>
                <a:gd name="connsiteY2" fmla="*/ 851203 h 2868132"/>
                <a:gd name="connsiteX3" fmla="*/ 1212508 w 1237558"/>
                <a:gd name="connsiteY3" fmla="*/ 2267362 h 2868132"/>
                <a:gd name="connsiteX4" fmla="*/ 887167 w 1237558"/>
                <a:gd name="connsiteY4" fmla="*/ 2789720 h 2868132"/>
                <a:gd name="connsiteX5" fmla="*/ 426969 w 1237558"/>
                <a:gd name="connsiteY5" fmla="*/ 2824185 h 2868132"/>
                <a:gd name="connsiteX6" fmla="*/ 176660 w 1237558"/>
                <a:gd name="connsiteY6" fmla="*/ 2428068 h 2868132"/>
                <a:gd name="connsiteX7" fmla="*/ 24799 w 1237558"/>
                <a:gd name="connsiteY7" fmla="*/ 806524 h 286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7558" h="2868132">
                  <a:moveTo>
                    <a:pt x="24799" y="806524"/>
                  </a:moveTo>
                  <a:cubicBezTo>
                    <a:pt x="100394" y="401863"/>
                    <a:pt x="444890" y="-7346"/>
                    <a:pt x="630227" y="101"/>
                  </a:cubicBezTo>
                  <a:cubicBezTo>
                    <a:pt x="815564" y="7548"/>
                    <a:pt x="1048161" y="454291"/>
                    <a:pt x="1136823" y="851203"/>
                  </a:cubicBezTo>
                  <a:cubicBezTo>
                    <a:pt x="1225485" y="1248115"/>
                    <a:pt x="1268345" y="1970944"/>
                    <a:pt x="1212508" y="2267362"/>
                  </a:cubicBezTo>
                  <a:cubicBezTo>
                    <a:pt x="1156671" y="2563780"/>
                    <a:pt x="1035875" y="2688027"/>
                    <a:pt x="887167" y="2789720"/>
                  </a:cubicBezTo>
                  <a:cubicBezTo>
                    <a:pt x="738459" y="2891413"/>
                    <a:pt x="545387" y="2884460"/>
                    <a:pt x="426969" y="2824185"/>
                  </a:cubicBezTo>
                  <a:cubicBezTo>
                    <a:pt x="308551" y="2763910"/>
                    <a:pt x="293486" y="2666561"/>
                    <a:pt x="176660" y="2428068"/>
                  </a:cubicBezTo>
                  <a:cubicBezTo>
                    <a:pt x="59834" y="2189575"/>
                    <a:pt x="-50796" y="1211185"/>
                    <a:pt x="24799" y="806524"/>
                  </a:cubicBezTo>
                  <a:close/>
                </a:path>
              </a:pathLst>
            </a:custGeom>
            <a:noFill/>
            <a:ln w="25400">
              <a:solidFill>
                <a:srgbClr val="B42D2D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4" name="Text Box 15"/>
          <p:cNvSpPr txBox="1">
            <a:spLocks noChangeArrowheads="1"/>
          </p:cNvSpPr>
          <p:nvPr/>
        </p:nvSpPr>
        <p:spPr bwMode="auto">
          <a:xfrm>
            <a:off x="4195224" y="5178306"/>
            <a:ext cx="1440000" cy="4680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/>
          <a:p>
            <a:pPr algn="ctr" eaLnBrk="0" hangingPunct="0">
              <a:buClr>
                <a:schemeClr val="accent2"/>
              </a:buClr>
              <a:buFont typeface="Wingdings" pitchFamily="2" charset="2"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互不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相交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60265" y="5178306"/>
            <a:ext cx="2144436" cy="468000"/>
            <a:chOff x="5760265" y="5178306"/>
            <a:chExt cx="2144436" cy="468000"/>
          </a:xfrm>
        </p:grpSpPr>
        <p:sp>
          <p:nvSpPr>
            <p:cNvPr id="85" name="右箭头 84"/>
            <p:cNvSpPr/>
            <p:nvPr/>
          </p:nvSpPr>
          <p:spPr>
            <a:xfrm>
              <a:off x="5760265" y="525030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Text Box 15"/>
            <p:cNvSpPr txBox="1">
              <a:spLocks noChangeArrowheads="1"/>
            </p:cNvSpPr>
            <p:nvPr/>
          </p:nvSpPr>
          <p:spPr bwMode="auto">
            <a:xfrm>
              <a:off x="6464701" y="5178306"/>
              <a:ext cx="1440000" cy="468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没有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回路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022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的逻辑特征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070098" y="5178306"/>
            <a:ext cx="3404435" cy="468000"/>
            <a:chOff x="8070098" y="5178306"/>
            <a:chExt cx="3404435" cy="468000"/>
          </a:xfrm>
        </p:grpSpPr>
        <p:sp>
          <p:nvSpPr>
            <p:cNvPr id="89" name="右箭头 88"/>
            <p:cNvSpPr/>
            <p:nvPr/>
          </p:nvSpPr>
          <p:spPr>
            <a:xfrm>
              <a:off x="8070098" y="525030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Text Box 15"/>
            <p:cNvSpPr txBox="1">
              <a:spLocks noChangeArrowheads="1"/>
            </p:cNvSpPr>
            <p:nvPr/>
          </p:nvSpPr>
          <p:spPr bwMode="auto">
            <a:xfrm>
              <a:off x="8774533" y="5178306"/>
              <a:ext cx="2700000" cy="468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buClr>
                  <a:schemeClr val="accent2"/>
                </a:buClr>
                <a:buFont typeface="Wingdings" pitchFamily="2" charset="2"/>
                <a:buNone/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树结构具有层次性</a:t>
              </a: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091053" y="3328075"/>
            <a:ext cx="3202304" cy="2051050"/>
            <a:chOff x="1091053" y="3328075"/>
            <a:chExt cx="3202304" cy="2051050"/>
          </a:xfrm>
        </p:grpSpPr>
        <p:cxnSp>
          <p:nvCxnSpPr>
            <p:cNvPr id="92" name="直接连接符 91"/>
            <p:cNvCxnSpPr/>
            <p:nvPr/>
          </p:nvCxnSpPr>
          <p:spPr>
            <a:xfrm>
              <a:off x="1091053" y="3328075"/>
              <a:ext cx="3202304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1091053" y="4359950"/>
              <a:ext cx="3202304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1091053" y="5379125"/>
              <a:ext cx="2592000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064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81" grpId="0"/>
      <p:bldP spid="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022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的基本术语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763318" y="2414468"/>
            <a:ext cx="2482533" cy="3416301"/>
            <a:chOff x="1326198" y="2429828"/>
            <a:chExt cx="2482533" cy="3416301"/>
          </a:xfrm>
          <a:solidFill>
            <a:srgbClr val="B4B4BE"/>
          </a:solidFill>
        </p:grpSpPr>
        <p:sp>
          <p:nvSpPr>
            <p:cNvPr id="17" name="Oval 45"/>
            <p:cNvSpPr>
              <a:spLocks noChangeArrowheads="1"/>
            </p:cNvSpPr>
            <p:nvPr/>
          </p:nvSpPr>
          <p:spPr bwMode="auto">
            <a:xfrm>
              <a:off x="2699068" y="2429828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" name="Oval 105"/>
            <p:cNvSpPr>
              <a:spLocks noChangeArrowheads="1"/>
            </p:cNvSpPr>
            <p:nvPr/>
          </p:nvSpPr>
          <p:spPr bwMode="auto">
            <a:xfrm>
              <a:off x="3340418" y="3323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9" name="Oval 106"/>
            <p:cNvSpPr>
              <a:spLocks noChangeArrowheads="1"/>
            </p:cNvSpPr>
            <p:nvPr/>
          </p:nvSpPr>
          <p:spPr bwMode="auto">
            <a:xfrm>
              <a:off x="2014856" y="33108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2" name="Oval 107"/>
            <p:cNvSpPr>
              <a:spLocks noChangeArrowheads="1"/>
            </p:cNvSpPr>
            <p:nvPr/>
          </p:nvSpPr>
          <p:spPr bwMode="auto">
            <a:xfrm>
              <a:off x="3340418" y="4339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3" name="Oval 108"/>
            <p:cNvSpPr>
              <a:spLocks noChangeArrowheads="1"/>
            </p:cNvSpPr>
            <p:nvPr/>
          </p:nvSpPr>
          <p:spPr bwMode="auto">
            <a:xfrm>
              <a:off x="2629853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4" name="Oval 109"/>
            <p:cNvSpPr>
              <a:spLocks noChangeArrowheads="1"/>
            </p:cNvSpPr>
            <p:nvPr/>
          </p:nvSpPr>
          <p:spPr bwMode="auto">
            <a:xfrm>
              <a:off x="1979931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5" name="Oval 110"/>
            <p:cNvSpPr>
              <a:spLocks noChangeArrowheads="1"/>
            </p:cNvSpPr>
            <p:nvPr/>
          </p:nvSpPr>
          <p:spPr bwMode="auto">
            <a:xfrm>
              <a:off x="1326198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6" name="Oval 111"/>
            <p:cNvSpPr>
              <a:spLocks noChangeArrowheads="1"/>
            </p:cNvSpPr>
            <p:nvPr/>
          </p:nvSpPr>
          <p:spPr bwMode="auto">
            <a:xfrm>
              <a:off x="1522096" y="536194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8" name="Oval 112"/>
            <p:cNvSpPr>
              <a:spLocks noChangeArrowheads="1"/>
            </p:cNvSpPr>
            <p:nvPr/>
          </p:nvSpPr>
          <p:spPr bwMode="auto">
            <a:xfrm>
              <a:off x="2396491" y="537781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1" name="Line 113"/>
            <p:cNvSpPr>
              <a:spLocks noChangeShapeType="1"/>
            </p:cNvSpPr>
            <p:nvPr/>
          </p:nvSpPr>
          <p:spPr bwMode="auto">
            <a:xfrm flipH="1">
              <a:off x="2381568" y="2815591"/>
              <a:ext cx="384175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2" name="Line 114"/>
            <p:cNvSpPr>
              <a:spLocks noChangeShapeType="1"/>
            </p:cNvSpPr>
            <p:nvPr/>
          </p:nvSpPr>
          <p:spPr bwMode="auto">
            <a:xfrm>
              <a:off x="3088006" y="2815591"/>
              <a:ext cx="355600" cy="5476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3" name="Line 115"/>
            <p:cNvSpPr>
              <a:spLocks noChangeShapeType="1"/>
            </p:cNvSpPr>
            <p:nvPr/>
          </p:nvSpPr>
          <p:spPr bwMode="auto">
            <a:xfrm>
              <a:off x="3576956" y="3772853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4" name="Line 117"/>
            <p:cNvSpPr>
              <a:spLocks noChangeShapeType="1"/>
            </p:cNvSpPr>
            <p:nvPr/>
          </p:nvSpPr>
          <p:spPr bwMode="auto">
            <a:xfrm flipH="1">
              <a:off x="2219643" y="3760153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5" name="Line 118"/>
            <p:cNvSpPr>
              <a:spLocks noChangeShapeType="1"/>
            </p:cNvSpPr>
            <p:nvPr/>
          </p:nvSpPr>
          <p:spPr bwMode="auto">
            <a:xfrm>
              <a:off x="2381568" y="3715703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6" name="Line 119"/>
            <p:cNvSpPr>
              <a:spLocks noChangeShapeType="1"/>
            </p:cNvSpPr>
            <p:nvPr/>
          </p:nvSpPr>
          <p:spPr bwMode="auto">
            <a:xfrm>
              <a:off x="2323783" y="4775201"/>
              <a:ext cx="249872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41" name="Line 120"/>
            <p:cNvSpPr>
              <a:spLocks noChangeShapeType="1"/>
            </p:cNvSpPr>
            <p:nvPr/>
          </p:nvSpPr>
          <p:spPr bwMode="auto">
            <a:xfrm flipH="1">
              <a:off x="1673543" y="3703003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 flipH="1">
              <a:off x="1791018" y="4792028"/>
              <a:ext cx="296863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4847" y="926847"/>
            <a:ext cx="8420512" cy="1140722"/>
            <a:chOff x="744847" y="926847"/>
            <a:chExt cx="8420512" cy="1140722"/>
          </a:xfrm>
        </p:grpSpPr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1316759" y="1587438"/>
              <a:ext cx="7848600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>
              <a:spAutoFit/>
            </a:bodyPr>
            <a:lstStyle>
              <a:defPPr>
                <a:defRPr lang="zh-CN"/>
              </a:defPPr>
              <a:lvl1pPr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  <a:defRPr sz="2800">
                  <a:solidFill>
                    <a:srgbClr val="507D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285A32"/>
                  </a:solidFill>
                </a:rPr>
                <a:t>树的度</a:t>
              </a:r>
              <a:r>
                <a:rPr lang="zh-CN" altLang="en-US" dirty="0">
                  <a:solidFill>
                    <a:srgbClr val="404040"/>
                  </a:solidFill>
                </a:rPr>
                <a:t>：树中各结点度的最大值</a:t>
              </a: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1316759" y="926847"/>
              <a:ext cx="7848600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的度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：结点所拥有的子树的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个数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Group 67"/>
            <p:cNvGrpSpPr/>
            <p:nvPr/>
          </p:nvGrpSpPr>
          <p:grpSpPr>
            <a:xfrm>
              <a:off x="744847" y="96605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6" name="Group 67"/>
            <p:cNvGrpSpPr/>
            <p:nvPr/>
          </p:nvGrpSpPr>
          <p:grpSpPr>
            <a:xfrm>
              <a:off x="744847" y="1604927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7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744847" y="2243799"/>
            <a:ext cx="8636412" cy="1144953"/>
            <a:chOff x="744847" y="2243799"/>
            <a:chExt cx="8636412" cy="1144953"/>
          </a:xfrm>
        </p:grpSpPr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1316759" y="2908621"/>
              <a:ext cx="8064500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分支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：度不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 0 的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结点，也称为非终端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</a:t>
              </a:r>
              <a:endParaRPr kumimoji="1" lang="zh-CN" altLang="en-US" sz="2400" b="1" dirty="0">
                <a:solidFill>
                  <a:schemeClr val="tx1"/>
                </a:solidFill>
                <a:latin typeface="宋体" charset="-122"/>
                <a:ea typeface="宋体" charset="-122"/>
              </a:endParaRP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1316759" y="2248029"/>
              <a:ext cx="8064500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叶子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：度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 0 的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结点，也称为终端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" name="Group 67"/>
            <p:cNvGrpSpPr/>
            <p:nvPr/>
          </p:nvGrpSpPr>
          <p:grpSpPr>
            <a:xfrm>
              <a:off x="744847" y="224379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2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4" name="Group 67"/>
            <p:cNvGrpSpPr/>
            <p:nvPr/>
          </p:nvGrpSpPr>
          <p:grpSpPr>
            <a:xfrm>
              <a:off x="744847" y="288267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5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8769667" y="4320738"/>
            <a:ext cx="2482533" cy="1506538"/>
            <a:chOff x="4541838" y="5299473"/>
            <a:chExt cx="2482533" cy="1506538"/>
          </a:xfrm>
        </p:grpSpPr>
        <p:sp>
          <p:nvSpPr>
            <p:cNvPr id="66" name="Oval 107"/>
            <p:cNvSpPr>
              <a:spLocks noChangeArrowheads="1"/>
            </p:cNvSpPr>
            <p:nvPr/>
          </p:nvSpPr>
          <p:spPr bwMode="auto">
            <a:xfrm>
              <a:off x="6556058" y="5299473"/>
              <a:ext cx="468313" cy="468313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36000" tIns="18000" rIns="36000" bIns="36000"/>
            <a:lstStyle/>
            <a:p>
              <a:pPr>
                <a:lnSpc>
                  <a:spcPct val="80000"/>
                </a:lnSpc>
              </a:pPr>
              <a:endParaRPr lang="en-US" altLang="zh-CN" sz="2800" b="1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7" name="Oval 108"/>
            <p:cNvSpPr>
              <a:spLocks noChangeArrowheads="1"/>
            </p:cNvSpPr>
            <p:nvPr/>
          </p:nvSpPr>
          <p:spPr bwMode="auto">
            <a:xfrm>
              <a:off x="5845493" y="5302648"/>
              <a:ext cx="468313" cy="468313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36000" tIns="18000" rIns="36000" bIns="36000"/>
            <a:lstStyle/>
            <a:p>
              <a:pPr>
                <a:lnSpc>
                  <a:spcPct val="80000"/>
                </a:lnSpc>
              </a:pPr>
              <a:endParaRPr lang="en-US" altLang="zh-CN" sz="2800" b="1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9" name="Oval 110"/>
            <p:cNvSpPr>
              <a:spLocks noChangeArrowheads="1"/>
            </p:cNvSpPr>
            <p:nvPr/>
          </p:nvSpPr>
          <p:spPr bwMode="auto">
            <a:xfrm>
              <a:off x="4541838" y="5302648"/>
              <a:ext cx="468313" cy="468313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endParaRPr lang="en-US" altLang="zh-CN" sz="2800" b="1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0" name="Oval 111"/>
            <p:cNvSpPr>
              <a:spLocks noChangeArrowheads="1"/>
            </p:cNvSpPr>
            <p:nvPr/>
          </p:nvSpPr>
          <p:spPr bwMode="auto">
            <a:xfrm>
              <a:off x="4737736" y="6321823"/>
              <a:ext cx="468313" cy="468313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36000" tIns="18000" rIns="36000" bIns="36000"/>
            <a:lstStyle/>
            <a:p>
              <a:pPr>
                <a:lnSpc>
                  <a:spcPct val="80000"/>
                </a:lnSpc>
              </a:pPr>
              <a:endParaRPr lang="en-US" altLang="zh-CN" sz="2800" b="1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9" name="Oval 112"/>
            <p:cNvSpPr>
              <a:spLocks noChangeArrowheads="1"/>
            </p:cNvSpPr>
            <p:nvPr/>
          </p:nvSpPr>
          <p:spPr bwMode="auto">
            <a:xfrm>
              <a:off x="5612131" y="6337698"/>
              <a:ext cx="468313" cy="468313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36000" tIns="18000" rIns="36000" bIns="36000"/>
            <a:lstStyle/>
            <a:p>
              <a:pPr>
                <a:lnSpc>
                  <a:spcPct val="80000"/>
                </a:lnSpc>
              </a:pPr>
              <a:endParaRPr lang="en-US" altLang="zh-CN" sz="2800" b="1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812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022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的基本术语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763318" y="2414468"/>
            <a:ext cx="2482533" cy="3416301"/>
            <a:chOff x="1326198" y="2429828"/>
            <a:chExt cx="2482533" cy="3416301"/>
          </a:xfrm>
          <a:solidFill>
            <a:srgbClr val="B4B4BE"/>
          </a:solidFill>
        </p:grpSpPr>
        <p:sp>
          <p:nvSpPr>
            <p:cNvPr id="17" name="Oval 45"/>
            <p:cNvSpPr>
              <a:spLocks noChangeArrowheads="1"/>
            </p:cNvSpPr>
            <p:nvPr/>
          </p:nvSpPr>
          <p:spPr bwMode="auto">
            <a:xfrm>
              <a:off x="2699068" y="2429828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" name="Oval 105"/>
            <p:cNvSpPr>
              <a:spLocks noChangeArrowheads="1"/>
            </p:cNvSpPr>
            <p:nvPr/>
          </p:nvSpPr>
          <p:spPr bwMode="auto">
            <a:xfrm>
              <a:off x="3340418" y="3323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9" name="Oval 106"/>
            <p:cNvSpPr>
              <a:spLocks noChangeArrowheads="1"/>
            </p:cNvSpPr>
            <p:nvPr/>
          </p:nvSpPr>
          <p:spPr bwMode="auto">
            <a:xfrm>
              <a:off x="2014856" y="33108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2" name="Oval 107"/>
            <p:cNvSpPr>
              <a:spLocks noChangeArrowheads="1"/>
            </p:cNvSpPr>
            <p:nvPr/>
          </p:nvSpPr>
          <p:spPr bwMode="auto">
            <a:xfrm>
              <a:off x="3340418" y="4339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3" name="Oval 108"/>
            <p:cNvSpPr>
              <a:spLocks noChangeArrowheads="1"/>
            </p:cNvSpPr>
            <p:nvPr/>
          </p:nvSpPr>
          <p:spPr bwMode="auto">
            <a:xfrm>
              <a:off x="2629853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4" name="Oval 109"/>
            <p:cNvSpPr>
              <a:spLocks noChangeArrowheads="1"/>
            </p:cNvSpPr>
            <p:nvPr/>
          </p:nvSpPr>
          <p:spPr bwMode="auto">
            <a:xfrm>
              <a:off x="1979931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5" name="Oval 110"/>
            <p:cNvSpPr>
              <a:spLocks noChangeArrowheads="1"/>
            </p:cNvSpPr>
            <p:nvPr/>
          </p:nvSpPr>
          <p:spPr bwMode="auto">
            <a:xfrm>
              <a:off x="1326198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6" name="Oval 111"/>
            <p:cNvSpPr>
              <a:spLocks noChangeArrowheads="1"/>
            </p:cNvSpPr>
            <p:nvPr/>
          </p:nvSpPr>
          <p:spPr bwMode="auto">
            <a:xfrm>
              <a:off x="1522096" y="536194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8" name="Oval 112"/>
            <p:cNvSpPr>
              <a:spLocks noChangeArrowheads="1"/>
            </p:cNvSpPr>
            <p:nvPr/>
          </p:nvSpPr>
          <p:spPr bwMode="auto">
            <a:xfrm>
              <a:off x="2396491" y="537781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1" name="Line 113"/>
            <p:cNvSpPr>
              <a:spLocks noChangeShapeType="1"/>
            </p:cNvSpPr>
            <p:nvPr/>
          </p:nvSpPr>
          <p:spPr bwMode="auto">
            <a:xfrm flipH="1">
              <a:off x="2381568" y="2815591"/>
              <a:ext cx="384175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2" name="Line 114"/>
            <p:cNvSpPr>
              <a:spLocks noChangeShapeType="1"/>
            </p:cNvSpPr>
            <p:nvPr/>
          </p:nvSpPr>
          <p:spPr bwMode="auto">
            <a:xfrm>
              <a:off x="3088006" y="2815591"/>
              <a:ext cx="355600" cy="5476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3" name="Line 115"/>
            <p:cNvSpPr>
              <a:spLocks noChangeShapeType="1"/>
            </p:cNvSpPr>
            <p:nvPr/>
          </p:nvSpPr>
          <p:spPr bwMode="auto">
            <a:xfrm>
              <a:off x="3576956" y="3772853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4" name="Line 117"/>
            <p:cNvSpPr>
              <a:spLocks noChangeShapeType="1"/>
            </p:cNvSpPr>
            <p:nvPr/>
          </p:nvSpPr>
          <p:spPr bwMode="auto">
            <a:xfrm flipH="1">
              <a:off x="2219643" y="3760153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5" name="Line 118"/>
            <p:cNvSpPr>
              <a:spLocks noChangeShapeType="1"/>
            </p:cNvSpPr>
            <p:nvPr/>
          </p:nvSpPr>
          <p:spPr bwMode="auto">
            <a:xfrm>
              <a:off x="2381568" y="3715703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6" name="Line 119"/>
            <p:cNvSpPr>
              <a:spLocks noChangeShapeType="1"/>
            </p:cNvSpPr>
            <p:nvPr/>
          </p:nvSpPr>
          <p:spPr bwMode="auto">
            <a:xfrm>
              <a:off x="2323783" y="4775201"/>
              <a:ext cx="249872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41" name="Line 120"/>
            <p:cNvSpPr>
              <a:spLocks noChangeShapeType="1"/>
            </p:cNvSpPr>
            <p:nvPr/>
          </p:nvSpPr>
          <p:spPr bwMode="auto">
            <a:xfrm flipH="1">
              <a:off x="1673543" y="3703003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 flipH="1">
              <a:off x="1791018" y="4792028"/>
              <a:ext cx="296863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4847" y="926847"/>
            <a:ext cx="10501004" cy="1140722"/>
            <a:chOff x="744847" y="926847"/>
            <a:chExt cx="10501004" cy="1140722"/>
          </a:xfrm>
        </p:grpSpPr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1316758" y="1587438"/>
              <a:ext cx="9460779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>
              <a:spAutoFit/>
            </a:bodyPr>
            <a:lstStyle>
              <a:defPPr>
                <a:defRPr lang="zh-CN"/>
              </a:defPPr>
              <a:lvl1pPr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  <a:defRPr sz="2800">
                  <a:solidFill>
                    <a:srgbClr val="507D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 smtClean="0">
                  <a:solidFill>
                    <a:srgbClr val="285A32"/>
                  </a:solidFill>
                </a:rPr>
                <a:t>双亲</a:t>
              </a:r>
              <a:r>
                <a:rPr lang="zh-CN" altLang="en-US" dirty="0">
                  <a:solidFill>
                    <a:srgbClr val="404040"/>
                  </a:solidFill>
                </a:rPr>
                <a:t>：</a:t>
              </a:r>
              <a:r>
                <a:rPr lang="zh-CN" altLang="en-US" dirty="0" smtClean="0">
                  <a:solidFill>
                    <a:srgbClr val="404040"/>
                  </a:solidFill>
                </a:rPr>
                <a:t>这个</a:t>
              </a:r>
              <a:r>
                <a:rPr lang="zh-CN" altLang="en-US" dirty="0">
                  <a:solidFill>
                    <a:srgbClr val="404040"/>
                  </a:solidFill>
                </a:rPr>
                <a:t>结点称为它孩子结点的双亲结点</a:t>
              </a: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1316758" y="926847"/>
              <a:ext cx="9929093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>
              <a:spAutoFit/>
            </a:bodyPr>
            <a:lstStyle/>
            <a:p>
              <a:pPr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孩子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树中某结点子树的根结点称为这个结点的孩子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Group 67"/>
            <p:cNvGrpSpPr/>
            <p:nvPr/>
          </p:nvGrpSpPr>
          <p:grpSpPr>
            <a:xfrm>
              <a:off x="744847" y="96605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6" name="Group 67"/>
            <p:cNvGrpSpPr/>
            <p:nvPr/>
          </p:nvGrpSpPr>
          <p:grpSpPr>
            <a:xfrm>
              <a:off x="744847" y="1604927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7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744847" y="2243799"/>
            <a:ext cx="8636412" cy="484361"/>
            <a:chOff x="744847" y="2243799"/>
            <a:chExt cx="8636412" cy="484361"/>
          </a:xfrm>
        </p:grpSpPr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1316759" y="2248029"/>
              <a:ext cx="8064500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兄弟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：具有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同一个双亲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的孩子结点互称为兄弟</a:t>
              </a:r>
            </a:p>
          </p:txBody>
        </p:sp>
        <p:grpSp>
          <p:nvGrpSpPr>
            <p:cNvPr id="51" name="Group 67"/>
            <p:cNvGrpSpPr/>
            <p:nvPr/>
          </p:nvGrpSpPr>
          <p:grpSpPr>
            <a:xfrm>
              <a:off x="744847" y="224379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2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9452295" y="2414468"/>
            <a:ext cx="1793875" cy="1370393"/>
            <a:chOff x="9451975" y="2407302"/>
            <a:chExt cx="1793875" cy="1370393"/>
          </a:xfrm>
        </p:grpSpPr>
        <p:sp>
          <p:nvSpPr>
            <p:cNvPr id="61" name="Oval 110"/>
            <p:cNvSpPr>
              <a:spLocks noChangeArrowheads="1"/>
            </p:cNvSpPr>
            <p:nvPr/>
          </p:nvSpPr>
          <p:spPr bwMode="auto">
            <a:xfrm>
              <a:off x="10151427" y="2407302"/>
              <a:ext cx="468313" cy="468313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endParaRPr lang="en-US" altLang="zh-CN" sz="2800" b="1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Oval 110"/>
            <p:cNvSpPr>
              <a:spLocks noChangeArrowheads="1"/>
            </p:cNvSpPr>
            <p:nvPr/>
          </p:nvSpPr>
          <p:spPr bwMode="auto">
            <a:xfrm>
              <a:off x="9451975" y="3289180"/>
              <a:ext cx="468313" cy="468313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endParaRPr lang="en-US" altLang="zh-CN" sz="2800" b="1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5" name="Oval 110"/>
            <p:cNvSpPr>
              <a:spLocks noChangeArrowheads="1"/>
            </p:cNvSpPr>
            <p:nvPr/>
          </p:nvSpPr>
          <p:spPr bwMode="auto">
            <a:xfrm>
              <a:off x="10777537" y="3309382"/>
              <a:ext cx="468313" cy="468313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endParaRPr lang="en-US" altLang="zh-CN" sz="2800" b="1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176847" y="3425229"/>
            <a:ext cx="6989445" cy="524827"/>
            <a:chOff x="2657476" y="1961197"/>
            <a:chExt cx="6989445" cy="524827"/>
          </a:xfrm>
        </p:grpSpPr>
        <p:sp>
          <p:nvSpPr>
            <p:cNvPr id="73" name="Text Box 14"/>
            <p:cNvSpPr txBox="1">
              <a:spLocks noChangeArrowheads="1"/>
            </p:cNvSpPr>
            <p:nvPr/>
          </p:nvSpPr>
          <p:spPr bwMode="auto">
            <a:xfrm>
              <a:off x="2735264" y="1978024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400" b="1" i="1" dirty="0"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24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2657476" y="2022474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auto">
            <a:xfrm>
              <a:off x="5891849" y="2027237"/>
              <a:ext cx="442913" cy="427037"/>
            </a:xfrm>
            <a:prstGeom prst="ellipse">
              <a:avLst/>
            </a:prstGeom>
            <a:solidFill>
              <a:srgbClr val="6E6EAA"/>
            </a:solidFill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78" name="Oval 19"/>
            <p:cNvSpPr>
              <a:spLocks noChangeArrowheads="1"/>
            </p:cNvSpPr>
            <p:nvPr/>
          </p:nvSpPr>
          <p:spPr bwMode="auto">
            <a:xfrm>
              <a:off x="7163436" y="2028824"/>
              <a:ext cx="442913" cy="427037"/>
            </a:xfrm>
            <a:prstGeom prst="ellipse">
              <a:avLst/>
            </a:prstGeom>
            <a:solidFill>
              <a:srgbClr val="6E6EAA"/>
            </a:solidFill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80" name="Text Box 20"/>
            <p:cNvSpPr txBox="1">
              <a:spLocks noChangeArrowheads="1"/>
            </p:cNvSpPr>
            <p:nvPr/>
          </p:nvSpPr>
          <p:spPr bwMode="auto">
            <a:xfrm>
              <a:off x="9272271" y="1976437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i="1" baseline="-25000" dirty="0">
                  <a:latin typeface="Times New Roman" pitchFamily="18" charset="0"/>
                  <a:ea typeface="宋体" charset="-122"/>
                </a:rPr>
                <a:t>n</a:t>
              </a:r>
              <a:endParaRPr lang="en-US" altLang="zh-CN" sz="24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1" name="Oval 21"/>
            <p:cNvSpPr>
              <a:spLocks noChangeArrowheads="1"/>
            </p:cNvSpPr>
            <p:nvPr/>
          </p:nvSpPr>
          <p:spPr bwMode="auto">
            <a:xfrm>
              <a:off x="9184324" y="2049462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4006534" y="1963737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3" name="Oval 23"/>
            <p:cNvSpPr>
              <a:spLocks noChangeArrowheads="1"/>
            </p:cNvSpPr>
            <p:nvPr/>
          </p:nvSpPr>
          <p:spPr bwMode="auto">
            <a:xfrm>
              <a:off x="3933826" y="2022474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4" name="Line 25"/>
            <p:cNvSpPr>
              <a:spLocks noChangeShapeType="1"/>
            </p:cNvSpPr>
            <p:nvPr/>
          </p:nvSpPr>
          <p:spPr bwMode="auto">
            <a:xfrm flipV="1">
              <a:off x="3103564" y="2217737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 flipV="1">
              <a:off x="6341111" y="2217737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 flipV="1">
              <a:off x="7622224" y="2217737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87" name="Line 27"/>
            <p:cNvSpPr>
              <a:spLocks noChangeShapeType="1"/>
            </p:cNvSpPr>
            <p:nvPr/>
          </p:nvSpPr>
          <p:spPr bwMode="auto">
            <a:xfrm flipV="1">
              <a:off x="4376739" y="2233452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75" name="Text Box 16"/>
            <p:cNvSpPr txBox="1">
              <a:spLocks noChangeArrowheads="1"/>
            </p:cNvSpPr>
            <p:nvPr/>
          </p:nvSpPr>
          <p:spPr bwMode="auto">
            <a:xfrm>
              <a:off x="5909310" y="1961197"/>
              <a:ext cx="554057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400" b="1" i="1" dirty="0" smtClean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i="1" baseline="-25000" dirty="0" smtClean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b="1" baseline="-25000" dirty="0" smtClean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-1</a:t>
              </a:r>
              <a:endParaRPr lang="en-US" altLang="zh-CN" sz="2400" b="1" dirty="0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7" name="Text Box 18"/>
            <p:cNvSpPr txBox="1">
              <a:spLocks noChangeArrowheads="1"/>
            </p:cNvSpPr>
            <p:nvPr/>
          </p:nvSpPr>
          <p:spPr bwMode="auto">
            <a:xfrm>
              <a:off x="7236144" y="1962784"/>
              <a:ext cx="431165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 err="1" smtClean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i="1" baseline="-25000" dirty="0" err="1" smtClean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lang="en-US" altLang="zh-CN" sz="2400" b="1" dirty="0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88" name="Text Box 91" descr="水滴"/>
          <p:cNvSpPr txBox="1">
            <a:spLocks noChangeArrowheads="1"/>
          </p:cNvSpPr>
          <p:nvPr/>
        </p:nvSpPr>
        <p:spPr bwMode="auto">
          <a:xfrm>
            <a:off x="4258838" y="3382013"/>
            <a:ext cx="2022466" cy="630274"/>
          </a:xfrm>
          <a:prstGeom prst="rect">
            <a:avLst/>
          </a:prstGeom>
          <a:noFill/>
          <a:ln w="38100" cap="rnd" cmpd="dbl">
            <a:solidFill>
              <a:srgbClr val="B42D2D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spcBef>
                <a:spcPct val="50000"/>
              </a:spcBef>
              <a:defRPr sz="140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1pPr>
          </a:lstStyle>
          <a:p>
            <a:endParaRPr lang="zh-CN" altLang="en-US"/>
          </a:p>
          <a:p>
            <a:endParaRPr lang="zh-CN" altLang="en-US"/>
          </a:p>
        </p:txBody>
      </p:sp>
      <p:sp>
        <p:nvSpPr>
          <p:cNvPr id="89" name="Text Box 91" descr="水滴"/>
          <p:cNvSpPr txBox="1">
            <a:spLocks noChangeArrowheads="1"/>
          </p:cNvSpPr>
          <p:nvPr/>
        </p:nvSpPr>
        <p:spPr bwMode="auto">
          <a:xfrm rot="18480000">
            <a:off x="9138379" y="2766632"/>
            <a:ext cx="1775272" cy="630274"/>
          </a:xfrm>
          <a:prstGeom prst="rect">
            <a:avLst/>
          </a:prstGeom>
          <a:noFill/>
          <a:ln w="38100" cap="rnd" cmpd="dbl">
            <a:solidFill>
              <a:srgbClr val="B42D2D"/>
            </a:solidFill>
            <a:bevel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eaLnBrk="0" hangingPunct="0">
              <a:spcBef>
                <a:spcPct val="50000"/>
              </a:spcBef>
              <a:defRPr sz="1400">
                <a:solidFill>
                  <a:schemeClr val="bg1"/>
                </a:solidFill>
                <a:latin typeface="Times New Roman" pitchFamily="18" charset="0"/>
                <a:ea typeface="隶书" pitchFamily="49" charset="-122"/>
              </a:defRPr>
            </a:lvl1pPr>
          </a:lstStyle>
          <a:p>
            <a:endParaRPr lang="zh-CN" altLang="en-US"/>
          </a:p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699748" y="4887578"/>
            <a:ext cx="7865132" cy="480131"/>
            <a:chOff x="699748" y="4780898"/>
            <a:chExt cx="7865132" cy="480131"/>
          </a:xfrm>
        </p:grpSpPr>
        <p:sp>
          <p:nvSpPr>
            <p:cNvPr id="91" name="Text Box 7"/>
            <p:cNvSpPr txBox="1">
              <a:spLocks noChangeArrowheads="1"/>
            </p:cNvSpPr>
            <p:nvPr/>
          </p:nvSpPr>
          <p:spPr bwMode="auto">
            <a:xfrm>
              <a:off x="1259416" y="4780898"/>
              <a:ext cx="7305464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在线性结构中，逻辑关系表现为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前驱</a:t>
              </a:r>
              <a:r>
                <a:rPr lang="en-US" altLang="zh-CN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后继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5" name="Freeform 84"/>
            <p:cNvSpPr>
              <a:spLocks/>
            </p:cNvSpPr>
            <p:nvPr/>
          </p:nvSpPr>
          <p:spPr bwMode="auto">
            <a:xfrm>
              <a:off x="699748" y="4792544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9748" y="5486598"/>
            <a:ext cx="7865132" cy="480131"/>
            <a:chOff x="699748" y="5379918"/>
            <a:chExt cx="7865132" cy="480131"/>
          </a:xfrm>
        </p:grpSpPr>
        <p:sp>
          <p:nvSpPr>
            <p:cNvPr id="96" name="Text Box 7"/>
            <p:cNvSpPr txBox="1">
              <a:spLocks noChangeArrowheads="1"/>
            </p:cNvSpPr>
            <p:nvPr/>
          </p:nvSpPr>
          <p:spPr bwMode="auto">
            <a:xfrm>
              <a:off x="1259416" y="5379918"/>
              <a:ext cx="7305464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在树结构中，逻辑关系表现为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双亲</a:t>
              </a:r>
              <a:r>
                <a:rPr lang="en-US" altLang="zh-CN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孩子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7" name="Freeform 84"/>
            <p:cNvSpPr>
              <a:spLocks/>
            </p:cNvSpPr>
            <p:nvPr/>
          </p:nvSpPr>
          <p:spPr bwMode="auto">
            <a:xfrm>
              <a:off x="699748" y="5391564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067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  <p:bldP spid="89" grpId="0" animBg="1"/>
      <p:bldP spid="8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022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的基本术语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763318" y="2414468"/>
            <a:ext cx="2482533" cy="3416301"/>
            <a:chOff x="1326198" y="2429828"/>
            <a:chExt cx="2482533" cy="3416301"/>
          </a:xfrm>
          <a:solidFill>
            <a:srgbClr val="B4B4BE"/>
          </a:solidFill>
        </p:grpSpPr>
        <p:sp>
          <p:nvSpPr>
            <p:cNvPr id="17" name="Oval 45"/>
            <p:cNvSpPr>
              <a:spLocks noChangeArrowheads="1"/>
            </p:cNvSpPr>
            <p:nvPr/>
          </p:nvSpPr>
          <p:spPr bwMode="auto">
            <a:xfrm>
              <a:off x="2699068" y="2429828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" name="Oval 105"/>
            <p:cNvSpPr>
              <a:spLocks noChangeArrowheads="1"/>
            </p:cNvSpPr>
            <p:nvPr/>
          </p:nvSpPr>
          <p:spPr bwMode="auto">
            <a:xfrm>
              <a:off x="3340418" y="3323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9" name="Oval 106"/>
            <p:cNvSpPr>
              <a:spLocks noChangeArrowheads="1"/>
            </p:cNvSpPr>
            <p:nvPr/>
          </p:nvSpPr>
          <p:spPr bwMode="auto">
            <a:xfrm>
              <a:off x="2014856" y="33108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2" name="Oval 107"/>
            <p:cNvSpPr>
              <a:spLocks noChangeArrowheads="1"/>
            </p:cNvSpPr>
            <p:nvPr/>
          </p:nvSpPr>
          <p:spPr bwMode="auto">
            <a:xfrm>
              <a:off x="3340418" y="4339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3" name="Oval 108"/>
            <p:cNvSpPr>
              <a:spLocks noChangeArrowheads="1"/>
            </p:cNvSpPr>
            <p:nvPr/>
          </p:nvSpPr>
          <p:spPr bwMode="auto">
            <a:xfrm>
              <a:off x="2629853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4" name="Oval 109"/>
            <p:cNvSpPr>
              <a:spLocks noChangeArrowheads="1"/>
            </p:cNvSpPr>
            <p:nvPr/>
          </p:nvSpPr>
          <p:spPr bwMode="auto">
            <a:xfrm>
              <a:off x="1979931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5" name="Oval 110"/>
            <p:cNvSpPr>
              <a:spLocks noChangeArrowheads="1"/>
            </p:cNvSpPr>
            <p:nvPr/>
          </p:nvSpPr>
          <p:spPr bwMode="auto">
            <a:xfrm>
              <a:off x="1326198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6" name="Oval 111"/>
            <p:cNvSpPr>
              <a:spLocks noChangeArrowheads="1"/>
            </p:cNvSpPr>
            <p:nvPr/>
          </p:nvSpPr>
          <p:spPr bwMode="auto">
            <a:xfrm>
              <a:off x="1522096" y="536194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8" name="Oval 112"/>
            <p:cNvSpPr>
              <a:spLocks noChangeArrowheads="1"/>
            </p:cNvSpPr>
            <p:nvPr/>
          </p:nvSpPr>
          <p:spPr bwMode="auto">
            <a:xfrm>
              <a:off x="2396491" y="537781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1" name="Line 113"/>
            <p:cNvSpPr>
              <a:spLocks noChangeShapeType="1"/>
            </p:cNvSpPr>
            <p:nvPr/>
          </p:nvSpPr>
          <p:spPr bwMode="auto">
            <a:xfrm flipH="1">
              <a:off x="2381568" y="2815591"/>
              <a:ext cx="384175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2" name="Line 114"/>
            <p:cNvSpPr>
              <a:spLocks noChangeShapeType="1"/>
            </p:cNvSpPr>
            <p:nvPr/>
          </p:nvSpPr>
          <p:spPr bwMode="auto">
            <a:xfrm>
              <a:off x="3088006" y="2815591"/>
              <a:ext cx="355600" cy="5476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3" name="Line 115"/>
            <p:cNvSpPr>
              <a:spLocks noChangeShapeType="1"/>
            </p:cNvSpPr>
            <p:nvPr/>
          </p:nvSpPr>
          <p:spPr bwMode="auto">
            <a:xfrm>
              <a:off x="3576956" y="3772853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4" name="Line 117"/>
            <p:cNvSpPr>
              <a:spLocks noChangeShapeType="1"/>
            </p:cNvSpPr>
            <p:nvPr/>
          </p:nvSpPr>
          <p:spPr bwMode="auto">
            <a:xfrm flipH="1">
              <a:off x="2219643" y="3760153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5" name="Line 118"/>
            <p:cNvSpPr>
              <a:spLocks noChangeShapeType="1"/>
            </p:cNvSpPr>
            <p:nvPr/>
          </p:nvSpPr>
          <p:spPr bwMode="auto">
            <a:xfrm>
              <a:off x="2381568" y="3715703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6" name="Line 119"/>
            <p:cNvSpPr>
              <a:spLocks noChangeShapeType="1"/>
            </p:cNvSpPr>
            <p:nvPr/>
          </p:nvSpPr>
          <p:spPr bwMode="auto">
            <a:xfrm>
              <a:off x="2323783" y="4775201"/>
              <a:ext cx="249872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41" name="Line 120"/>
            <p:cNvSpPr>
              <a:spLocks noChangeShapeType="1"/>
            </p:cNvSpPr>
            <p:nvPr/>
          </p:nvSpPr>
          <p:spPr bwMode="auto">
            <a:xfrm flipH="1">
              <a:off x="1673543" y="3703003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 flipH="1">
              <a:off x="1791018" y="4792028"/>
              <a:ext cx="296863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4847" y="850647"/>
            <a:ext cx="10501004" cy="1118255"/>
            <a:chOff x="744847" y="850647"/>
            <a:chExt cx="10501004" cy="1118255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1316758" y="850647"/>
              <a:ext cx="9929093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>
              <a:spAutoFit/>
            </a:bodyPr>
            <a:lstStyle/>
            <a:p>
              <a:pPr>
                <a:lnSpc>
                  <a:spcPts val="4000"/>
                </a:lnSpc>
                <a:buClr>
                  <a:schemeClr val="tx1"/>
                </a:buClr>
                <a:buSzPct val="85000"/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：结点序列 </a:t>
              </a:r>
              <a:r>
                <a:rPr kumimoji="1"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kumimoji="1" lang="en-US" altLang="zh-CN" sz="2800" b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kumimoji="1"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, </a:t>
              </a:r>
              <a:r>
                <a:rPr kumimoji="1" lang="en-US" altLang="zh-CN" sz="2800" b="1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kumimoji="1" lang="en-US" altLang="zh-CN" sz="2800" b="1" baseline="-30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2</a:t>
              </a:r>
              <a:r>
                <a:rPr kumimoji="1"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, …, </a:t>
              </a:r>
              <a:r>
                <a:rPr kumimoji="1" lang="en-US" altLang="zh-CN" sz="2800" b="1" i="1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kumimoji="1" lang="en-US" altLang="zh-CN" sz="2800" b="1" i="1" baseline="-30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k</a:t>
              </a:r>
              <a:r>
                <a:rPr kumimoji="1" lang="en-US" altLang="zh-CN" sz="2800" b="1" i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称为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一条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由 </a:t>
              </a:r>
              <a:r>
                <a:rPr kumimoji="1"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kumimoji="1" lang="en-US" altLang="zh-CN" sz="2800" b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1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至 </a:t>
              </a:r>
              <a:r>
                <a:rPr kumimoji="1" lang="en-US" altLang="zh-CN" sz="2800" b="1" i="1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kumimoji="1" lang="en-US" altLang="zh-CN" sz="2800" b="1" i="1" baseline="-30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k</a:t>
              </a:r>
              <a:r>
                <a:rPr kumimoji="1" lang="en-US" altLang="zh-CN" sz="2800" b="1" i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的路径，当且仅当满足如下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 </a:t>
              </a:r>
              <a:r>
                <a:rPr kumimoji="1" lang="en-US" altLang="zh-CN" sz="2800" b="1" i="1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kumimoji="1" lang="en-US" altLang="zh-CN" sz="2800" b="1" i="1" baseline="-30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kumimoji="1" lang="en-US" altLang="zh-CN" sz="2800" b="1" i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 </a:t>
              </a:r>
              <a:r>
                <a:rPr kumimoji="1"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kumimoji="1" lang="en-US" altLang="zh-CN" sz="2800" b="1" i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kumimoji="1" lang="en-US" altLang="zh-CN" sz="2800" b="1" baseline="-30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+1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双亲</a:t>
              </a:r>
              <a:r>
                <a:rPr kumimoji="1" lang="zh-CN" altLang="en-US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（1</a:t>
              </a:r>
              <a:r>
                <a:rPr kumimoji="1"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&lt;=</a:t>
              </a:r>
              <a:r>
                <a:rPr kumimoji="1" lang="en-US" altLang="zh-CN" sz="2800" b="1" i="1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kumimoji="1"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&lt;</a:t>
              </a:r>
              <a:r>
                <a:rPr kumimoji="1" lang="en-US" altLang="zh-CN" sz="2800" b="1" i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k</a:t>
              </a:r>
              <a:r>
                <a:rPr kumimoji="1"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）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Group 67"/>
            <p:cNvGrpSpPr/>
            <p:nvPr/>
          </p:nvGrpSpPr>
          <p:grpSpPr>
            <a:xfrm>
              <a:off x="744847" y="96605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744847" y="2243799"/>
            <a:ext cx="8636412" cy="484361"/>
            <a:chOff x="744847" y="2243799"/>
            <a:chExt cx="8636412" cy="484361"/>
          </a:xfrm>
        </p:grpSpPr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1316759" y="2248029"/>
              <a:ext cx="8064500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路径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长度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：路径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上经过的边的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个数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" name="Group 67"/>
            <p:cNvGrpSpPr/>
            <p:nvPr/>
          </p:nvGrpSpPr>
          <p:grpSpPr>
            <a:xfrm>
              <a:off x="744847" y="224379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2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9231630" y="2789794"/>
            <a:ext cx="967818" cy="2572027"/>
            <a:chOff x="9231630" y="2789794"/>
            <a:chExt cx="967818" cy="2572027"/>
          </a:xfrm>
        </p:grpSpPr>
        <p:sp>
          <p:nvSpPr>
            <p:cNvPr id="66" name="Line 72"/>
            <p:cNvSpPr>
              <a:spLocks noChangeShapeType="1"/>
            </p:cNvSpPr>
            <p:nvPr/>
          </p:nvSpPr>
          <p:spPr bwMode="auto">
            <a:xfrm flipH="1">
              <a:off x="9803448" y="2789794"/>
              <a:ext cx="396000" cy="527645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Line 72"/>
            <p:cNvSpPr>
              <a:spLocks noChangeShapeType="1"/>
            </p:cNvSpPr>
            <p:nvPr/>
          </p:nvSpPr>
          <p:spPr bwMode="auto">
            <a:xfrm>
              <a:off x="9669463" y="3760033"/>
              <a:ext cx="0" cy="576000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72"/>
            <p:cNvSpPr>
              <a:spLocks noChangeShapeType="1"/>
            </p:cNvSpPr>
            <p:nvPr/>
          </p:nvSpPr>
          <p:spPr bwMode="auto">
            <a:xfrm flipH="1">
              <a:off x="9231630" y="4775081"/>
              <a:ext cx="314483" cy="586740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99748" y="4887578"/>
            <a:ext cx="5106692" cy="480131"/>
            <a:chOff x="699748" y="4780898"/>
            <a:chExt cx="5106692" cy="480131"/>
          </a:xfrm>
        </p:grpSpPr>
        <p:sp>
          <p:nvSpPr>
            <p:cNvPr id="70" name="Text Box 7"/>
            <p:cNvSpPr txBox="1">
              <a:spLocks noChangeArrowheads="1"/>
            </p:cNvSpPr>
            <p:nvPr/>
          </p:nvSpPr>
          <p:spPr bwMode="auto">
            <a:xfrm>
              <a:off x="1259416" y="4780898"/>
              <a:ext cx="4547024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 r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在树结构中，路径是唯一的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84"/>
            <p:cNvSpPr>
              <a:spLocks/>
            </p:cNvSpPr>
            <p:nvPr/>
          </p:nvSpPr>
          <p:spPr bwMode="auto">
            <a:xfrm>
              <a:off x="699748" y="4792544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775327" y="2963600"/>
            <a:ext cx="8002913" cy="1118255"/>
            <a:chOff x="744847" y="2141349"/>
            <a:chExt cx="8636412" cy="1118255"/>
          </a:xfrm>
        </p:grpSpPr>
        <p:sp>
          <p:nvSpPr>
            <p:cNvPr id="92" name="Text Box 7"/>
            <p:cNvSpPr txBox="1">
              <a:spLocks noChangeArrowheads="1"/>
            </p:cNvSpPr>
            <p:nvPr/>
          </p:nvSpPr>
          <p:spPr bwMode="auto">
            <a:xfrm>
              <a:off x="1316759" y="2141349"/>
              <a:ext cx="8064500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0">
              <a:spAutoFit/>
            </a:bodyPr>
            <a:lstStyle/>
            <a:p>
              <a:pPr>
                <a:lnSpc>
                  <a:spcPts val="4000"/>
                </a:lnSpc>
                <a:buClr>
                  <a:schemeClr val="tx1"/>
                </a:buClr>
                <a:buSzPct val="85000"/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祖先、子孙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：如果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有一条路径从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到结点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则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称为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祖先，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而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y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称为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的子孙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3" name="Group 67"/>
            <p:cNvGrpSpPr/>
            <p:nvPr/>
          </p:nvGrpSpPr>
          <p:grpSpPr>
            <a:xfrm>
              <a:off x="744847" y="224379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4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8649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022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树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的基本术语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763318" y="2414468"/>
            <a:ext cx="2482533" cy="3416301"/>
            <a:chOff x="1326198" y="2429828"/>
            <a:chExt cx="2482533" cy="3416301"/>
          </a:xfrm>
          <a:solidFill>
            <a:srgbClr val="B4B4BE"/>
          </a:solidFill>
        </p:grpSpPr>
        <p:sp>
          <p:nvSpPr>
            <p:cNvPr id="17" name="Oval 45"/>
            <p:cNvSpPr>
              <a:spLocks noChangeArrowheads="1"/>
            </p:cNvSpPr>
            <p:nvPr/>
          </p:nvSpPr>
          <p:spPr bwMode="auto">
            <a:xfrm>
              <a:off x="2699068" y="2429828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8" name="Oval 105"/>
            <p:cNvSpPr>
              <a:spLocks noChangeArrowheads="1"/>
            </p:cNvSpPr>
            <p:nvPr/>
          </p:nvSpPr>
          <p:spPr bwMode="auto">
            <a:xfrm>
              <a:off x="3340418" y="3323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9" name="Oval 106"/>
            <p:cNvSpPr>
              <a:spLocks noChangeArrowheads="1"/>
            </p:cNvSpPr>
            <p:nvPr/>
          </p:nvSpPr>
          <p:spPr bwMode="auto">
            <a:xfrm>
              <a:off x="2014856" y="33108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2" name="Oval 107"/>
            <p:cNvSpPr>
              <a:spLocks noChangeArrowheads="1"/>
            </p:cNvSpPr>
            <p:nvPr/>
          </p:nvSpPr>
          <p:spPr bwMode="auto">
            <a:xfrm>
              <a:off x="3340418" y="4339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23" name="Oval 108"/>
            <p:cNvSpPr>
              <a:spLocks noChangeArrowheads="1"/>
            </p:cNvSpPr>
            <p:nvPr/>
          </p:nvSpPr>
          <p:spPr bwMode="auto">
            <a:xfrm>
              <a:off x="2629853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4" name="Oval 109"/>
            <p:cNvSpPr>
              <a:spLocks noChangeArrowheads="1"/>
            </p:cNvSpPr>
            <p:nvPr/>
          </p:nvSpPr>
          <p:spPr bwMode="auto">
            <a:xfrm>
              <a:off x="1979931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25" name="Oval 110"/>
            <p:cNvSpPr>
              <a:spLocks noChangeArrowheads="1"/>
            </p:cNvSpPr>
            <p:nvPr/>
          </p:nvSpPr>
          <p:spPr bwMode="auto">
            <a:xfrm>
              <a:off x="1326198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26" name="Oval 111"/>
            <p:cNvSpPr>
              <a:spLocks noChangeArrowheads="1"/>
            </p:cNvSpPr>
            <p:nvPr/>
          </p:nvSpPr>
          <p:spPr bwMode="auto">
            <a:xfrm>
              <a:off x="1522096" y="536194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8" name="Oval 112"/>
            <p:cNvSpPr>
              <a:spLocks noChangeArrowheads="1"/>
            </p:cNvSpPr>
            <p:nvPr/>
          </p:nvSpPr>
          <p:spPr bwMode="auto">
            <a:xfrm>
              <a:off x="2396491" y="537781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1" name="Line 113"/>
            <p:cNvSpPr>
              <a:spLocks noChangeShapeType="1"/>
            </p:cNvSpPr>
            <p:nvPr/>
          </p:nvSpPr>
          <p:spPr bwMode="auto">
            <a:xfrm flipH="1">
              <a:off x="2381568" y="2815591"/>
              <a:ext cx="384175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2" name="Line 114"/>
            <p:cNvSpPr>
              <a:spLocks noChangeShapeType="1"/>
            </p:cNvSpPr>
            <p:nvPr/>
          </p:nvSpPr>
          <p:spPr bwMode="auto">
            <a:xfrm>
              <a:off x="3088006" y="2815591"/>
              <a:ext cx="355600" cy="5476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3" name="Line 115"/>
            <p:cNvSpPr>
              <a:spLocks noChangeShapeType="1"/>
            </p:cNvSpPr>
            <p:nvPr/>
          </p:nvSpPr>
          <p:spPr bwMode="auto">
            <a:xfrm>
              <a:off x="3576956" y="3772853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4" name="Line 117"/>
            <p:cNvSpPr>
              <a:spLocks noChangeShapeType="1"/>
            </p:cNvSpPr>
            <p:nvPr/>
          </p:nvSpPr>
          <p:spPr bwMode="auto">
            <a:xfrm flipH="1">
              <a:off x="2219643" y="3760153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5" name="Line 118"/>
            <p:cNvSpPr>
              <a:spLocks noChangeShapeType="1"/>
            </p:cNvSpPr>
            <p:nvPr/>
          </p:nvSpPr>
          <p:spPr bwMode="auto">
            <a:xfrm>
              <a:off x="2381568" y="3715703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36" name="Line 119"/>
            <p:cNvSpPr>
              <a:spLocks noChangeShapeType="1"/>
            </p:cNvSpPr>
            <p:nvPr/>
          </p:nvSpPr>
          <p:spPr bwMode="auto">
            <a:xfrm>
              <a:off x="2323783" y="4775201"/>
              <a:ext cx="249872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41" name="Line 120"/>
            <p:cNvSpPr>
              <a:spLocks noChangeShapeType="1"/>
            </p:cNvSpPr>
            <p:nvPr/>
          </p:nvSpPr>
          <p:spPr bwMode="auto">
            <a:xfrm flipH="1">
              <a:off x="1673543" y="3703003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42" name="Line 123"/>
            <p:cNvSpPr>
              <a:spLocks noChangeShapeType="1"/>
            </p:cNvSpPr>
            <p:nvPr/>
          </p:nvSpPr>
          <p:spPr bwMode="auto">
            <a:xfrm flipH="1">
              <a:off x="1791018" y="4792028"/>
              <a:ext cx="296863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44847" y="850647"/>
            <a:ext cx="10501004" cy="1118255"/>
            <a:chOff x="744847" y="850647"/>
            <a:chExt cx="10501004" cy="1118255"/>
          </a:xfrm>
        </p:grpSpPr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1316758" y="850647"/>
              <a:ext cx="9929093" cy="1118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36000">
              <a:spAutoFit/>
            </a:bodyPr>
            <a:lstStyle/>
            <a:p>
              <a:pPr>
                <a:lnSpc>
                  <a:spcPts val="4000"/>
                </a:lnSpc>
                <a:buClr>
                  <a:schemeClr val="tx1"/>
                </a:buClr>
                <a:buSzPct val="85000"/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结点所在层数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：根结点的层数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1；对其余结点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，若某结点在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层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，则其孩子结点在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+1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层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Group 67"/>
            <p:cNvGrpSpPr/>
            <p:nvPr/>
          </p:nvGrpSpPr>
          <p:grpSpPr>
            <a:xfrm>
              <a:off x="744847" y="96605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4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744847" y="2243799"/>
            <a:ext cx="8636412" cy="484361"/>
            <a:chOff x="744847" y="2243799"/>
            <a:chExt cx="8636412" cy="484361"/>
          </a:xfrm>
        </p:grpSpPr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1316759" y="2248029"/>
              <a:ext cx="8064500" cy="4801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0">
              <a:spAutoFit/>
            </a:bodyPr>
            <a:lstStyle/>
            <a:p>
              <a:pPr>
                <a:lnSpc>
                  <a:spcPct val="90000"/>
                </a:lnSpc>
                <a:spcBef>
                  <a:spcPct val="10000"/>
                </a:spcBef>
                <a:buClr>
                  <a:schemeClr val="tx1"/>
                </a:buClr>
                <a:buSzPct val="85000"/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树的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深度（高度）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树中所有结点的最大层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" name="Group 67"/>
            <p:cNvGrpSpPr/>
            <p:nvPr/>
          </p:nvGrpSpPr>
          <p:grpSpPr>
            <a:xfrm>
              <a:off x="744847" y="224379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2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0" name="组合 89"/>
          <p:cNvGrpSpPr/>
          <p:nvPr/>
        </p:nvGrpSpPr>
        <p:grpSpPr>
          <a:xfrm>
            <a:off x="775327" y="2963600"/>
            <a:ext cx="8002913" cy="605294"/>
            <a:chOff x="744847" y="2141349"/>
            <a:chExt cx="8636412" cy="605294"/>
          </a:xfrm>
        </p:grpSpPr>
        <p:sp>
          <p:nvSpPr>
            <p:cNvPr id="92" name="Text Box 7"/>
            <p:cNvSpPr txBox="1">
              <a:spLocks noChangeArrowheads="1"/>
            </p:cNvSpPr>
            <p:nvPr/>
          </p:nvSpPr>
          <p:spPr bwMode="auto">
            <a:xfrm>
              <a:off x="1316759" y="2141349"/>
              <a:ext cx="8064500" cy="605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36000" rIns="0">
              <a:spAutoFit/>
            </a:bodyPr>
            <a:lstStyle/>
            <a:p>
              <a:pPr>
                <a:lnSpc>
                  <a:spcPts val="4000"/>
                </a:lnSpc>
                <a:buClr>
                  <a:schemeClr val="tx1"/>
                </a:buClr>
                <a:buSzPct val="85000"/>
              </a:pPr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树的</a:t>
              </a:r>
              <a:r>
                <a:rPr lang="zh-CN" altLang="zh-CN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宽度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中每一层结点个数的最大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值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3" name="Group 67"/>
            <p:cNvGrpSpPr/>
            <p:nvPr/>
          </p:nvGrpSpPr>
          <p:grpSpPr>
            <a:xfrm>
              <a:off x="744847" y="2243799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4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8020455" y="2648624"/>
            <a:ext cx="1128835" cy="3017520"/>
            <a:chOff x="8020455" y="2648624"/>
            <a:chExt cx="1128835" cy="3017520"/>
          </a:xfrm>
        </p:grpSpPr>
        <p:sp>
          <p:nvSpPr>
            <p:cNvPr id="56" name="Text Box 36"/>
            <p:cNvSpPr txBox="1">
              <a:spLocks noChangeArrowheads="1"/>
            </p:cNvSpPr>
            <p:nvPr/>
          </p:nvSpPr>
          <p:spPr bwMode="auto">
            <a:xfrm>
              <a:off x="8020455" y="3940308"/>
              <a:ext cx="1128835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zh-CN" altLang="en-US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深</a:t>
              </a:r>
              <a:r>
                <a:rPr kumimoji="1" lang="zh-CN" altLang="en-US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度</a:t>
              </a:r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467090" y="2648624"/>
              <a:ext cx="432000" cy="3017520"/>
              <a:chOff x="8467090" y="2648624"/>
              <a:chExt cx="432000" cy="3017520"/>
            </a:xfrm>
          </p:grpSpPr>
          <p:sp>
            <p:nvSpPr>
              <p:cNvPr id="57" name="Line 37"/>
              <p:cNvSpPr>
                <a:spLocks noChangeShapeType="1"/>
              </p:cNvSpPr>
              <p:nvPr/>
            </p:nvSpPr>
            <p:spPr bwMode="auto">
              <a:xfrm>
                <a:off x="8467090" y="2648624"/>
                <a:ext cx="432000" cy="0"/>
              </a:xfrm>
              <a:prstGeom prst="line">
                <a:avLst/>
              </a:prstGeom>
              <a:noFill/>
              <a:ln w="38100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38"/>
              <p:cNvSpPr>
                <a:spLocks noChangeShapeType="1"/>
              </p:cNvSpPr>
              <p:nvPr/>
            </p:nvSpPr>
            <p:spPr bwMode="auto">
              <a:xfrm flipV="1">
                <a:off x="8619490" y="2648624"/>
                <a:ext cx="0" cy="1152000"/>
              </a:xfrm>
              <a:prstGeom prst="line">
                <a:avLst/>
              </a:prstGeom>
              <a:noFill/>
              <a:ln w="38100">
                <a:solidFill>
                  <a:srgbClr val="B42D2D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39"/>
              <p:cNvSpPr>
                <a:spLocks noChangeShapeType="1"/>
              </p:cNvSpPr>
              <p:nvPr/>
            </p:nvSpPr>
            <p:spPr bwMode="auto">
              <a:xfrm>
                <a:off x="8467090" y="5666144"/>
                <a:ext cx="432000" cy="0"/>
              </a:xfrm>
              <a:prstGeom prst="line">
                <a:avLst/>
              </a:prstGeom>
              <a:noFill/>
              <a:ln w="38100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40"/>
              <p:cNvSpPr>
                <a:spLocks noChangeShapeType="1"/>
              </p:cNvSpPr>
              <p:nvPr/>
            </p:nvSpPr>
            <p:spPr bwMode="auto">
              <a:xfrm flipV="1">
                <a:off x="8643620" y="4465517"/>
                <a:ext cx="0" cy="1152000"/>
              </a:xfrm>
              <a:prstGeom prst="line">
                <a:avLst/>
              </a:prstGeom>
              <a:noFill/>
              <a:ln w="38100">
                <a:solidFill>
                  <a:srgbClr val="B42D2D"/>
                </a:solidFill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891620" y="4397894"/>
            <a:ext cx="4496066" cy="387798"/>
            <a:chOff x="6891620" y="4397894"/>
            <a:chExt cx="4496066" cy="387798"/>
          </a:xfrm>
        </p:grpSpPr>
        <p:sp>
          <p:nvSpPr>
            <p:cNvPr id="61" name="Line 31"/>
            <p:cNvSpPr>
              <a:spLocks noChangeShapeType="1"/>
            </p:cNvSpPr>
            <p:nvPr/>
          </p:nvSpPr>
          <p:spPr bwMode="auto">
            <a:xfrm>
              <a:off x="8147686" y="4585692"/>
              <a:ext cx="324000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Text Box 36"/>
            <p:cNvSpPr txBox="1">
              <a:spLocks noChangeArrowheads="1"/>
            </p:cNvSpPr>
            <p:nvPr/>
          </p:nvSpPr>
          <p:spPr bwMode="auto">
            <a:xfrm>
              <a:off x="6891620" y="4397894"/>
              <a:ext cx="1128835" cy="387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zh-CN" altLang="en-US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宽度</a:t>
              </a:r>
              <a:r>
                <a:rPr kumimoji="1"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04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89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6296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线性</a:t>
            </a:r>
            <a:r>
              <a:rPr lang="zh-CN" altLang="en-US" sz="32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结构和树结构</a:t>
            </a:r>
            <a:r>
              <a:rPr lang="zh-CN" altLang="en-US" sz="32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的</a:t>
            </a:r>
            <a:r>
              <a:rPr lang="zh-CN" altLang="en-US" sz="32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比较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47972" y="2954731"/>
            <a:ext cx="8452302" cy="461665"/>
            <a:chOff x="347972" y="2954731"/>
            <a:chExt cx="8452302" cy="461665"/>
          </a:xfrm>
        </p:grpSpPr>
        <p:sp>
          <p:nvSpPr>
            <p:cNvPr id="64" name="Text Box 1047"/>
            <p:cNvSpPr txBox="1">
              <a:spLocks noChangeArrowheads="1"/>
            </p:cNvSpPr>
            <p:nvPr/>
          </p:nvSpPr>
          <p:spPr bwMode="auto">
            <a:xfrm>
              <a:off x="347972" y="2954731"/>
              <a:ext cx="432165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开始结点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（只有一个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前驱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Text Box 1048"/>
            <p:cNvSpPr txBox="1">
              <a:spLocks noChangeArrowheads="1"/>
            </p:cNvSpPr>
            <p:nvPr/>
          </p:nvSpPr>
          <p:spPr bwMode="auto">
            <a:xfrm>
              <a:off x="4848536" y="2954731"/>
              <a:ext cx="39517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根结点（只有一个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双亲</a:t>
              </a:r>
              <a:endPara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47972" y="3898659"/>
            <a:ext cx="8791152" cy="461665"/>
            <a:chOff x="347972" y="3898659"/>
            <a:chExt cx="8791152" cy="461665"/>
          </a:xfrm>
        </p:grpSpPr>
        <p:sp>
          <p:nvSpPr>
            <p:cNvPr id="69" name="Text Box 1051"/>
            <p:cNvSpPr txBox="1">
              <a:spLocks noChangeArrowheads="1"/>
            </p:cNvSpPr>
            <p:nvPr/>
          </p:nvSpPr>
          <p:spPr bwMode="auto">
            <a:xfrm>
              <a:off x="347972" y="3898659"/>
              <a:ext cx="433707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终端结点（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只有一个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后继</a:t>
              </a:r>
              <a:endPara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Text Box 1052"/>
            <p:cNvSpPr txBox="1">
              <a:spLocks noChangeArrowheads="1"/>
            </p:cNvSpPr>
            <p:nvPr/>
          </p:nvSpPr>
          <p:spPr bwMode="auto">
            <a:xfrm>
              <a:off x="4848535" y="3898659"/>
              <a:ext cx="42905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叶子结点(可以有多个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</a:t>
              </a: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孩子</a:t>
              </a:r>
              <a:endPara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47972" y="4855210"/>
            <a:ext cx="8883651" cy="461665"/>
            <a:chOff x="347972" y="4855210"/>
            <a:chExt cx="8883651" cy="461665"/>
          </a:xfrm>
        </p:grpSpPr>
        <p:sp>
          <p:nvSpPr>
            <p:cNvPr id="74" name="Text Box 1055"/>
            <p:cNvSpPr txBox="1">
              <a:spLocks noChangeArrowheads="1"/>
            </p:cNvSpPr>
            <p:nvPr/>
          </p:nvSpPr>
          <p:spPr bwMode="auto">
            <a:xfrm>
              <a:off x="347972" y="4855210"/>
              <a:ext cx="435451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其它元素：</a:t>
              </a: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一个前驱,一个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后继</a:t>
              </a:r>
              <a:endPara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 Box 1056"/>
            <p:cNvSpPr txBox="1">
              <a:spLocks noChangeArrowheads="1"/>
            </p:cNvSpPr>
            <p:nvPr/>
          </p:nvSpPr>
          <p:spPr bwMode="auto">
            <a:xfrm>
              <a:off x="4848535" y="4855210"/>
              <a:ext cx="43830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其它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结点：</a:t>
              </a: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一个双亲,多个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孩子</a:t>
              </a:r>
              <a:endPara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8" name="Text Box 1063"/>
          <p:cNvSpPr txBox="1">
            <a:spLocks noChangeArrowheads="1"/>
          </p:cNvSpPr>
          <p:nvPr/>
        </p:nvSpPr>
        <p:spPr bwMode="auto">
          <a:xfrm>
            <a:off x="1723231" y="5473159"/>
            <a:ext cx="63357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8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8800273" y="628410"/>
            <a:ext cx="2482533" cy="3416301"/>
            <a:chOff x="1326198" y="2429828"/>
            <a:chExt cx="2482533" cy="3416301"/>
          </a:xfrm>
          <a:solidFill>
            <a:srgbClr val="B4B4BE"/>
          </a:solidFill>
        </p:grpSpPr>
        <p:sp>
          <p:nvSpPr>
            <p:cNvPr id="81" name="Oval 45"/>
            <p:cNvSpPr>
              <a:spLocks noChangeArrowheads="1"/>
            </p:cNvSpPr>
            <p:nvPr/>
          </p:nvSpPr>
          <p:spPr bwMode="auto">
            <a:xfrm>
              <a:off x="2699068" y="2429828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2" name="Oval 105"/>
            <p:cNvSpPr>
              <a:spLocks noChangeArrowheads="1"/>
            </p:cNvSpPr>
            <p:nvPr/>
          </p:nvSpPr>
          <p:spPr bwMode="auto">
            <a:xfrm>
              <a:off x="3340418" y="3323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83" name="Oval 106"/>
            <p:cNvSpPr>
              <a:spLocks noChangeArrowheads="1"/>
            </p:cNvSpPr>
            <p:nvPr/>
          </p:nvSpPr>
          <p:spPr bwMode="auto">
            <a:xfrm>
              <a:off x="2014856" y="33108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4" name="Oval 107"/>
            <p:cNvSpPr>
              <a:spLocks noChangeArrowheads="1"/>
            </p:cNvSpPr>
            <p:nvPr/>
          </p:nvSpPr>
          <p:spPr bwMode="auto">
            <a:xfrm>
              <a:off x="3340418" y="433959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85" name="Oval 108"/>
            <p:cNvSpPr>
              <a:spLocks noChangeArrowheads="1"/>
            </p:cNvSpPr>
            <p:nvPr/>
          </p:nvSpPr>
          <p:spPr bwMode="auto">
            <a:xfrm>
              <a:off x="2629853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86" name="Oval 109"/>
            <p:cNvSpPr>
              <a:spLocks noChangeArrowheads="1"/>
            </p:cNvSpPr>
            <p:nvPr/>
          </p:nvSpPr>
          <p:spPr bwMode="auto">
            <a:xfrm>
              <a:off x="1979931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87" name="Oval 110"/>
            <p:cNvSpPr>
              <a:spLocks noChangeArrowheads="1"/>
            </p:cNvSpPr>
            <p:nvPr/>
          </p:nvSpPr>
          <p:spPr bwMode="auto">
            <a:xfrm>
              <a:off x="1326198" y="434276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88" name="Oval 111"/>
            <p:cNvSpPr>
              <a:spLocks noChangeArrowheads="1"/>
            </p:cNvSpPr>
            <p:nvPr/>
          </p:nvSpPr>
          <p:spPr bwMode="auto">
            <a:xfrm>
              <a:off x="1522096" y="5361941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89" name="Oval 112"/>
            <p:cNvSpPr>
              <a:spLocks noChangeArrowheads="1"/>
            </p:cNvSpPr>
            <p:nvPr/>
          </p:nvSpPr>
          <p:spPr bwMode="auto">
            <a:xfrm>
              <a:off x="2396491" y="5377816"/>
              <a:ext cx="468313" cy="468313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0" tIns="18000" rIns="36000" bIns="36000"/>
            <a:lstStyle/>
            <a:p>
              <a:pPr algn="l">
                <a:lnSpc>
                  <a:spcPct val="8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91" name="Line 113"/>
            <p:cNvSpPr>
              <a:spLocks noChangeShapeType="1"/>
            </p:cNvSpPr>
            <p:nvPr/>
          </p:nvSpPr>
          <p:spPr bwMode="auto">
            <a:xfrm flipH="1">
              <a:off x="2381568" y="2815591"/>
              <a:ext cx="384175" cy="54451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95" name="Line 114"/>
            <p:cNvSpPr>
              <a:spLocks noChangeShapeType="1"/>
            </p:cNvSpPr>
            <p:nvPr/>
          </p:nvSpPr>
          <p:spPr bwMode="auto">
            <a:xfrm>
              <a:off x="3088006" y="2815591"/>
              <a:ext cx="355600" cy="5476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96" name="Line 115"/>
            <p:cNvSpPr>
              <a:spLocks noChangeShapeType="1"/>
            </p:cNvSpPr>
            <p:nvPr/>
          </p:nvSpPr>
          <p:spPr bwMode="auto">
            <a:xfrm>
              <a:off x="3576956" y="3772853"/>
              <a:ext cx="0" cy="5905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97" name="Line 117"/>
            <p:cNvSpPr>
              <a:spLocks noChangeShapeType="1"/>
            </p:cNvSpPr>
            <p:nvPr/>
          </p:nvSpPr>
          <p:spPr bwMode="auto">
            <a:xfrm flipH="1">
              <a:off x="2219643" y="3760153"/>
              <a:ext cx="0" cy="5873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99" name="Line 118"/>
            <p:cNvSpPr>
              <a:spLocks noChangeShapeType="1"/>
            </p:cNvSpPr>
            <p:nvPr/>
          </p:nvSpPr>
          <p:spPr bwMode="auto">
            <a:xfrm>
              <a:off x="2381568" y="3715703"/>
              <a:ext cx="354013" cy="65087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100" name="Line 119"/>
            <p:cNvSpPr>
              <a:spLocks noChangeShapeType="1"/>
            </p:cNvSpPr>
            <p:nvPr/>
          </p:nvSpPr>
          <p:spPr bwMode="auto">
            <a:xfrm>
              <a:off x="2323783" y="4775201"/>
              <a:ext cx="249872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101" name="Line 120"/>
            <p:cNvSpPr>
              <a:spLocks noChangeShapeType="1"/>
            </p:cNvSpPr>
            <p:nvPr/>
          </p:nvSpPr>
          <p:spPr bwMode="auto">
            <a:xfrm flipH="1">
              <a:off x="1673543" y="3703003"/>
              <a:ext cx="412750" cy="649288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  <p:sp>
          <p:nvSpPr>
            <p:cNvPr id="102" name="Line 123"/>
            <p:cNvSpPr>
              <a:spLocks noChangeShapeType="1"/>
            </p:cNvSpPr>
            <p:nvPr/>
          </p:nvSpPr>
          <p:spPr bwMode="auto">
            <a:xfrm flipH="1">
              <a:off x="1791018" y="4792028"/>
              <a:ext cx="296863" cy="60325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 i="1">
                <a:solidFill>
                  <a:srgbClr val="404040"/>
                </a:solidFill>
              </a:endParaRP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1213802" y="1025444"/>
            <a:ext cx="6989445" cy="524827"/>
            <a:chOff x="2657476" y="1961197"/>
            <a:chExt cx="6989445" cy="524827"/>
          </a:xfrm>
        </p:grpSpPr>
        <p:sp>
          <p:nvSpPr>
            <p:cNvPr id="108" name="Text Box 14"/>
            <p:cNvSpPr txBox="1">
              <a:spLocks noChangeArrowheads="1"/>
            </p:cNvSpPr>
            <p:nvPr/>
          </p:nvSpPr>
          <p:spPr bwMode="auto">
            <a:xfrm>
              <a:off x="2735264" y="1978024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hangingPunct="0"/>
              <a:r>
                <a:rPr lang="en-US" altLang="zh-CN" sz="2400" b="1" i="1" dirty="0"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24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9" name="Oval 15"/>
            <p:cNvSpPr>
              <a:spLocks noChangeArrowheads="1"/>
            </p:cNvSpPr>
            <p:nvPr/>
          </p:nvSpPr>
          <p:spPr bwMode="auto">
            <a:xfrm>
              <a:off x="2657476" y="2022474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0" name="Oval 17"/>
            <p:cNvSpPr>
              <a:spLocks noChangeArrowheads="1"/>
            </p:cNvSpPr>
            <p:nvPr/>
          </p:nvSpPr>
          <p:spPr bwMode="auto">
            <a:xfrm>
              <a:off x="5891849" y="2027237"/>
              <a:ext cx="442913" cy="427037"/>
            </a:xfrm>
            <a:prstGeom prst="ellipse">
              <a:avLst/>
            </a:prstGeom>
            <a:solidFill>
              <a:srgbClr val="6E6EAA"/>
            </a:solidFill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1" name="Oval 19"/>
            <p:cNvSpPr>
              <a:spLocks noChangeArrowheads="1"/>
            </p:cNvSpPr>
            <p:nvPr/>
          </p:nvSpPr>
          <p:spPr bwMode="auto">
            <a:xfrm>
              <a:off x="7163436" y="2028824"/>
              <a:ext cx="442913" cy="427037"/>
            </a:xfrm>
            <a:prstGeom prst="ellipse">
              <a:avLst/>
            </a:prstGeom>
            <a:solidFill>
              <a:srgbClr val="6E6EAA"/>
            </a:solidFill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2" name="Text Box 20"/>
            <p:cNvSpPr txBox="1">
              <a:spLocks noChangeArrowheads="1"/>
            </p:cNvSpPr>
            <p:nvPr/>
          </p:nvSpPr>
          <p:spPr bwMode="auto">
            <a:xfrm>
              <a:off x="9272271" y="1976437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i="1" baseline="-25000" dirty="0">
                  <a:latin typeface="Times New Roman" pitchFamily="18" charset="0"/>
                  <a:ea typeface="宋体" charset="-122"/>
                </a:rPr>
                <a:t>n</a:t>
              </a:r>
              <a:endParaRPr lang="en-US" altLang="zh-CN" sz="24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3" name="Oval 21"/>
            <p:cNvSpPr>
              <a:spLocks noChangeArrowheads="1"/>
            </p:cNvSpPr>
            <p:nvPr/>
          </p:nvSpPr>
          <p:spPr bwMode="auto">
            <a:xfrm>
              <a:off x="9184324" y="2049462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4" name="Text Box 22"/>
            <p:cNvSpPr txBox="1">
              <a:spLocks noChangeArrowheads="1"/>
            </p:cNvSpPr>
            <p:nvPr/>
          </p:nvSpPr>
          <p:spPr bwMode="auto">
            <a:xfrm>
              <a:off x="4006534" y="1963737"/>
              <a:ext cx="374650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15" name="Oval 23"/>
            <p:cNvSpPr>
              <a:spLocks noChangeArrowheads="1"/>
            </p:cNvSpPr>
            <p:nvPr/>
          </p:nvSpPr>
          <p:spPr bwMode="auto">
            <a:xfrm>
              <a:off x="3933826" y="2022474"/>
              <a:ext cx="442913" cy="4270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6" name="Line 25"/>
            <p:cNvSpPr>
              <a:spLocks noChangeShapeType="1"/>
            </p:cNvSpPr>
            <p:nvPr/>
          </p:nvSpPr>
          <p:spPr bwMode="auto">
            <a:xfrm flipV="1">
              <a:off x="3103564" y="2217737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7" name="Line 26"/>
            <p:cNvSpPr>
              <a:spLocks noChangeShapeType="1"/>
            </p:cNvSpPr>
            <p:nvPr/>
          </p:nvSpPr>
          <p:spPr bwMode="auto">
            <a:xfrm flipV="1">
              <a:off x="6341111" y="2217737"/>
              <a:ext cx="808038" cy="1587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8" name="Line 27"/>
            <p:cNvSpPr>
              <a:spLocks noChangeShapeType="1"/>
            </p:cNvSpPr>
            <p:nvPr/>
          </p:nvSpPr>
          <p:spPr bwMode="auto">
            <a:xfrm flipV="1">
              <a:off x="7622224" y="2217737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19" name="Line 27"/>
            <p:cNvSpPr>
              <a:spLocks noChangeShapeType="1"/>
            </p:cNvSpPr>
            <p:nvPr/>
          </p:nvSpPr>
          <p:spPr bwMode="auto">
            <a:xfrm flipV="1">
              <a:off x="4376739" y="2233452"/>
              <a:ext cx="1541463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endParaRPr lang="zh-CN" altLang="en-US"/>
            </a:p>
          </p:txBody>
        </p:sp>
        <p:sp>
          <p:nvSpPr>
            <p:cNvPr id="120" name="Text Box 16"/>
            <p:cNvSpPr txBox="1">
              <a:spLocks noChangeArrowheads="1"/>
            </p:cNvSpPr>
            <p:nvPr/>
          </p:nvSpPr>
          <p:spPr bwMode="auto">
            <a:xfrm>
              <a:off x="5909310" y="1961197"/>
              <a:ext cx="554057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400" b="1" i="1" dirty="0" smtClean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i="1" baseline="-25000" dirty="0" smtClean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b="1" baseline="-25000" dirty="0" smtClean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-1</a:t>
              </a:r>
              <a:endParaRPr lang="en-US" altLang="zh-CN" sz="2400" b="1" dirty="0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21" name="Text Box 18"/>
            <p:cNvSpPr txBox="1">
              <a:spLocks noChangeArrowheads="1"/>
            </p:cNvSpPr>
            <p:nvPr/>
          </p:nvSpPr>
          <p:spPr bwMode="auto">
            <a:xfrm>
              <a:off x="7236144" y="1962784"/>
              <a:ext cx="431165" cy="50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 dirty="0" err="1" smtClean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i="1" baseline="-25000" dirty="0" err="1" smtClean="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lang="en-US" altLang="zh-CN" sz="2400" b="1" dirty="0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49" name="Text Box 1044"/>
          <p:cNvSpPr txBox="1">
            <a:spLocks noChangeArrowheads="1"/>
          </p:cNvSpPr>
          <p:nvPr/>
        </p:nvSpPr>
        <p:spPr bwMode="auto">
          <a:xfrm>
            <a:off x="1534160" y="2042238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线性结构</a:t>
            </a:r>
          </a:p>
        </p:txBody>
      </p:sp>
      <p:sp>
        <p:nvSpPr>
          <p:cNvPr id="54" name="Text Box 1046"/>
          <p:cNvSpPr txBox="1">
            <a:spLocks noChangeArrowheads="1"/>
          </p:cNvSpPr>
          <p:nvPr/>
        </p:nvSpPr>
        <p:spPr bwMode="auto">
          <a:xfrm>
            <a:off x="5792470" y="2042238"/>
            <a:ext cx="213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树结构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05577" y="2004212"/>
            <a:ext cx="108000" cy="3960000"/>
          </a:xfrm>
          <a:prstGeom prst="rect">
            <a:avLst/>
          </a:prstGeom>
          <a:solidFill>
            <a:srgbClr val="5C307D">
              <a:alpha val="50000"/>
            </a:srgbClr>
          </a:solidFill>
          <a:ln>
            <a:solidFill>
              <a:srgbClr val="507D7D"/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381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49" grpId="0"/>
      <p:bldP spid="54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969</Words>
  <Application>Microsoft Office PowerPoint</Application>
  <PresentationFormat>自定义</PresentationFormat>
  <Paragraphs>213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165</cp:revision>
  <dcterms:created xsi:type="dcterms:W3CDTF">2016-09-14T00:58:04Z</dcterms:created>
  <dcterms:modified xsi:type="dcterms:W3CDTF">2020-10-27T13:04:40Z</dcterms:modified>
</cp:coreProperties>
</file>