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6" r:id="rId4"/>
    <p:sldId id="269" r:id="rId5"/>
    <p:sldId id="270" r:id="rId6"/>
    <p:sldId id="272" r:id="rId7"/>
    <p:sldId id="275" r:id="rId8"/>
    <p:sldId id="273" r:id="rId9"/>
    <p:sldId id="274" r:id="rId10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D7D"/>
    <a:srgbClr val="404040"/>
    <a:srgbClr val="5A327D"/>
    <a:srgbClr val="B42D2D"/>
    <a:srgbClr val="B4B4BE"/>
    <a:srgbClr val="9696AA"/>
    <a:srgbClr val="285A32"/>
    <a:srgbClr val="5C307D"/>
    <a:srgbClr val="6E6EAA"/>
    <a:srgbClr val="37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图的逻辑结构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19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度、入度和出度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3547310" y="1068497"/>
            <a:ext cx="7916279" cy="830997"/>
            <a:chOff x="3501590" y="1330562"/>
            <a:chExt cx="7916279" cy="830997"/>
          </a:xfrm>
        </p:grpSpPr>
        <p:sp>
          <p:nvSpPr>
            <p:cNvPr id="76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8397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顶点的度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度是指依附于该顶点的边数，通常记为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TD 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7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570047" y="3634047"/>
            <a:ext cx="7847822" cy="830997"/>
            <a:chOff x="3501590" y="1330562"/>
            <a:chExt cx="7847822" cy="830997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1551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顶点的入度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入度是指以该顶点为弧头的弧的数目，记为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ID (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3587040" y="4574478"/>
            <a:ext cx="7847822" cy="830997"/>
            <a:chOff x="3501590" y="1330562"/>
            <a:chExt cx="7847822" cy="830997"/>
          </a:xfrm>
        </p:grpSpPr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1551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的出度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的出度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是指以该顶点为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弧尾的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弧的数目，记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OD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31202" y="3739951"/>
            <a:ext cx="2381134" cy="2111576"/>
            <a:chOff x="731202" y="3739951"/>
            <a:chExt cx="2381134" cy="2111576"/>
          </a:xfrm>
          <a:solidFill>
            <a:srgbClr val="B4B4BE"/>
          </a:solidFill>
        </p:grpSpPr>
        <p:sp>
          <p:nvSpPr>
            <p:cNvPr id="86" name="Freeform 31"/>
            <p:cNvSpPr/>
            <p:nvPr/>
          </p:nvSpPr>
          <p:spPr bwMode="auto">
            <a:xfrm>
              <a:off x="11601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731202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26803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 flipH="1">
              <a:off x="941388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 flipV="1">
              <a:off x="1128711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26803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731202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31"/>
            <p:cNvSpPr/>
            <p:nvPr/>
          </p:nvSpPr>
          <p:spPr bwMode="auto">
            <a:xfrm>
              <a:off x="11475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97" name="Text Box 41"/>
          <p:cNvSpPr txBox="1">
            <a:spLocks noChangeArrowheads="1"/>
          </p:cNvSpPr>
          <p:nvPr/>
        </p:nvSpPr>
        <p:spPr bwMode="auto">
          <a:xfrm>
            <a:off x="5243195" y="2156612"/>
            <a:ext cx="3886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TD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TD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Text Box 41"/>
          <p:cNvSpPr txBox="1">
            <a:spLocks noChangeArrowheads="1"/>
          </p:cNvSpPr>
          <p:nvPr/>
        </p:nvSpPr>
        <p:spPr bwMode="auto">
          <a:xfrm>
            <a:off x="5243195" y="5545688"/>
            <a:ext cx="3886200" cy="49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ID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 = 1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O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31202" y="3739951"/>
            <a:ext cx="2381134" cy="2111576"/>
            <a:chOff x="731202" y="3739951"/>
            <a:chExt cx="2381134" cy="2111576"/>
          </a:xfrm>
          <a:solidFill>
            <a:srgbClr val="B4B4BE"/>
          </a:solidFill>
        </p:grpSpPr>
        <p:sp>
          <p:nvSpPr>
            <p:cNvPr id="86" name="Freeform 31"/>
            <p:cNvSpPr/>
            <p:nvPr/>
          </p:nvSpPr>
          <p:spPr bwMode="auto">
            <a:xfrm>
              <a:off x="11601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731202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26803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 flipH="1">
              <a:off x="941388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 flipV="1">
              <a:off x="1128711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26803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731202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31"/>
            <p:cNvSpPr/>
            <p:nvPr/>
          </p:nvSpPr>
          <p:spPr bwMode="auto">
            <a:xfrm>
              <a:off x="11475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501590" y="1194928"/>
            <a:ext cx="7882690" cy="990015"/>
            <a:chOff x="3501590" y="1697848"/>
            <a:chExt cx="7882690" cy="990015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7281928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顶点、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边的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，各顶点的度之和与边数之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和有什么关系？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99394" y="2263618"/>
          <a:ext cx="2514600" cy="970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1" imgW="927100" imgH="431800" progId="Equation.3">
                  <p:embed/>
                </p:oleObj>
              </mc:Choice>
              <mc:Fallback>
                <p:oleObj name="公式" r:id="rId1" imgW="927100" imgH="431800" progId="Equation.3">
                  <p:embed/>
                  <p:pic>
                    <p:nvPicPr>
                      <p:cNvPr id="0" name="图片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394" y="2263618"/>
                        <a:ext cx="2514600" cy="970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" name="组合 58"/>
          <p:cNvGrpSpPr/>
          <p:nvPr/>
        </p:nvGrpSpPr>
        <p:grpSpPr>
          <a:xfrm>
            <a:off x="3574317" y="3627704"/>
            <a:ext cx="7882690" cy="1438855"/>
            <a:chOff x="3501590" y="1697848"/>
            <a:chExt cx="7882690" cy="1438855"/>
          </a:xfrm>
        </p:grpSpPr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7281928" cy="1438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顶点、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各顶点的入度之和与各顶点的出度之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和有什么关系？与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边数之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和有什么关系？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07279" y="5117465"/>
          <a:ext cx="4498830" cy="957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公式" r:id="rId3" imgW="1600200" imgH="431800" progId="Equation.3">
                  <p:embed/>
                </p:oleObj>
              </mc:Choice>
              <mc:Fallback>
                <p:oleObj name="公式" r:id="rId3" imgW="1600200" imgH="431800" progId="Equation.3">
                  <p:embed/>
                  <p:pic>
                    <p:nvPicPr>
                      <p:cNvPr id="0" name="图片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279" y="5117465"/>
                        <a:ext cx="4498830" cy="957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119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度、入度和出度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258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路径、回路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455870" y="1068497"/>
            <a:ext cx="8157009" cy="830997"/>
            <a:chOff x="3501590" y="1330562"/>
            <a:chExt cx="8157009" cy="830997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62470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中，顶点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的路径是一个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顶点序列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,…,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)∈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5317645" y="2032995"/>
            <a:ext cx="540956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5317645" y="5140519"/>
            <a:ext cx="540956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的路径：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417136" y="4154071"/>
            <a:ext cx="7916279" cy="830997"/>
            <a:chOff x="3501590" y="1330562"/>
            <a:chExt cx="7916279" cy="830997"/>
          </a:xfrm>
        </p:grpSpPr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8397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路径是一个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顶点序列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…,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&gt;∈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0" name="Group 67"/>
            <p:cNvGrpSpPr/>
            <p:nvPr/>
          </p:nvGrpSpPr>
          <p:grpSpPr>
            <a:xfrm>
              <a:off x="3501590" y="1421854"/>
              <a:ext cx="432000" cy="431997"/>
              <a:chOff x="10115551" y="5634042"/>
              <a:chExt cx="577850" cy="576259"/>
            </a:xfrm>
            <a:solidFill>
              <a:srgbClr val="5A327D"/>
            </a:solidFill>
          </p:grpSpPr>
          <p:sp>
            <p:nvSpPr>
              <p:cNvPr id="71" name="Freeform 13"/>
              <p:cNvSpPr/>
              <p:nvPr/>
            </p:nvSpPr>
            <p:spPr bwMode="auto">
              <a:xfrm>
                <a:off x="10177463" y="5634042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1202" y="3739951"/>
            <a:ext cx="2381134" cy="2111576"/>
            <a:chOff x="731202" y="3739951"/>
            <a:chExt cx="2381134" cy="2111576"/>
          </a:xfrm>
          <a:solidFill>
            <a:srgbClr val="B4B4BE"/>
          </a:solidFill>
        </p:grpSpPr>
        <p:sp>
          <p:nvSpPr>
            <p:cNvPr id="74" name="Freeform 31"/>
            <p:cNvSpPr/>
            <p:nvPr/>
          </p:nvSpPr>
          <p:spPr bwMode="auto">
            <a:xfrm>
              <a:off x="11601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731202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26803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>
              <a:off x="941388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 flipV="1">
              <a:off x="1128711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6803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31202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31"/>
            <p:cNvSpPr/>
            <p:nvPr/>
          </p:nvSpPr>
          <p:spPr bwMode="auto">
            <a:xfrm>
              <a:off x="11475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>
              <a:off x="1132721" y="4114481"/>
              <a:ext cx="1576231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3434611" y="3266479"/>
            <a:ext cx="7916279" cy="462329"/>
            <a:chOff x="3501590" y="1391522"/>
            <a:chExt cx="7916279" cy="462329"/>
          </a:xfrm>
        </p:grpSpPr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4033895" y="1391522"/>
              <a:ext cx="73839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回路（环）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：第一个顶点和最后一个顶点相同的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endParaRPr lang="zh-CN" altLang="en-US" sz="2400" b="1" dirty="0"/>
            </a:p>
          </p:txBody>
        </p:sp>
        <p:grpSp>
          <p:nvGrpSpPr>
            <p:cNvPr id="96" name="Group 67"/>
            <p:cNvGrpSpPr/>
            <p:nvPr/>
          </p:nvGrpSpPr>
          <p:grpSpPr>
            <a:xfrm>
              <a:off x="3501590" y="1421854"/>
              <a:ext cx="432000" cy="431997"/>
              <a:chOff x="10115551" y="5634042"/>
              <a:chExt cx="577850" cy="576259"/>
            </a:xfrm>
            <a:solidFill>
              <a:srgbClr val="5A327D"/>
            </a:solidFill>
          </p:grpSpPr>
          <p:sp>
            <p:nvSpPr>
              <p:cNvPr id="97" name="Freeform 13"/>
              <p:cNvSpPr/>
              <p:nvPr/>
            </p:nvSpPr>
            <p:spPr bwMode="auto">
              <a:xfrm>
                <a:off x="10177463" y="5634042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455870" y="1159787"/>
            <a:ext cx="8157009" cy="477055"/>
            <a:chOff x="3501590" y="1421852"/>
            <a:chExt cx="8157009" cy="477055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033894" y="1437242"/>
              <a:ext cx="76247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简单路径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：序列中顶点不重复出现的路径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3447616" y="1993069"/>
            <a:ext cx="7916279" cy="830997"/>
            <a:chOff x="3501590" y="1330562"/>
            <a:chExt cx="7916279" cy="830997"/>
          </a:xfrm>
        </p:grpSpPr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83974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简单回路（简单环）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：除了第一个顶点和最后一个顶点外，其余顶点不重复出现的回路。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0" name="Group 67"/>
            <p:cNvGrpSpPr/>
            <p:nvPr/>
          </p:nvGrpSpPr>
          <p:grpSpPr>
            <a:xfrm>
              <a:off x="3501590" y="1421854"/>
              <a:ext cx="432000" cy="431997"/>
              <a:chOff x="10115551" y="5634042"/>
              <a:chExt cx="577850" cy="576259"/>
            </a:xfrm>
            <a:solidFill>
              <a:srgbClr val="5A327D"/>
            </a:solidFill>
          </p:grpSpPr>
          <p:sp>
            <p:nvSpPr>
              <p:cNvPr id="71" name="Freeform 13"/>
              <p:cNvSpPr/>
              <p:nvPr/>
            </p:nvSpPr>
            <p:spPr bwMode="auto">
              <a:xfrm>
                <a:off x="10177463" y="5634042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1202" y="3739951"/>
            <a:ext cx="2381134" cy="2111576"/>
            <a:chOff x="731202" y="3739951"/>
            <a:chExt cx="2381134" cy="2111576"/>
          </a:xfrm>
          <a:solidFill>
            <a:srgbClr val="B4B4BE"/>
          </a:solidFill>
        </p:grpSpPr>
        <p:sp>
          <p:nvSpPr>
            <p:cNvPr id="74" name="Freeform 31"/>
            <p:cNvSpPr/>
            <p:nvPr/>
          </p:nvSpPr>
          <p:spPr bwMode="auto">
            <a:xfrm>
              <a:off x="11601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731202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26803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H="1">
              <a:off x="941388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 flipV="1">
              <a:off x="1128711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26803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31202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Freeform 31"/>
            <p:cNvSpPr/>
            <p:nvPr/>
          </p:nvSpPr>
          <p:spPr bwMode="auto">
            <a:xfrm>
              <a:off x="11475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>
              <a:off x="1132721" y="4114481"/>
              <a:ext cx="1576231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3879616" y="4002883"/>
            <a:ext cx="7476024" cy="648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不致混淆的情况下，路径和回路都是简单的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258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路径、回路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val 7"/>
          <p:cNvSpPr>
            <a:spLocks noChangeArrowheads="1"/>
          </p:cNvSpPr>
          <p:nvPr/>
        </p:nvSpPr>
        <p:spPr bwMode="auto">
          <a:xfrm>
            <a:off x="719197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Line 16"/>
          <p:cNvSpPr>
            <a:spLocks noChangeShapeType="1"/>
          </p:cNvSpPr>
          <p:nvPr/>
        </p:nvSpPr>
        <p:spPr bwMode="auto">
          <a:xfrm>
            <a:off x="1189097" y="1239838"/>
            <a:ext cx="1511300" cy="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02" name="Oval 7"/>
          <p:cNvSpPr>
            <a:spLocks noChangeArrowheads="1"/>
          </p:cNvSpPr>
          <p:nvPr/>
        </p:nvSpPr>
        <p:spPr bwMode="auto">
          <a:xfrm>
            <a:off x="2668331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Freeform 17"/>
          <p:cNvSpPr/>
          <p:nvPr/>
        </p:nvSpPr>
        <p:spPr bwMode="auto">
          <a:xfrm>
            <a:off x="1127820" y="2306003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04" name="Line 20"/>
          <p:cNvSpPr>
            <a:spLocks noChangeShapeType="1"/>
          </p:cNvSpPr>
          <p:nvPr/>
        </p:nvSpPr>
        <p:spPr bwMode="auto">
          <a:xfrm>
            <a:off x="2106673" y="2306639"/>
            <a:ext cx="593724" cy="55403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>
            <a:off x="938273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06" name="Oval 7"/>
          <p:cNvSpPr>
            <a:spLocks noChangeArrowheads="1"/>
          </p:cNvSpPr>
          <p:nvPr/>
        </p:nvSpPr>
        <p:spPr bwMode="auto">
          <a:xfrm>
            <a:off x="2668331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719197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Oval 7"/>
          <p:cNvSpPr>
            <a:spLocks noChangeArrowheads="1"/>
          </p:cNvSpPr>
          <p:nvPr/>
        </p:nvSpPr>
        <p:spPr bwMode="auto">
          <a:xfrm>
            <a:off x="1720393" y="1942148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Line 21"/>
          <p:cNvSpPr>
            <a:spLocks noChangeShapeType="1"/>
          </p:cNvSpPr>
          <p:nvPr/>
        </p:nvSpPr>
        <p:spPr bwMode="auto">
          <a:xfrm>
            <a:off x="2884331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110" name="Freeform 17"/>
          <p:cNvSpPr/>
          <p:nvPr/>
        </p:nvSpPr>
        <p:spPr bwMode="auto">
          <a:xfrm>
            <a:off x="2091433" y="1396628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47310" y="1068497"/>
            <a:ext cx="7916279" cy="940922"/>
            <a:chOff x="3501590" y="1330562"/>
            <a:chExt cx="7916279" cy="940922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839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路径长度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：非带权图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路径上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边的个数</a:t>
              </a: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4033895" y="1809819"/>
              <a:ext cx="73839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路径长度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：带权图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路径上边的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权值之和</a:t>
              </a: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" name="Text Box 41"/>
          <p:cNvSpPr txBox="1">
            <a:spLocks noChangeArrowheads="1"/>
          </p:cNvSpPr>
          <p:nvPr/>
        </p:nvSpPr>
        <p:spPr bwMode="auto">
          <a:xfrm>
            <a:off x="4540405" y="2219619"/>
            <a:ext cx="4999835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和顶点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路径长度：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4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726390" y="355731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165810" y="3762101"/>
            <a:ext cx="1511300" cy="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2675524" y="3557314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17"/>
          <p:cNvSpPr/>
          <p:nvPr/>
        </p:nvSpPr>
        <p:spPr bwMode="auto">
          <a:xfrm>
            <a:off x="1135013" y="4828266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>
            <a:off x="2113866" y="4828902"/>
            <a:ext cx="593724" cy="55403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54" name="Line 21"/>
          <p:cNvSpPr>
            <a:spLocks noChangeShapeType="1"/>
          </p:cNvSpPr>
          <p:nvPr/>
        </p:nvSpPr>
        <p:spPr bwMode="auto">
          <a:xfrm>
            <a:off x="945466" y="4006259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2675524" y="523689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726390" y="523689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1727586" y="446441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Line 21"/>
          <p:cNvSpPr>
            <a:spLocks noChangeShapeType="1"/>
          </p:cNvSpPr>
          <p:nvPr/>
        </p:nvSpPr>
        <p:spPr bwMode="auto">
          <a:xfrm>
            <a:off x="2891524" y="4006259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59" name="Freeform 17"/>
          <p:cNvSpPr/>
          <p:nvPr/>
        </p:nvSpPr>
        <p:spPr bwMode="auto">
          <a:xfrm>
            <a:off x="2098626" y="3918891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990660" y="3282834"/>
            <a:ext cx="2566200" cy="2195513"/>
            <a:chOff x="1231721" y="3462973"/>
            <a:chExt cx="2566200" cy="2195513"/>
          </a:xfrm>
        </p:grpSpPr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1984971" y="34629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2635798" y="4239896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69"/>
            <p:cNvSpPr txBox="1">
              <a:spLocks noChangeArrowheads="1"/>
            </p:cNvSpPr>
            <p:nvPr/>
          </p:nvSpPr>
          <p:spPr bwMode="auto">
            <a:xfrm>
              <a:off x="1644885" y="51393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1231721" y="459009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3190572" y="459009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2617129" y="4895374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6948325" y="2645735"/>
            <a:ext cx="2652875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400" dirty="0" smtClean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endParaRPr lang="en-US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solidFill>
                  <a:srgbClr val="5C30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endParaRPr lang="en-US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258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路径、回路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5861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547310" y="2930627"/>
            <a:ext cx="8065570" cy="830997"/>
            <a:chOff x="3501590" y="1330562"/>
            <a:chExt cx="8065570" cy="830997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533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：若图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V'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')，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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且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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则称图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G'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的子图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8" name="Rounded Rectangle 10"/>
          <p:cNvSpPr/>
          <p:nvPr/>
        </p:nvSpPr>
        <p:spPr>
          <a:xfrm>
            <a:off x="542923" y="100964"/>
            <a:ext cx="11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0822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67197" y="677028"/>
            <a:ext cx="2381134" cy="432000"/>
            <a:chOff x="3904357" y="677028"/>
            <a:chExt cx="2381134" cy="432000"/>
          </a:xfrm>
          <a:solidFill>
            <a:srgbClr val="B4B4BE"/>
          </a:solidFill>
        </p:grpSpPr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3904357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343777" y="881815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1" name="Oval 7"/>
            <p:cNvSpPr>
              <a:spLocks noChangeArrowheads="1"/>
            </p:cNvSpPr>
            <p:nvPr/>
          </p:nvSpPr>
          <p:spPr bwMode="auto">
            <a:xfrm>
              <a:off x="5853491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73237" y="677028"/>
            <a:ext cx="2381134" cy="1339097"/>
            <a:chOff x="6571357" y="677028"/>
            <a:chExt cx="2381134" cy="1339097"/>
          </a:xfrm>
          <a:solidFill>
            <a:srgbClr val="B4B4BE"/>
          </a:solidFill>
        </p:grpSpPr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6571357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7010777" y="881815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8520491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val 7"/>
            <p:cNvSpPr>
              <a:spLocks noChangeArrowheads="1"/>
            </p:cNvSpPr>
            <p:nvPr/>
          </p:nvSpPr>
          <p:spPr bwMode="auto">
            <a:xfrm>
              <a:off x="7572553" y="1584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31202" y="3739951"/>
            <a:ext cx="2381134" cy="2111576"/>
            <a:chOff x="731202" y="3739951"/>
            <a:chExt cx="2381134" cy="2111576"/>
          </a:xfrm>
          <a:solidFill>
            <a:srgbClr val="B4B4BE"/>
          </a:solidFill>
        </p:grpSpPr>
        <p:sp>
          <p:nvSpPr>
            <p:cNvPr id="137" name="Freeform 31"/>
            <p:cNvSpPr/>
            <p:nvPr/>
          </p:nvSpPr>
          <p:spPr bwMode="auto">
            <a:xfrm>
              <a:off x="11601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731202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26803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ine 32"/>
            <p:cNvSpPr>
              <a:spLocks noChangeShapeType="1"/>
            </p:cNvSpPr>
            <p:nvPr/>
          </p:nvSpPr>
          <p:spPr bwMode="auto">
            <a:xfrm flipH="1">
              <a:off x="941388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1" name="Line 34"/>
            <p:cNvSpPr>
              <a:spLocks noChangeShapeType="1"/>
            </p:cNvSpPr>
            <p:nvPr/>
          </p:nvSpPr>
          <p:spPr bwMode="auto">
            <a:xfrm flipH="1" flipV="1">
              <a:off x="1128711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2" name="Oval 7"/>
            <p:cNvSpPr>
              <a:spLocks noChangeArrowheads="1"/>
            </p:cNvSpPr>
            <p:nvPr/>
          </p:nvSpPr>
          <p:spPr bwMode="auto">
            <a:xfrm>
              <a:off x="26803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Oval 7"/>
            <p:cNvSpPr>
              <a:spLocks noChangeArrowheads="1"/>
            </p:cNvSpPr>
            <p:nvPr/>
          </p:nvSpPr>
          <p:spPr bwMode="auto">
            <a:xfrm>
              <a:off x="731202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Freeform 31"/>
            <p:cNvSpPr/>
            <p:nvPr/>
          </p:nvSpPr>
          <p:spPr bwMode="auto">
            <a:xfrm>
              <a:off x="11475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5" name="Line 34"/>
            <p:cNvSpPr>
              <a:spLocks noChangeShapeType="1"/>
            </p:cNvSpPr>
            <p:nvPr/>
          </p:nvSpPr>
          <p:spPr bwMode="auto">
            <a:xfrm flipH="1">
              <a:off x="1132721" y="4114481"/>
              <a:ext cx="1576231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116437" y="677028"/>
            <a:ext cx="2381134" cy="2111576"/>
            <a:chOff x="9116437" y="677028"/>
            <a:chExt cx="2381134" cy="2111576"/>
          </a:xfrm>
          <a:solidFill>
            <a:srgbClr val="B4B4BE"/>
          </a:solidFill>
        </p:grpSpPr>
        <p:sp>
          <p:nvSpPr>
            <p:cNvPr id="125" name="Oval 7"/>
            <p:cNvSpPr>
              <a:spLocks noChangeArrowheads="1"/>
            </p:cNvSpPr>
            <p:nvPr/>
          </p:nvSpPr>
          <p:spPr bwMode="auto">
            <a:xfrm>
              <a:off x="9116437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Line 16"/>
            <p:cNvSpPr>
              <a:spLocks noChangeShapeType="1"/>
            </p:cNvSpPr>
            <p:nvPr/>
          </p:nvSpPr>
          <p:spPr bwMode="auto">
            <a:xfrm>
              <a:off x="9555857" y="881815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7" name="Oval 7"/>
            <p:cNvSpPr>
              <a:spLocks noChangeArrowheads="1"/>
            </p:cNvSpPr>
            <p:nvPr/>
          </p:nvSpPr>
          <p:spPr bwMode="auto">
            <a:xfrm>
              <a:off x="11065571" y="6770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11065571" y="235660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7"/>
            <p:cNvSpPr>
              <a:spLocks noChangeArrowheads="1"/>
            </p:cNvSpPr>
            <p:nvPr/>
          </p:nvSpPr>
          <p:spPr bwMode="auto">
            <a:xfrm>
              <a:off x="9116437" y="235660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val 7"/>
            <p:cNvSpPr>
              <a:spLocks noChangeArrowheads="1"/>
            </p:cNvSpPr>
            <p:nvPr/>
          </p:nvSpPr>
          <p:spPr bwMode="auto">
            <a:xfrm>
              <a:off x="10117633" y="1584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11281571" y="1125973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5" name="Freeform 17"/>
            <p:cNvSpPr/>
            <p:nvPr/>
          </p:nvSpPr>
          <p:spPr bwMode="auto">
            <a:xfrm>
              <a:off x="10488673" y="1038605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9554271" y="2587844"/>
              <a:ext cx="1511300" cy="0"/>
            </a:xfrm>
            <a:prstGeom prst="line">
              <a:avLst/>
            </a:prstGeom>
            <a:grpFill/>
            <a:ln w="25400">
              <a:solidFill>
                <a:srgbClr val="B42D2D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70750" y="3940493"/>
            <a:ext cx="2381134" cy="2111576"/>
            <a:chOff x="3785990" y="3940493"/>
            <a:chExt cx="2381134" cy="2111576"/>
          </a:xfrm>
          <a:solidFill>
            <a:srgbClr val="B4B4BE"/>
          </a:solidFill>
        </p:grpSpPr>
        <p:sp>
          <p:nvSpPr>
            <p:cNvPr id="149" name="Oval 7"/>
            <p:cNvSpPr>
              <a:spLocks noChangeArrowheads="1"/>
            </p:cNvSpPr>
            <p:nvPr/>
          </p:nvSpPr>
          <p:spPr bwMode="auto">
            <a:xfrm>
              <a:off x="3785990" y="39404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Line 32"/>
            <p:cNvSpPr>
              <a:spLocks noChangeShapeType="1"/>
            </p:cNvSpPr>
            <p:nvPr/>
          </p:nvSpPr>
          <p:spPr bwMode="auto">
            <a:xfrm flipH="1">
              <a:off x="3996176" y="4372493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2" name="Line 34"/>
            <p:cNvSpPr>
              <a:spLocks noChangeShapeType="1"/>
            </p:cNvSpPr>
            <p:nvPr/>
          </p:nvSpPr>
          <p:spPr bwMode="auto">
            <a:xfrm flipH="1" flipV="1">
              <a:off x="4183499" y="4284543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5735124" y="562006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Oval 7"/>
            <p:cNvSpPr>
              <a:spLocks noChangeArrowheads="1"/>
            </p:cNvSpPr>
            <p:nvPr/>
          </p:nvSpPr>
          <p:spPr bwMode="auto">
            <a:xfrm>
              <a:off x="3785990" y="562006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 31"/>
            <p:cNvSpPr/>
            <p:nvPr/>
          </p:nvSpPr>
          <p:spPr bwMode="auto">
            <a:xfrm>
              <a:off x="4202363" y="5861250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62500" y="3930755"/>
            <a:ext cx="2381134" cy="2111576"/>
            <a:chOff x="6408220" y="3930755"/>
            <a:chExt cx="2381134" cy="2111576"/>
          </a:xfrm>
          <a:solidFill>
            <a:srgbClr val="B4B4BE"/>
          </a:solidFill>
        </p:grpSpPr>
        <p:sp>
          <p:nvSpPr>
            <p:cNvPr id="158" name="Freeform 31"/>
            <p:cNvSpPr/>
            <p:nvPr/>
          </p:nvSpPr>
          <p:spPr bwMode="auto">
            <a:xfrm>
              <a:off x="6837163" y="413129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9" name="Oval 7"/>
            <p:cNvSpPr>
              <a:spLocks noChangeArrowheads="1"/>
            </p:cNvSpPr>
            <p:nvPr/>
          </p:nvSpPr>
          <p:spPr bwMode="auto">
            <a:xfrm>
              <a:off x="6408220" y="393075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8357354" y="393075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Line 32"/>
            <p:cNvSpPr>
              <a:spLocks noChangeShapeType="1"/>
            </p:cNvSpPr>
            <p:nvPr/>
          </p:nvSpPr>
          <p:spPr bwMode="auto">
            <a:xfrm flipH="1">
              <a:off x="6618406" y="436275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4" name="Oval 7"/>
            <p:cNvSpPr>
              <a:spLocks noChangeArrowheads="1"/>
            </p:cNvSpPr>
            <p:nvPr/>
          </p:nvSpPr>
          <p:spPr bwMode="auto">
            <a:xfrm>
              <a:off x="6408220" y="561033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064226" y="3921017"/>
            <a:ext cx="2381134" cy="2111576"/>
            <a:chOff x="8927066" y="3921017"/>
            <a:chExt cx="2381134" cy="2111576"/>
          </a:xfrm>
          <a:solidFill>
            <a:srgbClr val="B4B4BE"/>
          </a:solidFill>
        </p:grpSpPr>
        <p:sp>
          <p:nvSpPr>
            <p:cNvPr id="168" name="Freeform 31"/>
            <p:cNvSpPr/>
            <p:nvPr/>
          </p:nvSpPr>
          <p:spPr bwMode="auto">
            <a:xfrm>
              <a:off x="9356009" y="4121559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8927066" y="39210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7"/>
            <p:cNvSpPr>
              <a:spLocks noChangeArrowheads="1"/>
            </p:cNvSpPr>
            <p:nvPr/>
          </p:nvSpPr>
          <p:spPr bwMode="auto">
            <a:xfrm>
              <a:off x="10876200" y="392101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Line 32"/>
            <p:cNvSpPr>
              <a:spLocks noChangeShapeType="1"/>
            </p:cNvSpPr>
            <p:nvPr/>
          </p:nvSpPr>
          <p:spPr bwMode="auto">
            <a:xfrm flipH="1">
              <a:off x="9137252" y="4353017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10876200" y="56005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Oval 7"/>
            <p:cNvSpPr>
              <a:spLocks noChangeArrowheads="1"/>
            </p:cNvSpPr>
            <p:nvPr/>
          </p:nvSpPr>
          <p:spPr bwMode="auto">
            <a:xfrm>
              <a:off x="8927066" y="560059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Freeform 31"/>
            <p:cNvSpPr/>
            <p:nvPr/>
          </p:nvSpPr>
          <p:spPr bwMode="auto">
            <a:xfrm flipH="1">
              <a:off x="9343439" y="5841774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B42D2D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</p:grpSpPr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4" name="组合 43"/>
          <p:cNvGrpSpPr/>
          <p:nvPr/>
        </p:nvGrpSpPr>
        <p:grpSpPr>
          <a:xfrm>
            <a:off x="3632760" y="1156871"/>
            <a:ext cx="8065570" cy="830997"/>
            <a:chOff x="3501590" y="1330562"/>
            <a:chExt cx="8065570" cy="830997"/>
          </a:xfrm>
        </p:grpSpPr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533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连通顶点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如果顶点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之间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，则称顶点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是连通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8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681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632760" y="2212925"/>
            <a:ext cx="8065570" cy="830997"/>
            <a:chOff x="3501590" y="1330562"/>
            <a:chExt cx="8065570" cy="830997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533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，如果任意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两个顶点都是连通的，则称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该无向图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连通图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55456" y="3526816"/>
            <a:ext cx="2472574" cy="2370656"/>
            <a:chOff x="5337276" y="3112615"/>
            <a:chExt cx="2472574" cy="2370656"/>
          </a:xfrm>
        </p:grpSpPr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337276" y="3112615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5796970" y="5267271"/>
              <a:ext cx="1584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7377850" y="3112615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17"/>
            <p:cNvSpPr/>
            <p:nvPr/>
          </p:nvSpPr>
          <p:spPr bwMode="auto">
            <a:xfrm>
              <a:off x="6247945" y="3957031"/>
              <a:ext cx="252000" cy="51593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>
              <a:off x="5556352" y="3546320"/>
              <a:ext cx="0" cy="15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7377850" y="505127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5337276" y="505127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5970985" y="4457724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7593850" y="3544615"/>
              <a:ext cx="0" cy="15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5781730" y="3333611"/>
              <a:ext cx="1584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6356159" y="354019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6831903" y="4241724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17"/>
            <p:cNvSpPr/>
            <p:nvPr/>
          </p:nvSpPr>
          <p:spPr bwMode="auto">
            <a:xfrm>
              <a:off x="6387745" y="4573048"/>
              <a:ext cx="468000" cy="14158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 flipH="1">
              <a:off x="6732505" y="3906179"/>
              <a:ext cx="180000" cy="35078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588303" y="3556027"/>
            <a:ext cx="7882690" cy="541174"/>
            <a:chOff x="3501590" y="1697848"/>
            <a:chExt cx="7882690" cy="541174"/>
          </a:xfrm>
        </p:grpSpPr>
        <p:sp>
          <p:nvSpPr>
            <p:cNvPr id="152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7281928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对于非连通图，实际处理中会有什么问题？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3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165064" y="4124672"/>
            <a:ext cx="6975376" cy="541174"/>
            <a:chOff x="4165064" y="4124672"/>
            <a:chExt cx="6975376" cy="541174"/>
          </a:xfrm>
        </p:grpSpPr>
        <p:sp>
          <p:nvSpPr>
            <p:cNvPr id="158" name="Text Box 6"/>
            <p:cNvSpPr txBox="1">
              <a:spLocks noChangeArrowheads="1"/>
            </p:cNvSpPr>
            <p:nvPr/>
          </p:nvSpPr>
          <p:spPr bwMode="auto">
            <a:xfrm>
              <a:off x="4631025" y="4124672"/>
              <a:ext cx="650941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从某顶点出发进行遍历，有一些顶点访问不到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Freeform 84"/>
            <p:cNvSpPr/>
            <p:nvPr/>
          </p:nvSpPr>
          <p:spPr bwMode="auto">
            <a:xfrm>
              <a:off x="4165064" y="42265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8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78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连通分量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108645" y="852545"/>
            <a:ext cx="5726711" cy="523290"/>
            <a:chOff x="3501590" y="1330562"/>
            <a:chExt cx="5726711" cy="52329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51944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连通分量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：非连通图的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极大连通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子图</a:t>
              </a: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3" name="Line 77"/>
          <p:cNvSpPr>
            <a:spLocks noChangeShapeType="1"/>
          </p:cNvSpPr>
          <p:nvPr/>
        </p:nvSpPr>
        <p:spPr bwMode="auto">
          <a:xfrm flipH="1">
            <a:off x="6001307" y="1272489"/>
            <a:ext cx="64135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9" name="Line 78"/>
          <p:cNvSpPr>
            <a:spLocks noChangeShapeType="1"/>
          </p:cNvSpPr>
          <p:nvPr/>
        </p:nvSpPr>
        <p:spPr bwMode="auto">
          <a:xfrm flipH="1" flipV="1">
            <a:off x="5382657" y="1362976"/>
            <a:ext cx="12600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" name="Line 79"/>
          <p:cNvSpPr>
            <a:spLocks noChangeShapeType="1"/>
          </p:cNvSpPr>
          <p:nvPr/>
        </p:nvSpPr>
        <p:spPr bwMode="auto">
          <a:xfrm flipH="1" flipV="1">
            <a:off x="4842657" y="1453464"/>
            <a:ext cx="18000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35303" y="1543370"/>
            <a:ext cx="4587334" cy="1015663"/>
            <a:chOff x="360983" y="1558610"/>
            <a:chExt cx="4587334" cy="1015663"/>
          </a:xfrm>
        </p:grpSpPr>
        <p:sp>
          <p:nvSpPr>
            <p:cNvPr id="53" name="AutoShape 82"/>
            <p:cNvSpPr/>
            <p:nvPr/>
          </p:nvSpPr>
          <p:spPr bwMode="auto">
            <a:xfrm flipH="1">
              <a:off x="3791943" y="1708461"/>
              <a:ext cx="242888" cy="715963"/>
            </a:xfrm>
            <a:prstGeom prst="leftBrace">
              <a:avLst>
                <a:gd name="adj1" fmla="val 24564"/>
                <a:gd name="adj2" fmla="val 50000"/>
              </a:avLst>
            </a:prstGeom>
            <a:noFill/>
            <a:ln w="38100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83"/>
            <p:cNvSpPr txBox="1">
              <a:spLocks noChangeArrowheads="1"/>
            </p:cNvSpPr>
            <p:nvPr/>
          </p:nvSpPr>
          <p:spPr bwMode="auto">
            <a:xfrm>
              <a:off x="360983" y="1558610"/>
              <a:ext cx="3368373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含有极大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依附于这些顶点的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所有边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圆角右箭头 54"/>
            <p:cNvSpPr/>
            <p:nvPr/>
          </p:nvSpPr>
          <p:spPr>
            <a:xfrm flipH="1" flipV="1">
              <a:off x="4140597" y="1566879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5285" y="2712528"/>
            <a:ext cx="2472574" cy="2370656"/>
            <a:chOff x="5337276" y="3112615"/>
            <a:chExt cx="2472574" cy="2370656"/>
          </a:xfrm>
        </p:grpSpPr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5337276" y="3112615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16"/>
            <p:cNvSpPr>
              <a:spLocks noChangeShapeType="1"/>
            </p:cNvSpPr>
            <p:nvPr/>
          </p:nvSpPr>
          <p:spPr bwMode="auto">
            <a:xfrm>
              <a:off x="5796970" y="5267271"/>
              <a:ext cx="1584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7377850" y="3112615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6247945" y="3957031"/>
              <a:ext cx="252000" cy="51593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5556352" y="3546320"/>
              <a:ext cx="0" cy="15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7377850" y="505127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5337276" y="505127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5970985" y="4457724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7593850" y="3544615"/>
              <a:ext cx="0" cy="1512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5781730" y="3333611"/>
              <a:ext cx="1584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6356159" y="3540191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6831903" y="4241724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17"/>
            <p:cNvSpPr/>
            <p:nvPr/>
          </p:nvSpPr>
          <p:spPr bwMode="auto">
            <a:xfrm>
              <a:off x="6387745" y="4573048"/>
              <a:ext cx="468000" cy="14158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Freeform 17"/>
            <p:cNvSpPr/>
            <p:nvPr/>
          </p:nvSpPr>
          <p:spPr bwMode="auto">
            <a:xfrm flipH="1">
              <a:off x="6732505" y="3906179"/>
              <a:ext cx="180000" cy="35078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07227" y="1604229"/>
            <a:ext cx="4570709" cy="2370656"/>
            <a:chOff x="5136667" y="1665189"/>
            <a:chExt cx="4570709" cy="2370656"/>
          </a:xfrm>
        </p:grpSpPr>
        <p:grpSp>
          <p:nvGrpSpPr>
            <p:cNvPr id="64" name="组合 63"/>
            <p:cNvGrpSpPr/>
            <p:nvPr/>
          </p:nvGrpSpPr>
          <p:grpSpPr>
            <a:xfrm>
              <a:off x="7234802" y="1665189"/>
              <a:ext cx="2472574" cy="2370656"/>
              <a:chOff x="5337276" y="3112615"/>
              <a:chExt cx="2472574" cy="2370656"/>
            </a:xfrm>
          </p:grpSpPr>
          <p:sp>
            <p:nvSpPr>
              <p:cNvPr id="65" name="Oval 7"/>
              <p:cNvSpPr>
                <a:spLocks noChangeArrowheads="1"/>
              </p:cNvSpPr>
              <p:nvPr/>
            </p:nvSpPr>
            <p:spPr bwMode="auto">
              <a:xfrm>
                <a:off x="5337276" y="3112615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5796970" y="5267271"/>
                <a:ext cx="15840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67" name="Oval 7"/>
              <p:cNvSpPr>
                <a:spLocks noChangeArrowheads="1"/>
              </p:cNvSpPr>
              <p:nvPr/>
            </p:nvSpPr>
            <p:spPr bwMode="auto">
              <a:xfrm>
                <a:off x="7377850" y="3112615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5556352" y="3546320"/>
                <a:ext cx="0" cy="15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72" name="Oval 7"/>
              <p:cNvSpPr>
                <a:spLocks noChangeArrowheads="1"/>
              </p:cNvSpPr>
              <p:nvPr/>
            </p:nvSpPr>
            <p:spPr bwMode="auto">
              <a:xfrm>
                <a:off x="7377850" y="5051271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5337276" y="5051271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7593850" y="3544615"/>
                <a:ext cx="0" cy="1512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5796970" y="3318371"/>
                <a:ext cx="15840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136667" y="2584734"/>
              <a:ext cx="1905000" cy="823913"/>
              <a:chOff x="5014747" y="2584734"/>
              <a:chExt cx="1905000" cy="823913"/>
            </a:xfrm>
          </p:grpSpPr>
          <p:sp>
            <p:nvSpPr>
              <p:cNvPr id="97" name="Text Box 40"/>
              <p:cNvSpPr txBox="1">
                <a:spLocks noChangeArrowheads="1"/>
              </p:cNvSpPr>
              <p:nvPr/>
            </p:nvSpPr>
            <p:spPr bwMode="auto">
              <a:xfrm rot="20796940">
                <a:off x="5014747" y="2584734"/>
                <a:ext cx="1905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/>
                <a:r>
                  <a:rPr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连通分量1 </a:t>
                </a:r>
                <a:endPara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8" name="AutoShape 41"/>
              <p:cNvSpPr>
                <a:spLocks noChangeArrowheads="1"/>
              </p:cNvSpPr>
              <p:nvPr/>
            </p:nvSpPr>
            <p:spPr bwMode="auto">
              <a:xfrm rot="20845081">
                <a:off x="5291043" y="3134009"/>
                <a:ext cx="1398588" cy="274638"/>
              </a:xfrm>
              <a:prstGeom prst="rightArrow">
                <a:avLst>
                  <a:gd name="adj1" fmla="val 50000"/>
                  <a:gd name="adj2" fmla="val 127312"/>
                </a:avLst>
              </a:prstGeom>
              <a:noFill/>
              <a:ln w="28575">
                <a:solidFill>
                  <a:srgbClr val="285A3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792562" y="4314549"/>
            <a:ext cx="4010056" cy="1349533"/>
            <a:chOff x="5122002" y="4375509"/>
            <a:chExt cx="4010056" cy="1349533"/>
          </a:xfrm>
        </p:grpSpPr>
        <p:grpSp>
          <p:nvGrpSpPr>
            <p:cNvPr id="8" name="组合 7"/>
            <p:cNvGrpSpPr/>
            <p:nvPr/>
          </p:nvGrpSpPr>
          <p:grpSpPr>
            <a:xfrm>
              <a:off x="7839140" y="4375509"/>
              <a:ext cx="1292918" cy="1349533"/>
              <a:chOff x="2181366" y="4550051"/>
              <a:chExt cx="1292918" cy="1349533"/>
            </a:xfrm>
          </p:grpSpPr>
          <p:sp>
            <p:nvSpPr>
              <p:cNvPr id="85" name="Freeform 17"/>
              <p:cNvSpPr/>
              <p:nvPr/>
            </p:nvSpPr>
            <p:spPr bwMode="auto">
              <a:xfrm>
                <a:off x="2458326" y="4966891"/>
                <a:ext cx="252000" cy="515933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2181366" y="5467584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7"/>
              <p:cNvSpPr>
                <a:spLocks noChangeArrowheads="1"/>
              </p:cNvSpPr>
              <p:nvPr/>
            </p:nvSpPr>
            <p:spPr bwMode="auto">
              <a:xfrm>
                <a:off x="2566540" y="4550051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3042284" y="5251584"/>
                <a:ext cx="432000" cy="432000"/>
              </a:xfrm>
              <a:prstGeom prst="ellipse">
                <a:avLst/>
              </a:prstGeom>
              <a:solidFill>
                <a:srgbClr val="9696AA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Freeform 17"/>
              <p:cNvSpPr/>
              <p:nvPr/>
            </p:nvSpPr>
            <p:spPr bwMode="auto">
              <a:xfrm>
                <a:off x="2598126" y="5582908"/>
                <a:ext cx="468000" cy="141588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95" name="Freeform 17"/>
              <p:cNvSpPr/>
              <p:nvPr/>
            </p:nvSpPr>
            <p:spPr bwMode="auto">
              <a:xfrm flipH="1">
                <a:off x="2942886" y="4916039"/>
                <a:ext cx="180000" cy="350785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22002" y="4458588"/>
              <a:ext cx="1981200" cy="765175"/>
              <a:chOff x="5000082" y="4458588"/>
              <a:chExt cx="1981200" cy="765175"/>
            </a:xfrm>
          </p:grpSpPr>
          <p:sp>
            <p:nvSpPr>
              <p:cNvPr id="111" name="Text Box 52"/>
              <p:cNvSpPr txBox="1">
                <a:spLocks noChangeArrowheads="1"/>
              </p:cNvSpPr>
              <p:nvPr/>
            </p:nvSpPr>
            <p:spPr bwMode="auto">
              <a:xfrm rot="1343712">
                <a:off x="5000082" y="4766563"/>
                <a:ext cx="1981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0" hangingPunct="0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连通分量2</a:t>
                </a:r>
                <a:endPara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AutoShape 112"/>
              <p:cNvSpPr>
                <a:spLocks noChangeArrowheads="1"/>
              </p:cNvSpPr>
              <p:nvPr/>
            </p:nvSpPr>
            <p:spPr bwMode="auto">
              <a:xfrm rot="1409094">
                <a:off x="5274720" y="4458588"/>
                <a:ext cx="1398588" cy="274638"/>
              </a:xfrm>
              <a:prstGeom prst="rightArrow">
                <a:avLst>
                  <a:gd name="adj1" fmla="val 50000"/>
                  <a:gd name="adj2" fmla="val 127312"/>
                </a:avLst>
              </a:prstGeom>
              <a:noFill/>
              <a:ln w="28575">
                <a:solidFill>
                  <a:srgbClr val="285A32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13" name="Text Box 119"/>
          <p:cNvSpPr txBox="1">
            <a:spLocks noChangeArrowheads="1"/>
          </p:cNvSpPr>
          <p:nvPr/>
        </p:nvSpPr>
        <p:spPr bwMode="auto">
          <a:xfrm>
            <a:off x="414340" y="5311945"/>
            <a:ext cx="5942102" cy="64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连通分量是对无向图的一种划分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1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8" name="Rounded Rectangle 10"/>
          <p:cNvSpPr/>
          <p:nvPr/>
        </p:nvSpPr>
        <p:spPr>
          <a:xfrm>
            <a:off x="542923" y="100964"/>
            <a:ext cx="44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497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连通图、强连通分量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632760" y="1019711"/>
            <a:ext cx="8065570" cy="830997"/>
            <a:chOff x="3501590" y="1330562"/>
            <a:chExt cx="8065570" cy="830997"/>
          </a:xfrm>
        </p:grpSpPr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533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强连通顶点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果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顶点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到顶点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和从顶点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到顶点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均有路径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则称顶点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是强连通的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632760" y="1918871"/>
            <a:ext cx="8065570" cy="830997"/>
            <a:chOff x="3501590" y="1330562"/>
            <a:chExt cx="8065570" cy="830997"/>
          </a:xfrm>
        </p:grpSpPr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753326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强连通图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，如果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任意两个顶点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都是强连通的，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称该有向图是强连通图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30144" y="1015483"/>
            <a:ext cx="2381134" cy="2111576"/>
            <a:chOff x="730144" y="1091683"/>
            <a:chExt cx="2381134" cy="2111576"/>
          </a:xfrm>
        </p:grpSpPr>
        <p:sp>
          <p:nvSpPr>
            <p:cNvPr id="98" name="Freeform 31"/>
            <p:cNvSpPr/>
            <p:nvPr/>
          </p:nvSpPr>
          <p:spPr bwMode="auto">
            <a:xfrm>
              <a:off x="1159087" y="1292225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730144" y="1091683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679278" y="1091683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Line 32"/>
            <p:cNvSpPr>
              <a:spLocks noChangeShapeType="1"/>
            </p:cNvSpPr>
            <p:nvPr/>
          </p:nvSpPr>
          <p:spPr bwMode="auto">
            <a:xfrm flipH="1">
              <a:off x="882544" y="1534110"/>
              <a:ext cx="0" cy="1273175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 flipH="1" flipV="1">
              <a:off x="1127653" y="1435733"/>
              <a:ext cx="1584000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5" name="Oval 7"/>
            <p:cNvSpPr>
              <a:spLocks noChangeArrowheads="1"/>
            </p:cNvSpPr>
            <p:nvPr/>
          </p:nvSpPr>
          <p:spPr bwMode="auto">
            <a:xfrm>
              <a:off x="2679278" y="2771259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val 7"/>
            <p:cNvSpPr>
              <a:spLocks noChangeArrowheads="1"/>
            </p:cNvSpPr>
            <p:nvPr/>
          </p:nvSpPr>
          <p:spPr bwMode="auto">
            <a:xfrm>
              <a:off x="730144" y="2771259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 31"/>
            <p:cNvSpPr/>
            <p:nvPr/>
          </p:nvSpPr>
          <p:spPr bwMode="auto">
            <a:xfrm>
              <a:off x="1146517" y="3012440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Line 34"/>
            <p:cNvSpPr>
              <a:spLocks noChangeShapeType="1"/>
            </p:cNvSpPr>
            <p:nvPr/>
          </p:nvSpPr>
          <p:spPr bwMode="auto">
            <a:xfrm flipH="1">
              <a:off x="1131663" y="1466213"/>
              <a:ext cx="1576231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Line 32"/>
            <p:cNvSpPr>
              <a:spLocks noChangeShapeType="1"/>
            </p:cNvSpPr>
            <p:nvPr/>
          </p:nvSpPr>
          <p:spPr bwMode="auto">
            <a:xfrm flipH="1" flipV="1">
              <a:off x="990488" y="1516385"/>
              <a:ext cx="0" cy="1273175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30144" y="3704424"/>
            <a:ext cx="2381134" cy="2111576"/>
            <a:chOff x="3714866" y="2864636"/>
            <a:chExt cx="2381134" cy="2111576"/>
          </a:xfrm>
        </p:grpSpPr>
        <p:sp>
          <p:nvSpPr>
            <p:cNvPr id="44" name="Freeform 31"/>
            <p:cNvSpPr/>
            <p:nvPr/>
          </p:nvSpPr>
          <p:spPr bwMode="auto">
            <a:xfrm>
              <a:off x="4143809" y="306517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3714866" y="28646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5664000" y="286463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 flipH="1">
              <a:off x="3943466" y="3276583"/>
              <a:ext cx="0" cy="1273175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34"/>
            <p:cNvSpPr>
              <a:spLocks noChangeShapeType="1"/>
            </p:cNvSpPr>
            <p:nvPr/>
          </p:nvSpPr>
          <p:spPr bwMode="auto">
            <a:xfrm flipH="1" flipV="1">
              <a:off x="4112375" y="3208686"/>
              <a:ext cx="1584000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Oval 7"/>
            <p:cNvSpPr>
              <a:spLocks noChangeArrowheads="1"/>
            </p:cNvSpPr>
            <p:nvPr/>
          </p:nvSpPr>
          <p:spPr bwMode="auto">
            <a:xfrm>
              <a:off x="5664000" y="454421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3714866" y="4544212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31"/>
            <p:cNvSpPr/>
            <p:nvPr/>
          </p:nvSpPr>
          <p:spPr bwMode="auto">
            <a:xfrm>
              <a:off x="4131239" y="47853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632760" y="2802469"/>
            <a:ext cx="6404609" cy="523290"/>
            <a:chOff x="3501590" y="1330562"/>
            <a:chExt cx="6404609" cy="523290"/>
          </a:xfrm>
        </p:grpSpPr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4033894" y="1330562"/>
              <a:ext cx="58723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强连通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非强连通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图的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极大连通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子图</a:t>
              </a: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5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3532977" y="3978323"/>
            <a:ext cx="1905000" cy="823913"/>
            <a:chOff x="5014747" y="2584734"/>
            <a:chExt cx="1905000" cy="823913"/>
          </a:xfrm>
        </p:grpSpPr>
        <p:sp>
          <p:nvSpPr>
            <p:cNvPr id="62" name="Text Box 40"/>
            <p:cNvSpPr txBox="1">
              <a:spLocks noChangeArrowheads="1"/>
            </p:cNvSpPr>
            <p:nvPr/>
          </p:nvSpPr>
          <p:spPr bwMode="auto">
            <a:xfrm rot="20796940">
              <a:off x="5014747" y="2584734"/>
              <a:ext cx="1905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/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连通分量1 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3" name="AutoShape 41"/>
            <p:cNvSpPr>
              <a:spLocks noChangeArrowheads="1"/>
            </p:cNvSpPr>
            <p:nvPr/>
          </p:nvSpPr>
          <p:spPr bwMode="auto">
            <a:xfrm rot="20845081">
              <a:off x="5291043" y="3134009"/>
              <a:ext cx="1398588" cy="274638"/>
            </a:xfrm>
            <a:prstGeom prst="rightArrow">
              <a:avLst>
                <a:gd name="adj1" fmla="val 50000"/>
                <a:gd name="adj2" fmla="val 127312"/>
              </a:avLst>
            </a:prstGeom>
            <a:noFill/>
            <a:ln w="28575">
              <a:solidFill>
                <a:srgbClr val="285A3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483824" y="5184150"/>
            <a:ext cx="1981200" cy="765175"/>
            <a:chOff x="5000082" y="4458588"/>
            <a:chExt cx="1981200" cy="765175"/>
          </a:xfrm>
        </p:grpSpPr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 rot="1343712">
              <a:off x="5000082" y="4766563"/>
              <a:ext cx="1981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连通分量2</a:t>
              </a:r>
              <a:endPara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AutoShape 112"/>
            <p:cNvSpPr>
              <a:spLocks noChangeArrowheads="1"/>
            </p:cNvSpPr>
            <p:nvPr/>
          </p:nvSpPr>
          <p:spPr bwMode="auto">
            <a:xfrm rot="1409094">
              <a:off x="5274720" y="4458588"/>
              <a:ext cx="1398588" cy="274638"/>
            </a:xfrm>
            <a:prstGeom prst="rightArrow">
              <a:avLst>
                <a:gd name="adj1" fmla="val 50000"/>
                <a:gd name="adj2" fmla="val 127312"/>
              </a:avLst>
            </a:prstGeom>
            <a:noFill/>
            <a:ln w="28575">
              <a:solidFill>
                <a:srgbClr val="285A3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550563" y="3277735"/>
            <a:ext cx="2381134" cy="2111576"/>
            <a:chOff x="8532904" y="1897910"/>
            <a:chExt cx="2381134" cy="2111576"/>
          </a:xfrm>
        </p:grpSpPr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8532904" y="1897910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 flipH="1">
              <a:off x="8761504" y="2309857"/>
              <a:ext cx="0" cy="1273175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 flipV="1">
              <a:off x="8930413" y="2241960"/>
              <a:ext cx="1584000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10482038" y="357748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8532904" y="3577486"/>
              <a:ext cx="432000" cy="432000"/>
            </a:xfrm>
            <a:prstGeom prst="ellipse">
              <a:avLst/>
            </a:prstGeom>
            <a:solidFill>
              <a:srgbClr val="9696AA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31"/>
            <p:cNvSpPr/>
            <p:nvPr/>
          </p:nvSpPr>
          <p:spPr bwMode="auto">
            <a:xfrm>
              <a:off x="8949277" y="381866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80" name="Oval 7"/>
          <p:cNvSpPr>
            <a:spLocks noChangeArrowheads="1"/>
          </p:cNvSpPr>
          <p:nvPr/>
        </p:nvSpPr>
        <p:spPr bwMode="auto">
          <a:xfrm>
            <a:off x="6308072" y="5626768"/>
            <a:ext cx="432000" cy="432000"/>
          </a:xfrm>
          <a:prstGeom prst="ellipse">
            <a:avLst/>
          </a:prstGeom>
          <a:solidFill>
            <a:srgbClr val="9696AA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5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299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927418" y="962899"/>
            <a:ext cx="10792142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图是一种与具体应用密切相关的数据结构，基本操作有很大差别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8240" y="1922145"/>
            <a:ext cx="865632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Graph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顶点的有穷非空集合和顶点之间边的集合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CreatGraph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的建立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DestroyGraph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DFTraverse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优先遍历图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BFTraverse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广度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优先遍历图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593080" y="4815467"/>
            <a:ext cx="4404361" cy="576000"/>
            <a:chOff x="4873075" y="4731047"/>
            <a:chExt cx="4404361" cy="576000"/>
          </a:xfrm>
        </p:grpSpPr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5334000" y="4770783"/>
              <a:ext cx="3943436" cy="46166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起见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，只讨论图的遍历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右大括号 28"/>
            <p:cNvSpPr/>
            <p:nvPr/>
          </p:nvSpPr>
          <p:spPr>
            <a:xfrm>
              <a:off x="4873075" y="4731047"/>
              <a:ext cx="243840" cy="57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3376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272342"/>
            <a:ext cx="251745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620218" y="386833"/>
          <a:ext cx="20701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位图图像" r:id="rId1" imgW="2619375" imgH="3086100" progId="PBrush">
                  <p:embed/>
                </p:oleObj>
              </mc:Choice>
              <mc:Fallback>
                <p:oleObj name="位图图像" r:id="rId1" imgW="2619375" imgH="3086100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18" y="386833"/>
                        <a:ext cx="20701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40"/>
          <p:cNvGrpSpPr/>
          <p:nvPr/>
        </p:nvGrpSpPr>
        <p:grpSpPr>
          <a:xfrm>
            <a:off x="1964746" y="46447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8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2709862" y="4579422"/>
            <a:ext cx="4331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的遍历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广度优先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>
            <a:off x="1964746" y="216442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2709862" y="2097058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的基本术语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" name="Group 40"/>
          <p:cNvGrpSpPr/>
          <p:nvPr/>
        </p:nvGrpSpPr>
        <p:grpSpPr>
          <a:xfrm>
            <a:off x="1964746" y="381796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2709862" y="3750598"/>
            <a:ext cx="4331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的遍历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40"/>
          <p:cNvGrpSpPr/>
          <p:nvPr/>
        </p:nvGrpSpPr>
        <p:grpSpPr>
          <a:xfrm>
            <a:off x="1964746" y="29911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5" name="Text Box 19"/>
          <p:cNvSpPr txBox="1">
            <a:spLocks noChangeArrowheads="1"/>
          </p:cNvSpPr>
          <p:nvPr/>
        </p:nvSpPr>
        <p:spPr bwMode="auto">
          <a:xfrm>
            <a:off x="2709862" y="2921774"/>
            <a:ext cx="45818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4" grpId="0"/>
      <p:bldP spid="49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84453" y="2237266"/>
            <a:ext cx="9056806" cy="523220"/>
            <a:chOff x="1826091" y="4148024"/>
            <a:chExt cx="9056806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978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在图中，如何选取遍历的起始顶点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09700" y="1507041"/>
            <a:ext cx="3005177" cy="2288582"/>
            <a:chOff x="8409700" y="1308921"/>
            <a:chExt cx="3005177" cy="2288582"/>
          </a:xfrm>
          <a:solidFill>
            <a:srgbClr val="B4B4BE"/>
          </a:solidFill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9266155" y="1645471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0150393" y="1645470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8643856" y="252621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10314223" y="2521453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0832073" y="2533175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757646" y="13089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0499325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902301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8409700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0046253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0982877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5684" y="2968692"/>
            <a:ext cx="6989445" cy="538569"/>
            <a:chOff x="1111884" y="1688532"/>
            <a:chExt cx="6989445" cy="538569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89672" y="171910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11188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434625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726679" y="17175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8732" y="1790539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460942" y="17048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238823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557972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795519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6076632" y="195881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2831147" y="197452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369593" y="1688532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560228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701823" y="1688532"/>
              <a:ext cx="41957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4453" y="3983794"/>
            <a:ext cx="7497220" cy="1118255"/>
            <a:chOff x="732380" y="3160834"/>
            <a:chExt cx="7497220" cy="1118255"/>
          </a:xfrm>
        </p:grpSpPr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408743" y="3160834"/>
              <a:ext cx="6820857" cy="111825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图中的顶点按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顺序排列起来，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编号最小的顶点开始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Group 109"/>
            <p:cNvGrpSpPr/>
            <p:nvPr/>
          </p:nvGrpSpPr>
          <p:grpSpPr>
            <a:xfrm>
              <a:off x="732380" y="323140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0" name="组合 99"/>
          <p:cNvGrpSpPr/>
          <p:nvPr/>
        </p:nvGrpSpPr>
        <p:grpSpPr>
          <a:xfrm>
            <a:off x="8668218" y="3989048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160069" y="1268866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84453" y="848936"/>
            <a:ext cx="10842526" cy="1118255"/>
            <a:chOff x="724634" y="2924810"/>
            <a:chExt cx="10842526" cy="1118255"/>
          </a:xfrm>
        </p:grpSpPr>
        <p:sp>
          <p:nvSpPr>
            <p:cNvPr id="81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图中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出发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中所有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每个顶点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仅被访问一次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84453" y="2100106"/>
            <a:ext cx="9056806" cy="523220"/>
            <a:chOff x="1826091" y="4148024"/>
            <a:chExt cx="9056806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978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从某顶点出发能访问其他所有顶点吗？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363980" y="1415601"/>
            <a:ext cx="3005177" cy="2288582"/>
            <a:chOff x="8409700" y="1308921"/>
            <a:chExt cx="3005177" cy="2288582"/>
          </a:xfrm>
          <a:solidFill>
            <a:srgbClr val="B4B4BE"/>
          </a:solidFill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9266155" y="1645471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0150393" y="1645470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8643856" y="252621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10314223" y="2521453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0832073" y="2533175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757646" y="13089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0499325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902301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8409700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0046253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0982877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0924" y="2816292"/>
            <a:ext cx="6989445" cy="538569"/>
            <a:chOff x="1111884" y="1688532"/>
            <a:chExt cx="6989445" cy="538569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89672" y="171910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11188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434625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726679" y="17175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8732" y="1790539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460942" y="17048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238823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557972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795519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6076632" y="195881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2831147" y="197452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369593" y="1688532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560228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701823" y="1688532"/>
              <a:ext cx="41957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4453" y="3737354"/>
            <a:ext cx="7497220" cy="605294"/>
            <a:chOff x="732380" y="3127754"/>
            <a:chExt cx="7497220" cy="605294"/>
          </a:xfrm>
        </p:grpSpPr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408743" y="3127754"/>
              <a:ext cx="6820857" cy="6052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：多次调用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遍历算法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Group 109"/>
            <p:cNvGrpSpPr/>
            <p:nvPr/>
          </p:nvGrpSpPr>
          <p:grpSpPr>
            <a:xfrm>
              <a:off x="732380" y="323140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8576601" y="3734692"/>
            <a:ext cx="2472574" cy="2370656"/>
            <a:chOff x="5337276" y="3112615"/>
            <a:chExt cx="2472574" cy="2370656"/>
          </a:xfrm>
          <a:solidFill>
            <a:srgbClr val="B4B4BE"/>
          </a:solidFill>
        </p:grpSpPr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5337276" y="31126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5796970" y="5267271"/>
              <a:ext cx="1584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7377850" y="31126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Freeform 17"/>
            <p:cNvSpPr/>
            <p:nvPr/>
          </p:nvSpPr>
          <p:spPr bwMode="auto">
            <a:xfrm>
              <a:off x="6247945" y="3957031"/>
              <a:ext cx="252000" cy="51593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556352" y="3546320"/>
              <a:ext cx="0" cy="15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377850" y="50512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5337276" y="50512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5970985" y="445772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Line 21"/>
            <p:cNvSpPr>
              <a:spLocks noChangeShapeType="1"/>
            </p:cNvSpPr>
            <p:nvPr/>
          </p:nvSpPr>
          <p:spPr bwMode="auto">
            <a:xfrm>
              <a:off x="7593850" y="3544615"/>
              <a:ext cx="0" cy="1512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4" name="Line 16"/>
            <p:cNvSpPr>
              <a:spLocks noChangeShapeType="1"/>
            </p:cNvSpPr>
            <p:nvPr/>
          </p:nvSpPr>
          <p:spPr bwMode="auto">
            <a:xfrm>
              <a:off x="5782456" y="3332885"/>
              <a:ext cx="1584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5" name="Oval 7"/>
            <p:cNvSpPr>
              <a:spLocks noChangeArrowheads="1"/>
            </p:cNvSpPr>
            <p:nvPr/>
          </p:nvSpPr>
          <p:spPr bwMode="auto">
            <a:xfrm>
              <a:off x="6356159" y="354019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7"/>
            <p:cNvSpPr>
              <a:spLocks noChangeArrowheads="1"/>
            </p:cNvSpPr>
            <p:nvPr/>
          </p:nvSpPr>
          <p:spPr bwMode="auto">
            <a:xfrm>
              <a:off x="6831903" y="424172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reeform 17"/>
            <p:cNvSpPr/>
            <p:nvPr/>
          </p:nvSpPr>
          <p:spPr bwMode="auto">
            <a:xfrm>
              <a:off x="6387745" y="4573048"/>
              <a:ext cx="468000" cy="141588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08" name="Freeform 17"/>
            <p:cNvSpPr/>
            <p:nvPr/>
          </p:nvSpPr>
          <p:spPr bwMode="auto">
            <a:xfrm flipH="1">
              <a:off x="6732505" y="3906179"/>
              <a:ext cx="180000" cy="350785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932086" y="4630770"/>
            <a:ext cx="6519253" cy="576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下面仅讨论从某顶点出发遍历图的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84453" y="848936"/>
            <a:ext cx="10842526" cy="1118255"/>
            <a:chOff x="724634" y="2924810"/>
            <a:chExt cx="10842526" cy="1118255"/>
          </a:xfrm>
        </p:grpSpPr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图中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出发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中所有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每个顶点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仅被访问一次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0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84453" y="2237266"/>
            <a:ext cx="7336232" cy="523220"/>
            <a:chOff x="1826091" y="4148024"/>
            <a:chExt cx="7336232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7772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避免遍历不会因回路而陷入死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09700" y="1461321"/>
            <a:ext cx="3005177" cy="2288582"/>
            <a:chOff x="8409700" y="1308921"/>
            <a:chExt cx="3005177" cy="2288582"/>
          </a:xfrm>
          <a:solidFill>
            <a:srgbClr val="B4B4BE"/>
          </a:solidFill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9266155" y="1645471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0150393" y="1645470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8643856" y="252621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10314223" y="2521453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0832073" y="2533175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757646" y="13089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0499325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902301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8409700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0046253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0982877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0924" y="3136332"/>
            <a:ext cx="6989445" cy="538569"/>
            <a:chOff x="1111884" y="1688532"/>
            <a:chExt cx="6989445" cy="538569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89672" y="171910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11188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434625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726679" y="17175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8732" y="1790539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460942" y="17048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238823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557972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795519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6076632" y="195881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2831147" y="197452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369593" y="1688532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560228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701823" y="1688532"/>
              <a:ext cx="41957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84453" y="4094146"/>
            <a:ext cx="7497220" cy="562270"/>
            <a:chOff x="732380" y="3134026"/>
            <a:chExt cx="7497220" cy="562270"/>
          </a:xfrm>
        </p:grpSpPr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1408743" y="3134026"/>
              <a:ext cx="6820857" cy="562270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附设访问标志数组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visited[n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Group 109"/>
            <p:cNvGrpSpPr/>
            <p:nvPr/>
          </p:nvGrpSpPr>
          <p:grpSpPr>
            <a:xfrm>
              <a:off x="732380" y="323140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8676198" y="3993404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1174583" y="1254352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84453" y="848936"/>
            <a:ext cx="10842526" cy="1118255"/>
            <a:chOff x="724634" y="2924810"/>
            <a:chExt cx="10842526" cy="1118255"/>
          </a:xfrm>
        </p:grpSpPr>
        <p:sp>
          <p:nvSpPr>
            <p:cNvPr id="78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图中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出发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中所有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每个顶点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仅被访问一次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84453" y="2176306"/>
            <a:ext cx="9056806" cy="523220"/>
            <a:chOff x="1826091" y="4148024"/>
            <a:chExt cx="9056806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978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采用什么次序依次访问图中所有顶点？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409700" y="1409787"/>
            <a:ext cx="3005177" cy="2288582"/>
            <a:chOff x="8409700" y="1308921"/>
            <a:chExt cx="3005177" cy="2288582"/>
          </a:xfrm>
          <a:solidFill>
            <a:srgbClr val="B4B4BE"/>
          </a:solidFill>
        </p:grpSpPr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9266155" y="1645471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>
              <a:off x="10150393" y="1645470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8643856" y="2526215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10314223" y="2521453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0832073" y="2533175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8" name="Oval 37"/>
            <p:cNvSpPr>
              <a:spLocks noChangeArrowheads="1"/>
            </p:cNvSpPr>
            <p:nvPr/>
          </p:nvSpPr>
          <p:spPr bwMode="auto">
            <a:xfrm>
              <a:off x="9757646" y="130892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37"/>
            <p:cNvSpPr>
              <a:spLocks noChangeArrowheads="1"/>
            </p:cNvSpPr>
            <p:nvPr/>
          </p:nvSpPr>
          <p:spPr bwMode="auto">
            <a:xfrm>
              <a:off x="10499325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8902301" y="212521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7"/>
            <p:cNvSpPr>
              <a:spLocks noChangeArrowheads="1"/>
            </p:cNvSpPr>
            <p:nvPr/>
          </p:nvSpPr>
          <p:spPr bwMode="auto">
            <a:xfrm>
              <a:off x="8409700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37"/>
            <p:cNvSpPr>
              <a:spLocks noChangeArrowheads="1"/>
            </p:cNvSpPr>
            <p:nvPr/>
          </p:nvSpPr>
          <p:spPr bwMode="auto">
            <a:xfrm>
              <a:off x="10046253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10982877" y="316550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0924" y="2983932"/>
            <a:ext cx="6989445" cy="538569"/>
            <a:chOff x="1111884" y="1688532"/>
            <a:chExt cx="6989445" cy="538569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189672" y="171910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11188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434625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726679" y="17175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638732" y="1790539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460942" y="170481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2388234" y="1763551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1557972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 flipV="1">
              <a:off x="4795519" y="195881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6076632" y="195881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2831147" y="197452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369593" y="1688532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17"/>
            <p:cNvSpPr>
              <a:spLocks noChangeArrowheads="1"/>
            </p:cNvSpPr>
            <p:nvPr/>
          </p:nvSpPr>
          <p:spPr bwMode="auto">
            <a:xfrm>
              <a:off x="5602287" y="1768314"/>
              <a:ext cx="442913" cy="427037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5701823" y="1688532"/>
              <a:ext cx="41957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8679828" y="3991952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1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2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4812912" y="3860372"/>
            <a:ext cx="3090997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D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E F</a:t>
            </a:r>
            <a:endParaRPr lang="en-US" altLang="zh-CN" sz="2400" i="1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B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C F</a:t>
            </a:r>
            <a:endParaRPr lang="en-US" altLang="zh-CN" sz="2400" i="1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i="1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B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F C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4453" y="5139679"/>
            <a:ext cx="7497220" cy="605294"/>
            <a:chOff x="732380" y="3112514"/>
            <a:chExt cx="7497220" cy="605294"/>
          </a:xfrm>
        </p:grpSpPr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1408743" y="3112514"/>
              <a:ext cx="6820857" cy="605294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优先遍历和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Group 109"/>
            <p:cNvGrpSpPr/>
            <p:nvPr/>
          </p:nvGrpSpPr>
          <p:grpSpPr>
            <a:xfrm>
              <a:off x="732380" y="323140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6" name="Text Box 20"/>
          <p:cNvSpPr txBox="1">
            <a:spLocks noChangeArrowheads="1"/>
          </p:cNvSpPr>
          <p:nvPr/>
        </p:nvSpPr>
        <p:spPr bwMode="auto">
          <a:xfrm>
            <a:off x="1368672" y="3860372"/>
            <a:ext cx="309099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eaLnBrk="0" hangingPunct="0"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线性序：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0" hangingPunct="0">
              <a:lnSpc>
                <a:spcPts val="30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84453" y="848936"/>
            <a:ext cx="10842526" cy="1118255"/>
            <a:chOff x="724634" y="2924810"/>
            <a:chExt cx="10842526" cy="1118255"/>
          </a:xfrm>
        </p:grpSpPr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图中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一顶点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出发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中所有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顶点，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每个顶点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仅被访问一次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170600" y="1996439"/>
            <a:ext cx="9985080" cy="224676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）访问顶点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未被访问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中选取一个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进行深度优先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）重复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上述两步，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直至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所有和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路径相通的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出发进行深度优先遍历的基本思想是：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780333" y="4742170"/>
            <a:ext cx="5427374" cy="662297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深度优先遍历是一个递归的过程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描述深度优先遍历的操作定义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20810" y="1971358"/>
            <a:ext cx="9985080" cy="3758882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DFTraverse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输入：顶点的编号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输出：无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;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visited[v] = 1;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2. w =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的第一个邻接点；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3. while (w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3.1 if (w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未被访问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出发递归执行该算法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3.2 w =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的下一个邻接点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8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67035" y="2258024"/>
            <a:ext cx="4852236" cy="1888630"/>
            <a:chOff x="719197" y="1028664"/>
            <a:chExt cx="4852236" cy="1888630"/>
          </a:xfrm>
          <a:solidFill>
            <a:srgbClr val="B4B4BE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4090" y="3882336"/>
            <a:ext cx="1309688" cy="528637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579803" y="1790011"/>
            <a:ext cx="1325562" cy="2635250"/>
            <a:chOff x="8579803" y="1790011"/>
            <a:chExt cx="1325562" cy="2635250"/>
          </a:xfrm>
        </p:grpSpPr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8595678" y="1790011"/>
              <a:ext cx="0" cy="2620962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9905365" y="1804298"/>
              <a:ext cx="0" cy="2620963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8579803" y="4414148"/>
              <a:ext cx="1325562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8594090" y="3364811"/>
            <a:ext cx="1309688" cy="528637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8594090" y="2845698"/>
            <a:ext cx="1309688" cy="528638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Freeform 7"/>
          <p:cNvSpPr/>
          <p:nvPr/>
        </p:nvSpPr>
        <p:spPr bwMode="auto">
          <a:xfrm>
            <a:off x="3548370" y="2317397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683" y="2625036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9530" y="2317520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822" y="2488540"/>
            <a:ext cx="1633602" cy="737148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2" grpId="0" animBg="1"/>
      <p:bldP spid="43" grpId="0" animBg="1"/>
      <p:bldP spid="43" grpId="1" animBg="1"/>
      <p:bldP spid="51" grpId="0"/>
      <p:bldP spid="52" grpId="0"/>
      <p:bldP spid="57" grpId="0" animBg="1"/>
      <p:bldP spid="58" grpId="0" animBg="1"/>
      <p:bldP spid="59" grpId="0" animBg="1"/>
      <p:bldP spid="60" grpId="0" animBg="1"/>
      <p:bldP spid="69" grpId="0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7035" y="2258024"/>
            <a:ext cx="4852236" cy="1888630"/>
            <a:chOff x="719197" y="1028664"/>
            <a:chExt cx="4852236" cy="1888630"/>
          </a:xfrm>
          <a:solidFill>
            <a:srgbClr val="B4B4BE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4090" y="3882336"/>
            <a:ext cx="1296000" cy="504000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8595678" y="1790011"/>
            <a:ext cx="0" cy="262096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905365" y="1804298"/>
            <a:ext cx="0" cy="262096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8579803" y="4414148"/>
            <a:ext cx="1325562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8594090" y="3364811"/>
            <a:ext cx="1296000" cy="504000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8594090" y="2845698"/>
            <a:ext cx="1296000" cy="504000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Freeform 7"/>
          <p:cNvSpPr/>
          <p:nvPr/>
        </p:nvSpPr>
        <p:spPr bwMode="auto">
          <a:xfrm>
            <a:off x="3548370" y="2317397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683" y="2625036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9530" y="2317520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822" y="2488540"/>
            <a:ext cx="1633602" cy="737148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7"/>
          <p:cNvSpPr/>
          <p:nvPr/>
        </p:nvSpPr>
        <p:spPr bwMode="auto">
          <a:xfrm>
            <a:off x="3540031" y="3803534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8"/>
          <p:cNvSpPr/>
          <p:nvPr/>
        </p:nvSpPr>
        <p:spPr bwMode="auto">
          <a:xfrm flipH="1">
            <a:off x="3539393" y="4065638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8"/>
          <p:cNvSpPr/>
          <p:nvPr/>
        </p:nvSpPr>
        <p:spPr bwMode="auto">
          <a:xfrm rot="8160000" flipH="1" flipV="1">
            <a:off x="3441126" y="3243092"/>
            <a:ext cx="1657006" cy="195149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8"/>
          <p:cNvSpPr/>
          <p:nvPr/>
        </p:nvSpPr>
        <p:spPr bwMode="auto">
          <a:xfrm flipH="1">
            <a:off x="3551861" y="2611383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6328929" y="4998720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Text Box 57"/>
          <p:cNvSpPr txBox="1">
            <a:spLocks noChangeArrowheads="1"/>
          </p:cNvSpPr>
          <p:nvPr/>
        </p:nvSpPr>
        <p:spPr bwMode="auto">
          <a:xfrm>
            <a:off x="8595678" y="2328118"/>
            <a:ext cx="1296000" cy="504000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6877252" y="501874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8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61" grpId="0" animBg="1"/>
      <p:bldP spid="62" grpId="0" animBg="1"/>
      <p:bldP spid="63" grpId="0" animBg="1"/>
      <p:bldP spid="64" grpId="0" animBg="1"/>
      <p:bldP spid="71" grpId="0"/>
      <p:bldP spid="72" grpId="0" animBg="1"/>
      <p:bldP spid="72" grpId="1" animBg="1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67035" y="2258024"/>
            <a:ext cx="4852236" cy="1888630"/>
            <a:chOff x="719197" y="1028664"/>
            <a:chExt cx="4852236" cy="1888630"/>
          </a:xfrm>
          <a:solidFill>
            <a:srgbClr val="B4B4BE"/>
          </a:solidFill>
        </p:grpSpPr>
        <p:sp>
          <p:nvSpPr>
            <p:cNvPr id="18" name="Oval 7"/>
            <p:cNvSpPr>
              <a:spLocks noChangeArrowheads="1"/>
            </p:cNvSpPr>
            <p:nvPr/>
          </p:nvSpPr>
          <p:spPr bwMode="auto">
            <a:xfrm>
              <a:off x="719197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1173857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219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6115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2199433" y="248529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366115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5139433" y="10286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63143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108393" y="1239838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2653153" y="2701294"/>
              <a:ext cx="10080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2403883" y="1464478"/>
              <a:ext cx="0" cy="1020816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 flipH="1">
              <a:off x="2570473" y="1430184"/>
              <a:ext cx="1152000" cy="1116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8594090" y="3882336"/>
            <a:ext cx="1309688" cy="528637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8595678" y="1790011"/>
            <a:ext cx="0" cy="262096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9905365" y="1804298"/>
            <a:ext cx="0" cy="2620963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8579803" y="4414148"/>
            <a:ext cx="1325562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Freeform 7"/>
          <p:cNvSpPr/>
          <p:nvPr/>
        </p:nvSpPr>
        <p:spPr bwMode="auto">
          <a:xfrm>
            <a:off x="3548370" y="2317397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Freeform 8"/>
          <p:cNvSpPr/>
          <p:nvPr/>
        </p:nvSpPr>
        <p:spPr bwMode="auto">
          <a:xfrm flipH="1">
            <a:off x="5031683" y="2625036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7"/>
          <p:cNvSpPr/>
          <p:nvPr/>
        </p:nvSpPr>
        <p:spPr bwMode="auto">
          <a:xfrm>
            <a:off x="5029530" y="2317520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Freeform 7"/>
          <p:cNvSpPr/>
          <p:nvPr/>
        </p:nvSpPr>
        <p:spPr bwMode="auto">
          <a:xfrm rot="8160000">
            <a:off x="2932822" y="2488540"/>
            <a:ext cx="1633602" cy="737148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Freeform 7"/>
          <p:cNvSpPr/>
          <p:nvPr/>
        </p:nvSpPr>
        <p:spPr bwMode="auto">
          <a:xfrm>
            <a:off x="3540031" y="3803534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8"/>
          <p:cNvSpPr/>
          <p:nvPr/>
        </p:nvSpPr>
        <p:spPr bwMode="auto">
          <a:xfrm flipH="1">
            <a:off x="3539393" y="4065638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Freeform 8"/>
          <p:cNvSpPr/>
          <p:nvPr/>
        </p:nvSpPr>
        <p:spPr bwMode="auto">
          <a:xfrm rot="8160000" flipH="1" flipV="1">
            <a:off x="3441126" y="3243092"/>
            <a:ext cx="1657006" cy="195149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Freeform 8"/>
          <p:cNvSpPr/>
          <p:nvPr/>
        </p:nvSpPr>
        <p:spPr bwMode="auto">
          <a:xfrm flipH="1">
            <a:off x="3551861" y="2611383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7"/>
          <p:cNvSpPr/>
          <p:nvPr/>
        </p:nvSpPr>
        <p:spPr bwMode="auto">
          <a:xfrm flipH="1">
            <a:off x="2085695" y="2327503"/>
            <a:ext cx="1080000" cy="1587"/>
          </a:xfrm>
          <a:custGeom>
            <a:avLst/>
            <a:gdLst>
              <a:gd name="T0" fmla="*/ 0 w 765"/>
              <a:gd name="T1" fmla="*/ 0 h 1"/>
              <a:gd name="T2" fmla="*/ 765 w 76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28575" cmpd="sng">
            <a:solidFill>
              <a:srgbClr val="B42D2D"/>
            </a:solidFill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8"/>
          <p:cNvSpPr/>
          <p:nvPr/>
        </p:nvSpPr>
        <p:spPr bwMode="auto">
          <a:xfrm>
            <a:off x="2106455" y="2617827"/>
            <a:ext cx="1044000" cy="1587"/>
          </a:xfrm>
          <a:custGeom>
            <a:avLst/>
            <a:gdLst>
              <a:gd name="T0" fmla="*/ 0 w 720"/>
              <a:gd name="T1" fmla="*/ 0 h 1"/>
              <a:gd name="T2" fmla="*/ 720 w 72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28575" cap="flat" cmpd="sng">
            <a:solidFill>
              <a:srgbClr val="5C307D"/>
            </a:solidFill>
            <a:prstDash val="sysDot"/>
            <a:round/>
            <a:headEnd type="none" w="med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6328929" y="4998720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6877252" y="501874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/>
        </p:nvSpPr>
        <p:spPr bwMode="auto">
          <a:xfrm>
            <a:off x="8594090" y="3353699"/>
            <a:ext cx="1309688" cy="528637"/>
          </a:xfrm>
          <a:prstGeom prst="rect">
            <a:avLst/>
          </a:prstGeom>
          <a:solidFill>
            <a:srgbClr val="B4B4BE"/>
          </a:solidFill>
          <a:ln w="9525">
            <a:solidFill>
              <a:srgbClr val="285A3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28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7360848" y="501874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8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67" grpId="0" animBg="1"/>
      <p:bldP spid="68" grpId="0" animBg="1"/>
      <p:bldP spid="53" grpId="0" animBg="1"/>
      <p:bldP spid="53" grpId="1" animBg="1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从顶点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出发进行广度优先遍历的基本思想是：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417637" y="2072893"/>
            <a:ext cx="10073323" cy="224676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⑴ 访问</a:t>
            </a:r>
            <a:r>
              <a:rPr lang="zh-CN" altLang="en-US" dirty="0" smtClean="0"/>
              <a:t>顶点 </a:t>
            </a:r>
            <a:r>
              <a:rPr lang="en-US" altLang="zh-CN" i="1" dirty="0" smtClean="0"/>
              <a:t>v</a:t>
            </a:r>
            <a:endParaRPr lang="en-US" altLang="zh-CN" dirty="0"/>
          </a:p>
          <a:p>
            <a:r>
              <a:rPr lang="en-US" altLang="zh-CN" dirty="0"/>
              <a:t>⑵ </a:t>
            </a:r>
            <a:r>
              <a:rPr lang="zh-CN" altLang="en-US" dirty="0"/>
              <a:t>依次</a:t>
            </a:r>
            <a:r>
              <a:rPr lang="zh-CN" altLang="en-US" dirty="0" smtClean="0"/>
              <a:t>访问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B42D2D"/>
                </a:solidFill>
              </a:rPr>
              <a:t>各个未被访问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B42D2D"/>
                </a:solidFill>
              </a:rPr>
              <a:t>邻接</a:t>
            </a:r>
            <a:r>
              <a:rPr lang="zh-CN" altLang="en-US" dirty="0" smtClean="0">
                <a:solidFill>
                  <a:srgbClr val="B42D2D"/>
                </a:solidFill>
              </a:rPr>
              <a:t>点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1 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 </a:t>
            </a:r>
            <a:r>
              <a:rPr lang="en-US" altLang="zh-CN" dirty="0" smtClean="0"/>
              <a:t>, </a:t>
            </a:r>
            <a:r>
              <a:rPr lang="en-US" altLang="zh-CN" dirty="0"/>
              <a:t>…,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k</a:t>
            </a:r>
            <a:endParaRPr lang="en-US" altLang="zh-CN" dirty="0"/>
          </a:p>
          <a:p>
            <a:r>
              <a:rPr lang="en-US" altLang="zh-CN" dirty="0"/>
              <a:t>⑶ </a:t>
            </a:r>
            <a:r>
              <a:rPr lang="zh-CN" altLang="en-US" dirty="0"/>
              <a:t>分别</a:t>
            </a:r>
            <a:r>
              <a:rPr lang="zh-CN" altLang="en-US" dirty="0" smtClean="0"/>
              <a:t>从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v</a:t>
            </a:r>
            <a:r>
              <a:rPr lang="en-US" altLang="zh-CN" baseline="-25000" dirty="0"/>
              <a:t>2</a:t>
            </a:r>
            <a:r>
              <a:rPr lang="en-US" altLang="zh-CN" dirty="0"/>
              <a:t> , …,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</a:t>
            </a:r>
            <a:r>
              <a:rPr lang="zh-CN" altLang="en-US" dirty="0" smtClean="0"/>
              <a:t>出发</a:t>
            </a:r>
            <a:r>
              <a:rPr lang="zh-CN" altLang="en-US" dirty="0"/>
              <a:t>依次访问它们未被访问的邻接点</a:t>
            </a:r>
            <a:r>
              <a:rPr lang="zh-CN" altLang="en-US" dirty="0" smtClean="0"/>
              <a:t>，直至访问所有</a:t>
            </a:r>
            <a:r>
              <a:rPr lang="zh-CN" altLang="en-US" dirty="0"/>
              <a:t>与</a:t>
            </a:r>
            <a:r>
              <a:rPr lang="zh-CN" altLang="en-US" dirty="0" smtClean="0"/>
              <a:t>顶点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</a:t>
            </a:r>
            <a:r>
              <a:rPr lang="zh-CN" altLang="en-US" dirty="0" smtClean="0"/>
              <a:t>有</a:t>
            </a:r>
            <a:r>
              <a:rPr lang="zh-CN" altLang="en-US" dirty="0"/>
              <a:t>路径相通的</a:t>
            </a:r>
            <a:r>
              <a:rPr lang="zh-CN" altLang="en-US" dirty="0" smtClean="0"/>
              <a:t>顶点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730056" y="4755740"/>
            <a:ext cx="9448483" cy="738664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被访问顶点的邻接点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于“后被访问顶点的邻接点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1777048"/>
            <a:ext cx="1028378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：由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的有穷非空集合和顶点之间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的集合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9317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29628" y="653637"/>
            <a:ext cx="1657944" cy="1151283"/>
            <a:chOff x="3231708" y="653637"/>
            <a:chExt cx="1657944" cy="1151283"/>
          </a:xfrm>
        </p:grpSpPr>
        <p:sp>
          <p:nvSpPr>
            <p:cNvPr id="4" name="上下箭头 3"/>
            <p:cNvSpPr/>
            <p:nvPr/>
          </p:nvSpPr>
          <p:spPr>
            <a:xfrm>
              <a:off x="3886200" y="1264920"/>
              <a:ext cx="288000" cy="540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231708" y="653637"/>
              <a:ext cx="165794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 Box 1029"/>
          <p:cNvSpPr txBox="1">
            <a:spLocks noChangeArrowheads="1"/>
          </p:cNvSpPr>
          <p:nvPr/>
        </p:nvSpPr>
        <p:spPr bwMode="auto">
          <a:xfrm>
            <a:off x="1106203" y="2533593"/>
            <a:ext cx="813911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通常表示为：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 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39972" y="3720368"/>
            <a:ext cx="1869038" cy="1171027"/>
            <a:chOff x="3639972" y="3644168"/>
            <a:chExt cx="1869038" cy="1171027"/>
          </a:xfrm>
        </p:grpSpPr>
        <p:sp>
          <p:nvSpPr>
            <p:cNvPr id="18" name="右箭头 17"/>
            <p:cNvSpPr/>
            <p:nvPr/>
          </p:nvSpPr>
          <p:spPr>
            <a:xfrm rot="5400000">
              <a:off x="4180822" y="377016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639972" y="4279664"/>
              <a:ext cx="186903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点的集合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952750" y="3720368"/>
            <a:ext cx="3825490" cy="777811"/>
            <a:chOff x="4952750" y="3644168"/>
            <a:chExt cx="3825490" cy="777811"/>
          </a:xfrm>
        </p:grpSpPr>
        <p:sp>
          <p:nvSpPr>
            <p:cNvPr id="23" name="圆角右箭头 22"/>
            <p:cNvSpPr/>
            <p:nvPr/>
          </p:nvSpPr>
          <p:spPr>
            <a:xfrm flipV="1">
              <a:off x="4952750" y="3644168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5849772" y="3886448"/>
              <a:ext cx="2928468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顶点之间边的集合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08466" y="5224306"/>
            <a:ext cx="7197526" cy="523220"/>
            <a:chOff x="1826091" y="4148024"/>
            <a:chExt cx="7197526" cy="52322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图的顶点集合为什么不能是空集？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5798293" y="649685"/>
            <a:ext cx="3666199" cy="1151283"/>
            <a:chOff x="3231707" y="653637"/>
            <a:chExt cx="3666199" cy="1151283"/>
          </a:xfrm>
        </p:grpSpPr>
        <p:sp>
          <p:nvSpPr>
            <p:cNvPr id="34" name="上下箭头 33"/>
            <p:cNvSpPr/>
            <p:nvPr/>
          </p:nvSpPr>
          <p:spPr>
            <a:xfrm>
              <a:off x="4753484" y="1264920"/>
              <a:ext cx="288000" cy="540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3231707" y="653637"/>
              <a:ext cx="3666199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元素之间的关系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8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9281" y="2319107"/>
            <a:ext cx="3427413" cy="655638"/>
            <a:chOff x="6949281" y="2319107"/>
            <a:chExt cx="3427413" cy="655638"/>
          </a:xfrm>
        </p:grpSpPr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6949281" y="2319107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 flipV="1">
              <a:off x="6949281" y="2974745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45314" y="2260917"/>
            <a:ext cx="1766757" cy="1504633"/>
            <a:chOff x="1645314" y="2260917"/>
            <a:chExt cx="1766757" cy="1504633"/>
          </a:xfrm>
          <a:solidFill>
            <a:srgbClr val="B4B4BE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64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31"/>
          <p:cNvSpPr/>
          <p:nvPr/>
        </p:nvSpPr>
        <p:spPr bwMode="auto">
          <a:xfrm>
            <a:off x="1851501" y="3981132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31"/>
          <p:cNvSpPr/>
          <p:nvPr/>
        </p:nvSpPr>
        <p:spPr bwMode="auto">
          <a:xfrm rot="1435955" flipV="1">
            <a:off x="3701941" y="2587989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2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4" name="Text Box 50"/>
          <p:cNvSpPr txBox="1">
            <a:spLocks noChangeArrowheads="1"/>
          </p:cNvSpPr>
          <p:nvPr/>
        </p:nvSpPr>
        <p:spPr bwMode="auto">
          <a:xfrm>
            <a:off x="7239102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7802665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8297274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69" grpId="0"/>
      <p:bldP spid="70" grpId="0"/>
      <p:bldP spid="74" grpId="0"/>
      <p:bldP spid="74" grpId="1"/>
      <p:bldP spid="75" grpId="0"/>
      <p:bldP spid="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875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234440" y="106680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运行实例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深入理解操作过程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6" name="Group 82"/>
          <p:cNvGrpSpPr/>
          <p:nvPr/>
        </p:nvGrpSpPr>
        <p:grpSpPr>
          <a:xfrm>
            <a:off x="810600" y="115802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47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540634" y="4998720"/>
            <a:ext cx="36935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度优先遍历序列：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4831182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Text Box 50"/>
          <p:cNvSpPr txBox="1">
            <a:spLocks noChangeArrowheads="1"/>
          </p:cNvSpPr>
          <p:nvPr/>
        </p:nvSpPr>
        <p:spPr bwMode="auto">
          <a:xfrm>
            <a:off x="5329465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B42D2D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5827748" y="4982191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285A32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285A3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49281" y="2319107"/>
            <a:ext cx="3427413" cy="655638"/>
            <a:chOff x="6949281" y="2319107"/>
            <a:chExt cx="3427413" cy="655638"/>
          </a:xfrm>
        </p:grpSpPr>
        <p:sp>
          <p:nvSpPr>
            <p:cNvPr id="44" name="Line 48"/>
            <p:cNvSpPr>
              <a:spLocks noChangeShapeType="1"/>
            </p:cNvSpPr>
            <p:nvPr/>
          </p:nvSpPr>
          <p:spPr bwMode="auto">
            <a:xfrm flipV="1">
              <a:off x="6949281" y="2319107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61"/>
            <p:cNvSpPr>
              <a:spLocks noChangeShapeType="1"/>
            </p:cNvSpPr>
            <p:nvPr/>
          </p:nvSpPr>
          <p:spPr bwMode="auto">
            <a:xfrm flipV="1">
              <a:off x="6949281" y="2974745"/>
              <a:ext cx="3427413" cy="0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435128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3384262" y="206037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 flipH="1" flipV="1">
            <a:off x="1832637" y="2404425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338426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435128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4969007" y="2921970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45314" y="2260917"/>
            <a:ext cx="3434208" cy="1721802"/>
            <a:chOff x="1645314" y="2260917"/>
            <a:chExt cx="3434208" cy="1721802"/>
          </a:xfrm>
          <a:solidFill>
            <a:srgbClr val="B4B4BE"/>
          </a:solidFill>
        </p:grpSpPr>
        <p:sp>
          <p:nvSpPr>
            <p:cNvPr id="56" name="Freeform 31"/>
            <p:cNvSpPr/>
            <p:nvPr/>
          </p:nvSpPr>
          <p:spPr bwMode="auto">
            <a:xfrm>
              <a:off x="1864071" y="2260917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H="1">
              <a:off x="1645314" y="2492375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Freeform 31"/>
            <p:cNvSpPr/>
            <p:nvPr/>
          </p:nvSpPr>
          <p:spPr bwMode="auto">
            <a:xfrm>
              <a:off x="1851501" y="3981132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Freeform 31"/>
            <p:cNvSpPr/>
            <p:nvPr/>
          </p:nvSpPr>
          <p:spPr bwMode="auto">
            <a:xfrm rot="1435955" flipV="1">
              <a:off x="3686701" y="2572749"/>
              <a:ext cx="1392821" cy="174529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72" name="Freeform 31"/>
          <p:cNvSpPr/>
          <p:nvPr/>
        </p:nvSpPr>
        <p:spPr bwMode="auto">
          <a:xfrm rot="20164045">
            <a:off x="3701941" y="3541125"/>
            <a:ext cx="1392821" cy="174529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flipH="1" flipV="1">
            <a:off x="3584416" y="2489530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7802665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8297274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50"/>
          <p:cNvSpPr txBox="1">
            <a:spLocks noChangeArrowheads="1"/>
          </p:cNvSpPr>
          <p:nvPr/>
        </p:nvSpPr>
        <p:spPr bwMode="auto">
          <a:xfrm>
            <a:off x="6385718" y="4967903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B42D2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50"/>
          <p:cNvSpPr txBox="1">
            <a:spLocks noChangeArrowheads="1"/>
          </p:cNvSpPr>
          <p:nvPr/>
        </p:nvSpPr>
        <p:spPr bwMode="auto">
          <a:xfrm>
            <a:off x="6949281" y="4989213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285A3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285A32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285A3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8819067" y="2387944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Text Box 50"/>
          <p:cNvSpPr txBox="1">
            <a:spLocks noChangeArrowheads="1"/>
          </p:cNvSpPr>
          <p:nvPr/>
        </p:nvSpPr>
        <p:spPr bwMode="auto">
          <a:xfrm>
            <a:off x="9281477" y="2373945"/>
            <a:ext cx="563563" cy="45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aseline="-25000" dirty="0">
              <a:solidFill>
                <a:srgbClr val="4040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739182" y="2460954"/>
            <a:ext cx="432000" cy="432000"/>
          </a:xfrm>
          <a:prstGeom prst="ellipse">
            <a:avLst/>
          </a:prstGeom>
          <a:noFill/>
          <a:ln w="1905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33" grpId="0"/>
      <p:bldP spid="34" grpId="0"/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34440" y="853440"/>
            <a:ext cx="8519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描述广度优先遍历的操作定义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Group 82"/>
          <p:cNvGrpSpPr/>
          <p:nvPr/>
        </p:nvGrpSpPr>
        <p:grpSpPr>
          <a:xfrm>
            <a:off x="810600" y="944660"/>
            <a:ext cx="360000" cy="432000"/>
            <a:chOff x="1743075" y="3159126"/>
            <a:chExt cx="454025" cy="546100"/>
          </a:xfrm>
          <a:solidFill>
            <a:srgbClr val="5A327D"/>
          </a:solidFill>
        </p:grpSpPr>
        <p:sp>
          <p:nvSpPr>
            <p:cNvPr id="13" name="Freeform 69"/>
            <p:cNvSpPr/>
            <p:nvPr/>
          </p:nvSpPr>
          <p:spPr bwMode="auto">
            <a:xfrm>
              <a:off x="1952625" y="3159126"/>
              <a:ext cx="111125" cy="101600"/>
            </a:xfrm>
            <a:custGeom>
              <a:avLst/>
              <a:gdLst>
                <a:gd name="T0" fmla="*/ 26 w 39"/>
                <a:gd name="T1" fmla="*/ 36 h 36"/>
                <a:gd name="T2" fmla="*/ 27 w 39"/>
                <a:gd name="T3" fmla="*/ 36 h 36"/>
                <a:gd name="T4" fmla="*/ 28 w 39"/>
                <a:gd name="T5" fmla="*/ 36 h 36"/>
                <a:gd name="T6" fmla="*/ 39 w 39"/>
                <a:gd name="T7" fmla="*/ 17 h 36"/>
                <a:gd name="T8" fmla="*/ 39 w 39"/>
                <a:gd name="T9" fmla="*/ 16 h 36"/>
                <a:gd name="T10" fmla="*/ 39 w 39"/>
                <a:gd name="T11" fmla="*/ 15 h 36"/>
                <a:gd name="T12" fmla="*/ 13 w 39"/>
                <a:gd name="T13" fmla="*/ 0 h 36"/>
                <a:gd name="T14" fmla="*/ 12 w 39"/>
                <a:gd name="T15" fmla="*/ 0 h 36"/>
                <a:gd name="T16" fmla="*/ 12 w 39"/>
                <a:gd name="T17" fmla="*/ 0 h 36"/>
                <a:gd name="T18" fmla="*/ 0 w 39"/>
                <a:gd name="T19" fmla="*/ 20 h 36"/>
                <a:gd name="T20" fmla="*/ 1 w 39"/>
                <a:gd name="T21" fmla="*/ 21 h 36"/>
                <a:gd name="T22" fmla="*/ 26 w 39"/>
                <a:gd name="T2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" h="36">
                  <a:moveTo>
                    <a:pt x="26" y="36"/>
                  </a:moveTo>
                  <a:cubicBezTo>
                    <a:pt x="26" y="36"/>
                    <a:pt x="27" y="36"/>
                    <a:pt x="27" y="36"/>
                  </a:cubicBezTo>
                  <a:cubicBezTo>
                    <a:pt x="27" y="36"/>
                    <a:pt x="27" y="36"/>
                    <a:pt x="28" y="3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5"/>
                    <a:pt x="39" y="1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1"/>
                    <a:pt x="1" y="21"/>
                  </a:cubicBez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0"/>
            <p:cNvSpPr/>
            <p:nvPr/>
          </p:nvSpPr>
          <p:spPr bwMode="auto">
            <a:xfrm>
              <a:off x="1743075" y="3557588"/>
              <a:ext cx="79375" cy="98425"/>
            </a:xfrm>
            <a:custGeom>
              <a:avLst/>
              <a:gdLst>
                <a:gd name="T0" fmla="*/ 27 w 28"/>
                <a:gd name="T1" fmla="*/ 17 h 35"/>
                <a:gd name="T2" fmla="*/ 7 w 28"/>
                <a:gd name="T3" fmla="*/ 3 h 35"/>
                <a:gd name="T4" fmla="*/ 4 w 28"/>
                <a:gd name="T5" fmla="*/ 3 h 35"/>
                <a:gd name="T6" fmla="*/ 0 w 28"/>
                <a:gd name="T7" fmla="*/ 34 h 35"/>
                <a:gd name="T8" fmla="*/ 1 w 28"/>
                <a:gd name="T9" fmla="*/ 35 h 35"/>
                <a:gd name="T10" fmla="*/ 1 w 28"/>
                <a:gd name="T11" fmla="*/ 35 h 35"/>
                <a:gd name="T12" fmla="*/ 2 w 28"/>
                <a:gd name="T13" fmla="*/ 35 h 35"/>
                <a:gd name="T14" fmla="*/ 28 w 28"/>
                <a:gd name="T15" fmla="*/ 17 h 35"/>
                <a:gd name="T16" fmla="*/ 27 w 28"/>
                <a:gd name="T17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35">
                  <a:moveTo>
                    <a:pt x="27" y="17"/>
                  </a:moveTo>
                  <a:cubicBezTo>
                    <a:pt x="16" y="0"/>
                    <a:pt x="7" y="3"/>
                    <a:pt x="7" y="3"/>
                  </a:cubicBezTo>
                  <a:cubicBezTo>
                    <a:pt x="6" y="3"/>
                    <a:pt x="5" y="3"/>
                    <a:pt x="4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1" y="34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1762125" y="3252788"/>
              <a:ext cx="247650" cy="338138"/>
            </a:xfrm>
            <a:custGeom>
              <a:avLst/>
              <a:gdLst>
                <a:gd name="T0" fmla="*/ 27 w 87"/>
                <a:gd name="T1" fmla="*/ 119 h 119"/>
                <a:gd name="T2" fmla="*/ 87 w 87"/>
                <a:gd name="T3" fmla="*/ 16 h 119"/>
                <a:gd name="T4" fmla="*/ 87 w 87"/>
                <a:gd name="T5" fmla="*/ 16 h 119"/>
                <a:gd name="T6" fmla="*/ 87 w 87"/>
                <a:gd name="T7" fmla="*/ 15 h 119"/>
                <a:gd name="T8" fmla="*/ 61 w 87"/>
                <a:gd name="T9" fmla="*/ 0 h 119"/>
                <a:gd name="T10" fmla="*/ 60 w 87"/>
                <a:gd name="T11" fmla="*/ 0 h 119"/>
                <a:gd name="T12" fmla="*/ 0 w 87"/>
                <a:gd name="T13" fmla="*/ 102 h 119"/>
                <a:gd name="T14" fmla="*/ 27 w 87"/>
                <a:gd name="T15" fmla="*/ 119 h 119"/>
                <a:gd name="T16" fmla="*/ 40 w 87"/>
                <a:gd name="T17" fmla="*/ 57 h 119"/>
                <a:gd name="T18" fmla="*/ 66 w 87"/>
                <a:gd name="T19" fmla="*/ 13 h 119"/>
                <a:gd name="T20" fmla="*/ 72 w 87"/>
                <a:gd name="T21" fmla="*/ 11 h 119"/>
                <a:gd name="T22" fmla="*/ 73 w 87"/>
                <a:gd name="T23" fmla="*/ 17 h 119"/>
                <a:gd name="T24" fmla="*/ 47 w 87"/>
                <a:gd name="T25" fmla="*/ 61 h 119"/>
                <a:gd name="T26" fmla="*/ 43 w 87"/>
                <a:gd name="T27" fmla="*/ 63 h 119"/>
                <a:gd name="T28" fmla="*/ 41 w 87"/>
                <a:gd name="T29" fmla="*/ 63 h 119"/>
                <a:gd name="T30" fmla="*/ 40 w 87"/>
                <a:gd name="T31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19">
                  <a:moveTo>
                    <a:pt x="27" y="119"/>
                  </a:move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" y="102"/>
                    <a:pt x="15" y="103"/>
                    <a:pt x="27" y="119"/>
                  </a:cubicBezTo>
                  <a:close/>
                  <a:moveTo>
                    <a:pt x="40" y="57"/>
                  </a:moveTo>
                  <a:cubicBezTo>
                    <a:pt x="66" y="13"/>
                    <a:pt x="66" y="13"/>
                    <a:pt x="66" y="13"/>
                  </a:cubicBezTo>
                  <a:cubicBezTo>
                    <a:pt x="67" y="11"/>
                    <a:pt x="70" y="10"/>
                    <a:pt x="72" y="11"/>
                  </a:cubicBezTo>
                  <a:cubicBezTo>
                    <a:pt x="73" y="13"/>
                    <a:pt x="74" y="15"/>
                    <a:pt x="73" y="17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6" y="63"/>
                    <a:pt x="45" y="63"/>
                    <a:pt x="43" y="63"/>
                  </a:cubicBezTo>
                  <a:cubicBezTo>
                    <a:pt x="43" y="63"/>
                    <a:pt x="42" y="63"/>
                    <a:pt x="41" y="63"/>
                  </a:cubicBezTo>
                  <a:cubicBezTo>
                    <a:pt x="39" y="62"/>
                    <a:pt x="39" y="59"/>
                    <a:pt x="4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2"/>
            <p:cNvSpPr/>
            <p:nvPr/>
          </p:nvSpPr>
          <p:spPr bwMode="auto">
            <a:xfrm>
              <a:off x="1758950" y="3468688"/>
              <a:ext cx="438150" cy="236538"/>
            </a:xfrm>
            <a:custGeom>
              <a:avLst/>
              <a:gdLst>
                <a:gd name="T0" fmla="*/ 153 w 154"/>
                <a:gd name="T1" fmla="*/ 2 h 83"/>
                <a:gd name="T2" fmla="*/ 148 w 154"/>
                <a:gd name="T3" fmla="*/ 1 h 83"/>
                <a:gd name="T4" fmla="*/ 141 w 154"/>
                <a:gd name="T5" fmla="*/ 5 h 83"/>
                <a:gd name="T6" fmla="*/ 121 w 154"/>
                <a:gd name="T7" fmla="*/ 20 h 83"/>
                <a:gd name="T8" fmla="*/ 122 w 154"/>
                <a:gd name="T9" fmla="*/ 38 h 83"/>
                <a:gd name="T10" fmla="*/ 122 w 154"/>
                <a:gd name="T11" fmla="*/ 38 h 83"/>
                <a:gd name="T12" fmla="*/ 88 w 154"/>
                <a:gd name="T13" fmla="*/ 44 h 83"/>
                <a:gd name="T14" fmla="*/ 43 w 154"/>
                <a:gd name="T15" fmla="*/ 53 h 83"/>
                <a:gd name="T16" fmla="*/ 41 w 154"/>
                <a:gd name="T17" fmla="*/ 56 h 83"/>
                <a:gd name="T18" fmla="*/ 54 w 154"/>
                <a:gd name="T19" fmla="*/ 70 h 83"/>
                <a:gd name="T20" fmla="*/ 62 w 154"/>
                <a:gd name="T21" fmla="*/ 74 h 83"/>
                <a:gd name="T22" fmla="*/ 62 w 154"/>
                <a:gd name="T23" fmla="*/ 75 h 83"/>
                <a:gd name="T24" fmla="*/ 57 w 154"/>
                <a:gd name="T25" fmla="*/ 75 h 83"/>
                <a:gd name="T26" fmla="*/ 53 w 154"/>
                <a:gd name="T27" fmla="*/ 75 h 83"/>
                <a:gd name="T28" fmla="*/ 29 w 154"/>
                <a:gd name="T29" fmla="*/ 73 h 83"/>
                <a:gd name="T30" fmla="*/ 4 w 154"/>
                <a:gd name="T31" fmla="*/ 70 h 83"/>
                <a:gd name="T32" fmla="*/ 0 w 154"/>
                <a:gd name="T33" fmla="*/ 74 h 83"/>
                <a:gd name="T34" fmla="*/ 4 w 154"/>
                <a:gd name="T35" fmla="*/ 78 h 83"/>
                <a:gd name="T36" fmla="*/ 28 w 154"/>
                <a:gd name="T37" fmla="*/ 80 h 83"/>
                <a:gd name="T38" fmla="*/ 53 w 154"/>
                <a:gd name="T39" fmla="*/ 83 h 83"/>
                <a:gd name="T40" fmla="*/ 56 w 154"/>
                <a:gd name="T41" fmla="*/ 83 h 83"/>
                <a:gd name="T42" fmla="*/ 60 w 154"/>
                <a:gd name="T43" fmla="*/ 83 h 83"/>
                <a:gd name="T44" fmla="*/ 70 w 154"/>
                <a:gd name="T45" fmla="*/ 79 h 83"/>
                <a:gd name="T46" fmla="*/ 69 w 154"/>
                <a:gd name="T47" fmla="*/ 70 h 83"/>
                <a:gd name="T48" fmla="*/ 57 w 154"/>
                <a:gd name="T49" fmla="*/ 62 h 83"/>
                <a:gd name="T50" fmla="*/ 49 w 154"/>
                <a:gd name="T51" fmla="*/ 59 h 83"/>
                <a:gd name="T52" fmla="*/ 89 w 154"/>
                <a:gd name="T53" fmla="*/ 52 h 83"/>
                <a:gd name="T54" fmla="*/ 130 w 154"/>
                <a:gd name="T55" fmla="*/ 44 h 83"/>
                <a:gd name="T56" fmla="*/ 133 w 154"/>
                <a:gd name="T57" fmla="*/ 42 h 83"/>
                <a:gd name="T58" fmla="*/ 133 w 154"/>
                <a:gd name="T59" fmla="*/ 38 h 83"/>
                <a:gd name="T60" fmla="*/ 128 w 154"/>
                <a:gd name="T61" fmla="*/ 33 h 83"/>
                <a:gd name="T62" fmla="*/ 127 w 154"/>
                <a:gd name="T63" fmla="*/ 25 h 83"/>
                <a:gd name="T64" fmla="*/ 145 w 154"/>
                <a:gd name="T65" fmla="*/ 12 h 83"/>
                <a:gd name="T66" fmla="*/ 152 w 154"/>
                <a:gd name="T67" fmla="*/ 8 h 83"/>
                <a:gd name="T68" fmla="*/ 153 w 154"/>
                <a:gd name="T69" fmla="*/ 2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4" h="83">
                  <a:moveTo>
                    <a:pt x="153" y="2"/>
                  </a:moveTo>
                  <a:cubicBezTo>
                    <a:pt x="152" y="0"/>
                    <a:pt x="149" y="0"/>
                    <a:pt x="148" y="1"/>
                  </a:cubicBezTo>
                  <a:cubicBezTo>
                    <a:pt x="146" y="2"/>
                    <a:pt x="143" y="4"/>
                    <a:pt x="141" y="5"/>
                  </a:cubicBezTo>
                  <a:cubicBezTo>
                    <a:pt x="134" y="9"/>
                    <a:pt x="126" y="14"/>
                    <a:pt x="121" y="20"/>
                  </a:cubicBezTo>
                  <a:cubicBezTo>
                    <a:pt x="113" y="28"/>
                    <a:pt x="119" y="35"/>
                    <a:pt x="122" y="38"/>
                  </a:cubicBezTo>
                  <a:cubicBezTo>
                    <a:pt x="122" y="38"/>
                    <a:pt x="122" y="38"/>
                    <a:pt x="122" y="38"/>
                  </a:cubicBezTo>
                  <a:cubicBezTo>
                    <a:pt x="112" y="42"/>
                    <a:pt x="100" y="43"/>
                    <a:pt x="88" y="44"/>
                  </a:cubicBezTo>
                  <a:cubicBezTo>
                    <a:pt x="73" y="45"/>
                    <a:pt x="57" y="46"/>
                    <a:pt x="43" y="53"/>
                  </a:cubicBezTo>
                  <a:cubicBezTo>
                    <a:pt x="42" y="53"/>
                    <a:pt x="41" y="54"/>
                    <a:pt x="41" y="56"/>
                  </a:cubicBezTo>
                  <a:cubicBezTo>
                    <a:pt x="39" y="64"/>
                    <a:pt x="47" y="67"/>
                    <a:pt x="54" y="70"/>
                  </a:cubicBezTo>
                  <a:cubicBezTo>
                    <a:pt x="57" y="71"/>
                    <a:pt x="61" y="73"/>
                    <a:pt x="62" y="74"/>
                  </a:cubicBezTo>
                  <a:cubicBezTo>
                    <a:pt x="62" y="74"/>
                    <a:pt x="62" y="75"/>
                    <a:pt x="62" y="75"/>
                  </a:cubicBezTo>
                  <a:cubicBezTo>
                    <a:pt x="61" y="75"/>
                    <a:pt x="58" y="75"/>
                    <a:pt x="57" y="75"/>
                  </a:cubicBezTo>
                  <a:cubicBezTo>
                    <a:pt x="55" y="75"/>
                    <a:pt x="54" y="75"/>
                    <a:pt x="53" y="75"/>
                  </a:cubicBezTo>
                  <a:cubicBezTo>
                    <a:pt x="45" y="75"/>
                    <a:pt x="37" y="74"/>
                    <a:pt x="29" y="73"/>
                  </a:cubicBezTo>
                  <a:cubicBezTo>
                    <a:pt x="21" y="71"/>
                    <a:pt x="12" y="70"/>
                    <a:pt x="4" y="70"/>
                  </a:cubicBezTo>
                  <a:cubicBezTo>
                    <a:pt x="2" y="70"/>
                    <a:pt x="0" y="72"/>
                    <a:pt x="0" y="74"/>
                  </a:cubicBezTo>
                  <a:cubicBezTo>
                    <a:pt x="0" y="76"/>
                    <a:pt x="2" y="78"/>
                    <a:pt x="4" y="78"/>
                  </a:cubicBezTo>
                  <a:cubicBezTo>
                    <a:pt x="12" y="78"/>
                    <a:pt x="19" y="79"/>
                    <a:pt x="28" y="80"/>
                  </a:cubicBezTo>
                  <a:cubicBezTo>
                    <a:pt x="36" y="82"/>
                    <a:pt x="45" y="83"/>
                    <a:pt x="53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4" y="83"/>
                    <a:pt x="68" y="82"/>
                    <a:pt x="70" y="79"/>
                  </a:cubicBezTo>
                  <a:cubicBezTo>
                    <a:pt x="72" y="75"/>
                    <a:pt x="69" y="71"/>
                    <a:pt x="69" y="70"/>
                  </a:cubicBezTo>
                  <a:cubicBezTo>
                    <a:pt x="66" y="66"/>
                    <a:pt x="62" y="64"/>
                    <a:pt x="57" y="62"/>
                  </a:cubicBezTo>
                  <a:cubicBezTo>
                    <a:pt x="55" y="62"/>
                    <a:pt x="51" y="60"/>
                    <a:pt x="49" y="59"/>
                  </a:cubicBezTo>
                  <a:cubicBezTo>
                    <a:pt x="62" y="54"/>
                    <a:pt x="75" y="53"/>
                    <a:pt x="89" y="52"/>
                  </a:cubicBezTo>
                  <a:cubicBezTo>
                    <a:pt x="103" y="50"/>
                    <a:pt x="117" y="49"/>
                    <a:pt x="130" y="44"/>
                  </a:cubicBezTo>
                  <a:cubicBezTo>
                    <a:pt x="132" y="44"/>
                    <a:pt x="132" y="43"/>
                    <a:pt x="133" y="42"/>
                  </a:cubicBezTo>
                  <a:cubicBezTo>
                    <a:pt x="133" y="41"/>
                    <a:pt x="133" y="39"/>
                    <a:pt x="133" y="38"/>
                  </a:cubicBezTo>
                  <a:cubicBezTo>
                    <a:pt x="131" y="36"/>
                    <a:pt x="130" y="34"/>
                    <a:pt x="128" y="33"/>
                  </a:cubicBezTo>
                  <a:cubicBezTo>
                    <a:pt x="124" y="28"/>
                    <a:pt x="124" y="28"/>
                    <a:pt x="127" y="25"/>
                  </a:cubicBezTo>
                  <a:cubicBezTo>
                    <a:pt x="131" y="20"/>
                    <a:pt x="139" y="16"/>
                    <a:pt x="145" y="12"/>
                  </a:cubicBezTo>
                  <a:cubicBezTo>
                    <a:pt x="148" y="10"/>
                    <a:pt x="150" y="9"/>
                    <a:pt x="152" y="8"/>
                  </a:cubicBezTo>
                  <a:cubicBezTo>
                    <a:pt x="154" y="6"/>
                    <a:pt x="154" y="4"/>
                    <a:pt x="15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22068" y="1427777"/>
            <a:ext cx="10529851" cy="4676323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0" numCol="1" anchor="t" anchorCtr="0" compatLnSpc="1"/>
          <a:lstStyle/>
          <a:p>
            <a:pPr>
              <a:lnSpc>
                <a:spcPts val="30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BFTraverse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输入：顶点的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编号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输出：无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;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 [v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3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while (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 =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队头元素出队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=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第一个邻接点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3.3 while (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3.3.1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未被访问，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 ;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修改标志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visited[w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3.3.2 w =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</a:t>
            </a:r>
            <a:r>
              <a:rPr lang="en-US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 </a:t>
            </a:r>
            <a:r>
              <a:rPr lang="zh-CN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下一个邻接点；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82663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1422083" y="1255078"/>
            <a:ext cx="1511300" cy="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2931797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17456" y="1355709"/>
            <a:ext cx="7745590" cy="498143"/>
            <a:chOff x="3917456" y="1355709"/>
            <a:chExt cx="7745590" cy="498143"/>
          </a:xfrm>
        </p:grpSpPr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4531678" y="1355709"/>
              <a:ext cx="71313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表示为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 err="1">
                  <a:solidFill>
                    <a:srgbClr val="B42D2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之间的边没有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方向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7" name="Group 67"/>
            <p:cNvGrpSpPr/>
            <p:nvPr/>
          </p:nvGrpSpPr>
          <p:grpSpPr>
            <a:xfrm>
              <a:off x="3917456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Freeform 17"/>
          <p:cNvSpPr/>
          <p:nvPr/>
        </p:nvSpPr>
        <p:spPr bwMode="auto">
          <a:xfrm>
            <a:off x="1391286" y="2306003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2370139" y="2306639"/>
            <a:ext cx="593724" cy="55403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1201739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2931797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982663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1983859" y="1942148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>
            <a:off x="3147797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1" name="Freeform 17"/>
          <p:cNvSpPr/>
          <p:nvPr/>
        </p:nvSpPr>
        <p:spPr bwMode="auto">
          <a:xfrm>
            <a:off x="2354899" y="1396628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17456" y="2093913"/>
            <a:ext cx="7603984" cy="461665"/>
            <a:chOff x="3917456" y="2093913"/>
            <a:chExt cx="7603984" cy="461665"/>
          </a:xfrm>
        </p:grpSpPr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4440238" y="2093913"/>
              <a:ext cx="70812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：图中任意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两个顶点之间的边都是无向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67"/>
            <p:cNvGrpSpPr/>
            <p:nvPr/>
          </p:nvGrpSpPr>
          <p:grpSpPr>
            <a:xfrm>
              <a:off x="3917456" y="209792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3" name="Freeform 31"/>
          <p:cNvSpPr/>
          <p:nvPr/>
        </p:nvSpPr>
        <p:spPr bwMode="auto">
          <a:xfrm>
            <a:off x="1464945" y="3940493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2" name="Oval 7"/>
          <p:cNvSpPr>
            <a:spLocks noChangeArrowheads="1"/>
          </p:cNvSpPr>
          <p:nvPr/>
        </p:nvSpPr>
        <p:spPr bwMode="auto">
          <a:xfrm>
            <a:off x="1036002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2985136" y="37399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40598" y="3978029"/>
            <a:ext cx="7672281" cy="471507"/>
            <a:chOff x="3940598" y="3978029"/>
            <a:chExt cx="7672281" cy="471507"/>
          </a:xfrm>
        </p:grpSpPr>
        <p:sp>
          <p:nvSpPr>
            <p:cNvPr id="26" name="Text Box 61"/>
            <p:cNvSpPr txBox="1">
              <a:spLocks noChangeArrowheads="1"/>
            </p:cNvSpPr>
            <p:nvPr/>
          </p:nvSpPr>
          <p:spPr bwMode="auto">
            <a:xfrm>
              <a:off x="4465002" y="3978029"/>
              <a:ext cx="71478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边（弧）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表示为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</a:t>
              </a:r>
              <a:r>
                <a:rPr lang="en-US" altLang="zh-CN" sz="2400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 err="1">
                  <a:solidFill>
                    <a:srgbClr val="B42D2D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en-US" altLang="zh-CN" sz="2400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方向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3940598" y="401753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Line 32"/>
          <p:cNvSpPr>
            <a:spLocks noChangeShapeType="1"/>
          </p:cNvSpPr>
          <p:nvPr/>
        </p:nvSpPr>
        <p:spPr bwMode="auto">
          <a:xfrm flipH="1">
            <a:off x="1246188" y="4171951"/>
            <a:ext cx="0" cy="1273175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 flipH="1" flipV="1">
            <a:off x="1433511" y="4084001"/>
            <a:ext cx="1584000" cy="14040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2985136" y="54195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1036002" y="54195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reeform 31"/>
          <p:cNvSpPr/>
          <p:nvPr/>
        </p:nvSpPr>
        <p:spPr bwMode="auto">
          <a:xfrm>
            <a:off x="1452375" y="5660708"/>
            <a:ext cx="1548000" cy="1587"/>
          </a:xfrm>
          <a:custGeom>
            <a:avLst/>
            <a:gdLst>
              <a:gd name="T0" fmla="*/ 0 w 901"/>
              <a:gd name="T1" fmla="*/ 7 h 7"/>
              <a:gd name="T2" fmla="*/ 901 w 901"/>
              <a:gd name="T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01" h="7">
                <a:moveTo>
                  <a:pt x="0" y="7"/>
                </a:moveTo>
                <a:lnTo>
                  <a:pt x="901" y="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940598" y="4693608"/>
            <a:ext cx="7599256" cy="482615"/>
            <a:chOff x="3940598" y="4693608"/>
            <a:chExt cx="7599256" cy="482615"/>
          </a:xfrm>
        </p:grpSpPr>
        <p:sp>
          <p:nvSpPr>
            <p:cNvPr id="28" name="Text Box 62"/>
            <p:cNvSpPr txBox="1">
              <a:spLocks noChangeArrowheads="1"/>
            </p:cNvSpPr>
            <p:nvPr/>
          </p:nvSpPr>
          <p:spPr bwMode="auto">
            <a:xfrm>
              <a:off x="4571682" y="4714558"/>
              <a:ext cx="69681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：图中任意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两个顶点之间的边都是有向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边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3940598" y="469360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379720" y="2718683"/>
            <a:ext cx="4495800" cy="1023701"/>
            <a:chOff x="3962400" y="2612003"/>
            <a:chExt cx="4495800" cy="1023701"/>
          </a:xfrm>
        </p:grpSpPr>
        <p:sp>
          <p:nvSpPr>
            <p:cNvPr id="48" name="右大括号 47"/>
            <p:cNvSpPr/>
            <p:nvPr/>
          </p:nvSpPr>
          <p:spPr>
            <a:xfrm flipH="1">
              <a:off x="6890494" y="2806067"/>
              <a:ext cx="195696" cy="684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962400" y="2915387"/>
              <a:ext cx="2928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图（边是否有方向）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71360" y="2612003"/>
              <a:ext cx="138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无向图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71360" y="3174039"/>
              <a:ext cx="138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3" grpId="1" animBg="1"/>
      <p:bldP spid="66" grpId="0" animBg="1"/>
      <p:bldP spid="41" grpId="0" animBg="1"/>
      <p:bldP spid="41" grpId="1" animBg="1"/>
      <p:bldP spid="44" grpId="0" animBg="1"/>
      <p:bldP spid="45" grpId="0" animBg="1"/>
      <p:bldP spid="45" grpId="1" animBg="1"/>
      <p:bldP spid="67" grpId="0" animBg="1"/>
      <p:bldP spid="68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53" grpId="0" animBg="1"/>
      <p:bldP spid="53" grpId="1" animBg="1"/>
      <p:bldP spid="72" grpId="0" animBg="1"/>
      <p:bldP spid="73" grpId="0" animBg="1"/>
      <p:bldP spid="59" grpId="0" animBg="1"/>
      <p:bldP spid="59" grpId="1" animBg="1"/>
      <p:bldP spid="61" grpId="0" animBg="1"/>
      <p:bldP spid="61" grpId="1" animBg="1"/>
      <p:bldP spid="74" grpId="0" animBg="1"/>
      <p:bldP spid="75" grpId="0" animBg="1"/>
      <p:bldP spid="76" grpId="0" animBg="1"/>
      <p:bldP spid="7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17456" y="1355709"/>
            <a:ext cx="5325298" cy="498143"/>
            <a:chOff x="3917456" y="1355709"/>
            <a:chExt cx="5325298" cy="498143"/>
          </a:xfrm>
        </p:grpSpPr>
        <p:sp>
          <p:nvSpPr>
            <p:cNvPr id="25" name="Text Box 60"/>
            <p:cNvSpPr txBox="1">
              <a:spLocks noChangeArrowheads="1"/>
            </p:cNvSpPr>
            <p:nvPr/>
          </p:nvSpPr>
          <p:spPr bwMode="auto">
            <a:xfrm>
              <a:off x="4531678" y="1355709"/>
              <a:ext cx="471107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权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：对边赋予的有意义的数值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量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7" name="Group 67"/>
            <p:cNvGrpSpPr/>
            <p:nvPr/>
          </p:nvGrpSpPr>
          <p:grpSpPr>
            <a:xfrm>
              <a:off x="3917456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982663" y="1035051"/>
            <a:ext cx="2381134" cy="2111576"/>
            <a:chOff x="982663" y="1035051"/>
            <a:chExt cx="2381134" cy="2111576"/>
          </a:xfrm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982663" y="10350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16"/>
            <p:cNvSpPr>
              <a:spLocks noChangeShapeType="1"/>
            </p:cNvSpPr>
            <p:nvPr/>
          </p:nvSpPr>
          <p:spPr bwMode="auto">
            <a:xfrm>
              <a:off x="1422083" y="1239838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2931797" y="10350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17"/>
            <p:cNvSpPr/>
            <p:nvPr/>
          </p:nvSpPr>
          <p:spPr bwMode="auto">
            <a:xfrm>
              <a:off x="1391286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>
              <a:off x="2370139" y="2306639"/>
              <a:ext cx="593724" cy="554038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1201739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2931797" y="27146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982663" y="27146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1983859" y="194214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21"/>
            <p:cNvSpPr>
              <a:spLocks noChangeShapeType="1"/>
            </p:cNvSpPr>
            <p:nvPr/>
          </p:nvSpPr>
          <p:spPr bwMode="auto">
            <a:xfrm>
              <a:off x="3147797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2354899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17456" y="2093913"/>
            <a:ext cx="5215010" cy="461665"/>
            <a:chOff x="3917456" y="2093913"/>
            <a:chExt cx="5215010" cy="461665"/>
          </a:xfrm>
        </p:grpSpPr>
        <p:sp>
          <p:nvSpPr>
            <p:cNvPr id="22" name="Text Box 58"/>
            <p:cNvSpPr txBox="1">
              <a:spLocks noChangeArrowheads="1"/>
            </p:cNvSpPr>
            <p:nvPr/>
          </p:nvSpPr>
          <p:spPr bwMode="auto">
            <a:xfrm>
              <a:off x="4440238" y="2093913"/>
              <a:ext cx="46922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带权图（网图）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：边上带权的图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0" name="Group 67"/>
            <p:cNvGrpSpPr/>
            <p:nvPr/>
          </p:nvGrpSpPr>
          <p:grpSpPr>
            <a:xfrm>
              <a:off x="3917456" y="209792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036002" y="3739951"/>
            <a:ext cx="2381134" cy="2111576"/>
            <a:chOff x="1036002" y="3739951"/>
            <a:chExt cx="2381134" cy="2111576"/>
          </a:xfrm>
        </p:grpSpPr>
        <p:sp>
          <p:nvSpPr>
            <p:cNvPr id="53" name="Freeform 31"/>
            <p:cNvSpPr/>
            <p:nvPr/>
          </p:nvSpPr>
          <p:spPr bwMode="auto">
            <a:xfrm>
              <a:off x="1464945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2" name="Oval 7"/>
            <p:cNvSpPr>
              <a:spLocks noChangeArrowheads="1"/>
            </p:cNvSpPr>
            <p:nvPr/>
          </p:nvSpPr>
          <p:spPr bwMode="auto">
            <a:xfrm>
              <a:off x="1036002" y="37399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2985136" y="37399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32"/>
            <p:cNvSpPr>
              <a:spLocks noChangeShapeType="1"/>
            </p:cNvSpPr>
            <p:nvPr/>
          </p:nvSpPr>
          <p:spPr bwMode="auto">
            <a:xfrm flipH="1">
              <a:off x="1246188" y="4171951"/>
              <a:ext cx="0" cy="1273175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 flipV="1">
              <a:off x="1433511" y="4084001"/>
              <a:ext cx="1584000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2985136" y="54195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1036002" y="54195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>
              <a:off x="1452375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19455" y="3478085"/>
            <a:ext cx="1584706" cy="2241233"/>
            <a:chOff x="1231721" y="3462973"/>
            <a:chExt cx="1584706" cy="2241233"/>
          </a:xfrm>
        </p:grpSpPr>
        <p:sp>
          <p:nvSpPr>
            <p:cNvPr id="88" name="Text Box 67"/>
            <p:cNvSpPr txBox="1">
              <a:spLocks noChangeArrowheads="1"/>
            </p:cNvSpPr>
            <p:nvPr/>
          </p:nvSpPr>
          <p:spPr bwMode="auto">
            <a:xfrm>
              <a:off x="1984971" y="34629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" name="Text Box 68"/>
            <p:cNvSpPr txBox="1">
              <a:spLocks noChangeArrowheads="1"/>
            </p:cNvSpPr>
            <p:nvPr/>
          </p:nvSpPr>
          <p:spPr bwMode="auto">
            <a:xfrm>
              <a:off x="2209078" y="4361816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1873485" y="518509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1231721" y="459009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208959" y="798671"/>
            <a:ext cx="2566200" cy="2195513"/>
            <a:chOff x="1231721" y="3462973"/>
            <a:chExt cx="2566200" cy="2195513"/>
          </a:xfrm>
        </p:grpSpPr>
        <p:sp>
          <p:nvSpPr>
            <p:cNvPr id="99" name="Text Box 67"/>
            <p:cNvSpPr txBox="1">
              <a:spLocks noChangeArrowheads="1"/>
            </p:cNvSpPr>
            <p:nvPr/>
          </p:nvSpPr>
          <p:spPr bwMode="auto">
            <a:xfrm>
              <a:off x="1984971" y="34629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635798" y="4239896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1644885" y="513937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" name="Text Box 70"/>
            <p:cNvSpPr txBox="1">
              <a:spLocks noChangeArrowheads="1"/>
            </p:cNvSpPr>
            <p:nvPr/>
          </p:nvSpPr>
          <p:spPr bwMode="auto">
            <a:xfrm>
              <a:off x="1231721" y="459009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" name="Text Box 68"/>
            <p:cNvSpPr txBox="1">
              <a:spLocks noChangeArrowheads="1"/>
            </p:cNvSpPr>
            <p:nvPr/>
          </p:nvSpPr>
          <p:spPr bwMode="auto">
            <a:xfrm>
              <a:off x="3190572" y="4590098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4" name="Text Box 68"/>
            <p:cNvSpPr txBox="1">
              <a:spLocks noChangeArrowheads="1"/>
            </p:cNvSpPr>
            <p:nvPr/>
          </p:nvSpPr>
          <p:spPr bwMode="auto">
            <a:xfrm>
              <a:off x="2634700" y="4940143"/>
              <a:ext cx="60734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809456" y="2443096"/>
            <a:ext cx="7616413" cy="2763802"/>
            <a:chOff x="3809456" y="2443096"/>
            <a:chExt cx="7616413" cy="2763802"/>
          </a:xfrm>
        </p:grpSpPr>
        <p:grpSp>
          <p:nvGrpSpPr>
            <p:cNvPr id="104" name="组合 103"/>
            <p:cNvGrpSpPr/>
            <p:nvPr/>
          </p:nvGrpSpPr>
          <p:grpSpPr>
            <a:xfrm>
              <a:off x="8970624" y="2443096"/>
              <a:ext cx="2455245" cy="2763802"/>
              <a:chOff x="7577457" y="2384009"/>
              <a:chExt cx="2455245" cy="2763802"/>
            </a:xfrm>
          </p:grpSpPr>
          <p:sp>
            <p:nvSpPr>
              <p:cNvPr id="105" name="Oval 27"/>
              <p:cNvSpPr>
                <a:spLocks noChangeArrowheads="1"/>
              </p:cNvSpPr>
              <p:nvPr/>
            </p:nvSpPr>
            <p:spPr bwMode="auto">
              <a:xfrm>
                <a:off x="8203295" y="2384009"/>
                <a:ext cx="432000" cy="432000"/>
              </a:xfrm>
              <a:prstGeom prst="ellipse">
                <a:avLst/>
              </a:prstGeom>
              <a:noFill/>
              <a:ln w="38100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Oval 28"/>
              <p:cNvSpPr>
                <a:spLocks noChangeArrowheads="1"/>
              </p:cNvSpPr>
              <p:nvPr/>
            </p:nvSpPr>
            <p:spPr bwMode="auto">
              <a:xfrm>
                <a:off x="8762095" y="3117434"/>
                <a:ext cx="432000" cy="432000"/>
              </a:xfrm>
              <a:prstGeom prst="ellipse">
                <a:avLst/>
              </a:prstGeom>
              <a:noFill/>
              <a:ln w="38100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Oval 29"/>
              <p:cNvSpPr>
                <a:spLocks noChangeArrowheads="1"/>
              </p:cNvSpPr>
              <p:nvPr/>
            </p:nvSpPr>
            <p:spPr bwMode="auto">
              <a:xfrm>
                <a:off x="9205008" y="3873401"/>
                <a:ext cx="432000" cy="432000"/>
              </a:xfrm>
              <a:prstGeom prst="ellipse">
                <a:avLst/>
              </a:prstGeom>
              <a:noFill/>
              <a:ln w="38100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Oval 37"/>
              <p:cNvSpPr>
                <a:spLocks noChangeArrowheads="1"/>
              </p:cNvSpPr>
              <p:nvPr/>
            </p:nvSpPr>
            <p:spPr bwMode="auto">
              <a:xfrm>
                <a:off x="7577457" y="3117434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Oval 37"/>
              <p:cNvSpPr>
                <a:spLocks noChangeArrowheads="1"/>
              </p:cNvSpPr>
              <p:nvPr/>
            </p:nvSpPr>
            <p:spPr bwMode="auto">
              <a:xfrm>
                <a:off x="8237515" y="387340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Oval 37"/>
              <p:cNvSpPr>
                <a:spLocks noChangeArrowheads="1"/>
              </p:cNvSpPr>
              <p:nvPr/>
            </p:nvSpPr>
            <p:spPr bwMode="auto">
              <a:xfrm>
                <a:off x="8833968" y="47158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Oval 37"/>
              <p:cNvSpPr>
                <a:spLocks noChangeArrowheads="1"/>
              </p:cNvSpPr>
              <p:nvPr/>
            </p:nvSpPr>
            <p:spPr bwMode="auto">
              <a:xfrm>
                <a:off x="9600702" y="4715811"/>
                <a:ext cx="432000" cy="432000"/>
              </a:xfrm>
              <a:prstGeom prst="ellipse">
                <a:avLst/>
              </a:prstGeom>
              <a:noFill/>
              <a:ln w="28575">
                <a:solidFill>
                  <a:srgbClr val="5A32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10"/>
              <p:cNvSpPr>
                <a:spLocks noChangeShapeType="1"/>
              </p:cNvSpPr>
              <p:nvPr/>
            </p:nvSpPr>
            <p:spPr bwMode="auto">
              <a:xfrm flipV="1">
                <a:off x="9110801" y="4314291"/>
                <a:ext cx="243021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10"/>
              <p:cNvSpPr>
                <a:spLocks noChangeShapeType="1"/>
              </p:cNvSpPr>
              <p:nvPr/>
            </p:nvSpPr>
            <p:spPr bwMode="auto">
              <a:xfrm>
                <a:off x="9479191" y="4318836"/>
                <a:ext cx="243021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Line 10"/>
              <p:cNvSpPr>
                <a:spLocks noChangeShapeType="1"/>
              </p:cNvSpPr>
              <p:nvPr/>
            </p:nvSpPr>
            <p:spPr bwMode="auto">
              <a:xfrm flipV="1">
                <a:off x="7933258" y="2754514"/>
                <a:ext cx="319498" cy="432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10"/>
              <p:cNvSpPr>
                <a:spLocks noChangeShapeType="1"/>
              </p:cNvSpPr>
              <p:nvPr/>
            </p:nvSpPr>
            <p:spPr bwMode="auto">
              <a:xfrm>
                <a:off x="8554768" y="2779914"/>
                <a:ext cx="279200" cy="382704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10"/>
              <p:cNvSpPr>
                <a:spLocks noChangeShapeType="1"/>
              </p:cNvSpPr>
              <p:nvPr/>
            </p:nvSpPr>
            <p:spPr bwMode="auto">
              <a:xfrm>
                <a:off x="9092711" y="3538640"/>
                <a:ext cx="252000" cy="360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10"/>
              <p:cNvSpPr>
                <a:spLocks noChangeShapeType="1"/>
              </p:cNvSpPr>
              <p:nvPr/>
            </p:nvSpPr>
            <p:spPr bwMode="auto">
              <a:xfrm flipV="1">
                <a:off x="8580339" y="3532924"/>
                <a:ext cx="288000" cy="396000"/>
              </a:xfrm>
              <a:prstGeom prst="line">
                <a:avLst/>
              </a:prstGeom>
              <a:noFill/>
              <a:ln w="28575">
                <a:solidFill>
                  <a:srgbClr val="285A3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3809456" y="3146082"/>
              <a:ext cx="5071821" cy="461665"/>
              <a:chOff x="3809456" y="3146082"/>
              <a:chExt cx="5071821" cy="461665"/>
            </a:xfrm>
          </p:grpSpPr>
          <p:sp>
            <p:nvSpPr>
              <p:cNvPr id="119" name="Text Box 11"/>
              <p:cNvSpPr txBox="1">
                <a:spLocks noChangeArrowheads="1"/>
              </p:cNvSpPr>
              <p:nvPr/>
            </p:nvSpPr>
            <p:spPr bwMode="auto">
              <a:xfrm>
                <a:off x="4431269" y="3146082"/>
                <a:ext cx="445000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树结构中，权通常赋予在结点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" name="Group 109"/>
              <p:cNvGrpSpPr/>
              <p:nvPr/>
            </p:nvGrpSpPr>
            <p:grpSpPr>
              <a:xfrm>
                <a:off x="3809456" y="3172310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126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1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3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5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8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3" name="组合 82"/>
          <p:cNvGrpSpPr/>
          <p:nvPr/>
        </p:nvGrpSpPr>
        <p:grpSpPr>
          <a:xfrm>
            <a:off x="4465311" y="4241250"/>
            <a:ext cx="4861569" cy="1023701"/>
            <a:chOff x="3794751" y="2612003"/>
            <a:chExt cx="4861569" cy="1023701"/>
          </a:xfrm>
        </p:grpSpPr>
        <p:sp>
          <p:nvSpPr>
            <p:cNvPr id="84" name="右大括号 83"/>
            <p:cNvSpPr/>
            <p:nvPr/>
          </p:nvSpPr>
          <p:spPr>
            <a:xfrm flipH="1">
              <a:off x="6890494" y="2806067"/>
              <a:ext cx="195696" cy="684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94751" y="2915387"/>
              <a:ext cx="29298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图（边上是否带权）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071360" y="2612003"/>
              <a:ext cx="15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非带权图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71360" y="3174039"/>
              <a:ext cx="138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带权图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82663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1422083" y="1239838"/>
            <a:ext cx="1511300" cy="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2931797" y="103505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17"/>
          <p:cNvSpPr/>
          <p:nvPr/>
        </p:nvSpPr>
        <p:spPr bwMode="auto">
          <a:xfrm>
            <a:off x="1391286" y="2306003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>
            <a:off x="2370139" y="2306639"/>
            <a:ext cx="593724" cy="55403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>
            <a:off x="1201739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67" name="Oval 7"/>
          <p:cNvSpPr>
            <a:spLocks noChangeArrowheads="1"/>
          </p:cNvSpPr>
          <p:nvPr/>
        </p:nvSpPr>
        <p:spPr bwMode="auto">
          <a:xfrm>
            <a:off x="2931797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982663" y="271462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1983859" y="1942148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Line 21"/>
          <p:cNvSpPr>
            <a:spLocks noChangeShapeType="1"/>
          </p:cNvSpPr>
          <p:nvPr/>
        </p:nvSpPr>
        <p:spPr bwMode="auto">
          <a:xfrm>
            <a:off x="3147797" y="148399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71" name="Freeform 17"/>
          <p:cNvSpPr/>
          <p:nvPr/>
        </p:nvSpPr>
        <p:spPr bwMode="auto">
          <a:xfrm>
            <a:off x="2354899" y="1396628"/>
            <a:ext cx="648000" cy="612000"/>
          </a:xfrm>
          <a:custGeom>
            <a:avLst/>
            <a:gdLst>
              <a:gd name="T0" fmla="*/ 300 w 300"/>
              <a:gd name="T1" fmla="*/ 0 h 300"/>
              <a:gd name="T2" fmla="*/ 0 w 300"/>
              <a:gd name="T3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00">
                <a:moveTo>
                  <a:pt x="300" y="0"/>
                </a:moveTo>
                <a:lnTo>
                  <a:pt x="0" y="300"/>
                </a:lnTo>
              </a:path>
            </a:pathLst>
          </a:custGeom>
          <a:noFill/>
          <a:ln w="25400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4114837" y="1300798"/>
            <a:ext cx="4011730" cy="462330"/>
            <a:chOff x="3501590" y="1391522"/>
            <a:chExt cx="4011730" cy="462330"/>
          </a:xfrm>
        </p:grpSpPr>
        <p:sp>
          <p:nvSpPr>
            <p:cNvPr id="140" name="Rectangle 13"/>
            <p:cNvSpPr>
              <a:spLocks noChangeArrowheads="1"/>
            </p:cNvSpPr>
            <p:nvPr/>
          </p:nvSpPr>
          <p:spPr bwMode="auto">
            <a:xfrm>
              <a:off x="4033895" y="1391522"/>
              <a:ext cx="3479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稠密</a:t>
              </a: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数很多的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1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3" name="Line 16"/>
          <p:cNvSpPr>
            <a:spLocks noChangeShapeType="1"/>
          </p:cNvSpPr>
          <p:nvPr/>
        </p:nvSpPr>
        <p:spPr bwMode="auto">
          <a:xfrm>
            <a:off x="1422083" y="2996985"/>
            <a:ext cx="1511300" cy="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85" name="Line 20"/>
          <p:cNvSpPr>
            <a:spLocks noChangeShapeType="1"/>
          </p:cNvSpPr>
          <p:nvPr/>
        </p:nvSpPr>
        <p:spPr bwMode="auto">
          <a:xfrm>
            <a:off x="1390134" y="1388110"/>
            <a:ext cx="649151" cy="62051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975243" y="356489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2924377" y="3564891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Line 20"/>
          <p:cNvSpPr>
            <a:spLocks noChangeShapeType="1"/>
          </p:cNvSpPr>
          <p:nvPr/>
        </p:nvSpPr>
        <p:spPr bwMode="auto">
          <a:xfrm>
            <a:off x="2362719" y="4836479"/>
            <a:ext cx="593724" cy="554038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>
            <a:off x="1194319" y="4013836"/>
            <a:ext cx="0" cy="1206500"/>
          </a:xfrm>
          <a:prstGeom prst="line">
            <a:avLst/>
          </a:prstGeom>
          <a:noFill/>
          <a:ln w="25400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" tIns="28800" rIns="0" bIns="10800"/>
          <a:lstStyle/>
          <a:p>
            <a:endParaRPr lang="zh-CN" altLang="en-US"/>
          </a:p>
        </p:txBody>
      </p:sp>
      <p:sp>
        <p:nvSpPr>
          <p:cNvPr id="93" name="Oval 7"/>
          <p:cNvSpPr>
            <a:spLocks noChangeArrowheads="1"/>
          </p:cNvSpPr>
          <p:nvPr/>
        </p:nvSpPr>
        <p:spPr bwMode="auto">
          <a:xfrm>
            <a:off x="2924377" y="524446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>
            <a:off x="975243" y="524446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1976439" y="4471988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114837" y="3470296"/>
            <a:ext cx="4011730" cy="461665"/>
            <a:chOff x="3501590" y="1406762"/>
            <a:chExt cx="4011730" cy="461665"/>
          </a:xfrm>
        </p:grpSpPr>
        <p:sp>
          <p:nvSpPr>
            <p:cNvPr id="145" name="Rectangle 13"/>
            <p:cNvSpPr>
              <a:spLocks noChangeArrowheads="1"/>
            </p:cNvSpPr>
            <p:nvPr/>
          </p:nvSpPr>
          <p:spPr bwMode="auto">
            <a:xfrm>
              <a:off x="4033895" y="1406762"/>
              <a:ext cx="347942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稀疏图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：边数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很少的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6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9" name="组合 148"/>
          <p:cNvGrpSpPr/>
          <p:nvPr/>
        </p:nvGrpSpPr>
        <p:grpSpPr>
          <a:xfrm>
            <a:off x="4709780" y="2100152"/>
            <a:ext cx="4429307" cy="1023701"/>
            <a:chOff x="4227013" y="2612003"/>
            <a:chExt cx="4429307" cy="1023701"/>
          </a:xfrm>
        </p:grpSpPr>
        <p:sp>
          <p:nvSpPr>
            <p:cNvPr id="150" name="右大括号 149"/>
            <p:cNvSpPr/>
            <p:nvPr/>
          </p:nvSpPr>
          <p:spPr>
            <a:xfrm flipH="1">
              <a:off x="6890494" y="2806067"/>
              <a:ext cx="195696" cy="684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227013" y="2915387"/>
              <a:ext cx="2497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图（边数的多寡）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71360" y="2612003"/>
              <a:ext cx="1584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稠密图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071360" y="3174039"/>
              <a:ext cx="1386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endParaRPr lang="zh-CN" altLang="en-US" sz="24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66" grpId="0" animBg="1"/>
      <p:bldP spid="41" grpId="0" animBg="1"/>
      <p:bldP spid="44" grpId="0" animBg="1"/>
      <p:bldP spid="4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3" grpId="0" animBg="1"/>
      <p:bldP spid="85" grpId="0" animBg="1"/>
      <p:bldP spid="86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1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789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的逻辑关系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01590" y="980042"/>
            <a:ext cx="7847822" cy="1421928"/>
            <a:chOff x="3501590" y="1330562"/>
            <a:chExt cx="7847822" cy="1421928"/>
          </a:xfrm>
        </p:grpSpPr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1551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邻接、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中，对于任意两个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若存在边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互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，同时称边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依附于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0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5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19197" y="1035051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4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5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sp>
        <p:nvSpPr>
          <p:cNvPr id="187" name="Text Box 41"/>
          <p:cNvSpPr txBox="1">
            <a:spLocks noChangeArrowheads="1"/>
          </p:cNvSpPr>
          <p:nvPr/>
        </p:nvSpPr>
        <p:spPr bwMode="auto">
          <a:xfrm>
            <a:off x="5395595" y="2474955"/>
            <a:ext cx="38862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邻接点：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邻接点：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72536" y="3739951"/>
            <a:ext cx="2381134" cy="2111576"/>
            <a:chOff x="772536" y="3739951"/>
            <a:chExt cx="2381134" cy="2111576"/>
          </a:xfrm>
          <a:solidFill>
            <a:srgbClr val="B4B4BE"/>
          </a:solidFill>
        </p:grpSpPr>
        <p:sp>
          <p:nvSpPr>
            <p:cNvPr id="168" name="Freeform 31"/>
            <p:cNvSpPr/>
            <p:nvPr/>
          </p:nvSpPr>
          <p:spPr bwMode="auto">
            <a:xfrm>
              <a:off x="1201479" y="3940493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9" name="Oval 7"/>
            <p:cNvSpPr>
              <a:spLocks noChangeArrowheads="1"/>
            </p:cNvSpPr>
            <p:nvPr/>
          </p:nvSpPr>
          <p:spPr bwMode="auto">
            <a:xfrm>
              <a:off x="772536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Oval 7"/>
            <p:cNvSpPr>
              <a:spLocks noChangeArrowheads="1"/>
            </p:cNvSpPr>
            <p:nvPr/>
          </p:nvSpPr>
          <p:spPr bwMode="auto">
            <a:xfrm>
              <a:off x="2721670" y="37399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Line 32"/>
            <p:cNvSpPr>
              <a:spLocks noChangeShapeType="1"/>
            </p:cNvSpPr>
            <p:nvPr/>
          </p:nvSpPr>
          <p:spPr bwMode="auto">
            <a:xfrm flipH="1">
              <a:off x="982722" y="4171951"/>
              <a:ext cx="0" cy="1273175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8" name="Line 34"/>
            <p:cNvSpPr>
              <a:spLocks noChangeShapeType="1"/>
            </p:cNvSpPr>
            <p:nvPr/>
          </p:nvSpPr>
          <p:spPr bwMode="auto">
            <a:xfrm flipH="1" flipV="1">
              <a:off x="1170045" y="4084001"/>
              <a:ext cx="1584000" cy="14040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79" name="Oval 7"/>
            <p:cNvSpPr>
              <a:spLocks noChangeArrowheads="1"/>
            </p:cNvSpPr>
            <p:nvPr/>
          </p:nvSpPr>
          <p:spPr bwMode="auto">
            <a:xfrm>
              <a:off x="2721670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Oval 7"/>
            <p:cNvSpPr>
              <a:spLocks noChangeArrowheads="1"/>
            </p:cNvSpPr>
            <p:nvPr/>
          </p:nvSpPr>
          <p:spPr bwMode="auto">
            <a:xfrm>
              <a:off x="772536" y="54195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Freeform 31"/>
            <p:cNvSpPr/>
            <p:nvPr/>
          </p:nvSpPr>
          <p:spPr bwMode="auto">
            <a:xfrm>
              <a:off x="1188909" y="5660708"/>
              <a:ext cx="1548000" cy="1587"/>
            </a:xfrm>
            <a:custGeom>
              <a:avLst/>
              <a:gdLst>
                <a:gd name="T0" fmla="*/ 0 w 901"/>
                <a:gd name="T1" fmla="*/ 7 h 7"/>
                <a:gd name="T2" fmla="*/ 901 w 90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1" h="7">
                  <a:moveTo>
                    <a:pt x="0" y="7"/>
                  </a:moveTo>
                  <a:lnTo>
                    <a:pt x="901" y="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  <a:tailEnd type="stealth" w="lg" len="lg"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3501590" y="3670617"/>
            <a:ext cx="7847822" cy="1421928"/>
            <a:chOff x="3501590" y="1330562"/>
            <a:chExt cx="7847822" cy="1421928"/>
          </a:xfrm>
        </p:grpSpPr>
        <p:sp>
          <p:nvSpPr>
            <p:cNvPr id="189" name="Rectangle 13"/>
            <p:cNvSpPr>
              <a:spLocks noChangeArrowheads="1"/>
            </p:cNvSpPr>
            <p:nvPr/>
          </p:nvSpPr>
          <p:spPr bwMode="auto">
            <a:xfrm>
              <a:off x="4033895" y="1330562"/>
              <a:ext cx="731551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邻接、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中，对于任意两个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存在弧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邻接自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同时称弧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依附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和顶点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4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Group 67"/>
            <p:cNvGrpSpPr/>
            <p:nvPr/>
          </p:nvGrpSpPr>
          <p:grpSpPr>
            <a:xfrm>
              <a:off x="3501590" y="142185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9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93" name="Text Box 41"/>
          <p:cNvSpPr txBox="1">
            <a:spLocks noChangeArrowheads="1"/>
          </p:cNvSpPr>
          <p:nvPr/>
        </p:nvSpPr>
        <p:spPr bwMode="auto">
          <a:xfrm>
            <a:off x="5395595" y="5165530"/>
            <a:ext cx="3886200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邻接点：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500"/>
              </a:lnSpc>
            </a:pP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邻接点： </a:t>
            </a:r>
            <a:r>
              <a:rPr lang="en-US" altLang="zh-CN" sz="24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789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的逻辑关系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75036" y="863917"/>
            <a:ext cx="6989445" cy="524827"/>
            <a:chOff x="2657476" y="1961197"/>
            <a:chExt cx="6989445" cy="524827"/>
          </a:xfrm>
        </p:grpSpPr>
        <p:sp>
          <p:nvSpPr>
            <p:cNvPr id="103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5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08609" y="1863428"/>
            <a:ext cx="3005177" cy="2288582"/>
            <a:chOff x="2560681" y="1647428"/>
            <a:chExt cx="3005177" cy="2288582"/>
          </a:xfrm>
          <a:solidFill>
            <a:srgbClr val="B4B4BE"/>
          </a:solidFill>
        </p:grpSpPr>
        <p:sp>
          <p:nvSpPr>
            <p:cNvPr id="117" name="Line 25"/>
            <p:cNvSpPr>
              <a:spLocks noChangeShapeType="1"/>
            </p:cNvSpPr>
            <p:nvPr/>
          </p:nvSpPr>
          <p:spPr bwMode="auto">
            <a:xfrm flipH="1">
              <a:off x="3417136" y="1983978"/>
              <a:ext cx="511175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>
              <a:off x="4301374" y="1983977"/>
              <a:ext cx="432000" cy="540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19" name="Line 27"/>
            <p:cNvSpPr>
              <a:spLocks noChangeShapeType="1"/>
            </p:cNvSpPr>
            <p:nvPr/>
          </p:nvSpPr>
          <p:spPr bwMode="auto">
            <a:xfrm flipH="1">
              <a:off x="2794837" y="2864722"/>
              <a:ext cx="360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21" name="Line 29"/>
            <p:cNvSpPr>
              <a:spLocks noChangeShapeType="1"/>
            </p:cNvSpPr>
            <p:nvPr/>
          </p:nvSpPr>
          <p:spPr bwMode="auto">
            <a:xfrm flipH="1">
              <a:off x="4465204" y="2859960"/>
              <a:ext cx="288000" cy="6480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4983054" y="2871682"/>
              <a:ext cx="288000" cy="625800"/>
            </a:xfrm>
            <a:prstGeom prst="line">
              <a:avLst/>
            </a:prstGeom>
            <a:grpFill/>
            <a:ln w="38100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123" name="Oval 37"/>
            <p:cNvSpPr>
              <a:spLocks noChangeArrowheads="1"/>
            </p:cNvSpPr>
            <p:nvPr/>
          </p:nvSpPr>
          <p:spPr bwMode="auto">
            <a:xfrm>
              <a:off x="3908627" y="16474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val 37"/>
            <p:cNvSpPr>
              <a:spLocks noChangeArrowheads="1"/>
            </p:cNvSpPr>
            <p:nvPr/>
          </p:nvSpPr>
          <p:spPr bwMode="auto">
            <a:xfrm>
              <a:off x="4650306" y="24637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val 37"/>
            <p:cNvSpPr>
              <a:spLocks noChangeArrowheads="1"/>
            </p:cNvSpPr>
            <p:nvPr/>
          </p:nvSpPr>
          <p:spPr bwMode="auto">
            <a:xfrm>
              <a:off x="3053282" y="246371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val 37"/>
            <p:cNvSpPr>
              <a:spLocks noChangeArrowheads="1"/>
            </p:cNvSpPr>
            <p:nvPr/>
          </p:nvSpPr>
          <p:spPr bwMode="auto">
            <a:xfrm>
              <a:off x="2560681" y="35040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val 37"/>
            <p:cNvSpPr>
              <a:spLocks noChangeArrowheads="1"/>
            </p:cNvSpPr>
            <p:nvPr/>
          </p:nvSpPr>
          <p:spPr bwMode="auto">
            <a:xfrm>
              <a:off x="4197234" y="35040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5133858" y="35040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158671" y="2024934"/>
            <a:ext cx="2381134" cy="2111576"/>
            <a:chOff x="719197" y="1035051"/>
            <a:chExt cx="2381134" cy="2111576"/>
          </a:xfrm>
          <a:solidFill>
            <a:srgbClr val="B4B4BE"/>
          </a:solidFill>
        </p:grpSpPr>
        <p:sp>
          <p:nvSpPr>
            <p:cNvPr id="131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3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Freeform 17"/>
            <p:cNvSpPr/>
            <p:nvPr/>
          </p:nvSpPr>
          <p:spPr bwMode="auto">
            <a:xfrm>
              <a:off x="1127820" y="2306003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5" name="Line 20"/>
            <p:cNvSpPr>
              <a:spLocks noChangeShapeType="1"/>
            </p:cNvSpPr>
            <p:nvPr/>
          </p:nvSpPr>
          <p:spPr bwMode="auto">
            <a:xfrm>
              <a:off x="2106673" y="2306639"/>
              <a:ext cx="593724" cy="554038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3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val 7"/>
            <p:cNvSpPr>
              <a:spLocks noChangeArrowheads="1"/>
            </p:cNvSpPr>
            <p:nvPr/>
          </p:nvSpPr>
          <p:spPr bwMode="auto">
            <a:xfrm>
              <a:off x="1720393" y="194214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grpFill/>
            <a:ln w="25400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1" name="Freeform 17"/>
            <p:cNvSpPr/>
            <p:nvPr/>
          </p:nvSpPr>
          <p:spPr bwMode="auto">
            <a:xfrm>
              <a:off x="2091433" y="1396628"/>
              <a:ext cx="648000" cy="612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grpFill/>
            <a:ln w="25400" cmpd="sng">
              <a:solidFill>
                <a:srgbClr val="285A32"/>
              </a:solidFill>
              <a:round/>
            </a:ln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5792" y="778350"/>
            <a:ext cx="10841612" cy="4241027"/>
            <a:chOff x="615792" y="778350"/>
            <a:chExt cx="10841612" cy="4241027"/>
          </a:xfrm>
        </p:grpSpPr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293593" y="4557712"/>
              <a:ext cx="101638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结构中，数据元素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之间具有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关系，逻辑关系表现为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前驱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后继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Oval 67"/>
            <p:cNvSpPr>
              <a:spLocks noChangeArrowheads="1"/>
            </p:cNvSpPr>
            <p:nvPr/>
          </p:nvSpPr>
          <p:spPr bwMode="auto">
            <a:xfrm>
              <a:off x="6450646" y="778350"/>
              <a:ext cx="2224087" cy="730250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53" name="Group 109"/>
            <p:cNvGrpSpPr/>
            <p:nvPr/>
          </p:nvGrpSpPr>
          <p:grpSpPr>
            <a:xfrm>
              <a:off x="615792" y="457254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62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15792" y="2099789"/>
            <a:ext cx="12145901" cy="3461950"/>
            <a:chOff x="615792" y="2099789"/>
            <a:chExt cx="12145901" cy="3461950"/>
          </a:xfrm>
        </p:grpSpPr>
        <p:sp>
          <p:nvSpPr>
            <p:cNvPr id="143" name="Text Box 45"/>
            <p:cNvSpPr txBox="1">
              <a:spLocks noChangeArrowheads="1"/>
            </p:cNvSpPr>
            <p:nvPr/>
          </p:nvSpPr>
          <p:spPr bwMode="auto">
            <a:xfrm>
              <a:off x="1293593" y="5100074"/>
              <a:ext cx="114681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树结构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中，结点之间具有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层次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关系，逻辑关系表现为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双亲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孩子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Oval 68"/>
            <p:cNvSpPr>
              <a:spLocks noChangeArrowheads="1"/>
            </p:cNvSpPr>
            <p:nvPr/>
          </p:nvSpPr>
          <p:spPr bwMode="auto">
            <a:xfrm rot="18936037">
              <a:off x="2064280" y="2099789"/>
              <a:ext cx="1987698" cy="730250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83" name="Group 109"/>
            <p:cNvGrpSpPr/>
            <p:nvPr/>
          </p:nvGrpSpPr>
          <p:grpSpPr>
            <a:xfrm>
              <a:off x="615792" y="5067141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8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615792" y="1788338"/>
            <a:ext cx="10021728" cy="4315763"/>
            <a:chOff x="615792" y="1788338"/>
            <a:chExt cx="10021728" cy="4315763"/>
          </a:xfrm>
        </p:grpSpPr>
        <p:sp>
          <p:nvSpPr>
            <p:cNvPr id="142" name="Text Box 45"/>
            <p:cNvSpPr txBox="1">
              <a:spLocks noChangeArrowheads="1"/>
            </p:cNvSpPr>
            <p:nvPr/>
          </p:nvSpPr>
          <p:spPr bwMode="auto">
            <a:xfrm>
              <a:off x="1293593" y="5642436"/>
              <a:ext cx="93439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结构中，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任意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两个顶点之间都可能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有关系，逻辑关系表现为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邻接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Oval 69"/>
            <p:cNvSpPr>
              <a:spLocks noChangeArrowheads="1"/>
            </p:cNvSpPr>
            <p:nvPr/>
          </p:nvSpPr>
          <p:spPr bwMode="auto">
            <a:xfrm>
              <a:off x="7019982" y="1788338"/>
              <a:ext cx="2657417" cy="884238"/>
            </a:xfrm>
            <a:prstGeom prst="ellipse">
              <a:avLst/>
            </a:prstGeom>
            <a:noFill/>
            <a:ln w="38100">
              <a:solidFill>
                <a:srgbClr val="B42D2D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4" name="Group 109"/>
            <p:cNvGrpSpPr/>
            <p:nvPr/>
          </p:nvGrpSpPr>
          <p:grpSpPr>
            <a:xfrm>
              <a:off x="615792" y="556173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0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53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9197" y="980042"/>
            <a:ext cx="10630215" cy="2166585"/>
            <a:chOff x="719197" y="980042"/>
            <a:chExt cx="10630215" cy="2166585"/>
          </a:xfrm>
        </p:grpSpPr>
        <p:grpSp>
          <p:nvGrpSpPr>
            <p:cNvPr id="4" name="组合 3"/>
            <p:cNvGrpSpPr/>
            <p:nvPr/>
          </p:nvGrpSpPr>
          <p:grpSpPr>
            <a:xfrm>
              <a:off x="3501590" y="980042"/>
              <a:ext cx="7847822" cy="535531"/>
              <a:chOff x="3501590" y="1330562"/>
              <a:chExt cx="7847822" cy="535531"/>
            </a:xfrm>
          </p:grpSpPr>
          <p:sp>
            <p:nvSpPr>
              <p:cNvPr id="84" name="Rectangle 13"/>
              <p:cNvSpPr>
                <a:spLocks noChangeArrowheads="1"/>
              </p:cNvSpPr>
              <p:nvPr/>
            </p:nvSpPr>
            <p:spPr bwMode="auto">
              <a:xfrm>
                <a:off x="4033895" y="1330562"/>
                <a:ext cx="7315517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无向完全图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：无向图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，任意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两个顶点之间都存在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0" name="Group 67"/>
              <p:cNvGrpSpPr/>
              <p:nvPr/>
            </p:nvGrpSpPr>
            <p:grpSpPr>
              <a:xfrm>
                <a:off x="3501590" y="1421852"/>
                <a:ext cx="432000" cy="432000"/>
                <a:chOff x="10115551" y="5634038"/>
                <a:chExt cx="577850" cy="576263"/>
              </a:xfrm>
              <a:solidFill>
                <a:srgbClr val="5A327D"/>
              </a:solidFill>
            </p:grpSpPr>
            <p:sp>
              <p:nvSpPr>
                <p:cNvPr id="151" name="Freeform 13"/>
                <p:cNvSpPr/>
                <p:nvPr/>
              </p:nvSpPr>
              <p:spPr bwMode="auto">
                <a:xfrm>
                  <a:off x="10177463" y="5634038"/>
                  <a:ext cx="515938" cy="517525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2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5" name="Oval 7"/>
            <p:cNvSpPr>
              <a:spLocks noChangeArrowheads="1"/>
            </p:cNvSpPr>
            <p:nvPr/>
          </p:nvSpPr>
          <p:spPr bwMode="auto">
            <a:xfrm>
              <a:off x="719197" y="10350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16"/>
            <p:cNvSpPr>
              <a:spLocks noChangeShapeType="1"/>
            </p:cNvSpPr>
            <p:nvPr/>
          </p:nvSpPr>
          <p:spPr bwMode="auto">
            <a:xfrm>
              <a:off x="1189097" y="1239838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2668331" y="103505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Line 20"/>
            <p:cNvSpPr>
              <a:spLocks noChangeShapeType="1"/>
            </p:cNvSpPr>
            <p:nvPr/>
          </p:nvSpPr>
          <p:spPr bwMode="auto">
            <a:xfrm>
              <a:off x="1120717" y="1396627"/>
              <a:ext cx="1584000" cy="1404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6" name="Line 21"/>
            <p:cNvSpPr>
              <a:spLocks noChangeShapeType="1"/>
            </p:cNvSpPr>
            <p:nvPr/>
          </p:nvSpPr>
          <p:spPr bwMode="auto">
            <a:xfrm>
              <a:off x="938273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57" name="Oval 7"/>
            <p:cNvSpPr>
              <a:spLocks noChangeArrowheads="1"/>
            </p:cNvSpPr>
            <p:nvPr/>
          </p:nvSpPr>
          <p:spPr bwMode="auto">
            <a:xfrm>
              <a:off x="2668331" y="27146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Oval 7"/>
            <p:cNvSpPr>
              <a:spLocks noChangeArrowheads="1"/>
            </p:cNvSpPr>
            <p:nvPr/>
          </p:nvSpPr>
          <p:spPr bwMode="auto">
            <a:xfrm>
              <a:off x="719197" y="271462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Line 21"/>
            <p:cNvSpPr>
              <a:spLocks noChangeShapeType="1"/>
            </p:cNvSpPr>
            <p:nvPr/>
          </p:nvSpPr>
          <p:spPr bwMode="auto">
            <a:xfrm>
              <a:off x="2884331" y="1483996"/>
              <a:ext cx="0" cy="12065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61" name="Freeform 17"/>
            <p:cNvSpPr/>
            <p:nvPr/>
          </p:nvSpPr>
          <p:spPr bwMode="auto">
            <a:xfrm>
              <a:off x="1120717" y="1396627"/>
              <a:ext cx="1618716" cy="1404000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1157031" y="2951265"/>
              <a:ext cx="15113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2536" y="3634047"/>
            <a:ext cx="10645333" cy="2063626"/>
            <a:chOff x="772536" y="3634047"/>
            <a:chExt cx="10645333" cy="2063626"/>
          </a:xfrm>
        </p:grpSpPr>
        <p:grpSp>
          <p:nvGrpSpPr>
            <p:cNvPr id="2" name="组合 1"/>
            <p:cNvGrpSpPr/>
            <p:nvPr/>
          </p:nvGrpSpPr>
          <p:grpSpPr>
            <a:xfrm>
              <a:off x="772536" y="3739951"/>
              <a:ext cx="2381134" cy="1957722"/>
              <a:chOff x="772536" y="3739951"/>
              <a:chExt cx="2381134" cy="1957722"/>
            </a:xfrm>
            <a:solidFill>
              <a:srgbClr val="B4B4BE"/>
            </a:solidFill>
          </p:grpSpPr>
          <p:sp>
            <p:nvSpPr>
              <p:cNvPr id="168" name="Freeform 31"/>
              <p:cNvSpPr/>
              <p:nvPr/>
            </p:nvSpPr>
            <p:spPr bwMode="auto">
              <a:xfrm>
                <a:off x="1189097" y="4041346"/>
                <a:ext cx="154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  <a:gd name="connsiteX0" fmla="*/ 0 w 10000"/>
                  <a:gd name="connsiteY0" fmla="*/ 10000 h 10000"/>
                  <a:gd name="connsiteX1" fmla="*/ 10000 w 10000"/>
                  <a:gd name="connsiteY1" fmla="*/ 0 h 10000"/>
                  <a:gd name="connsiteX0-1" fmla="*/ 0 w 10000"/>
                  <a:gd name="connsiteY0-2" fmla="*/ 1457795 h 1457795"/>
                  <a:gd name="connsiteX1-3" fmla="*/ 10000 w 10000"/>
                  <a:gd name="connsiteY1-4" fmla="*/ 1447795 h 1457795"/>
                  <a:gd name="connsiteX0-5" fmla="*/ 0 w 10000"/>
                  <a:gd name="connsiteY0-6" fmla="*/ 10000 h 10000"/>
                  <a:gd name="connsiteX1-7" fmla="*/ 10000 w 10000"/>
                  <a:gd name="connsiteY1-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000" y="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69" name="Oval 7"/>
              <p:cNvSpPr>
                <a:spLocks noChangeArrowheads="1"/>
              </p:cNvSpPr>
              <p:nvPr/>
            </p:nvSpPr>
            <p:spPr bwMode="auto">
              <a:xfrm>
                <a:off x="772536" y="373995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Oval 7"/>
              <p:cNvSpPr>
                <a:spLocks noChangeArrowheads="1"/>
              </p:cNvSpPr>
              <p:nvPr/>
            </p:nvSpPr>
            <p:spPr bwMode="auto">
              <a:xfrm>
                <a:off x="2721670" y="3739951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Line 32"/>
              <p:cNvSpPr>
                <a:spLocks noChangeShapeType="1"/>
              </p:cNvSpPr>
              <p:nvPr/>
            </p:nvSpPr>
            <p:spPr bwMode="auto">
              <a:xfrm>
                <a:off x="1097692" y="4108816"/>
                <a:ext cx="815025" cy="1156857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179" name="Oval 7"/>
              <p:cNvSpPr>
                <a:spLocks noChangeArrowheads="1"/>
              </p:cNvSpPr>
              <p:nvPr/>
            </p:nvSpPr>
            <p:spPr bwMode="auto">
              <a:xfrm>
                <a:off x="1759479" y="5265673"/>
                <a:ext cx="432000" cy="432000"/>
              </a:xfrm>
              <a:prstGeom prst="ellips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2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b="0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Freeform 31"/>
              <p:cNvSpPr/>
              <p:nvPr/>
            </p:nvSpPr>
            <p:spPr bwMode="auto">
              <a:xfrm flipH="1">
                <a:off x="1189097" y="3901813"/>
                <a:ext cx="1548000" cy="1587"/>
              </a:xfrm>
              <a:custGeom>
                <a:avLst/>
                <a:gdLst>
                  <a:gd name="T0" fmla="*/ 0 w 901"/>
                  <a:gd name="T1" fmla="*/ 7 h 7"/>
                  <a:gd name="T2" fmla="*/ 901 w 901"/>
                  <a:gd name="T3" fmla="*/ 0 h 7"/>
                  <a:gd name="connsiteX0" fmla="*/ 0 w 10000"/>
                  <a:gd name="connsiteY0" fmla="*/ 10000 h 10000"/>
                  <a:gd name="connsiteX1" fmla="*/ 10000 w 10000"/>
                  <a:gd name="connsiteY1" fmla="*/ 0 h 10000"/>
                  <a:gd name="connsiteX0-1" fmla="*/ 0 w 10000"/>
                  <a:gd name="connsiteY0-2" fmla="*/ 1457795 h 1457795"/>
                  <a:gd name="connsiteX1-3" fmla="*/ 10000 w 10000"/>
                  <a:gd name="connsiteY1-4" fmla="*/ 1447795 h 1457795"/>
                  <a:gd name="connsiteX0-5" fmla="*/ 0 w 10000"/>
                  <a:gd name="connsiteY0-6" fmla="*/ 10000 h 10000"/>
                  <a:gd name="connsiteX1-7" fmla="*/ 10000 w 10000"/>
                  <a:gd name="connsiteY1-8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10000" y="0"/>
                    </a:lnTo>
                  </a:path>
                </a:pathLst>
              </a:custGeom>
              <a:grpFill/>
              <a:ln w="25400" cmpd="sng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3" name="Line 32"/>
              <p:cNvSpPr>
                <a:spLocks noChangeShapeType="1"/>
              </p:cNvSpPr>
              <p:nvPr/>
            </p:nvSpPr>
            <p:spPr bwMode="auto">
              <a:xfrm rot="5400000" flipH="1">
                <a:off x="840301" y="4342141"/>
                <a:ext cx="1127364" cy="830895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4" name="Line 32"/>
              <p:cNvSpPr>
                <a:spLocks noChangeShapeType="1"/>
              </p:cNvSpPr>
              <p:nvPr/>
            </p:nvSpPr>
            <p:spPr bwMode="auto">
              <a:xfrm rot="5400000">
                <a:off x="1920691" y="4418976"/>
                <a:ext cx="1242045" cy="791912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 rot="10800000" flipH="1">
                <a:off x="2116393" y="4193909"/>
                <a:ext cx="684000" cy="1071762"/>
              </a:xfrm>
              <a:prstGeom prst="line">
                <a:avLst/>
              </a:prstGeom>
              <a:grpFill/>
              <a:ln w="25400">
                <a:solidFill>
                  <a:srgbClr val="285A32"/>
                </a:solidFill>
                <a:round/>
                <a:tailEnd type="stealth" w="lg" len="lg"/>
              </a:ln>
            </p:spPr>
            <p:txBody>
              <a:bodyPr lIns="10800" tIns="28800" rIns="0" bIns="10800"/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570047" y="3634047"/>
              <a:ext cx="7847822" cy="978729"/>
              <a:chOff x="3501590" y="1330562"/>
              <a:chExt cx="7847822" cy="978729"/>
            </a:xfrm>
          </p:grpSpPr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033895" y="1330562"/>
                <a:ext cx="7315517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</a:t>
                </a:r>
                <a:r>
                  <a:rPr lang="zh-CN" altLang="en-US" sz="24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向</a:t>
                </a:r>
                <a:r>
                  <a:rPr lang="zh-CN" altLang="en-US" sz="24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完全图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：有向图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，任意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两个顶点之间都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存在方向相反的两条弧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9" name="Group 67"/>
              <p:cNvGrpSpPr/>
              <p:nvPr/>
            </p:nvGrpSpPr>
            <p:grpSpPr>
              <a:xfrm>
                <a:off x="3501590" y="1421852"/>
                <a:ext cx="432000" cy="432000"/>
                <a:chOff x="10115551" y="5634038"/>
                <a:chExt cx="577850" cy="576263"/>
              </a:xfrm>
              <a:solidFill>
                <a:srgbClr val="5A327D"/>
              </a:solidFill>
            </p:grpSpPr>
            <p:sp>
              <p:nvSpPr>
                <p:cNvPr id="50" name="Freeform 13"/>
                <p:cNvSpPr/>
                <p:nvPr/>
              </p:nvSpPr>
              <p:spPr bwMode="auto">
                <a:xfrm>
                  <a:off x="10177463" y="5634038"/>
                  <a:ext cx="515938" cy="517525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3501590" y="1697848"/>
            <a:ext cx="5694626" cy="523220"/>
            <a:chOff x="3501590" y="1697848"/>
            <a:chExt cx="5694626" cy="523220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0938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个顶点的无向完全图有多少条边？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196216" y="1700539"/>
            <a:ext cx="2221653" cy="461665"/>
            <a:chOff x="9196216" y="1700539"/>
            <a:chExt cx="2221653" cy="461665"/>
          </a:xfrm>
        </p:grpSpPr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9848416" y="1700539"/>
              <a:ext cx="15694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×(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-1)/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9196216" y="181718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558748" y="4727099"/>
            <a:ext cx="5694626" cy="523220"/>
            <a:chOff x="3501590" y="1697848"/>
            <a:chExt cx="5694626" cy="523220"/>
          </a:xfrm>
        </p:grpSpPr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0938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个顶点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的有向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完全图有多少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条弧？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9253374" y="4729790"/>
            <a:ext cx="2221653" cy="461665"/>
            <a:chOff x="9196216" y="1700539"/>
            <a:chExt cx="2221653" cy="461665"/>
          </a:xfrm>
        </p:grpSpPr>
        <p:sp>
          <p:nvSpPr>
            <p:cNvPr id="73" name="Text Box 8"/>
            <p:cNvSpPr txBox="1">
              <a:spLocks noChangeArrowheads="1"/>
            </p:cNvSpPr>
            <p:nvPr/>
          </p:nvSpPr>
          <p:spPr bwMode="auto">
            <a:xfrm>
              <a:off x="9848416" y="1700539"/>
              <a:ext cx="15694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×(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-1)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右箭头 73"/>
            <p:cNvSpPr/>
            <p:nvPr/>
          </p:nvSpPr>
          <p:spPr>
            <a:xfrm>
              <a:off x="9196216" y="181718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4207</Words>
  <Application>WPS 演示</Application>
  <PresentationFormat>自定义</PresentationFormat>
  <Paragraphs>992</Paragraphs>
  <Slides>32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Times New Roman</vt:lpstr>
      <vt:lpstr>Microsoft YaHei UI</vt:lpstr>
      <vt:lpstr>黑体</vt:lpstr>
      <vt:lpstr>Calibri</vt:lpstr>
      <vt:lpstr>Arial Unicode MS</vt:lpstr>
      <vt:lpstr>Symbol</vt:lpstr>
      <vt:lpstr>隶书</vt:lpstr>
      <vt:lpstr>Office Theme</vt:lpstr>
      <vt:lpstr>PBrush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王艳芬</cp:lastModifiedBy>
  <cp:revision>187</cp:revision>
  <dcterms:created xsi:type="dcterms:W3CDTF">2016-09-14T00:58:00Z</dcterms:created>
  <dcterms:modified xsi:type="dcterms:W3CDTF">2020-11-24T13:09:05Z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