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70" r:id="rId4"/>
    <p:sldId id="271" r:id="rId5"/>
    <p:sldId id="273" r:id="rId6"/>
    <p:sldId id="274" r:id="rId7"/>
    <p:sldId id="286" r:id="rId8"/>
    <p:sldId id="287" r:id="rId9"/>
    <p:sldId id="272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BE"/>
    <a:srgbClr val="B42D2D"/>
    <a:srgbClr val="5C307D"/>
    <a:srgbClr val="285A32"/>
    <a:srgbClr val="9696AA"/>
    <a:srgbClr val="507D7D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43624"/>
            <a:ext cx="5657850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6-5  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最短路径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1897909" y="1903858"/>
            <a:ext cx="2946400" cy="2999999"/>
            <a:chOff x="1008" y="2670"/>
            <a:chExt cx="1392" cy="1476"/>
          </a:xfrm>
        </p:grpSpPr>
        <p:sp>
          <p:nvSpPr>
            <p:cNvPr id="73758" name="Text Box 20"/>
            <p:cNvSpPr txBox="1"/>
            <p:nvPr/>
          </p:nvSpPr>
          <p:spPr>
            <a:xfrm>
              <a:off x="1633" y="3855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cxnSp>
          <p:nvCxnSpPr>
            <p:cNvPr id="73759" name="AutoShape 21"/>
            <p:cNvCxnSpPr/>
            <p:nvPr/>
          </p:nvCxnSpPr>
          <p:spPr>
            <a:xfrm flipH="1">
              <a:off x="1814" y="3216"/>
              <a:ext cx="364" cy="119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60" name="AutoShape 22"/>
            <p:cNvCxnSpPr/>
            <p:nvPr/>
          </p:nvCxnSpPr>
          <p:spPr>
            <a:xfrm>
              <a:off x="1234" y="3216"/>
              <a:ext cx="353" cy="123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sp>
          <p:nvSpPr>
            <p:cNvPr id="73761" name="Oval 23"/>
            <p:cNvSpPr>
              <a:spLocks noChangeAspect="1"/>
            </p:cNvSpPr>
            <p:nvPr/>
          </p:nvSpPr>
          <p:spPr>
            <a:xfrm>
              <a:off x="1593" y="2670"/>
              <a:ext cx="231" cy="231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62" name="Oval 24"/>
            <p:cNvSpPr>
              <a:spLocks noChangeAspect="1"/>
            </p:cNvSpPr>
            <p:nvPr/>
          </p:nvSpPr>
          <p:spPr>
            <a:xfrm>
              <a:off x="2169" y="3063"/>
              <a:ext cx="231" cy="231"/>
            </a:xfrm>
            <a:prstGeom prst="ellipse">
              <a:avLst/>
            </a:prstGeom>
            <a:noFill/>
            <a:ln w="19050" cap="sq" cmpd="sng">
              <a:solidFill>
                <a:srgbClr val="000099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3763" name="Oval 25"/>
            <p:cNvSpPr>
              <a:spLocks noChangeAspect="1"/>
            </p:cNvSpPr>
            <p:nvPr/>
          </p:nvSpPr>
          <p:spPr>
            <a:xfrm>
              <a:off x="1008" y="3063"/>
              <a:ext cx="231" cy="231"/>
            </a:xfrm>
            <a:prstGeom prst="ellipse">
              <a:avLst/>
            </a:prstGeom>
            <a:noFill/>
            <a:ln w="19050" cap="sq" cmpd="sng">
              <a:solidFill>
                <a:srgbClr val="000099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64" name="Oval 26"/>
            <p:cNvSpPr>
              <a:spLocks noChangeAspect="1"/>
            </p:cNvSpPr>
            <p:nvPr/>
          </p:nvSpPr>
          <p:spPr>
            <a:xfrm>
              <a:off x="1242" y="3768"/>
              <a:ext cx="231" cy="231"/>
            </a:xfrm>
            <a:prstGeom prst="ellipse">
              <a:avLst/>
            </a:prstGeom>
            <a:noFill/>
            <a:ln w="19050" cap="sq" cmpd="sng">
              <a:solidFill>
                <a:srgbClr val="000099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3765" name="Oval 27"/>
            <p:cNvSpPr>
              <a:spLocks noChangeAspect="1"/>
            </p:cNvSpPr>
            <p:nvPr/>
          </p:nvSpPr>
          <p:spPr>
            <a:xfrm>
              <a:off x="1966" y="3768"/>
              <a:ext cx="231" cy="231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cxnSp>
          <p:nvCxnSpPr>
            <p:cNvPr id="73766" name="AutoShape 28"/>
            <p:cNvCxnSpPr>
              <a:stCxn id="73774" idx="3"/>
            </p:cNvCxnSpPr>
            <p:nvPr/>
          </p:nvCxnSpPr>
          <p:spPr>
            <a:xfrm flipH="1">
              <a:off x="1419" y="3454"/>
              <a:ext cx="202" cy="338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67" name="AutoShape 29"/>
            <p:cNvCxnSpPr>
              <a:stCxn id="73774" idx="5"/>
            </p:cNvCxnSpPr>
            <p:nvPr/>
          </p:nvCxnSpPr>
          <p:spPr>
            <a:xfrm>
              <a:off x="1784" y="3454"/>
              <a:ext cx="240" cy="338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68" name="AutoShape 30"/>
            <p:cNvCxnSpPr>
              <a:stCxn id="73761" idx="4"/>
            </p:cNvCxnSpPr>
            <p:nvPr/>
          </p:nvCxnSpPr>
          <p:spPr>
            <a:xfrm flipH="1">
              <a:off x="1707" y="2907"/>
              <a:ext cx="2" cy="346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69" name="AutoShape 31"/>
            <p:cNvCxnSpPr>
              <a:stCxn id="73763" idx="7"/>
            </p:cNvCxnSpPr>
            <p:nvPr/>
          </p:nvCxnSpPr>
          <p:spPr>
            <a:xfrm flipV="1">
              <a:off x="1205" y="2804"/>
              <a:ext cx="388" cy="287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70" name="AutoShape 32"/>
            <p:cNvCxnSpPr>
              <a:stCxn id="73763" idx="7"/>
              <a:endCxn id="73762" idx="1"/>
            </p:cNvCxnSpPr>
            <p:nvPr/>
          </p:nvCxnSpPr>
          <p:spPr>
            <a:xfrm>
              <a:off x="1824" y="2808"/>
              <a:ext cx="379" cy="283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71" name="AutoShape 33"/>
            <p:cNvCxnSpPr>
              <a:stCxn id="73763" idx="4"/>
              <a:endCxn id="73764" idx="1"/>
            </p:cNvCxnSpPr>
            <p:nvPr/>
          </p:nvCxnSpPr>
          <p:spPr>
            <a:xfrm>
              <a:off x="1124" y="3300"/>
              <a:ext cx="152" cy="496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72" name="AutoShape 34"/>
            <p:cNvCxnSpPr>
              <a:stCxn id="73762" idx="4"/>
              <a:endCxn id="73765" idx="7"/>
            </p:cNvCxnSpPr>
            <p:nvPr/>
          </p:nvCxnSpPr>
          <p:spPr>
            <a:xfrm flipH="1">
              <a:off x="2163" y="3300"/>
              <a:ext cx="122" cy="496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cxnSp>
          <p:nvCxnSpPr>
            <p:cNvPr id="73773" name="AutoShape 35"/>
            <p:cNvCxnSpPr>
              <a:stCxn id="73764" idx="6"/>
              <a:endCxn id="73765" idx="2"/>
            </p:cNvCxnSpPr>
            <p:nvPr/>
          </p:nvCxnSpPr>
          <p:spPr>
            <a:xfrm>
              <a:off x="1479" y="3884"/>
              <a:ext cx="481" cy="0"/>
            </a:xfrm>
            <a:prstGeom prst="straightConnector1">
              <a:avLst/>
            </a:prstGeom>
            <a:ln w="25400" cap="flat" cmpd="sng">
              <a:solidFill>
                <a:srgbClr val="000066"/>
              </a:solidFill>
              <a:prstDash val="solid"/>
              <a:headEnd type="none" w="sm" len="sm"/>
              <a:tailEnd type="none" w="sm" len="med"/>
            </a:ln>
          </p:spPr>
        </p:cxnSp>
        <p:sp>
          <p:nvSpPr>
            <p:cNvPr id="73774" name="Oval 36"/>
            <p:cNvSpPr>
              <a:spLocks noChangeAspect="1"/>
            </p:cNvSpPr>
            <p:nvPr/>
          </p:nvSpPr>
          <p:spPr>
            <a:xfrm>
              <a:off x="1587" y="3251"/>
              <a:ext cx="231" cy="231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3775" name="Text Box 37"/>
            <p:cNvSpPr txBox="1"/>
            <p:nvPr/>
          </p:nvSpPr>
          <p:spPr>
            <a:xfrm>
              <a:off x="1248" y="2729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776" name="Text Box 38"/>
            <p:cNvSpPr txBox="1"/>
            <p:nvPr/>
          </p:nvSpPr>
          <p:spPr>
            <a:xfrm>
              <a:off x="1366" y="3427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777" name="Text Box 39"/>
            <p:cNvSpPr txBox="1"/>
            <p:nvPr/>
          </p:nvSpPr>
          <p:spPr>
            <a:xfrm>
              <a:off x="2002" y="2724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3778" name="Text Box 40"/>
            <p:cNvSpPr txBox="1"/>
            <p:nvPr/>
          </p:nvSpPr>
          <p:spPr>
            <a:xfrm>
              <a:off x="1957" y="3227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3779" name="Text Box 41"/>
            <p:cNvSpPr txBox="1"/>
            <p:nvPr/>
          </p:nvSpPr>
          <p:spPr>
            <a:xfrm>
              <a:off x="1381" y="3043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3780" name="Text Box 42"/>
            <p:cNvSpPr txBox="1"/>
            <p:nvPr/>
          </p:nvSpPr>
          <p:spPr>
            <a:xfrm>
              <a:off x="1702" y="2940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81" name="Text Box 43"/>
            <p:cNvSpPr txBox="1"/>
            <p:nvPr/>
          </p:nvSpPr>
          <p:spPr>
            <a:xfrm>
              <a:off x="2231" y="3423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82" name="Text Box 44"/>
            <p:cNvSpPr txBox="1"/>
            <p:nvPr/>
          </p:nvSpPr>
          <p:spPr>
            <a:xfrm>
              <a:off x="1739" y="3519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3783" name="Text Box 45"/>
            <p:cNvSpPr txBox="1"/>
            <p:nvPr/>
          </p:nvSpPr>
          <p:spPr>
            <a:xfrm>
              <a:off x="1030" y="3455"/>
              <a:ext cx="1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rIns="54000">
              <a:spAutoFit/>
            </a:bodyPr>
            <a:lstStyle/>
            <a:p>
              <a:r>
                <a:rPr lang="en-US" altLang="zh-CN" sz="2400" b="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62550" y="1786849"/>
            <a:ext cx="2909465" cy="2755663"/>
            <a:chOff x="2484439" y="1870075"/>
            <a:chExt cx="2909465" cy="2755663"/>
          </a:xfrm>
          <a:noFill/>
        </p:grpSpPr>
        <p:sp>
          <p:nvSpPr>
            <p:cNvPr id="63" name="椭圆 1"/>
            <p:cNvSpPr>
              <a:spLocks noChangeArrowheads="1"/>
            </p:cNvSpPr>
            <p:nvPr/>
          </p:nvSpPr>
          <p:spPr bwMode="auto">
            <a:xfrm>
              <a:off x="3779839" y="1870075"/>
              <a:ext cx="431570" cy="406400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A</a:t>
              </a:r>
              <a:endParaRPr kumimoji="1" lang="zh-CN" altLang="en-US" sz="2800"/>
            </a:p>
          </p:txBody>
        </p:sp>
        <p:sp>
          <p:nvSpPr>
            <p:cNvPr id="64" name="椭圆 2"/>
            <p:cNvSpPr>
              <a:spLocks noChangeArrowheads="1"/>
            </p:cNvSpPr>
            <p:nvPr/>
          </p:nvSpPr>
          <p:spPr bwMode="auto">
            <a:xfrm>
              <a:off x="2484439" y="3000375"/>
              <a:ext cx="430212" cy="406400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B</a:t>
              </a:r>
              <a:endParaRPr kumimoji="1" lang="zh-CN" altLang="en-US" sz="2800"/>
            </a:p>
          </p:txBody>
        </p:sp>
        <p:sp>
          <p:nvSpPr>
            <p:cNvPr id="65" name="椭圆 3"/>
            <p:cNvSpPr>
              <a:spLocks noChangeArrowheads="1"/>
            </p:cNvSpPr>
            <p:nvPr/>
          </p:nvSpPr>
          <p:spPr bwMode="auto">
            <a:xfrm>
              <a:off x="3059114" y="4030663"/>
              <a:ext cx="430212" cy="406400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C</a:t>
              </a:r>
              <a:endParaRPr kumimoji="1" lang="zh-CN" altLang="en-US" sz="2800"/>
            </a:p>
          </p:txBody>
        </p:sp>
        <p:sp>
          <p:nvSpPr>
            <p:cNvPr id="66" name="椭圆 4"/>
            <p:cNvSpPr>
              <a:spLocks noChangeArrowheads="1"/>
            </p:cNvSpPr>
            <p:nvPr/>
          </p:nvSpPr>
          <p:spPr bwMode="auto">
            <a:xfrm>
              <a:off x="4643439" y="4030663"/>
              <a:ext cx="431570" cy="406400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D</a:t>
              </a:r>
              <a:endParaRPr kumimoji="1" lang="zh-CN" altLang="en-US" sz="2800"/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>
              <a:off x="4895851" y="2798856"/>
              <a:ext cx="431570" cy="407894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E</a:t>
              </a:r>
              <a:endParaRPr kumimoji="1" lang="zh-CN" altLang="en-US" sz="2800"/>
            </a:p>
          </p:txBody>
        </p:sp>
        <p:sp>
          <p:nvSpPr>
            <p:cNvPr id="68" name="椭圆 6"/>
            <p:cNvSpPr>
              <a:spLocks noChangeArrowheads="1"/>
            </p:cNvSpPr>
            <p:nvPr/>
          </p:nvSpPr>
          <p:spPr bwMode="auto">
            <a:xfrm>
              <a:off x="3779839" y="3000375"/>
              <a:ext cx="431570" cy="406400"/>
            </a:xfrm>
            <a:prstGeom prst="ellipse">
              <a:avLst/>
            </a:prstGeom>
            <a:grpFill/>
            <a:ln w="25400" algn="ctr">
              <a:solidFill>
                <a:srgbClr val="000066"/>
              </a:solidFill>
              <a:round/>
              <a:headEnd type="none" w="sm" len="sm"/>
              <a:tailEnd type="stealth" w="sm" len="med"/>
            </a:ln>
          </p:spPr>
          <p:txBody>
            <a:bodyPr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/>
                <a:t>F</a:t>
              </a:r>
              <a:endParaRPr kumimoji="1" lang="zh-CN" altLang="en-US" sz="2800"/>
            </a:p>
          </p:txBody>
        </p:sp>
        <p:cxnSp>
          <p:nvCxnSpPr>
            <p:cNvPr id="69" name="AutoShape 34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26323" y="3354388"/>
              <a:ext cx="450352" cy="735791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0" name="AutoShape 34"/>
            <p:cNvCxnSpPr>
              <a:cxnSpLocks noChangeShapeType="1"/>
              <a:stCxn id="63" idx="2"/>
            </p:cNvCxnSpPr>
            <p:nvPr/>
          </p:nvCxnSpPr>
          <p:spPr bwMode="auto">
            <a:xfrm flipH="1">
              <a:off x="2794000" y="2073275"/>
              <a:ext cx="985839" cy="915988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1" name="AutoShape 34"/>
            <p:cNvCxnSpPr>
              <a:cxnSpLocks noChangeShapeType="1"/>
              <a:endCxn id="65" idx="1"/>
            </p:cNvCxnSpPr>
            <p:nvPr/>
          </p:nvCxnSpPr>
          <p:spPr bwMode="auto">
            <a:xfrm>
              <a:off x="2814638" y="3392488"/>
              <a:ext cx="307479" cy="697691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2" name="AutoShape 34"/>
            <p:cNvCxnSpPr>
              <a:cxnSpLocks noChangeShapeType="1"/>
            </p:cNvCxnSpPr>
            <p:nvPr/>
          </p:nvCxnSpPr>
          <p:spPr bwMode="auto">
            <a:xfrm flipV="1">
              <a:off x="3562350" y="4221163"/>
              <a:ext cx="1081088" cy="4445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3" name="AutoShape 34"/>
            <p:cNvCxnSpPr>
              <a:cxnSpLocks noChangeShapeType="1"/>
              <a:stCxn id="66" idx="7"/>
              <a:endCxn id="67" idx="4"/>
            </p:cNvCxnSpPr>
            <p:nvPr/>
          </p:nvCxnSpPr>
          <p:spPr bwMode="auto">
            <a:xfrm flipV="1">
              <a:off x="5011807" y="3206750"/>
              <a:ext cx="99829" cy="883429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4" name="AutoShape 34"/>
            <p:cNvCxnSpPr>
              <a:cxnSpLocks noChangeShapeType="1"/>
              <a:stCxn id="67" idx="0"/>
            </p:cNvCxnSpPr>
            <p:nvPr/>
          </p:nvCxnSpPr>
          <p:spPr bwMode="auto">
            <a:xfrm flipH="1" flipV="1">
              <a:off x="4284663" y="2060575"/>
              <a:ext cx="826973" cy="738281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5" name="AutoShape 34"/>
            <p:cNvCxnSpPr>
              <a:cxnSpLocks noChangeShapeType="1"/>
              <a:endCxn id="68" idx="0"/>
            </p:cNvCxnSpPr>
            <p:nvPr/>
          </p:nvCxnSpPr>
          <p:spPr bwMode="auto">
            <a:xfrm flipH="1">
              <a:off x="3995624" y="2276475"/>
              <a:ext cx="74726" cy="72390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6" name="AutoShape 34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>
              <a:off x="4148207" y="2216959"/>
              <a:ext cx="711017" cy="181370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7" name="AutoShape 34"/>
            <p:cNvCxnSpPr>
              <a:cxnSpLocks noChangeShapeType="1"/>
              <a:endCxn id="66" idx="1"/>
            </p:cNvCxnSpPr>
            <p:nvPr/>
          </p:nvCxnSpPr>
          <p:spPr bwMode="auto">
            <a:xfrm>
              <a:off x="4124325" y="3406775"/>
              <a:ext cx="582316" cy="68340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cxnSp>
          <p:nvCxnSpPr>
            <p:cNvPr id="78" name="AutoShape 34"/>
            <p:cNvCxnSpPr>
              <a:cxnSpLocks noChangeShapeType="1"/>
              <a:endCxn id="65" idx="0"/>
            </p:cNvCxnSpPr>
            <p:nvPr/>
          </p:nvCxnSpPr>
          <p:spPr bwMode="auto">
            <a:xfrm flipH="1">
              <a:off x="3274220" y="2212975"/>
              <a:ext cx="575469" cy="1817688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med"/>
            </a:ln>
            <a:extLst/>
          </p:spPr>
        </p:cxnSp>
        <p:sp>
          <p:nvSpPr>
            <p:cNvPr id="79" name="TextBox 39"/>
            <p:cNvSpPr txBox="1">
              <a:spLocks noChangeArrowheads="1"/>
            </p:cNvSpPr>
            <p:nvPr/>
          </p:nvSpPr>
          <p:spPr bwMode="auto">
            <a:xfrm>
              <a:off x="2890838" y="2298047"/>
              <a:ext cx="24564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5</a:t>
              </a:r>
              <a:endParaRPr lang="zh-CN" altLang="en-US" sz="2400"/>
            </a:p>
          </p:txBody>
        </p:sp>
        <p:sp>
          <p:nvSpPr>
            <p:cNvPr id="80" name="TextBox 40"/>
            <p:cNvSpPr txBox="1">
              <a:spLocks noChangeArrowheads="1"/>
            </p:cNvSpPr>
            <p:nvPr/>
          </p:nvSpPr>
          <p:spPr bwMode="auto">
            <a:xfrm>
              <a:off x="4752975" y="2063097"/>
              <a:ext cx="245642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8</a:t>
              </a:r>
              <a:endParaRPr lang="zh-CN" altLang="en-US" sz="2400"/>
            </a:p>
          </p:txBody>
        </p:sp>
        <p:sp>
          <p:nvSpPr>
            <p:cNvPr id="81" name="TextBox 41"/>
            <p:cNvSpPr txBox="1">
              <a:spLocks noChangeArrowheads="1"/>
            </p:cNvSpPr>
            <p:nvPr/>
          </p:nvSpPr>
          <p:spPr bwMode="auto">
            <a:xfrm>
              <a:off x="5148263" y="3487084"/>
              <a:ext cx="24564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zh-CN" altLang="en-US" sz="2400"/>
            </a:p>
          </p:txBody>
        </p:sp>
        <p:sp>
          <p:nvSpPr>
            <p:cNvPr id="82" name="TextBox 42"/>
            <p:cNvSpPr txBox="1">
              <a:spLocks noChangeArrowheads="1"/>
            </p:cNvSpPr>
            <p:nvPr/>
          </p:nvSpPr>
          <p:spPr bwMode="auto">
            <a:xfrm>
              <a:off x="4017963" y="4287184"/>
              <a:ext cx="24564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5</a:t>
              </a:r>
              <a:endParaRPr lang="zh-CN" altLang="en-US" sz="2400"/>
            </a:p>
          </p:txBody>
        </p:sp>
        <p:sp>
          <p:nvSpPr>
            <p:cNvPr id="83" name="TextBox 43"/>
            <p:cNvSpPr txBox="1">
              <a:spLocks noChangeArrowheads="1"/>
            </p:cNvSpPr>
            <p:nvPr/>
          </p:nvSpPr>
          <p:spPr bwMode="auto">
            <a:xfrm>
              <a:off x="4103688" y="3588590"/>
              <a:ext cx="24564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zh-CN" altLang="en-US" sz="2400"/>
            </a:p>
          </p:txBody>
        </p:sp>
        <p:sp>
          <p:nvSpPr>
            <p:cNvPr id="84" name="TextBox 44"/>
            <p:cNvSpPr txBox="1">
              <a:spLocks noChangeArrowheads="1"/>
            </p:cNvSpPr>
            <p:nvPr/>
          </p:nvSpPr>
          <p:spPr bwMode="auto">
            <a:xfrm>
              <a:off x="3659188" y="3664884"/>
              <a:ext cx="24564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zh-CN" altLang="en-US" sz="2400"/>
            </a:p>
          </p:txBody>
        </p:sp>
        <p:sp>
          <p:nvSpPr>
            <p:cNvPr id="85" name="TextBox 45"/>
            <p:cNvSpPr txBox="1">
              <a:spLocks noChangeArrowheads="1"/>
            </p:cNvSpPr>
            <p:nvPr/>
          </p:nvSpPr>
          <p:spPr bwMode="auto">
            <a:xfrm>
              <a:off x="3787775" y="2523378"/>
              <a:ext cx="245642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zh-CN" altLang="en-US" sz="2400"/>
            </a:p>
          </p:txBody>
        </p:sp>
        <p:sp>
          <p:nvSpPr>
            <p:cNvPr id="86" name="TextBox 46"/>
            <p:cNvSpPr txBox="1">
              <a:spLocks noChangeArrowheads="1"/>
            </p:cNvSpPr>
            <p:nvPr/>
          </p:nvSpPr>
          <p:spPr bwMode="auto">
            <a:xfrm>
              <a:off x="3282950" y="3042490"/>
              <a:ext cx="245642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zh-CN" altLang="en-US" sz="2400"/>
            </a:p>
          </p:txBody>
        </p:sp>
        <p:sp>
          <p:nvSpPr>
            <p:cNvPr id="87" name="TextBox 47"/>
            <p:cNvSpPr txBox="1">
              <a:spLocks noChangeArrowheads="1"/>
            </p:cNvSpPr>
            <p:nvPr/>
          </p:nvSpPr>
          <p:spPr bwMode="auto">
            <a:xfrm>
              <a:off x="2651125" y="3712415"/>
              <a:ext cx="245642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7</a:t>
              </a:r>
              <a:endParaRPr lang="zh-CN" altLang="en-US" sz="2400"/>
            </a:p>
          </p:txBody>
        </p:sp>
        <p:sp>
          <p:nvSpPr>
            <p:cNvPr id="88" name="TextBox 48"/>
            <p:cNvSpPr txBox="1">
              <a:spLocks noChangeArrowheads="1"/>
            </p:cNvSpPr>
            <p:nvPr/>
          </p:nvSpPr>
          <p:spPr bwMode="auto">
            <a:xfrm>
              <a:off x="4594225" y="2959940"/>
              <a:ext cx="245642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6</a:t>
              </a: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206349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1998179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1964746" y="28826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5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2" y="2817316"/>
            <a:ext cx="5491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（迪杰斯特拉）算法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408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3265" y="898315"/>
            <a:ext cx="7916279" cy="523290"/>
            <a:chOff x="3547310" y="1068497"/>
            <a:chExt cx="7916279" cy="523290"/>
          </a:xfrm>
        </p:grpSpPr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4079615" y="1068497"/>
              <a:ext cx="73839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非带权图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数最少的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en-US" altLang="zh-CN" sz="28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3" name="Group 67"/>
            <p:cNvGrpSpPr/>
            <p:nvPr/>
          </p:nvGrpSpPr>
          <p:grpSpPr>
            <a:xfrm>
              <a:off x="3547310" y="115978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4250845" y="2875043"/>
            <a:ext cx="3110075" cy="23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 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2 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31202" y="2696588"/>
            <a:ext cx="2716414" cy="2667259"/>
            <a:chOff x="731202" y="2102228"/>
            <a:chExt cx="2716414" cy="2667259"/>
          </a:xfrm>
        </p:grpSpPr>
        <p:sp>
          <p:nvSpPr>
            <p:cNvPr id="150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4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0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7202" y="1615277"/>
            <a:ext cx="8683477" cy="523220"/>
            <a:chOff x="3508522" y="1566087"/>
            <a:chExt cx="8683477" cy="523220"/>
          </a:xfrm>
        </p:grpSpPr>
        <p:sp>
          <p:nvSpPr>
            <p:cNvPr id="163" name="Rectangle 13"/>
            <p:cNvSpPr>
              <a:spLocks noChangeArrowheads="1"/>
            </p:cNvSpPr>
            <p:nvPr/>
          </p:nvSpPr>
          <p:spPr bwMode="auto">
            <a:xfrm>
              <a:off x="4094854" y="1566087"/>
              <a:ext cx="8097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带权图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边上的权值之和最少的路径</a:t>
              </a:r>
              <a:endParaRPr lang="en-US" altLang="zh-CN" sz="28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4" name="Group 67"/>
            <p:cNvGrpSpPr/>
            <p:nvPr/>
          </p:nvGrpSpPr>
          <p:grpSpPr>
            <a:xfrm>
              <a:off x="3508522" y="161527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77208" y="2945908"/>
            <a:ext cx="3021519" cy="2664712"/>
            <a:chOff x="577208" y="2945908"/>
            <a:chExt cx="3021519" cy="2664712"/>
          </a:xfrm>
        </p:grpSpPr>
        <p:sp>
          <p:nvSpPr>
            <p:cNvPr id="162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" name="Line 29"/>
          <p:cNvSpPr>
            <a:spLocks noChangeShapeType="1"/>
          </p:cNvSpPr>
          <p:nvPr/>
        </p:nvSpPr>
        <p:spPr bwMode="auto">
          <a:xfrm>
            <a:off x="4287762" y="3823379"/>
            <a:ext cx="10668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" name="Text Box 41"/>
          <p:cNvSpPr txBox="1">
            <a:spLocks noChangeArrowheads="1"/>
          </p:cNvSpPr>
          <p:nvPr/>
        </p:nvSpPr>
        <p:spPr bwMode="auto">
          <a:xfrm>
            <a:off x="7664605" y="2875043"/>
            <a:ext cx="3110075" cy="23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 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2 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7664605" y="5179238"/>
            <a:ext cx="1966074" cy="1861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74" grpId="0" animBg="1"/>
      <p:bldP spid="175" grpId="0"/>
      <p:bldP spid="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408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202" y="2696588"/>
            <a:ext cx="2716414" cy="2667259"/>
            <a:chOff x="731202" y="2102228"/>
            <a:chExt cx="2716414" cy="2667259"/>
          </a:xfrm>
        </p:grpSpPr>
        <p:sp>
          <p:nvSpPr>
            <p:cNvPr id="150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4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0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1202" y="977613"/>
            <a:ext cx="6187178" cy="541174"/>
            <a:chOff x="3501590" y="1697848"/>
            <a:chExt cx="6187178" cy="541174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102351" y="1697848"/>
              <a:ext cx="5586417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对于非带权图，如何求最短路径？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92025" y="984719"/>
            <a:ext cx="3442056" cy="541174"/>
            <a:chOff x="6715825" y="984719"/>
            <a:chExt cx="3442056" cy="541174"/>
          </a:xfrm>
        </p:grpSpPr>
        <p:sp>
          <p:nvSpPr>
            <p:cNvPr id="47" name="右箭头 46"/>
            <p:cNvSpPr/>
            <p:nvPr/>
          </p:nvSpPr>
          <p:spPr>
            <a:xfrm>
              <a:off x="6715825" y="108620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7664605" y="984719"/>
              <a:ext cx="249327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广度优先遍历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7208" y="2945908"/>
            <a:ext cx="3021519" cy="2664712"/>
            <a:chOff x="577208" y="2945908"/>
            <a:chExt cx="3021519" cy="2664712"/>
          </a:xfrm>
        </p:grpSpPr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31202" y="1693893"/>
            <a:ext cx="5928678" cy="541174"/>
            <a:chOff x="3501590" y="1697848"/>
            <a:chExt cx="5928678" cy="541174"/>
          </a:xfrm>
        </p:grpSpPr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4102351" y="1697848"/>
              <a:ext cx="5327917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对于带权图，如何求最短路径？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7" name="Line 32"/>
          <p:cNvSpPr>
            <a:spLocks noChangeShapeType="1"/>
          </p:cNvSpPr>
          <p:nvPr/>
        </p:nvSpPr>
        <p:spPr bwMode="auto">
          <a:xfrm flipV="1">
            <a:off x="1119445" y="3040327"/>
            <a:ext cx="864000" cy="6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1003916" y="4036360"/>
            <a:ext cx="360000" cy="93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2291252" y="3064996"/>
            <a:ext cx="792000" cy="61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>
            <a:off x="1130279" y="3948408"/>
            <a:ext cx="1620000" cy="1080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15061" y="3406977"/>
            <a:ext cx="5684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广度优先生成树</a:t>
            </a:r>
            <a:endParaRPr lang="en-US" altLang="zh-CN" sz="2400" dirty="0" smtClean="0"/>
          </a:p>
          <a:p>
            <a:r>
              <a:rPr lang="zh-CN" altLang="en-US" sz="2400" dirty="0" smtClean="0"/>
              <a:t>从根顶点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到顶点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的路径就是最短路径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26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1" grpId="0" animBg="1"/>
      <p:bldP spid="63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949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单源点最短路径问题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8168" y="858520"/>
            <a:ext cx="1108139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和源点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dirty="0" err="1">
                <a:solidFill>
                  <a:schemeClr val="tx1"/>
                </a:solidFill>
                <a:latin typeface="宋体" charset="-122"/>
                <a:ea typeface="宋体" charset="-122"/>
              </a:rPr>
              <a:t>∈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其余各顶点的最短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8169" y="2005302"/>
            <a:ext cx="999935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。。。。。。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8169" y="2782542"/>
            <a:ext cx="999935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84897" y="4664710"/>
            <a:ext cx="9979343" cy="1075487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4000"/>
              </a:lnSpc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计算机网络传输的问题：怎样找到一种最经济的方式，从一台计算机向网上所有其它计算机发送一条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816452" y="1634819"/>
            <a:ext cx="2716414" cy="2667259"/>
            <a:chOff x="731202" y="2102228"/>
            <a:chExt cx="2716414" cy="2667259"/>
          </a:xfrm>
        </p:grpSpPr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2458" y="1884139"/>
            <a:ext cx="3021519" cy="2664712"/>
            <a:chOff x="577208" y="2945908"/>
            <a:chExt cx="3021519" cy="2664712"/>
          </a:xfrm>
        </p:grpSpPr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0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4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5335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19" name="组合 18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7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33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66" name="组合 65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76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79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3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69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90" name="组合 89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107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1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4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5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7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8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92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120" name="组合 119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130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3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4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7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8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40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41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123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143" name="组合 142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152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5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9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0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2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3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145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757566" y="1794555"/>
            <a:ext cx="3021519" cy="2914032"/>
            <a:chOff x="577208" y="2696588"/>
            <a:chExt cx="3021519" cy="2914032"/>
          </a:xfrm>
        </p:grpSpPr>
        <p:grpSp>
          <p:nvGrpSpPr>
            <p:cNvPr id="165" name="组合 164"/>
            <p:cNvGrpSpPr/>
            <p:nvPr/>
          </p:nvGrpSpPr>
          <p:grpSpPr>
            <a:xfrm>
              <a:off x="731202" y="2696588"/>
              <a:ext cx="2716414" cy="2667259"/>
              <a:chOff x="731202" y="2102228"/>
              <a:chExt cx="2716414" cy="2667259"/>
            </a:xfrm>
          </p:grpSpPr>
          <p:sp>
            <p:nvSpPr>
              <p:cNvPr id="174" name="Oval 7"/>
              <p:cNvSpPr>
                <a:spLocks noChangeArrowheads="1"/>
              </p:cNvSpPr>
              <p:nvPr/>
            </p:nvSpPr>
            <p:spPr bwMode="auto">
              <a:xfrm>
                <a:off x="731202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7"/>
              <p:cNvSpPr>
                <a:spLocks noChangeArrowheads="1"/>
              </p:cNvSpPr>
              <p:nvPr/>
            </p:nvSpPr>
            <p:spPr bwMode="auto">
              <a:xfrm>
                <a:off x="3015616" y="3008431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32"/>
              <p:cNvSpPr>
                <a:spLocks noChangeShapeType="1"/>
              </p:cNvSpPr>
              <p:nvPr/>
            </p:nvSpPr>
            <p:spPr bwMode="auto">
              <a:xfrm>
                <a:off x="1002348" y="3440432"/>
                <a:ext cx="360000" cy="936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77" name="Line 34"/>
              <p:cNvSpPr>
                <a:spLocks noChangeShapeType="1"/>
              </p:cNvSpPr>
              <p:nvPr/>
            </p:nvSpPr>
            <p:spPr bwMode="auto">
              <a:xfrm>
                <a:off x="1128711" y="3352480"/>
                <a:ext cx="1620000" cy="1080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78" name="Oval 7"/>
              <p:cNvSpPr>
                <a:spLocks noChangeArrowheads="1"/>
              </p:cNvSpPr>
              <p:nvPr/>
            </p:nvSpPr>
            <p:spPr bwMode="auto">
              <a:xfrm>
                <a:off x="2680336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Oval 7"/>
              <p:cNvSpPr>
                <a:spLocks noChangeArrowheads="1"/>
              </p:cNvSpPr>
              <p:nvPr/>
            </p:nvSpPr>
            <p:spPr bwMode="auto">
              <a:xfrm>
                <a:off x="1234122" y="433748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Freeform 31"/>
              <p:cNvSpPr>
                <a:spLocks/>
              </p:cNvSpPr>
              <p:nvPr/>
            </p:nvSpPr>
            <p:spPr bwMode="auto">
              <a:xfrm flipH="1">
                <a:off x="1666122" y="4571843"/>
                <a:ext cx="100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81" name="Line 34"/>
              <p:cNvSpPr>
                <a:spLocks noChangeShapeType="1"/>
              </p:cNvSpPr>
              <p:nvPr/>
            </p:nvSpPr>
            <p:spPr bwMode="auto">
              <a:xfrm flipH="1">
                <a:off x="1534167" y="3326598"/>
                <a:ext cx="1492185" cy="1049834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82" name="Oval 7"/>
              <p:cNvSpPr>
                <a:spLocks noChangeArrowheads="1"/>
              </p:cNvSpPr>
              <p:nvPr/>
            </p:nvSpPr>
            <p:spPr bwMode="auto">
              <a:xfrm>
                <a:off x="1924698" y="210222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Line 32"/>
              <p:cNvSpPr>
                <a:spLocks noChangeShapeType="1"/>
              </p:cNvSpPr>
              <p:nvPr/>
            </p:nvSpPr>
            <p:spPr bwMode="auto">
              <a:xfrm>
                <a:off x="2280257" y="2459641"/>
                <a:ext cx="792000" cy="6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84" name="Line 32"/>
              <p:cNvSpPr>
                <a:spLocks noChangeShapeType="1"/>
              </p:cNvSpPr>
              <p:nvPr/>
            </p:nvSpPr>
            <p:spPr bwMode="auto">
              <a:xfrm flipV="1">
                <a:off x="2934159" y="3448952"/>
                <a:ext cx="297457" cy="91224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85" name="Line 32"/>
              <p:cNvSpPr>
                <a:spLocks noChangeShapeType="1"/>
              </p:cNvSpPr>
              <p:nvPr/>
            </p:nvSpPr>
            <p:spPr bwMode="auto">
              <a:xfrm flipV="1">
                <a:off x="1117877" y="2444399"/>
                <a:ext cx="864000" cy="64800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577208" y="2945908"/>
              <a:ext cx="3021519" cy="2664712"/>
              <a:chOff x="577208" y="2945908"/>
              <a:chExt cx="3021519" cy="2664712"/>
            </a:xfrm>
          </p:grpSpPr>
          <p:sp>
            <p:nvSpPr>
              <p:cNvPr id="167" name="Text Box 41"/>
              <p:cNvSpPr txBox="1">
                <a:spLocks noChangeArrowheads="1"/>
              </p:cNvSpPr>
              <p:nvPr/>
            </p:nvSpPr>
            <p:spPr bwMode="auto">
              <a:xfrm>
                <a:off x="1149250" y="2945908"/>
                <a:ext cx="516871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41"/>
              <p:cNvSpPr txBox="1">
                <a:spLocks noChangeArrowheads="1"/>
              </p:cNvSpPr>
              <p:nvPr/>
            </p:nvSpPr>
            <p:spPr bwMode="auto">
              <a:xfrm>
                <a:off x="577208" y="4252242"/>
                <a:ext cx="668983" cy="541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41"/>
              <p:cNvSpPr txBox="1">
                <a:spLocks noChangeArrowheads="1"/>
              </p:cNvSpPr>
              <p:nvPr/>
            </p:nvSpPr>
            <p:spPr bwMode="auto">
              <a:xfrm>
                <a:off x="1455131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41"/>
              <p:cNvSpPr txBox="1">
                <a:spLocks noChangeArrowheads="1"/>
              </p:cNvSpPr>
              <p:nvPr/>
            </p:nvSpPr>
            <p:spPr bwMode="auto">
              <a:xfrm>
                <a:off x="2608065" y="2945908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41"/>
              <p:cNvSpPr txBox="1">
                <a:spLocks noChangeArrowheads="1"/>
              </p:cNvSpPr>
              <p:nvPr/>
            </p:nvSpPr>
            <p:spPr bwMode="auto">
              <a:xfrm>
                <a:off x="3081856" y="4252242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 Box 41"/>
              <p:cNvSpPr txBox="1">
                <a:spLocks noChangeArrowheads="1"/>
              </p:cNvSpPr>
              <p:nvPr/>
            </p:nvSpPr>
            <p:spPr bwMode="auto">
              <a:xfrm>
                <a:off x="2222914" y="3823379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41"/>
              <p:cNvSpPr txBox="1">
                <a:spLocks noChangeArrowheads="1"/>
              </p:cNvSpPr>
              <p:nvPr/>
            </p:nvSpPr>
            <p:spPr bwMode="auto">
              <a:xfrm>
                <a:off x="1981877" y="5109521"/>
                <a:ext cx="516871" cy="501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6" name="Text Box 2"/>
          <p:cNvSpPr txBox="1">
            <a:spLocks noChangeArrowheads="1"/>
          </p:cNvSpPr>
          <p:nvPr/>
        </p:nvSpPr>
        <p:spPr bwMode="auto">
          <a:xfrm>
            <a:off x="4440257" y="936999"/>
            <a:ext cx="711166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&gt;10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&gt;30  &lt;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&gt;100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7" name="Text Box 2"/>
          <p:cNvSpPr txBox="1">
            <a:spLocks noChangeArrowheads="1"/>
          </p:cNvSpPr>
          <p:nvPr/>
        </p:nvSpPr>
        <p:spPr bwMode="auto">
          <a:xfrm>
            <a:off x="4440257" y="1964623"/>
            <a:ext cx="740884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第一次迭代：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&gt;60  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&gt;30  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&gt;100</a:t>
            </a:r>
          </a:p>
        </p:txBody>
      </p:sp>
      <p:sp>
        <p:nvSpPr>
          <p:cNvPr id="188" name="Text Box 2"/>
          <p:cNvSpPr txBox="1">
            <a:spLocks noChangeArrowheads="1"/>
          </p:cNvSpPr>
          <p:nvPr/>
        </p:nvSpPr>
        <p:spPr bwMode="auto">
          <a:xfrm>
            <a:off x="4440257" y="2992247"/>
            <a:ext cx="671542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次迭代：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&gt;50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&gt;90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" name="Text Box 2"/>
          <p:cNvSpPr txBox="1">
            <a:spLocks noChangeArrowheads="1"/>
          </p:cNvSpPr>
          <p:nvPr/>
        </p:nvSpPr>
        <p:spPr bwMode="auto">
          <a:xfrm>
            <a:off x="4440257" y="4019872"/>
            <a:ext cx="671542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第三次迭代：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&gt;60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0" name="Text Box 2"/>
          <p:cNvSpPr txBox="1">
            <a:spLocks noChangeArrowheads="1"/>
          </p:cNvSpPr>
          <p:nvPr/>
        </p:nvSpPr>
        <p:spPr bwMode="auto">
          <a:xfrm>
            <a:off x="4440257" y="5047497"/>
            <a:ext cx="71116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第四次迭代：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9948" y="1410544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&gt;10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38492" y="2444560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&gt;30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5870383" y="3471603"/>
            <a:ext cx="178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&gt;50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5942707" y="4502100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&gt;60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0" grpId="0"/>
      <p:bldP spid="3" grpId="0"/>
      <p:bldP spid="191" grpId="0"/>
      <p:bldP spid="192" grpId="0"/>
      <p:bldP spid="1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ext Box 2"/>
          <p:cNvSpPr txBox="1"/>
          <p:nvPr/>
        </p:nvSpPr>
        <p:spPr>
          <a:xfrm>
            <a:off x="406401" y="381001"/>
            <a:ext cx="11368617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0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 sz="3200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算法是一个贪心算法：</a:t>
            </a:r>
            <a:endParaRPr lang="zh-CN" altLang="en-US" sz="3200" baseline="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7699" name="Text Box 3"/>
          <p:cNvSpPr txBox="1"/>
          <p:nvPr/>
        </p:nvSpPr>
        <p:spPr>
          <a:xfrm>
            <a:off x="744718" y="5122686"/>
            <a:ext cx="1016209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aseline="0" dirty="0">
                <a:solidFill>
                  <a:srgbClr val="000066"/>
                </a:solidFill>
                <a:latin typeface="Times New Roman" panose="02020603050405020304" pitchFamily="18" charset="0"/>
              </a:rPr>
              <a:t>按最短路径长度递增的次序从</a:t>
            </a:r>
            <a:r>
              <a:rPr lang="en-US" altLang="zh-CN" sz="2800" b="0" baseline="0" dirty="0">
                <a:solidFill>
                  <a:srgbClr val="000066"/>
                </a:solidFill>
                <a:latin typeface="Times New Roman" panose="02020603050405020304" pitchFamily="18" charset="0"/>
              </a:rPr>
              <a:t>V-S</a:t>
            </a:r>
            <a:r>
              <a:rPr lang="zh-CN" altLang="en-US" sz="2800" baseline="0" dirty="0">
                <a:solidFill>
                  <a:srgbClr val="000066"/>
                </a:solidFill>
                <a:latin typeface="Times New Roman" panose="02020603050405020304" pitchFamily="18" charset="0"/>
              </a:rPr>
              <a:t>中选择顶点并逐个加入到</a:t>
            </a:r>
            <a:r>
              <a:rPr lang="en-US" altLang="zh-CN" sz="2800" b="0" baseline="0" dirty="0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aseline="0" dirty="0">
                <a:solidFill>
                  <a:srgbClr val="000066"/>
                </a:solidFill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797700" name="Oval 4"/>
          <p:cNvSpPr/>
          <p:nvPr/>
        </p:nvSpPr>
        <p:spPr>
          <a:xfrm>
            <a:off x="1219200" y="2286000"/>
            <a:ext cx="3860800" cy="1981200"/>
          </a:xfrm>
          <a:prstGeom prst="ellipse">
            <a:avLst/>
          </a:prstGeom>
          <a:solidFill>
            <a:schemeClr val="folHlink"/>
          </a:solidFill>
          <a:ln w="25400" cap="flat" cmpd="sng">
            <a:solidFill>
              <a:srgbClr val="000066"/>
            </a:solidFill>
            <a:prstDash val="solid"/>
            <a:headEnd type="none" w="sm" len="sm"/>
            <a:tailEnd type="none" w="sm" len="med"/>
          </a:ln>
        </p:spPr>
        <p:txBody>
          <a:bodyPr wrap="none" anchor="ctr"/>
          <a:lstStyle/>
          <a:p>
            <a:pPr algn="ctr"/>
            <a:r>
              <a:rPr lang="en-US" altLang="zh-CN" sz="6000" b="0" baseline="-12000" dirty="0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97701" name="Oval 5"/>
          <p:cNvSpPr/>
          <p:nvPr/>
        </p:nvSpPr>
        <p:spPr>
          <a:xfrm>
            <a:off x="7112000" y="2286000"/>
            <a:ext cx="3860800" cy="1981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0066"/>
            </a:solidFill>
            <a:prstDash val="solid"/>
            <a:headEnd type="none" w="sm" len="sm"/>
            <a:tailEnd type="none" w="sm" len="med"/>
          </a:ln>
        </p:spPr>
        <p:txBody>
          <a:bodyPr wrap="none" anchor="ctr"/>
          <a:lstStyle/>
          <a:p>
            <a:pPr algn="ctr"/>
            <a:r>
              <a:rPr lang="en-US" altLang="zh-CN" sz="6000" b="0" baseline="-12000" dirty="0">
                <a:solidFill>
                  <a:srgbClr val="000066"/>
                </a:solidFill>
                <a:latin typeface="Times New Roman" panose="02020603050405020304" pitchFamily="18" charset="0"/>
              </a:rPr>
              <a:t>V-S</a:t>
            </a:r>
          </a:p>
        </p:txBody>
      </p:sp>
      <p:sp>
        <p:nvSpPr>
          <p:cNvPr id="797702" name="Text Box 6"/>
          <p:cNvSpPr txBox="1"/>
          <p:nvPr/>
        </p:nvSpPr>
        <p:spPr>
          <a:xfrm>
            <a:off x="408517" y="1524001"/>
            <a:ext cx="413446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aseline="0" dirty="0">
                <a:solidFill>
                  <a:srgbClr val="000066"/>
                </a:solidFill>
                <a:latin typeface="楷体_GB2312" pitchFamily="49" charset="-122"/>
              </a:rPr>
              <a:t>已确定最短路径的顶点集</a:t>
            </a:r>
          </a:p>
        </p:txBody>
      </p:sp>
      <p:sp>
        <p:nvSpPr>
          <p:cNvPr id="797703" name="Text Box 7"/>
          <p:cNvSpPr txBox="1"/>
          <p:nvPr/>
        </p:nvSpPr>
        <p:spPr>
          <a:xfrm>
            <a:off x="6301317" y="1524001"/>
            <a:ext cx="413446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aseline="0" dirty="0">
                <a:solidFill>
                  <a:srgbClr val="000066"/>
                </a:solidFill>
                <a:latin typeface="楷体_GB2312" pitchFamily="49" charset="-122"/>
              </a:rPr>
              <a:t>未确定最短路径的顶点集</a:t>
            </a:r>
          </a:p>
        </p:txBody>
      </p:sp>
      <p:cxnSp>
        <p:nvCxnSpPr>
          <p:cNvPr id="797704" name="AutoShape 8"/>
          <p:cNvCxnSpPr>
            <a:stCxn id="797701" idx="4"/>
            <a:endCxn id="797700" idx="4"/>
          </p:cNvCxnSpPr>
          <p:nvPr/>
        </p:nvCxnSpPr>
        <p:spPr>
          <a:xfrm rot="5400000">
            <a:off x="6092031" y="1331913"/>
            <a:ext cx="1588" cy="5892800"/>
          </a:xfrm>
          <a:prstGeom prst="bentConnector3">
            <a:avLst>
              <a:gd name="adj1" fmla="val 29099991"/>
            </a:avLst>
          </a:prstGeom>
          <a:ln w="44450" cap="flat" cmpd="sng">
            <a:solidFill>
              <a:srgbClr val="CC3300"/>
            </a:solidFill>
            <a:prstDash val="solid"/>
            <a:miter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8" grpId="0"/>
      <p:bldP spid="797699" grpId="0"/>
      <p:bldP spid="797700" grpId="0" animBg="1"/>
      <p:bldP spid="797701" grpId="0" animBg="1"/>
      <p:bldP spid="797702" grpId="0"/>
      <p:bldP spid="7977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/>
          </p:cNvSpPr>
          <p:nvPr>
            <p:ph sz="quarter" idx="4294967295"/>
          </p:nvPr>
        </p:nvSpPr>
        <p:spPr>
          <a:xfrm>
            <a:off x="1007533" y="981075"/>
            <a:ext cx="10363200" cy="1582738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bg2"/>
              </a:buClr>
              <a:buSzTx/>
              <a:buFont typeface="Monotype Sorts"/>
              <a:defRPr sz="2400"/>
            </a:lvl1pPr>
            <a:lvl2pPr lvl="1">
              <a:buClr>
                <a:schemeClr val="bg2"/>
              </a:buClr>
              <a:buSzPct val="50000"/>
              <a:buFont typeface="Monotype Sorts"/>
              <a:defRPr sz="2400"/>
            </a:lvl2pPr>
            <a:lvl3pPr lvl="2">
              <a:buClrTx/>
              <a:buSzTx/>
              <a:buFontTx/>
              <a:defRPr sz="2400"/>
            </a:lvl3pPr>
            <a:lvl4pPr lvl="3">
              <a:buClrTx/>
              <a:buSzTx/>
              <a:buFontTx/>
              <a:defRPr sz="2400"/>
            </a:lvl4pPr>
            <a:lvl5pPr lvl="4">
              <a:buClrTx/>
              <a:buSzTx/>
              <a:buFontTx/>
              <a:defRPr sz="2400"/>
            </a:lvl5pPr>
          </a:lstStyle>
          <a:p>
            <a:pPr marL="0" lvl="0" indent="0">
              <a:buNone/>
            </a:pPr>
            <a:r>
              <a:rPr lang="zh-CN" altLang="en-US" sz="3200" dirty="0"/>
              <a:t>求从顶点</a:t>
            </a:r>
            <a:r>
              <a:rPr lang="en-US" altLang="zh-CN" sz="3200" dirty="0"/>
              <a:t>A</a:t>
            </a:r>
            <a:r>
              <a:rPr lang="zh-CN" altLang="en-US" sz="3200" dirty="0"/>
              <a:t>到其他所有顶点的最短路径</a:t>
            </a:r>
            <a:endParaRPr lang="en-US" altLang="zh-CN" sz="3200" dirty="0"/>
          </a:p>
          <a:p>
            <a:pPr marL="0" lvl="0" indent="0">
              <a:buNone/>
            </a:pPr>
            <a:r>
              <a:rPr lang="zh-CN" altLang="en-US" sz="3200" dirty="0"/>
              <a:t>结果是以</a:t>
            </a:r>
            <a:r>
              <a:rPr lang="en-US" altLang="zh-CN" sz="3200" dirty="0"/>
              <a:t>A</a:t>
            </a:r>
            <a:r>
              <a:rPr lang="zh-CN" altLang="en-US" sz="3200" dirty="0"/>
              <a:t>为根的一颗树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81401"/>
            <a:ext cx="6705600" cy="218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val 93"/>
          <p:cNvSpPr>
            <a:spLocks noChangeArrowheads="1"/>
          </p:cNvSpPr>
          <p:nvPr/>
        </p:nvSpPr>
        <p:spPr bwMode="auto">
          <a:xfrm>
            <a:off x="2463800" y="4475163"/>
            <a:ext cx="567267" cy="431800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800" b="1" i="0" u="none" strike="noStrike" kern="1200" cap="none" spc="0" normalizeH="0" baseline="-1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Oval 95"/>
          <p:cNvSpPr/>
          <p:nvPr/>
        </p:nvSpPr>
        <p:spPr>
          <a:xfrm>
            <a:off x="3989917" y="5329238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Oval 97"/>
          <p:cNvSpPr/>
          <p:nvPr/>
        </p:nvSpPr>
        <p:spPr>
          <a:xfrm>
            <a:off x="3992033" y="3644900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Oval 99"/>
          <p:cNvSpPr/>
          <p:nvPr/>
        </p:nvSpPr>
        <p:spPr>
          <a:xfrm>
            <a:off x="7046384" y="3644900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Oval 101"/>
          <p:cNvSpPr/>
          <p:nvPr/>
        </p:nvSpPr>
        <p:spPr>
          <a:xfrm>
            <a:off x="7046384" y="5316538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Oval 103"/>
          <p:cNvSpPr/>
          <p:nvPr/>
        </p:nvSpPr>
        <p:spPr>
          <a:xfrm>
            <a:off x="8580967" y="4487863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94"/>
          <p:cNvSpPr/>
          <p:nvPr/>
        </p:nvSpPr>
        <p:spPr>
          <a:xfrm>
            <a:off x="2944285" y="4822825"/>
            <a:ext cx="1121833" cy="62230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12" name="Line 96"/>
          <p:cNvSpPr/>
          <p:nvPr/>
        </p:nvSpPr>
        <p:spPr>
          <a:xfrm flipV="1">
            <a:off x="4258733" y="4076701"/>
            <a:ext cx="0" cy="12239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13" name="Line 98"/>
          <p:cNvSpPr/>
          <p:nvPr/>
        </p:nvSpPr>
        <p:spPr>
          <a:xfrm flipV="1">
            <a:off x="4502151" y="3933826"/>
            <a:ext cx="2542116" cy="14398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14" name="Line 100"/>
          <p:cNvSpPr/>
          <p:nvPr/>
        </p:nvSpPr>
        <p:spPr>
          <a:xfrm flipV="1">
            <a:off x="4559300" y="5559425"/>
            <a:ext cx="2497667" cy="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15" name="Line 102"/>
          <p:cNvSpPr/>
          <p:nvPr/>
        </p:nvSpPr>
        <p:spPr>
          <a:xfrm>
            <a:off x="7620001" y="3933826"/>
            <a:ext cx="1056217" cy="5762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4253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211898" y="753661"/>
            <a:ext cx="8077200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：源点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2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：已经生成最短路径的终点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2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：从顶点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最短路径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986511" y="2646036"/>
            <a:ext cx="10153929" cy="334572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  <a:p>
            <a:pPr>
              <a:lnSpc>
                <a:spcPts val="32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输入：有向网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其他所有顶点的最短路径</a:t>
            </a:r>
          </a:p>
          <a:p>
            <a:pPr algn="just" eaLnBrk="0" hangingPunct="0">
              <a:lnSpc>
                <a:spcPts val="3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：集合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(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=1...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0" hangingPunct="0">
              <a:lnSpc>
                <a:spcPts val="3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</a:p>
          <a:p>
            <a:pPr algn="just" eaLnBrk="0" hangingPunct="0">
              <a:lnSpc>
                <a:spcPts val="3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min{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=1..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{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)=min{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w&lt;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Freeform 17"/>
          <p:cNvSpPr>
            <a:spLocks/>
          </p:cNvSpPr>
          <p:nvPr/>
        </p:nvSpPr>
        <p:spPr bwMode="auto">
          <a:xfrm>
            <a:off x="8012431" y="1346254"/>
            <a:ext cx="2239982" cy="286390"/>
          </a:xfrm>
          <a:custGeom>
            <a:avLst/>
            <a:gdLst>
              <a:gd name="T0" fmla="*/ 0 w 1865"/>
              <a:gd name="T1" fmla="*/ 211 h 213"/>
              <a:gd name="T2" fmla="*/ 356 w 1865"/>
              <a:gd name="T3" fmla="*/ 184 h 213"/>
              <a:gd name="T4" fmla="*/ 720 w 1865"/>
              <a:gd name="T5" fmla="*/ 38 h 213"/>
              <a:gd name="T6" fmla="*/ 1177 w 1865"/>
              <a:gd name="T7" fmla="*/ 118 h 213"/>
              <a:gd name="T8" fmla="*/ 1450 w 1865"/>
              <a:gd name="T9" fmla="*/ 96 h 213"/>
              <a:gd name="T10" fmla="*/ 1865 w 1865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5" h="213">
                <a:moveTo>
                  <a:pt x="0" y="211"/>
                </a:moveTo>
                <a:cubicBezTo>
                  <a:pt x="59" y="208"/>
                  <a:pt x="236" y="213"/>
                  <a:pt x="356" y="184"/>
                </a:cubicBezTo>
                <a:cubicBezTo>
                  <a:pt x="479" y="181"/>
                  <a:pt x="615" y="49"/>
                  <a:pt x="720" y="38"/>
                </a:cubicBezTo>
                <a:cubicBezTo>
                  <a:pt x="825" y="27"/>
                  <a:pt x="1068" y="122"/>
                  <a:pt x="1177" y="118"/>
                </a:cubicBezTo>
                <a:cubicBezTo>
                  <a:pt x="1287" y="113"/>
                  <a:pt x="1303" y="115"/>
                  <a:pt x="1450" y="96"/>
                </a:cubicBezTo>
                <a:cubicBezTo>
                  <a:pt x="1701" y="65"/>
                  <a:pt x="1779" y="20"/>
                  <a:pt x="1865" y="0"/>
                </a:cubicBezTo>
              </a:path>
            </a:pathLst>
          </a:custGeom>
          <a:noFill/>
          <a:ln w="28575" cmpd="sng">
            <a:solidFill>
              <a:srgbClr val="B42D2D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Oval 7"/>
          <p:cNvSpPr>
            <a:spLocks noChangeArrowheads="1"/>
          </p:cNvSpPr>
          <p:nvPr/>
        </p:nvSpPr>
        <p:spPr bwMode="auto">
          <a:xfrm>
            <a:off x="10248865" y="1054726"/>
            <a:ext cx="360000" cy="360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b="0" i="1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21470" y="416684"/>
            <a:ext cx="1980000" cy="1620000"/>
            <a:chOff x="7321470" y="416684"/>
            <a:chExt cx="1980000" cy="1620000"/>
          </a:xfrm>
        </p:grpSpPr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7321470" y="416684"/>
              <a:ext cx="1980000" cy="162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/>
            <a:p>
              <a:pPr algn="just"/>
              <a:endParaRPr lang="en-US" altLang="zh-CN" sz="2400" dirty="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7659805" y="1452644"/>
              <a:ext cx="360000" cy="360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b="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17"/>
            <p:cNvSpPr txBox="1">
              <a:spLocks noChangeArrowheads="1"/>
            </p:cNvSpPr>
            <p:nvPr/>
          </p:nvSpPr>
          <p:spPr bwMode="auto">
            <a:xfrm>
              <a:off x="7595753" y="650686"/>
              <a:ext cx="405361" cy="502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3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808140" y="416684"/>
            <a:ext cx="1980000" cy="1620000"/>
            <a:chOff x="9808140" y="416684"/>
            <a:chExt cx="1980000" cy="1620000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9808140" y="416684"/>
              <a:ext cx="198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/>
            <a:p>
              <a:pPr algn="just"/>
              <a:r>
                <a:rPr lang="zh-CN" altLang="en-US" sz="2400" dirty="0" smtClean="0">
                  <a:latin typeface="Times New Roman" pitchFamily="18" charset="0"/>
                  <a:ea typeface="宋体" charset="-122"/>
                  <a:cs typeface="Angsana New" pitchFamily="18" charset="-34"/>
                </a:rPr>
                <a:t>                      </a:t>
              </a:r>
              <a:endParaRPr lang="en-US" altLang="zh-CN" sz="2400" dirty="0">
                <a:latin typeface="Times New Roman" pitchFamily="18" charset="0"/>
                <a:ea typeface="宋体" charset="-122"/>
                <a:cs typeface="Angsana New" pitchFamily="18" charset="-34"/>
              </a:endParaRPr>
            </a:p>
          </p:txBody>
        </p:sp>
        <p:sp>
          <p:nvSpPr>
            <p:cNvPr id="100" name="Text Box 17"/>
            <p:cNvSpPr txBox="1">
              <a:spLocks noChangeArrowheads="1"/>
            </p:cNvSpPr>
            <p:nvPr/>
          </p:nvSpPr>
          <p:spPr bwMode="auto">
            <a:xfrm>
              <a:off x="10989506" y="650686"/>
              <a:ext cx="623374" cy="502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3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2431" y="793388"/>
            <a:ext cx="2239982" cy="725151"/>
            <a:chOff x="8012431" y="793388"/>
            <a:chExt cx="2239982" cy="7251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8380413" y="973388"/>
              <a:ext cx="1872000" cy="25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8380413" y="793388"/>
              <a:ext cx="360000" cy="360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b="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8012431" y="1107670"/>
              <a:ext cx="383216" cy="410869"/>
            </a:xfrm>
            <a:custGeom>
              <a:avLst/>
              <a:gdLst>
                <a:gd name="T0" fmla="*/ 0 w 1865"/>
                <a:gd name="T1" fmla="*/ 211 h 213"/>
                <a:gd name="T2" fmla="*/ 356 w 1865"/>
                <a:gd name="T3" fmla="*/ 184 h 213"/>
                <a:gd name="T4" fmla="*/ 720 w 1865"/>
                <a:gd name="T5" fmla="*/ 38 h 213"/>
                <a:gd name="T6" fmla="*/ 1177 w 1865"/>
                <a:gd name="T7" fmla="*/ 118 h 213"/>
                <a:gd name="T8" fmla="*/ 1450 w 1865"/>
                <a:gd name="T9" fmla="*/ 96 h 213"/>
                <a:gd name="T10" fmla="*/ 1865 w 1865"/>
                <a:gd name="T11" fmla="*/ 0 h 213"/>
                <a:gd name="connsiteX0" fmla="*/ 0 w 10000"/>
                <a:gd name="connsiteY0" fmla="*/ 9906 h 9906"/>
                <a:gd name="connsiteX1" fmla="*/ 1909 w 10000"/>
                <a:gd name="connsiteY1" fmla="*/ 8638 h 9906"/>
                <a:gd name="connsiteX2" fmla="*/ 6311 w 10000"/>
                <a:gd name="connsiteY2" fmla="*/ 5540 h 9906"/>
                <a:gd name="connsiteX3" fmla="*/ 7775 w 10000"/>
                <a:gd name="connsiteY3" fmla="*/ 4507 h 9906"/>
                <a:gd name="connsiteX4" fmla="*/ 10000 w 10000"/>
                <a:gd name="connsiteY4" fmla="*/ 0 h 9906"/>
                <a:gd name="connsiteX0" fmla="*/ 0 w 10000"/>
                <a:gd name="connsiteY0" fmla="*/ 10000 h 10000"/>
                <a:gd name="connsiteX1" fmla="*/ 1909 w 10000"/>
                <a:gd name="connsiteY1" fmla="*/ 8720 h 10000"/>
                <a:gd name="connsiteX2" fmla="*/ 4240 w 10000"/>
                <a:gd name="connsiteY2" fmla="*/ 4341 h 10000"/>
                <a:gd name="connsiteX3" fmla="*/ 7775 w 10000"/>
                <a:gd name="connsiteY3" fmla="*/ 455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1909 w 10000"/>
                <a:gd name="connsiteY1" fmla="*/ 8720 h 10000"/>
                <a:gd name="connsiteX2" fmla="*/ 4240 w 10000"/>
                <a:gd name="connsiteY2" fmla="*/ 4341 h 10000"/>
                <a:gd name="connsiteX3" fmla="*/ 6118 w 10000"/>
                <a:gd name="connsiteY3" fmla="*/ 2881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4240 w 10000"/>
                <a:gd name="connsiteY1" fmla="*/ 4341 h 10000"/>
                <a:gd name="connsiteX2" fmla="*/ 6118 w 10000"/>
                <a:gd name="connsiteY2" fmla="*/ 2881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4240 w 10000"/>
                <a:gd name="connsiteY1" fmla="*/ 4341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2998 w 10000"/>
                <a:gd name="connsiteY1" fmla="*/ 3924 h 10000"/>
                <a:gd name="connsiteX2" fmla="*/ 10000 w 10000"/>
                <a:gd name="connsiteY2" fmla="*/ 0 h 10000"/>
                <a:gd name="connsiteX0" fmla="*/ 0 w 10414"/>
                <a:gd name="connsiteY0" fmla="*/ 11252 h 11252"/>
                <a:gd name="connsiteX1" fmla="*/ 2998 w 10414"/>
                <a:gd name="connsiteY1" fmla="*/ 5176 h 11252"/>
                <a:gd name="connsiteX2" fmla="*/ 10414 w 10414"/>
                <a:gd name="connsiteY2" fmla="*/ 0 h 1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4" h="11252">
                  <a:moveTo>
                    <a:pt x="0" y="11252"/>
                  </a:moveTo>
                  <a:cubicBezTo>
                    <a:pt x="883" y="10073"/>
                    <a:pt x="1262" y="7051"/>
                    <a:pt x="2998" y="5176"/>
                  </a:cubicBezTo>
                  <a:cubicBezTo>
                    <a:pt x="4734" y="3301"/>
                    <a:pt x="9214" y="904"/>
                    <a:pt x="10414" y="0"/>
                  </a:cubicBezTo>
                </a:path>
              </a:pathLst>
            </a:custGeom>
            <a:noFill/>
            <a:ln w="28575" cmpd="sng">
              <a:solidFill>
                <a:srgbClr val="285A32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9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</p:childTnLst>
        </p:cTn>
      </p:par>
    </p:tnLst>
    <p:bldLst>
      <p:bldP spid="63" grpId="0" animBg="1"/>
      <p:bldP spid="95" grpId="0" animBg="1"/>
      <p:bldP spid="95" grpId="1" animBg="1"/>
      <p:bldP spid="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734</Words>
  <Application>Microsoft Office PowerPoint</Application>
  <PresentationFormat>自定义</PresentationFormat>
  <Paragraphs>217</Paragraphs>
  <Slides>10</Slides>
  <Notes>6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232</cp:revision>
  <dcterms:created xsi:type="dcterms:W3CDTF">2016-09-14T00:58:04Z</dcterms:created>
  <dcterms:modified xsi:type="dcterms:W3CDTF">2020-11-30T00:01:25Z</dcterms:modified>
</cp:coreProperties>
</file>