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66" r:id="rId3"/>
    <p:sldId id="286" r:id="rId4"/>
    <p:sldId id="270" r:id="rId5"/>
    <p:sldId id="271" r:id="rId6"/>
    <p:sldId id="274" r:id="rId7"/>
    <p:sldId id="277" r:id="rId8"/>
    <p:sldId id="278" r:id="rId9"/>
    <p:sldId id="279" r:id="rId10"/>
    <p:sldId id="280" r:id="rId11"/>
    <p:sldId id="282" r:id="rId12"/>
    <p:sldId id="284" r:id="rId13"/>
    <p:sldId id="285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D7D"/>
    <a:srgbClr val="404040"/>
    <a:srgbClr val="B42D2D"/>
    <a:srgbClr val="B4B4C8"/>
    <a:srgbClr val="5C307D"/>
    <a:srgbClr val="A0A0AA"/>
    <a:srgbClr val="A0A0B4"/>
    <a:srgbClr val="AAAAB4"/>
    <a:srgbClr val="B4B4BE"/>
    <a:srgbClr val="968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865" autoAdjust="0"/>
  </p:normalViewPr>
  <p:slideViewPr>
    <p:cSldViewPr snapToGrid="0">
      <p:cViewPr varScale="1">
        <p:scale>
          <a:sx n="87" d="100"/>
          <a:sy n="87" d="100"/>
        </p:scale>
        <p:origin x="-49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80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80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780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35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8-3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起泡排序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第八章     排序技术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62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495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90600" y="810641"/>
            <a:ext cx="10043160" cy="522194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  /*r[0]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用作交换的临时单元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j, exchange, bound;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n;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(exchange != 0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400" dirty="0" smtClean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 smtClean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90600" y="2715641"/>
            <a:ext cx="10043160" cy="265713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bound = exchange; exchange = 0</a:t>
            </a: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1; j &lt; bound; j++)</a:t>
            </a: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  <a:endParaRPr lang="zh-CN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endParaRPr lang="zh-CN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90600" y="3654701"/>
            <a:ext cx="10043160" cy="137473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pt-BR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(r[j] &gt; r[j+1]) {</a:t>
            </a:r>
            <a:endParaRPr lang="zh-CN" altLang="zh-CN" sz="2400" dirty="0" smtClean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pt-BR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r[0] = r[j]; r[j] = r[j+1]; r[j+1] = r[0];</a:t>
            </a:r>
            <a:endParaRPr lang="zh-CN" altLang="zh-CN" sz="2400" dirty="0" smtClean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pt-BR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= j</a:t>
            </a:r>
            <a:r>
              <a:rPr lang="zh-CN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</p:txBody>
      </p:sp>
    </p:spTree>
    <p:extLst>
      <p:ext uri="{BB962C8B-B14F-4D97-AF65-F5344CB8AC3E}">
        <p14:creationId xmlns:p14="http://schemas.microsoft.com/office/powerpoint/2010/main" val="2883725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990599" y="810641"/>
            <a:ext cx="10621795" cy="5221942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BubbleSort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      /*r[0]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用作交换的临时单元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j, exchange, bound;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n;    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(exchange != 0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400" dirty="0" smtClean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 smtClean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90600" y="2715641"/>
            <a:ext cx="10043160" cy="2657138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bound = exchange; exchange = 0</a:t>
            </a: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1; j &lt; bound; j++)</a:t>
            </a: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{</a:t>
            </a:r>
            <a:endParaRPr lang="zh-CN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endParaRPr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  <a:endParaRPr lang="zh-CN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90600" y="3654701"/>
            <a:ext cx="10043160" cy="137473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lang="pt-BR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(r[j] &gt; r[j+1]) {</a:t>
            </a:r>
            <a:endParaRPr lang="zh-CN" altLang="zh-CN" sz="2400" dirty="0" smtClean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pt-BR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r[0] = r[j]; r[j] = r[j+1]; r[j+1] = r[0];</a:t>
            </a:r>
            <a:endParaRPr lang="zh-CN" altLang="zh-CN" sz="2400" dirty="0" smtClean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</a:pPr>
            <a:r>
              <a:rPr lang="pt-BR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= j</a:t>
            </a:r>
            <a:r>
              <a:rPr lang="zh-CN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ts val="2500"/>
              </a:lnSpc>
            </a:pPr>
            <a:r>
              <a:rPr lang="en-US" altLang="zh-CN" sz="24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7092277" y="3095369"/>
            <a:ext cx="4504878" cy="652486"/>
            <a:chOff x="643028" y="5387917"/>
            <a:chExt cx="4504878" cy="652486"/>
          </a:xfrm>
        </p:grpSpPr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比较语句？执行次数？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5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7107516" y="3891961"/>
            <a:ext cx="4504878" cy="652486"/>
            <a:chOff x="643028" y="5387917"/>
            <a:chExt cx="4504878" cy="652486"/>
          </a:xfrm>
        </p:grpSpPr>
        <p:sp>
          <p:nvSpPr>
            <p:cNvPr id="65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移动语句？执行次数？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6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77" name="直接连接符 76"/>
          <p:cNvCxnSpPr/>
          <p:nvPr/>
        </p:nvCxnSpPr>
        <p:spPr>
          <a:xfrm>
            <a:off x="2306400" y="4045445"/>
            <a:ext cx="154800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2306400" y="4379393"/>
            <a:ext cx="444492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5847339" y="4639116"/>
            <a:ext cx="5552181" cy="652486"/>
            <a:chOff x="4811019" y="4639116"/>
            <a:chExt cx="5552181" cy="652486"/>
          </a:xfrm>
        </p:grpSpPr>
        <p:grpSp>
          <p:nvGrpSpPr>
            <p:cNvPr id="79" name="Group 36"/>
            <p:cNvGrpSpPr/>
            <p:nvPr/>
          </p:nvGrpSpPr>
          <p:grpSpPr>
            <a:xfrm>
              <a:off x="4811019" y="4808895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80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" name="Text Box 6"/>
            <p:cNvSpPr txBox="1">
              <a:spLocks noChangeArrowheads="1"/>
            </p:cNvSpPr>
            <p:nvPr/>
          </p:nvSpPr>
          <p:spPr bwMode="auto">
            <a:xfrm>
              <a:off x="5300214" y="4639116"/>
              <a:ext cx="5062986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取决于待排序序列的初始状态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874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56372" y="1614695"/>
            <a:ext cx="3411067" cy="498598"/>
            <a:chOff x="6469140" y="2267181"/>
            <a:chExt cx="3411067" cy="498598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比较次数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156372" y="2128024"/>
            <a:ext cx="4122175" cy="498598"/>
            <a:chOff x="6469140" y="2267181"/>
            <a:chExt cx="4122175" cy="498598"/>
          </a:xfrm>
        </p:grpSpPr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7066672" y="2267181"/>
              <a:ext cx="3524643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移动次数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      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7943" y="923176"/>
            <a:ext cx="4341433" cy="652486"/>
            <a:chOff x="607943" y="923176"/>
            <a:chExt cx="4341433" cy="652486"/>
          </a:xfrm>
        </p:grpSpPr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最好情况：正序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26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9" name="TextBox 28"/>
          <p:cNvSpPr txBox="1"/>
          <p:nvPr/>
        </p:nvSpPr>
        <p:spPr>
          <a:xfrm>
            <a:off x="4062707" y="990243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26550" y="2736736"/>
            <a:ext cx="4341433" cy="652486"/>
            <a:chOff x="607943" y="923176"/>
            <a:chExt cx="4341433" cy="652486"/>
          </a:xfrm>
        </p:grpSpPr>
        <p:sp>
          <p:nvSpPr>
            <p:cNvPr id="56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最坏情况：逆序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8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1" name="TextBox 60"/>
          <p:cNvSpPr txBox="1"/>
          <p:nvPr/>
        </p:nvSpPr>
        <p:spPr>
          <a:xfrm>
            <a:off x="4047204" y="2799987"/>
            <a:ext cx="1009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39943" y="3290922"/>
            <a:ext cx="4873177" cy="914910"/>
            <a:chOff x="1039943" y="3290922"/>
            <a:chExt cx="4873177" cy="914910"/>
          </a:xfrm>
        </p:grpSpPr>
        <p:grpSp>
          <p:nvGrpSpPr>
            <p:cNvPr id="81" name="组合 80"/>
            <p:cNvGrpSpPr/>
            <p:nvPr/>
          </p:nvGrpSpPr>
          <p:grpSpPr>
            <a:xfrm>
              <a:off x="1039943" y="3503312"/>
              <a:ext cx="4873177" cy="498598"/>
              <a:chOff x="6469140" y="2267181"/>
              <a:chExt cx="4873177" cy="498598"/>
            </a:xfrm>
          </p:grpSpPr>
          <p:sp>
            <p:nvSpPr>
              <p:cNvPr id="90" name="Text Box 5"/>
              <p:cNvSpPr txBox="1">
                <a:spLocks noChangeArrowheads="1"/>
              </p:cNvSpPr>
              <p:nvPr/>
            </p:nvSpPr>
            <p:spPr bwMode="auto">
              <a:xfrm>
                <a:off x="7066672" y="2267181"/>
                <a:ext cx="4275645" cy="498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10000"/>
                  </a:lnSpc>
                  <a:spcBef>
                    <a:spcPct val="20000"/>
                  </a:spcBef>
                  <a:buSzPct val="85000"/>
                </a:pPr>
                <a:r>
                  <a:rPr kumimoji="1" lang="zh-CN" altLang="en-US" sz="2400" dirty="0" smtClean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比较次数</a:t>
                </a:r>
                <a:r>
                  <a:rPr kumimoji="1"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    </a:t>
                </a:r>
                <a:r>
                  <a:rPr kumimoji="1" lang="en-US" altLang="zh-CN" sz="2400" i="1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        </a:t>
                </a:r>
                <a:r>
                  <a:rPr kumimoji="1"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次      </a:t>
                </a:r>
                <a:endPara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Freeform 84"/>
              <p:cNvSpPr>
                <a:spLocks/>
              </p:cNvSpPr>
              <p:nvPr/>
            </p:nvSpPr>
            <p:spPr bwMode="auto">
              <a:xfrm>
                <a:off x="6469140" y="2321240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7339775"/>
                </p:ext>
              </p:extLst>
            </p:nvPr>
          </p:nvGraphicFramePr>
          <p:xfrm>
            <a:off x="3145429" y="3290922"/>
            <a:ext cx="2183979" cy="914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2" name="公式" r:id="rId3" imgW="939600" imgH="393480" progId="Equation.3">
                    <p:embed/>
                  </p:oleObj>
                </mc:Choice>
                <mc:Fallback>
                  <p:oleObj name="公式" r:id="rId3" imgW="93960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45429" y="3290922"/>
                          <a:ext cx="2183979" cy="9149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1039943" y="4191504"/>
            <a:ext cx="5101777" cy="861700"/>
            <a:chOff x="1039943" y="4191504"/>
            <a:chExt cx="5101777" cy="861700"/>
          </a:xfrm>
        </p:grpSpPr>
        <p:grpSp>
          <p:nvGrpSpPr>
            <p:cNvPr id="98" name="组合 97"/>
            <p:cNvGrpSpPr/>
            <p:nvPr/>
          </p:nvGrpSpPr>
          <p:grpSpPr>
            <a:xfrm>
              <a:off x="1039943" y="4382401"/>
              <a:ext cx="5101777" cy="498598"/>
              <a:chOff x="6469140" y="2267181"/>
              <a:chExt cx="5101777" cy="498598"/>
            </a:xfrm>
          </p:grpSpPr>
          <p:sp>
            <p:nvSpPr>
              <p:cNvPr id="104" name="Text Box 5"/>
              <p:cNvSpPr txBox="1">
                <a:spLocks noChangeArrowheads="1"/>
              </p:cNvSpPr>
              <p:nvPr/>
            </p:nvSpPr>
            <p:spPr bwMode="auto">
              <a:xfrm>
                <a:off x="7051432" y="2267181"/>
                <a:ext cx="4519485" cy="4985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10000"/>
                  </a:lnSpc>
                  <a:spcBef>
                    <a:spcPct val="20000"/>
                  </a:spcBef>
                  <a:buSzPct val="85000"/>
                </a:pPr>
                <a:r>
                  <a:rPr kumimoji="1" lang="zh-CN" altLang="en-US" sz="2400" dirty="0" smtClean="0">
                    <a:solidFill>
                      <a:srgbClr val="285A32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移动次数</a:t>
                </a:r>
                <a:r>
                  <a:rPr kumimoji="1" lang="zh-CN" altLang="en-US" sz="2400" dirty="0" smtClean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                               次      </a:t>
                </a:r>
                <a:endParaRPr kumimoji="1"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Freeform 84"/>
              <p:cNvSpPr>
                <a:spLocks/>
              </p:cNvSpPr>
              <p:nvPr/>
            </p:nvSpPr>
            <p:spPr bwMode="auto">
              <a:xfrm>
                <a:off x="6469140" y="2321240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3947558"/>
                </p:ext>
              </p:extLst>
            </p:nvPr>
          </p:nvGraphicFramePr>
          <p:xfrm>
            <a:off x="3145431" y="4191504"/>
            <a:ext cx="2501709" cy="861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公式" r:id="rId5" imgW="1143000" imgH="393480" progId="Equation.3">
                    <p:embed/>
                  </p:oleObj>
                </mc:Choice>
                <mc:Fallback>
                  <p:oleObj name="公式" r:id="rId5" imgW="114300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145431" y="4191504"/>
                          <a:ext cx="2501709" cy="861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" name="组合 105"/>
          <p:cNvGrpSpPr/>
          <p:nvPr/>
        </p:nvGrpSpPr>
        <p:grpSpPr>
          <a:xfrm>
            <a:off x="607943" y="5221712"/>
            <a:ext cx="6021457" cy="597664"/>
            <a:chOff x="607943" y="923176"/>
            <a:chExt cx="6021457" cy="597664"/>
          </a:xfrm>
        </p:grpSpPr>
        <p:sp>
          <p:nvSpPr>
            <p:cNvPr id="10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5564468" cy="597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平均情况：随机排列，</a:t>
              </a:r>
              <a:r>
                <a:rPr kumimoji="1"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800" i="1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800" baseline="300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09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2" name="AutoShape 9"/>
          <p:cNvSpPr>
            <a:spLocks noChangeArrowheads="1"/>
          </p:cNvSpPr>
          <p:nvPr/>
        </p:nvSpPr>
        <p:spPr bwMode="auto">
          <a:xfrm>
            <a:off x="6484620" y="83033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3" name="AutoShape 9"/>
          <p:cNvSpPr>
            <a:spLocks noChangeArrowheads="1"/>
          </p:cNvSpPr>
          <p:nvPr/>
        </p:nvSpPr>
        <p:spPr bwMode="auto">
          <a:xfrm>
            <a:off x="7581900" y="75833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9"/>
          <p:cNvSpPr>
            <a:spLocks noChangeArrowheads="1"/>
          </p:cNvSpPr>
          <p:nvPr/>
        </p:nvSpPr>
        <p:spPr bwMode="auto">
          <a:xfrm>
            <a:off x="8679180" y="686335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5" name="AutoShape 9"/>
          <p:cNvSpPr>
            <a:spLocks noChangeArrowheads="1"/>
          </p:cNvSpPr>
          <p:nvPr/>
        </p:nvSpPr>
        <p:spPr bwMode="auto">
          <a:xfrm>
            <a:off x="9776460" y="614335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10873740" y="54233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7033260" y="1037190"/>
            <a:ext cx="3840480" cy="0"/>
            <a:chOff x="7033260" y="1576318"/>
            <a:chExt cx="3840480" cy="0"/>
          </a:xfrm>
          <a:solidFill>
            <a:srgbClr val="B4B4C8"/>
          </a:solidFill>
        </p:grpSpPr>
        <p:sp>
          <p:nvSpPr>
            <p:cNvPr id="118" name="Line 12"/>
            <p:cNvSpPr>
              <a:spLocks noChangeShapeType="1"/>
            </p:cNvSpPr>
            <p:nvPr/>
          </p:nvSpPr>
          <p:spPr bwMode="auto">
            <a:xfrm>
              <a:off x="703326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Line 12"/>
            <p:cNvSpPr>
              <a:spLocks noChangeShapeType="1"/>
            </p:cNvSpPr>
            <p:nvPr/>
          </p:nvSpPr>
          <p:spPr bwMode="auto">
            <a:xfrm>
              <a:off x="81391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12"/>
            <p:cNvSpPr>
              <a:spLocks noChangeShapeType="1"/>
            </p:cNvSpPr>
            <p:nvPr/>
          </p:nvSpPr>
          <p:spPr bwMode="auto">
            <a:xfrm>
              <a:off x="92125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12"/>
            <p:cNvSpPr>
              <a:spLocks noChangeShapeType="1"/>
            </p:cNvSpPr>
            <p:nvPr/>
          </p:nvSpPr>
          <p:spPr bwMode="auto">
            <a:xfrm>
              <a:off x="1033374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" name="AutoShape 9"/>
          <p:cNvSpPr>
            <a:spLocks noChangeArrowheads="1"/>
          </p:cNvSpPr>
          <p:nvPr/>
        </p:nvSpPr>
        <p:spPr bwMode="auto">
          <a:xfrm>
            <a:off x="6475980" y="165306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3" name="AutoShape 9"/>
          <p:cNvSpPr>
            <a:spLocks noChangeArrowheads="1"/>
          </p:cNvSpPr>
          <p:nvPr/>
        </p:nvSpPr>
        <p:spPr bwMode="auto">
          <a:xfrm>
            <a:off x="7573260" y="158106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4" name="AutoShape 9"/>
          <p:cNvSpPr>
            <a:spLocks noChangeArrowheads="1"/>
          </p:cNvSpPr>
          <p:nvPr/>
        </p:nvSpPr>
        <p:spPr bwMode="auto">
          <a:xfrm>
            <a:off x="8670540" y="150906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5" name="AutoShape 9"/>
          <p:cNvSpPr>
            <a:spLocks noChangeArrowheads="1"/>
          </p:cNvSpPr>
          <p:nvPr/>
        </p:nvSpPr>
        <p:spPr bwMode="auto">
          <a:xfrm>
            <a:off x="9767820" y="143706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6" name="AutoShape 9"/>
          <p:cNvSpPr>
            <a:spLocks noChangeArrowheads="1"/>
          </p:cNvSpPr>
          <p:nvPr/>
        </p:nvSpPr>
        <p:spPr bwMode="auto">
          <a:xfrm>
            <a:off x="10865100" y="136506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7" name="AutoShape 9"/>
          <p:cNvSpPr>
            <a:spLocks noChangeArrowheads="1"/>
          </p:cNvSpPr>
          <p:nvPr/>
        </p:nvSpPr>
        <p:spPr bwMode="auto">
          <a:xfrm>
            <a:off x="6470268" y="227970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8" name="AutoShape 9"/>
          <p:cNvSpPr>
            <a:spLocks noChangeArrowheads="1"/>
          </p:cNvSpPr>
          <p:nvPr/>
        </p:nvSpPr>
        <p:spPr bwMode="auto">
          <a:xfrm>
            <a:off x="10881228" y="256770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29" name="AutoShape 9"/>
          <p:cNvSpPr>
            <a:spLocks noChangeArrowheads="1"/>
          </p:cNvSpPr>
          <p:nvPr/>
        </p:nvSpPr>
        <p:spPr bwMode="auto">
          <a:xfrm>
            <a:off x="7582788" y="235170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0" name="AutoShape 9"/>
          <p:cNvSpPr>
            <a:spLocks noChangeArrowheads="1"/>
          </p:cNvSpPr>
          <p:nvPr/>
        </p:nvSpPr>
        <p:spPr bwMode="auto">
          <a:xfrm>
            <a:off x="8685648" y="242370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1" name="AutoShape 9"/>
          <p:cNvSpPr>
            <a:spLocks noChangeArrowheads="1"/>
          </p:cNvSpPr>
          <p:nvPr/>
        </p:nvSpPr>
        <p:spPr bwMode="auto">
          <a:xfrm>
            <a:off x="9783948" y="249570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132" name="组合 131"/>
          <p:cNvGrpSpPr/>
          <p:nvPr/>
        </p:nvGrpSpPr>
        <p:grpSpPr>
          <a:xfrm>
            <a:off x="7025508" y="2747709"/>
            <a:ext cx="3840480" cy="0"/>
            <a:chOff x="7033260" y="1576318"/>
            <a:chExt cx="3840480" cy="0"/>
          </a:xfrm>
          <a:solidFill>
            <a:srgbClr val="B4B4C8"/>
          </a:solidFill>
        </p:grpSpPr>
        <p:sp>
          <p:nvSpPr>
            <p:cNvPr id="133" name="Line 12"/>
            <p:cNvSpPr>
              <a:spLocks noChangeShapeType="1"/>
            </p:cNvSpPr>
            <p:nvPr/>
          </p:nvSpPr>
          <p:spPr bwMode="auto">
            <a:xfrm>
              <a:off x="703326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12"/>
            <p:cNvSpPr>
              <a:spLocks noChangeShapeType="1"/>
            </p:cNvSpPr>
            <p:nvPr/>
          </p:nvSpPr>
          <p:spPr bwMode="auto">
            <a:xfrm>
              <a:off x="81391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12"/>
            <p:cNvSpPr>
              <a:spLocks noChangeShapeType="1"/>
            </p:cNvSpPr>
            <p:nvPr/>
          </p:nvSpPr>
          <p:spPr bwMode="auto">
            <a:xfrm>
              <a:off x="92125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12"/>
            <p:cNvSpPr>
              <a:spLocks noChangeShapeType="1"/>
            </p:cNvSpPr>
            <p:nvPr/>
          </p:nvSpPr>
          <p:spPr bwMode="auto">
            <a:xfrm>
              <a:off x="1033374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7" name="AutoShape 9"/>
          <p:cNvSpPr>
            <a:spLocks noChangeArrowheads="1"/>
          </p:cNvSpPr>
          <p:nvPr/>
        </p:nvSpPr>
        <p:spPr bwMode="auto">
          <a:xfrm>
            <a:off x="10881228" y="309294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8" name="AutoShape 9"/>
          <p:cNvSpPr>
            <a:spLocks noChangeArrowheads="1"/>
          </p:cNvSpPr>
          <p:nvPr/>
        </p:nvSpPr>
        <p:spPr bwMode="auto">
          <a:xfrm>
            <a:off x="9783948" y="338094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39" name="AutoShape 9"/>
          <p:cNvSpPr>
            <a:spLocks noChangeArrowheads="1"/>
          </p:cNvSpPr>
          <p:nvPr/>
        </p:nvSpPr>
        <p:spPr bwMode="auto">
          <a:xfrm>
            <a:off x="6470268" y="316494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40" name="AutoShape 9"/>
          <p:cNvSpPr>
            <a:spLocks noChangeArrowheads="1"/>
          </p:cNvSpPr>
          <p:nvPr/>
        </p:nvSpPr>
        <p:spPr bwMode="auto">
          <a:xfrm>
            <a:off x="7582788" y="323694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41" name="AutoShape 9"/>
          <p:cNvSpPr>
            <a:spLocks noChangeArrowheads="1"/>
          </p:cNvSpPr>
          <p:nvPr/>
        </p:nvSpPr>
        <p:spPr bwMode="auto">
          <a:xfrm>
            <a:off x="8685648" y="330894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7025508" y="3540189"/>
            <a:ext cx="2719320" cy="0"/>
            <a:chOff x="7033260" y="1576318"/>
            <a:chExt cx="2719320" cy="0"/>
          </a:xfrm>
          <a:solidFill>
            <a:srgbClr val="B4B4C8"/>
          </a:solidFill>
        </p:grpSpPr>
        <p:sp>
          <p:nvSpPr>
            <p:cNvPr id="143" name="Line 12"/>
            <p:cNvSpPr>
              <a:spLocks noChangeShapeType="1"/>
            </p:cNvSpPr>
            <p:nvPr/>
          </p:nvSpPr>
          <p:spPr bwMode="auto">
            <a:xfrm>
              <a:off x="703326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Line 12"/>
            <p:cNvSpPr>
              <a:spLocks noChangeShapeType="1"/>
            </p:cNvSpPr>
            <p:nvPr/>
          </p:nvSpPr>
          <p:spPr bwMode="auto">
            <a:xfrm>
              <a:off x="81391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12"/>
            <p:cNvSpPr>
              <a:spLocks noChangeShapeType="1"/>
            </p:cNvSpPr>
            <p:nvPr/>
          </p:nvSpPr>
          <p:spPr bwMode="auto">
            <a:xfrm>
              <a:off x="92125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6" name="AutoShape 9"/>
          <p:cNvSpPr>
            <a:spLocks noChangeArrowheads="1"/>
          </p:cNvSpPr>
          <p:nvPr/>
        </p:nvSpPr>
        <p:spPr bwMode="auto">
          <a:xfrm>
            <a:off x="10881228" y="389404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47" name="AutoShape 9"/>
          <p:cNvSpPr>
            <a:spLocks noChangeArrowheads="1"/>
          </p:cNvSpPr>
          <p:nvPr/>
        </p:nvSpPr>
        <p:spPr bwMode="auto">
          <a:xfrm>
            <a:off x="8685648" y="422776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48" name="AutoShape 9"/>
          <p:cNvSpPr>
            <a:spLocks noChangeArrowheads="1"/>
          </p:cNvSpPr>
          <p:nvPr/>
        </p:nvSpPr>
        <p:spPr bwMode="auto">
          <a:xfrm>
            <a:off x="9783948" y="396604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49" name="AutoShape 9"/>
          <p:cNvSpPr>
            <a:spLocks noChangeArrowheads="1"/>
          </p:cNvSpPr>
          <p:nvPr/>
        </p:nvSpPr>
        <p:spPr bwMode="auto">
          <a:xfrm>
            <a:off x="6470268" y="403804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50" name="AutoShape 9"/>
          <p:cNvSpPr>
            <a:spLocks noChangeArrowheads="1"/>
          </p:cNvSpPr>
          <p:nvPr/>
        </p:nvSpPr>
        <p:spPr bwMode="auto">
          <a:xfrm>
            <a:off x="7582788" y="411004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151" name="组合 150"/>
          <p:cNvGrpSpPr/>
          <p:nvPr/>
        </p:nvGrpSpPr>
        <p:grpSpPr>
          <a:xfrm>
            <a:off x="7016868" y="4393629"/>
            <a:ext cx="1645920" cy="0"/>
            <a:chOff x="7033260" y="1576318"/>
            <a:chExt cx="1645920" cy="0"/>
          </a:xfrm>
          <a:solidFill>
            <a:srgbClr val="B4B4C8"/>
          </a:solidFill>
        </p:grpSpPr>
        <p:sp>
          <p:nvSpPr>
            <p:cNvPr id="152" name="Line 12"/>
            <p:cNvSpPr>
              <a:spLocks noChangeShapeType="1"/>
            </p:cNvSpPr>
            <p:nvPr/>
          </p:nvSpPr>
          <p:spPr bwMode="auto">
            <a:xfrm>
              <a:off x="703326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" name="Line 12"/>
            <p:cNvSpPr>
              <a:spLocks noChangeShapeType="1"/>
            </p:cNvSpPr>
            <p:nvPr/>
          </p:nvSpPr>
          <p:spPr bwMode="auto">
            <a:xfrm>
              <a:off x="8139180" y="1576318"/>
              <a:ext cx="540000" cy="0"/>
            </a:xfrm>
            <a:prstGeom prst="line">
              <a:avLst/>
            </a:prstGeom>
            <a:grp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" name="AutoShape 9"/>
          <p:cNvSpPr>
            <a:spLocks noChangeArrowheads="1"/>
          </p:cNvSpPr>
          <p:nvPr/>
        </p:nvSpPr>
        <p:spPr bwMode="auto">
          <a:xfrm>
            <a:off x="10881228" y="468652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55" name="AutoShape 9"/>
          <p:cNvSpPr>
            <a:spLocks noChangeArrowheads="1"/>
          </p:cNvSpPr>
          <p:nvPr/>
        </p:nvSpPr>
        <p:spPr bwMode="auto">
          <a:xfrm>
            <a:off x="7582788" y="497452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56" name="AutoShape 9"/>
          <p:cNvSpPr>
            <a:spLocks noChangeArrowheads="1"/>
          </p:cNvSpPr>
          <p:nvPr/>
        </p:nvSpPr>
        <p:spPr bwMode="auto">
          <a:xfrm>
            <a:off x="9783948" y="475852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57" name="AutoShape 9"/>
          <p:cNvSpPr>
            <a:spLocks noChangeArrowheads="1"/>
          </p:cNvSpPr>
          <p:nvPr/>
        </p:nvSpPr>
        <p:spPr bwMode="auto">
          <a:xfrm>
            <a:off x="8685648" y="483052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58" name="AutoShape 9"/>
          <p:cNvSpPr>
            <a:spLocks noChangeArrowheads="1"/>
          </p:cNvSpPr>
          <p:nvPr/>
        </p:nvSpPr>
        <p:spPr bwMode="auto">
          <a:xfrm>
            <a:off x="6470268" y="490252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59" name="Line 12"/>
          <p:cNvSpPr>
            <a:spLocks noChangeShapeType="1"/>
          </p:cNvSpPr>
          <p:nvPr/>
        </p:nvSpPr>
        <p:spPr bwMode="auto">
          <a:xfrm>
            <a:off x="7016868" y="5140389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0" name="AutoShape 9"/>
          <p:cNvSpPr>
            <a:spLocks noChangeArrowheads="1"/>
          </p:cNvSpPr>
          <p:nvPr/>
        </p:nvSpPr>
        <p:spPr bwMode="auto">
          <a:xfrm>
            <a:off x="10881228" y="546386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61" name="AutoShape 9"/>
          <p:cNvSpPr>
            <a:spLocks noChangeArrowheads="1"/>
          </p:cNvSpPr>
          <p:nvPr/>
        </p:nvSpPr>
        <p:spPr bwMode="auto">
          <a:xfrm>
            <a:off x="6470268" y="575186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62" name="AutoShape 9"/>
          <p:cNvSpPr>
            <a:spLocks noChangeArrowheads="1"/>
          </p:cNvSpPr>
          <p:nvPr/>
        </p:nvSpPr>
        <p:spPr bwMode="auto">
          <a:xfrm>
            <a:off x="9783948" y="553586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63" name="AutoShape 9"/>
          <p:cNvSpPr>
            <a:spLocks noChangeArrowheads="1"/>
          </p:cNvSpPr>
          <p:nvPr/>
        </p:nvSpPr>
        <p:spPr bwMode="auto">
          <a:xfrm>
            <a:off x="8685648" y="560786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64" name="AutoShape 9"/>
          <p:cNvSpPr>
            <a:spLocks noChangeArrowheads="1"/>
          </p:cNvSpPr>
          <p:nvPr/>
        </p:nvSpPr>
        <p:spPr bwMode="auto">
          <a:xfrm>
            <a:off x="7582788" y="567986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2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1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2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1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1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1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2"/>
                  </p:tgtEl>
                </p:cond>
              </p:nextCondLst>
            </p:seq>
            <p:seq concurrent="1" nextAc="seek">
              <p:cTn id="167" restart="whenNotActive" fill="hold" evtFilter="cancelBubble" nodeType="interactiveSeq">
                <p:stCondLst>
                  <p:cond evt="onClick" delay="0">
                    <p:tgtEl>
                      <p:spTgt spid="1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8" fill="hold">
                      <p:stCondLst>
                        <p:cond delay="0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8"/>
                  </p:tgtEl>
                </p:cond>
              </p:nextCondLst>
            </p:seq>
            <p:seq concurrent="1" nextAc="seek">
              <p:cTn id="172" restart="whenNotActive" fill="hold" evtFilter="cancelBubble" nodeType="interactiveSeq">
                <p:stCondLst>
                  <p:cond evt="onClick" delay="0">
                    <p:tgtEl>
                      <p:spTgt spid="1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3" fill="hold">
                      <p:stCondLst>
                        <p:cond delay="0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1"/>
                  </p:tgtEl>
                </p:cond>
              </p:nextCondLst>
            </p:seq>
            <p:seq concurrent="1" nextAc="seek">
              <p:cTn id="177" restart="whenNotActive" fill="hold" evtFilter="cancelBubble" nodeType="interactiveSeq">
                <p:stCondLst>
                  <p:cond evt="onClick" delay="0">
                    <p:tgtEl>
                      <p:spTgt spid="1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8" fill="hold">
                      <p:stCondLst>
                        <p:cond delay="0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2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1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7"/>
                  </p:tgtEl>
                </p:cond>
              </p:nextCondLst>
            </p:seq>
            <p:seq concurrent="1" nextAc="seek">
              <p:cTn id="187" restart="whenNotActive" fill="hold" evtFilter="cancelBubble" nodeType="interactiveSeq">
                <p:stCondLst>
                  <p:cond evt="onClick" delay="0">
                    <p:tgtEl>
                      <p:spTgt spid="1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8" fill="hold">
                      <p:stCondLst>
                        <p:cond delay="0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0"/>
                  </p:tgtEl>
                </p:cond>
              </p:nextCondLst>
            </p:seq>
            <p:seq concurrent="1" nextAc="seek">
              <p:cTn id="192" restart="whenNotActive" fill="hold" evtFilter="cancelBubble" nodeType="interactiveSeq">
                <p:stCondLst>
                  <p:cond evt="onClick" delay="0">
                    <p:tgtEl>
                      <p:spTgt spid="1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3" fill="hold">
                      <p:stCondLst>
                        <p:cond delay="0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6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1"/>
                  </p:tgtEl>
                </p:cond>
              </p:nextCondLst>
            </p:seq>
            <p:seq concurrent="1" nextAc="seek">
              <p:cTn id="197" restart="whenNotActive" fill="hold" evtFilter="cancelBubble" nodeType="interactiveSeq">
                <p:stCondLst>
                  <p:cond evt="onClick" delay="0">
                    <p:tgtEl>
                      <p:spTgt spid="1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8" fill="hold">
                      <p:stCondLst>
                        <p:cond delay="0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5"/>
                  </p:tgtEl>
                </p:cond>
              </p:nextCondLst>
            </p:seq>
            <p:seq concurrent="1" nextAc="seek">
              <p:cTn id="202" restart="whenNotActive" fill="hold" evtFilter="cancelBubble" nodeType="interactiveSeq">
                <p:stCondLst>
                  <p:cond evt="onClick" delay="0">
                    <p:tgtEl>
                      <p:spTgt spid="1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3" fill="hold">
                      <p:stCondLst>
                        <p:cond delay="0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8"/>
                  </p:tgtEl>
                </p:cond>
              </p:nextCondLst>
            </p:seq>
            <p:seq concurrent="1" nextAc="seek">
              <p:cTn id="207" restart="whenNotActive" fill="hold" evtFilter="cancelBubble" nodeType="interactiveSeq">
                <p:stCondLst>
                  <p:cond evt="onClick" delay="0">
                    <p:tgtEl>
                      <p:spTgt spid="1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8" fill="hold">
                      <p:stCondLst>
                        <p:cond delay="0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1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1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6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4"/>
                  </p:tgtEl>
                </p:cond>
              </p:nextCondLst>
            </p:seq>
          </p:childTnLst>
        </p:cTn>
      </p:par>
    </p:tnLst>
    <p:bldLst>
      <p:bldP spid="61" grpId="0"/>
      <p:bldP spid="112" grpId="0" animBg="1"/>
      <p:bldP spid="112" grpId="1" animBg="1"/>
      <p:bldP spid="113" grpId="0" animBg="1"/>
      <p:bldP spid="113" grpId="1" animBg="1"/>
      <p:bldP spid="114" grpId="0" animBg="1"/>
      <p:bldP spid="115" grpId="0" animBg="1"/>
      <p:bldP spid="116" grpId="0" animBg="1"/>
      <p:bldP spid="122" grpId="0" animBg="1"/>
      <p:bldP spid="122" grpId="1" animBg="1"/>
      <p:bldP spid="123" grpId="0" animBg="1"/>
      <p:bldP spid="123" grpId="1" animBg="1"/>
      <p:bldP spid="124" grpId="0" animBg="1"/>
      <p:bldP spid="125" grpId="0" animBg="1"/>
      <p:bldP spid="126" grpId="0" animBg="1"/>
      <p:bldP spid="127" grpId="0" animBg="1"/>
      <p:bldP spid="128" grpId="0" animBg="1"/>
      <p:bldP spid="128" grpId="1" animBg="1"/>
      <p:bldP spid="129" grpId="0" animBg="1"/>
      <p:bldP spid="130" grpId="0" animBg="1"/>
      <p:bldP spid="131" grpId="0" animBg="1"/>
      <p:bldP spid="131" grpId="1" animBg="1"/>
      <p:bldP spid="137" grpId="0" animBg="1"/>
      <p:bldP spid="138" grpId="0" animBg="1"/>
      <p:bldP spid="138" grpId="1" animBg="1"/>
      <p:bldP spid="139" grpId="0" animBg="1"/>
      <p:bldP spid="140" grpId="0" animBg="1"/>
      <p:bldP spid="141" grpId="0" animBg="1"/>
      <p:bldP spid="141" grpId="1" animBg="1"/>
      <p:bldP spid="146" grpId="0" animBg="1"/>
      <p:bldP spid="147" grpId="0" animBg="1"/>
      <p:bldP spid="147" grpId="1" animBg="1"/>
      <p:bldP spid="148" grpId="0" animBg="1"/>
      <p:bldP spid="149" grpId="0" animBg="1"/>
      <p:bldP spid="150" grpId="0" animBg="1"/>
      <p:bldP spid="150" grpId="1" animBg="1"/>
      <p:bldP spid="154" grpId="0" animBg="1"/>
      <p:bldP spid="155" grpId="0" animBg="1"/>
      <p:bldP spid="155" grpId="1" animBg="1"/>
      <p:bldP spid="156" grpId="0" animBg="1"/>
      <p:bldP spid="157" grpId="0" animBg="1"/>
      <p:bldP spid="158" grpId="0" animBg="1"/>
      <p:bldP spid="158" grpId="1" animBg="1"/>
      <p:bldP spid="159" grpId="0" animBg="1"/>
      <p:bldP spid="160" grpId="0" animBg="1"/>
      <p:bldP spid="161" grpId="0" animBg="1"/>
      <p:bldP spid="161" grpId="1" animBg="1"/>
      <p:bldP spid="162" grpId="0" animBg="1"/>
      <p:bldP spid="163" grpId="0" animBg="1"/>
      <p:bldP spid="164" grpId="0" animBg="1"/>
      <p:bldP spid="16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2923" y="2934856"/>
            <a:ext cx="4341433" cy="652486"/>
            <a:chOff x="607943" y="923176"/>
            <a:chExt cx="4341433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8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38167" y="956090"/>
            <a:ext cx="4398589" cy="652486"/>
            <a:chOff x="638167" y="956090"/>
            <a:chExt cx="4398589" cy="652486"/>
          </a:xfrm>
        </p:grpSpPr>
        <p:grpSp>
          <p:nvGrpSpPr>
            <p:cNvPr id="71" name="Group 31"/>
            <p:cNvGrpSpPr/>
            <p:nvPr/>
          </p:nvGrpSpPr>
          <p:grpSpPr>
            <a:xfrm>
              <a:off x="638167" y="1102333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" name="Text Box 6"/>
            <p:cNvSpPr txBox="1">
              <a:spLocks noChangeArrowheads="1"/>
            </p:cNvSpPr>
            <p:nvPr/>
          </p:nvSpPr>
          <p:spPr bwMode="auto">
            <a:xfrm>
              <a:off x="1152312" y="956090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r[0]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作用是什么？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Text Box 6"/>
          <p:cNvSpPr txBox="1">
            <a:spLocks noChangeArrowheads="1"/>
          </p:cNvSpPr>
          <p:nvPr/>
        </p:nvSpPr>
        <p:spPr bwMode="auto">
          <a:xfrm>
            <a:off x="5147164" y="700338"/>
            <a:ext cx="6343796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r[0]        r[1]        r[2]        r[3]         r[4]        r[5]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1" name="Text Box 6"/>
          <p:cNvSpPr txBox="1">
            <a:spLocks noChangeArrowheads="1"/>
          </p:cNvSpPr>
          <p:nvPr/>
        </p:nvSpPr>
        <p:spPr bwMode="auto">
          <a:xfrm>
            <a:off x="1275907" y="1609619"/>
            <a:ext cx="2945573" cy="57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暂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存单元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42923" y="3943325"/>
            <a:ext cx="4341433" cy="652486"/>
            <a:chOff x="607943" y="923176"/>
            <a:chExt cx="4341433" cy="652486"/>
          </a:xfrm>
        </p:grpSpPr>
        <p:sp>
          <p:nvSpPr>
            <p:cNvPr id="89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：稳定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0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91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6384540" y="1465293"/>
            <a:ext cx="533400" cy="648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7497060" y="1537293"/>
            <a:ext cx="533400" cy="576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8599920" y="1609293"/>
            <a:ext cx="533400" cy="504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9698220" y="1680368"/>
            <a:ext cx="533400" cy="432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6939780" y="1933293"/>
            <a:ext cx="3840480" cy="0"/>
            <a:chOff x="7033260" y="1576318"/>
            <a:chExt cx="3840480" cy="0"/>
          </a:xfrm>
        </p:grpSpPr>
        <p:sp>
          <p:nvSpPr>
            <p:cNvPr id="55" name="Line 12"/>
            <p:cNvSpPr>
              <a:spLocks noChangeShapeType="1"/>
            </p:cNvSpPr>
            <p:nvPr/>
          </p:nvSpPr>
          <p:spPr bwMode="auto">
            <a:xfrm>
              <a:off x="7033260" y="1576318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2"/>
            <p:cNvSpPr>
              <a:spLocks noChangeShapeType="1"/>
            </p:cNvSpPr>
            <p:nvPr/>
          </p:nvSpPr>
          <p:spPr bwMode="auto">
            <a:xfrm>
              <a:off x="8139180" y="1576318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2"/>
            <p:cNvSpPr>
              <a:spLocks noChangeShapeType="1"/>
            </p:cNvSpPr>
            <p:nvPr/>
          </p:nvSpPr>
          <p:spPr bwMode="auto">
            <a:xfrm>
              <a:off x="9212580" y="1576318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10333740" y="1576318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" name="AutoShape 9"/>
          <p:cNvSpPr>
            <a:spLocks noChangeArrowheads="1"/>
          </p:cNvSpPr>
          <p:nvPr/>
        </p:nvSpPr>
        <p:spPr bwMode="auto">
          <a:xfrm>
            <a:off x="10795500" y="2321304"/>
            <a:ext cx="533400" cy="648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6384540" y="2393304"/>
            <a:ext cx="533400" cy="576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7497060" y="2465304"/>
            <a:ext cx="533400" cy="504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8599920" y="2537304"/>
            <a:ext cx="533400" cy="432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10780260" y="1464368"/>
            <a:ext cx="533400" cy="648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9706860" y="2321304"/>
            <a:ext cx="533400" cy="648000"/>
          </a:xfrm>
          <a:prstGeom prst="can">
            <a:avLst>
              <a:gd name="adj" fmla="val 17322"/>
            </a:avLst>
          </a:prstGeom>
          <a:solidFill>
            <a:srgbClr val="A0A0AA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5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46" grpId="0" animBg="1"/>
      <p:bldP spid="48" grpId="0" animBg="1"/>
      <p:bldP spid="52" grpId="0" animBg="1"/>
      <p:bldP spid="53" grpId="0" animBg="1"/>
      <p:bldP spid="53" grpId="1" animBg="1"/>
      <p:bldP spid="78" grpId="0" animBg="1"/>
      <p:bldP spid="94" grpId="0" animBg="1"/>
      <p:bldP spid="95" grpId="0" animBg="1"/>
      <p:bldP spid="96" grpId="0" animBg="1"/>
      <p:bldP spid="96" grpId="1" animBg="1"/>
      <p:bldP spid="101" grpId="0" animBg="1"/>
      <p:bldP spid="1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88103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815718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排序改进的着眼点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5" y="100964"/>
            <a:ext cx="3981942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35820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8.3.2 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快速排序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51402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448715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0"/>
          <p:cNvGrpSpPr/>
          <p:nvPr/>
        </p:nvGrpSpPr>
        <p:grpSpPr>
          <a:xfrm>
            <a:off x="1964746" y="3122908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709862" y="3057595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时空性能</a:t>
            </a:r>
          </a:p>
        </p:txBody>
      </p:sp>
      <p:grpSp>
        <p:nvGrpSpPr>
          <p:cNvPr id="43" name="Group 40"/>
          <p:cNvGrpSpPr/>
          <p:nvPr/>
        </p:nvGrpSpPr>
        <p:grpSpPr>
          <a:xfrm>
            <a:off x="1964746" y="375590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709862" y="3690594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</a:p>
        </p:txBody>
      </p:sp>
    </p:spTree>
    <p:extLst>
      <p:ext uri="{BB962C8B-B14F-4D97-AF65-F5344CB8AC3E}">
        <p14:creationId xmlns:p14="http://schemas.microsoft.com/office/powerpoint/2010/main" val="14482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42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7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298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改进的着眼点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5565900" y="64590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9976860" y="93390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6678420" y="71790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7781280" y="78990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8903460" y="86190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6105900" y="111390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5565900" y="153114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6678420" y="145914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Line 12"/>
          <p:cNvSpPr>
            <a:spLocks noChangeShapeType="1"/>
          </p:cNvSpPr>
          <p:nvPr/>
        </p:nvSpPr>
        <p:spPr bwMode="auto">
          <a:xfrm>
            <a:off x="7211820" y="181914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6678420" y="252726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7781280" y="238326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1" name="Line 12"/>
          <p:cNvSpPr>
            <a:spLocks noChangeShapeType="1"/>
          </p:cNvSpPr>
          <p:nvPr/>
        </p:nvSpPr>
        <p:spPr bwMode="auto">
          <a:xfrm>
            <a:off x="8324340" y="277926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7790940" y="363558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8879580" y="339889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C30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Line 12"/>
          <p:cNvSpPr>
            <a:spLocks noChangeShapeType="1"/>
          </p:cNvSpPr>
          <p:nvPr/>
        </p:nvSpPr>
        <p:spPr bwMode="auto">
          <a:xfrm>
            <a:off x="9436860" y="3792012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AutoShape 9"/>
          <p:cNvSpPr>
            <a:spLocks noChangeArrowheads="1"/>
          </p:cNvSpPr>
          <p:nvPr/>
        </p:nvSpPr>
        <p:spPr bwMode="auto">
          <a:xfrm>
            <a:off x="9976860" y="439494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8" name="AutoShape 9"/>
          <p:cNvSpPr>
            <a:spLocks noChangeArrowheads="1"/>
          </p:cNvSpPr>
          <p:nvPr/>
        </p:nvSpPr>
        <p:spPr bwMode="auto">
          <a:xfrm>
            <a:off x="8903460" y="468294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1020571" y="2393075"/>
            <a:ext cx="49339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66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比较在相邻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单元中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endParaRPr kumimoji="1"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88211" y="2935158"/>
            <a:ext cx="5028180" cy="1135680"/>
            <a:chOff x="1066291" y="3072318"/>
            <a:chExt cx="5028180" cy="1135680"/>
          </a:xfrm>
        </p:grpSpPr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066291" y="3684778"/>
              <a:ext cx="50281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每次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只能右移一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右箭头 29"/>
            <p:cNvSpPr/>
            <p:nvPr/>
          </p:nvSpPr>
          <p:spPr>
            <a:xfrm rot="5400000">
              <a:off x="2819203" y="319831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020571" y="4086078"/>
            <a:ext cx="4987675" cy="1131457"/>
            <a:chOff x="898651" y="4223238"/>
            <a:chExt cx="4987675" cy="1131457"/>
          </a:xfrm>
        </p:grpSpPr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898651" y="4831475"/>
              <a:ext cx="498767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66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的比较次数和移动次数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右箭头 30"/>
            <p:cNvSpPr/>
            <p:nvPr/>
          </p:nvSpPr>
          <p:spPr>
            <a:xfrm rot="5400000">
              <a:off x="2819203" y="434923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88571" y="5523230"/>
            <a:ext cx="10780469" cy="523220"/>
            <a:chOff x="588571" y="5523230"/>
            <a:chExt cx="10780469" cy="523220"/>
          </a:xfrm>
        </p:grpSpPr>
        <p:sp>
          <p:nvSpPr>
            <p:cNvPr id="34" name="Rectangle 7"/>
            <p:cNvSpPr>
              <a:spLocks noChangeArrowheads="1"/>
            </p:cNvSpPr>
            <p:nvPr/>
          </p:nvSpPr>
          <p:spPr bwMode="auto">
            <a:xfrm>
              <a:off x="1066291" y="5523230"/>
              <a:ext cx="10302749" cy="52322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较大记录从前面直接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移到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后面，较小记录从后面直接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移到前面？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5" name="Group 31"/>
            <p:cNvGrpSpPr/>
            <p:nvPr/>
          </p:nvGrpSpPr>
          <p:grpSpPr>
            <a:xfrm>
              <a:off x="588571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77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9" grpId="0" animBg="1"/>
      <p:bldP spid="90" grpId="0" animBg="1"/>
      <p:bldP spid="90" grpId="1" animBg="1"/>
      <p:bldP spid="83" grpId="0" animBg="1"/>
      <p:bldP spid="83" grpId="1" animBg="1"/>
      <p:bldP spid="50" grpId="0" animBg="1"/>
      <p:bldP spid="84" grpId="0" animBg="1"/>
      <p:bldP spid="94" grpId="0" animBg="1"/>
      <p:bldP spid="94" grpId="1" animBg="1"/>
      <p:bldP spid="51" grpId="0" animBg="1"/>
      <p:bldP spid="95" grpId="0" animBg="1"/>
      <p:bldP spid="96" grpId="0" animBg="1"/>
      <p:bldP spid="96" grpId="1" animBg="1"/>
      <p:bldP spid="52" grpId="0" animBg="1"/>
      <p:bldP spid="97" grpId="0" animBg="1"/>
      <p:bldP spid="97" grpId="1" animBg="1"/>
      <p:bldP spid="98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1096771" y="838857"/>
            <a:ext cx="10455149" cy="1631216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kumimoji="1"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快速排序的基本思想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kumimoji="1"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选一</a:t>
            </a:r>
            <a:r>
              <a:rPr kumimoji="1"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个轴</a:t>
            </a:r>
            <a:r>
              <a:rPr kumimoji="1"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</a:t>
            </a:r>
            <a:r>
              <a:rPr kumimoji="1"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将待排序记录划分成两部分，左侧记录均小于或等于轴值，右侧记录均大于或等于轴值，然后分别对这两部分重复上述过程，直到整个序列有序</a:t>
            </a:r>
            <a:r>
              <a:rPr kumimoji="1"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Freeform 84"/>
          <p:cNvSpPr>
            <a:spLocks/>
          </p:cNvSpPr>
          <p:nvPr/>
        </p:nvSpPr>
        <p:spPr bwMode="auto">
          <a:xfrm>
            <a:off x="542923" y="966187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2318033" y="4489292"/>
            <a:ext cx="2700000" cy="829307"/>
            <a:chOff x="2318033" y="4489292"/>
            <a:chExt cx="2700000" cy="829307"/>
          </a:xfrm>
        </p:grpSpPr>
        <p:sp>
          <p:nvSpPr>
            <p:cNvPr id="53" name="AutoShape 5"/>
            <p:cNvSpPr>
              <a:spLocks/>
            </p:cNvSpPr>
            <p:nvPr/>
          </p:nvSpPr>
          <p:spPr bwMode="auto">
            <a:xfrm rot="16200000">
              <a:off x="3487851" y="3319474"/>
              <a:ext cx="360363" cy="2700000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2967002" y="4799486"/>
              <a:ext cx="1981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均 ≤ 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'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2276439" y="3888261"/>
            <a:ext cx="2777740" cy="577432"/>
            <a:chOff x="2276439" y="3888261"/>
            <a:chExt cx="2777740" cy="577432"/>
          </a:xfrm>
        </p:grpSpPr>
        <p:sp>
          <p:nvSpPr>
            <p:cNvPr id="56" name="Oval 15"/>
            <p:cNvSpPr>
              <a:spLocks noChangeArrowheads="1"/>
            </p:cNvSpPr>
            <p:nvPr/>
          </p:nvSpPr>
          <p:spPr bwMode="auto">
            <a:xfrm>
              <a:off x="2276439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kern="0" spc="-10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kern="0" spc="-1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kern="0" spc="-1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Oval 17"/>
            <p:cNvSpPr>
              <a:spLocks noChangeArrowheads="1"/>
            </p:cNvSpPr>
            <p:nvPr/>
          </p:nvSpPr>
          <p:spPr bwMode="auto">
            <a:xfrm>
              <a:off x="4514179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20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kern="0" spc="-200" baseline="-250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kern="0" spc="-20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kern="0" spc="-2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21"/>
            <p:cNvSpPr txBox="1">
              <a:spLocks noChangeArrowheads="1"/>
            </p:cNvSpPr>
            <p:nvPr/>
          </p:nvSpPr>
          <p:spPr bwMode="auto">
            <a:xfrm>
              <a:off x="3170995" y="3888261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Oval 18"/>
          <p:cNvSpPr>
            <a:spLocks noChangeArrowheads="1"/>
          </p:cNvSpPr>
          <p:nvPr/>
        </p:nvSpPr>
        <p:spPr bwMode="auto">
          <a:xfrm>
            <a:off x="5306183" y="3925693"/>
            <a:ext cx="540000" cy="540000"/>
          </a:xfrm>
          <a:prstGeom prst="ellipse">
            <a:avLst/>
          </a:prstGeom>
          <a:noFill/>
          <a:ln w="28575">
            <a:solidFill>
              <a:srgbClr val="B42D2D"/>
            </a:solidFill>
          </a:ln>
          <a:effectLst/>
        </p:spPr>
        <p:txBody>
          <a:bodyPr wrap="none" tIns="0" bIns="0" anchor="ctr"/>
          <a:lstStyle/>
          <a:p>
            <a:pPr algn="ctr">
              <a:lnSpc>
                <a:spcPts val="2200"/>
              </a:lnSpc>
            </a:pPr>
            <a:r>
              <a:rPr kumimoji="1"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400" i="1" baseline="-25000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'</a:t>
            </a:r>
            <a:endParaRPr kumimoji="1" lang="en-US" altLang="zh-CN" sz="2400" i="1" baseline="-250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001667" y="3886356"/>
            <a:ext cx="2919662" cy="579337"/>
            <a:chOff x="6001667" y="3886356"/>
            <a:chExt cx="2919662" cy="579337"/>
          </a:xfrm>
        </p:grpSpPr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8381329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1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100" baseline="-25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i="1" kern="0" spc="-1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i="1" kern="0" spc="-1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Oval 20"/>
            <p:cNvSpPr>
              <a:spLocks noChangeArrowheads="1"/>
            </p:cNvSpPr>
            <p:nvPr/>
          </p:nvSpPr>
          <p:spPr bwMode="auto">
            <a:xfrm>
              <a:off x="6001667" y="3925693"/>
              <a:ext cx="540000" cy="540000"/>
            </a:xfrm>
            <a:prstGeom prst="ellipse">
              <a:avLst/>
            </a:prstGeom>
            <a:noFill/>
            <a:ln w="28575">
              <a:solidFill>
                <a:srgbClr val="5C30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2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20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20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r>
                <a:rPr kumimoji="1" lang="en-US" altLang="zh-CN" sz="2400" i="1" kern="0" spc="-2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'</a:t>
              </a:r>
              <a:endParaRPr kumimoji="1" lang="en-US" altLang="zh-CN" sz="2400" kern="0" spc="-20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22"/>
            <p:cNvSpPr txBox="1">
              <a:spLocks noChangeArrowheads="1"/>
            </p:cNvSpPr>
            <p:nvPr/>
          </p:nvSpPr>
          <p:spPr bwMode="auto">
            <a:xfrm>
              <a:off x="6897017" y="3886356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76439" y="2758596"/>
            <a:ext cx="6644890" cy="557780"/>
            <a:chOff x="2276439" y="2758596"/>
            <a:chExt cx="6644890" cy="557780"/>
          </a:xfrm>
        </p:grpSpPr>
        <p:sp>
          <p:nvSpPr>
            <p:cNvPr id="74" name="Oval 15"/>
            <p:cNvSpPr>
              <a:spLocks noChangeArrowheads="1"/>
            </p:cNvSpPr>
            <p:nvPr/>
          </p:nvSpPr>
          <p:spPr bwMode="auto">
            <a:xfrm>
              <a:off x="2276439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" name="Oval 17"/>
            <p:cNvSpPr>
              <a:spLocks noChangeArrowheads="1"/>
            </p:cNvSpPr>
            <p:nvPr/>
          </p:nvSpPr>
          <p:spPr bwMode="auto">
            <a:xfrm>
              <a:off x="4514179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" name="Text Box 21"/>
            <p:cNvSpPr txBox="1">
              <a:spLocks noChangeArrowheads="1"/>
            </p:cNvSpPr>
            <p:nvPr/>
          </p:nvSpPr>
          <p:spPr bwMode="auto">
            <a:xfrm>
              <a:off x="3170995" y="2760501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Oval 18"/>
            <p:cNvSpPr>
              <a:spLocks noChangeArrowheads="1"/>
            </p:cNvSpPr>
            <p:nvPr/>
          </p:nvSpPr>
          <p:spPr bwMode="auto">
            <a:xfrm>
              <a:off x="5306183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Oval 19"/>
            <p:cNvSpPr>
              <a:spLocks noChangeArrowheads="1"/>
            </p:cNvSpPr>
            <p:nvPr/>
          </p:nvSpPr>
          <p:spPr bwMode="auto">
            <a:xfrm>
              <a:off x="8381329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81" name="Oval 20"/>
            <p:cNvSpPr>
              <a:spLocks noChangeArrowheads="1"/>
            </p:cNvSpPr>
            <p:nvPr/>
          </p:nvSpPr>
          <p:spPr bwMode="auto">
            <a:xfrm>
              <a:off x="6001667" y="2776376"/>
              <a:ext cx="540000" cy="54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kern="0" spc="-7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Text Box 22"/>
            <p:cNvSpPr txBox="1">
              <a:spLocks noChangeArrowheads="1"/>
            </p:cNvSpPr>
            <p:nvPr/>
          </p:nvSpPr>
          <p:spPr bwMode="auto">
            <a:xfrm>
              <a:off x="6897017" y="2758596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85172" y="4489292"/>
            <a:ext cx="2700338" cy="829307"/>
            <a:chOff x="6054692" y="4489292"/>
            <a:chExt cx="2700338" cy="829307"/>
          </a:xfrm>
        </p:grpSpPr>
        <p:sp>
          <p:nvSpPr>
            <p:cNvPr id="61" name="AutoShape 8"/>
            <p:cNvSpPr>
              <a:spLocks/>
            </p:cNvSpPr>
            <p:nvPr/>
          </p:nvSpPr>
          <p:spPr bwMode="auto">
            <a:xfrm rot="16200000">
              <a:off x="7224679" y="3319305"/>
              <a:ext cx="360363" cy="2700338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C30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6414260" y="4799486"/>
              <a:ext cx="1981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均 ≥ 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'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6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9603" y="201399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9603" y="302154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9603" y="399861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5783323" y="211450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9615003" y="179050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8657083" y="171850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3867483" y="193450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41243" y="186250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4825403" y="193450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7699163" y="175450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3867483" y="310417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7699163" y="278017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9615003" y="270817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4822946" y="299617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5770654" y="292417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8657083" y="274417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3867483" y="412144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7699163" y="379744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7" name="AutoShape 9"/>
          <p:cNvSpPr>
            <a:spLocks noChangeArrowheads="1"/>
          </p:cNvSpPr>
          <p:nvPr/>
        </p:nvSpPr>
        <p:spPr bwMode="auto">
          <a:xfrm>
            <a:off x="9615003" y="372544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5783323" y="394144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1" name="AutoShape 9"/>
          <p:cNvSpPr>
            <a:spLocks noChangeArrowheads="1"/>
          </p:cNvSpPr>
          <p:nvPr/>
        </p:nvSpPr>
        <p:spPr bwMode="auto">
          <a:xfrm>
            <a:off x="3867483" y="514252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2" name="AutoShape 9"/>
          <p:cNvSpPr>
            <a:spLocks noChangeArrowheads="1"/>
          </p:cNvSpPr>
          <p:nvPr/>
        </p:nvSpPr>
        <p:spPr bwMode="auto">
          <a:xfrm>
            <a:off x="7699163" y="481852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3" name="AutoShape 9"/>
          <p:cNvSpPr>
            <a:spLocks noChangeArrowheads="1"/>
          </p:cNvSpPr>
          <p:nvPr/>
        </p:nvSpPr>
        <p:spPr bwMode="auto">
          <a:xfrm>
            <a:off x="9615003" y="474652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4" name="AutoShape 9"/>
          <p:cNvSpPr>
            <a:spLocks noChangeArrowheads="1"/>
          </p:cNvSpPr>
          <p:nvPr/>
        </p:nvSpPr>
        <p:spPr bwMode="auto">
          <a:xfrm>
            <a:off x="4825403" y="503452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6" name="AutoShape 9"/>
          <p:cNvSpPr>
            <a:spLocks noChangeArrowheads="1"/>
          </p:cNvSpPr>
          <p:nvPr/>
        </p:nvSpPr>
        <p:spPr bwMode="auto">
          <a:xfrm>
            <a:off x="6741243" y="489052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7" name="AutoShape 9"/>
          <p:cNvSpPr>
            <a:spLocks noChangeArrowheads="1"/>
          </p:cNvSpPr>
          <p:nvPr/>
        </p:nvSpPr>
        <p:spPr bwMode="auto">
          <a:xfrm>
            <a:off x="5783323" y="496252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8" name="AutoShape 9"/>
          <p:cNvSpPr>
            <a:spLocks noChangeArrowheads="1"/>
          </p:cNvSpPr>
          <p:nvPr/>
        </p:nvSpPr>
        <p:spPr bwMode="auto">
          <a:xfrm>
            <a:off x="8657083" y="478252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49603" y="5112252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601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35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6" fill="hold">
                      <p:stCondLst>
                        <p:cond delay="0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45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6" fill="hold">
                      <p:stCondLst>
                        <p:cond delay="0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5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1" fill="hold">
                      <p:stCondLst>
                        <p:cond delay="0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55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6" fill="hold">
                      <p:stCondLst>
                        <p:cond delay="0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60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1" fill="hold">
                      <p:stCondLst>
                        <p:cond delay="0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65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6" fill="hold">
                      <p:stCondLst>
                        <p:cond delay="0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75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6" fill="hold">
                      <p:stCondLst>
                        <p:cond delay="0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80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1" fill="hold">
                      <p:stCondLst>
                        <p:cond delay="0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85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6" fill="hold">
                      <p:stCondLst>
                        <p:cond delay="0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9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90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1" fill="hold">
                      <p:stCondLst>
                        <p:cond delay="0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195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6" fill="hold">
                      <p:stCondLst>
                        <p:cond delay="0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205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6" fill="hold">
                      <p:stCondLst>
                        <p:cond delay="0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210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1" fill="hold">
                      <p:stCondLst>
                        <p:cond delay="0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215" restart="whenNotActive" fill="hold" evtFilter="cancelBubble" nodeType="interactiveSeq">
                <p:stCondLst>
                  <p:cond evt="onClick" delay="0">
                    <p:tgtEl>
                      <p:spTgt spid="1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6" fill="hold">
                      <p:stCondLst>
                        <p:cond delay="0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2"/>
                  </p:tgtEl>
                </p:cond>
              </p:nextCondLst>
            </p:seq>
            <p:seq concurrent="1" nextAc="seek">
              <p:cTn id="220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1" fill="hold">
                      <p:stCondLst>
                        <p:cond delay="0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225" restart="whenNotActive" fill="hold" evtFilter="cancelBubble" nodeType="interactiveSeq">
                <p:stCondLst>
                  <p:cond evt="onClick" delay="0">
                    <p:tgtEl>
                      <p:spTgt spid="1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6" fill="hold">
                      <p:stCondLst>
                        <p:cond delay="0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7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4"/>
                  </p:tgtEl>
                </p:cond>
              </p:nextCondLst>
            </p:seq>
            <p:seq concurrent="1" nextAc="seek">
              <p:cTn id="235" restart="whenNotActive" fill="hold" evtFilter="cancelBubble" nodeType="interactiveSeq">
                <p:stCondLst>
                  <p:cond evt="onClick" delay="0">
                    <p:tgtEl>
                      <p:spTgt spid="1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6" fill="hold">
                      <p:stCondLst>
                        <p:cond delay="0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1"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9" grpId="0" animBg="1"/>
      <p:bldP spid="39" grpId="1" animBg="1"/>
      <p:bldP spid="41" grpId="0" animBg="1"/>
      <p:bldP spid="41" grpId="1" animBg="1"/>
      <p:bldP spid="43" grpId="0" animBg="1"/>
      <p:bldP spid="43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/>
      <p:bldP spid="50" grpId="0"/>
      <p:bldP spid="51" grpId="0"/>
      <p:bldP spid="52" grpId="0"/>
      <p:bldP spid="55" grpId="0" animBg="1"/>
      <p:bldP spid="55" grpId="1" animBg="1"/>
      <p:bldP spid="57" grpId="0" animBg="1"/>
      <p:bldP spid="57" grpId="1" animBg="1"/>
      <p:bldP spid="60" grpId="0" animBg="1"/>
      <p:bldP spid="60" grpId="1" animBg="1"/>
      <p:bldP spid="62" grpId="0" animBg="1"/>
      <p:bldP spid="62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101" grpId="0" animBg="1"/>
      <p:bldP spid="101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6" grpId="0" animBg="1"/>
      <p:bldP spid="116" grpId="1" animBg="1"/>
      <p:bldP spid="117" grpId="0" animBg="1"/>
      <p:bldP spid="117" grpId="1" animBg="1"/>
      <p:bldP spid="118" grpId="0" animBg="1"/>
      <p:bldP spid="118" grpId="1" animBg="1"/>
      <p:bldP spid="1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2923" y="5388590"/>
            <a:ext cx="10688956" cy="523220"/>
            <a:chOff x="542923" y="5388590"/>
            <a:chExt cx="10688956" cy="523220"/>
          </a:xfrm>
        </p:grpSpPr>
        <p:sp>
          <p:nvSpPr>
            <p:cNvPr id="50" name="TextBox 49"/>
            <p:cNvSpPr txBox="1"/>
            <p:nvPr/>
          </p:nvSpPr>
          <p:spPr>
            <a:xfrm>
              <a:off x="1109418" y="5388590"/>
              <a:ext cx="10122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如何选择轴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比较的基准？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选取不同轴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值有什么后果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408926" y="4210354"/>
            <a:ext cx="3775393" cy="1116247"/>
            <a:chOff x="6408926" y="4210354"/>
            <a:chExt cx="3775393" cy="1116247"/>
          </a:xfrm>
        </p:grpSpPr>
        <p:sp>
          <p:nvSpPr>
            <p:cNvPr id="3" name="矩形 2"/>
            <p:cNvSpPr/>
            <p:nvPr/>
          </p:nvSpPr>
          <p:spPr>
            <a:xfrm>
              <a:off x="6408926" y="4210354"/>
              <a:ext cx="377539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决定两个子序列的长度</a:t>
              </a:r>
            </a:p>
          </p:txBody>
        </p:sp>
        <p:sp>
          <p:nvSpPr>
            <p:cNvPr id="56" name="右箭头 55"/>
            <p:cNvSpPr/>
            <p:nvPr/>
          </p:nvSpPr>
          <p:spPr>
            <a:xfrm rot="16200000">
              <a:off x="7944563" y="487660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515606" y="3109347"/>
            <a:ext cx="3416320" cy="1116247"/>
            <a:chOff x="6515606" y="3109347"/>
            <a:chExt cx="3416320" cy="1116247"/>
          </a:xfrm>
        </p:grpSpPr>
        <p:sp>
          <p:nvSpPr>
            <p:cNvPr id="58" name="矩形 57"/>
            <p:cNvSpPr/>
            <p:nvPr/>
          </p:nvSpPr>
          <p:spPr>
            <a:xfrm>
              <a:off x="6515606" y="3109347"/>
              <a:ext cx="3416320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决定排序的时间性能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右箭头 58"/>
            <p:cNvSpPr/>
            <p:nvPr/>
          </p:nvSpPr>
          <p:spPr>
            <a:xfrm rot="16200000">
              <a:off x="7929323" y="377559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97203" y="2588657"/>
            <a:ext cx="2659146" cy="523220"/>
            <a:chOff x="497203" y="2862977"/>
            <a:chExt cx="2659146" cy="523220"/>
          </a:xfrm>
        </p:grpSpPr>
        <p:grpSp>
          <p:nvGrpSpPr>
            <p:cNvPr id="61" name="Group 109"/>
            <p:cNvGrpSpPr/>
            <p:nvPr/>
          </p:nvGrpSpPr>
          <p:grpSpPr>
            <a:xfrm>
              <a:off x="497203" y="2927400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63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76320" y="2862977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解决方法：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974922" y="3150757"/>
            <a:ext cx="4808401" cy="135600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）第一个记录；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选取；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比较三个记录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取值居中者；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2706" y="4717024"/>
            <a:ext cx="5754017" cy="523220"/>
          </a:xfrm>
          <a:prstGeom prst="rect">
            <a:avLst/>
          </a:prstGeom>
          <a:noFill/>
          <a:ln w="28575">
            <a:solidFill>
              <a:srgbClr val="5C30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简单起见，取第一个记录作为轴值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5783323" y="211450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9615003" y="179050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8657083" y="171850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3867483" y="200650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6741243" y="186250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4825403" y="193450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7699163" y="175450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7" name="Rectangle 5"/>
          <p:cNvSpPr>
            <a:spLocks noChangeArrowheads="1"/>
          </p:cNvSpPr>
          <p:nvPr/>
        </p:nvSpPr>
        <p:spPr bwMode="auto">
          <a:xfrm>
            <a:off x="664485" y="1942277"/>
            <a:ext cx="2491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一次划分结果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898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79" grpId="0"/>
      <p:bldP spid="80" grpId="0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5783323" y="211450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9615003" y="179050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8657083" y="171850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3867483" y="200650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41243" y="186250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4825403" y="193450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7699163" y="175450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2923" y="5601950"/>
            <a:ext cx="11176637" cy="523220"/>
            <a:chOff x="542923" y="5388590"/>
            <a:chExt cx="11176637" cy="523220"/>
          </a:xfrm>
        </p:grpSpPr>
        <p:sp>
          <p:nvSpPr>
            <p:cNvPr id="50" name="TextBox 49"/>
            <p:cNvSpPr txBox="1"/>
            <p:nvPr/>
          </p:nvSpPr>
          <p:spPr>
            <a:xfrm>
              <a:off x="1109418" y="5388590"/>
              <a:ext cx="106101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如何实现一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划分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较大的记录移到后面，较小记录移到前面？</a:t>
              </a:r>
              <a:endParaRPr kumimoji="1" lang="zh-CN" altLang="en-US" sz="2800" b="1" dirty="0">
                <a:latin typeface="Times New Roman" pitchFamily="18" charset="0"/>
                <a:ea typeface="宋体" charset="-122"/>
              </a:endParaRPr>
            </a:p>
          </p:txBody>
        </p:sp>
        <p:grpSp>
          <p:nvGrpSpPr>
            <p:cNvPr id="42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664485" y="1942277"/>
            <a:ext cx="2491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一次划分结果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49620" y="4845218"/>
            <a:ext cx="63221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记录的比较和移动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从两端向中间</a:t>
            </a:r>
            <a:r>
              <a:rPr lang="zh-CN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66190" y="3767522"/>
            <a:ext cx="8763213" cy="1077696"/>
            <a:chOff x="1766190" y="3767522"/>
            <a:chExt cx="8763213" cy="1077696"/>
          </a:xfrm>
        </p:grpSpPr>
        <p:sp>
          <p:nvSpPr>
            <p:cNvPr id="83" name="矩形 82"/>
            <p:cNvSpPr/>
            <p:nvPr/>
          </p:nvSpPr>
          <p:spPr>
            <a:xfrm>
              <a:off x="1766190" y="3767522"/>
              <a:ext cx="876321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记录一次就能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从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面移到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前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较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的记录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？）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右箭头 83"/>
            <p:cNvSpPr/>
            <p:nvPr/>
          </p:nvSpPr>
          <p:spPr>
            <a:xfrm rot="16200000">
              <a:off x="5453783" y="439521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186187" y="2661967"/>
            <a:ext cx="5341624" cy="1104878"/>
            <a:chOff x="3186187" y="2661967"/>
            <a:chExt cx="5341624" cy="1104878"/>
          </a:xfrm>
        </p:grpSpPr>
        <p:sp>
          <p:nvSpPr>
            <p:cNvPr id="82" name="矩形 81"/>
            <p:cNvSpPr/>
            <p:nvPr/>
          </p:nvSpPr>
          <p:spPr>
            <a:xfrm>
              <a:off x="3186187" y="2661967"/>
              <a:ext cx="534162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减少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了总的比较次数和移动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次数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右箭头 84"/>
            <p:cNvSpPr/>
            <p:nvPr/>
          </p:nvSpPr>
          <p:spPr>
            <a:xfrm rot="16200000">
              <a:off x="5453783" y="331684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72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1" grpId="0" animBg="1"/>
      <p:bldP spid="43" grpId="0" animBg="1"/>
      <p:bldP spid="46" grpId="0" animBg="1"/>
      <p:bldP spid="47" grpId="0" animBg="1"/>
      <p:bldP spid="48" grpId="0" animBg="1"/>
      <p:bldP spid="55" grpId="0" animBg="1"/>
      <p:bldP spid="57" grpId="0" animBg="1"/>
      <p:bldP spid="60" grpId="0" animBg="1"/>
      <p:bldP spid="62" grpId="0" animBg="1"/>
      <p:bldP spid="68" grpId="0" animBg="1"/>
      <p:bldP spid="69" grpId="0" animBg="1"/>
      <p:bldP spid="70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232848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2263167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起泡排序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2596202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21303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交换排序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964746" y="321240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3147087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快速排序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34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5" name="Group 1090"/>
          <p:cNvGrpSpPr>
            <a:grpSpLocks/>
          </p:cNvGrpSpPr>
          <p:nvPr/>
        </p:nvGrpSpPr>
        <p:grpSpPr bwMode="auto">
          <a:xfrm>
            <a:off x="9885981" y="1589809"/>
            <a:ext cx="285750" cy="520700"/>
            <a:chOff x="4460" y="1837"/>
            <a:chExt cx="180" cy="328"/>
          </a:xfrm>
        </p:grpSpPr>
        <p:sp>
          <p:nvSpPr>
            <p:cNvPr id="36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" name="Text Box 1037"/>
            <p:cNvSpPr txBox="1">
              <a:spLocks noChangeArrowheads="1"/>
            </p:cNvSpPr>
            <p:nvPr/>
          </p:nvSpPr>
          <p:spPr bwMode="auto">
            <a:xfrm>
              <a:off x="4496" y="1877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</p:grpSp>
      <p:grpSp>
        <p:nvGrpSpPr>
          <p:cNvPr id="58" name="Group 1090"/>
          <p:cNvGrpSpPr>
            <a:grpSpLocks/>
          </p:cNvGrpSpPr>
          <p:nvPr/>
        </p:nvGrpSpPr>
        <p:grpSpPr bwMode="auto">
          <a:xfrm>
            <a:off x="3842083" y="1566721"/>
            <a:ext cx="292100" cy="525463"/>
            <a:chOff x="4276" y="1837"/>
            <a:chExt cx="184" cy="331"/>
          </a:xfrm>
        </p:grpSpPr>
        <p:sp>
          <p:nvSpPr>
            <p:cNvPr id="59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" name="Text Box 1037"/>
            <p:cNvSpPr txBox="1">
              <a:spLocks noChangeArrowheads="1"/>
            </p:cNvSpPr>
            <p:nvPr/>
          </p:nvSpPr>
          <p:spPr bwMode="auto">
            <a:xfrm>
              <a:off x="4276" y="1877"/>
              <a:ext cx="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559038" y="1881909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后向前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endParaRPr kumimoji="1"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r[j]&lt;r[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5798563" y="2683903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9630243" y="2359903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8672323" y="2287903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3867483" y="2575903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7699163" y="243190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4840643" y="250390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56483" y="2323903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73" name="Group 1090"/>
          <p:cNvGrpSpPr>
            <a:grpSpLocks/>
          </p:cNvGrpSpPr>
          <p:nvPr/>
        </p:nvGrpSpPr>
        <p:grpSpPr bwMode="auto">
          <a:xfrm>
            <a:off x="7965863" y="3107698"/>
            <a:ext cx="285750" cy="520700"/>
            <a:chOff x="4460" y="1837"/>
            <a:chExt cx="180" cy="328"/>
          </a:xfrm>
        </p:grpSpPr>
        <p:sp>
          <p:nvSpPr>
            <p:cNvPr id="74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Text Box 1037"/>
            <p:cNvSpPr txBox="1">
              <a:spLocks noChangeArrowheads="1"/>
            </p:cNvSpPr>
            <p:nvPr/>
          </p:nvSpPr>
          <p:spPr bwMode="auto">
            <a:xfrm>
              <a:off x="4496" y="1877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</p:grpSp>
      <p:grpSp>
        <p:nvGrpSpPr>
          <p:cNvPr id="76" name="Group 1090"/>
          <p:cNvGrpSpPr>
            <a:grpSpLocks/>
          </p:cNvGrpSpPr>
          <p:nvPr/>
        </p:nvGrpSpPr>
        <p:grpSpPr bwMode="auto">
          <a:xfrm>
            <a:off x="3873198" y="3071385"/>
            <a:ext cx="276225" cy="525463"/>
            <a:chOff x="4286" y="1837"/>
            <a:chExt cx="174" cy="331"/>
          </a:xfrm>
        </p:grpSpPr>
        <p:sp>
          <p:nvSpPr>
            <p:cNvPr id="77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Text Box 1037"/>
            <p:cNvSpPr txBox="1">
              <a:spLocks noChangeArrowheads="1"/>
            </p:cNvSpPr>
            <p:nvPr/>
          </p:nvSpPr>
          <p:spPr bwMode="auto">
            <a:xfrm>
              <a:off x="4286" y="1877"/>
              <a:ext cx="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559038" y="2842785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r>
              <a:rPr kumimoji="1"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6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4.07407E-6 L -0.08347 4.07407E-6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47 4.07407E-6 L -0.16237 4.07407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75 -0.00023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5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1" grpId="0" animBg="1"/>
      <p:bldP spid="43" grpId="0" animBg="1"/>
      <p:bldP spid="46" grpId="0" animBg="1"/>
      <p:bldP spid="47" grpId="0" animBg="1"/>
      <p:bldP spid="48" grpId="0" animBg="1"/>
      <p:bldP spid="3" grpId="0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71" grpId="0" animBg="1"/>
      <p:bldP spid="71" grpId="1" animBg="1"/>
      <p:bldP spid="72" grpId="0" animBg="1"/>
      <p:bldP spid="72" grpId="1" animBg="1"/>
      <p:bldP spid="7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9038" y="1881909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后向前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endParaRPr kumimoji="1"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r[j]&lt;r[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5798563" y="2683903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9630243" y="2359903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8672323" y="2287903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3867483" y="2575903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7699163" y="243190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4840643" y="250390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56483" y="2323903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73" name="Group 1090"/>
          <p:cNvGrpSpPr>
            <a:grpSpLocks/>
          </p:cNvGrpSpPr>
          <p:nvPr/>
        </p:nvGrpSpPr>
        <p:grpSpPr bwMode="auto">
          <a:xfrm>
            <a:off x="7965863" y="3061978"/>
            <a:ext cx="285750" cy="520700"/>
            <a:chOff x="4460" y="1837"/>
            <a:chExt cx="180" cy="328"/>
          </a:xfrm>
        </p:grpSpPr>
        <p:sp>
          <p:nvSpPr>
            <p:cNvPr id="74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5" name="Text Box 1037"/>
            <p:cNvSpPr txBox="1">
              <a:spLocks noChangeArrowheads="1"/>
            </p:cNvSpPr>
            <p:nvPr/>
          </p:nvSpPr>
          <p:spPr bwMode="auto">
            <a:xfrm>
              <a:off x="4496" y="1877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</p:grpSp>
      <p:grpSp>
        <p:nvGrpSpPr>
          <p:cNvPr id="76" name="Group 1090"/>
          <p:cNvGrpSpPr>
            <a:grpSpLocks/>
          </p:cNvGrpSpPr>
          <p:nvPr/>
        </p:nvGrpSpPr>
        <p:grpSpPr bwMode="auto">
          <a:xfrm>
            <a:off x="4786328" y="3071385"/>
            <a:ext cx="276225" cy="525463"/>
            <a:chOff x="4266" y="1837"/>
            <a:chExt cx="174" cy="331"/>
          </a:xfrm>
        </p:grpSpPr>
        <p:sp>
          <p:nvSpPr>
            <p:cNvPr id="77" name="Line 1036"/>
            <p:cNvSpPr>
              <a:spLocks noChangeShapeType="1"/>
            </p:cNvSpPr>
            <p:nvPr/>
          </p:nvSpPr>
          <p:spPr bwMode="auto">
            <a:xfrm flipV="1">
              <a:off x="444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" name="Text Box 1037"/>
            <p:cNvSpPr txBox="1">
              <a:spLocks noChangeArrowheads="1"/>
            </p:cNvSpPr>
            <p:nvPr/>
          </p:nvSpPr>
          <p:spPr bwMode="auto">
            <a:xfrm>
              <a:off x="4266" y="1877"/>
              <a:ext cx="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559038" y="2842785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r>
              <a:rPr kumimoji="1"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59038" y="3822954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从前向后扫描</a:t>
            </a:r>
            <a:endParaRPr kumimoji="1"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r[j]&lt;r[</a:t>
            </a:r>
            <a:r>
              <a:rPr kumimoji="1"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9038" y="4783830"/>
            <a:ext cx="22603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交换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r[j]</a:t>
            </a:r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r[</a:t>
            </a:r>
            <a:r>
              <a:rPr kumimoji="1"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</a:t>
            </a:r>
          </a:p>
          <a:p>
            <a:r>
              <a:rPr kumimoji="1"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kumimoji="1"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--</a:t>
            </a:r>
            <a:endParaRPr kumimoji="1" lang="zh-CN" altLang="en-US" sz="2400" dirty="0">
              <a:solidFill>
                <a:srgbClr val="40404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5798563" y="4355928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9630243" y="4031928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8672323" y="3959928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3867483" y="4247928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6741243" y="410392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4840643" y="4175928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7718213" y="3995928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80" name="Group 1090"/>
          <p:cNvGrpSpPr>
            <a:grpSpLocks/>
          </p:cNvGrpSpPr>
          <p:nvPr/>
        </p:nvGrpSpPr>
        <p:grpSpPr bwMode="auto">
          <a:xfrm>
            <a:off x="7965863" y="4762372"/>
            <a:ext cx="285750" cy="520700"/>
            <a:chOff x="4460" y="1837"/>
            <a:chExt cx="180" cy="328"/>
          </a:xfrm>
        </p:grpSpPr>
        <p:sp>
          <p:nvSpPr>
            <p:cNvPr id="82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" name="Text Box 1037"/>
            <p:cNvSpPr txBox="1">
              <a:spLocks noChangeArrowheads="1"/>
            </p:cNvSpPr>
            <p:nvPr/>
          </p:nvSpPr>
          <p:spPr bwMode="auto">
            <a:xfrm>
              <a:off x="4496" y="1877"/>
              <a:ext cx="1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j</a:t>
              </a:r>
            </a:p>
          </p:txBody>
        </p:sp>
      </p:grpSp>
      <p:grpSp>
        <p:nvGrpSpPr>
          <p:cNvPr id="84" name="Group 1090"/>
          <p:cNvGrpSpPr>
            <a:grpSpLocks/>
          </p:cNvGrpSpPr>
          <p:nvPr/>
        </p:nvGrpSpPr>
        <p:grpSpPr bwMode="auto">
          <a:xfrm>
            <a:off x="6613306" y="4769111"/>
            <a:ext cx="292100" cy="525463"/>
            <a:chOff x="4276" y="1837"/>
            <a:chExt cx="184" cy="331"/>
          </a:xfrm>
        </p:grpSpPr>
        <p:sp>
          <p:nvSpPr>
            <p:cNvPr id="85" name="Line 1036"/>
            <p:cNvSpPr>
              <a:spLocks noChangeShapeType="1"/>
            </p:cNvSpPr>
            <p:nvPr/>
          </p:nvSpPr>
          <p:spPr bwMode="auto">
            <a:xfrm flipV="1">
              <a:off x="4460" y="1837"/>
              <a:ext cx="0" cy="272"/>
            </a:xfrm>
            <a:prstGeom prst="line">
              <a:avLst/>
            </a:prstGeom>
            <a:noFill/>
            <a:ln w="28575">
              <a:solidFill>
                <a:srgbClr val="5C307D"/>
              </a:solidFill>
              <a:miter lim="800000"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" name="Text Box 1037"/>
            <p:cNvSpPr txBox="1">
              <a:spLocks noChangeArrowheads="1"/>
            </p:cNvSpPr>
            <p:nvPr/>
          </p:nvSpPr>
          <p:spPr bwMode="auto">
            <a:xfrm>
              <a:off x="4276" y="1877"/>
              <a:ext cx="1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kumimoji="1"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87" name="TextBox 86"/>
          <p:cNvSpPr txBox="1"/>
          <p:nvPr/>
        </p:nvSpPr>
        <p:spPr>
          <a:xfrm>
            <a:off x="4580331" y="5580881"/>
            <a:ext cx="4922520" cy="523220"/>
          </a:xfrm>
          <a:prstGeom prst="rect">
            <a:avLst/>
          </a:prstGeom>
          <a:noFill/>
          <a:ln w="28575">
            <a:solidFill>
              <a:srgbClr val="5C307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重复上述过程，直到 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等于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88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1 2.22222E-6 L 0.08034 2.22222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29 2.22222E-6 L 0.1586 2.22222E-6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0.00231 L -0.07018 0.00231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5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69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0" fill="hold">
                      <p:stCondLst>
                        <p:cond delay="0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84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5" fill="hold">
                      <p:stCondLst>
                        <p:cond delay="0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89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0" fill="hold">
                      <p:stCondLst>
                        <p:cond delay="0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94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5" fill="hold">
                      <p:stCondLst>
                        <p:cond delay="0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99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0" fill="hold">
                      <p:stCondLst>
                        <p:cond delay="0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09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0" fill="hold">
                      <p:stCondLst>
                        <p:cond delay="0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14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5" fill="hold">
                      <p:stCondLst>
                        <p:cond delay="0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19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0" fill="hold">
                      <p:stCondLst>
                        <p:cond delay="0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124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5" fill="hold">
                      <p:stCondLst>
                        <p:cond delay="0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29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0" fill="hold">
                      <p:stCondLst>
                        <p:cond delay="0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3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0" fill="hold">
                      <p:stCondLst>
                        <p:cond delay="0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44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5" fill="hold">
                      <p:stCondLst>
                        <p:cond delay="0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149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0" fill="hold">
                      <p:stCondLst>
                        <p:cond delay="0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33" grpId="0" animBg="1"/>
      <p:bldP spid="39" grpId="0" animBg="1"/>
      <p:bldP spid="41" grpId="0" animBg="1"/>
      <p:bldP spid="43" grpId="0" animBg="1"/>
      <p:bldP spid="46" grpId="0" animBg="1"/>
      <p:bldP spid="47" grpId="0" animBg="1"/>
      <p:bldP spid="48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71" grpId="0" animBg="1"/>
      <p:bldP spid="72" grpId="0" animBg="1"/>
      <p:bldP spid="42" grpId="0"/>
      <p:bldP spid="44" grpId="0"/>
      <p:bldP spid="45" grpId="0" animBg="1"/>
      <p:bldP spid="45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6" grpId="0" animBg="1"/>
      <p:bldP spid="56" grpId="1" animBg="1"/>
      <p:bldP spid="8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1527" y="691723"/>
            <a:ext cx="10624193" cy="542712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first, j = end, temp;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j)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retutn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为轴值记录的最终位置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626279" y="1180779"/>
            <a:ext cx="6849441" cy="523220"/>
            <a:chOff x="542923" y="5388590"/>
            <a:chExt cx="6849441" cy="523220"/>
          </a:xfrm>
        </p:grpSpPr>
        <p:sp>
          <p:nvSpPr>
            <p:cNvPr id="58" name="TextBox 57"/>
            <p:cNvSpPr txBox="1"/>
            <p:nvPr/>
          </p:nvSpPr>
          <p:spPr>
            <a:xfrm>
              <a:off x="1109418" y="5388590"/>
              <a:ext cx="62829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为什么设置形参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first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end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？表示什么？</a:t>
              </a:r>
              <a:endParaRPr kumimoji="1" lang="zh-CN" altLang="en-US" sz="2800" b="1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9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5092103" y="333107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8923783" y="300707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7965863" y="293507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7007943" y="322307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3176263" y="307907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4134183" y="315107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6050023" y="297107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1" name="AutoShape 9"/>
          <p:cNvSpPr>
            <a:spLocks noChangeArrowheads="1"/>
          </p:cNvSpPr>
          <p:nvPr/>
        </p:nvSpPr>
        <p:spPr bwMode="auto">
          <a:xfrm>
            <a:off x="5107343" y="4365816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8939023" y="404181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7981103" y="3969816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3176263" y="425781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6050023" y="411381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4149423" y="418581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7" name="AutoShape 9"/>
          <p:cNvSpPr>
            <a:spLocks noChangeArrowheads="1"/>
          </p:cNvSpPr>
          <p:nvPr/>
        </p:nvSpPr>
        <p:spPr bwMode="auto">
          <a:xfrm>
            <a:off x="7026993" y="4005816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5295429" y="1856399"/>
            <a:ext cx="534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表示待划分区间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[first, end]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，是变化的</a:t>
            </a:r>
            <a:endParaRPr kumimoji="1" lang="zh-CN" altLang="en-US" sz="2400" b="1" dirty="0"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926133" y="4754887"/>
            <a:ext cx="784867" cy="525716"/>
            <a:chOff x="5926133" y="4754887"/>
            <a:chExt cx="784867" cy="525716"/>
          </a:xfrm>
        </p:grpSpPr>
        <p:grpSp>
          <p:nvGrpSpPr>
            <p:cNvPr id="29" name="Group 1090"/>
            <p:cNvGrpSpPr>
              <a:grpSpLocks/>
            </p:cNvGrpSpPr>
            <p:nvPr/>
          </p:nvGrpSpPr>
          <p:grpSpPr bwMode="auto">
            <a:xfrm>
              <a:off x="6425250" y="4754887"/>
              <a:ext cx="285750" cy="520700"/>
              <a:chOff x="4460" y="1837"/>
              <a:chExt cx="180" cy="328"/>
            </a:xfrm>
          </p:grpSpPr>
          <p:sp>
            <p:nvSpPr>
              <p:cNvPr id="30" name="Line 1036"/>
              <p:cNvSpPr>
                <a:spLocks noChangeShapeType="1"/>
              </p:cNvSpPr>
              <p:nvPr/>
            </p:nvSpPr>
            <p:spPr bwMode="auto">
              <a:xfrm flipV="1">
                <a:off x="4460" y="1837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miter lim="800000"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1" name="Text Box 1037"/>
              <p:cNvSpPr txBox="1">
                <a:spLocks noChangeArrowheads="1"/>
              </p:cNvSpPr>
              <p:nvPr/>
            </p:nvSpPr>
            <p:spPr bwMode="auto">
              <a:xfrm>
                <a:off x="4496" y="1877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j</a:t>
                </a:r>
              </a:p>
            </p:txBody>
          </p:sp>
        </p:grpSp>
        <p:grpSp>
          <p:nvGrpSpPr>
            <p:cNvPr id="32" name="Group 1090"/>
            <p:cNvGrpSpPr>
              <a:grpSpLocks/>
            </p:cNvGrpSpPr>
            <p:nvPr/>
          </p:nvGrpSpPr>
          <p:grpSpPr bwMode="auto">
            <a:xfrm>
              <a:off x="5926133" y="4755140"/>
              <a:ext cx="292100" cy="525463"/>
              <a:chOff x="4276" y="1837"/>
              <a:chExt cx="184" cy="331"/>
            </a:xfrm>
          </p:grpSpPr>
          <p:sp>
            <p:nvSpPr>
              <p:cNvPr id="33" name="Line 1036"/>
              <p:cNvSpPr>
                <a:spLocks noChangeShapeType="1"/>
              </p:cNvSpPr>
              <p:nvPr/>
            </p:nvSpPr>
            <p:spPr bwMode="auto">
              <a:xfrm flipV="1">
                <a:off x="4460" y="1837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5C307D"/>
                </a:solidFill>
                <a:miter lim="800000"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Text Box 1037"/>
              <p:cNvSpPr txBox="1">
                <a:spLocks noChangeArrowheads="1"/>
              </p:cNvSpPr>
              <p:nvPr/>
            </p:nvSpPr>
            <p:spPr bwMode="auto">
              <a:xfrm>
                <a:off x="4276" y="1877"/>
                <a:ext cx="14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dirty="0" err="1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endParaRPr kumimoji="1"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555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9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7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9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5"/>
                  </p:tgtEl>
                </p:cond>
              </p:nextCondLst>
            </p:seq>
          </p:childTnLst>
        </p:cTn>
      </p:par>
    </p:tnLst>
    <p:bldLst>
      <p:bldP spid="69" grpId="0" animBg="1"/>
      <p:bldP spid="69" grpId="1" animBg="1"/>
      <p:bldP spid="70" grpId="0" animBg="1"/>
      <p:bldP spid="70" grpId="1" animBg="1"/>
      <p:bldP spid="81" grpId="0" animBg="1"/>
      <p:bldP spid="81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2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1527" y="691723"/>
            <a:ext cx="10624193" cy="542712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first, j = end, temp;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	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retutn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为轴值记录的最终位置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51527" y="2348978"/>
            <a:ext cx="10380353" cy="14260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 &amp;&amp; r[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r[j]) j</a:t>
            </a:r>
            <a:r>
              <a:rPr lang="en-US" altLang="zh-CN" sz="2400" dirty="0">
                <a:solidFill>
                  <a:srgbClr val="B42D2D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右侧扫描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 {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temp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r[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r[j]; r[j] =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temp;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1527" y="3690544"/>
            <a:ext cx="10380353" cy="14260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 &amp;&amp;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r[j])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左侧扫描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temp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r[j]; r[j] = temp;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57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55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51527" y="691723"/>
            <a:ext cx="10624193" cy="542712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first, j = end, temp;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	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retutn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为轴值记录的最终位置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851527" y="2348978"/>
            <a:ext cx="10380353" cy="14260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 &amp;&amp; r[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r[j]) j</a:t>
            </a:r>
            <a:r>
              <a:rPr lang="en-US" altLang="zh-CN" sz="2400" dirty="0">
                <a:solidFill>
                  <a:srgbClr val="B42D2D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右侧扫描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 {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temp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r[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r[j]; r[j] =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temp;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851527" y="3690544"/>
            <a:ext cx="10380353" cy="14260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 &amp;&amp;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r[j])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左侧扫描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temp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r[j]; r[j] = temp;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645463" y="823049"/>
            <a:ext cx="4197681" cy="523220"/>
            <a:chOff x="542923" y="5388590"/>
            <a:chExt cx="4197681" cy="523220"/>
          </a:xfrm>
        </p:grpSpPr>
        <p:sp>
          <p:nvSpPr>
            <p:cNvPr id="31" name="TextBox 30"/>
            <p:cNvSpPr txBox="1"/>
            <p:nvPr/>
          </p:nvSpPr>
          <p:spPr>
            <a:xfrm>
              <a:off x="1109418" y="5388590"/>
              <a:ext cx="3631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时间复杂度是多少？</a:t>
              </a:r>
              <a:endParaRPr kumimoji="1" lang="zh-CN" altLang="en-US" sz="2800" b="1" dirty="0"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3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6179349" y="1376749"/>
            <a:ext cx="5342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下标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共同将数组扫描一遍，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sz="2400" b="1" dirty="0"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922520" y="2758440"/>
            <a:ext cx="54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4937760" y="4069080"/>
            <a:ext cx="54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6028166" y="3405286"/>
            <a:ext cx="54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6092703" y="4792126"/>
            <a:ext cx="54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1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55" grpId="0"/>
      <p:bldP spid="29" grpId="0"/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5783323" y="211450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9615003" y="179050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8657083" y="171850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3867483" y="200650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41243" y="186250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4825403" y="193450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7699163" y="175450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2923" y="5525750"/>
            <a:ext cx="10688956" cy="523220"/>
            <a:chOff x="542923" y="5388590"/>
            <a:chExt cx="10688956" cy="523220"/>
          </a:xfrm>
        </p:grpSpPr>
        <p:sp>
          <p:nvSpPr>
            <p:cNvPr id="50" name="TextBox 49"/>
            <p:cNvSpPr txBox="1"/>
            <p:nvPr/>
          </p:nvSpPr>
          <p:spPr>
            <a:xfrm>
              <a:off x="1109418" y="5388590"/>
              <a:ext cx="10122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处理一次划分得到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的两个待排序子序列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97203" y="2939177"/>
            <a:ext cx="2659146" cy="523220"/>
            <a:chOff x="497203" y="2862977"/>
            <a:chExt cx="2659146" cy="523220"/>
          </a:xfrm>
        </p:grpSpPr>
        <p:grpSp>
          <p:nvGrpSpPr>
            <p:cNvPr id="61" name="Group 109"/>
            <p:cNvGrpSpPr/>
            <p:nvPr/>
          </p:nvGrpSpPr>
          <p:grpSpPr>
            <a:xfrm>
              <a:off x="497203" y="2927400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63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1176320" y="2862977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解决方法：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矩形 78"/>
          <p:cNvSpPr/>
          <p:nvPr/>
        </p:nvSpPr>
        <p:spPr>
          <a:xfrm>
            <a:off x="974922" y="3501277"/>
            <a:ext cx="3159261" cy="4611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 smtClean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endParaRPr lang="en-US" altLang="zh-CN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500"/>
              </a:lnSpc>
            </a:pP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Rectangle 5"/>
          <p:cNvSpPr>
            <a:spLocks noChangeArrowheads="1"/>
          </p:cNvSpPr>
          <p:nvPr/>
        </p:nvSpPr>
        <p:spPr bwMode="auto">
          <a:xfrm>
            <a:off x="664485" y="1942277"/>
            <a:ext cx="2491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一次划分结果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3" name="Rectangle 7"/>
          <p:cNvSpPr>
            <a:spLocks noChangeArrowheads="1"/>
          </p:cNvSpPr>
          <p:nvPr/>
        </p:nvSpPr>
        <p:spPr bwMode="auto">
          <a:xfrm>
            <a:off x="4598212" y="3275355"/>
            <a:ext cx="6496508" cy="2092881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6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void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QuickSort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(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r[ ],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first,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end )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{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pivot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 Partition (r, first,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end); </a:t>
            </a:r>
            <a:endParaRPr kumimoji="1" lang="zh-CN" altLang="en-US" sz="24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l">
              <a:lnSpc>
                <a:spcPts val="2600"/>
              </a:lnSpc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24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QuickSort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(r, first,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pivot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+mn-ea"/>
              </a:rPr>
              <a:t>-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);      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</a:t>
            </a:r>
            <a:r>
              <a:rPr kumimoji="1" lang="en-US" altLang="zh-CN" sz="2400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QuickSort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(r, 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pivot+1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, end ); </a:t>
            </a:r>
          </a:p>
          <a:p>
            <a:pPr algn="l">
              <a:lnSpc>
                <a:spcPts val="2600"/>
              </a:lnSpc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  <a:endParaRPr kumimoji="1" lang="en-US" altLang="zh-CN" sz="24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465689" y="4196889"/>
            <a:ext cx="2659146" cy="523220"/>
            <a:chOff x="497203" y="2862977"/>
            <a:chExt cx="2659146" cy="523220"/>
          </a:xfrm>
        </p:grpSpPr>
        <p:grpSp>
          <p:nvGrpSpPr>
            <p:cNvPr id="85" name="Group 109"/>
            <p:cNvGrpSpPr/>
            <p:nvPr/>
          </p:nvGrpSpPr>
          <p:grpSpPr>
            <a:xfrm>
              <a:off x="497203" y="2927400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87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" name="矩形 85"/>
            <p:cNvSpPr/>
            <p:nvPr/>
          </p:nvSpPr>
          <p:spPr>
            <a:xfrm>
              <a:off x="1176320" y="2862977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算法描述：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283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9" grpId="0" animBg="1"/>
      <p:bldP spid="39" grpId="1" animBg="1"/>
      <p:bldP spid="41" grpId="0" animBg="1"/>
      <p:bldP spid="41" grpId="1" animBg="1"/>
      <p:bldP spid="43" grpId="0" animBg="1"/>
      <p:bldP spid="43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/>
      <p:bldP spid="55" grpId="0" animBg="1"/>
      <p:bldP spid="55" grpId="1" animBg="1"/>
      <p:bldP spid="57" grpId="0" animBg="1"/>
      <p:bldP spid="57" grpId="1" animBg="1"/>
      <p:bldP spid="60" grpId="0" animBg="1"/>
      <p:bldP spid="60" grpId="1" animBg="1"/>
      <p:bldP spid="62" grpId="0" animBg="1"/>
      <p:bldP spid="62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9" grpId="0"/>
      <p:bldP spid="81" grpId="0"/>
      <p:bldP spid="8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5783323" y="1179239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9615003" y="85523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8657083" y="78323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699163" y="107123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867483" y="92723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4825403" y="999239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41243" y="819239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649603" y="1212599"/>
            <a:ext cx="18847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待排序序列</a:t>
            </a:r>
            <a:endParaRPr kumimoji="1"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49603" y="201399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9603" y="302154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5783323" y="211450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9615003" y="179050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8657083" y="171850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3867483" y="193450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41243" y="186250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4825403" y="193450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7699163" y="175450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3867483" y="3104172"/>
            <a:ext cx="533400" cy="39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7699163" y="278017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9615003" y="2708172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4822946" y="2996172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5770654" y="2924172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8657083" y="2744172"/>
            <a:ext cx="533400" cy="75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42923" y="5388590"/>
            <a:ext cx="10688956" cy="523220"/>
            <a:chOff x="542923" y="5388590"/>
            <a:chExt cx="10688956" cy="523220"/>
          </a:xfrm>
        </p:grpSpPr>
        <p:sp>
          <p:nvSpPr>
            <p:cNvPr id="44" name="TextBox 43"/>
            <p:cNvSpPr txBox="1"/>
            <p:nvPr/>
          </p:nvSpPr>
          <p:spPr>
            <a:xfrm>
              <a:off x="1109418" y="5388590"/>
              <a:ext cx="1012246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递归何时结束？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5" name="Group 31"/>
            <p:cNvGrpSpPr/>
            <p:nvPr/>
          </p:nvGrpSpPr>
          <p:grpSpPr>
            <a:xfrm>
              <a:off x="542923" y="544933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9" name="组合 58"/>
          <p:cNvGrpSpPr/>
          <p:nvPr/>
        </p:nvGrpSpPr>
        <p:grpSpPr>
          <a:xfrm>
            <a:off x="479504" y="3962400"/>
            <a:ext cx="2659146" cy="523220"/>
            <a:chOff x="497203" y="2862977"/>
            <a:chExt cx="2659146" cy="523220"/>
          </a:xfrm>
        </p:grpSpPr>
        <p:grpSp>
          <p:nvGrpSpPr>
            <p:cNvPr id="61" name="Group 109"/>
            <p:cNvGrpSpPr/>
            <p:nvPr/>
          </p:nvGrpSpPr>
          <p:grpSpPr>
            <a:xfrm>
              <a:off x="497203" y="2927400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64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" name="矩形 62"/>
            <p:cNvSpPr/>
            <p:nvPr/>
          </p:nvSpPr>
          <p:spPr>
            <a:xfrm>
              <a:off x="1176320" y="2862977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解决方法：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0" name="矩形 79"/>
          <p:cNvSpPr/>
          <p:nvPr/>
        </p:nvSpPr>
        <p:spPr>
          <a:xfrm>
            <a:off x="957223" y="4554980"/>
            <a:ext cx="7440017" cy="4611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35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若待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排序序列只有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记录，即待划分区间长度为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77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137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8" fill="hold">
                      <p:stCondLst>
                        <p:cond delay="0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42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147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8" fill="hold">
                      <p:stCondLst>
                        <p:cond delay="0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57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8" fill="hold">
                      <p:stCondLst>
                        <p:cond delay="0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62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3" fill="hold">
                      <p:stCondLst>
                        <p:cond delay="0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39" grpId="0" animBg="1"/>
      <p:bldP spid="39" grpId="1" animBg="1"/>
      <p:bldP spid="41" grpId="0" animBg="1"/>
      <p:bldP spid="41" grpId="1" animBg="1"/>
      <p:bldP spid="43" grpId="0" animBg="1"/>
      <p:bldP spid="43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/>
      <p:bldP spid="50" grpId="0"/>
      <p:bldP spid="51" grpId="0"/>
      <p:bldP spid="55" grpId="0" animBg="1"/>
      <p:bldP spid="55" grpId="1" animBg="1"/>
      <p:bldP spid="57" grpId="0" animBg="1"/>
      <p:bldP spid="57" grpId="1" animBg="1"/>
      <p:bldP spid="60" grpId="0" animBg="1"/>
      <p:bldP spid="60" grpId="1" animBg="1"/>
      <p:bldP spid="62" grpId="0" animBg="1"/>
      <p:bldP spid="62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3" grpId="0" animBg="1"/>
      <p:bldP spid="93" grpId="1" animBg="1"/>
      <p:bldP spid="94" grpId="0" animBg="1"/>
      <p:bldP spid="94" grpId="1" animBg="1"/>
      <p:bldP spid="8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算法描述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09417" y="1157500"/>
            <a:ext cx="10122461" cy="3416320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1109416" y="2302533"/>
            <a:ext cx="10122461" cy="1938992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= Partition(r, first, end);  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first, pivot</a:t>
            </a:r>
            <a:r>
              <a:rPr lang="en-US" altLang="zh-CN" sz="2400" dirty="0">
                <a:solidFill>
                  <a:srgbClr val="5C307D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1);        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pivot+1, end);         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1124658" y="1887328"/>
            <a:ext cx="10122461" cy="461665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(first == end) return;    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区间长度为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，递归结束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24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51527" y="691723"/>
            <a:ext cx="10624193" cy="5427127"/>
          </a:xfrm>
          <a:prstGeom prst="rect">
            <a:avLst/>
          </a:prstGeom>
          <a:ln>
            <a:solidFill>
              <a:srgbClr val="5C30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Partition(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first, j = end, temp;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	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retutn</a:t>
            </a: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851527" y="2348978"/>
            <a:ext cx="10380353" cy="14260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 &amp;&amp; r[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r[j]) j</a:t>
            </a:r>
            <a:r>
              <a:rPr lang="en-US" altLang="zh-CN" sz="2400" dirty="0">
                <a:solidFill>
                  <a:srgbClr val="B42D2D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 {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temp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r[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r[j]; r[j] =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temp;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51527" y="3690544"/>
            <a:ext cx="10380353" cy="1426031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 &amp;&amp;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r[j])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zh-CN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j)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temp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r[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r[j]; r[j] = temp;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285A32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1" name="组合 100"/>
          <p:cNvGrpSpPr/>
          <p:nvPr/>
        </p:nvGrpSpPr>
        <p:grpSpPr>
          <a:xfrm>
            <a:off x="7092277" y="3293489"/>
            <a:ext cx="4504878" cy="652486"/>
            <a:chOff x="643028" y="5387917"/>
            <a:chExt cx="4504878" cy="652486"/>
          </a:xfrm>
        </p:grpSpPr>
        <p:sp>
          <p:nvSpPr>
            <p:cNvPr id="102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比较语句？执行次数？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3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8" name="组合 107"/>
          <p:cNvGrpSpPr/>
          <p:nvPr/>
        </p:nvGrpSpPr>
        <p:grpSpPr>
          <a:xfrm>
            <a:off x="7107516" y="4090081"/>
            <a:ext cx="4504878" cy="652486"/>
            <a:chOff x="643028" y="5387917"/>
            <a:chExt cx="4504878" cy="652486"/>
          </a:xfrm>
        </p:grpSpPr>
        <p:sp>
          <p:nvSpPr>
            <p:cNvPr id="109" name="Text Box 6"/>
            <p:cNvSpPr txBox="1">
              <a:spLocks noChangeArrowheads="1"/>
            </p:cNvSpPr>
            <p:nvPr/>
          </p:nvSpPr>
          <p:spPr bwMode="auto">
            <a:xfrm>
              <a:off x="1263462" y="5387917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移动语句？执行次数？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0" name="Group 31"/>
            <p:cNvGrpSpPr/>
            <p:nvPr/>
          </p:nvGrpSpPr>
          <p:grpSpPr>
            <a:xfrm>
              <a:off x="643028" y="552943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115" name="直接连接符 114"/>
          <p:cNvCxnSpPr/>
          <p:nvPr/>
        </p:nvCxnSpPr>
        <p:spPr>
          <a:xfrm>
            <a:off x="3403680" y="2780525"/>
            <a:ext cx="154800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1833960" y="4775633"/>
            <a:ext cx="4176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3418920" y="4108668"/>
            <a:ext cx="1548000" cy="0"/>
          </a:xfrm>
          <a:prstGeom prst="line">
            <a:avLst/>
          </a:prstGeom>
          <a:ln w="28575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850463" y="3406372"/>
            <a:ext cx="4176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组合 118"/>
          <p:cNvGrpSpPr/>
          <p:nvPr/>
        </p:nvGrpSpPr>
        <p:grpSpPr>
          <a:xfrm>
            <a:off x="5847339" y="4869406"/>
            <a:ext cx="5552181" cy="652486"/>
            <a:chOff x="4811019" y="4639116"/>
            <a:chExt cx="5552181" cy="652486"/>
          </a:xfrm>
        </p:grpSpPr>
        <p:grpSp>
          <p:nvGrpSpPr>
            <p:cNvPr id="120" name="Group 36"/>
            <p:cNvGrpSpPr/>
            <p:nvPr/>
          </p:nvGrpSpPr>
          <p:grpSpPr>
            <a:xfrm>
              <a:off x="4811019" y="4808895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22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1" name="Text Box 6"/>
            <p:cNvSpPr txBox="1">
              <a:spLocks noChangeArrowheads="1"/>
            </p:cNvSpPr>
            <p:nvPr/>
          </p:nvSpPr>
          <p:spPr bwMode="auto">
            <a:xfrm>
              <a:off x="5300214" y="4639116"/>
              <a:ext cx="5062986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取决于待排序序列的初始状态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91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</p:childTnLst>
        </p:cTn>
      </p:par>
    </p:tnLst>
    <p:bldLst>
      <p:bldP spid="82" grpId="0"/>
      <p:bldP spid="10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6590030" y="219561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8101330" y="212361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3" name="AutoShape 9"/>
          <p:cNvSpPr>
            <a:spLocks noChangeArrowheads="1"/>
          </p:cNvSpPr>
          <p:nvPr/>
        </p:nvSpPr>
        <p:spPr bwMode="auto">
          <a:xfrm>
            <a:off x="7345680" y="2051615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5834380" y="1979615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9612630" y="190761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07943" y="923176"/>
            <a:ext cx="6973957" cy="652486"/>
            <a:chOff x="607943" y="923176"/>
            <a:chExt cx="6973957" cy="652486"/>
          </a:xfrm>
        </p:grpSpPr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651696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最好情况：每次划分的轴值均是中值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49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7315200" y="978536"/>
            <a:ext cx="168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8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8856980" y="1835615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10368280" y="1763615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7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8101330" y="298571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5834380" y="312971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6590030" y="320171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7345680" y="305771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9612630" y="291371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0" name="AutoShape 9"/>
          <p:cNvSpPr>
            <a:spLocks noChangeArrowheads="1"/>
          </p:cNvSpPr>
          <p:nvPr/>
        </p:nvSpPr>
        <p:spPr bwMode="auto">
          <a:xfrm>
            <a:off x="8856980" y="284171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10368280" y="2769716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7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5834380" y="417419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6590030" y="410219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8856980" y="388619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9612630" y="381419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6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7" name="AutoShape 9"/>
          <p:cNvSpPr>
            <a:spLocks noChangeArrowheads="1"/>
          </p:cNvSpPr>
          <p:nvPr/>
        </p:nvSpPr>
        <p:spPr bwMode="auto">
          <a:xfrm>
            <a:off x="7345680" y="403019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8" name="AutoShape 9"/>
          <p:cNvSpPr>
            <a:spLocks noChangeArrowheads="1"/>
          </p:cNvSpPr>
          <p:nvPr/>
        </p:nvSpPr>
        <p:spPr bwMode="auto">
          <a:xfrm>
            <a:off x="10368280" y="3742196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7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8" name="AutoShape 9"/>
          <p:cNvSpPr>
            <a:spLocks noChangeArrowheads="1"/>
          </p:cNvSpPr>
          <p:nvPr/>
        </p:nvSpPr>
        <p:spPr bwMode="auto">
          <a:xfrm>
            <a:off x="5834380" y="513657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0" name="AutoShape 9"/>
          <p:cNvSpPr>
            <a:spLocks noChangeArrowheads="1"/>
          </p:cNvSpPr>
          <p:nvPr/>
        </p:nvSpPr>
        <p:spPr bwMode="auto">
          <a:xfrm>
            <a:off x="8856980" y="484857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2" name="AutoShape 9"/>
          <p:cNvSpPr>
            <a:spLocks noChangeArrowheads="1"/>
          </p:cNvSpPr>
          <p:nvPr/>
        </p:nvSpPr>
        <p:spPr bwMode="auto">
          <a:xfrm>
            <a:off x="7345680" y="4992579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3" name="AutoShape 9"/>
          <p:cNvSpPr>
            <a:spLocks noChangeArrowheads="1"/>
          </p:cNvSpPr>
          <p:nvPr/>
        </p:nvSpPr>
        <p:spPr bwMode="auto">
          <a:xfrm>
            <a:off x="10368280" y="4704579"/>
            <a:ext cx="533400" cy="79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7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1156372" y="1660415"/>
            <a:ext cx="3365347" cy="470065"/>
            <a:chOff x="6469140" y="2267181"/>
            <a:chExt cx="3365347" cy="470065"/>
          </a:xfrm>
        </p:grpSpPr>
        <p:sp>
          <p:nvSpPr>
            <p:cNvPr id="95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70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排序趟数：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</a:t>
              </a:r>
              <a:r>
                <a:rPr kumimoji="1"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156372" y="2252451"/>
            <a:ext cx="3365347" cy="498598"/>
            <a:chOff x="6469140" y="2267181"/>
            <a:chExt cx="3365347" cy="498598"/>
          </a:xfrm>
        </p:grpSpPr>
        <p:sp>
          <p:nvSpPr>
            <p:cNvPr id="98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一趟排序：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49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18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9" fill="hold">
                      <p:stCondLst>
                        <p:cond delay="0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23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4" fill="hold">
                      <p:stCondLst>
                        <p:cond delay="0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133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4" fill="hold">
                      <p:stCondLst>
                        <p:cond delay="0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13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9" fill="hold">
                      <p:stCondLst>
                        <p:cond delay="0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43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4" fill="hold">
                      <p:stCondLst>
                        <p:cond delay="0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48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9" fill="hold">
                      <p:stCondLst>
                        <p:cond delay="0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63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83" restart="whenNotActive" fill="hold" evtFilter="cancelBubble" nodeType="interactiveSeq">
                <p:stCondLst>
                  <p:cond evt="onClick" delay="0">
                    <p:tgtEl>
                      <p:spTgt spid="9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4" fill="hold">
                      <p:stCondLst>
                        <p:cond delay="0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3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52" grpId="0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7" grpId="0" animBg="1"/>
      <p:bldP spid="77" grpId="1" animBg="1"/>
      <p:bldP spid="78" grpId="0" animBg="1"/>
      <p:bldP spid="78" grpId="1" animBg="1"/>
      <p:bldP spid="88" grpId="0" animBg="1"/>
      <p:bldP spid="88" grpId="1" animBg="1"/>
      <p:bldP spid="90" grpId="0" animBg="1"/>
      <p:bldP spid="90" grpId="1" animBg="1"/>
      <p:bldP spid="92" grpId="0" animBg="1"/>
      <p:bldP spid="92" grpId="1" animBg="1"/>
      <p:bldP spid="93" grpId="0" animBg="1"/>
      <p:bldP spid="9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245288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2387572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起泡排序的基本思想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4123344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36103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8.3.1 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起泡排序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964746" y="33327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2" y="326742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起泡排序的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时空性能</a:t>
            </a:r>
          </a:p>
        </p:txBody>
      </p:sp>
      <p:grpSp>
        <p:nvGrpSpPr>
          <p:cNvPr id="21" name="Group 40"/>
          <p:cNvGrpSpPr/>
          <p:nvPr/>
        </p:nvGrpSpPr>
        <p:grpSpPr>
          <a:xfrm>
            <a:off x="1964746" y="42166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2709862" y="4151340"/>
            <a:ext cx="50015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起泡排序的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</a:t>
            </a:r>
          </a:p>
        </p:txBody>
      </p:sp>
    </p:spTree>
    <p:extLst>
      <p:ext uri="{BB962C8B-B14F-4D97-AF65-F5344CB8AC3E}">
        <p14:creationId xmlns:p14="http://schemas.microsoft.com/office/powerpoint/2010/main" val="292768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34" grpId="0"/>
      <p:bldP spid="19" grpId="0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373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07943" y="923176"/>
            <a:ext cx="6973957" cy="652486"/>
            <a:chOff x="607943" y="923176"/>
            <a:chExt cx="6973957" cy="652486"/>
          </a:xfrm>
        </p:grpSpPr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651696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最好情况：每次划分的轴值均是中值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49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7315200" y="978536"/>
            <a:ext cx="168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8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4" name="组合 93"/>
          <p:cNvGrpSpPr/>
          <p:nvPr/>
        </p:nvGrpSpPr>
        <p:grpSpPr>
          <a:xfrm>
            <a:off x="1156372" y="1660415"/>
            <a:ext cx="3365347" cy="470065"/>
            <a:chOff x="6469140" y="2267181"/>
            <a:chExt cx="3365347" cy="470065"/>
          </a:xfrm>
        </p:grpSpPr>
        <p:sp>
          <p:nvSpPr>
            <p:cNvPr id="95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700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排序趟数：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</a:t>
              </a:r>
              <a:r>
                <a:rPr kumimoji="1"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156372" y="2252451"/>
            <a:ext cx="3365347" cy="498598"/>
            <a:chOff x="6469140" y="2267181"/>
            <a:chExt cx="3365347" cy="498598"/>
          </a:xfrm>
        </p:grpSpPr>
        <p:sp>
          <p:nvSpPr>
            <p:cNvPr id="98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一趟排序：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607943" y="3072956"/>
            <a:ext cx="5107057" cy="652486"/>
            <a:chOff x="607943" y="923176"/>
            <a:chExt cx="5107057" cy="652486"/>
          </a:xfrm>
        </p:grpSpPr>
        <p:sp>
          <p:nvSpPr>
            <p:cNvPr id="54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465006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最坏情况：正序、逆序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5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6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6850380" y="194651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7776210" y="187451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8702040" y="1802510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9627870" y="1730510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6" name="AutoShape 9"/>
          <p:cNvSpPr>
            <a:spLocks noChangeArrowheads="1"/>
          </p:cNvSpPr>
          <p:nvPr/>
        </p:nvSpPr>
        <p:spPr bwMode="auto">
          <a:xfrm>
            <a:off x="10553700" y="165851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5" name="AutoShape 9"/>
          <p:cNvSpPr>
            <a:spLocks noChangeArrowheads="1"/>
          </p:cNvSpPr>
          <p:nvPr/>
        </p:nvSpPr>
        <p:spPr bwMode="auto">
          <a:xfrm>
            <a:off x="7776210" y="264095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6" name="AutoShape 9"/>
          <p:cNvSpPr>
            <a:spLocks noChangeArrowheads="1"/>
          </p:cNvSpPr>
          <p:nvPr/>
        </p:nvSpPr>
        <p:spPr bwMode="auto">
          <a:xfrm>
            <a:off x="8702040" y="2568956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7" name="AutoShape 9"/>
          <p:cNvSpPr>
            <a:spLocks noChangeArrowheads="1"/>
          </p:cNvSpPr>
          <p:nvPr/>
        </p:nvSpPr>
        <p:spPr bwMode="auto">
          <a:xfrm>
            <a:off x="9627870" y="2496956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9" name="AutoShape 9"/>
          <p:cNvSpPr>
            <a:spLocks noChangeArrowheads="1"/>
          </p:cNvSpPr>
          <p:nvPr/>
        </p:nvSpPr>
        <p:spPr bwMode="auto">
          <a:xfrm>
            <a:off x="10553700" y="242495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0" name="AutoShape 9"/>
          <p:cNvSpPr>
            <a:spLocks noChangeArrowheads="1"/>
          </p:cNvSpPr>
          <p:nvPr/>
        </p:nvSpPr>
        <p:spPr bwMode="auto">
          <a:xfrm>
            <a:off x="8689987" y="3346980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9615817" y="3274980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10541647" y="320298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4" name="AutoShape 9"/>
          <p:cNvSpPr>
            <a:spLocks noChangeArrowheads="1"/>
          </p:cNvSpPr>
          <p:nvPr/>
        </p:nvSpPr>
        <p:spPr bwMode="auto">
          <a:xfrm>
            <a:off x="9627870" y="4067460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5" name="AutoShape 9"/>
          <p:cNvSpPr>
            <a:spLocks noChangeArrowheads="1"/>
          </p:cNvSpPr>
          <p:nvPr/>
        </p:nvSpPr>
        <p:spPr bwMode="auto">
          <a:xfrm>
            <a:off x="10553700" y="399546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7" name="AutoShape 9"/>
          <p:cNvSpPr>
            <a:spLocks noChangeArrowheads="1"/>
          </p:cNvSpPr>
          <p:nvPr/>
        </p:nvSpPr>
        <p:spPr bwMode="auto">
          <a:xfrm>
            <a:off x="10541647" y="477270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1039943" y="3850980"/>
            <a:ext cx="3365347" cy="498598"/>
            <a:chOff x="6469140" y="2267181"/>
            <a:chExt cx="3365347" cy="498598"/>
          </a:xfrm>
        </p:grpSpPr>
        <p:sp>
          <p:nvSpPr>
            <p:cNvPr id="109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排序趟数：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0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1039943" y="4443016"/>
            <a:ext cx="3365347" cy="498598"/>
            <a:chOff x="6469140" y="2267181"/>
            <a:chExt cx="3365347" cy="498598"/>
          </a:xfrm>
        </p:grpSpPr>
        <p:sp>
          <p:nvSpPr>
            <p:cNvPr id="112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一趟排序：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3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4811279" y="3157370"/>
            <a:ext cx="168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607943" y="5096700"/>
            <a:ext cx="6973957" cy="597921"/>
            <a:chOff x="607943" y="923176"/>
            <a:chExt cx="6973957" cy="597921"/>
          </a:xfrm>
        </p:grpSpPr>
        <p:sp>
          <p:nvSpPr>
            <p:cNvPr id="116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6516968" cy="5979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平均情况：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18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1" name="TextBox 120"/>
          <p:cNvSpPr txBox="1"/>
          <p:nvPr/>
        </p:nvSpPr>
        <p:spPr>
          <a:xfrm>
            <a:off x="2998522" y="5136444"/>
            <a:ext cx="1682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altLang="zh-CN" sz="28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00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1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2" fill="hold">
                      <p:stCondLst>
                        <p:cond delay="0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60" grpId="0" animBg="1"/>
      <p:bldP spid="60" grpId="1" animBg="1"/>
      <p:bldP spid="61" grpId="0" animBg="1"/>
      <p:bldP spid="62" grpId="0" animBg="1"/>
      <p:bldP spid="76" grpId="0" animBg="1"/>
      <p:bldP spid="85" grpId="0" animBg="1"/>
      <p:bldP spid="85" grpId="1" animBg="1"/>
      <p:bldP spid="86" grpId="0" animBg="1"/>
      <p:bldP spid="87" grpId="0" animBg="1"/>
      <p:bldP spid="89" grpId="0" animBg="1"/>
      <p:bldP spid="100" grpId="0" animBg="1"/>
      <p:bldP spid="101" grpId="0" animBg="1"/>
      <p:bldP spid="102" grpId="0" animBg="1"/>
      <p:bldP spid="104" grpId="0" animBg="1"/>
      <p:bldP spid="105" grpId="0" animBg="1"/>
      <p:bldP spid="107" grpId="0" animBg="1"/>
      <p:bldP spid="114" grpId="0"/>
      <p:bldP spid="1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2923" y="1267549"/>
            <a:ext cx="4775837" cy="652486"/>
            <a:chOff x="607943" y="923176"/>
            <a:chExt cx="4775837" cy="652486"/>
          </a:xfrm>
        </p:grpSpPr>
        <p:sp>
          <p:nvSpPr>
            <p:cNvPr id="45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4318848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空间性能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7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8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4" name="Text Box 6"/>
          <p:cNvSpPr txBox="1">
            <a:spLocks noChangeArrowheads="1"/>
          </p:cNvSpPr>
          <p:nvPr/>
        </p:nvSpPr>
        <p:spPr bwMode="auto">
          <a:xfrm>
            <a:off x="2851509" y="1261434"/>
            <a:ext cx="2459568" cy="652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(log</a:t>
            </a:r>
            <a:r>
              <a:rPr kumimoji="1" lang="en-US" altLang="zh-CN" sz="2800" baseline="-250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)~</a:t>
            </a:r>
            <a:r>
              <a:rPr kumimoji="1"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i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066236" y="1980059"/>
            <a:ext cx="3365347" cy="498598"/>
            <a:chOff x="6469140" y="2267181"/>
            <a:chExt cx="3365347" cy="498598"/>
          </a:xfrm>
        </p:grpSpPr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2813535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一次划分：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066236" y="2494954"/>
            <a:ext cx="4039164" cy="498598"/>
            <a:chOff x="6469140" y="2267181"/>
            <a:chExt cx="4039164" cy="498598"/>
          </a:xfrm>
        </p:grpSpPr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7020952" y="2267181"/>
              <a:ext cx="3487352" cy="4985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  <a:buSzPct val="85000"/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递归深度：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O(log</a:t>
              </a:r>
              <a:r>
                <a:rPr kumimoji="1" lang="en-US" altLang="zh-CN" sz="24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)~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kumimoji="1"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84"/>
            <p:cNvSpPr>
              <a:spLocks/>
            </p:cNvSpPr>
            <p:nvPr/>
          </p:nvSpPr>
          <p:spPr bwMode="auto">
            <a:xfrm>
              <a:off x="6469140" y="2321240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86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58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449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稳定性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542923" y="3943325"/>
            <a:ext cx="4341433" cy="652486"/>
            <a:chOff x="607943" y="923176"/>
            <a:chExt cx="4341433" cy="652486"/>
          </a:xfrm>
        </p:grpSpPr>
        <p:sp>
          <p:nvSpPr>
            <p:cNvPr id="89" name="Text Box 6"/>
            <p:cNvSpPr txBox="1">
              <a:spLocks noChangeArrowheads="1"/>
            </p:cNvSpPr>
            <p:nvPr/>
          </p:nvSpPr>
          <p:spPr bwMode="auto">
            <a:xfrm>
              <a:off x="1064932" y="923176"/>
              <a:ext cx="3884444" cy="6524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1"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稳定性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：不稳定</a:t>
              </a:r>
              <a:endPara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0" name="Group 36"/>
            <p:cNvGrpSpPr/>
            <p:nvPr/>
          </p:nvGrpSpPr>
          <p:grpSpPr>
            <a:xfrm>
              <a:off x="607943" y="1053200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91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5957820" y="1038573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7070340" y="1110573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8173200" y="1182573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9271500" y="125457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4" name="AutoShape 9"/>
          <p:cNvSpPr>
            <a:spLocks noChangeArrowheads="1"/>
          </p:cNvSpPr>
          <p:nvPr/>
        </p:nvSpPr>
        <p:spPr bwMode="auto">
          <a:xfrm>
            <a:off x="7056120" y="1966584"/>
            <a:ext cx="533400" cy="576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5" name="AutoShape 9"/>
          <p:cNvSpPr>
            <a:spLocks noChangeArrowheads="1"/>
          </p:cNvSpPr>
          <p:nvPr/>
        </p:nvSpPr>
        <p:spPr bwMode="auto">
          <a:xfrm>
            <a:off x="8168640" y="2038584"/>
            <a:ext cx="533400" cy="50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3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6" name="AutoShape 9"/>
          <p:cNvSpPr>
            <a:spLocks noChangeArrowheads="1"/>
          </p:cNvSpPr>
          <p:nvPr/>
        </p:nvSpPr>
        <p:spPr bwMode="auto">
          <a:xfrm>
            <a:off x="9271500" y="211058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1" name="AutoShape 9"/>
          <p:cNvSpPr>
            <a:spLocks noChangeArrowheads="1"/>
          </p:cNvSpPr>
          <p:nvPr/>
        </p:nvSpPr>
        <p:spPr bwMode="auto">
          <a:xfrm>
            <a:off x="10353540" y="1254573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02" name="AutoShape 9"/>
          <p:cNvSpPr>
            <a:spLocks noChangeArrowheads="1"/>
          </p:cNvSpPr>
          <p:nvPr/>
        </p:nvSpPr>
        <p:spPr bwMode="auto">
          <a:xfrm>
            <a:off x="10353540" y="189458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5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5957820" y="208499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2*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1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0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1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9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6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6" grpId="0" animBg="1"/>
      <p:bldP spid="53" grpId="0" animBg="1"/>
      <p:bldP spid="94" grpId="0" animBg="1"/>
      <p:bldP spid="95" grpId="0" animBg="1"/>
      <p:bldP spid="96" grpId="0" animBg="1"/>
      <p:bldP spid="96" grpId="1" animBg="1"/>
      <p:bldP spid="101" grpId="0" animBg="1"/>
      <p:bldP spid="102" grpId="0" animBg="1"/>
      <p:bldP spid="102" grpId="1" animBg="1"/>
      <p:bldP spid="44" grpId="0" animBg="1"/>
      <p:bldP spid="4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1433391" y="3240562"/>
            <a:ext cx="3151187" cy="908050"/>
            <a:chOff x="819" y="2811"/>
            <a:chExt cx="1985" cy="572"/>
          </a:xfrm>
        </p:grpSpPr>
        <p:sp>
          <p:nvSpPr>
            <p:cNvPr id="19" name="AutoShape 5"/>
            <p:cNvSpPr>
              <a:spLocks/>
            </p:cNvSpPr>
            <p:nvPr/>
          </p:nvSpPr>
          <p:spPr bwMode="auto">
            <a:xfrm rot="16200000">
              <a:off x="1698" y="193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391" y="305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无序区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163516" y="2718275"/>
            <a:ext cx="3568900" cy="447875"/>
            <a:chOff x="2066286" y="3457892"/>
            <a:chExt cx="3568900" cy="447875"/>
          </a:xfrm>
        </p:grpSpPr>
        <p:sp>
          <p:nvSpPr>
            <p:cNvPr id="29" name="Oval 15"/>
            <p:cNvSpPr>
              <a:spLocks noChangeArrowheads="1"/>
            </p:cNvSpPr>
            <p:nvPr/>
          </p:nvSpPr>
          <p:spPr bwMode="auto">
            <a:xfrm>
              <a:off x="2066286" y="3457892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3054346" y="347376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1" name="Oval 17"/>
            <p:cNvSpPr>
              <a:spLocks noChangeArrowheads="1"/>
            </p:cNvSpPr>
            <p:nvPr/>
          </p:nvSpPr>
          <p:spPr bwMode="auto">
            <a:xfrm>
              <a:off x="5203186" y="3473767"/>
              <a:ext cx="432000" cy="43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spc="-7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+mn-ea"/>
                  <a:cs typeface="Times New Roman" panose="02020603050405020304" pitchFamily="18" charset="0"/>
                </a:rPr>
                <a:t>-</a:t>
              </a:r>
              <a:r>
                <a:rPr kumimoji="1" lang="en-US" altLang="zh-CN" sz="2400" spc="-70" baseline="-250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6" name="Text Box 21"/>
            <p:cNvSpPr txBox="1">
              <a:spLocks noChangeArrowheads="1"/>
            </p:cNvSpPr>
            <p:nvPr/>
          </p:nvSpPr>
          <p:spPr bwMode="auto">
            <a:xfrm>
              <a:off x="3911754" y="3457892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7"/>
          <p:cNvGrpSpPr>
            <a:grpSpLocks/>
          </p:cNvGrpSpPr>
          <p:nvPr/>
        </p:nvGrpSpPr>
        <p:grpSpPr bwMode="auto">
          <a:xfrm>
            <a:off x="5267203" y="3256437"/>
            <a:ext cx="3151188" cy="923925"/>
            <a:chOff x="3234" y="2821"/>
            <a:chExt cx="1985" cy="582"/>
          </a:xfrm>
        </p:grpSpPr>
        <p:sp>
          <p:nvSpPr>
            <p:cNvPr id="22" name="AutoShape 8"/>
            <p:cNvSpPr>
              <a:spLocks/>
            </p:cNvSpPr>
            <p:nvPr/>
          </p:nvSpPr>
          <p:spPr bwMode="auto">
            <a:xfrm rot="16200000">
              <a:off x="4113" y="1942"/>
              <a:ext cx="227" cy="1985"/>
            </a:xfrm>
            <a:prstGeom prst="leftBrace">
              <a:avLst>
                <a:gd name="adj1" fmla="val 72871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3816" y="3076"/>
              <a:ext cx="1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有序区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84641" y="2716370"/>
            <a:ext cx="3514925" cy="449780"/>
            <a:chOff x="5987411" y="2522697"/>
            <a:chExt cx="3514925" cy="449780"/>
          </a:xfrm>
        </p:grpSpPr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5987411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</a:t>
              </a: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9070336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baseline="-2500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>
              <a:off x="6690674" y="2540477"/>
              <a:ext cx="432000" cy="432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r>
                <a:rPr kumimoji="1" lang="en-US" altLang="zh-CN" sz="2400" i="1" kern="0" spc="-7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r</a:t>
              </a:r>
              <a:r>
                <a:rPr kumimoji="1" lang="en-US" altLang="zh-CN" sz="2400" i="1" kern="0" spc="-7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i+</a:t>
              </a:r>
              <a:r>
                <a:rPr kumimoji="1" lang="en-US" altLang="zh-CN" sz="2400" kern="0" spc="-70" baseline="-250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1</a:t>
              </a:r>
              <a:endParaRPr kumimoji="1" lang="en-US" altLang="zh-CN" sz="2400" kern="0" spc="-70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7570466" y="2522697"/>
              <a:ext cx="927100" cy="374461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ts val="2200"/>
                </a:lnSpc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48991" y="845232"/>
            <a:ext cx="10918169" cy="1118255"/>
            <a:chOff x="648991" y="845232"/>
            <a:chExt cx="10918169" cy="1118255"/>
          </a:xfrm>
        </p:grpSpPr>
        <p:sp>
          <p:nvSpPr>
            <p:cNvPr id="2" name="矩形 1"/>
            <p:cNvSpPr/>
            <p:nvPr/>
          </p:nvSpPr>
          <p:spPr>
            <a:xfrm>
              <a:off x="1203642" y="845232"/>
              <a:ext cx="10363518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起泡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排序的</a:t>
              </a:r>
              <a:r>
                <a:rPr lang="zh-CN" altLang="zh-CN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基本思想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两两比较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相邻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记录，如果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反序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则交换，直到没有反序的记录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为止。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36"/>
            <p:cNvGrpSpPr/>
            <p:nvPr/>
          </p:nvGrpSpPr>
          <p:grpSpPr>
            <a:xfrm>
              <a:off x="648991" y="956016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51" name="Freeform 231"/>
              <p:cNvSpPr>
                <a:spLocks/>
              </p:cNvSpPr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232"/>
              <p:cNvSpPr>
                <a:spLocks/>
              </p:cNvSpPr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1595516" y="2365850"/>
            <a:ext cx="2811099" cy="600615"/>
            <a:chOff x="2498286" y="3105467"/>
            <a:chExt cx="2811099" cy="600615"/>
          </a:xfrm>
        </p:grpSpPr>
        <p:sp>
          <p:nvSpPr>
            <p:cNvPr id="61" name="Line 12"/>
            <p:cNvSpPr>
              <a:spLocks noChangeShapeType="1"/>
            </p:cNvSpPr>
            <p:nvPr/>
          </p:nvSpPr>
          <p:spPr bwMode="auto">
            <a:xfrm>
              <a:off x="2498286" y="3706082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3486346" y="3706082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2"/>
            <p:cNvSpPr>
              <a:spLocks noChangeShapeType="1"/>
            </p:cNvSpPr>
            <p:nvPr/>
          </p:nvSpPr>
          <p:spPr bwMode="auto">
            <a:xfrm>
              <a:off x="4663186" y="3706082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10"/>
            <p:cNvSpPr txBox="1">
              <a:spLocks noChangeArrowheads="1"/>
            </p:cNvSpPr>
            <p:nvPr/>
          </p:nvSpPr>
          <p:spPr bwMode="auto">
            <a:xfrm>
              <a:off x="3573029" y="3105467"/>
              <a:ext cx="1736356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400" dirty="0">
                  <a:solidFill>
                    <a:srgbClr val="5C3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反序则交换</a:t>
              </a:r>
            </a:p>
            <a:p>
              <a:pPr algn="just" eaLnBrk="0" hangingPunct="0"/>
              <a:endParaRPr lang="zh-CN" altLang="en-US" sz="2800" dirty="0">
                <a:solidFill>
                  <a:srgbClr val="5C307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圆柱形 10"/>
          <p:cNvSpPr/>
          <p:nvPr/>
        </p:nvSpPr>
        <p:spPr>
          <a:xfrm>
            <a:off x="10104120" y="1722120"/>
            <a:ext cx="807720" cy="4274259"/>
          </a:xfrm>
          <a:prstGeom prst="can">
            <a:avLst/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0208412" y="2004920"/>
            <a:ext cx="540000" cy="1713916"/>
            <a:chOff x="9339732" y="2004920"/>
            <a:chExt cx="540000" cy="1713916"/>
          </a:xfrm>
        </p:grpSpPr>
        <p:sp>
          <p:nvSpPr>
            <p:cNvPr id="65" name="Oval 19"/>
            <p:cNvSpPr>
              <a:spLocks noChangeArrowheads="1"/>
            </p:cNvSpPr>
            <p:nvPr/>
          </p:nvSpPr>
          <p:spPr bwMode="auto">
            <a:xfrm>
              <a:off x="9339732" y="2004920"/>
              <a:ext cx="540000" cy="540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9357732" y="2645878"/>
              <a:ext cx="504000" cy="504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Oval 19"/>
            <p:cNvSpPr>
              <a:spLocks noChangeArrowheads="1"/>
            </p:cNvSpPr>
            <p:nvPr/>
          </p:nvSpPr>
          <p:spPr bwMode="auto">
            <a:xfrm>
              <a:off x="9375732" y="3250836"/>
              <a:ext cx="468000" cy="468000"/>
            </a:xfrm>
            <a:prstGeom prst="ellipse">
              <a:avLst/>
            </a:prstGeom>
            <a:noFill/>
            <a:ln w="28575">
              <a:solidFill>
                <a:srgbClr val="B42D2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0298412" y="3819794"/>
            <a:ext cx="360000" cy="2088790"/>
            <a:chOff x="9429732" y="3819794"/>
            <a:chExt cx="360000" cy="2088790"/>
          </a:xfrm>
        </p:grpSpPr>
        <p:sp>
          <p:nvSpPr>
            <p:cNvPr id="69" name="Oval 19"/>
            <p:cNvSpPr>
              <a:spLocks noChangeArrowheads="1"/>
            </p:cNvSpPr>
            <p:nvPr/>
          </p:nvSpPr>
          <p:spPr bwMode="auto">
            <a:xfrm>
              <a:off x="9429732" y="3819794"/>
              <a:ext cx="360000" cy="36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9483732" y="4280752"/>
              <a:ext cx="252000" cy="25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9447732" y="4633710"/>
              <a:ext cx="324000" cy="324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Oval 19"/>
            <p:cNvSpPr>
              <a:spLocks noChangeArrowheads="1"/>
            </p:cNvSpPr>
            <p:nvPr/>
          </p:nvSpPr>
          <p:spPr bwMode="auto">
            <a:xfrm>
              <a:off x="9519732" y="5058668"/>
              <a:ext cx="180000" cy="180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Oval 19"/>
            <p:cNvSpPr>
              <a:spLocks noChangeArrowheads="1"/>
            </p:cNvSpPr>
            <p:nvPr/>
          </p:nvSpPr>
          <p:spPr bwMode="auto">
            <a:xfrm>
              <a:off x="9501732" y="5692584"/>
              <a:ext cx="216000" cy="216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Oval 19"/>
            <p:cNvSpPr>
              <a:spLocks noChangeArrowheads="1"/>
            </p:cNvSpPr>
            <p:nvPr/>
          </p:nvSpPr>
          <p:spPr bwMode="auto">
            <a:xfrm>
              <a:off x="9483732" y="5339626"/>
              <a:ext cx="252000" cy="252000"/>
            </a:xfrm>
            <a:prstGeom prst="ellipse">
              <a:avLst/>
            </a:prstGeom>
            <a:noFill/>
            <a:ln w="28575">
              <a:solidFill>
                <a:srgbClr val="507D7D"/>
              </a:solidFill>
            </a:ln>
            <a:effectLst/>
          </p:spPr>
          <p:txBody>
            <a:bodyPr wrap="none" tIns="0" bIns="0" anchor="ctr"/>
            <a:lstStyle/>
            <a:p>
              <a:pPr algn="ctr">
                <a:lnSpc>
                  <a:spcPts val="2200"/>
                </a:lnSpc>
              </a:pPr>
              <a:endParaRPr kumimoji="1" lang="en-US" altLang="zh-CN" sz="2400" i="1" baseline="-250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593962" y="4756021"/>
            <a:ext cx="9190118" cy="605294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类似水中的气泡，体积大的浮到上面，起泡排序因而得名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80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9050558" y="454776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5654764" y="59877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50044" y="9587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7899388" y="6707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522832" y="8867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480" y="97596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92480" y="189207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92480" y="283866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92480" y="381573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92480" y="4747079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4522832" y="184534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5654764" y="191734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7899388" y="1557348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50044" y="162934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9050558" y="1413348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4" name="AutoShape 9"/>
          <p:cNvSpPr>
            <a:spLocks noChangeArrowheads="1"/>
          </p:cNvSpPr>
          <p:nvPr/>
        </p:nvSpPr>
        <p:spPr bwMode="auto">
          <a:xfrm>
            <a:off x="9050558" y="2358877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5" name="AutoShape 9"/>
          <p:cNvSpPr>
            <a:spLocks noChangeArrowheads="1"/>
          </p:cNvSpPr>
          <p:nvPr/>
        </p:nvSpPr>
        <p:spPr bwMode="auto">
          <a:xfrm>
            <a:off x="4522832" y="2862877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7" name="AutoShape 9"/>
          <p:cNvSpPr>
            <a:spLocks noChangeArrowheads="1"/>
          </p:cNvSpPr>
          <p:nvPr/>
        </p:nvSpPr>
        <p:spPr bwMode="auto">
          <a:xfrm>
            <a:off x="5654764" y="2790877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8" name="AutoShape 9"/>
          <p:cNvSpPr>
            <a:spLocks noChangeArrowheads="1"/>
          </p:cNvSpPr>
          <p:nvPr/>
        </p:nvSpPr>
        <p:spPr bwMode="auto">
          <a:xfrm>
            <a:off x="6750044" y="2574877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9" name="AutoShape 9"/>
          <p:cNvSpPr>
            <a:spLocks noChangeArrowheads="1"/>
          </p:cNvSpPr>
          <p:nvPr/>
        </p:nvSpPr>
        <p:spPr bwMode="auto">
          <a:xfrm>
            <a:off x="7899388" y="2502877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9050558" y="3291475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4522832" y="3795475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5654764" y="3723475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6750044" y="3507475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7899388" y="3435475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9050558" y="4255579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4522832" y="4759579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5654764" y="4687579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50044" y="4471579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7899388" y="4399579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3390900" y="1030776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390900" y="1989348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7" name="AutoShape 9"/>
          <p:cNvSpPr>
            <a:spLocks noChangeArrowheads="1"/>
          </p:cNvSpPr>
          <p:nvPr/>
        </p:nvSpPr>
        <p:spPr bwMode="auto">
          <a:xfrm>
            <a:off x="3390900" y="2934877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3390900" y="3867475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3390900" y="4831579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92480" y="5615176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sp>
        <p:nvSpPr>
          <p:cNvPr id="53" name="AutoShape 9"/>
          <p:cNvSpPr>
            <a:spLocks noChangeArrowheads="1"/>
          </p:cNvSpPr>
          <p:nvPr/>
        </p:nvSpPr>
        <p:spPr bwMode="auto">
          <a:xfrm>
            <a:off x="9050558" y="5199876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4522832" y="57038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1" name="AutoShape 9"/>
          <p:cNvSpPr>
            <a:spLocks noChangeArrowheads="1"/>
          </p:cNvSpPr>
          <p:nvPr/>
        </p:nvSpPr>
        <p:spPr bwMode="auto">
          <a:xfrm>
            <a:off x="5654764" y="56318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2" name="AutoShape 9"/>
          <p:cNvSpPr>
            <a:spLocks noChangeArrowheads="1"/>
          </p:cNvSpPr>
          <p:nvPr/>
        </p:nvSpPr>
        <p:spPr bwMode="auto">
          <a:xfrm>
            <a:off x="6750044" y="54158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3" name="AutoShape 9"/>
          <p:cNvSpPr>
            <a:spLocks noChangeArrowheads="1"/>
          </p:cNvSpPr>
          <p:nvPr/>
        </p:nvSpPr>
        <p:spPr bwMode="auto">
          <a:xfrm>
            <a:off x="7899388" y="534387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84" name="AutoShape 9"/>
          <p:cNvSpPr>
            <a:spLocks noChangeArrowheads="1"/>
          </p:cNvSpPr>
          <p:nvPr/>
        </p:nvSpPr>
        <p:spPr bwMode="auto">
          <a:xfrm>
            <a:off x="3390900" y="5775876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10464288" y="809372"/>
            <a:ext cx="544630" cy="5010058"/>
            <a:chOff x="10069110" y="830406"/>
            <a:chExt cx="544630" cy="5010058"/>
          </a:xfrm>
        </p:grpSpPr>
        <p:grpSp>
          <p:nvGrpSpPr>
            <p:cNvPr id="86" name="Group 31"/>
            <p:cNvGrpSpPr/>
            <p:nvPr/>
          </p:nvGrpSpPr>
          <p:grpSpPr>
            <a:xfrm>
              <a:off x="10125426" y="830406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8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0069110" y="1439259"/>
              <a:ext cx="544630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</a:t>
              </a:r>
              <a:endPara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五趟排序有必要吗</a:t>
              </a:r>
              <a:endPara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62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3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4" fill="hold">
                      <p:stCondLst>
                        <p:cond delay="0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63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4" fill="hold">
                      <p:stCondLst>
                        <p:cond delay="0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16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9" fill="hold">
                      <p:stCondLst>
                        <p:cond delay="0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73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4" fill="hold">
                      <p:stCondLst>
                        <p:cond delay="0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78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9" fill="hold">
                      <p:stCondLst>
                        <p:cond delay="0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83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4" fill="hold">
                      <p:stCondLst>
                        <p:cond delay="0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93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4" fill="hold">
                      <p:stCondLst>
                        <p:cond delay="0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9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9" fill="hold">
                      <p:stCondLst>
                        <p:cond delay="0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0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4" fill="hold">
                      <p:stCondLst>
                        <p:cond delay="0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20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9" fill="hold">
                      <p:stCondLst>
                        <p:cond delay="0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13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4" fill="hold">
                      <p:stCondLst>
                        <p:cond delay="0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23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4" fill="hold">
                      <p:stCondLst>
                        <p:cond delay="0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228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9" fill="hold">
                      <p:stCondLst>
                        <p:cond delay="0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233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4" fill="hold">
                      <p:stCondLst>
                        <p:cond delay="0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38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9" fill="hold">
                      <p:stCondLst>
                        <p:cond delay="0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243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4" fill="hold">
                      <p:stCondLst>
                        <p:cond delay="0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248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" fill="hold">
                      <p:stCondLst>
                        <p:cond delay="0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253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4" fill="hold">
                      <p:stCondLst>
                        <p:cond delay="0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258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9" fill="hold">
                      <p:stCondLst>
                        <p:cond delay="0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263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4" fill="hold">
                      <p:stCondLst>
                        <p:cond delay="0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268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9" fill="hold">
                      <p:stCondLst>
                        <p:cond delay="0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273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4" fill="hold">
                      <p:stCondLst>
                        <p:cond delay="0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83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4" fill="hold">
                      <p:stCondLst>
                        <p:cond delay="0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8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9" fill="hold">
                      <p:stCondLst>
                        <p:cond delay="0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93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4" fill="hold">
                      <p:stCondLst>
                        <p:cond delay="0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9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9" fill="hold">
                      <p:stCondLst>
                        <p:cond delay="0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03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4" fill="hold">
                      <p:stCondLst>
                        <p:cond delay="0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313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4" fill="hold">
                      <p:stCondLst>
                        <p:cond delay="0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318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9" fill="hold">
                      <p:stCondLst>
                        <p:cond delay="0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  <p:seq concurrent="1" nextAc="seek">
              <p:cTn id="323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4" fill="hold">
                      <p:stCondLst>
                        <p:cond delay="0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328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9" fill="hold">
                      <p:stCondLst>
                        <p:cond delay="0"/>
                      </p:stCondLst>
                      <p:childTnLst>
                        <p:par>
                          <p:cTn id="330" fill="hold">
                            <p:stCondLst>
                              <p:cond delay="0"/>
                            </p:stCondLst>
                            <p:childTnLst>
                              <p:par>
                                <p:cTn id="3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17" grpId="0"/>
      <p:bldP spid="141" grpId="0"/>
      <p:bldP spid="142" grpId="0"/>
      <p:bldP spid="143" grpId="0"/>
      <p:bldP spid="144" grpId="0"/>
      <p:bldP spid="41" grpId="0" animBg="1"/>
      <p:bldP spid="41" grpId="1" animBg="1"/>
      <p:bldP spid="42" grpId="0" animBg="1"/>
      <p:bldP spid="42" grpId="1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54" grpId="0" animBg="1"/>
      <p:bldP spid="54" grpId="1" animBg="1"/>
      <p:bldP spid="55" grpId="0" animBg="1"/>
      <p:bldP spid="55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44" grpId="0" animBg="1"/>
      <p:bldP spid="44" grpId="1" animBg="1"/>
      <p:bldP spid="46" grpId="0" animBg="1"/>
      <p:bldP spid="46" grpId="1" animBg="1"/>
      <p:bldP spid="47" grpId="0" animBg="1"/>
      <p:bldP spid="47" grpId="1" animBg="1"/>
      <p:bldP spid="50" grpId="0" animBg="1"/>
      <p:bldP spid="50" grpId="1" animBg="1"/>
      <p:bldP spid="51" grpId="0" animBg="1"/>
      <p:bldP spid="51" grpId="1" animBg="1"/>
      <p:bldP spid="52" grpId="0"/>
      <p:bldP spid="53" grpId="0" animBg="1"/>
      <p:bldP spid="53" grpId="1" animBg="1"/>
      <p:bldP spid="75" grpId="0" animBg="1"/>
      <p:bldP spid="75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运行实例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" name="AutoShape 9"/>
          <p:cNvSpPr>
            <a:spLocks noChangeArrowheads="1"/>
          </p:cNvSpPr>
          <p:nvPr/>
        </p:nvSpPr>
        <p:spPr bwMode="auto">
          <a:xfrm>
            <a:off x="9050558" y="454776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1" name="AutoShape 9"/>
          <p:cNvSpPr>
            <a:spLocks noChangeArrowheads="1"/>
          </p:cNvSpPr>
          <p:nvPr/>
        </p:nvSpPr>
        <p:spPr bwMode="auto">
          <a:xfrm>
            <a:off x="5654764" y="598776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6750044" y="958776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7899388" y="670776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4522832" y="886776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480" y="97596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792480" y="189207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792480" y="283866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排序结果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792480" y="3815730"/>
            <a:ext cx="2682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第三趟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排序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AutoShape 9"/>
          <p:cNvSpPr>
            <a:spLocks noChangeArrowheads="1"/>
          </p:cNvSpPr>
          <p:nvPr/>
        </p:nvSpPr>
        <p:spPr bwMode="auto">
          <a:xfrm>
            <a:off x="4522832" y="184534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2" name="AutoShape 9"/>
          <p:cNvSpPr>
            <a:spLocks noChangeArrowheads="1"/>
          </p:cNvSpPr>
          <p:nvPr/>
        </p:nvSpPr>
        <p:spPr bwMode="auto">
          <a:xfrm>
            <a:off x="5654764" y="191734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9"/>
          <p:cNvSpPr>
            <a:spLocks noChangeArrowheads="1"/>
          </p:cNvSpPr>
          <p:nvPr/>
        </p:nvSpPr>
        <p:spPr bwMode="auto">
          <a:xfrm>
            <a:off x="7899388" y="1557348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6750044" y="162934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9050558" y="1413348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0" name="AutoShape 9"/>
          <p:cNvSpPr>
            <a:spLocks noChangeArrowheads="1"/>
          </p:cNvSpPr>
          <p:nvPr/>
        </p:nvSpPr>
        <p:spPr bwMode="auto">
          <a:xfrm>
            <a:off x="9031870" y="2385492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1" name="AutoShape 9"/>
          <p:cNvSpPr>
            <a:spLocks noChangeArrowheads="1"/>
          </p:cNvSpPr>
          <p:nvPr/>
        </p:nvSpPr>
        <p:spPr bwMode="auto">
          <a:xfrm>
            <a:off x="4504144" y="288949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2" name="AutoShape 9"/>
          <p:cNvSpPr>
            <a:spLocks noChangeArrowheads="1"/>
          </p:cNvSpPr>
          <p:nvPr/>
        </p:nvSpPr>
        <p:spPr bwMode="auto">
          <a:xfrm>
            <a:off x="5636076" y="281749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3" name="AutoShape 9"/>
          <p:cNvSpPr>
            <a:spLocks noChangeArrowheads="1"/>
          </p:cNvSpPr>
          <p:nvPr/>
        </p:nvSpPr>
        <p:spPr bwMode="auto">
          <a:xfrm>
            <a:off x="6731356" y="260149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4" name="AutoShape 9"/>
          <p:cNvSpPr>
            <a:spLocks noChangeArrowheads="1"/>
          </p:cNvSpPr>
          <p:nvPr/>
        </p:nvSpPr>
        <p:spPr bwMode="auto">
          <a:xfrm>
            <a:off x="7880700" y="252949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5" name="AutoShape 9"/>
          <p:cNvSpPr>
            <a:spLocks noChangeArrowheads="1"/>
          </p:cNvSpPr>
          <p:nvPr/>
        </p:nvSpPr>
        <p:spPr bwMode="auto">
          <a:xfrm>
            <a:off x="9031870" y="3362562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6" name="AutoShape 9"/>
          <p:cNvSpPr>
            <a:spLocks noChangeArrowheads="1"/>
          </p:cNvSpPr>
          <p:nvPr/>
        </p:nvSpPr>
        <p:spPr bwMode="auto">
          <a:xfrm>
            <a:off x="4504144" y="3866562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7" name="AutoShape 9"/>
          <p:cNvSpPr>
            <a:spLocks noChangeArrowheads="1"/>
          </p:cNvSpPr>
          <p:nvPr/>
        </p:nvSpPr>
        <p:spPr bwMode="auto">
          <a:xfrm>
            <a:off x="5636076" y="3794562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8" name="AutoShape 9"/>
          <p:cNvSpPr>
            <a:spLocks noChangeArrowheads="1"/>
          </p:cNvSpPr>
          <p:nvPr/>
        </p:nvSpPr>
        <p:spPr bwMode="auto">
          <a:xfrm>
            <a:off x="6731356" y="3578562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69" name="AutoShape 9"/>
          <p:cNvSpPr>
            <a:spLocks noChangeArrowheads="1"/>
          </p:cNvSpPr>
          <p:nvPr/>
        </p:nvSpPr>
        <p:spPr bwMode="auto">
          <a:xfrm>
            <a:off x="7880700" y="3506562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9"/>
          <p:cNvSpPr>
            <a:spLocks noChangeArrowheads="1"/>
          </p:cNvSpPr>
          <p:nvPr/>
        </p:nvSpPr>
        <p:spPr bwMode="auto">
          <a:xfrm>
            <a:off x="3390900" y="1030776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AutoShape 9"/>
          <p:cNvSpPr>
            <a:spLocks noChangeArrowheads="1"/>
          </p:cNvSpPr>
          <p:nvPr/>
        </p:nvSpPr>
        <p:spPr bwMode="auto">
          <a:xfrm>
            <a:off x="3390900" y="1989348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3372212" y="2961492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3372212" y="3938562"/>
            <a:ext cx="533400" cy="28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554495" y="5324180"/>
            <a:ext cx="8966098" cy="523220"/>
            <a:chOff x="528421" y="4345120"/>
            <a:chExt cx="8966098" cy="523220"/>
          </a:xfrm>
        </p:grpSpPr>
        <p:grpSp>
          <p:nvGrpSpPr>
            <p:cNvPr id="109" name="Group 109"/>
            <p:cNvGrpSpPr/>
            <p:nvPr/>
          </p:nvGrpSpPr>
          <p:grpSpPr>
            <a:xfrm>
              <a:off x="528421" y="4359545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1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0" name="TextBox 109"/>
            <p:cNvSpPr txBox="1"/>
            <p:nvPr/>
          </p:nvSpPr>
          <p:spPr>
            <a:xfrm>
              <a:off x="1258602" y="4345120"/>
              <a:ext cx="82359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一趟起泡排序没有记录交换，则结束排序过程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41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06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7" fill="hold">
                      <p:stCondLst>
                        <p:cond delay="0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11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2" fill="hold">
                      <p:stCondLst>
                        <p:cond delay="0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121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2" fill="hold">
                      <p:stCondLst>
                        <p:cond delay="0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31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2" fill="hold">
                      <p:stCondLst>
                        <p:cond delay="0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136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7" fill="hold">
                      <p:stCondLst>
                        <p:cond delay="0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141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2" fill="hold">
                      <p:stCondLst>
                        <p:cond delay="0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51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2" fill="hold">
                      <p:stCondLst>
                        <p:cond delay="0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156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7" fill="hold">
                      <p:stCondLst>
                        <p:cond delay="0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161" restart="whenNotActive" fill="hold" evtFilter="cancelBubble" nodeType="interactiveSeq">
                <p:stCondLst>
                  <p:cond evt="onClick" delay="0">
                    <p:tgtEl>
                      <p:spTgt spid="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2" fill="hold">
                      <p:stCondLst>
                        <p:cond delay="0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0"/>
                  </p:tgtEl>
                </p:cond>
              </p:nextCondLst>
            </p:seq>
            <p:seq concurrent="1" nextAc="seek">
              <p:cTn id="166" restart="whenNotActive" fill="hold" evtFilter="cancelBubble" nodeType="interactiveSeq">
                <p:stCondLst>
                  <p:cond evt="onClick" delay="0">
                    <p:tgtEl>
                      <p:spTgt spid="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7" fill="hold">
                      <p:stCondLst>
                        <p:cond delay="0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5"/>
                  </p:tgtEl>
                </p:cond>
              </p:nextCondLst>
            </p:seq>
            <p:seq concurrent="1" nextAc="seek">
              <p:cTn id="171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2" fill="hold">
                      <p:stCondLst>
                        <p:cond delay="0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6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9"/>
                  </p:tgtEl>
                </p:cond>
              </p:nextCondLst>
            </p:seq>
            <p:seq concurrent="1" nextAc="seek">
              <p:cTn id="181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2" fill="hold">
                      <p:stCondLst>
                        <p:cond delay="0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186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7" fill="hold">
                      <p:stCondLst>
                        <p:cond delay="0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191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2" fill="hold">
                      <p:stCondLst>
                        <p:cond delay="0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196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7" fill="hold">
                      <p:stCondLst>
                        <p:cond delay="0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201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2" fill="hold">
                      <p:stCondLst>
                        <p:cond delay="0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211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2" fill="hold">
                      <p:stCondLst>
                        <p:cond delay="0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216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7" fill="hold">
                      <p:stCondLst>
                        <p:cond delay="0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</p:childTnLst>
        </p:cTn>
      </p:par>
    </p:tnLst>
    <p:bldLst>
      <p:bldP spid="56" grpId="0" animBg="1"/>
      <p:bldP spid="56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17" grpId="0"/>
      <p:bldP spid="141" grpId="0"/>
      <p:bldP spid="142" grpId="0"/>
      <p:bldP spid="143" grpId="0"/>
      <p:bldP spid="41" grpId="0" animBg="1"/>
      <p:bldP spid="41" grpId="1" animBg="1"/>
      <p:bldP spid="42" grpId="0" animBg="1"/>
      <p:bldP spid="42" grpId="1" animBg="1"/>
      <p:bldP spid="45" grpId="0" animBg="1"/>
      <p:bldP spid="45" grpId="1" animBg="1"/>
      <p:bldP spid="48" grpId="0" animBg="1"/>
      <p:bldP spid="48" grpId="1" animBg="1"/>
      <p:bldP spid="49" grpId="0" animBg="1"/>
      <p:bldP spid="4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  <p:bldP spid="44" grpId="0" animBg="1"/>
      <p:bldP spid="44" grpId="1" animBg="1"/>
      <p:bldP spid="46" grpId="0" animBg="1"/>
      <p:bldP spid="46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auto">
          <a:xfrm>
            <a:off x="8950001" y="798001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5671122" y="942001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6" name="AutoShape 9"/>
          <p:cNvSpPr>
            <a:spLocks noChangeArrowheads="1"/>
          </p:cNvSpPr>
          <p:nvPr/>
        </p:nvSpPr>
        <p:spPr bwMode="auto">
          <a:xfrm>
            <a:off x="6764082" y="1302001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7857042" y="1014001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4578162" y="1230001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34440" y="118932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34440" y="221211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4578162" y="229803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5671122" y="237003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6764082" y="208203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7857042" y="2010030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8950001" y="1866030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6565" y="5519528"/>
            <a:ext cx="10639595" cy="523220"/>
            <a:chOff x="546565" y="5519528"/>
            <a:chExt cx="10639595" cy="523220"/>
          </a:xfrm>
        </p:grpSpPr>
        <p:sp>
          <p:nvSpPr>
            <p:cNvPr id="88" name="TextBox 87"/>
            <p:cNvSpPr txBox="1"/>
            <p:nvPr/>
          </p:nvSpPr>
          <p:spPr>
            <a:xfrm>
              <a:off x="1098582" y="5519528"/>
              <a:ext cx="100875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如果有多个记录位于最终位置，如何不参加下一趟排序？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546565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3543045" y="3960686"/>
            <a:ext cx="5814316" cy="1528624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(r[j] &gt; r[j+1]){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r[0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r[j]; r[j] = r[j+1]; r[j+1] = r[0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exchange = j;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38077" y="2859220"/>
            <a:ext cx="11199489" cy="960517"/>
            <a:chOff x="510241" y="1907333"/>
            <a:chExt cx="11199489" cy="960517"/>
          </a:xfrm>
        </p:grpSpPr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1181838" y="1917012"/>
              <a:ext cx="10527892" cy="9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设置变量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exchange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记载交换的位置，一趟排序后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exchange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记载的就是最后交换的位置，从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exchange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之后的记录不参加下一趟排序。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10241" y="1907333"/>
              <a:ext cx="3327744" cy="523220"/>
              <a:chOff x="510241" y="1907333"/>
              <a:chExt cx="3327744" cy="523220"/>
            </a:xfrm>
          </p:grpSpPr>
          <p:grpSp>
            <p:nvGrpSpPr>
              <p:cNvPr id="63" name="Group 109"/>
              <p:cNvGrpSpPr/>
              <p:nvPr/>
            </p:nvGrpSpPr>
            <p:grpSpPr>
              <a:xfrm>
                <a:off x="510241" y="1917012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65" name="Freeform 96"/>
                <p:cNvSpPr>
                  <a:spLocks/>
                </p:cNvSpPr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97"/>
                <p:cNvSpPr>
                  <a:spLocks/>
                </p:cNvSpPr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98"/>
                <p:cNvSpPr>
                  <a:spLocks/>
                </p:cNvSpPr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99"/>
                <p:cNvSpPr>
                  <a:spLocks/>
                </p:cNvSpPr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00"/>
                <p:cNvSpPr>
                  <a:spLocks/>
                </p:cNvSpPr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101"/>
                <p:cNvSpPr>
                  <a:spLocks/>
                </p:cNvSpPr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102"/>
                <p:cNvSpPr>
                  <a:spLocks/>
                </p:cNvSpPr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03"/>
                <p:cNvSpPr>
                  <a:spLocks/>
                </p:cNvSpPr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104"/>
                <p:cNvSpPr>
                  <a:spLocks/>
                </p:cNvSpPr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05"/>
                <p:cNvSpPr>
                  <a:spLocks/>
                </p:cNvSpPr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106"/>
                <p:cNvSpPr>
                  <a:spLocks/>
                </p:cNvSpPr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07"/>
                <p:cNvSpPr>
                  <a:spLocks/>
                </p:cNvSpPr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08"/>
                <p:cNvSpPr>
                  <a:spLocks/>
                </p:cNvSpPr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4" name="Text Box 8"/>
              <p:cNvSpPr txBox="1">
                <a:spLocks noChangeArrowheads="1"/>
              </p:cNvSpPr>
              <p:nvPr/>
            </p:nvSpPr>
            <p:spPr bwMode="auto">
              <a:xfrm>
                <a:off x="1207860" y="1907333"/>
                <a:ext cx="26301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解决方法</a:t>
                </a:r>
                <a:r>
                  <a:rPr kumimoji="1"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403580" y="3973203"/>
            <a:ext cx="3327744" cy="523220"/>
            <a:chOff x="510241" y="1907333"/>
            <a:chExt cx="3327744" cy="523220"/>
          </a:xfrm>
        </p:grpSpPr>
        <p:grpSp>
          <p:nvGrpSpPr>
            <p:cNvPr id="99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0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5111562" y="1482001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102813" y="378517"/>
            <a:ext cx="1079500" cy="1103484"/>
            <a:chOff x="6087573" y="378517"/>
            <a:chExt cx="1079500" cy="1103484"/>
          </a:xfrm>
        </p:grpSpPr>
        <p:sp>
          <p:nvSpPr>
            <p:cNvPr id="114" name="Text Box 37"/>
            <p:cNvSpPr txBox="1">
              <a:spLocks noChangeArrowheads="1"/>
            </p:cNvSpPr>
            <p:nvPr/>
          </p:nvSpPr>
          <p:spPr bwMode="auto">
            <a:xfrm>
              <a:off x="6087573" y="378517"/>
              <a:ext cx="1079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</a:p>
          </p:txBody>
        </p:sp>
        <p:sp>
          <p:nvSpPr>
            <p:cNvPr id="115" name="Line 38"/>
            <p:cNvSpPr>
              <a:spLocks noChangeShapeType="1"/>
            </p:cNvSpPr>
            <p:nvPr/>
          </p:nvSpPr>
          <p:spPr bwMode="auto">
            <a:xfrm>
              <a:off x="6479686" y="840797"/>
              <a:ext cx="0" cy="540000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Line 12"/>
            <p:cNvSpPr>
              <a:spLocks noChangeShapeType="1"/>
            </p:cNvSpPr>
            <p:nvPr/>
          </p:nvSpPr>
          <p:spPr bwMode="auto">
            <a:xfrm>
              <a:off x="6180203" y="1482001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182313" y="378517"/>
            <a:ext cx="1079500" cy="1103484"/>
            <a:chOff x="7182313" y="378517"/>
            <a:chExt cx="1079500" cy="1103484"/>
          </a:xfrm>
        </p:grpSpPr>
        <p:sp>
          <p:nvSpPr>
            <p:cNvPr id="118" name="Line 12"/>
            <p:cNvSpPr>
              <a:spLocks noChangeShapeType="1"/>
            </p:cNvSpPr>
            <p:nvPr/>
          </p:nvSpPr>
          <p:spPr bwMode="auto">
            <a:xfrm>
              <a:off x="7297482" y="1482001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37"/>
            <p:cNvSpPr txBox="1">
              <a:spLocks noChangeArrowheads="1"/>
            </p:cNvSpPr>
            <p:nvPr/>
          </p:nvSpPr>
          <p:spPr bwMode="auto">
            <a:xfrm>
              <a:off x="7182313" y="378517"/>
              <a:ext cx="1079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</a:p>
          </p:txBody>
        </p:sp>
        <p:sp>
          <p:nvSpPr>
            <p:cNvPr id="120" name="Line 38"/>
            <p:cNvSpPr>
              <a:spLocks noChangeShapeType="1"/>
            </p:cNvSpPr>
            <p:nvPr/>
          </p:nvSpPr>
          <p:spPr bwMode="auto">
            <a:xfrm>
              <a:off x="7574426" y="840797"/>
              <a:ext cx="0" cy="540000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1747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9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8" fill="hold">
                      <p:stCondLst>
                        <p:cond delay="0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0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3" fill="hold">
                      <p:stCondLst>
                        <p:cond delay="0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107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8" fill="hold">
                      <p:stCondLst>
                        <p:cond delay="0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1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3" fill="hold">
                      <p:stCondLst>
                        <p:cond delay="0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117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8" fill="hold">
                      <p:stCondLst>
                        <p:cond delay="0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12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8" fill="hold">
                      <p:stCondLst>
                        <p:cond delay="0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9" grpId="0" animBg="1"/>
      <p:bldP spid="39" grpId="1" animBg="1"/>
      <p:bldP spid="40" grpId="0" animBg="1"/>
      <p:bldP spid="40" grpId="1" animBg="1"/>
      <p:bldP spid="46" grpId="0"/>
      <p:bldP spid="47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9" grpId="0" animBg="1"/>
      <p:bldP spid="59" grpId="1" animBg="1"/>
      <p:bldP spid="116" grpId="0" animBg="1"/>
      <p:bldP spid="116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AutoShape 9"/>
          <p:cNvSpPr>
            <a:spLocks noChangeArrowheads="1"/>
          </p:cNvSpPr>
          <p:nvPr/>
        </p:nvSpPr>
        <p:spPr bwMode="auto">
          <a:xfrm>
            <a:off x="8950001" y="798001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9"/>
          <p:cNvSpPr>
            <a:spLocks noChangeArrowheads="1"/>
          </p:cNvSpPr>
          <p:nvPr/>
        </p:nvSpPr>
        <p:spPr bwMode="auto">
          <a:xfrm>
            <a:off x="5671122" y="942001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6" name="AutoShape 9"/>
          <p:cNvSpPr>
            <a:spLocks noChangeArrowheads="1"/>
          </p:cNvSpPr>
          <p:nvPr/>
        </p:nvSpPr>
        <p:spPr bwMode="auto">
          <a:xfrm>
            <a:off x="6764082" y="1302001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39" name="AutoShape 9"/>
          <p:cNvSpPr>
            <a:spLocks noChangeArrowheads="1"/>
          </p:cNvSpPr>
          <p:nvPr/>
        </p:nvSpPr>
        <p:spPr bwMode="auto">
          <a:xfrm>
            <a:off x="7857042" y="1014001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0" name="AutoShape 9"/>
          <p:cNvSpPr>
            <a:spLocks noChangeArrowheads="1"/>
          </p:cNvSpPr>
          <p:nvPr/>
        </p:nvSpPr>
        <p:spPr bwMode="auto">
          <a:xfrm>
            <a:off x="4578162" y="1230001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34440" y="1189320"/>
            <a:ext cx="1859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待排序序列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34440" y="221211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7857042" y="2010030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8950001" y="1866030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6565" y="5519528"/>
            <a:ext cx="10639595" cy="523220"/>
            <a:chOff x="546565" y="5519528"/>
            <a:chExt cx="10639595" cy="523220"/>
          </a:xfrm>
        </p:grpSpPr>
        <p:sp>
          <p:nvSpPr>
            <p:cNvPr id="88" name="TextBox 87"/>
            <p:cNvSpPr txBox="1"/>
            <p:nvPr/>
          </p:nvSpPr>
          <p:spPr>
            <a:xfrm>
              <a:off x="1098582" y="5519528"/>
              <a:ext cx="100875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下一趟排序的范围是多少？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546565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5746711" y="3846675"/>
            <a:ext cx="5814316" cy="2246769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 = exchange; exchange = 0;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(j = 1; j &lt; bound; j++)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if (r[j] &gt; r[j+1]){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r[0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r[j]; r[j] = r[j+1]; r[j+1] = r[0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>
              <a:lnSpc>
                <a:spcPts val="28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exchange = j;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38077" y="2859220"/>
            <a:ext cx="11199489" cy="960517"/>
            <a:chOff x="510241" y="1907333"/>
            <a:chExt cx="11199489" cy="960517"/>
          </a:xfrm>
        </p:grpSpPr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1181838" y="1917012"/>
              <a:ext cx="10527892" cy="950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设置变量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bound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表示一趟起泡排序的范围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[1, bound]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，并且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bound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与上一趟起泡排序的最后交换的位置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exchange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之间的关系是</a:t>
              </a:r>
              <a:r>
                <a:rPr kumimoji="1"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bound = exchange</a:t>
              </a: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。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10241" y="1907333"/>
              <a:ext cx="3327744" cy="523220"/>
              <a:chOff x="510241" y="1907333"/>
              <a:chExt cx="3327744" cy="523220"/>
            </a:xfrm>
          </p:grpSpPr>
          <p:grpSp>
            <p:nvGrpSpPr>
              <p:cNvPr id="63" name="Group 109"/>
              <p:cNvGrpSpPr/>
              <p:nvPr/>
            </p:nvGrpSpPr>
            <p:grpSpPr>
              <a:xfrm>
                <a:off x="510241" y="1917012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65" name="Freeform 96"/>
                <p:cNvSpPr>
                  <a:spLocks/>
                </p:cNvSpPr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97"/>
                <p:cNvSpPr>
                  <a:spLocks/>
                </p:cNvSpPr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98"/>
                <p:cNvSpPr>
                  <a:spLocks/>
                </p:cNvSpPr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99"/>
                <p:cNvSpPr>
                  <a:spLocks/>
                </p:cNvSpPr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00"/>
                <p:cNvSpPr>
                  <a:spLocks/>
                </p:cNvSpPr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101"/>
                <p:cNvSpPr>
                  <a:spLocks/>
                </p:cNvSpPr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102"/>
                <p:cNvSpPr>
                  <a:spLocks/>
                </p:cNvSpPr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03"/>
                <p:cNvSpPr>
                  <a:spLocks/>
                </p:cNvSpPr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104"/>
                <p:cNvSpPr>
                  <a:spLocks/>
                </p:cNvSpPr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05"/>
                <p:cNvSpPr>
                  <a:spLocks/>
                </p:cNvSpPr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106"/>
                <p:cNvSpPr>
                  <a:spLocks/>
                </p:cNvSpPr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07"/>
                <p:cNvSpPr>
                  <a:spLocks/>
                </p:cNvSpPr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08"/>
                <p:cNvSpPr>
                  <a:spLocks/>
                </p:cNvSpPr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4" name="Text Box 8"/>
              <p:cNvSpPr txBox="1">
                <a:spLocks noChangeArrowheads="1"/>
              </p:cNvSpPr>
              <p:nvPr/>
            </p:nvSpPr>
            <p:spPr bwMode="auto">
              <a:xfrm>
                <a:off x="1207860" y="1907333"/>
                <a:ext cx="26301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解决方法</a:t>
                </a:r>
                <a:r>
                  <a:rPr kumimoji="1"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403580" y="3973203"/>
            <a:ext cx="3327744" cy="523220"/>
            <a:chOff x="510241" y="1907333"/>
            <a:chExt cx="3327744" cy="523220"/>
          </a:xfrm>
        </p:grpSpPr>
        <p:grpSp>
          <p:nvGrpSpPr>
            <p:cNvPr id="99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0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6" name="Line 12"/>
          <p:cNvSpPr>
            <a:spLocks noChangeShapeType="1"/>
          </p:cNvSpPr>
          <p:nvPr/>
        </p:nvSpPr>
        <p:spPr bwMode="auto">
          <a:xfrm>
            <a:off x="5111562" y="1482001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102813" y="378517"/>
            <a:ext cx="1079500" cy="1103484"/>
            <a:chOff x="6087573" y="378517"/>
            <a:chExt cx="1079500" cy="1103484"/>
          </a:xfrm>
        </p:grpSpPr>
        <p:sp>
          <p:nvSpPr>
            <p:cNvPr id="114" name="Text Box 37"/>
            <p:cNvSpPr txBox="1">
              <a:spLocks noChangeArrowheads="1"/>
            </p:cNvSpPr>
            <p:nvPr/>
          </p:nvSpPr>
          <p:spPr bwMode="auto">
            <a:xfrm>
              <a:off x="6087573" y="378517"/>
              <a:ext cx="1079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</a:p>
          </p:txBody>
        </p:sp>
        <p:sp>
          <p:nvSpPr>
            <p:cNvPr id="115" name="Line 38"/>
            <p:cNvSpPr>
              <a:spLocks noChangeShapeType="1"/>
            </p:cNvSpPr>
            <p:nvPr/>
          </p:nvSpPr>
          <p:spPr bwMode="auto">
            <a:xfrm>
              <a:off x="6479686" y="840797"/>
              <a:ext cx="0" cy="540000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7" name="Line 12"/>
            <p:cNvSpPr>
              <a:spLocks noChangeShapeType="1"/>
            </p:cNvSpPr>
            <p:nvPr/>
          </p:nvSpPr>
          <p:spPr bwMode="auto">
            <a:xfrm>
              <a:off x="6180203" y="1482001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182313" y="378517"/>
            <a:ext cx="1079500" cy="1103484"/>
            <a:chOff x="7182313" y="378517"/>
            <a:chExt cx="1079500" cy="1103484"/>
          </a:xfrm>
        </p:grpSpPr>
        <p:sp>
          <p:nvSpPr>
            <p:cNvPr id="118" name="Line 12"/>
            <p:cNvSpPr>
              <a:spLocks noChangeShapeType="1"/>
            </p:cNvSpPr>
            <p:nvPr/>
          </p:nvSpPr>
          <p:spPr bwMode="auto">
            <a:xfrm>
              <a:off x="7297482" y="1482001"/>
              <a:ext cx="540000" cy="0"/>
            </a:xfrm>
            <a:prstGeom prst="line">
              <a:avLst/>
            </a:prstGeom>
            <a:noFill/>
            <a:ln w="38100">
              <a:solidFill>
                <a:srgbClr val="5C307D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Text Box 37"/>
            <p:cNvSpPr txBox="1">
              <a:spLocks noChangeArrowheads="1"/>
            </p:cNvSpPr>
            <p:nvPr/>
          </p:nvSpPr>
          <p:spPr bwMode="auto">
            <a:xfrm>
              <a:off x="7182313" y="378517"/>
              <a:ext cx="10795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</a:t>
              </a:r>
            </a:p>
          </p:txBody>
        </p:sp>
        <p:sp>
          <p:nvSpPr>
            <p:cNvPr id="120" name="Line 38"/>
            <p:cNvSpPr>
              <a:spLocks noChangeShapeType="1"/>
            </p:cNvSpPr>
            <p:nvPr/>
          </p:nvSpPr>
          <p:spPr bwMode="auto">
            <a:xfrm>
              <a:off x="7574426" y="840797"/>
              <a:ext cx="0" cy="540000"/>
            </a:xfrm>
            <a:prstGeom prst="line">
              <a:avLst/>
            </a:prstGeom>
            <a:noFill/>
            <a:ln w="38100">
              <a:solidFill>
                <a:srgbClr val="B42D2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平行四边形 1"/>
          <p:cNvSpPr/>
          <p:nvPr/>
        </p:nvSpPr>
        <p:spPr>
          <a:xfrm>
            <a:off x="4077301" y="2534790"/>
            <a:ext cx="3600000" cy="327129"/>
          </a:xfrm>
          <a:prstGeom prst="parallelogram">
            <a:avLst>
              <a:gd name="adj" fmla="val 79997"/>
            </a:avLst>
          </a:prstGeom>
          <a:solidFill>
            <a:srgbClr val="B4B4BE"/>
          </a:solidFill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4578162" y="2298030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5671122" y="2370030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6764082" y="2082030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22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6"/>
                  </p:tgtEl>
                </p:cond>
              </p:nextCondLst>
            </p:seq>
            <p:seq concurrent="1" nextAc="seek">
              <p:cTn id="8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3" fill="hold">
                      <p:stCondLst>
                        <p:cond delay="0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8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8" fill="hold">
                      <p:stCondLst>
                        <p:cond delay="0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9" grpId="0" animBg="1"/>
      <p:bldP spid="40" grpId="0" animBg="1"/>
      <p:bldP spid="51" grpId="0" animBg="1"/>
      <p:bldP spid="52" grpId="0" animBg="1"/>
      <p:bldP spid="59" grpId="0" animBg="1"/>
      <p:bldP spid="59" grpId="1" animBg="1"/>
      <p:bldP spid="116" grpId="0" animBg="1"/>
      <p:bldP spid="2" grpId="0" animBg="1"/>
      <p:bldP spid="2" grpId="1" animBg="1"/>
      <p:bldP spid="48" grpId="0" animBg="1"/>
      <p:bldP spid="49" grpId="0" animBg="1"/>
      <p:bldP spid="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92215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关键问题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234439" y="1189320"/>
            <a:ext cx="2431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34440" y="2014067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下一趟排序结果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7886659" y="774954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2" name="AutoShape 9"/>
          <p:cNvSpPr>
            <a:spLocks noChangeArrowheads="1"/>
          </p:cNvSpPr>
          <p:nvPr/>
        </p:nvSpPr>
        <p:spPr bwMode="auto">
          <a:xfrm>
            <a:off x="8950001" y="630954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6565" y="5519528"/>
            <a:ext cx="10639595" cy="523220"/>
            <a:chOff x="546565" y="5519528"/>
            <a:chExt cx="10639595" cy="523220"/>
          </a:xfrm>
        </p:grpSpPr>
        <p:sp>
          <p:nvSpPr>
            <p:cNvPr id="88" name="TextBox 87"/>
            <p:cNvSpPr txBox="1"/>
            <p:nvPr/>
          </p:nvSpPr>
          <p:spPr>
            <a:xfrm>
              <a:off x="1098582" y="5519528"/>
              <a:ext cx="100875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如何判别起泡排序的结束？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3" name="Group 31"/>
            <p:cNvGrpSpPr/>
            <p:nvPr/>
          </p:nvGrpSpPr>
          <p:grpSpPr>
            <a:xfrm>
              <a:off x="546565" y="5564379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9" name="Rectangle 4"/>
          <p:cNvSpPr>
            <a:spLocks noChangeArrowheads="1"/>
          </p:cNvSpPr>
          <p:nvPr/>
        </p:nvSpPr>
        <p:spPr bwMode="auto">
          <a:xfrm>
            <a:off x="3195655" y="3837630"/>
            <a:ext cx="5814316" cy="1528624"/>
          </a:xfrm>
          <a:prstGeom prst="rect">
            <a:avLst/>
          </a:prstGeom>
          <a:noFill/>
          <a:ln w="6350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</a:pP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kumimoji="1"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!= 0</a:t>
            </a:r>
            <a:r>
              <a:rPr kumimoji="1"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ts val="28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执行一趟起泡排序；</a:t>
            </a:r>
            <a:endParaRPr kumimoji="1"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8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38077" y="2859220"/>
            <a:ext cx="11199489" cy="550853"/>
            <a:chOff x="510241" y="1907333"/>
            <a:chExt cx="11199489" cy="550853"/>
          </a:xfrm>
        </p:grpSpPr>
        <p:sp>
          <p:nvSpPr>
            <p:cNvPr id="61" name="Text Box 8"/>
            <p:cNvSpPr txBox="1">
              <a:spLocks noChangeArrowheads="1"/>
            </p:cNvSpPr>
            <p:nvPr/>
          </p:nvSpPr>
          <p:spPr bwMode="auto">
            <a:xfrm>
              <a:off x="1181838" y="1917012"/>
              <a:ext cx="10527892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lnSpc>
                  <a:spcPts val="3500"/>
                </a:lnSpc>
              </a:pPr>
              <a:r>
                <a:rPr kumimoji="1"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一趟排序没有交换，则表明整个序列已经有序。</a:t>
              </a:r>
              <a:endPara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510241" y="1907333"/>
              <a:ext cx="3327744" cy="523220"/>
              <a:chOff x="510241" y="1907333"/>
              <a:chExt cx="3327744" cy="523220"/>
            </a:xfrm>
          </p:grpSpPr>
          <p:grpSp>
            <p:nvGrpSpPr>
              <p:cNvPr id="63" name="Group 109"/>
              <p:cNvGrpSpPr/>
              <p:nvPr/>
            </p:nvGrpSpPr>
            <p:grpSpPr>
              <a:xfrm>
                <a:off x="510241" y="1917012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65" name="Freeform 96"/>
                <p:cNvSpPr>
                  <a:spLocks/>
                </p:cNvSpPr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97"/>
                <p:cNvSpPr>
                  <a:spLocks/>
                </p:cNvSpPr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Freeform 98"/>
                <p:cNvSpPr>
                  <a:spLocks/>
                </p:cNvSpPr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Freeform 99"/>
                <p:cNvSpPr>
                  <a:spLocks/>
                </p:cNvSpPr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00"/>
                <p:cNvSpPr>
                  <a:spLocks/>
                </p:cNvSpPr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" name="Freeform 101"/>
                <p:cNvSpPr>
                  <a:spLocks/>
                </p:cNvSpPr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1" name="Freeform 102"/>
                <p:cNvSpPr>
                  <a:spLocks/>
                </p:cNvSpPr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2" name="Freeform 103"/>
                <p:cNvSpPr>
                  <a:spLocks/>
                </p:cNvSpPr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3" name="Freeform 104"/>
                <p:cNvSpPr>
                  <a:spLocks/>
                </p:cNvSpPr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4" name="Freeform 105"/>
                <p:cNvSpPr>
                  <a:spLocks/>
                </p:cNvSpPr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5" name="Freeform 106"/>
                <p:cNvSpPr>
                  <a:spLocks/>
                </p:cNvSpPr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6" name="Freeform 107"/>
                <p:cNvSpPr>
                  <a:spLocks/>
                </p:cNvSpPr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7" name="Freeform 108"/>
                <p:cNvSpPr>
                  <a:spLocks/>
                </p:cNvSpPr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64" name="Text Box 8"/>
              <p:cNvSpPr txBox="1">
                <a:spLocks noChangeArrowheads="1"/>
              </p:cNvSpPr>
              <p:nvPr/>
            </p:nvSpPr>
            <p:spPr bwMode="auto">
              <a:xfrm>
                <a:off x="1207860" y="1907333"/>
                <a:ext cx="26301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kumimoji="1"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解决方法</a:t>
                </a:r>
                <a:r>
                  <a:rPr kumimoji="1"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98" name="组合 97"/>
          <p:cNvGrpSpPr/>
          <p:nvPr/>
        </p:nvGrpSpPr>
        <p:grpSpPr>
          <a:xfrm>
            <a:off x="403580" y="3973203"/>
            <a:ext cx="3327744" cy="523220"/>
            <a:chOff x="510241" y="1907333"/>
            <a:chExt cx="3327744" cy="523220"/>
          </a:xfrm>
        </p:grpSpPr>
        <p:grpSp>
          <p:nvGrpSpPr>
            <p:cNvPr id="99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0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AutoShape 9"/>
          <p:cNvSpPr>
            <a:spLocks noChangeArrowheads="1"/>
          </p:cNvSpPr>
          <p:nvPr/>
        </p:nvSpPr>
        <p:spPr bwMode="auto">
          <a:xfrm>
            <a:off x="5759973" y="1062954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49" name="AutoShape 9"/>
          <p:cNvSpPr>
            <a:spLocks noChangeArrowheads="1"/>
          </p:cNvSpPr>
          <p:nvPr/>
        </p:nvSpPr>
        <p:spPr bwMode="auto">
          <a:xfrm>
            <a:off x="4696630" y="1134954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6823316" y="846954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507D7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0" name="Line 12"/>
          <p:cNvSpPr>
            <a:spLocks noChangeShapeType="1"/>
          </p:cNvSpPr>
          <p:nvPr/>
        </p:nvSpPr>
        <p:spPr bwMode="auto">
          <a:xfrm>
            <a:off x="5219973" y="134826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12"/>
          <p:cNvSpPr>
            <a:spLocks noChangeShapeType="1"/>
          </p:cNvSpPr>
          <p:nvPr/>
        </p:nvSpPr>
        <p:spPr bwMode="auto">
          <a:xfrm>
            <a:off x="6273620" y="1348266"/>
            <a:ext cx="540000" cy="0"/>
          </a:xfrm>
          <a:prstGeom prst="line">
            <a:avLst/>
          </a:prstGeom>
          <a:noFill/>
          <a:ln w="38100">
            <a:solidFill>
              <a:srgbClr val="5C307D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AutoShape 9"/>
          <p:cNvSpPr>
            <a:spLocks noChangeArrowheads="1"/>
          </p:cNvSpPr>
          <p:nvPr/>
        </p:nvSpPr>
        <p:spPr bwMode="auto">
          <a:xfrm>
            <a:off x="7866906" y="1757028"/>
            <a:ext cx="533400" cy="72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3" name="AutoShape 9"/>
          <p:cNvSpPr>
            <a:spLocks noChangeArrowheads="1"/>
          </p:cNvSpPr>
          <p:nvPr/>
        </p:nvSpPr>
        <p:spPr bwMode="auto">
          <a:xfrm>
            <a:off x="8930248" y="1613028"/>
            <a:ext cx="533400" cy="864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24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4" name="AutoShape 9"/>
          <p:cNvSpPr>
            <a:spLocks noChangeArrowheads="1"/>
          </p:cNvSpPr>
          <p:nvPr/>
        </p:nvSpPr>
        <p:spPr bwMode="auto">
          <a:xfrm>
            <a:off x="5740220" y="2045028"/>
            <a:ext cx="533400" cy="432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12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5" name="AutoShape 9"/>
          <p:cNvSpPr>
            <a:spLocks noChangeArrowheads="1"/>
          </p:cNvSpPr>
          <p:nvPr/>
        </p:nvSpPr>
        <p:spPr bwMode="auto">
          <a:xfrm>
            <a:off x="4676877" y="2117028"/>
            <a:ext cx="533400" cy="360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10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76" name="AutoShape 9"/>
          <p:cNvSpPr>
            <a:spLocks noChangeArrowheads="1"/>
          </p:cNvSpPr>
          <p:nvPr/>
        </p:nvSpPr>
        <p:spPr bwMode="auto">
          <a:xfrm>
            <a:off x="6803563" y="1829028"/>
            <a:ext cx="533400" cy="648000"/>
          </a:xfrm>
          <a:prstGeom prst="can">
            <a:avLst>
              <a:gd name="adj" fmla="val 17322"/>
            </a:avLst>
          </a:prstGeom>
          <a:solidFill>
            <a:srgbClr val="B4B4C8"/>
          </a:solidFill>
          <a:ln w="28575">
            <a:solidFill>
              <a:srgbClr val="B42D2D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8</a:t>
            </a:r>
            <a:endParaRPr kumimoji="1" lang="en-US" altLang="zh-CN" sz="24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06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9"/>
                  </p:tgtEl>
                </p:cond>
              </p:nextCondLst>
            </p:seq>
            <p:seq concurrent="1" nextAc="seek">
              <p:cTn id="83" restart="whenNotActive" fill="hold" evtFilter="cancelBubble" nodeType="interactiveSeq">
                <p:stCondLst>
                  <p:cond evt="onClick" delay="0">
                    <p:tgtEl>
                      <p:spTgt spid="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4" fill="hold">
                      <p:stCondLst>
                        <p:cond delay="0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0"/>
                  </p:tgtEl>
                </p:cond>
              </p:nextCondLst>
            </p:seq>
            <p:seq concurrent="1" nextAc="seek">
              <p:cTn id="88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9" fill="hold">
                      <p:stCondLst>
                        <p:cond delay="0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93" restart="whenNotActive" fill="hold" evtFilter="cancelBubble" nodeType="interactiveSeq">
                <p:stCondLst>
                  <p:cond evt="onClick" delay="0">
                    <p:tgtEl>
                      <p:spTgt spid="7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4" fill="hold">
                      <p:stCondLst>
                        <p:cond delay="0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3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03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4" fill="hold">
                      <p:stCondLst>
                        <p:cond delay="0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108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9" fill="hold">
                      <p:stCondLst>
                        <p:cond delay="0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113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4" fill="hold">
                      <p:stCondLst>
                        <p:cond delay="0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51" grpId="0" animBg="1"/>
      <p:bldP spid="51" grpId="1" animBg="1"/>
      <p:bldP spid="52" grpId="0" animBg="1"/>
      <p:bldP spid="52" grpId="1" animBg="1"/>
      <p:bldP spid="59" grpId="0" animBg="1"/>
      <p:bldP spid="59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7151</TotalTime>
  <Words>2086</Words>
  <Application>Microsoft Office PowerPoint</Application>
  <PresentationFormat>自定义</PresentationFormat>
  <Paragraphs>751</Paragraphs>
  <Slides>32</Slides>
  <Notes>19</Notes>
  <HiddenSlides>11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213</cp:revision>
  <dcterms:created xsi:type="dcterms:W3CDTF">2016-09-14T00:58:04Z</dcterms:created>
  <dcterms:modified xsi:type="dcterms:W3CDTF">2020-12-14T13:21:39Z</dcterms:modified>
</cp:coreProperties>
</file>