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9.xml" ContentType="application/vnd.openxmlformats-officedocument.presentationml.tags+xml"/>
  <Override PartName="/ppt/notesSlides/notesSlide46.xml" ContentType="application/vnd.openxmlformats-officedocument.presentationml.notesSlide+xml"/>
  <Override PartName="/ppt/tags/tag10.xml" ContentType="application/vnd.openxmlformats-officedocument.presentationml.tags+xml"/>
  <Override PartName="/ppt/notesSlides/notesSlide47.xml" ContentType="application/vnd.openxmlformats-officedocument.presentationml.notesSlide+xml"/>
  <Override PartName="/ppt/tags/tag11.xml" ContentType="application/vnd.openxmlformats-officedocument.presentationml.tags+xml"/>
  <Override PartName="/ppt/notesSlides/notesSlide48.xml" ContentType="application/vnd.openxmlformats-officedocument.presentationml.notesSlide+xml"/>
  <Override PartName="/ppt/tags/tag12.xml" ContentType="application/vnd.openxmlformats-officedocument.presentationml.tags+xml"/>
  <Override PartName="/ppt/notesSlides/notesSlide49.xml" ContentType="application/vnd.openxmlformats-officedocument.presentationml.notesSlide+xml"/>
  <Override PartName="/ppt/tags/tag13.xml" ContentType="application/vnd.openxmlformats-officedocument.presentationml.tags+xml"/>
  <Override PartName="/ppt/notesSlides/notesSlide50.xml" ContentType="application/vnd.openxmlformats-officedocument.presentationml.notesSlide+xml"/>
  <Override PartName="/ppt/tags/tag14.xml" ContentType="application/vnd.openxmlformats-officedocument.presentationml.tags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52.xml" ContentType="application/vnd.openxmlformats-officedocument.presentationml.notesSlide+xml"/>
  <Override PartName="/ppt/tags/tag16.xml" ContentType="application/vnd.openxmlformats-officedocument.presentationml.tags+xml"/>
  <Override PartName="/ppt/notesSlides/notesSlide53.xml" ContentType="application/vnd.openxmlformats-officedocument.presentationml.notesSlide+xml"/>
  <Override PartName="/ppt/tags/tag17.xml" ContentType="application/vnd.openxmlformats-officedocument.presentationml.tags+xml"/>
  <Override PartName="/ppt/notesSlides/notesSlide54.xml" ContentType="application/vnd.openxmlformats-officedocument.presentationml.notesSlide+xml"/>
  <Override PartName="/ppt/tags/tag18.xml" ContentType="application/vnd.openxmlformats-officedocument.presentationml.tags+xml"/>
  <Override PartName="/ppt/notesSlides/notesSlide55.xml" ContentType="application/vnd.openxmlformats-officedocument.presentationml.notesSlide+xml"/>
  <Override PartName="/ppt/tags/tag19.xml" ContentType="application/vnd.openxmlformats-officedocument.presentationml.tags+xml"/>
  <Override PartName="/ppt/notesSlides/notesSlide56.xml" ContentType="application/vnd.openxmlformats-officedocument.presentationml.notesSlide+xml"/>
  <Override PartName="/ppt/tags/tag20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21.xml" ContentType="application/vnd.openxmlformats-officedocument.presentationml.tags+xml"/>
  <Override PartName="/ppt/notesSlides/notesSlide72.xml" ContentType="application/vnd.openxmlformats-officedocument.presentationml.notesSlide+xml"/>
  <Override PartName="/ppt/tags/tag22.xml" ContentType="application/vnd.openxmlformats-officedocument.presentationml.tags+xml"/>
  <Override PartName="/ppt/notesSlides/notesSlide73.xml" ContentType="application/vnd.openxmlformats-officedocument.presentationml.notesSlide+xml"/>
  <Override PartName="/ppt/tags/tag23.xml" ContentType="application/vnd.openxmlformats-officedocument.presentationml.tags+xml"/>
  <Override PartName="/ppt/notesSlides/notesSlide74.xml" ContentType="application/vnd.openxmlformats-officedocument.presentationml.notesSlide+xml"/>
  <Override PartName="/ppt/tags/tag24.xml" ContentType="application/vnd.openxmlformats-officedocument.presentationml.tags+xml"/>
  <Override PartName="/ppt/notesSlides/notesSlide75.xml" ContentType="application/vnd.openxmlformats-officedocument.presentationml.notesSlide+xml"/>
  <Override PartName="/ppt/tags/tag25.xml" ContentType="application/vnd.openxmlformats-officedocument.presentationml.tags+xml"/>
  <Override PartName="/ppt/notesSlides/notesSlide76.xml" ContentType="application/vnd.openxmlformats-officedocument.presentationml.notesSlide+xml"/>
  <Override PartName="/ppt/tags/tag26.xml" ContentType="application/vnd.openxmlformats-officedocument.presentationml.tags+xml"/>
  <Override PartName="/ppt/notesSlides/notesSlide77.xml" ContentType="application/vnd.openxmlformats-officedocument.presentationml.notesSlide+xml"/>
  <Override PartName="/ppt/tags/tag27.xml" ContentType="application/vnd.openxmlformats-officedocument.presentationml.tags+xml"/>
  <Override PartName="/ppt/notesSlides/notesSlide78.xml" ContentType="application/vnd.openxmlformats-officedocument.presentationml.notesSlide+xml"/>
  <Override PartName="/ppt/tags/tag28.xml" ContentType="application/vnd.openxmlformats-officedocument.presentationml.tags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5"/>
  </p:notesMasterIdLst>
  <p:handoutMasterIdLst>
    <p:handoutMasterId r:id="rId86"/>
  </p:handoutMasterIdLst>
  <p:sldIdLst>
    <p:sldId id="325" r:id="rId3"/>
    <p:sldId id="1249" r:id="rId4"/>
    <p:sldId id="328" r:id="rId5"/>
    <p:sldId id="887" r:id="rId6"/>
    <p:sldId id="309" r:id="rId7"/>
    <p:sldId id="1059" r:id="rId8"/>
    <p:sldId id="1380" r:id="rId9"/>
    <p:sldId id="1436" r:id="rId10"/>
    <p:sldId id="1381" r:id="rId11"/>
    <p:sldId id="1372" r:id="rId12"/>
    <p:sldId id="1383" r:id="rId13"/>
    <p:sldId id="1384" r:id="rId14"/>
    <p:sldId id="1437" r:id="rId15"/>
    <p:sldId id="1386" r:id="rId16"/>
    <p:sldId id="1387" r:id="rId17"/>
    <p:sldId id="1388" r:id="rId18"/>
    <p:sldId id="1389" r:id="rId19"/>
    <p:sldId id="1390" r:id="rId20"/>
    <p:sldId id="1373" r:id="rId21"/>
    <p:sldId id="1391" r:id="rId22"/>
    <p:sldId id="1450" r:id="rId23"/>
    <p:sldId id="1251" r:id="rId24"/>
    <p:sldId id="1252" r:id="rId25"/>
    <p:sldId id="1393" r:id="rId26"/>
    <p:sldId id="1394" r:id="rId27"/>
    <p:sldId id="1374" r:id="rId28"/>
    <p:sldId id="1395" r:id="rId29"/>
    <p:sldId id="1396" r:id="rId30"/>
    <p:sldId id="1253" r:id="rId31"/>
    <p:sldId id="1254" r:id="rId32"/>
    <p:sldId id="1397" r:id="rId33"/>
    <p:sldId id="1398" r:id="rId34"/>
    <p:sldId id="1375" r:id="rId35"/>
    <p:sldId id="1400" r:id="rId36"/>
    <p:sldId id="1376" r:id="rId37"/>
    <p:sldId id="1401" r:id="rId38"/>
    <p:sldId id="1402" r:id="rId39"/>
    <p:sldId id="1377" r:id="rId40"/>
    <p:sldId id="1403" r:id="rId41"/>
    <p:sldId id="1405" r:id="rId42"/>
    <p:sldId id="1406" r:id="rId43"/>
    <p:sldId id="1255" r:id="rId44"/>
    <p:sldId id="1256" r:id="rId45"/>
    <p:sldId id="1407" r:id="rId46"/>
    <p:sldId id="1452" r:id="rId47"/>
    <p:sldId id="1409" r:id="rId48"/>
    <p:sldId id="1439" r:id="rId49"/>
    <p:sldId id="1410" r:id="rId50"/>
    <p:sldId id="1411" r:id="rId51"/>
    <p:sldId id="1440" r:id="rId52"/>
    <p:sldId id="1412" r:id="rId53"/>
    <p:sldId id="1413" r:id="rId54"/>
    <p:sldId id="1441" r:id="rId55"/>
    <p:sldId id="1415" r:id="rId56"/>
    <p:sldId id="1416" r:id="rId57"/>
    <p:sldId id="1442" r:id="rId58"/>
    <p:sldId id="1453" r:id="rId59"/>
    <p:sldId id="1378" r:id="rId60"/>
    <p:sldId id="1418" r:id="rId61"/>
    <p:sldId id="1419" r:id="rId62"/>
    <p:sldId id="1379" r:id="rId63"/>
    <p:sldId id="1443" r:id="rId64"/>
    <p:sldId id="1420" r:id="rId65"/>
    <p:sldId id="1421" r:id="rId66"/>
    <p:sldId id="1423" r:id="rId67"/>
    <p:sldId id="1424" r:id="rId68"/>
    <p:sldId id="1425" r:id="rId69"/>
    <p:sldId id="1445" r:id="rId70"/>
    <p:sldId id="1257" r:id="rId71"/>
    <p:sldId id="1371" r:id="rId72"/>
    <p:sldId id="1426" r:id="rId73"/>
    <p:sldId id="1427" r:id="rId74"/>
    <p:sldId id="1428" r:id="rId75"/>
    <p:sldId id="1429" r:id="rId76"/>
    <p:sldId id="1446" r:id="rId77"/>
    <p:sldId id="1430" r:id="rId78"/>
    <p:sldId id="1447" r:id="rId79"/>
    <p:sldId id="1448" r:id="rId80"/>
    <p:sldId id="1449" r:id="rId81"/>
    <p:sldId id="1286" r:id="rId82"/>
    <p:sldId id="1435" r:id="rId83"/>
    <p:sldId id="1053" r:id="rId84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3"/>
    <a:srgbClr val="595959"/>
    <a:srgbClr val="BBBBBB"/>
    <a:srgbClr val="FFFFFF"/>
    <a:srgbClr val="1369B2"/>
    <a:srgbClr val="F2F2F2"/>
    <a:srgbClr val="EBAD13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2" autoAdjust="0"/>
    <p:restoredTop sz="89369" autoAdjust="0"/>
  </p:normalViewPr>
  <p:slideViewPr>
    <p:cSldViewPr>
      <p:cViewPr varScale="1">
        <p:scale>
          <a:sx n="87" d="100"/>
          <a:sy n="87" d="100"/>
        </p:scale>
        <p:origin x="406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2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3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3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5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84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4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3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88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98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90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35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45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36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45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7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15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71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0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70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4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62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8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23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0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07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353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1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52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9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74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0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406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422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682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893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438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32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075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634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766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6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017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46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826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121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431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108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610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342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050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39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7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084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6776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746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509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462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847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24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47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125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380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0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Relationship Id="rId4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Relationship Id="rId4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3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函数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357786"/>
            <a:ext cx="5429568" cy="171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函数参数的设置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无参函数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有参函数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引用传参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设置参数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默认值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指定参数类型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以及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可变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参数列表</a:t>
            </a:r>
            <a:endParaRPr lang="zh-CN" altLang="en-US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537066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929358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如果不需要给函数传递参数，可以定义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无参函数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422798" y="2592074"/>
            <a:ext cx="6984776" cy="227788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5144" y="2758257"/>
            <a:ext cx="6529352" cy="190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shout()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'come on';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shout();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come on</a:t>
            </a:r>
          </a:p>
        </p:txBody>
      </p:sp>
    </p:spTree>
    <p:extLst>
      <p:ext uri="{BB962C8B-B14F-4D97-AF65-F5344CB8AC3E}">
        <p14:creationId xmlns:p14="http://schemas.microsoft.com/office/powerpoint/2010/main" val="1407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有参函数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422798" y="2781722"/>
            <a:ext cx="6984776" cy="26642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5144" y="2947905"/>
            <a:ext cx="5755102" cy="2277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add($a, $b)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$a =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add(5, 7);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</a:p>
        </p:txBody>
      </p:sp>
      <p:sp>
        <p:nvSpPr>
          <p:cNvPr id="10" name="矩形 9"/>
          <p:cNvSpPr/>
          <p:nvPr/>
        </p:nvSpPr>
        <p:spPr>
          <a:xfrm>
            <a:off x="982638" y="1929358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的函数，函数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内部会根据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用户传递的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266742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有参函数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422798" y="2565698"/>
            <a:ext cx="6984776" cy="331236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5144" y="2731881"/>
            <a:ext cx="5755102" cy="3015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add($a, $b)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$a =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$x = 5;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$y = 7;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add(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$x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</a:p>
        </p:txBody>
      </p:sp>
      <p:sp>
        <p:nvSpPr>
          <p:cNvPr id="10" name="矩形 9"/>
          <p:cNvSpPr/>
          <p:nvPr/>
        </p:nvSpPr>
        <p:spPr>
          <a:xfrm>
            <a:off x="982638" y="1929358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调用有参函数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，还可以使用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变量传参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3838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引用传参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701602"/>
            <a:ext cx="105050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需要函数修改它的参数值时，需通过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引用传递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来实现，即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引用传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在参数前添加“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符号即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0790" y="2853730"/>
            <a:ext cx="6696744" cy="2952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3136" y="2947905"/>
            <a:ext cx="602415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extra(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.= ' and some extra';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'food';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food and some extra</a:t>
            </a:r>
          </a:p>
        </p:txBody>
      </p:sp>
    </p:spTree>
    <p:extLst>
      <p:ext uri="{BB962C8B-B14F-4D97-AF65-F5344CB8AC3E}">
        <p14:creationId xmlns:p14="http://schemas.microsoft.com/office/powerpoint/2010/main" val="19787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设置参数默认值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701602"/>
            <a:ext cx="10433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在设置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时，还可以为其指定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。当调用者未传递该参数时，函数将使用默认值进行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798" y="2853730"/>
            <a:ext cx="6696744" cy="23042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65144" y="3034260"/>
            <a:ext cx="614290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say($p, $con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 'say "Hello"'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"$p $con";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say('Tom');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 say "Hello"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931392" y="5610352"/>
            <a:ext cx="783622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默认值时，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（可选）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必须放在非默认（必选）参数的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右侧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486694" y="5489642"/>
            <a:ext cx="8424936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287704" y="5165397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指定参数类型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740839"/>
            <a:ext cx="7840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时，可以指定参数具体是哪种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8704" y="4934393"/>
            <a:ext cx="10217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用户调用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时，如果传递的参数不是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，程序会将其强制转换为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后再进行操作，这种方式称为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弱类型参数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设置。</a:t>
            </a:r>
          </a:p>
        </p:txBody>
      </p:sp>
      <p:sp>
        <p:nvSpPr>
          <p:cNvPr id="8" name="矩形 7"/>
          <p:cNvSpPr/>
          <p:nvPr/>
        </p:nvSpPr>
        <p:spPr>
          <a:xfrm>
            <a:off x="2854846" y="2417104"/>
            <a:ext cx="5256584" cy="23042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97192" y="2597634"/>
            <a:ext cx="4373313" cy="190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sum(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sum(2.6, 3.8); 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331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0486" y="1674673"/>
            <a:ext cx="10503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可以将函数参数设置为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强类型参数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，即当用户传递的参数类型不符合函数的定义，程序会报错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提醒。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指定参数类型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930559" y="5302002"/>
            <a:ext cx="98480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用于设定一段代码的执行指令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strict_types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表示当前函数的设置使用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强类型参数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设置。</a:t>
            </a:r>
          </a:p>
        </p:txBody>
      </p:sp>
      <p:sp>
        <p:nvSpPr>
          <p:cNvPr id="8" name="矩形 7"/>
          <p:cNvSpPr/>
          <p:nvPr/>
        </p:nvSpPr>
        <p:spPr>
          <a:xfrm>
            <a:off x="2854846" y="2486754"/>
            <a:ext cx="7056784" cy="266887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97192" y="2667284"/>
            <a:ext cx="63470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strict_types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1);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sum2(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$a,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$b)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sum2(2.6, 3.8);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Fatal error: ......</a:t>
            </a:r>
          </a:p>
        </p:txBody>
      </p:sp>
    </p:spTree>
    <p:extLst>
      <p:ext uri="{BB962C8B-B14F-4D97-AF65-F5344CB8AC3E}">
        <p14:creationId xmlns:p14="http://schemas.microsoft.com/office/powerpoint/2010/main" val="20746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设置函数的参数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可变参数列表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987002" y="1642610"/>
            <a:ext cx="8967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在定义函数时，还可以使用“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646" y="5236930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...$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参数数量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可以是任意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个，通过调用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，传入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不同个数的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参数，在函数中使用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形式接收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4766" y="2133650"/>
            <a:ext cx="7920880" cy="303127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7112" y="2246131"/>
            <a:ext cx="7412607" cy="2777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foreach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 $v)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	//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foreach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语句遍历数组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echo $v . ' ';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(1, 2, 3, 4, 5, 6, 7, 8, 9);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1 2 3 4 5 6 7 8 9</a:t>
            </a: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('a', 'b', 'c');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27179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函数中变量的作用域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，能够说出全局变量和局部变量的区别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函数中变量的作用域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32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1859979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函数的基本使用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方法，能够在程序中定义和调用函数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2741576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函数的特殊调用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方式，能够使用嵌套调用和递归调用两种方式调用函数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3619195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函数的高级运用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，能够熟练使用可变函数、回调函数和匿名函数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1069139" y="4493751"/>
            <a:ext cx="10068764" cy="688077"/>
            <a:chOff x="978872" y="3338787"/>
            <a:chExt cx="5644662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5644662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en-US" altLang="zh-CN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内置函数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的使用，能够使用内置函数对字符串、数字和时间日期进行处理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1054646" y="5334002"/>
            <a:ext cx="10083257" cy="688080"/>
            <a:chOff x="978872" y="3338785"/>
            <a:chExt cx="5652787" cy="515940"/>
          </a:xfrm>
        </p:grpSpPr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5"/>
              <a:ext cx="565278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79388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熟悉</a:t>
              </a:r>
              <a:r>
                <a:rPr lang="en-US" altLang="zh-CN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手册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的访问方法，能够通过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手册查询相关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信息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函数中变量的作用域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只有在其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作用范围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内才可以被使用，这个作用范围称为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变量的作用域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。在函数中定义的变量称为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，在函数外定义的变量称为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4846" y="2380292"/>
            <a:ext cx="7056784" cy="359685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97192" y="2450564"/>
            <a:ext cx="575510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test()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$sum = 36;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局部变量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$sum;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$sum = 0;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test();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36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$sum;              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76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函数中变量的作用域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2638" y="1125538"/>
            <a:ext cx="10729192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下，在函数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中不能使用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，局部变量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的改变也不会对全局变量有任何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影响。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函数中使用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参数传递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global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$GLOBALS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48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函数的嵌套调用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函数的嵌套调用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，能够实现在函数内调用其他函数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嵌套调用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嵌套调用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028345"/>
            <a:ext cx="103691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嵌套调用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调用一个函数的过程中，调用另外一个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2878" y="1701602"/>
            <a:ext cx="5328592" cy="46805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5224" y="1771874"/>
            <a:ext cx="3868367" cy="4493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sum($sub1, $sub2)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$sub1 + $sub2;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($sub1, $sub2)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$sum =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sum($sub1, $sub2)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$sum / 2;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(78.9, 56);	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(92, 90);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7535366" y="422188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813816" y="40183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嵌套调用</a:t>
            </a:r>
          </a:p>
        </p:txBody>
      </p:sp>
    </p:spTree>
    <p:extLst>
      <p:ext uri="{BB962C8B-B14F-4D97-AF65-F5344CB8AC3E}">
        <p14:creationId xmlns:p14="http://schemas.microsoft.com/office/powerpoint/2010/main" val="289043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嵌套调用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2327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嵌套调用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7586" name="Picture 2" descr="03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1629594"/>
            <a:ext cx="6572553" cy="20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38622" y="3909457"/>
            <a:ext cx="106571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程序开始执行，调用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函数，并传递参数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$sub1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$sub2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函数中，调用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函数并传递参数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$sub1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$sub2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，进入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函数，计算总分将结果返回到函数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中，同时将值赋给变量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$sum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③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函数接着根据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函数返回的值，完成平均分的计算并将结果返回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④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输出平均分，程序结束。</a:t>
            </a:r>
          </a:p>
        </p:txBody>
      </p:sp>
    </p:spTree>
    <p:extLst>
      <p:ext uri="{BB962C8B-B14F-4D97-AF65-F5344CB8AC3E}">
        <p14:creationId xmlns:p14="http://schemas.microsoft.com/office/powerpoint/2010/main" val="32063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函数的递归调用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，能够在函数体内调用函数自身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递归调用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45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递归调用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25538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递归调用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是函数嵌套调用中一种特殊的调用。递归调用是指函数在其函数体内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调用自身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的过程。使用递归调用方式的函数被称为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递归函数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2878" y="2349674"/>
            <a:ext cx="5328592" cy="309634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5224" y="2565698"/>
            <a:ext cx="3759491" cy="2646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factorial($n)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 ($n == 1)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$n * factorial($n -1);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factorial(4);</a:t>
            </a:r>
          </a:p>
        </p:txBody>
      </p:sp>
    </p:spTree>
    <p:extLst>
      <p:ext uri="{BB962C8B-B14F-4D97-AF65-F5344CB8AC3E}">
        <p14:creationId xmlns:p14="http://schemas.microsoft.com/office/powerpoint/2010/main" val="405251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递归调用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269554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递归调用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989634"/>
            <a:ext cx="11455015" cy="20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函数的高级应用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1934467"/>
            <a:ext cx="10269847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通过前面两章的学习不难发现，在程序开发中，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有时需要根据开发要求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功能相同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例如，求平均数、计算总分等。这样的编写方式不仅加重了开发者的工作量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，而且使代码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的后期维护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也变得相当困难。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为此，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可以将程序中烦琐的代码模块化，提高程序的可读性，并且便于后期维护。本章将围绕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静态变量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static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关键字在函数中声明静态变量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90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25538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通过前面的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学习可以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发现，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当执行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函数中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释放或者被重新赋值。例如，定义一个计数的函数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0910" y="2360138"/>
            <a:ext cx="4104456" cy="26642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3256" y="2504154"/>
            <a:ext cx="2008883" cy="2277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num()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$i = 1;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$i;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++$i;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870859" y="5229994"/>
            <a:ext cx="105529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函数无论被调用多少次，输出的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变量的值都是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，这是由于在每次调用该函数时，都会重新给变量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7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646" y="1125538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想在函数执行完成后依然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局部变量的值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在函数中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声明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静态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0910" y="2133650"/>
            <a:ext cx="4104456" cy="26642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3256" y="2277666"/>
            <a:ext cx="2008883" cy="2382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num()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 = 1;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$i;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++$i;</a:t>
            </a:r>
          </a:p>
          <a:p>
            <a:pPr>
              <a:lnSpc>
                <a:spcPct val="120000"/>
              </a:lnSpc>
            </a:pP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126654" y="5078427"/>
            <a:ext cx="9937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次调用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函数输出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次调用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函数会输出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，依次类推，就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可以轻松得到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被调用的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9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可变函数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的使用，能够实现可变函数名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可变函数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5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可变函数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00353"/>
            <a:ext cx="10569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就是在一个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后添加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圆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括号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”，让其变成一个函数的形式，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会自动寻找与变量值同名的函数，并且尝试执行它。</a:t>
            </a:r>
          </a:p>
        </p:txBody>
      </p:sp>
      <p:sp>
        <p:nvSpPr>
          <p:cNvPr id="7" name="矩形 6"/>
          <p:cNvSpPr/>
          <p:nvPr/>
        </p:nvSpPr>
        <p:spPr>
          <a:xfrm>
            <a:off x="2008443" y="2421682"/>
            <a:ext cx="8048891" cy="282167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0790" y="2507050"/>
            <a:ext cx="7505581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</a:p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shout()</a:t>
            </a:r>
          </a:p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pt-BR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</a:t>
            </a: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'come on....';</a:t>
            </a:r>
          </a:p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pt-BR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funcname = 'shout</a:t>
            </a: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定义变量，其值是函数的名称</a:t>
            </a:r>
          </a:p>
          <a:p>
            <a:pPr>
              <a:lnSpc>
                <a:spcPct val="120000"/>
              </a:lnSpc>
            </a:pP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pt-BR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$funcname()</a:t>
            </a:r>
            <a:r>
              <a:rPr lang="pt-B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	</a:t>
            </a:r>
            <a:r>
              <a:rPr lang="pt-B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利用可变变量调用函数</a:t>
            </a:r>
          </a:p>
        </p:txBody>
      </p:sp>
    </p:spTree>
    <p:extLst>
      <p:ext uri="{BB962C8B-B14F-4D97-AF65-F5344CB8AC3E}">
        <p14:creationId xmlns:p14="http://schemas.microsoft.com/office/powerpoint/2010/main" val="8352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回调函数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的使用，能够将函数作为参数传递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回调函数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回调函数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46937"/>
            <a:ext cx="10657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如果在调用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时传入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调用，那么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回调（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callback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）函数。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内置函数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call_user_func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可以接受用户自定义的回调函数作为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6894" y="3163161"/>
            <a:ext cx="5184576" cy="23548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9240" y="3322292"/>
            <a:ext cx="3998915" cy="1907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sum($a, $b)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call_user_func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('sum', 4, 5);</a:t>
            </a:r>
          </a:p>
        </p:txBody>
      </p:sp>
    </p:spTree>
    <p:extLst>
      <p:ext uri="{BB962C8B-B14F-4D97-AF65-F5344CB8AC3E}">
        <p14:creationId xmlns:p14="http://schemas.microsoft.com/office/powerpoint/2010/main" val="26659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回调函数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8642" y="1125538"/>
            <a:ext cx="10261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中，还可以使用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call_user_func_array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函数将一个数组作为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回调函数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的参数。回调函数执行后，其返回值将作为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call_user_func_array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函数的返回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2838" y="2524504"/>
            <a:ext cx="5832647" cy="23548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5185" y="2683635"/>
            <a:ext cx="519956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($a, $b)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call_user_func_array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'sum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[10, 20]);</a:t>
            </a:r>
          </a:p>
        </p:txBody>
      </p:sp>
    </p:spTree>
    <p:extLst>
      <p:ext uri="{BB962C8B-B14F-4D97-AF65-F5344CB8AC3E}">
        <p14:creationId xmlns:p14="http://schemas.microsoft.com/office/powerpoint/2010/main" val="32627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匿名函数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的使用，能够定义和调用匿名函数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匿名函数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3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匿名函数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844" y="1043315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匿名函数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就是没有函数名称的函数，也称作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闭包函数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，经常用作回调函数参数的值。对于临时定义的函数，使用匿名函数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须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考虑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命名冲突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问题。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38" y="2421682"/>
            <a:ext cx="6696744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5185" y="2683511"/>
            <a:ext cx="59057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$sum = function($a, $b) {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定义匿名函数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(100, 200);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859384" y="5165854"/>
            <a:ext cx="783622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若通过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打印匿名函数的变量，可以看到其数据类型为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414686" y="5045144"/>
            <a:ext cx="8424936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215696" y="4720899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9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1867797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2760448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3680171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1845618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函数的定义与调用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2743622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函数的嵌套调用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365851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函数的高级应用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59017" y="4604101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017" y="5538211"/>
            <a:ext cx="1192190" cy="618406"/>
            <a:chOff x="2215144" y="2026500"/>
            <a:chExt cx="1244730" cy="850129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4569" y="4581922"/>
            <a:ext cx="5142331" cy="613062"/>
            <a:chOff x="4315150" y="953426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PHP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的内置函数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64569" y="5521385"/>
            <a:ext cx="5142331" cy="613062"/>
            <a:chOff x="4315150" y="1647579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PHP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手册的使用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匿名函数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3849"/>
            <a:ext cx="986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在程序开发中，若要在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匿名函数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5202" y="4509914"/>
            <a:ext cx="10160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加上小括号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的形式来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引入函数外的变量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$c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，小括号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中的内容即为要使用的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有多个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时，需要在变量之间使用英文逗号“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分隔。</a:t>
            </a:r>
          </a:p>
        </p:txBody>
      </p:sp>
      <p:sp>
        <p:nvSpPr>
          <p:cNvPr id="6" name="矩形 5"/>
          <p:cNvSpPr/>
          <p:nvPr/>
        </p:nvSpPr>
        <p:spPr>
          <a:xfrm>
            <a:off x="2566814" y="1917626"/>
            <a:ext cx="6696744" cy="23042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9161" y="2064550"/>
            <a:ext cx="590578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$c = 100;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$sum = function($a, $b)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use($c)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$a + $b + $c;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$sum(100, 200); 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406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匿名函数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520" y="1085757"/>
            <a:ext cx="98650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除此之外，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匿名函数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还可以作为函数的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传递，实现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回调函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4686" y="1836826"/>
            <a:ext cx="9073008" cy="41044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9106" y="1992542"/>
            <a:ext cx="8669361" cy="37543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calculate($a, $b,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return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($a, $b)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calculate(100, 200,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function($a, $b) {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$a +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calculate(100, 200,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function($a, $b) {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20000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$a * $b;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6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的内置函数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71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字符串函数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的使用，能够实现字符串的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截取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替换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过滤空白字符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比较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获取长度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等操作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302280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的内置函数，用于操作字符串，在实际项目开发中有着非常重要的作用。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5046"/>
              </p:ext>
            </p:extLst>
          </p:nvPr>
        </p:nvGraphicFramePr>
        <p:xfrm>
          <a:off x="1702718" y="1878344"/>
          <a:ext cx="9217024" cy="363968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2052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496503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strlen()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获取字符串的长度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strpos()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在指定字符串中查找目标字符串首次出现的位置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strrpos()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获取指定字符串在目标字符串中最后一次出现的位置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4254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str_replace()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用于对字符串中的某些字符进行替换操作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392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substr()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用于获取字符串中的子串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77650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substr_replace</a:t>
                      </a:r>
                      <a:r>
                        <a:rPr lang="en-US" altLang="zh-CN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 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just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用于把字符串的一部分替换为另一个字符串</a:t>
                      </a:r>
                      <a:endParaRPr lang="zh-CN" altLang="zh-CN" sz="1800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3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1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302280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的内置函数，用于操作字符串，在实际项目开发中有着非常重要的作用。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09850"/>
              </p:ext>
            </p:extLst>
          </p:nvPr>
        </p:nvGraphicFramePr>
        <p:xfrm>
          <a:off x="1702718" y="2110264"/>
          <a:ext cx="9217024" cy="311973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2052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496503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explode()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将指定字符串拆分成数组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implode()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用指定的连接符将数组中的键值拼接成字符串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trim()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去除字符串首尾处的空白字符（或指定的字符串）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4254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str_repeat()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392"/>
                  </a:ext>
                </a:extLst>
              </a:tr>
              <a:tr h="519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strcmp()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比较两个字符串的大小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7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733540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使用函数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strrpos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完成指定位置字符串的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截取字符串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982638" y="2015761"/>
            <a:ext cx="98650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的参数说明：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表示待截取的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表示开始截取的位置，非负数表示从字符串指定位置处截取，从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开始；负数表示从字符串尾部开始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表示截取的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长度。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12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733540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使用函数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strrpos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完成指定位置字符串的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截取字符串</a:t>
            </a:r>
          </a:p>
        </p:txBody>
      </p:sp>
      <p:sp>
        <p:nvSpPr>
          <p:cNvPr id="8" name="矩形 7"/>
          <p:cNvSpPr/>
          <p:nvPr/>
        </p:nvSpPr>
        <p:spPr>
          <a:xfrm>
            <a:off x="1630710" y="2349674"/>
            <a:ext cx="8136904" cy="31683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5130" y="2505390"/>
            <a:ext cx="7455246" cy="2807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'C:\web\apache2.4\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htdocs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\cat.jpg';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strrpos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'\\');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截取文件名称，输出结果：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cat.jpg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+ 1);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截取文件所在的路径，输出结果：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C:\web\apache2.4\htdocs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0,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71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截取字符串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694606" y="1733540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使用函数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strrpos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完成指定位置字符串的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2017504"/>
            <a:ext cx="1008112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个参数的设置需要注意以下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种情况：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个参数时，将返回从指定位置到字符串结尾的子字符串。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，则将返回的字符串将从指定位置开始截取指定长度的字符。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负数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则返回的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字符串中在结尾处将有一个指定长度的字符被省略。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一个空字符串。</a:t>
            </a:r>
          </a:p>
        </p:txBody>
      </p:sp>
    </p:spTree>
    <p:extLst>
      <p:ext uri="{BB962C8B-B14F-4D97-AF65-F5344CB8AC3E}">
        <p14:creationId xmlns:p14="http://schemas.microsoft.com/office/powerpoint/2010/main" val="20844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3295" y="1701602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替换字符串在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开发中也是很常见的功能。例如，在抽奖结果展示页面中，为了保证用户的隐私，通常使用“*”替换一部分内容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替换字符串</a:t>
            </a:r>
          </a:p>
        </p:txBody>
      </p:sp>
      <p:sp>
        <p:nvSpPr>
          <p:cNvPr id="9" name="矩形 8"/>
          <p:cNvSpPr/>
          <p:nvPr/>
        </p:nvSpPr>
        <p:spPr>
          <a:xfrm>
            <a:off x="965220" y="2612271"/>
            <a:ext cx="103691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手机号的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至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内容进行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str_repeat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函数对“*”字符重复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次，使用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substr_replace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函数对字符串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个位置开始后的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长度的字符使用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$replace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进行替换。</a:t>
            </a:r>
          </a:p>
        </p:txBody>
      </p:sp>
      <p:sp>
        <p:nvSpPr>
          <p:cNvPr id="10" name="矩形 9"/>
          <p:cNvSpPr/>
          <p:nvPr/>
        </p:nvSpPr>
        <p:spPr>
          <a:xfrm>
            <a:off x="1270670" y="3285778"/>
            <a:ext cx="9145016" cy="194421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5090" y="3358397"/>
            <a:ext cx="8756115" cy="1769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'18810881888';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4;                                      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需要替换的手机号长度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$replace =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str_repeat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('*',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       	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生成覆盖的字符串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substr_replace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$replace, 3,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188****1888</a:t>
            </a:r>
          </a:p>
        </p:txBody>
      </p:sp>
    </p:spTree>
    <p:extLst>
      <p:ext uri="{BB962C8B-B14F-4D97-AF65-F5344CB8AC3E}">
        <p14:creationId xmlns:p14="http://schemas.microsoft.com/office/powerpoint/2010/main" val="38080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函数的定义与调用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过滤空白字符</a:t>
            </a:r>
          </a:p>
        </p:txBody>
      </p:sp>
      <p:sp>
        <p:nvSpPr>
          <p:cNvPr id="9" name="矩形 8"/>
          <p:cNvSpPr/>
          <p:nvPr/>
        </p:nvSpPr>
        <p:spPr>
          <a:xfrm>
            <a:off x="927929" y="1774720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在程序开发中，经常需要对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去除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trim()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去除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首尾两端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空白字符。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6814" y="3016661"/>
            <a:ext cx="6480720" cy="158417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1234" y="3089280"/>
            <a:ext cx="4838119" cy="1338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   These are a few words :) ...   ';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原字符串：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去空白后的字符串：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trim($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859384" y="5026877"/>
            <a:ext cx="8628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中无法直接看出字符串是否去掉了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空白字符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，可以通过单击鼠标右键，选择“查看网页源代码”来查看结果。</a:t>
            </a:r>
          </a:p>
        </p:txBody>
      </p:sp>
      <p:sp>
        <p:nvSpPr>
          <p:cNvPr id="14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414686" y="4906167"/>
            <a:ext cx="9145016" cy="1120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215696" y="4581922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1054646" y="1341562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注意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8580" y="1919667"/>
            <a:ext cx="10369152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除空格外，还有很多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字符属于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 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 9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，制表符。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 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，新行。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x0B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 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，垂直制表符。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 13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，回车。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 32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，空格。</a:t>
            </a:r>
          </a:p>
        </p:txBody>
      </p:sp>
    </p:spTree>
    <p:extLst>
      <p:ext uri="{BB962C8B-B14F-4D97-AF65-F5344CB8AC3E}">
        <p14:creationId xmlns:p14="http://schemas.microsoft.com/office/powerpoint/2010/main" val="4390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字符串的比较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997970" y="1661080"/>
            <a:ext cx="10281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此函数与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的区别是，字符串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比较结果为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比较结果为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（非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06" y="5590034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上述代码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the same string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</a:p>
        </p:txBody>
      </p:sp>
      <p:sp>
        <p:nvSpPr>
          <p:cNvPr id="9" name="矩形 8"/>
          <p:cNvSpPr/>
          <p:nvPr/>
        </p:nvSpPr>
        <p:spPr>
          <a:xfrm>
            <a:off x="2350790" y="2892399"/>
            <a:ext cx="6480720" cy="235734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1234" y="2965019"/>
            <a:ext cx="3862019" cy="2200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ye_PHP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yePHP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')) {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'not the same string';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{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'the same string';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27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字符串的比较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1773610"/>
            <a:ext cx="1072919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5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strcmp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过程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5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首先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个字符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的大小，如果相等则继续比较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个字符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，如果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个字符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也相等则继续比较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个字符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以此类推，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直到有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不相同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的字符或者到字符串的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结尾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才停止比较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个参数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的字符串与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个参数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的字符串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相等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返回的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比较结果是</a:t>
            </a:r>
            <a:r>
              <a:rPr lang="en-US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</a:t>
            </a: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个参数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小于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</a:t>
            </a: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小于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</a:t>
            </a: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个参数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</a:t>
            </a:r>
            <a:r>
              <a:rPr lang="en-US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</a:t>
            </a:r>
            <a:r>
              <a:rPr lang="zh-CN" altLang="zh-CN" sz="2000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</a:t>
            </a:r>
            <a:r>
              <a:rPr lang="zh-CN" altLang="en-US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</a:t>
            </a:r>
            <a:r>
              <a:rPr lang="zh-CN" altLang="zh-CN" sz="2000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的值。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802055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可以获取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获取字符串的长度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5110603"/>
            <a:ext cx="9505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的返回值类型是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（整型）。一个英文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字符、一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个空格的长度均为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，一个中文字符的长度为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UTF-8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字符集情况下）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76410" y="2436780"/>
            <a:ext cx="6480720" cy="253386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2838" y="2489647"/>
            <a:ext cx="5755102" cy="2346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('P H P');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115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935578"/>
            <a:ext cx="10369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通常情况下，在网站中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发表评论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时，都有规定的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字数限制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中文汉字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来说，使用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准确地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中文字符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的个数，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针对这种情况，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函数，能准确地获取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中文字符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的个数。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函数前，需要确保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配置文件中开启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mbstring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获取字符串的长度</a:t>
            </a:r>
          </a:p>
        </p:txBody>
      </p:sp>
      <p:sp>
        <p:nvSpPr>
          <p:cNvPr id="9" name="矩形 8"/>
          <p:cNvSpPr/>
          <p:nvPr/>
        </p:nvSpPr>
        <p:spPr>
          <a:xfrm>
            <a:off x="3268498" y="4475078"/>
            <a:ext cx="4698916" cy="70093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90950" y="4520959"/>
            <a:ext cx="293651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extension=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mbstring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901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获取字符串的长度</a:t>
            </a:r>
          </a:p>
        </p:txBody>
      </p:sp>
      <p:sp>
        <p:nvSpPr>
          <p:cNvPr id="6" name="矩形 5"/>
          <p:cNvSpPr/>
          <p:nvPr/>
        </p:nvSpPr>
        <p:spPr>
          <a:xfrm>
            <a:off x="622598" y="1874290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带有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中文的字符串的长度。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6814" y="2631542"/>
            <a:ext cx="7363212" cy="11869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9226" y="2677423"/>
            <a:ext cx="6835526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'UTF-8');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</a:p>
        </p:txBody>
      </p:sp>
      <p:sp>
        <p:nvSpPr>
          <p:cNvPr id="7" name="矩形 6"/>
          <p:cNvSpPr/>
          <p:nvPr/>
        </p:nvSpPr>
        <p:spPr>
          <a:xfrm>
            <a:off x="1927451" y="4646379"/>
            <a:ext cx="84882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用于指定待计算长度的字符串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用于指定字符编码类型，省略时则使用内部字符编码。</a:t>
            </a:r>
          </a:p>
        </p:txBody>
      </p:sp>
      <p:sp>
        <p:nvSpPr>
          <p:cNvPr id="10" name="矩形 9"/>
          <p:cNvSpPr/>
          <p:nvPr/>
        </p:nvSpPr>
        <p:spPr>
          <a:xfrm>
            <a:off x="918704" y="4123793"/>
            <a:ext cx="30989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17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297176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注意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6106" y="2109257"/>
            <a:ext cx="107137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mb_strlen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个中文字符当成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个字符，与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不同。通过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获取中文字符的长度取决于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，常见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的中文字符编码类型有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UTF-8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UTF-8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字符集中的中文字符长度为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字符集中的中文字符长度为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92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数学函数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的使用，能够利用数学函数进行数学运算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16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97546"/>
            <a:ext cx="9649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提供的内置函数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，极大地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方便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人员处理程序中的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数学运算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93106"/>
              </p:ext>
            </p:extLst>
          </p:nvPr>
        </p:nvGraphicFramePr>
        <p:xfrm>
          <a:off x="1918742" y="2061642"/>
          <a:ext cx="7992888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44832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119369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绝对值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返回最小值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ceil()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向上取最接近的整数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返回圆周率的值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floor()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向下取最接近的整数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pow()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425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fmod()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返回除法的浮点数余数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返回一个数的平方根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39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is_nan()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判断是否为合法数值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对浮点数进行四舍五入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7765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返回最大值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返回随机整数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3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8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语法格式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，能够说出如何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自定义函数</a:t>
            </a:r>
            <a:endParaRPr lang="zh-CN" altLang="en-US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0710" y="1051195"/>
            <a:ext cx="9001000" cy="518457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2885" y="1123203"/>
            <a:ext cx="8472191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abs(-4.2);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4.2;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ceil(5.2);	  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floor(7.8);	  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 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fmod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(3.75, 1.5);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0.75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is_nan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(12));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max(1, 3, 5, 7, 9);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min(1, 3, 5, 7, 9);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pi();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3.1415926535898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pow(2, 2);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sqrt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(9); 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round(8.4);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rand(1, 20);	  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随机输出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间的整数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329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时间和日期函数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的使用，能够实现时间和日期的获取以及格式化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992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4" y="2515992"/>
            <a:ext cx="6596362" cy="2425974"/>
            <a:chOff x="3403597" y="2421470"/>
            <a:chExt cx="5999204" cy="1941480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432459" y="392608"/>
              <a:ext cx="1941480" cy="5999204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09714"/>
            <a:ext cx="5961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开发中经常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会涉及到对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日期和时间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的处理。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倒计时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订单创建时间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提供了内置的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日期和时间处理函数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，以满足开发中的各种需求。</a:t>
            </a:r>
          </a:p>
        </p:txBody>
      </p:sp>
    </p:spTree>
    <p:extLst>
      <p:ext uri="{BB962C8B-B14F-4D97-AF65-F5344CB8AC3E}">
        <p14:creationId xmlns:p14="http://schemas.microsoft.com/office/powerpoint/2010/main" val="6442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4606" y="1086502"/>
            <a:ext cx="9793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时间和日期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64358"/>
              </p:ext>
            </p:extLst>
          </p:nvPr>
        </p:nvGraphicFramePr>
        <p:xfrm>
          <a:off x="2566814" y="1701602"/>
          <a:ext cx="6984776" cy="30243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448321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格式化一个本地时间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mktime()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获取指定日期的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33425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strtotime()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将字符串转化成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39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microtime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时间戳和微秒数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776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499344" y="5147675"/>
            <a:ext cx="9132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 timestamp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）定义了从格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林尼治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1970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月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起至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当前时间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总秒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054646" y="5050183"/>
            <a:ext cx="9793088" cy="1115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8" name="流程图: 资料带 7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855656" y="472593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1251" y="1821830"/>
            <a:ext cx="9721080" cy="26817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8662" y="1946093"/>
            <a:ext cx="9685665" cy="2346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time();	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1616747150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mktime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(0, 0, 0, 3, 1, 2021);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1614528000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strtotime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('2021-3-1');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1614528000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microtime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0.80917800 1616747411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microtime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(true);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1616747411.8092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1172844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时间和日期函数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26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622" y="1413570"/>
            <a:ext cx="10225136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用来获取当前时间的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mktime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strtotime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可将给定的日期时间转换成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时间戳，前者的参数分别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表示时、分、秒、月、日、年，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后者的参数可以是任意时间的字符串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05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microtime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用于获取当前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时间戳和微秒数，不设置参数时，返回值前面一段数字表示微妙数，后面一段数字表示秒数；设置参数时，小数点前表示秒数，小数点后表示微秒数。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0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对于用户来说，直接输出一个整型数值的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并不能很好地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识别具体时间和日期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。为了将时间戳表示的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时间更好地显示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出来，可以使用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对时间戳进行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格式化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691" y="4008485"/>
            <a:ext cx="8695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的参数解释：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表示格式化日期时间的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样式。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表示待格式化的时间戳，省略时表示格式化当前时间戳。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251" y="2323547"/>
            <a:ext cx="9721080" cy="13919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8662" y="2473937"/>
            <a:ext cx="9215984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date('Y-m-d H:i:s');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2021-03-26 16:48:16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date('Y-m-d', 1616747140);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2021-03-26</a:t>
            </a:r>
          </a:p>
        </p:txBody>
      </p:sp>
    </p:spTree>
    <p:extLst>
      <p:ext uri="{BB962C8B-B14F-4D97-AF65-F5344CB8AC3E}">
        <p14:creationId xmlns:p14="http://schemas.microsoft.com/office/powerpoint/2010/main" val="26164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083162"/>
            <a:ext cx="9793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格式化日期的常用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17521"/>
              </p:ext>
            </p:extLst>
          </p:nvPr>
        </p:nvGraphicFramePr>
        <p:xfrm>
          <a:off x="2278782" y="1701602"/>
          <a:ext cx="7632847" cy="46085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1069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310691">
                  <a:extLst>
                    <a:ext uri="{9D8B030D-6E8A-4147-A177-3AD203B41FA5}">
                      <a16:colId xmlns:a16="http://schemas.microsoft.com/office/drawing/2014/main" val="4171323833"/>
                    </a:ext>
                  </a:extLst>
                </a:gridCol>
                <a:gridCol w="5011465">
                  <a:extLst>
                    <a:ext uri="{9D8B030D-6E8A-4147-A177-3AD203B41FA5}">
                      <a16:colId xmlns:a16="http://schemas.microsoft.com/office/drawing/2014/main" val="24483212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5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位数字表示的完整年份，如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1998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61675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位数字表示的年份，如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97390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是否为闰年，闰年为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04727"/>
                  </a:ext>
                </a:extLst>
              </a:tr>
              <a:tr h="418956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数字表示的月份，有前导零，返回值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01~12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41662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数字表示的月份，无前导零，返回值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91746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给定月份所应有的天数，返回值范围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28~31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69542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月份，完整的文本格式，如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January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March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64297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三个字母缩写表示的月份，如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70636"/>
                  </a:ext>
                </a:extLst>
              </a:tr>
              <a:tr h="418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月份中的第几天，有前导零，返回值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01~31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72290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月份中的第几天，无前导零，返回值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2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6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时间和日期函数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083162"/>
            <a:ext cx="9793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格式化日期的常用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63118"/>
              </p:ext>
            </p:extLst>
          </p:nvPr>
        </p:nvGraphicFramePr>
        <p:xfrm>
          <a:off x="2278782" y="1701602"/>
          <a:ext cx="7632847" cy="46085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1069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310691">
                  <a:extLst>
                    <a:ext uri="{9D8B030D-6E8A-4147-A177-3AD203B41FA5}">
                      <a16:colId xmlns:a16="http://schemas.microsoft.com/office/drawing/2014/main" val="4171323833"/>
                    </a:ext>
                  </a:extLst>
                </a:gridCol>
                <a:gridCol w="5011465">
                  <a:extLst>
                    <a:ext uri="{9D8B030D-6E8A-4147-A177-3AD203B41FA5}">
                      <a16:colId xmlns:a16="http://schemas.microsoft.com/office/drawing/2014/main" val="24483212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56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小时格式，无前导零，返回值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61675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小时格式，有前导零，返回值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01~12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497390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小时格式，无前导零，返回值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04727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小时格式，有前导零，返回值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00~23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41662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有前导零的分钟数，返回值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00~59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91746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有前导零的秒数，返回值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00~59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69542"/>
                  </a:ext>
                </a:extLst>
              </a:tr>
              <a:tr h="41895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星期几，返回值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（表示星期一）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~7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（表示星期日）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64297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星期几，返回值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（表示星期日）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~6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（表示星期六）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70636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三个字母缩写表示的星期，如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72290"/>
                  </a:ext>
                </a:extLst>
              </a:tr>
              <a:tr h="4189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星期几，完整的文本格式，如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Sunday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Saturday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2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0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611330"/>
            <a:ext cx="466783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在程序开发中，通常通过定义一个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来实现特定的功能，从而使代码可以被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，避免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重复编写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相同功能的代码。开发人员根据实际功能需求定义的函数称为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379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手册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的使用，能够查阅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手册获取函数的详细说明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0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4" y="2515992"/>
            <a:ext cx="5300215" cy="2065932"/>
            <a:chOff x="3403597" y="2421469"/>
            <a:chExt cx="5040490" cy="1653342"/>
          </a:xfrm>
        </p:grpSpPr>
        <p:sp>
          <p:nvSpPr>
            <p:cNvPr id="7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097171" y="727895"/>
              <a:ext cx="165334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79328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在实际开发中，即使经验丰富的开发人员，也不可能记住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的用法，这时就需要查阅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进行学习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0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PHP手册首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95" y="1845618"/>
            <a:ext cx="530030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4886" y="3285778"/>
            <a:ext cx="8280920" cy="147732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BBBBBB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官网，单击导航栏中的“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Documentation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”切换到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手册文档页面，在页面的表格中找到“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 Online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”对应的选项，单击“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Chinese(Simplified)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”后，即可看到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手册的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访问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1377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922850"/>
            <a:ext cx="986509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语言参考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”列表展示了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编程语言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的基础知识，例如基本语法、类型、变量、函数等，单击每个知识点即可查找到与该知识点相关的内容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Search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搜索框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中直接输入要查找的分类或函数名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15030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715" y="1629594"/>
            <a:ext cx="10966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）搜索函数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在右上角搜索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框中输入函数名“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，再按“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键，就会显示该函数的详细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2781722"/>
            <a:ext cx="6653128" cy="339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8967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715" y="1629594"/>
            <a:ext cx="106060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）查看函数的语法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往下拉动滚动条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，可以看到该函数的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语法声明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参数的设置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函数返回值的类型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以及该函数的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90" y="2925738"/>
            <a:ext cx="6652140" cy="276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0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  <p:sp>
        <p:nvSpPr>
          <p:cNvPr id="8" name="矩形 7"/>
          <p:cNvSpPr/>
          <p:nvPr/>
        </p:nvSpPr>
        <p:spPr>
          <a:xfrm>
            <a:off x="889715" y="1629594"/>
            <a:ext cx="10606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）查看函数的参数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接着继续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向下查看，可以看到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的详细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介绍。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6" y="2853730"/>
            <a:ext cx="64254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  <p:sp>
        <p:nvSpPr>
          <p:cNvPr id="8" name="矩形 7"/>
          <p:cNvSpPr/>
          <p:nvPr/>
        </p:nvSpPr>
        <p:spPr>
          <a:xfrm>
            <a:off x="889715" y="1629594"/>
            <a:ext cx="10606091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）查看函数返回值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接着浏览查询结果页面，会看到函数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说明。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2853730"/>
            <a:ext cx="621814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4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  <p:sp>
        <p:nvSpPr>
          <p:cNvPr id="8" name="矩形 7"/>
          <p:cNvSpPr/>
          <p:nvPr/>
        </p:nvSpPr>
        <p:spPr>
          <a:xfrm>
            <a:off x="889715" y="1629594"/>
            <a:ext cx="1060609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）查看更新日志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继续浏览查询结果页面，会看到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更新日志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，显示了该函数在版本更新的过程中的相关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说明。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3035695"/>
            <a:ext cx="5870526" cy="224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手册的使用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查阅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</a:p>
        </p:txBody>
      </p:sp>
      <p:sp>
        <p:nvSpPr>
          <p:cNvPr id="8" name="矩形 7"/>
          <p:cNvSpPr/>
          <p:nvPr/>
        </p:nvSpPr>
        <p:spPr>
          <a:xfrm>
            <a:off x="889715" y="1629594"/>
            <a:ext cx="10606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）查看使用范例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在查询结果的最后提供了一些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strlen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范例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781722"/>
            <a:ext cx="548368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1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6B77F-7E2D-44AA-847D-7858BB63A066}"/>
              </a:ext>
            </a:extLst>
          </p:cNvPr>
          <p:cNvSpPr txBox="1"/>
          <p:nvPr/>
        </p:nvSpPr>
        <p:spPr>
          <a:xfrm>
            <a:off x="982638" y="1219612"/>
            <a:ext cx="105131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4886" y="2116066"/>
            <a:ext cx="5328592" cy="208823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57232" y="2161386"/>
            <a:ext cx="4410182" cy="1884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……])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函数体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626326" y="4954869"/>
            <a:ext cx="890363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 ]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可以根据实际需要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设置或省略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在实际编写代码时不需要书写“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 ]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181628" y="4834159"/>
            <a:ext cx="9780382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流程图: 资料带 10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982638" y="4509914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04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22" y="3706568"/>
            <a:ext cx="5895866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年历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的制作，能够利用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实现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指定年份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年历的页面生成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943078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动手实践：制作年历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动手实践：制作年历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339" y="1125538"/>
            <a:ext cx="10729192" cy="402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在日常生活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，人们在做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旅程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行程安排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时都离不开日历。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使用本章所学的函数知识来实现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年历的制作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本次动手实践的具体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需求如下。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calendar()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用于生成年历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函数参数传入的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指定年份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生成对应的年历。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指定年份的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是星期几。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每个月份的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最大天数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日、一、二、三、四、五、六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”的星期格式进行展示。</a:t>
            </a:r>
          </a:p>
        </p:txBody>
      </p:sp>
    </p:spTree>
    <p:extLst>
      <p:ext uri="{BB962C8B-B14F-4D97-AF65-F5344CB8AC3E}">
        <p14:creationId xmlns:p14="http://schemas.microsoft.com/office/powerpoint/2010/main" val="3653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4"/>
            <a:ext cx="9794240" cy="37796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597170"/>
            <a:ext cx="9001000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本章首先介绍了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方法，包括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函数的定义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调用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方法，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设置函数参数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的几种常用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方式，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中变量的作用域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；然后详细讲解了函数的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嵌套调用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递归调用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接着对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高级应用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进行讲解，主要包括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静态变量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可变函数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回调函数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匿名函数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的应用；最后介绍了开发中经常用到的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内置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手册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的具体使用方式。通过本章的学习，希望读者能够掌握函数的具体使用方法。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46B77F-7E2D-44AA-847D-7858BB63A066}"/>
              </a:ext>
            </a:extLst>
          </p:cNvPr>
          <p:cNvSpPr txBox="1"/>
          <p:nvPr/>
        </p:nvSpPr>
        <p:spPr>
          <a:xfrm>
            <a:off x="982638" y="1341562"/>
            <a:ext cx="1029714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在定义函数时需要注意以下事项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是定义函数时必须使用的关键字。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的命名规则与标识符相同，且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函数名是唯一的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，不能重复。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是外界传递给函数的值，它是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的，当有多个参数时，各参数之间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使用英文逗号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是专门用于实现特定功能的代码。若想要得到函数的处理结果，即函数的返回值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将需要返回的数据传递给调用者。</a:t>
            </a:r>
          </a:p>
        </p:txBody>
      </p:sp>
    </p:spTree>
    <p:extLst>
      <p:ext uri="{BB962C8B-B14F-4D97-AF65-F5344CB8AC3E}">
        <p14:creationId xmlns:p14="http://schemas.microsoft.com/office/powerpoint/2010/main" val="1163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10678</TotalTime>
  <Words>5141</Words>
  <Application>Microsoft Office PowerPoint</Application>
  <PresentationFormat>自定义</PresentationFormat>
  <Paragraphs>707</Paragraphs>
  <Slides>82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93" baseType="lpstr">
      <vt:lpstr>Source Han Sans K Bold</vt:lpstr>
      <vt:lpstr>思源黑体 CN Medium</vt:lpstr>
      <vt:lpstr>宋体</vt:lpstr>
      <vt:lpstr>微软雅黑</vt:lpstr>
      <vt:lpstr>字魂105号-简雅黑</vt:lpstr>
      <vt:lpstr>字魂58号-创中黑</vt:lpstr>
      <vt:lpstr>Arial</vt:lpstr>
      <vt:lpstr>Calibri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3334</cp:revision>
  <dcterms:created xsi:type="dcterms:W3CDTF">2020-11-09T06:56:00Z</dcterms:created>
  <dcterms:modified xsi:type="dcterms:W3CDTF">2023-05-30T09:25:54Z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