
<file path=[Content_Types].xml><?xml version="1.0" encoding="utf-8"?>
<Types xmlns="http://schemas.openxmlformats.org/package/2006/content-types">
  <Default Extension="png" ContentType="image/png"/>
  <Default Extension="tmp"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63.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80" r:id="rId2"/>
    <p:sldId id="281" r:id="rId3"/>
    <p:sldId id="257" r:id="rId4"/>
    <p:sldId id="258" r:id="rId5"/>
    <p:sldId id="259" r:id="rId6"/>
    <p:sldId id="287" r:id="rId7"/>
    <p:sldId id="271" r:id="rId8"/>
    <p:sldId id="292" r:id="rId9"/>
    <p:sldId id="293" r:id="rId10"/>
    <p:sldId id="272" r:id="rId11"/>
    <p:sldId id="282" r:id="rId12"/>
    <p:sldId id="260" r:id="rId13"/>
    <p:sldId id="285" r:id="rId14"/>
    <p:sldId id="286" r:id="rId15"/>
    <p:sldId id="275" r:id="rId16"/>
    <p:sldId id="294" r:id="rId17"/>
    <p:sldId id="274" r:id="rId18"/>
    <p:sldId id="276" r:id="rId19"/>
    <p:sldId id="277" r:id="rId20"/>
    <p:sldId id="278" r:id="rId21"/>
    <p:sldId id="279" r:id="rId22"/>
    <p:sldId id="291" r:id="rId23"/>
    <p:sldId id="290"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114" d="100"/>
          <a:sy n="114" d="100"/>
        </p:scale>
        <p:origin x="-546" y="-108"/>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2AD51D-4B80-455D-A927-00AB04CE07D8}" type="datetimeFigureOut">
              <a:rPr lang="zh-CN" altLang="en-US" smtClean="0"/>
              <a:t>2022/2/23</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0AC7D89-5C65-45D9-A6A8-20EE985271D8}" type="slidenum">
              <a:rPr lang="zh-CN" altLang="en-US" smtClean="0"/>
              <a:t>‹#›</a:t>
            </a:fld>
            <a:endParaRPr lang="zh-CN" altLang="en-US"/>
          </a:p>
        </p:txBody>
      </p:sp>
    </p:spTree>
    <p:extLst>
      <p:ext uri="{BB962C8B-B14F-4D97-AF65-F5344CB8AC3E}">
        <p14:creationId xmlns:p14="http://schemas.microsoft.com/office/powerpoint/2010/main" val="19339506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1</a:t>
            </a:fld>
            <a:endParaRPr lang="zh-CN" altLang="en-US"/>
          </a:p>
        </p:txBody>
      </p:sp>
    </p:spTree>
    <p:extLst>
      <p:ext uri="{BB962C8B-B14F-4D97-AF65-F5344CB8AC3E}">
        <p14:creationId xmlns:p14="http://schemas.microsoft.com/office/powerpoint/2010/main" val="2237467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一是变量、编程规范、基础语法</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二是数据结构（字符串、列表、字典、元组）</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函数和方法是实现数据增删改查的基本途径，如果你在实际操作中遇到数据操作的问题，可以在具体的数据类型下查找相关用法。</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学习 </a:t>
            </a:r>
            <a:r>
              <a:rPr lang="en-US" altLang="zh-CN" sz="1200" b="1" dirty="0">
                <a:latin typeface="黑体" panose="02010609060101010101" pitchFamily="49" charset="-122"/>
                <a:ea typeface="黑体" panose="02010609060101010101" pitchFamily="49" charset="-122"/>
              </a:rPr>
              <a:t>Python </a:t>
            </a:r>
            <a:r>
              <a:rPr lang="zh-CN" altLang="en-US" sz="1200" b="1" dirty="0">
                <a:latin typeface="黑体" panose="02010609060101010101" pitchFamily="49" charset="-122"/>
                <a:ea typeface="黑体" panose="02010609060101010101" pitchFamily="49" charset="-122"/>
              </a:rPr>
              <a:t>的函数和控制语句，是解决问题的过程。如何实现判断和循坏，如何将固定的功能模块封装成函数，是写出代码的必要条件，也是训练编程思维的必经之路。</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函数的定义、函数调用以及参数传递，但是要能够娴熟地写出函数实现对应的功能，需要注意的细节很多，也需要不断地训练。</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流程控制：条件语句和循坏语句在不同的场景下应用，掌握判断和循环实现的过程。</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自己去做一些小项目，比如猜数字、各种转换器、记账工具</a:t>
            </a:r>
            <a:r>
              <a:rPr lang="en-US" altLang="zh-CN" sz="1200" b="1" dirty="0">
                <a:latin typeface="黑体" panose="02010609060101010101" pitchFamily="49" charset="-122"/>
                <a:ea typeface="黑体" panose="02010609060101010101" pitchFamily="49" charset="-122"/>
              </a:rPr>
              <a:t>……</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经三个阶段反复练习实践，基本具备一些工作的技能了，比如 </a:t>
            </a:r>
            <a:r>
              <a:rPr lang="en-US" altLang="zh-CN" sz="1200" b="1" dirty="0">
                <a:latin typeface="黑体" panose="02010609060101010101" pitchFamily="49" charset="-122"/>
                <a:ea typeface="黑体" panose="02010609060101010101" pitchFamily="49" charset="-122"/>
              </a:rPr>
              <a:t>Python </a:t>
            </a:r>
            <a:r>
              <a:rPr lang="zh-CN" altLang="en-US" sz="1200" b="1" dirty="0">
                <a:latin typeface="黑体" panose="02010609060101010101" pitchFamily="49" charset="-122"/>
                <a:ea typeface="黑体" panose="02010609060101010101" pitchFamily="49" charset="-122"/>
              </a:rPr>
              <a:t>数据分析、网络爬虫、写工具脚本</a:t>
            </a:r>
            <a:r>
              <a:rPr lang="en-US" altLang="zh-CN" sz="1200" b="1" dirty="0">
                <a:latin typeface="黑体" panose="02010609060101010101" pitchFamily="49" charset="-122"/>
                <a:ea typeface="黑体" panose="02010609060101010101" pitchFamily="49" charset="-122"/>
              </a:rPr>
              <a:t>……</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还要了解 </a:t>
            </a:r>
            <a:r>
              <a:rPr lang="en-US" altLang="zh-CN" sz="1200" b="1" dirty="0">
                <a:latin typeface="黑体" panose="02010609060101010101" pitchFamily="49" charset="-122"/>
                <a:ea typeface="黑体" panose="02010609060101010101" pitchFamily="49" charset="-122"/>
              </a:rPr>
              <a:t>Python </a:t>
            </a:r>
            <a:r>
              <a:rPr lang="zh-CN" altLang="en-US" sz="1200" b="1" dirty="0">
                <a:latin typeface="黑体" panose="02010609060101010101" pitchFamily="49" charset="-122"/>
                <a:ea typeface="黑体" panose="02010609060101010101" pitchFamily="49" charset="-122"/>
              </a:rPr>
              <a:t>的高级特性，如迭代器、生成器、装饰器等，了解类和面向对象的理念。</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深入下去探索 </a:t>
            </a:r>
            <a:r>
              <a:rPr lang="en-US" altLang="zh-CN" sz="1200" b="1" dirty="0">
                <a:latin typeface="黑体" panose="02010609060101010101" pitchFamily="49" charset="-122"/>
                <a:ea typeface="黑体" panose="02010609060101010101" pitchFamily="49" charset="-122"/>
              </a:rPr>
              <a:t>Python </a:t>
            </a:r>
            <a:r>
              <a:rPr lang="zh-CN" altLang="en-US" sz="1200" b="1" dirty="0">
                <a:latin typeface="黑体" panose="02010609060101010101" pitchFamily="49" charset="-122"/>
                <a:ea typeface="黑体" panose="02010609060101010101" pitchFamily="49" charset="-122"/>
              </a:rPr>
              <a:t>的实现原理，</a:t>
            </a:r>
            <a:r>
              <a:rPr lang="en-US" altLang="zh-CN" sz="1200" b="1" dirty="0">
                <a:latin typeface="黑体" panose="02010609060101010101" pitchFamily="49" charset="-122"/>
                <a:ea typeface="黑体" panose="02010609060101010101" pitchFamily="49" charset="-122"/>
              </a:rPr>
              <a:t>Python </a:t>
            </a:r>
            <a:r>
              <a:rPr lang="zh-CN" altLang="en-US" sz="1200" b="1" dirty="0">
                <a:latin typeface="黑体" panose="02010609060101010101" pitchFamily="49" charset="-122"/>
                <a:ea typeface="黑体" panose="02010609060101010101" pitchFamily="49" charset="-122"/>
              </a:rPr>
              <a:t>的性能优化，跳出 </a:t>
            </a:r>
            <a:r>
              <a:rPr lang="en-US" altLang="zh-CN" sz="1200" b="1" dirty="0">
                <a:latin typeface="黑体" panose="02010609060101010101" pitchFamily="49" charset="-122"/>
                <a:ea typeface="黑体" panose="02010609060101010101" pitchFamily="49" charset="-122"/>
              </a:rPr>
              <a:t>Python </a:t>
            </a:r>
            <a:r>
              <a:rPr lang="zh-CN" altLang="en-US" sz="1200" b="1" dirty="0">
                <a:latin typeface="黑体" panose="02010609060101010101" pitchFamily="49" charset="-122"/>
                <a:ea typeface="黑体" panose="02010609060101010101" pitchFamily="49" charset="-122"/>
              </a:rPr>
              <a:t>语言本身，去了解计算机的交互原理，还有很长的路要走，但并不是每一个人都需要这个过程。</a:t>
            </a:r>
          </a:p>
          <a:p>
            <a:pPr>
              <a:lnSpc>
                <a:spcPts val="3400"/>
              </a:lnSpc>
              <a:buFont typeface="Wingdings" panose="05000000000000000000" pitchFamily="2" charset="2"/>
              <a:buChar char="u"/>
            </a:pPr>
            <a:r>
              <a:rPr lang="zh-CN" altLang="en-US" sz="1200" b="1" dirty="0">
                <a:latin typeface="黑体" panose="02010609060101010101" pitchFamily="49" charset="-122"/>
                <a:ea typeface="黑体" panose="02010609060101010101" pitchFamily="49" charset="-122"/>
              </a:rPr>
              <a:t>这些高屋建瓴的东西，是在这个领域立足生根的重要条件，对于坚定走技术方向的人来说，这个过程是有必要的。这时候再去做应用层面的一些东西，又会有更加深刻的理解。</a:t>
            </a:r>
            <a:endParaRPr lang="zh-CN" altLang="en-US" dirty="0"/>
          </a:p>
          <a:p>
            <a:pPr>
              <a:lnSpc>
                <a:spcPts val="3400"/>
              </a:lnSpc>
              <a:buFont typeface="Wingdings" panose="05000000000000000000" pitchFamily="2" charset="2"/>
              <a:buChar char="u"/>
            </a:pPr>
            <a:endParaRPr lang="zh-CN" altLang="en-US" dirty="0"/>
          </a:p>
          <a:p>
            <a:endParaRPr lang="zh-CN" altLang="en-US" dirty="0"/>
          </a:p>
        </p:txBody>
      </p:sp>
      <p:sp>
        <p:nvSpPr>
          <p:cNvPr id="4" name="灯片编号占位符 3"/>
          <p:cNvSpPr>
            <a:spLocks noGrp="1"/>
          </p:cNvSpPr>
          <p:nvPr>
            <p:ph type="sldNum" sz="quarter" idx="10"/>
          </p:nvPr>
        </p:nvSpPr>
        <p:spPr/>
        <p:txBody>
          <a:bodyPr/>
          <a:lstStyle/>
          <a:p>
            <a:fld id="{EE7008F8-0436-40C1-8EA2-3338FDC04F5D}" type="slidenum">
              <a:rPr lang="zh-CN" altLang="en-US" smtClean="0"/>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3</a:t>
            </a:fld>
            <a:endParaRPr lang="zh-CN" altLang="en-US"/>
          </a:p>
        </p:txBody>
      </p:sp>
    </p:spTree>
    <p:extLst>
      <p:ext uri="{BB962C8B-B14F-4D97-AF65-F5344CB8AC3E}">
        <p14:creationId xmlns:p14="http://schemas.microsoft.com/office/powerpoint/2010/main" val="6837311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4</a:t>
            </a:fld>
            <a:endParaRPr lang="zh-CN" altLang="en-US"/>
          </a:p>
        </p:txBody>
      </p:sp>
    </p:spTree>
    <p:extLst>
      <p:ext uri="{BB962C8B-B14F-4D97-AF65-F5344CB8AC3E}">
        <p14:creationId xmlns:p14="http://schemas.microsoft.com/office/powerpoint/2010/main" val="29604221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5</a:t>
            </a:fld>
            <a:endParaRPr lang="zh-CN" altLang="en-US"/>
          </a:p>
        </p:txBody>
      </p:sp>
    </p:spTree>
    <p:extLst>
      <p:ext uri="{BB962C8B-B14F-4D97-AF65-F5344CB8AC3E}">
        <p14:creationId xmlns:p14="http://schemas.microsoft.com/office/powerpoint/2010/main" val="27095919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6</a:t>
            </a:fld>
            <a:endParaRPr lang="zh-CN" altLang="en-US"/>
          </a:p>
        </p:txBody>
      </p:sp>
    </p:spTree>
    <p:extLst>
      <p:ext uri="{BB962C8B-B14F-4D97-AF65-F5344CB8AC3E}">
        <p14:creationId xmlns:p14="http://schemas.microsoft.com/office/powerpoint/2010/main" val="366887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7</a:t>
            </a:fld>
            <a:endParaRPr lang="zh-CN" altLang="en-US"/>
          </a:p>
        </p:txBody>
      </p:sp>
    </p:spTree>
    <p:extLst>
      <p:ext uri="{BB962C8B-B14F-4D97-AF65-F5344CB8AC3E}">
        <p14:creationId xmlns:p14="http://schemas.microsoft.com/office/powerpoint/2010/main" val="2254712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C0AC7D89-5C65-45D9-A6A8-20EE985271D8}" type="slidenum">
              <a:rPr lang="zh-CN" altLang="en-US" smtClean="0"/>
              <a:t>10</a:t>
            </a:fld>
            <a:endParaRPr lang="zh-CN" altLang="en-US"/>
          </a:p>
        </p:txBody>
      </p:sp>
    </p:spTree>
    <p:extLst>
      <p:ext uri="{BB962C8B-B14F-4D97-AF65-F5344CB8AC3E}">
        <p14:creationId xmlns:p14="http://schemas.microsoft.com/office/powerpoint/2010/main" val="149516708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6" Type="http://schemas.openxmlformats.org/officeDocument/2006/relationships/slideMaster" Target="../slideMasters/slideMaster1.xml"/><Relationship Id="rId5" Type="http://schemas.openxmlformats.org/officeDocument/2006/relationships/tags" Target="../tags/tag11.xml"/><Relationship Id="rId4" Type="http://schemas.openxmlformats.org/officeDocument/2006/relationships/tags" Target="../tags/tag10.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5" Type="http://schemas.openxmlformats.org/officeDocument/2006/relationships/slideMaster" Target="../slideMasters/slideMaster1.xml"/><Relationship Id="rId4" Type="http://schemas.openxmlformats.org/officeDocument/2006/relationships/tags" Target="../tags/tag57.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slideMaster" Target="../slideMasters/slideMaster1.xml"/><Relationship Id="rId5" Type="http://schemas.openxmlformats.org/officeDocument/2006/relationships/tags" Target="../tags/tag62.xml"/><Relationship Id="rId4" Type="http://schemas.openxmlformats.org/officeDocument/2006/relationships/tags" Target="../tags/tag6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4.xml"/><Relationship Id="rId2" Type="http://schemas.openxmlformats.org/officeDocument/2006/relationships/tags" Target="../tags/tag13.xml"/><Relationship Id="rId1" Type="http://schemas.openxmlformats.org/officeDocument/2006/relationships/tags" Target="../tags/tag12.xml"/><Relationship Id="rId6" Type="http://schemas.openxmlformats.org/officeDocument/2006/relationships/slideMaster" Target="../slideMasters/slideMaster1.xml"/><Relationship Id="rId5" Type="http://schemas.openxmlformats.org/officeDocument/2006/relationships/tags" Target="../tags/tag16.xml"/><Relationship Id="rId4" Type="http://schemas.openxmlformats.org/officeDocument/2006/relationships/tags" Target="../tags/tag15.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19.xml"/><Relationship Id="rId2" Type="http://schemas.openxmlformats.org/officeDocument/2006/relationships/tags" Target="../tags/tag18.xml"/><Relationship Id="rId1" Type="http://schemas.openxmlformats.org/officeDocument/2006/relationships/tags" Target="../tags/tag17.xml"/><Relationship Id="rId6" Type="http://schemas.openxmlformats.org/officeDocument/2006/relationships/slideMaster" Target="../slideMasters/slideMaster1.xml"/><Relationship Id="rId5" Type="http://schemas.openxmlformats.org/officeDocument/2006/relationships/tags" Target="../tags/tag21.xml"/><Relationship Id="rId4" Type="http://schemas.openxmlformats.org/officeDocument/2006/relationships/tags" Target="../tags/tag20.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4.xml"/><Relationship Id="rId7"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tags" Target="../tags/tag27.xml"/><Relationship Id="rId5" Type="http://schemas.openxmlformats.org/officeDocument/2006/relationships/tags" Target="../tags/tag26.xml"/><Relationship Id="rId4" Type="http://schemas.openxmlformats.org/officeDocument/2006/relationships/tags" Target="../tags/tag25.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5.xml"/><Relationship Id="rId3" Type="http://schemas.openxmlformats.org/officeDocument/2006/relationships/tags" Target="../tags/tag30.xml"/><Relationship Id="rId7" Type="http://schemas.openxmlformats.org/officeDocument/2006/relationships/tags" Target="../tags/tag34.xml"/><Relationship Id="rId2" Type="http://schemas.openxmlformats.org/officeDocument/2006/relationships/tags" Target="../tags/tag29.xml"/><Relationship Id="rId1" Type="http://schemas.openxmlformats.org/officeDocument/2006/relationships/tags" Target="../tags/tag28.xml"/><Relationship Id="rId6" Type="http://schemas.openxmlformats.org/officeDocument/2006/relationships/tags" Target="../tags/tag33.xml"/><Relationship Id="rId5" Type="http://schemas.openxmlformats.org/officeDocument/2006/relationships/tags" Target="../tags/tag32.xml"/><Relationship Id="rId4" Type="http://schemas.openxmlformats.org/officeDocument/2006/relationships/tags" Target="../tags/tag31.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slideMaster" Target="../slideMasters/slideMaster1.xml"/><Relationship Id="rId4" Type="http://schemas.openxmlformats.org/officeDocument/2006/relationships/tags" Target="../tags/tag39.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2.xml"/><Relationship Id="rId2" Type="http://schemas.openxmlformats.org/officeDocument/2006/relationships/tags" Target="../tags/tag41.xml"/><Relationship Id="rId1" Type="http://schemas.openxmlformats.org/officeDocument/2006/relationships/tags" Target="../tags/tag40.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5.xml"/><Relationship Id="rId7" Type="http://schemas.openxmlformats.org/officeDocument/2006/relationships/slideMaster" Target="../slideMasters/slideMaster1.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5" Type="http://schemas.openxmlformats.org/officeDocument/2006/relationships/tags" Target="../tags/tag47.xml"/><Relationship Id="rId4" Type="http://schemas.openxmlformats.org/officeDocument/2006/relationships/tags" Target="../tags/tag46.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1.xml"/><Relationship Id="rId2" Type="http://schemas.openxmlformats.org/officeDocument/2006/relationships/tags" Target="../tags/tag50.xml"/><Relationship Id="rId1" Type="http://schemas.openxmlformats.org/officeDocument/2006/relationships/tags" Target="../tags/tag49.xml"/><Relationship Id="rId6" Type="http://schemas.openxmlformats.org/officeDocument/2006/relationships/slideMaster" Target="../slideMasters/slideMaster1.xml"/><Relationship Id="rId5" Type="http://schemas.openxmlformats.org/officeDocument/2006/relationships/tags" Target="../tags/tag53.xml"/><Relationship Id="rId4" Type="http://schemas.openxmlformats.org/officeDocument/2006/relationships/tags" Target="../tags/tag5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单击此处编辑标题</a:t>
            </a:r>
          </a:p>
        </p:txBody>
      </p:sp>
      <p:sp>
        <p:nvSpPr>
          <p:cNvPr id="3" name="副标题 2"/>
          <p:cNvSpPr>
            <a:spLocks noGrp="1"/>
          </p:cNvSpPr>
          <p:nvPr>
            <p:ph type="subTitle" idx="1" hasCustomPrompt="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单击此处编辑副标题</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2022/2/23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前言">
    <p:spTree>
      <p:nvGrpSpPr>
        <p:cNvPr id="1" name=""/>
        <p:cNvGrpSpPr/>
        <p:nvPr/>
      </p:nvGrpSpPr>
      <p:grpSpPr>
        <a:xfrm>
          <a:off x="0" y="0"/>
          <a:ext cx="0" cy="0"/>
          <a:chOff x="0" y="0"/>
          <a:chExt cx="0" cy="0"/>
        </a:xfrm>
      </p:grpSpPr>
      <p:sp>
        <p:nvSpPr>
          <p:cNvPr id="2" name="椭圆 6"/>
          <p:cNvSpPr/>
          <p:nvPr/>
        </p:nvSpPr>
        <p:spPr>
          <a:xfrm>
            <a:off x="2474913" y="5561013"/>
            <a:ext cx="1009650" cy="1009650"/>
          </a:xfrm>
          <a:prstGeom prst="ellipse">
            <a:avLst/>
          </a:prstGeom>
          <a:solidFill>
            <a:schemeClr val="accent1">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cxnSp>
        <p:nvCxnSpPr>
          <p:cNvPr id="8" name="直接连接符 7"/>
          <p:cNvCxnSpPr/>
          <p:nvPr/>
        </p:nvCxnSpPr>
        <p:spPr>
          <a:xfrm>
            <a:off x="1117600" y="1190625"/>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117600" y="5722938"/>
            <a:ext cx="10287000" cy="0"/>
          </a:xfrm>
          <a:prstGeom prst="line">
            <a:avLst/>
          </a:prstGeom>
          <a:ln w="28575">
            <a:solidFill>
              <a:srgbClr val="203A6B"/>
            </a:solidFill>
          </a:ln>
        </p:spPr>
        <p:style>
          <a:lnRef idx="1">
            <a:schemeClr val="accent1"/>
          </a:lnRef>
          <a:fillRef idx="0">
            <a:schemeClr val="accent1"/>
          </a:fillRef>
          <a:effectRef idx="0">
            <a:schemeClr val="accent1"/>
          </a:effectRef>
          <a:fontRef idx="minor">
            <a:schemeClr val="tx1"/>
          </a:fontRef>
        </p:style>
      </p:cxnSp>
      <p:sp>
        <p:nvSpPr>
          <p:cNvPr id="10" name="任意多边形: 形状 15"/>
          <p:cNvSpPr/>
          <p:nvPr/>
        </p:nvSpPr>
        <p:spPr>
          <a:xfrm>
            <a:off x="0" y="401638"/>
            <a:ext cx="43434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20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0" y="6305550"/>
            <a:ext cx="12192000" cy="555625"/>
          </a:xfrm>
          <a:prstGeom prst="rect">
            <a:avLst/>
          </a:prstGeom>
          <a:solidFill>
            <a:srgbClr val="1B386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任意多边形 11"/>
          <p:cNvSpPr/>
          <p:nvPr/>
        </p:nvSpPr>
        <p:spPr>
          <a:xfrm rot="16200000">
            <a:off x="1023144" y="5144294"/>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任意多边形 12"/>
          <p:cNvSpPr/>
          <p:nvPr/>
        </p:nvSpPr>
        <p:spPr>
          <a:xfrm rot="5400000">
            <a:off x="10891044" y="1107281"/>
            <a:ext cx="622300" cy="636588"/>
          </a:xfrm>
          <a:custGeom>
            <a:avLst/>
            <a:gdLst>
              <a:gd name="connsiteX0" fmla="*/ 622301 w 622301"/>
              <a:gd name="connsiteY0" fmla="*/ 0 h 636588"/>
              <a:gd name="connsiteX1" fmla="*/ 622301 w 622301"/>
              <a:gd name="connsiteY1" fmla="*/ 155576 h 636588"/>
              <a:gd name="connsiteX2" fmla="*/ 155576 w 622301"/>
              <a:gd name="connsiteY2" fmla="*/ 155576 h 636588"/>
              <a:gd name="connsiteX3" fmla="*/ 155576 w 622301"/>
              <a:gd name="connsiteY3" fmla="*/ 636588 h 636588"/>
              <a:gd name="connsiteX4" fmla="*/ 1 w 622301"/>
              <a:gd name="connsiteY4" fmla="*/ 636588 h 636588"/>
              <a:gd name="connsiteX5" fmla="*/ 1 w 622301"/>
              <a:gd name="connsiteY5" fmla="*/ 155576 h 636588"/>
              <a:gd name="connsiteX6" fmla="*/ 0 w 622301"/>
              <a:gd name="connsiteY6" fmla="*/ 155576 h 636588"/>
              <a:gd name="connsiteX7" fmla="*/ 0 w 622301"/>
              <a:gd name="connsiteY7" fmla="*/ 0 h 636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22301" h="636588">
                <a:moveTo>
                  <a:pt x="622301" y="0"/>
                </a:moveTo>
                <a:lnTo>
                  <a:pt x="622301" y="155576"/>
                </a:lnTo>
                <a:lnTo>
                  <a:pt x="155576" y="155576"/>
                </a:lnTo>
                <a:lnTo>
                  <a:pt x="155576" y="636588"/>
                </a:lnTo>
                <a:lnTo>
                  <a:pt x="1" y="636588"/>
                </a:lnTo>
                <a:lnTo>
                  <a:pt x="1" y="155576"/>
                </a:lnTo>
                <a:lnTo>
                  <a:pt x="0" y="155576"/>
                </a:lnTo>
                <a:lnTo>
                  <a:pt x="0" y="0"/>
                </a:lnTo>
                <a:close/>
              </a:path>
            </a:pathLst>
          </a:cu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chemeClr val="lt1"/>
                </a:solidFill>
                <a:effectLst/>
                <a:uLnTx/>
                <a:uFillTx/>
                <a:latin typeface="+mn-lt"/>
                <a:ea typeface="+mn-ea"/>
                <a:cs typeface="+mn-cs"/>
              </a:rPr>
              <a:t>11</a:t>
            </a:r>
            <a:endParaRPr kumimoji="0" lang="zh-CN" altLang="en-US" sz="1800" b="0" i="0" u="none" strike="noStrike" kern="1200" cap="none" spc="0" normalizeH="0" baseline="0" noProof="0" dirty="0">
              <a:ln>
                <a:noFill/>
              </a:ln>
              <a:solidFill>
                <a:schemeClr val="lt1"/>
              </a:solidFill>
              <a:effectLst/>
              <a:uLnTx/>
              <a:uFillTx/>
              <a:latin typeface="+mn-lt"/>
              <a:ea typeface="+mn-ea"/>
              <a:cs typeface="+mn-cs"/>
            </a:endParaRPr>
          </a:p>
        </p:txBody>
      </p:sp>
      <p:sp>
        <p:nvSpPr>
          <p:cNvPr id="14" name="椭圆 13"/>
          <p:cNvSpPr/>
          <p:nvPr/>
        </p:nvSpPr>
        <p:spPr>
          <a:xfrm>
            <a:off x="-425450" y="1898650"/>
            <a:ext cx="1009650" cy="1009650"/>
          </a:xfrm>
          <a:prstGeom prst="ellipse">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pic>
        <p:nvPicPr>
          <p:cNvPr id="4107" name="图片 15"/>
          <p:cNvPicPr>
            <a:picLocks noChangeAspect="1"/>
          </p:cNvPicPr>
          <p:nvPr userDrawn="1"/>
        </p:nvPicPr>
        <p:blipFill>
          <a:blip r:embed="rId2"/>
          <a:stretch>
            <a:fillRect/>
          </a:stretch>
        </p:blipFill>
        <p:spPr>
          <a:xfrm>
            <a:off x="190500" y="485775"/>
            <a:ext cx="671513" cy="669925"/>
          </a:xfrm>
          <a:prstGeom prst="rect">
            <a:avLst/>
          </a:prstGeom>
          <a:noFill/>
          <a:ln w="9525">
            <a:noFill/>
          </a:ln>
        </p:spPr>
      </p:pic>
      <p:sp>
        <p:nvSpPr>
          <p:cNvPr id="7" name="标题 6"/>
          <p:cNvSpPr>
            <a:spLocks noGrp="1"/>
          </p:cNvSpPr>
          <p:nvPr>
            <p:ph type="title"/>
          </p:nvPr>
        </p:nvSpPr>
        <p:spPr>
          <a:xfrm>
            <a:off x="990160" y="498570"/>
            <a:ext cx="3172265" cy="622302"/>
          </a:xfrm>
        </p:spPr>
        <p:txBody>
          <a:bodyPr>
            <a:normAutofit/>
          </a:bodyPr>
          <a:lstStyle>
            <a:lvl1pPr>
              <a:defRPr sz="2400" b="1">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3" name="日期占位符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2022/2/23</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目录页">
    <p:spTree>
      <p:nvGrpSpPr>
        <p:cNvPr id="1" name=""/>
        <p:cNvGrpSpPr/>
        <p:nvPr/>
      </p:nvGrpSpPr>
      <p:grpSpPr>
        <a:xfrm>
          <a:off x="0" y="0"/>
          <a:ext cx="0" cy="0"/>
          <a:chOff x="0" y="0"/>
          <a:chExt cx="0" cy="0"/>
        </a:xfrm>
      </p:grpSpPr>
      <p:pic>
        <p:nvPicPr>
          <p:cNvPr id="5122" name="图片 6"/>
          <p:cNvPicPr>
            <a:picLocks noChangeAspect="1"/>
          </p:cNvPicPr>
          <p:nvPr userDrawn="1"/>
        </p:nvPicPr>
        <p:blipFill>
          <a:blip r:embed="rId2"/>
          <a:stretch>
            <a:fillRect/>
          </a:stretch>
        </p:blipFill>
        <p:spPr>
          <a:xfrm>
            <a:off x="0" y="0"/>
            <a:ext cx="12192000" cy="6858000"/>
          </a:xfrm>
          <a:prstGeom prst="rect">
            <a:avLst/>
          </a:prstGeom>
          <a:noFill/>
          <a:ln w="9525">
            <a:noFill/>
          </a:ln>
        </p:spPr>
      </p:pic>
      <p:sp>
        <p:nvSpPr>
          <p:cNvPr id="8" name="矩形 7"/>
          <p:cNvSpPr/>
          <p:nvPr/>
        </p:nvSpPr>
        <p:spPr>
          <a:xfrm>
            <a:off x="-11332" y="0"/>
            <a:ext cx="12203332" cy="6858000"/>
          </a:xfrm>
          <a:prstGeom prst="rect">
            <a:avLst/>
          </a:prstGeom>
          <a:gradFill>
            <a:gsLst>
              <a:gs pos="0">
                <a:srgbClr val="203A6B"/>
              </a:gs>
              <a:gs pos="75000">
                <a:srgbClr val="203A6B">
                  <a:alpha val="84000"/>
                </a:srgbClr>
              </a:gs>
              <a:gs pos="38000">
                <a:srgbClr val="203A6B">
                  <a:alpha val="74000"/>
                </a:srgbClr>
              </a:gs>
              <a:gs pos="100000">
                <a:srgbClr val="203A6B">
                  <a:alpha val="95000"/>
                </a:srgbClr>
              </a:gs>
            </a:gsLst>
            <a:lin ang="540000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矩形 8"/>
          <p:cNvSpPr/>
          <p:nvPr/>
        </p:nvSpPr>
        <p:spPr>
          <a:xfrm>
            <a:off x="0" y="0"/>
            <a:ext cx="12192000" cy="16303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n-cs"/>
            </a:endParaRPr>
          </a:p>
        </p:txBody>
      </p:sp>
      <p:sp>
        <p:nvSpPr>
          <p:cNvPr id="10" name="矩形 9"/>
          <p:cNvSpPr/>
          <p:nvPr/>
        </p:nvSpPr>
        <p:spPr>
          <a:xfrm>
            <a:off x="-11112" y="5764213"/>
            <a:ext cx="12215813" cy="111601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任意多边形: 形状 15"/>
          <p:cNvSpPr/>
          <p:nvPr/>
        </p:nvSpPr>
        <p:spPr>
          <a:xfrm>
            <a:off x="0" y="398463"/>
            <a:ext cx="3162300" cy="804863"/>
          </a:xfrm>
          <a:custGeom>
            <a:avLst/>
            <a:gdLst>
              <a:gd name="connsiteX0" fmla="*/ 0 w 2662725"/>
              <a:gd name="connsiteY0" fmla="*/ 0 h 646332"/>
              <a:gd name="connsiteX1" fmla="*/ 2501142 w 2662725"/>
              <a:gd name="connsiteY1" fmla="*/ 0 h 646332"/>
              <a:gd name="connsiteX2" fmla="*/ 2662725 w 2662725"/>
              <a:gd name="connsiteY2" fmla="*/ 646332 h 646332"/>
              <a:gd name="connsiteX3" fmla="*/ 0 w 2662725"/>
              <a:gd name="connsiteY3" fmla="*/ 646332 h 646332"/>
            </a:gdLst>
            <a:ahLst/>
            <a:cxnLst>
              <a:cxn ang="0">
                <a:pos x="connsiteX0" y="connsiteY0"/>
              </a:cxn>
              <a:cxn ang="0">
                <a:pos x="connsiteX1" y="connsiteY1"/>
              </a:cxn>
              <a:cxn ang="0">
                <a:pos x="connsiteX2" y="connsiteY2"/>
              </a:cxn>
              <a:cxn ang="0">
                <a:pos x="connsiteX3" y="connsiteY3"/>
              </a:cxn>
            </a:cxnLst>
            <a:rect l="l" t="t" r="r" b="b"/>
            <a:pathLst>
              <a:path w="2662725" h="646332">
                <a:moveTo>
                  <a:pt x="0" y="0"/>
                </a:moveTo>
                <a:lnTo>
                  <a:pt x="2501142" y="0"/>
                </a:lnTo>
                <a:lnTo>
                  <a:pt x="2662725" y="646332"/>
                </a:lnTo>
                <a:lnTo>
                  <a:pt x="0" y="646332"/>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8248650" y="1193800"/>
            <a:ext cx="361950" cy="361950"/>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3" name="椭圆 12"/>
          <p:cNvSpPr/>
          <p:nvPr/>
        </p:nvSpPr>
        <p:spPr>
          <a:xfrm>
            <a:off x="9836150" y="-373062"/>
            <a:ext cx="933450" cy="935038"/>
          </a:xfrm>
          <a:prstGeom prst="ellipse">
            <a:avLst/>
          </a:prstGeom>
          <a:solidFill>
            <a:srgbClr val="1B386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4" name="椭圆 13"/>
          <p:cNvSpPr/>
          <p:nvPr/>
        </p:nvSpPr>
        <p:spPr>
          <a:xfrm>
            <a:off x="5014913" y="360363"/>
            <a:ext cx="719138" cy="7191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5" name="椭圆 14"/>
          <p:cNvSpPr/>
          <p:nvPr/>
        </p:nvSpPr>
        <p:spPr>
          <a:xfrm flipH="1">
            <a:off x="1331913" y="6350000"/>
            <a:ext cx="350838" cy="350838"/>
          </a:xfrm>
          <a:prstGeom prst="ellipse">
            <a:avLst/>
          </a:prstGeom>
          <a:solidFill>
            <a:schemeClr val="accent1">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6" name="文本框 2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25" name="标题 24"/>
          <p:cNvSpPr>
            <a:spLocks noGrp="1"/>
          </p:cNvSpPr>
          <p:nvPr>
            <p:ph type="title"/>
          </p:nvPr>
        </p:nvSpPr>
        <p:spPr>
          <a:xfrm>
            <a:off x="-11332" y="443878"/>
            <a:ext cx="2983132" cy="714177"/>
          </a:xfrm>
        </p:spPr>
        <p:txBody>
          <a:bodyPr>
            <a:normAutofit/>
          </a:bodyPr>
          <a:lstStyle>
            <a:lvl1pPr algn="ctr">
              <a:defRPr sz="2400" b="1" i="0" spc="0">
                <a:solidFill>
                  <a:schemeClr val="bg1"/>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2022/2/23</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内容页3">
    <p:spTree>
      <p:nvGrpSpPr>
        <p:cNvPr id="1" name=""/>
        <p:cNvGrpSpPr/>
        <p:nvPr/>
      </p:nvGrpSpPr>
      <p:grpSpPr>
        <a:xfrm>
          <a:off x="0" y="0"/>
          <a:ext cx="0" cy="0"/>
          <a:chOff x="0" y="0"/>
          <a:chExt cx="0" cy="0"/>
        </a:xfrm>
      </p:grpSpPr>
      <p:sp>
        <p:nvSpPr>
          <p:cNvPr id="7" name="椭圆 6"/>
          <p:cNvSpPr/>
          <p:nvPr/>
        </p:nvSpPr>
        <p:spPr>
          <a:xfrm>
            <a:off x="9798050" y="-352425"/>
            <a:ext cx="1009650" cy="1009650"/>
          </a:xfrm>
          <a:prstGeom prst="ellipse">
            <a:avLst/>
          </a:prstGeom>
          <a:solidFill>
            <a:schemeClr val="accent1">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8" name="矩形 7"/>
          <p:cNvSpPr/>
          <p:nvPr/>
        </p:nvSpPr>
        <p:spPr>
          <a:xfrm rot="5400000" flipH="1" flipV="1">
            <a:off x="1435894" y="-284956"/>
            <a:ext cx="46038" cy="2520950"/>
          </a:xfrm>
          <a:prstGeom prst="rect">
            <a:avLst/>
          </a:prstGeom>
          <a:gradFill>
            <a:gsLst>
              <a:gs pos="71000">
                <a:srgbClr val="1B3868"/>
              </a:gs>
              <a:gs pos="100000">
                <a:schemeClr val="bg1"/>
              </a:gs>
              <a:gs pos="1000">
                <a:srgbClr val="1B3868"/>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任意多边形 8"/>
          <p:cNvSpPr/>
          <p:nvPr/>
        </p:nvSpPr>
        <p:spPr>
          <a:xfrm>
            <a:off x="0" y="6765925"/>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0" name="任意多边形 9"/>
          <p:cNvSpPr/>
          <p:nvPr/>
        </p:nvSpPr>
        <p:spPr>
          <a:xfrm rot="10800000">
            <a:off x="0" y="0"/>
            <a:ext cx="12192000" cy="92075"/>
          </a:xfrm>
          <a:custGeom>
            <a:avLst/>
            <a:gdLst>
              <a:gd name="connsiteX0" fmla="*/ 1449977 w 12192000"/>
              <a:gd name="connsiteY0" fmla="*/ 0 h 91440"/>
              <a:gd name="connsiteX1" fmla="*/ 12192000 w 12192000"/>
              <a:gd name="connsiteY1" fmla="*/ 0 h 91440"/>
              <a:gd name="connsiteX2" fmla="*/ 12192000 w 12192000"/>
              <a:gd name="connsiteY2" fmla="*/ 91440 h 91440"/>
              <a:gd name="connsiteX3" fmla="*/ 1449977 w 12192000"/>
              <a:gd name="connsiteY3" fmla="*/ 91440 h 91440"/>
              <a:gd name="connsiteX4" fmla="*/ 0 w 12192000"/>
              <a:gd name="connsiteY4" fmla="*/ 0 h 91440"/>
              <a:gd name="connsiteX5" fmla="*/ 888274 w 12192000"/>
              <a:gd name="connsiteY5" fmla="*/ 0 h 91440"/>
              <a:gd name="connsiteX6" fmla="*/ 888274 w 12192000"/>
              <a:gd name="connsiteY6" fmla="*/ 91440 h 91440"/>
              <a:gd name="connsiteX7" fmla="*/ 0 w 12192000"/>
              <a:gd name="connsiteY7" fmla="*/ 91440 h 91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91440">
                <a:moveTo>
                  <a:pt x="1449977" y="0"/>
                </a:moveTo>
                <a:lnTo>
                  <a:pt x="12192000" y="0"/>
                </a:lnTo>
                <a:lnTo>
                  <a:pt x="12192000" y="91440"/>
                </a:lnTo>
                <a:lnTo>
                  <a:pt x="1449977" y="91440"/>
                </a:lnTo>
                <a:close/>
                <a:moveTo>
                  <a:pt x="0" y="0"/>
                </a:moveTo>
                <a:lnTo>
                  <a:pt x="888274" y="0"/>
                </a:lnTo>
                <a:lnTo>
                  <a:pt x="888274" y="91440"/>
                </a:lnTo>
                <a:lnTo>
                  <a:pt x="0" y="91440"/>
                </a:lnTo>
                <a:close/>
              </a:path>
            </a:pathLst>
          </a:custGeom>
          <a:solidFill>
            <a:srgbClr val="334D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1" name="文本框 11"/>
          <p:cNvSpPr txBox="1"/>
          <p:nvPr/>
        </p:nvSpPr>
        <p:spPr>
          <a:xfrm>
            <a:off x="9480550" y="6437313"/>
            <a:ext cx="2686050" cy="3698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Python</a:t>
            </a:r>
            <a:r>
              <a:rPr kumimoji="0" lang="zh-CN" altLang="en-US" sz="1800" b="0" i="0" u="none" strike="noStrike" kern="1200" cap="none" spc="0" normalizeH="0" baseline="0" noProof="0" dirty="0" smtClean="0">
                <a:ln>
                  <a:noFill/>
                </a:ln>
                <a:solidFill>
                  <a:srgbClr val="1B3868"/>
                </a:solidFill>
                <a:effectLst/>
                <a:uLnTx/>
                <a:uFillTx/>
                <a:latin typeface="楷体" panose="02010609060101010101" pitchFamily="49" charset="-122"/>
                <a:ea typeface="楷体" panose="02010609060101010101" pitchFamily="49" charset="-122"/>
                <a:cs typeface="+mn-cs"/>
              </a:rPr>
              <a:t>语言程序设计</a:t>
            </a:r>
            <a:endParaRPr kumimoji="0" lang="zh-CN" altLang="en-US" sz="1800" b="0" i="0" u="none" strike="noStrike" kern="1200" cap="none" spc="0" normalizeH="0" baseline="0" noProof="0" dirty="0">
              <a:ln>
                <a:noFill/>
              </a:ln>
              <a:solidFill>
                <a:srgbClr val="1B3868"/>
              </a:solidFill>
              <a:effectLst/>
              <a:uLnTx/>
              <a:uFillTx/>
              <a:latin typeface="楷体" panose="02010609060101010101" pitchFamily="49" charset="-122"/>
              <a:ea typeface="楷体" panose="02010609060101010101" pitchFamily="49" charset="-122"/>
              <a:cs typeface="+mn-cs"/>
            </a:endParaRPr>
          </a:p>
        </p:txBody>
      </p:sp>
      <p:sp>
        <p:nvSpPr>
          <p:cNvPr id="14" name="标题 1"/>
          <p:cNvSpPr>
            <a:spLocks noGrp="1"/>
          </p:cNvSpPr>
          <p:nvPr>
            <p:ph type="title"/>
          </p:nvPr>
        </p:nvSpPr>
        <p:spPr>
          <a:xfrm>
            <a:off x="198300" y="410845"/>
            <a:ext cx="3269343" cy="511110"/>
          </a:xfrm>
          <a:prstGeom prst="rect">
            <a:avLst/>
          </a:prstGeom>
        </p:spPr>
        <p:txBody>
          <a:bodyPr>
            <a:noAutofit/>
          </a:bodyPr>
          <a:lstStyle>
            <a:lvl1pPr>
              <a:defRPr sz="2400" b="1">
                <a:solidFill>
                  <a:srgbClr val="1B3868"/>
                </a:solidFill>
                <a:latin typeface="微软雅黑" panose="020B0503020204020204" pitchFamily="34" charset="-122"/>
                <a:ea typeface="微软雅黑" panose="020B0503020204020204" pitchFamily="34" charset="-122"/>
              </a:defRPr>
            </a:lvl1pPr>
          </a:lstStyle>
          <a:p>
            <a:r>
              <a:rPr lang="zh-CN" altLang="en-US" smtClean="0"/>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2022/2/23</a:t>
            </a:fld>
            <a:endParaRPr kumimoji="0" lang="zh-CN" altLang="en-US" sz="1200" b="0" i="0" u="none" strike="noStrike" kern="1200" cap="none" spc="0" normalizeH="0" baseline="0" noProof="0" dirty="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4" name="灯片编号占位符 3"/>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首页">
    <p:spTree>
      <p:nvGrpSpPr>
        <p:cNvPr id="1" name=""/>
        <p:cNvGrpSpPr/>
        <p:nvPr/>
      </p:nvGrpSpPr>
      <p:grpSpPr>
        <a:xfrm>
          <a:off x="0" y="0"/>
          <a:ext cx="0" cy="0"/>
          <a:chOff x="0" y="0"/>
          <a:chExt cx="0" cy="0"/>
        </a:xfrm>
      </p:grpSpPr>
      <p:pic>
        <p:nvPicPr>
          <p:cNvPr id="2050" name="图片 6"/>
          <p:cNvPicPr>
            <a:picLocks noChangeAspect="1"/>
          </p:cNvPicPr>
          <p:nvPr userDrawn="1"/>
        </p:nvPicPr>
        <p:blipFill>
          <a:blip r:embed="rId2"/>
          <a:srcRect t="15804"/>
          <a:stretch>
            <a:fillRect/>
          </a:stretch>
        </p:blipFill>
        <p:spPr>
          <a:xfrm>
            <a:off x="0" y="22225"/>
            <a:ext cx="12192000" cy="6858000"/>
          </a:xfrm>
          <a:prstGeom prst="rect">
            <a:avLst/>
          </a:prstGeom>
          <a:noFill/>
          <a:ln w="9525">
            <a:noFill/>
          </a:ln>
        </p:spPr>
      </p:pic>
      <p:sp>
        <p:nvSpPr>
          <p:cNvPr id="8" name="矩形 7"/>
          <p:cNvSpPr/>
          <p:nvPr/>
        </p:nvSpPr>
        <p:spPr>
          <a:xfrm>
            <a:off x="0" y="0"/>
            <a:ext cx="12192000" cy="14684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9" name="标题 3"/>
          <p:cNvSpPr txBox="1"/>
          <p:nvPr/>
        </p:nvSpPr>
        <p:spPr>
          <a:xfrm>
            <a:off x="1271588" y="4237038"/>
            <a:ext cx="9648825" cy="766763"/>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marL="0" marR="0" lvl="0" indent="0" algn="ctr" defTabSz="914400" rtl="0" eaLnBrk="1" fontAlgn="auto" latinLnBrk="0" hangingPunct="1">
              <a:lnSpc>
                <a:spcPct val="90000"/>
              </a:lnSpc>
              <a:spcBef>
                <a:spcPct val="0"/>
              </a:spcBef>
              <a:spcAft>
                <a:spcPts val="0"/>
              </a:spcAft>
              <a:buClrTx/>
              <a:buSzTx/>
              <a:buFontTx/>
              <a:buNone/>
              <a:defRPr/>
            </a:pPr>
            <a:endParaRPr kumimoji="0" lang="zh-CN" altLang="en-US" sz="4800" b="1" i="0" u="none" strike="noStrike" kern="1200" cap="none" spc="15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endParaRPr>
          </a:p>
        </p:txBody>
      </p:sp>
      <p:sp>
        <p:nvSpPr>
          <p:cNvPr id="10" name="矩形 9"/>
          <p:cNvSpPr/>
          <p:nvPr/>
        </p:nvSpPr>
        <p:spPr>
          <a:xfrm>
            <a:off x="-4" y="1490696"/>
            <a:ext cx="12192000" cy="3921349"/>
          </a:xfrm>
          <a:prstGeom prst="rect">
            <a:avLst/>
          </a:prstGeom>
          <a:gradFill>
            <a:gsLst>
              <a:gs pos="0">
                <a:srgbClr val="203A6B">
                  <a:alpha val="85000"/>
                </a:srgbClr>
              </a:gs>
              <a:gs pos="69000">
                <a:srgbClr val="203A6B">
                  <a:alpha val="95000"/>
                </a:srgbClr>
              </a:gs>
              <a:gs pos="38000">
                <a:srgbClr val="203A6B">
                  <a:alpha val="90000"/>
                </a:srgbClr>
              </a:gs>
              <a:gs pos="100000">
                <a:srgbClr val="203A6B">
                  <a:alpha val="92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1" name="矩形 10"/>
          <p:cNvSpPr/>
          <p:nvPr/>
        </p:nvSpPr>
        <p:spPr>
          <a:xfrm>
            <a:off x="0" y="5389563"/>
            <a:ext cx="12192000" cy="146843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chemeClr val="lt1"/>
              </a:solidFill>
              <a:effectLst/>
              <a:uLnTx/>
              <a:uFillTx/>
              <a:latin typeface="微软雅黑" panose="020B0503020204020204" pitchFamily="34" charset="-122"/>
              <a:ea typeface="微软雅黑" panose="020B0503020204020204" pitchFamily="34" charset="-122"/>
              <a:cs typeface="+mn-cs"/>
            </a:endParaRPr>
          </a:p>
        </p:txBody>
      </p:sp>
      <p:sp>
        <p:nvSpPr>
          <p:cNvPr id="12" name="椭圆 11"/>
          <p:cNvSpPr/>
          <p:nvPr/>
        </p:nvSpPr>
        <p:spPr>
          <a:xfrm>
            <a:off x="5405438" y="500063"/>
            <a:ext cx="1382713" cy="1382713"/>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13" name="椭圆 12"/>
          <p:cNvSpPr/>
          <p:nvPr/>
        </p:nvSpPr>
        <p:spPr>
          <a:xfrm>
            <a:off x="5405438" y="490538"/>
            <a:ext cx="1381125" cy="1382713"/>
          </a:xfrm>
          <a:prstGeom prst="ellipse">
            <a:avLst/>
          </a:prstGeom>
          <a:blipFill dpi="0" rotWithShape="1">
            <a:blip r:embed="rId3" cstate="print"/>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chemeClr val="lt1"/>
              </a:solidFill>
              <a:effectLst/>
              <a:uLnTx/>
              <a:uFillTx/>
              <a:latin typeface="+mn-lt"/>
              <a:ea typeface="+mn-ea"/>
              <a:cs typeface="+mn-cs"/>
            </a:endParaRPr>
          </a:p>
        </p:txBody>
      </p:sp>
      <p:sp>
        <p:nvSpPr>
          <p:cNvPr id="4" name="标题 3"/>
          <p:cNvSpPr>
            <a:spLocks noGrp="1"/>
          </p:cNvSpPr>
          <p:nvPr>
            <p:ph type="title"/>
          </p:nvPr>
        </p:nvSpPr>
        <p:spPr>
          <a:xfrm>
            <a:off x="999116" y="2211699"/>
            <a:ext cx="10193761" cy="904920"/>
          </a:xfrm>
        </p:spPr>
        <p:txBody>
          <a:bodyPr>
            <a:normAutofit/>
          </a:bodyPr>
          <a:lstStyle>
            <a:lvl1pPr algn="ctr">
              <a:defRPr sz="4800" b="1" spc="1500" baseline="0">
                <a:solidFill>
                  <a:schemeClr val="bg1"/>
                </a:solidFill>
                <a:latin typeface="微软雅黑" panose="020B0503020204020204" pitchFamily="34" charset="-122"/>
                <a:ea typeface="微软雅黑" panose="020B0503020204020204" pitchFamily="34" charset="-122"/>
              </a:defRPr>
            </a:lvl1pPr>
          </a:lstStyle>
          <a:p>
            <a:r>
              <a:rPr lang="zh-CN" altLang="en-US"/>
              <a:t>单击此处编辑母版标题样式</a:t>
            </a:r>
            <a:endParaRPr lang="zh-CN" altLang="en-US" dirty="0"/>
          </a:p>
        </p:txBody>
      </p:sp>
      <p:sp>
        <p:nvSpPr>
          <p:cNvPr id="2" name="日期占位符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34F876AE-369C-4E05-A7D6-E10E33B74EDE}" type="datetimeFigureOut">
              <a:rPr kumimoji="0" lang="zh-CN" altLang="en-US" sz="1200" b="0" i="0" u="none" strike="noStrike" kern="1200" cap="none" spc="0" normalizeH="0" baseline="0" noProof="0" smtClean="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rPr>
              <a:t>2022/2/23</a:t>
            </a:fld>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0" u="none" strike="noStrike" kern="1200" cap="none" spc="0" normalizeH="0" baseline="0" noProof="0" dirty="0">
              <a:ln>
                <a:noFill/>
              </a:ln>
              <a:solidFill>
                <a:schemeClr val="tx1">
                  <a:tint val="75000"/>
                </a:schemeClr>
              </a:solidFill>
              <a:effectLst/>
              <a:uLnTx/>
              <a:uFillTx/>
              <a:latin typeface="微软雅黑" panose="020B0503020204020204" pitchFamily="34" charset="-122"/>
              <a:ea typeface="微软雅黑" panose="020B0503020204020204" pitchFamily="34" charset="-122"/>
              <a:cs typeface="+mn-cs"/>
            </a:endParaRPr>
          </a:p>
        </p:txBody>
      </p:sp>
      <p:sp>
        <p:nvSpPr>
          <p:cNvPr id="5" name="灯片编号占位符 4"/>
          <p:cNvSpPr>
            <a:spLocks noGrp="1"/>
          </p:cNvSpPr>
          <p:nvPr>
            <p:ph type="sldNum" sz="quarter" idx="12"/>
          </p:nvPr>
        </p:nvSpPr>
        <p:spPr/>
        <p:txBody>
          <a:bodyPr/>
          <a:lstStyle/>
          <a:p>
            <a:pPr lvl="0">
              <a:buNone/>
            </a:pPr>
            <a:fld id="{9A0DB2DC-4C9A-4742-B13C-FB6460FD3503}" type="slidenum">
              <a:rPr lang="zh-CN" altLang="en-US" dirty="0"/>
              <a:t>‹#›</a:t>
            </a:fld>
            <a:endParaRPr lang="zh-CN" altLang="en-US" dirty="0"/>
          </a:p>
        </p:txBody>
      </p:sp>
    </p:spTree>
    <p:extLst>
      <p:ext uri="{BB962C8B-B14F-4D97-AF65-F5344CB8AC3E}">
        <p14:creationId xmlns:p14="http://schemas.microsoft.com/office/powerpoint/2010/main" val="2749239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2022/2/23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dirty="0">
                <a:sym typeface="+mn-ea"/>
              </a:rPr>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a:sym typeface="+mn-ea"/>
              </a:rPr>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2022/2/23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a:sym typeface="+mn-ea"/>
              </a:rPr>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2022/2/23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2022/2/23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dirty="0">
              <a:sym typeface="+mn-ea"/>
            </a:endParaRPr>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dirty="0">
                <a:sym typeface="+mn-ea"/>
              </a:rPr>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2022/2/23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dirty="0">
                <a:sym typeface="+mn-ea"/>
              </a:rPr>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21" Type="http://schemas.openxmlformats.org/officeDocument/2006/relationships/tags" Target="../tags/tag5.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ags" Target="../tags/tag1.xml"/><Relationship Id="rId2" Type="http://schemas.openxmlformats.org/officeDocument/2006/relationships/slideLayout" Target="../slideLayouts/slideLayout2.xml"/><Relationship Id="rId16" Type="http://schemas.openxmlformats.org/officeDocument/2006/relationships/theme" Target="../theme/theme1.xml"/><Relationship Id="rId20" Type="http://schemas.openxmlformats.org/officeDocument/2006/relationships/tags" Target="../tags/tag4.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ags" Target="../tags/tag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8"/>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9"/>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20"/>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latin typeface="Arial" panose="020B0604020202020204" pitchFamily="34" charset="0"/>
                <a:ea typeface="微软雅黑" panose="020B0503020204020204" pitchFamily="34" charset="-122"/>
              </a:defRPr>
            </a:lvl1pPr>
          </a:lstStyle>
          <a:p>
            <a:fld id="{760FBDFE-C587-4B4C-A407-44438C67B59E}" type="datetimeFigureOut">
              <a:rPr lang="zh-CN" altLang="en-US" smtClean="0"/>
              <a:t>2022/2/23</a:t>
            </a:fld>
            <a:endParaRPr lang="zh-CN" altLang="en-US"/>
          </a:p>
        </p:txBody>
      </p:sp>
      <p:sp>
        <p:nvSpPr>
          <p:cNvPr id="5" name="页脚占位符 4"/>
          <p:cNvSpPr>
            <a:spLocks noGrp="1"/>
          </p:cNvSpPr>
          <p:nvPr>
            <p:ph type="ftr" sz="quarter" idx="3"/>
            <p:custDataLst>
              <p:tags r:id="rId21"/>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latin typeface="Arial" panose="020B0604020202020204" pitchFamily="34" charset="0"/>
                <a:ea typeface="微软雅黑" panose="020B0503020204020204" pitchFamily="34" charset="-122"/>
              </a:defRPr>
            </a:lvl1pPr>
          </a:lstStyle>
          <a:p>
            <a:endParaRPr lang="zh-CN" altLang="en-US" dirty="0"/>
          </a:p>
        </p:txBody>
      </p:sp>
      <p:sp>
        <p:nvSpPr>
          <p:cNvPr id="6" name="灯片编号占位符 5"/>
          <p:cNvSpPr>
            <a:spLocks noGrp="1"/>
          </p:cNvSpPr>
          <p:nvPr>
            <p:ph type="sldNum" sz="quarter" idx="4"/>
            <p:custDataLst>
              <p:tags r:id="rId22"/>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latin typeface="Arial" panose="020B0604020202020204" pitchFamily="34" charset="0"/>
                <a:ea typeface="微软雅黑" panose="020B0503020204020204" pitchFamily="34" charset="-122"/>
              </a:defRPr>
            </a:lvl1pPr>
          </a:lstStyle>
          <a:p>
            <a:fld id="{49AE70B2-8BF9-45C0-BB95-33D1B9D3A854}" type="slidenum">
              <a:rPr lang="zh-CN" altLang="en-US" smtClean="0"/>
              <a:t>‹#›</a:t>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8.jpeg"/><Relationship Id="rId1" Type="http://schemas.openxmlformats.org/officeDocument/2006/relationships/slideLayout" Target="../slideLayouts/slideLayout14.xml"/><Relationship Id="rId4" Type="http://schemas.openxmlformats.org/officeDocument/2006/relationships/slide" Target="slide14.xml"/></Relationships>
</file>

<file path=ppt/slides/_rels/slide13.xml.rels><?xml version="1.0" encoding="UTF-8" standalone="yes"?>
<Relationships xmlns="http://schemas.openxmlformats.org/package/2006/relationships"><Relationship Id="rId2" Type="http://schemas.openxmlformats.org/officeDocument/2006/relationships/slide" Target="slide12.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slide" Target="slide12.xml"/><Relationship Id="rId2" Type="http://schemas.openxmlformats.org/officeDocument/2006/relationships/image" Target="../media/image9.jpe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4.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4.xml"/><Relationship Id="rId5" Type="http://schemas.openxmlformats.org/officeDocument/2006/relationships/image" Target="../media/image18.png"/><Relationship Id="rId4" Type="http://schemas.openxmlformats.org/officeDocument/2006/relationships/image" Target="../media/image1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2.tmp"/><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3" Type="http://schemas.openxmlformats.org/officeDocument/2006/relationships/image" Target="../media/image24.tmp"/><Relationship Id="rId2" Type="http://schemas.openxmlformats.org/officeDocument/2006/relationships/image" Target="../media/image23.tmp"/><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2.xml"/><Relationship Id="rId1" Type="http://schemas.openxmlformats.org/officeDocument/2006/relationships/tags" Target="../tags/tag63.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slide" Target="slide9.xml"/></Relationships>
</file>

<file path=ppt/slides/_rels/slide8.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slide" Target="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998537" y="2909889"/>
            <a:ext cx="10194925" cy="904875"/>
          </a:xfrm>
        </p:spPr>
        <p:txBody>
          <a:bodyPr vert="horz" lIns="91440" tIns="45720" rIns="91440" bIns="45720" rtlCol="0" anchor="ctr">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US" altLang="zh-CN" sz="48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Python</a:t>
            </a:r>
            <a:r>
              <a:rPr kumimoji="0" lang="zh-CN" altLang="en-US" sz="4800" b="1" i="0" u="none" strike="noStrike" kern="1200" cap="none" spc="300" normalizeH="0" baseline="0" noProof="0" dirty="0">
                <a:ln>
                  <a:noFill/>
                </a:ln>
                <a:solidFill>
                  <a:schemeClr val="bg1"/>
                </a:solidFill>
                <a:effectLst/>
                <a:uLnTx/>
                <a:uFillTx/>
                <a:latin typeface="微软雅黑" panose="020B0503020204020204" pitchFamily="34" charset="-122"/>
                <a:ea typeface="微软雅黑" panose="020B0503020204020204" pitchFamily="34" charset="-122"/>
                <a:cs typeface="+mj-cs"/>
              </a:rPr>
              <a:t>程序设计</a:t>
            </a:r>
          </a:p>
        </p:txBody>
      </p:sp>
      <p:sp>
        <p:nvSpPr>
          <p:cNvPr id="2" name="文本框 1"/>
          <p:cNvSpPr txBox="1"/>
          <p:nvPr/>
        </p:nvSpPr>
        <p:spPr>
          <a:xfrm>
            <a:off x="464234" y="5912285"/>
            <a:ext cx="11072237" cy="646331"/>
          </a:xfrm>
          <a:prstGeom prst="rect">
            <a:avLst/>
          </a:prstGeom>
          <a:noFill/>
        </p:spPr>
        <p:txBody>
          <a:bodyPr wrap="square" rtlCol="0">
            <a:spAutoFit/>
          </a:bodyPr>
          <a:lstStyle/>
          <a:p>
            <a:pPr algn="ctr"/>
            <a:r>
              <a:rPr lang="zh-CN" altLang="en-US" sz="3600" dirty="0"/>
              <a:t>纪冲                邮箱：</a:t>
            </a:r>
            <a:r>
              <a:rPr lang="en-US" altLang="zh-CN" sz="3600" dirty="0"/>
              <a:t>imaupython@163.com</a:t>
            </a:r>
            <a:endParaRPr lang="zh-CN" altLang="en-US" sz="3600" dirty="0"/>
          </a:p>
        </p:txBody>
      </p:sp>
    </p:spTree>
    <p:extLst>
      <p:ext uri="{BB962C8B-B14F-4D97-AF65-F5344CB8AC3E}">
        <p14:creationId xmlns:p14="http://schemas.microsoft.com/office/powerpoint/2010/main" val="2302004297"/>
      </p:ext>
    </p:extLst>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1296035"/>
            <a:ext cx="3519805" cy="5077460"/>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1.1.2 编译和解释</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高级程序设计语言翻译有多种方式，大致分为汇编、解释和编译。</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按照不同的计算机执行机制，高级程序设计语言可分成静态语言和脚本语言两类</a:t>
            </a:r>
          </a:p>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 </a:t>
            </a: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采用编译执行的编程语言是静态语言，如C语言、Java语言</a:t>
            </a:r>
          </a:p>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 </a:t>
            </a: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采用解释执行的编程语言是脚本语言，如JavaScript语言、PHP、python语言。</a:t>
            </a:r>
          </a:p>
        </p:txBody>
      </p:sp>
      <p:cxnSp>
        <p:nvCxnSpPr>
          <p:cNvPr id="5" name="直接连接符 4"/>
          <p:cNvCxnSpPr/>
          <p:nvPr/>
        </p:nvCxnSpPr>
        <p:spPr>
          <a:xfrm flipH="1">
            <a:off x="3715385" y="1296035"/>
            <a:ext cx="3175" cy="446468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kern="1200" dirty="0">
                <a:solidFill>
                  <a:srgbClr val="1B3868"/>
                </a:solidFill>
                <a:latin typeface="微软雅黑" panose="020B0503020204020204" pitchFamily="34" charset="-122"/>
                <a:ea typeface="微软雅黑" panose="020B0503020204020204" pitchFamily="34" charset="-122"/>
                <a:cs typeface="+mj-cs"/>
              </a:rPr>
              <a:t>1.1 程序设计语言</a:t>
            </a:r>
          </a:p>
        </p:txBody>
      </p:sp>
      <p:sp>
        <p:nvSpPr>
          <p:cNvPr id="6" name="文本框 5"/>
          <p:cNvSpPr txBox="1"/>
          <p:nvPr/>
        </p:nvSpPr>
        <p:spPr>
          <a:xfrm>
            <a:off x="3816350" y="1296035"/>
            <a:ext cx="7978775" cy="1337945"/>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编译程序也称为编译器，它将源程序翻译成目标语言程序，然后在计算机上运行目标程序。如图展示了程序的编译和执行过程，编译器将源代码转换成目标代码，计算机可以运行目标代码接收输入，产生输出。</a:t>
            </a:r>
          </a:p>
        </p:txBody>
      </p:sp>
      <p:pic>
        <p:nvPicPr>
          <p:cNvPr id="7" name="图片 7"/>
          <p:cNvPicPr>
            <a:picLocks noChangeAspect="1"/>
          </p:cNvPicPr>
          <p:nvPr/>
        </p:nvPicPr>
        <p:blipFill>
          <a:blip r:embed="rId3"/>
          <a:stretch>
            <a:fillRect/>
          </a:stretch>
        </p:blipFill>
        <p:spPr>
          <a:xfrm>
            <a:off x="5571173" y="2633980"/>
            <a:ext cx="4020185" cy="1150620"/>
          </a:xfrm>
          <a:prstGeom prst="rect">
            <a:avLst/>
          </a:prstGeom>
        </p:spPr>
      </p:pic>
      <p:sp>
        <p:nvSpPr>
          <p:cNvPr id="100" name="文本框 99"/>
          <p:cNvSpPr txBox="1"/>
          <p:nvPr/>
        </p:nvSpPr>
        <p:spPr>
          <a:xfrm>
            <a:off x="3816350" y="3895090"/>
            <a:ext cx="8108315" cy="922020"/>
          </a:xfrm>
          <a:prstGeom prst="rect">
            <a:avLst/>
          </a:prstGeom>
          <a:noFill/>
        </p:spPr>
        <p:txBody>
          <a:bodyPr wrap="square" rtlCol="0">
            <a:spAutoFit/>
          </a:bodyPr>
          <a:lstStyle/>
          <a:p>
            <a:pPr lvl="0" algn="l">
              <a:lnSpc>
                <a:spcPct val="150000"/>
              </a:lnSpc>
              <a:spcBef>
                <a:spcPts val="0"/>
              </a:spcBef>
              <a:spcAft>
                <a:spcPts val="0"/>
              </a:spcAft>
              <a:buClrTx/>
              <a:buSzTx/>
              <a:buFont typeface="+mj-lt"/>
              <a:defRPr/>
            </a:pPr>
            <a:r>
              <a:rPr lang="en-US" altLang="zh-CN" noProof="0" dirty="0" smtClean="0">
                <a:sym typeface="+mn-ea"/>
              </a:rPr>
              <a:t>       </a:t>
            </a:r>
            <a:r>
              <a:rPr lang="en-US" altLang="zh-CN" noProof="0" dirty="0" err="1" smtClean="0">
                <a:sym typeface="+mn-ea"/>
              </a:rPr>
              <a:t>解释程序也称为解释器，它或者直接解释执行源程序，或者将源程序翻译成某种中间代码后再加以执行</a:t>
            </a:r>
            <a:r>
              <a:rPr lang="en-US" altLang="zh-CN" noProof="0" dirty="0" smtClean="0">
                <a:sym typeface="+mn-ea"/>
              </a:rPr>
              <a:t>。</a:t>
            </a:r>
          </a:p>
        </p:txBody>
      </p:sp>
      <p:pic>
        <p:nvPicPr>
          <p:cNvPr id="8" name="图片 8"/>
          <p:cNvPicPr>
            <a:picLocks noChangeAspect="1"/>
          </p:cNvPicPr>
          <p:nvPr/>
        </p:nvPicPr>
        <p:blipFill>
          <a:blip r:embed="rId4"/>
          <a:stretch>
            <a:fillRect/>
          </a:stretch>
        </p:blipFill>
        <p:spPr>
          <a:xfrm>
            <a:off x="5722938" y="4817110"/>
            <a:ext cx="3535045" cy="10960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75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
                                        </p:tgtEl>
                                        <p:attrNameLst>
                                          <p:attrName>style.visibility</p:attrName>
                                        </p:attrNameLst>
                                      </p:cBhvr>
                                      <p:to>
                                        <p:strVal val="visible"/>
                                      </p:to>
                                    </p:set>
                                    <p:animEffect transition="in" filter="fade">
                                      <p:cBhvr>
                                        <p:cTn id="22" dur="500"/>
                                        <p:tgtEl>
                                          <p:spTgt spid="10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100"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1009" y="1249045"/>
            <a:ext cx="11263353" cy="3831818"/>
          </a:xfrm>
          <a:prstGeom prst="rect">
            <a:avLst/>
          </a:prstGeom>
          <a:noFill/>
        </p:spPr>
        <p:txBody>
          <a:bodyPr wrap="square" rtlCol="0">
            <a:spAutoFit/>
          </a:bodyPr>
          <a:lstStyle/>
          <a:p>
            <a:pPr marR="0" indent="45720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微软雅黑" pitchFamily="34" charset="-122"/>
                <a:ea typeface="微软雅黑" pitchFamily="34" charset="-122"/>
              </a:rPr>
              <a:t>计算机</a:t>
            </a:r>
            <a:r>
              <a:rPr kumimoji="0" lang="zh-CN" altLang="zh-CN" kern="1200" cap="none" normalizeH="0" baseline="0" noProof="0" dirty="0">
                <a:latin typeface="微软雅黑" pitchFamily="34" charset="-122"/>
                <a:ea typeface="微软雅黑" pitchFamily="34" charset="-122"/>
              </a:rPr>
              <a:t>诞生至今不过六七十年，但它已经改变了世界，改变了每个人的生活。各领域专业人员的大量日常工作都需要使用计算机，计算机科学技术的开发和应用能力已被认为是国家竞争力的重要组成部分，因此学习计算机科学与技术知识已成为社会和个人发展的需要，然而要深入理解计算和计算机使其成为得心应手的工具就必须学习编程</a:t>
            </a:r>
            <a:r>
              <a:rPr kumimoji="0" lang="zh-CN" altLang="zh-CN" kern="1200" cap="none" normalizeH="0" baseline="0" noProof="0" dirty="0" smtClean="0">
                <a:latin typeface="微软雅黑" pitchFamily="34" charset="-122"/>
                <a:ea typeface="微软雅黑" pitchFamily="34" charset="-122"/>
              </a:rPr>
              <a:t>。</a:t>
            </a:r>
            <a:endParaRPr kumimoji="0" lang="en-US" altLang="zh-CN" kern="1200" cap="none" normalizeH="0" baseline="0" noProof="0" dirty="0" smtClean="0">
              <a:latin typeface="微软雅黑" pitchFamily="34" charset="-122"/>
              <a:ea typeface="微软雅黑" pitchFamily="34" charset="-122"/>
            </a:endParaRPr>
          </a:p>
          <a:p>
            <a:pPr indent="457200">
              <a:lnSpc>
                <a:spcPct val="150000"/>
              </a:lnSpc>
              <a:defRPr/>
            </a:pPr>
            <a:r>
              <a:rPr lang="zh-CN" altLang="zh-CN" dirty="0">
                <a:latin typeface="微软雅黑" pitchFamily="34" charset="-122"/>
                <a:ea typeface="微软雅黑" pitchFamily="34" charset="-122"/>
              </a:rPr>
              <a:t>近年来，</a:t>
            </a:r>
            <a:r>
              <a:rPr lang="en-US" altLang="zh-CN" dirty="0">
                <a:latin typeface="微软雅黑" pitchFamily="34" charset="-122"/>
                <a:ea typeface="微软雅黑" pitchFamily="34" charset="-122"/>
              </a:rPr>
              <a:t>Python</a:t>
            </a:r>
            <a:r>
              <a:rPr lang="zh-CN" altLang="en-US" dirty="0">
                <a:latin typeface="微软雅黑" pitchFamily="34" charset="-122"/>
                <a:ea typeface="微软雅黑" pitchFamily="34" charset="-122"/>
              </a:rPr>
              <a:t>语言的良好特征已经得到</a:t>
            </a:r>
            <a:r>
              <a:rPr lang="zh-CN" altLang="zh-CN" dirty="0">
                <a:latin typeface="微软雅黑" pitchFamily="34" charset="-122"/>
                <a:ea typeface="微软雅黑" pitchFamily="34" charset="-122"/>
              </a:rPr>
              <a:t>学界和业界的广泛认可，被许多大学做为计算机科学教育的第一门语言。</a:t>
            </a:r>
            <a:r>
              <a:rPr lang="en-US" altLang="zh-CN" dirty="0">
                <a:latin typeface="微软雅黑" pitchFamily="34" charset="-122"/>
                <a:ea typeface="微软雅黑" pitchFamily="34" charset="-122"/>
                <a:sym typeface="+mn-ea"/>
              </a:rPr>
              <a:t>Python</a:t>
            </a:r>
            <a:r>
              <a:rPr lang="zh-CN" altLang="en-US" dirty="0">
                <a:latin typeface="微软雅黑" pitchFamily="34" charset="-122"/>
                <a:ea typeface="微软雅黑" pitchFamily="34" charset="-122"/>
                <a:sym typeface="+mn-ea"/>
              </a:rPr>
              <a:t>是一门比较高级的编程语言，那么什么是编程？编程就是为了指挥计算机，通过一个自动计算过程去解决问题，为了指挥计算机工作，我们需要理解计算机，理解计算过程，理解指挥计算机完成计算的途径和方法，这就需要一种计算机能处理的表达方式即程序设计语言，</a:t>
            </a:r>
            <a:r>
              <a:rPr lang="en-US" altLang="zh-CN" dirty="0">
                <a:latin typeface="微软雅黑" pitchFamily="34" charset="-122"/>
                <a:ea typeface="微软雅黑" pitchFamily="34" charset="-122"/>
                <a:sym typeface="+mn-ea"/>
              </a:rPr>
              <a:t>Python</a:t>
            </a:r>
            <a:r>
              <a:rPr lang="zh-CN" altLang="en-US" dirty="0">
                <a:latin typeface="微软雅黑" pitchFamily="34" charset="-122"/>
                <a:ea typeface="微软雅黑" pitchFamily="34" charset="-122"/>
                <a:sym typeface="+mn-ea"/>
              </a:rPr>
              <a:t>就是一门程序设计语言</a:t>
            </a:r>
            <a:r>
              <a:rPr lang="zh-CN" altLang="en-US" dirty="0">
                <a:sym typeface="+mn-ea"/>
              </a:rPr>
              <a:t>。</a:t>
            </a:r>
          </a:p>
          <a:p>
            <a:pPr marR="0" indent="457200" defTabSz="914400" fontAlgn="auto">
              <a:lnSpc>
                <a:spcPct val="150000"/>
              </a:lnSpc>
              <a:spcBef>
                <a:spcPts val="0"/>
              </a:spcBef>
              <a:spcAft>
                <a:spcPts val="0"/>
              </a:spcAft>
              <a:buClrTx/>
              <a:buSzTx/>
              <a:buFont typeface="+mj-lt"/>
              <a:buNone/>
              <a:defRPr/>
            </a:pPr>
            <a:endParaRPr kumimoji="0" lang="zh-CN" altLang="zh-CN" kern="1200" cap="none" normalizeH="0" baseline="0" noProof="0" dirty="0">
              <a:latin typeface="微软雅黑" pitchFamily="34" charset="-122"/>
              <a:ea typeface="微软雅黑" pitchFamily="34" charset="-122"/>
            </a:endParaRPr>
          </a:p>
        </p:txBody>
      </p: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r>
              <a:rPr lang="en-US" altLang="zh-CN" kern="1200" dirty="0" smtClean="0">
                <a:solidFill>
                  <a:srgbClr val="1B3868"/>
                </a:solidFill>
                <a:latin typeface="微软雅黑" panose="020B0503020204020204" pitchFamily="34" charset="-122"/>
                <a:ea typeface="微软雅黑" panose="020B0503020204020204" pitchFamily="34" charset="-122"/>
                <a:cs typeface="+mj-cs"/>
              </a:rPr>
              <a:t>1.2.1 </a:t>
            </a:r>
            <a:r>
              <a:rPr lang="zh-CN" altLang="zh-CN" kern="1200" dirty="0" smtClean="0">
                <a:solidFill>
                  <a:srgbClr val="1B3868"/>
                </a:solidFill>
                <a:latin typeface="微软雅黑" panose="020B0503020204020204" pitchFamily="34" charset="-122"/>
                <a:ea typeface="微软雅黑" panose="020B0503020204020204" pitchFamily="34" charset="-122"/>
                <a:cs typeface="+mj-cs"/>
              </a:rPr>
              <a:t>Python</a:t>
            </a:r>
            <a:r>
              <a:rPr lang="zh-CN" altLang="en-US" dirty="0"/>
              <a:t>语言</a:t>
            </a:r>
            <a:endParaRPr lang="zh-CN" altLang="zh-CN" kern="1200" dirty="0">
              <a:solidFill>
                <a:srgbClr val="1B3868"/>
              </a:solidFill>
              <a:latin typeface="微软雅黑" panose="020B0503020204020204" pitchFamily="34" charset="-122"/>
              <a:ea typeface="微软雅黑" panose="020B0503020204020204" pitchFamily="34" charset="-122"/>
              <a:cs typeface="+mj-cs"/>
            </a:endParaRPr>
          </a:p>
        </p:txBody>
      </p:sp>
    </p:spTree>
    <p:extLst>
      <p:ext uri="{BB962C8B-B14F-4D97-AF65-F5344CB8AC3E}">
        <p14:creationId xmlns:p14="http://schemas.microsoft.com/office/powerpoint/2010/main" val="2042552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42374" y="927841"/>
            <a:ext cx="7911938" cy="1754326"/>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en-US" altLang="zh-CN" sz="1800" kern="1200" cap="none" normalizeH="0" baseline="0" noProof="0" dirty="0" smtClean="0">
                <a:latin typeface="+mn-lt"/>
                <a:ea typeface="+mn-ea"/>
                <a:cs typeface="+mn-cs"/>
              </a:rPr>
              <a:t>        </a:t>
            </a:r>
            <a:r>
              <a:rPr kumimoji="0" lang="zh-CN" altLang="zh-CN" sz="1800" kern="1200" cap="none" normalizeH="0" baseline="0" noProof="0" dirty="0" smtClean="0">
                <a:latin typeface="+mn-lt"/>
                <a:ea typeface="+mn-ea"/>
                <a:cs typeface="+mn-cs"/>
              </a:rPr>
              <a:t>Python由荷兰数学和计算机科学研究学会的Guido van Rossum设计，是一种解释型、面向对象、动态数据类型的高级程序设计语言，遵循开源协议。</a:t>
            </a:r>
          </a:p>
          <a:p>
            <a:pPr marR="0" indent="0" defTabSz="914400" fontAlgn="auto">
              <a:lnSpc>
                <a:spcPct val="150000"/>
              </a:lnSpc>
              <a:spcBef>
                <a:spcPts val="0"/>
              </a:spcBef>
              <a:spcAft>
                <a:spcPts val="0"/>
              </a:spcAft>
              <a:buClrTx/>
              <a:buSzTx/>
              <a:buFont typeface="+mj-lt"/>
              <a:buNone/>
              <a:defRPr/>
            </a:pPr>
            <a:r>
              <a:rPr kumimoji="0" lang="zh-CN" altLang="zh-CN" sz="1800" kern="1200" cap="none" normalizeH="0" baseline="0" noProof="0" dirty="0" smtClean="0">
                <a:latin typeface="+mn-lt"/>
                <a:ea typeface="+mn-ea"/>
                <a:cs typeface="+mn-cs"/>
              </a:rPr>
              <a:t> </a:t>
            </a:r>
            <a:r>
              <a:rPr kumimoji="0" lang="en-US" altLang="zh-CN" sz="1800" kern="1200" cap="none" normalizeH="0" baseline="0" noProof="0" dirty="0" smtClean="0">
                <a:latin typeface="+mn-lt"/>
                <a:ea typeface="+mn-ea"/>
                <a:cs typeface="+mn-cs"/>
              </a:rPr>
              <a:t>      </a:t>
            </a:r>
            <a:endParaRPr kumimoji="0" lang="zh-CN" altLang="zh-CN" sz="1800" kern="1200" cap="none" normalizeH="0" baseline="0" noProof="0" dirty="0" smtClean="0">
              <a:latin typeface="+mn-lt"/>
              <a:ea typeface="+mn-ea"/>
              <a:cs typeface="+mn-cs"/>
            </a:endParaRPr>
          </a:p>
        </p:txBody>
      </p:sp>
      <p:cxnSp>
        <p:nvCxnSpPr>
          <p:cNvPr id="5" name="直接连接符 4"/>
          <p:cNvCxnSpPr/>
          <p:nvPr/>
        </p:nvCxnSpPr>
        <p:spPr>
          <a:xfrm flipH="1">
            <a:off x="3750130" y="1447165"/>
            <a:ext cx="3175" cy="446468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kern="1200" dirty="0">
                <a:solidFill>
                  <a:srgbClr val="1B3868"/>
                </a:solidFill>
                <a:latin typeface="微软雅黑" panose="020B0503020204020204" pitchFamily="34" charset="-122"/>
                <a:ea typeface="微软雅黑" panose="020B0503020204020204" pitchFamily="34" charset="-122"/>
                <a:cs typeface="+mj-cs"/>
              </a:rPr>
              <a:t>1.2 Python语言</a:t>
            </a:r>
          </a:p>
        </p:txBody>
      </p:sp>
      <p:pic>
        <p:nvPicPr>
          <p:cNvPr id="2" name="图片 -2147482622" descr="b21bb051f81986189e618d9a47ed2e738bd4e68e"/>
          <p:cNvPicPr>
            <a:picLocks noChangeAspect="1"/>
          </p:cNvPicPr>
          <p:nvPr/>
        </p:nvPicPr>
        <p:blipFill>
          <a:blip r:embed="rId2"/>
          <a:stretch>
            <a:fillRect/>
          </a:stretch>
        </p:blipFill>
        <p:spPr>
          <a:xfrm>
            <a:off x="474187" y="1544945"/>
            <a:ext cx="2642870" cy="3963670"/>
          </a:xfrm>
          <a:prstGeom prst="rect">
            <a:avLst/>
          </a:prstGeom>
          <a:noFill/>
          <a:ln w="9525">
            <a:noFill/>
          </a:ln>
        </p:spPr>
      </p:pic>
      <p:sp>
        <p:nvSpPr>
          <p:cNvPr id="3" name="标题 1"/>
          <p:cNvSpPr>
            <a:spLocks noGrp="1"/>
          </p:cNvSpPr>
          <p:nvPr/>
        </p:nvSpPr>
        <p:spPr>
          <a:xfrm>
            <a:off x="0" y="5656260"/>
            <a:ext cx="3355975" cy="511175"/>
          </a:xfrm>
          <a:prstGeom prst="rect">
            <a:avLst/>
          </a:prstGeom>
          <a:noFill/>
          <a:ln w="9525">
            <a:noFill/>
          </a:ln>
        </p:spPr>
        <p:txBody>
          <a:bodyPr vert="horz" wrap="square" lIns="91440" tIns="45720" rIns="91440" bIns="45720" anchor="ctr">
            <a:noAutofit/>
          </a:bodyPr>
          <a:lstStyle>
            <a:lvl1pPr algn="l" defTabSz="914400" rtl="0" eaLnBrk="1" latinLnBrk="0" hangingPunct="1">
              <a:lnSpc>
                <a:spcPct val="90000"/>
              </a:lnSpc>
              <a:spcBef>
                <a:spcPct val="0"/>
              </a:spcBef>
              <a:buNone/>
              <a:defRPr sz="2400" b="1" kern="1200">
                <a:solidFill>
                  <a:srgbClr val="1B3868"/>
                </a:solidFill>
                <a:latin typeface="微软雅黑" panose="020B0503020204020204" pitchFamily="34" charset="-122"/>
                <a:ea typeface="微软雅黑" panose="020B0503020204020204" pitchFamily="34" charset="-122"/>
                <a:cs typeface="+mj-cs"/>
              </a:defRPr>
            </a:lvl1pPr>
          </a:lstStyle>
          <a:p>
            <a:pPr algn="ctr" defTabSz="914400"/>
            <a:r>
              <a:rPr lang="zh-CN" altLang="zh-CN" sz="1600" noProof="0" dirty="0" smtClean="0">
                <a:latin typeface="+mn-lt"/>
                <a:ea typeface="+mn-ea"/>
                <a:cs typeface="+mn-cs"/>
                <a:sym typeface="+mn-ea"/>
              </a:rPr>
              <a:t>Guido van Rossum</a:t>
            </a:r>
            <a:endParaRPr lang="zh-CN" altLang="zh-CN" sz="1600" kern="1200" dirty="0">
              <a:solidFill>
                <a:srgbClr val="1B3868"/>
              </a:solidFill>
              <a:latin typeface="微软雅黑" panose="020B0503020204020204" pitchFamily="34" charset="-122"/>
              <a:ea typeface="微软雅黑" panose="020B0503020204020204" pitchFamily="34" charset="-122"/>
              <a:cs typeface="+mj-cs"/>
            </a:endParaRPr>
          </a:p>
        </p:txBody>
      </p:sp>
      <p:sp>
        <p:nvSpPr>
          <p:cNvPr id="7" name="文本框 3"/>
          <p:cNvSpPr txBox="1"/>
          <p:nvPr/>
        </p:nvSpPr>
        <p:spPr>
          <a:xfrm>
            <a:off x="3941706" y="2117017"/>
            <a:ext cx="7772244" cy="4247317"/>
          </a:xfrm>
          <a:prstGeom prst="rect">
            <a:avLst/>
          </a:prstGeom>
          <a:noFill/>
        </p:spPr>
        <p:txBody>
          <a:bodyPr wrap="square" rtlCol="0">
            <a:spAutoFit/>
          </a:bodyPr>
          <a:lstStyle/>
          <a:p>
            <a:pPr marL="342900" marR="0" indent="-342900" defTabSz="914400" fontAlgn="auto">
              <a:lnSpc>
                <a:spcPct val="150000"/>
              </a:lnSpc>
              <a:spcBef>
                <a:spcPts val="0"/>
              </a:spcBef>
              <a:spcAft>
                <a:spcPts val="0"/>
              </a:spcAft>
              <a:buClrTx/>
              <a:buSzTx/>
              <a:buFont typeface="+mj-lt"/>
              <a:buAutoNum type="arabicPeriod"/>
              <a:defRPr/>
            </a:pPr>
            <a:r>
              <a:rPr kumimoji="0" lang="zh-CN" altLang="zh-CN" sz="1800" kern="1200" cap="none" normalizeH="0" baseline="0" noProof="0" dirty="0">
                <a:latin typeface="+mn-lt"/>
                <a:ea typeface="+mn-ea"/>
                <a:cs typeface="+mn-cs"/>
              </a:rPr>
              <a:t>很多伟大的作品往往是其作者打发时间的产物，Python也是如此。1989年圣诞节，在阿姆斯特丹的荷兰人</a:t>
            </a:r>
            <a:r>
              <a:rPr kumimoji="0" lang="zh-CN" altLang="zh-CN" sz="1800" b="1" kern="1200" cap="none" normalizeH="0" baseline="0" noProof="0" dirty="0">
                <a:solidFill>
                  <a:srgbClr val="C00000"/>
                </a:solidFill>
                <a:latin typeface="+mn-lt"/>
                <a:ea typeface="+mn-ea"/>
                <a:cs typeface="+mn-cs"/>
              </a:rPr>
              <a:t>吉多·范罗苏姆（Guido van Rossum）</a:t>
            </a:r>
            <a:r>
              <a:rPr kumimoji="0" lang="zh-CN" altLang="zh-CN" sz="1800" kern="1200" cap="none" normalizeH="0" baseline="0" noProof="0" dirty="0">
                <a:latin typeface="+mn-lt"/>
                <a:ea typeface="+mn-ea"/>
                <a:cs typeface="+mn-cs"/>
              </a:rPr>
              <a:t>闲的无聊，想起之前开发</a:t>
            </a:r>
            <a:r>
              <a:rPr kumimoji="0" lang="zh-CN" altLang="zh-CN" sz="1800" kern="1200" cap="none" normalizeH="0" baseline="0" noProof="0" dirty="0">
                <a:latin typeface="+mn-lt"/>
                <a:ea typeface="+mn-ea"/>
                <a:cs typeface="+mn-cs"/>
                <a:hlinkClick r:id="rId3" action="ppaction://hlinksldjump"/>
              </a:rPr>
              <a:t>ABC语言</a:t>
            </a:r>
            <a:r>
              <a:rPr kumimoji="0" lang="zh-CN" altLang="zh-CN" sz="1800" kern="1200" cap="none" normalizeH="0" baseline="0" noProof="0" dirty="0">
                <a:latin typeface="+mn-lt"/>
                <a:ea typeface="+mn-ea"/>
                <a:cs typeface="+mn-cs"/>
              </a:rPr>
              <a:t>时还留下一些问题没有解决，他决定写个脚本解释语言打发时间，Python也因此而诞生。</a:t>
            </a:r>
          </a:p>
          <a:p>
            <a:pPr marL="342900" marR="0" indent="-342900" defTabSz="914400" fontAlgn="auto">
              <a:lnSpc>
                <a:spcPct val="150000"/>
              </a:lnSpc>
              <a:spcBef>
                <a:spcPts val="0"/>
              </a:spcBef>
              <a:spcAft>
                <a:spcPts val="0"/>
              </a:spcAft>
              <a:buClrTx/>
              <a:buSzTx/>
              <a:buFont typeface="+mj-lt"/>
              <a:buAutoNum type="arabicPeriod"/>
              <a:defRPr/>
            </a:pPr>
            <a:r>
              <a:rPr kumimoji="0" lang="zh-CN" altLang="zh-CN" sz="1800" kern="1200" cap="none" normalizeH="0" baseline="0" noProof="0" dirty="0">
                <a:latin typeface="+mn-lt"/>
                <a:ea typeface="+mn-ea"/>
                <a:cs typeface="+mn-cs"/>
              </a:rPr>
              <a:t>关于Python这个名字，据说来自于Guido 非常喜欢的电视剧</a:t>
            </a:r>
            <a:r>
              <a:rPr kumimoji="0" lang="zh-CN" altLang="zh-CN" sz="1800" kern="1200" cap="none" normalizeH="0" baseline="0" noProof="0" dirty="0">
                <a:latin typeface="+mn-lt"/>
                <a:ea typeface="+mn-ea"/>
                <a:cs typeface="+mn-cs"/>
                <a:hlinkClick r:id="rId4" action="ppaction://hlinksldjump"/>
              </a:rPr>
              <a:t>Monty Python's Flying Circus</a:t>
            </a:r>
            <a:r>
              <a:rPr kumimoji="0" lang="zh-CN" altLang="zh-CN" sz="1800" kern="1200" cap="none" normalizeH="0" baseline="0" noProof="0" dirty="0">
                <a:latin typeface="+mn-lt"/>
                <a:ea typeface="+mn-ea"/>
                <a:cs typeface="+mn-cs"/>
              </a:rPr>
              <a:t>。</a:t>
            </a:r>
          </a:p>
          <a:p>
            <a:pPr marL="342900" marR="0" indent="-342900" defTabSz="914400" fontAlgn="auto">
              <a:lnSpc>
                <a:spcPct val="150000"/>
              </a:lnSpc>
              <a:spcBef>
                <a:spcPts val="0"/>
              </a:spcBef>
              <a:spcAft>
                <a:spcPts val="0"/>
              </a:spcAft>
              <a:buClrTx/>
              <a:buSzTx/>
              <a:buFont typeface="+mj-lt"/>
              <a:buAutoNum type="arabicPeriod"/>
              <a:defRPr/>
            </a:pPr>
            <a:r>
              <a:rPr kumimoji="0" lang="zh-CN" altLang="zh-CN" sz="1800" kern="1200" cap="none" normalizeH="0" baseline="0" noProof="0" dirty="0">
                <a:latin typeface="+mn-lt"/>
                <a:ea typeface="+mn-ea"/>
                <a:cs typeface="+mn-cs"/>
              </a:rPr>
              <a:t>Python语言是从ABC语言发展起来，主要受到了Modula-3的影响，并且结合了Unix shell和C语言用户的习惯。</a:t>
            </a:r>
          </a:p>
          <a:p>
            <a:pPr marL="342900" marR="0" indent="-342900" algn="l" defTabSz="914400" fontAlgn="auto">
              <a:lnSpc>
                <a:spcPct val="150000"/>
              </a:lnSpc>
              <a:spcBef>
                <a:spcPts val="0"/>
              </a:spcBef>
              <a:spcAft>
                <a:spcPts val="0"/>
              </a:spcAft>
              <a:buClrTx/>
              <a:buSzTx/>
              <a:buFont typeface="+mj-lt"/>
              <a:buAutoNum type="arabicPeriod"/>
              <a:defRPr/>
            </a:pPr>
            <a:r>
              <a:rPr kumimoji="0" lang="zh-CN" altLang="zh-CN" sz="1800" kern="1200" cap="none" normalizeH="0" baseline="0" noProof="0" dirty="0">
                <a:latin typeface="+mn-lt"/>
                <a:ea typeface="+mn-ea"/>
                <a:cs typeface="+mn-cs"/>
              </a:rPr>
              <a:t>1991 年，第一个 Python 解释器 诞生，它是用 C 语言实现的，并能够调用 C 语言的库文件。</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75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2800" b="0" i="0" dirty="0">
                <a:solidFill>
                  <a:srgbClr val="333333"/>
                </a:solidFill>
                <a:effectLst/>
                <a:latin typeface="+mn-ea"/>
                <a:ea typeface="+mn-ea"/>
              </a:rPr>
              <a:t>ABC</a:t>
            </a:r>
            <a:r>
              <a:rPr lang="zh-CN" altLang="en-US" sz="2800" b="0" i="0" u="none" strike="noStrike" dirty="0">
                <a:solidFill>
                  <a:srgbClr val="136EC2"/>
                </a:solidFill>
                <a:effectLst/>
                <a:latin typeface="+mn-ea"/>
                <a:ea typeface="+mn-ea"/>
              </a:rPr>
              <a:t>语言</a:t>
            </a:r>
            <a:endParaRPr lang="zh-CN" altLang="en-US" sz="2800" dirty="0">
              <a:latin typeface="+mn-ea"/>
              <a:ea typeface="+mn-ea"/>
            </a:endParaRPr>
          </a:p>
        </p:txBody>
      </p:sp>
      <p:sp>
        <p:nvSpPr>
          <p:cNvPr id="4" name="文本框 3"/>
          <p:cNvSpPr txBox="1"/>
          <p:nvPr/>
        </p:nvSpPr>
        <p:spPr>
          <a:xfrm>
            <a:off x="198300" y="1546623"/>
            <a:ext cx="11701426" cy="1613070"/>
          </a:xfrm>
          <a:prstGeom prst="rect">
            <a:avLst/>
          </a:prstGeom>
          <a:noFill/>
        </p:spPr>
        <p:txBody>
          <a:bodyPr wrap="square">
            <a:spAutoFit/>
          </a:bodyPr>
          <a:lstStyle/>
          <a:p>
            <a:pPr>
              <a:lnSpc>
                <a:spcPct val="150000"/>
              </a:lnSpc>
            </a:pPr>
            <a:r>
              <a:rPr lang="en-US" altLang="zh-CN" sz="3200" b="0" i="0" dirty="0">
                <a:solidFill>
                  <a:srgbClr val="333333"/>
                </a:solidFill>
                <a:effectLst/>
                <a:latin typeface="楷体" panose="02010609060101010101" pitchFamily="49" charset="-122"/>
                <a:ea typeface="楷体" panose="02010609060101010101" pitchFamily="49" charset="-122"/>
              </a:rPr>
              <a:t> </a:t>
            </a:r>
            <a:r>
              <a:rPr lang="en-US" altLang="zh-CN" sz="3200" b="0" i="0" dirty="0" smtClean="0">
                <a:solidFill>
                  <a:srgbClr val="333333"/>
                </a:solidFill>
                <a:effectLst/>
                <a:latin typeface="楷体" panose="02010609060101010101" pitchFamily="49" charset="-122"/>
                <a:ea typeface="楷体" panose="02010609060101010101" pitchFamily="49" charset="-122"/>
              </a:rPr>
              <a:t> </a:t>
            </a:r>
            <a:r>
              <a:rPr lang="en-US" altLang="zh-CN" b="0" i="0" dirty="0" smtClean="0">
                <a:solidFill>
                  <a:srgbClr val="333333"/>
                </a:solidFill>
                <a:effectLst/>
                <a:latin typeface="微软雅黑" pitchFamily="34" charset="-122"/>
                <a:ea typeface="微软雅黑" pitchFamily="34" charset="-122"/>
              </a:rPr>
              <a:t>ABC</a:t>
            </a:r>
            <a:r>
              <a:rPr lang="zh-CN" altLang="en-US" b="0" i="0" u="none" strike="noStrike" dirty="0">
                <a:effectLst/>
                <a:latin typeface="微软雅黑" pitchFamily="34" charset="-122"/>
                <a:ea typeface="微软雅黑" pitchFamily="34" charset="-122"/>
              </a:rPr>
              <a:t>语言</a:t>
            </a:r>
            <a:r>
              <a:rPr lang="zh-CN" altLang="en-US" b="0" i="0" dirty="0">
                <a:solidFill>
                  <a:srgbClr val="333333"/>
                </a:solidFill>
                <a:effectLst/>
                <a:latin typeface="微软雅黑" pitchFamily="34" charset="-122"/>
                <a:ea typeface="微软雅黑" pitchFamily="34" charset="-122"/>
              </a:rPr>
              <a:t>是在</a:t>
            </a:r>
            <a:r>
              <a:rPr lang="en-US" altLang="zh-CN" b="0" i="0" dirty="0">
                <a:solidFill>
                  <a:srgbClr val="333333"/>
                </a:solidFill>
                <a:effectLst/>
                <a:latin typeface="微软雅黑" pitchFamily="34" charset="-122"/>
                <a:ea typeface="微软雅黑" pitchFamily="34" charset="-122"/>
              </a:rPr>
              <a:t>NWO</a:t>
            </a:r>
            <a:r>
              <a:rPr lang="zh-CN" altLang="en-US" b="0" i="0" dirty="0">
                <a:solidFill>
                  <a:srgbClr val="333333"/>
                </a:solidFill>
                <a:effectLst/>
                <a:latin typeface="微软雅黑" pitchFamily="34" charset="-122"/>
                <a:ea typeface="微软雅黑" pitchFamily="34" charset="-122"/>
              </a:rPr>
              <a:t>（荷兰科学研究组织）旗下</a:t>
            </a:r>
            <a:r>
              <a:rPr lang="en-US" altLang="zh-CN" b="0" i="0" dirty="0">
                <a:solidFill>
                  <a:srgbClr val="333333"/>
                </a:solidFill>
                <a:effectLst/>
                <a:latin typeface="微软雅黑" pitchFamily="34" charset="-122"/>
                <a:ea typeface="微软雅黑" pitchFamily="34" charset="-122"/>
              </a:rPr>
              <a:t>CWI</a:t>
            </a:r>
            <a:r>
              <a:rPr lang="zh-CN" altLang="en-US" b="0" i="0" dirty="0">
                <a:solidFill>
                  <a:srgbClr val="333333"/>
                </a:solidFill>
                <a:effectLst/>
                <a:latin typeface="微软雅黑" pitchFamily="34" charset="-122"/>
                <a:ea typeface="微软雅黑" pitchFamily="34" charset="-122"/>
              </a:rPr>
              <a:t>（</a:t>
            </a:r>
            <a:r>
              <a:rPr lang="zh-CN" altLang="en-US" b="0" i="0" u="none" strike="noStrike" dirty="0">
                <a:effectLst/>
                <a:latin typeface="微软雅黑" pitchFamily="34" charset="-122"/>
                <a:ea typeface="微软雅黑" pitchFamily="34" charset="-122"/>
              </a:rPr>
              <a:t>荷兰国家数学与计算机科学研究中心</a:t>
            </a:r>
            <a:r>
              <a:rPr lang="zh-CN" altLang="en-US" b="0" i="0" dirty="0">
                <a:solidFill>
                  <a:srgbClr val="333333"/>
                </a:solidFill>
                <a:effectLst/>
                <a:latin typeface="微软雅黑" pitchFamily="34" charset="-122"/>
                <a:ea typeface="微软雅黑" pitchFamily="34" charset="-122"/>
              </a:rPr>
              <a:t>）主导研发一种交互式，结构化高级语言，旨在替代</a:t>
            </a:r>
            <a:r>
              <a:rPr lang="en-US" altLang="zh-CN" b="0" i="0" dirty="0">
                <a:solidFill>
                  <a:srgbClr val="333333"/>
                </a:solidFill>
                <a:effectLst/>
                <a:latin typeface="微软雅黑" pitchFamily="34" charset="-122"/>
                <a:ea typeface="微软雅黑" pitchFamily="34" charset="-122"/>
              </a:rPr>
              <a:t>BASIC</a:t>
            </a:r>
            <a:r>
              <a:rPr lang="zh-CN" altLang="en-US" b="0" i="0" dirty="0">
                <a:solidFill>
                  <a:srgbClr val="333333"/>
                </a:solidFill>
                <a:effectLst/>
                <a:latin typeface="微软雅黑" pitchFamily="34" charset="-122"/>
                <a:ea typeface="微软雅黑" pitchFamily="34" charset="-122"/>
              </a:rPr>
              <a:t>，</a:t>
            </a:r>
            <a:r>
              <a:rPr lang="en-US" altLang="zh-CN" b="0" i="0" dirty="0">
                <a:solidFill>
                  <a:srgbClr val="333333"/>
                </a:solidFill>
                <a:effectLst/>
                <a:latin typeface="微软雅黑" pitchFamily="34" charset="-122"/>
                <a:ea typeface="微软雅黑" pitchFamily="34" charset="-122"/>
              </a:rPr>
              <a:t>Pascal</a:t>
            </a:r>
            <a:r>
              <a:rPr lang="zh-CN" altLang="en-US" b="0" i="0" dirty="0">
                <a:solidFill>
                  <a:srgbClr val="333333"/>
                </a:solidFill>
                <a:effectLst/>
                <a:latin typeface="微软雅黑" pitchFamily="34" charset="-122"/>
                <a:ea typeface="微软雅黑" pitchFamily="34" charset="-122"/>
              </a:rPr>
              <a:t>等语言，用于教学及原型软件设计。</a:t>
            </a:r>
            <a:r>
              <a:rPr lang="en-US" altLang="zh-CN" b="0" i="0" dirty="0">
                <a:solidFill>
                  <a:srgbClr val="333333"/>
                </a:solidFill>
                <a:effectLst/>
                <a:latin typeface="微软雅黑" pitchFamily="34" charset="-122"/>
                <a:ea typeface="微软雅黑" pitchFamily="34" charset="-122"/>
              </a:rPr>
              <a:t>Python</a:t>
            </a:r>
            <a:r>
              <a:rPr lang="zh-CN" altLang="en-US" b="0" i="0" dirty="0">
                <a:solidFill>
                  <a:srgbClr val="333333"/>
                </a:solidFill>
                <a:effectLst/>
                <a:latin typeface="微软雅黑" pitchFamily="34" charset="-122"/>
                <a:ea typeface="微软雅黑" pitchFamily="34" charset="-122"/>
              </a:rPr>
              <a:t>创始人</a:t>
            </a:r>
            <a:r>
              <a:rPr lang="en-US" altLang="zh-CN" b="0" i="0" dirty="0">
                <a:solidFill>
                  <a:srgbClr val="333333"/>
                </a:solidFill>
                <a:effectLst/>
                <a:latin typeface="微软雅黑" pitchFamily="34" charset="-122"/>
                <a:ea typeface="微软雅黑" pitchFamily="34" charset="-122"/>
              </a:rPr>
              <a:t>Guido van Rossum</a:t>
            </a:r>
            <a:r>
              <a:rPr lang="zh-CN" altLang="en-US" b="0" i="0" dirty="0">
                <a:solidFill>
                  <a:srgbClr val="333333"/>
                </a:solidFill>
                <a:effectLst/>
                <a:latin typeface="微软雅黑" pitchFamily="34" charset="-122"/>
                <a:ea typeface="微软雅黑" pitchFamily="34" charset="-122"/>
              </a:rPr>
              <a:t>于</a:t>
            </a:r>
            <a:r>
              <a:rPr lang="en-US" altLang="zh-CN" b="0" i="0" dirty="0">
                <a:solidFill>
                  <a:srgbClr val="333333"/>
                </a:solidFill>
                <a:effectLst/>
                <a:latin typeface="微软雅黑" pitchFamily="34" charset="-122"/>
                <a:ea typeface="微软雅黑" pitchFamily="34" charset="-122"/>
              </a:rPr>
              <a:t>20</a:t>
            </a:r>
            <a:r>
              <a:rPr lang="zh-CN" altLang="en-US" b="0" i="0" dirty="0">
                <a:solidFill>
                  <a:srgbClr val="333333"/>
                </a:solidFill>
                <a:effectLst/>
                <a:latin typeface="微软雅黑" pitchFamily="34" charset="-122"/>
                <a:ea typeface="微软雅黑" pitchFamily="34" charset="-122"/>
              </a:rPr>
              <a:t>世纪</a:t>
            </a:r>
            <a:r>
              <a:rPr lang="en-US" altLang="zh-CN" b="0" i="0" dirty="0">
                <a:solidFill>
                  <a:srgbClr val="333333"/>
                </a:solidFill>
                <a:effectLst/>
                <a:latin typeface="微软雅黑" pitchFamily="34" charset="-122"/>
                <a:ea typeface="微软雅黑" pitchFamily="34" charset="-122"/>
              </a:rPr>
              <a:t>80</a:t>
            </a:r>
            <a:r>
              <a:rPr lang="zh-CN" altLang="en-US" b="0" i="0" dirty="0">
                <a:solidFill>
                  <a:srgbClr val="333333"/>
                </a:solidFill>
                <a:effectLst/>
                <a:latin typeface="微软雅黑" pitchFamily="34" charset="-122"/>
                <a:ea typeface="微软雅黑" pitchFamily="34" charset="-122"/>
              </a:rPr>
              <a:t>年代曾在</a:t>
            </a:r>
            <a:r>
              <a:rPr lang="en-US" altLang="zh-CN" b="0" i="0" dirty="0">
                <a:solidFill>
                  <a:srgbClr val="333333"/>
                </a:solidFill>
                <a:effectLst/>
                <a:latin typeface="微软雅黑" pitchFamily="34" charset="-122"/>
                <a:ea typeface="微软雅黑" pitchFamily="34" charset="-122"/>
              </a:rPr>
              <a:t>ABC</a:t>
            </a:r>
            <a:r>
              <a:rPr lang="zh-CN" altLang="en-US" b="0" i="0" dirty="0">
                <a:solidFill>
                  <a:srgbClr val="333333"/>
                </a:solidFill>
                <a:effectLst/>
                <a:latin typeface="微软雅黑" pitchFamily="34" charset="-122"/>
                <a:ea typeface="微软雅黑" pitchFamily="34" charset="-122"/>
              </a:rPr>
              <a:t>系统开发中工作了数年。</a:t>
            </a:r>
            <a:endParaRPr lang="zh-CN" altLang="en-US" dirty="0">
              <a:latin typeface="微软雅黑" pitchFamily="34" charset="-122"/>
              <a:ea typeface="微软雅黑" pitchFamily="34" charset="-122"/>
            </a:endParaRPr>
          </a:p>
        </p:txBody>
      </p:sp>
      <p:sp>
        <p:nvSpPr>
          <p:cNvPr id="5" name="箭头: 左 4">
            <a:hlinkClick r:id="rId2" action="ppaction://hlinksldjump"/>
          </p:cNvPr>
          <p:cNvSpPr/>
          <p:nvPr/>
        </p:nvSpPr>
        <p:spPr>
          <a:xfrm>
            <a:off x="11611628" y="6484690"/>
            <a:ext cx="529771" cy="25615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722008466"/>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a:xfrm>
            <a:off x="198300" y="410845"/>
            <a:ext cx="5984386" cy="511110"/>
          </a:xfrm>
        </p:spPr>
        <p:txBody>
          <a:bodyPr/>
          <a:lstStyle/>
          <a:p>
            <a:r>
              <a:rPr kumimoji="0" lang="zh-CN" altLang="zh-CN" sz="2400" kern="1200" cap="none" normalizeH="0" baseline="0" noProof="0" dirty="0">
                <a:latin typeface="+mn-lt"/>
                <a:ea typeface="+mn-ea"/>
                <a:cs typeface="+mn-cs"/>
              </a:rPr>
              <a:t>Monty Python's Flying Circus</a:t>
            </a:r>
            <a:endParaRPr lang="zh-CN" altLang="en-US" dirty="0"/>
          </a:p>
        </p:txBody>
      </p:sp>
      <p:sp>
        <p:nvSpPr>
          <p:cNvPr id="4" name="文本框 3"/>
          <p:cNvSpPr txBox="1"/>
          <p:nvPr/>
        </p:nvSpPr>
        <p:spPr>
          <a:xfrm>
            <a:off x="641959" y="1437454"/>
            <a:ext cx="10268212" cy="400110"/>
          </a:xfrm>
          <a:prstGeom prst="rect">
            <a:avLst/>
          </a:prstGeom>
          <a:noFill/>
        </p:spPr>
        <p:txBody>
          <a:bodyPr wrap="square">
            <a:spAutoFit/>
          </a:bodyPr>
          <a:lstStyle/>
          <a:p>
            <a:r>
              <a:rPr lang="en-US" altLang="zh-CN" sz="2000" b="0" i="0" dirty="0">
                <a:solidFill>
                  <a:srgbClr val="333333"/>
                </a:solidFill>
                <a:effectLst/>
                <a:latin typeface="+mn-ea"/>
              </a:rPr>
              <a:t>Monty Python</a:t>
            </a:r>
            <a:r>
              <a:rPr lang="zh-CN" altLang="en-US" sz="2000" b="0" i="0" dirty="0">
                <a:solidFill>
                  <a:srgbClr val="333333"/>
                </a:solidFill>
                <a:effectLst/>
                <a:latin typeface="+mn-ea"/>
              </a:rPr>
              <a:t> （蒙提</a:t>
            </a:r>
            <a:r>
              <a:rPr lang="en-US" altLang="zh-CN" sz="2000" b="0" i="0" dirty="0">
                <a:solidFill>
                  <a:srgbClr val="333333"/>
                </a:solidFill>
                <a:effectLst/>
                <a:latin typeface="+mn-ea"/>
              </a:rPr>
              <a:t>·</a:t>
            </a:r>
            <a:r>
              <a:rPr lang="zh-CN" altLang="en-US" sz="2000" b="0" i="0" dirty="0">
                <a:solidFill>
                  <a:srgbClr val="333333"/>
                </a:solidFill>
                <a:effectLst/>
                <a:latin typeface="+mn-ea"/>
              </a:rPr>
              <a:t>派森）是英国六人喜剧</a:t>
            </a:r>
            <a:r>
              <a:rPr lang="zh-CN" altLang="en-US" sz="2000" b="0" i="0" u="none" strike="noStrike" dirty="0">
                <a:solidFill>
                  <a:srgbClr val="136EC2"/>
                </a:solidFill>
                <a:effectLst/>
                <a:latin typeface="+mn-ea"/>
              </a:rPr>
              <a:t>团体</a:t>
            </a:r>
            <a:r>
              <a:rPr lang="zh-CN" altLang="en-US" sz="2000" b="0" i="0" dirty="0">
                <a:solidFill>
                  <a:srgbClr val="333333"/>
                </a:solidFill>
                <a:effectLst/>
                <a:latin typeface="+mn-ea"/>
              </a:rPr>
              <a:t>，喜剧界的披头士。</a:t>
            </a:r>
            <a:endParaRPr lang="zh-CN" altLang="en-US" sz="2000" dirty="0">
              <a:latin typeface="+mn-ea"/>
            </a:endParaRPr>
          </a:p>
        </p:txBody>
      </p:sp>
      <p:sp>
        <p:nvSpPr>
          <p:cNvPr id="6" name="文本框 5"/>
          <p:cNvSpPr txBox="1"/>
          <p:nvPr/>
        </p:nvSpPr>
        <p:spPr>
          <a:xfrm>
            <a:off x="584026" y="2046299"/>
            <a:ext cx="10326145" cy="400110"/>
          </a:xfrm>
          <a:prstGeom prst="rect">
            <a:avLst/>
          </a:prstGeom>
          <a:noFill/>
        </p:spPr>
        <p:txBody>
          <a:bodyPr wrap="square">
            <a:spAutoFit/>
          </a:bodyPr>
          <a:lstStyle/>
          <a:p>
            <a:r>
              <a:rPr lang="en-US" altLang="zh-CN" sz="2000" b="0" i="0" dirty="0" smtClean="0">
                <a:solidFill>
                  <a:srgbClr val="333333"/>
                </a:solidFill>
                <a:effectLst/>
                <a:latin typeface="Arial" panose="020B0604020202020204" pitchFamily="34" charset="0"/>
              </a:rPr>
              <a:t> Monty Python</a:t>
            </a:r>
            <a:r>
              <a:rPr lang="en-US" altLang="zh-CN" sz="2000" dirty="0" smtClean="0">
                <a:solidFill>
                  <a:srgbClr val="333333"/>
                </a:solidFill>
                <a:latin typeface="Arial" panose="020B0604020202020204" pitchFamily="34" charset="0"/>
              </a:rPr>
              <a:t>’</a:t>
            </a:r>
            <a:r>
              <a:rPr lang="en-US" altLang="zh-CN" sz="2000" b="0" i="0" dirty="0" smtClean="0">
                <a:solidFill>
                  <a:srgbClr val="333333"/>
                </a:solidFill>
                <a:effectLst/>
                <a:latin typeface="Arial" panose="020B0604020202020204" pitchFamily="34" charset="0"/>
              </a:rPr>
              <a:t>s </a:t>
            </a:r>
            <a:r>
              <a:rPr lang="en-US" altLang="zh-CN" sz="2000" b="0" i="0" dirty="0">
                <a:solidFill>
                  <a:srgbClr val="333333"/>
                </a:solidFill>
                <a:effectLst/>
                <a:latin typeface="Arial" panose="020B0604020202020204" pitchFamily="34" charset="0"/>
              </a:rPr>
              <a:t>Flying Circus</a:t>
            </a:r>
            <a:r>
              <a:rPr lang="zh-CN" altLang="en-US" sz="2000" b="0" i="0" dirty="0">
                <a:solidFill>
                  <a:srgbClr val="333333"/>
                </a:solidFill>
                <a:effectLst/>
                <a:latin typeface="Arial" panose="020B0604020202020204" pitchFamily="34" charset="0"/>
              </a:rPr>
              <a:t>蒙提</a:t>
            </a:r>
            <a:r>
              <a:rPr lang="en-US" altLang="zh-CN" sz="2000" b="0" i="0" dirty="0">
                <a:solidFill>
                  <a:srgbClr val="333333"/>
                </a:solidFill>
                <a:effectLst/>
                <a:latin typeface="Arial" panose="020B0604020202020204" pitchFamily="34" charset="0"/>
              </a:rPr>
              <a:t>·</a:t>
            </a:r>
            <a:r>
              <a:rPr lang="zh-CN" altLang="en-US" sz="2000" b="0" i="0" dirty="0">
                <a:solidFill>
                  <a:srgbClr val="333333"/>
                </a:solidFill>
                <a:effectLst/>
                <a:latin typeface="Arial" panose="020B0604020202020204" pitchFamily="34" charset="0"/>
              </a:rPr>
              <a:t>派森</a:t>
            </a:r>
            <a:r>
              <a:rPr lang="zh-CN" altLang="en-US" sz="2000" i="0" dirty="0">
                <a:solidFill>
                  <a:srgbClr val="333333"/>
                </a:solidFill>
                <a:effectLst/>
                <a:latin typeface="Arial" panose="020B0604020202020204" pitchFamily="34" charset="0"/>
              </a:rPr>
              <a:t>飞行的马戏团</a:t>
            </a:r>
            <a:r>
              <a:rPr lang="zh-CN" altLang="en-US" sz="2000" b="1" i="0" dirty="0">
                <a:solidFill>
                  <a:srgbClr val="333333"/>
                </a:solidFill>
                <a:effectLst/>
                <a:latin typeface="Arial" panose="020B0604020202020204" pitchFamily="34" charset="0"/>
              </a:rPr>
              <a:t>：</a:t>
            </a:r>
            <a:r>
              <a:rPr lang="zh-CN" altLang="en-US" sz="2000" b="0" i="0" dirty="0">
                <a:solidFill>
                  <a:srgbClr val="333333"/>
                </a:solidFill>
                <a:effectLst/>
                <a:latin typeface="Arial" panose="020B0604020202020204" pitchFamily="34" charset="0"/>
              </a:rPr>
              <a:t>英国最热门的电视节目。</a:t>
            </a:r>
            <a:endParaRPr lang="zh-CN" altLang="en-US" sz="2000" dirty="0"/>
          </a:p>
        </p:txBody>
      </p:sp>
      <p:pic>
        <p:nvPicPr>
          <p:cNvPr id="8" name="图片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0131" y="2972978"/>
            <a:ext cx="3657600" cy="2743200"/>
          </a:xfrm>
          <a:prstGeom prst="rect">
            <a:avLst/>
          </a:prstGeom>
        </p:spPr>
      </p:pic>
      <p:sp>
        <p:nvSpPr>
          <p:cNvPr id="9" name="箭头: 左 8">
            <a:hlinkClick r:id="rId3" action="ppaction://hlinksldjump"/>
          </p:cNvPr>
          <p:cNvSpPr/>
          <p:nvPr/>
        </p:nvSpPr>
        <p:spPr>
          <a:xfrm>
            <a:off x="11643462" y="6487965"/>
            <a:ext cx="386352" cy="19415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0852810"/>
      </p:ext>
    </p:extLst>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1296035"/>
            <a:ext cx="3519805" cy="4661535"/>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Python语言的特点</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1.简单易学、明确优雅、开发速度快</a:t>
            </a:r>
            <a:r>
              <a:rPr kumimoji="0" lang="en-US" altLang="zh-CN" kern="1200" cap="none" normalizeH="0" baseline="0" noProof="0" dirty="0" smtClean="0">
                <a:latin typeface="+mn-lt"/>
                <a:ea typeface="+mn-ea"/>
                <a:cs typeface="+mn-cs"/>
              </a:rPr>
              <a:t> </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2.跨平台、可移植、可扩展、交互式、解释型、面向对象的动态语言</a:t>
            </a:r>
          </a:p>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 </a:t>
            </a:r>
            <a:r>
              <a:rPr kumimoji="0" lang="en-US" altLang="zh-CN" kern="1200" cap="none" normalizeH="0" baseline="0" noProof="0" dirty="0" smtClean="0">
                <a:latin typeface="+mn-lt"/>
                <a:ea typeface="+mn-ea"/>
                <a:cs typeface="+mn-cs"/>
              </a:rPr>
              <a:t>   3.具有大量的标准库和第三方库</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4.社区活跃，贡献者多，互帮互助</a:t>
            </a:r>
            <a:endParaRPr kumimoji="0" lang="en-US" altLang="zh-CN" kern="1200" cap="none" normalizeH="0" baseline="0" noProof="0" dirty="0" smtClean="0">
              <a:latin typeface="+mn-lt"/>
              <a:ea typeface="+mn-ea"/>
              <a:cs typeface="+mn-cs"/>
            </a:endParaRP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5.开源语言，发展动力巨大</a:t>
            </a:r>
          </a:p>
        </p:txBody>
      </p:sp>
      <p:cxnSp>
        <p:nvCxnSpPr>
          <p:cNvPr id="5" name="直接连接符 4"/>
          <p:cNvCxnSpPr/>
          <p:nvPr/>
        </p:nvCxnSpPr>
        <p:spPr>
          <a:xfrm flipH="1">
            <a:off x="3715385" y="1296035"/>
            <a:ext cx="3175" cy="446468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dirty="0">
                <a:sym typeface="+mn-ea"/>
              </a:rPr>
              <a:t>1.2 Python语言</a:t>
            </a:r>
            <a:endParaRPr altLang="zh-CN" kern="1200" dirty="0">
              <a:solidFill>
                <a:srgbClr val="1B3868"/>
              </a:solidFill>
              <a:latin typeface="微软雅黑" panose="020B0503020204020204" pitchFamily="34" charset="-122"/>
              <a:ea typeface="微软雅黑" panose="020B0503020204020204" pitchFamily="34" charset="-122"/>
              <a:cs typeface="+mj-cs"/>
            </a:endParaRPr>
          </a:p>
        </p:txBody>
      </p:sp>
      <p:sp>
        <p:nvSpPr>
          <p:cNvPr id="6" name="文本框 5"/>
          <p:cNvSpPr txBox="1"/>
          <p:nvPr/>
        </p:nvSpPr>
        <p:spPr>
          <a:xfrm>
            <a:off x="3862705" y="1711325"/>
            <a:ext cx="7978775" cy="3830955"/>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Python语言主要存在三方面的缺点：</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第一个缺点就是运行速度相对慢点，和C程序相比较慢，这是解释型语言的特点，Python语句在执行时会地翻译成CPU能理解的机器码，翻译过程非常耗时，而C语言是编译型语言，运行前直接编译成CPU能执行的机器码，执行起来非常快。</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第二个缺点是GIL（Global Interpreter Lock）全局解释器锁，这是一种防止多线程并发执行机器码的互斥锁，是设计Python语言时遗留的一个问题，其后果就是Python在进行多线程任务时候，其实是伪多线程，性能较差。</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第三个缺点是Python2和Python3不兼容性。</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矩形 2"/>
          <p:cNvSpPr/>
          <p:nvPr/>
        </p:nvSpPr>
        <p:spPr>
          <a:xfrm>
            <a:off x="321578" y="1079649"/>
            <a:ext cx="10978392" cy="646331"/>
          </a:xfrm>
          <a:prstGeom prst="rect">
            <a:avLst/>
          </a:prstGeom>
        </p:spPr>
        <p:txBody>
          <a:bodyPr wrap="square">
            <a:spAutoFit/>
          </a:bodyPr>
          <a:lstStyle/>
          <a:p>
            <a:r>
              <a:rPr lang="zh-CN" altLang="en-US" b="1" dirty="0" smtClean="0"/>
              <a:t>简单：</a:t>
            </a:r>
            <a:r>
              <a:rPr lang="en-US" altLang="zh-CN" dirty="0" smtClean="0"/>
              <a:t>Python</a:t>
            </a:r>
            <a:r>
              <a:rPr lang="zh-CN" altLang="en-US" dirty="0"/>
              <a:t>是一种代表简单主义思想的语言</a:t>
            </a:r>
            <a:r>
              <a:rPr lang="zh-CN" altLang="en-US" dirty="0" smtClean="0"/>
              <a:t>。 </a:t>
            </a:r>
            <a:r>
              <a:rPr lang="en-US" altLang="zh-CN" dirty="0"/>
              <a:t>Python</a:t>
            </a:r>
            <a:r>
              <a:rPr lang="zh-CN" altLang="en-US" dirty="0"/>
              <a:t>最大的优点之一是具有伪代码的本质</a:t>
            </a:r>
            <a:r>
              <a:rPr lang="en-US" altLang="zh-CN" dirty="0"/>
              <a:t>,</a:t>
            </a:r>
            <a:r>
              <a:rPr lang="zh-CN" altLang="en-US" dirty="0"/>
              <a:t>它使我们在开发 </a:t>
            </a:r>
            <a:r>
              <a:rPr lang="en-US" altLang="zh-CN" dirty="0"/>
              <a:t>Python</a:t>
            </a:r>
            <a:r>
              <a:rPr lang="zh-CN" altLang="en-US" dirty="0"/>
              <a:t>程序时</a:t>
            </a:r>
            <a:r>
              <a:rPr lang="en-US" altLang="zh-CN" dirty="0"/>
              <a:t>,</a:t>
            </a:r>
            <a:r>
              <a:rPr lang="zh-CN" altLang="en-US" dirty="0"/>
              <a:t>专注的是解决问题</a:t>
            </a:r>
            <a:r>
              <a:rPr lang="en-US" altLang="zh-CN" dirty="0"/>
              <a:t>,</a:t>
            </a:r>
            <a:r>
              <a:rPr lang="zh-CN" altLang="en-US" dirty="0"/>
              <a:t>而不是搞明白语言本身。</a:t>
            </a:r>
          </a:p>
        </p:txBody>
      </p:sp>
      <p:sp>
        <p:nvSpPr>
          <p:cNvPr id="4" name="矩形 3"/>
          <p:cNvSpPr/>
          <p:nvPr/>
        </p:nvSpPr>
        <p:spPr>
          <a:xfrm>
            <a:off x="321578" y="2857955"/>
            <a:ext cx="11297174" cy="1200329"/>
          </a:xfrm>
          <a:prstGeom prst="rect">
            <a:avLst/>
          </a:prstGeom>
        </p:spPr>
        <p:txBody>
          <a:bodyPr wrap="square">
            <a:spAutoFit/>
          </a:bodyPr>
          <a:lstStyle/>
          <a:p>
            <a:r>
              <a:rPr lang="zh-CN" altLang="en-US" b="1" dirty="0" smtClean="0"/>
              <a:t>可扩展性：</a:t>
            </a:r>
            <a:r>
              <a:rPr lang="en-US" altLang="zh-CN" dirty="0" smtClean="0"/>
              <a:t>Python </a:t>
            </a:r>
            <a:r>
              <a:rPr lang="zh-CN" altLang="en-US" dirty="0"/>
              <a:t>的可扩展性体现为它的模块，</a:t>
            </a:r>
            <a:r>
              <a:rPr lang="en-US" altLang="zh-CN" dirty="0"/>
              <a:t>Python </a:t>
            </a:r>
            <a:r>
              <a:rPr lang="zh-CN" altLang="en-US" dirty="0"/>
              <a:t>具有脚本语言中最丰富和强大的类库，这些类库覆盖了文件 </a:t>
            </a:r>
            <a:r>
              <a:rPr lang="en-US" altLang="zh-CN" dirty="0"/>
              <a:t>I/O</a:t>
            </a:r>
            <a:r>
              <a:rPr lang="zh-CN" altLang="en-US" dirty="0"/>
              <a:t>、</a:t>
            </a:r>
            <a:r>
              <a:rPr lang="en-US" altLang="zh-CN" dirty="0"/>
              <a:t>GUI</a:t>
            </a:r>
            <a:r>
              <a:rPr lang="zh-CN" altLang="en-US" dirty="0"/>
              <a:t>、网络编程、数据库访问、文本操作等绝大部分应用场景。</a:t>
            </a:r>
            <a:br>
              <a:rPr lang="zh-CN" altLang="en-US" dirty="0"/>
            </a:br>
            <a:r>
              <a:rPr lang="en-US" altLang="zh-CN" dirty="0"/>
              <a:t>Python </a:t>
            </a:r>
            <a:r>
              <a:rPr lang="zh-CN" altLang="en-US" dirty="0"/>
              <a:t>可扩展性一个最好的体现是，当我们需要一段关键代码运行的更快时，可以将其用 </a:t>
            </a:r>
            <a:r>
              <a:rPr lang="en-US" altLang="zh-CN" dirty="0"/>
              <a:t>C </a:t>
            </a:r>
            <a:r>
              <a:rPr lang="zh-CN" altLang="en-US" dirty="0"/>
              <a:t>或 </a:t>
            </a:r>
            <a:r>
              <a:rPr lang="en-US" altLang="zh-CN" dirty="0"/>
              <a:t>C++ </a:t>
            </a:r>
            <a:r>
              <a:rPr lang="zh-CN" altLang="en-US" dirty="0"/>
              <a:t>语言编写，然后在 </a:t>
            </a:r>
            <a:r>
              <a:rPr lang="en-US" altLang="zh-CN" dirty="0"/>
              <a:t>Python </a:t>
            </a:r>
            <a:r>
              <a:rPr lang="zh-CN" altLang="en-US" dirty="0"/>
              <a:t>程序中使用它们即可。</a:t>
            </a:r>
          </a:p>
        </p:txBody>
      </p:sp>
      <p:sp>
        <p:nvSpPr>
          <p:cNvPr id="5" name="矩形 4"/>
          <p:cNvSpPr/>
          <p:nvPr/>
        </p:nvSpPr>
        <p:spPr>
          <a:xfrm>
            <a:off x="321578" y="1727402"/>
            <a:ext cx="11632734" cy="1200329"/>
          </a:xfrm>
          <a:prstGeom prst="rect">
            <a:avLst/>
          </a:prstGeom>
        </p:spPr>
        <p:txBody>
          <a:bodyPr wrap="square">
            <a:spAutoFit/>
          </a:bodyPr>
          <a:lstStyle/>
          <a:p>
            <a:r>
              <a:rPr lang="zh-CN" altLang="zh-CN" b="1" dirty="0"/>
              <a:t>跨平台、可移植、可</a:t>
            </a:r>
            <a:r>
              <a:rPr lang="zh-CN" altLang="zh-CN" b="1" dirty="0" smtClean="0"/>
              <a:t>扩展</a:t>
            </a:r>
            <a:r>
              <a:rPr lang="zh-CN" altLang="en-US" dirty="0" smtClean="0"/>
              <a:t>：由于 </a:t>
            </a:r>
            <a:r>
              <a:rPr lang="en-US" altLang="zh-CN" dirty="0"/>
              <a:t>Python </a:t>
            </a:r>
            <a:r>
              <a:rPr lang="zh-CN" altLang="en-US" dirty="0"/>
              <a:t>是开源的，它已经被移植到许多平台上。如果能够避免使用依赖系统的特性，那就意味着，所有 </a:t>
            </a:r>
            <a:r>
              <a:rPr lang="en-US" altLang="zh-CN" dirty="0"/>
              <a:t>Python </a:t>
            </a:r>
            <a:r>
              <a:rPr lang="zh-CN" altLang="en-US" dirty="0"/>
              <a:t>程序都无需修改就可以在好多平台上运行，包括 </a:t>
            </a:r>
            <a:r>
              <a:rPr lang="en-US" altLang="zh-CN" dirty="0"/>
              <a:t>Linux </a:t>
            </a:r>
            <a:r>
              <a:rPr lang="zh-CN" altLang="en-US" dirty="0"/>
              <a:t>、</a:t>
            </a:r>
            <a:r>
              <a:rPr lang="en-US" altLang="zh-CN" dirty="0" smtClean="0"/>
              <a:t>Windows</a:t>
            </a:r>
            <a:r>
              <a:rPr lang="zh-CN" altLang="en-US" dirty="0" smtClean="0"/>
              <a:t>等等。</a:t>
            </a:r>
            <a:r>
              <a:rPr lang="zh-CN" altLang="en-US" dirty="0"/>
              <a:t/>
            </a:r>
            <a:br>
              <a:rPr lang="zh-CN" altLang="en-US" dirty="0"/>
            </a:br>
            <a:r>
              <a:rPr lang="zh-CN" altLang="en-US" dirty="0"/>
              <a:t>解释型语言几乎天生就是跨平台的。</a:t>
            </a:r>
            <a:r>
              <a:rPr lang="en-US" altLang="zh-CN" dirty="0"/>
              <a:t>Python </a:t>
            </a:r>
            <a:r>
              <a:rPr lang="zh-CN" altLang="en-US" dirty="0"/>
              <a:t>作为一门解释型的语言，它天生具有跨平台的特征，只要为平台提供了相应的 </a:t>
            </a:r>
            <a:r>
              <a:rPr lang="en-US" altLang="zh-CN" dirty="0"/>
              <a:t>Python </a:t>
            </a:r>
            <a:r>
              <a:rPr lang="zh-CN" altLang="en-US" dirty="0"/>
              <a:t>解释器，</a:t>
            </a:r>
            <a:r>
              <a:rPr lang="en-US" altLang="zh-CN" dirty="0"/>
              <a:t>Python </a:t>
            </a:r>
            <a:r>
              <a:rPr lang="zh-CN" altLang="en-US" dirty="0"/>
              <a:t>就可以在该平台上运行。</a:t>
            </a:r>
          </a:p>
        </p:txBody>
      </p:sp>
      <p:sp>
        <p:nvSpPr>
          <p:cNvPr id="6" name="矩形 5"/>
          <p:cNvSpPr/>
          <p:nvPr/>
        </p:nvSpPr>
        <p:spPr>
          <a:xfrm>
            <a:off x="405468" y="4047907"/>
            <a:ext cx="10978392" cy="1200329"/>
          </a:xfrm>
          <a:prstGeom prst="rect">
            <a:avLst/>
          </a:prstGeom>
        </p:spPr>
        <p:txBody>
          <a:bodyPr wrap="square">
            <a:spAutoFit/>
          </a:bodyPr>
          <a:lstStyle/>
          <a:p>
            <a:r>
              <a:rPr lang="zh-CN" altLang="en-US" b="1" dirty="0" smtClean="0"/>
              <a:t>库：</a:t>
            </a:r>
            <a:r>
              <a:rPr lang="en-US" altLang="zh-CN" dirty="0" smtClean="0"/>
              <a:t>Python</a:t>
            </a:r>
            <a:r>
              <a:rPr lang="zh-CN" altLang="en-US" dirty="0"/>
              <a:t>标准库确实很庞大</a:t>
            </a:r>
            <a:r>
              <a:rPr lang="en-US" altLang="zh-CN" dirty="0"/>
              <a:t>,</a:t>
            </a:r>
            <a:r>
              <a:rPr lang="zh-CN" altLang="en-US" dirty="0"/>
              <a:t>它可以帮助你处理各种工作</a:t>
            </a:r>
            <a:r>
              <a:rPr lang="en-US" altLang="zh-CN" dirty="0"/>
              <a:t>,</a:t>
            </a:r>
            <a:r>
              <a:rPr lang="zh-CN" altLang="en-US" dirty="0"/>
              <a:t>包括正则表达式、文档生成、单元测试、线程、数据库、网页浏览器</a:t>
            </a:r>
            <a:r>
              <a:rPr lang="zh-CN" altLang="en-US" dirty="0" smtClean="0"/>
              <a:t>、电子邮件、密码系统</a:t>
            </a:r>
            <a:r>
              <a:rPr lang="zh-CN" altLang="en-US" dirty="0"/>
              <a:t>、</a:t>
            </a:r>
            <a:r>
              <a:rPr lang="en-US" altLang="zh-CN" dirty="0"/>
              <a:t>GU(</a:t>
            </a:r>
            <a:r>
              <a:rPr lang="zh-CN" altLang="en-US" dirty="0"/>
              <a:t>图形用户界面</a:t>
            </a:r>
            <a:r>
              <a:rPr lang="en-US" altLang="zh-CN" dirty="0" smtClean="0"/>
              <a:t>) </a:t>
            </a:r>
            <a:r>
              <a:rPr lang="zh-CN" altLang="en-US" dirty="0" smtClean="0"/>
              <a:t>和</a:t>
            </a:r>
            <a:r>
              <a:rPr lang="zh-CN" altLang="en-US" dirty="0"/>
              <a:t>其他与系统有关的操作。记住</a:t>
            </a:r>
            <a:r>
              <a:rPr lang="en-US" altLang="zh-CN" dirty="0"/>
              <a:t>,</a:t>
            </a:r>
            <a:r>
              <a:rPr lang="zh-CN" altLang="en-US" dirty="0"/>
              <a:t>只要安装了 </a:t>
            </a:r>
            <a:r>
              <a:rPr lang="en-US" altLang="zh-CN" dirty="0"/>
              <a:t>Python,</a:t>
            </a:r>
            <a:r>
              <a:rPr lang="zh-CN" altLang="en-US" dirty="0"/>
              <a:t>所有这些功能都是可用的</a:t>
            </a:r>
            <a:r>
              <a:rPr lang="en-US" altLang="zh-CN" dirty="0"/>
              <a:t>,</a:t>
            </a:r>
            <a:r>
              <a:rPr lang="zh-CN" altLang="en-US" dirty="0"/>
              <a:t>这被称作 </a:t>
            </a:r>
            <a:r>
              <a:rPr lang="en-US" altLang="zh-CN" dirty="0"/>
              <a:t>Python</a:t>
            </a:r>
            <a:r>
              <a:rPr lang="zh-CN" altLang="en-US" dirty="0"/>
              <a:t>的“功能齐全”理念。除了标准库以外</a:t>
            </a:r>
            <a:r>
              <a:rPr lang="en-US" altLang="zh-CN" dirty="0"/>
              <a:t>,</a:t>
            </a:r>
            <a:r>
              <a:rPr lang="zh-CN" altLang="en-US" dirty="0"/>
              <a:t>还有许多其他高质量的库</a:t>
            </a:r>
            <a:r>
              <a:rPr lang="en-US" altLang="zh-CN" dirty="0"/>
              <a:t>,</a:t>
            </a:r>
            <a:r>
              <a:rPr lang="zh-CN" altLang="en-US" dirty="0"/>
              <a:t>如 </a:t>
            </a:r>
            <a:r>
              <a:rPr lang="en-US" altLang="zh-CN" dirty="0" smtClean="0"/>
              <a:t>Twisted</a:t>
            </a:r>
            <a:r>
              <a:rPr lang="zh-CN" altLang="en-US" dirty="0" smtClean="0"/>
              <a:t>和图像</a:t>
            </a:r>
            <a:r>
              <a:rPr lang="zh-CN" altLang="en-US" dirty="0"/>
              <a:t>库等。</a:t>
            </a:r>
          </a:p>
        </p:txBody>
      </p:sp>
      <p:sp>
        <p:nvSpPr>
          <p:cNvPr id="7" name="矩形 6"/>
          <p:cNvSpPr/>
          <p:nvPr/>
        </p:nvSpPr>
        <p:spPr>
          <a:xfrm>
            <a:off x="405468" y="5280130"/>
            <a:ext cx="11121005" cy="923330"/>
          </a:xfrm>
          <a:prstGeom prst="rect">
            <a:avLst/>
          </a:prstGeom>
        </p:spPr>
        <p:txBody>
          <a:bodyPr wrap="square">
            <a:spAutoFit/>
          </a:bodyPr>
          <a:lstStyle/>
          <a:p>
            <a:r>
              <a:rPr lang="zh-CN" altLang="en-US" b="1" dirty="0"/>
              <a:t>开源： </a:t>
            </a:r>
            <a:r>
              <a:rPr lang="en-US" altLang="zh-CN" dirty="0" smtClean="0"/>
              <a:t>Python</a:t>
            </a:r>
            <a:r>
              <a:rPr lang="zh-CN" altLang="en-US" dirty="0"/>
              <a:t>是 </a:t>
            </a:r>
            <a:r>
              <a:rPr lang="en-US" altLang="zh-CN" dirty="0"/>
              <a:t>FLOSS(</a:t>
            </a:r>
            <a:r>
              <a:rPr lang="zh-CN" altLang="en-US" dirty="0"/>
              <a:t>自由</a:t>
            </a:r>
            <a:r>
              <a:rPr lang="en-US" altLang="zh-CN" dirty="0"/>
              <a:t>/</a:t>
            </a:r>
            <a:r>
              <a:rPr lang="zh-CN" altLang="en-US" dirty="0"/>
              <a:t>开放源码软件</a:t>
            </a:r>
            <a:r>
              <a:rPr lang="en-US" altLang="zh-CN" dirty="0"/>
              <a:t>)</a:t>
            </a:r>
            <a:r>
              <a:rPr lang="zh-CN" altLang="en-US" dirty="0"/>
              <a:t>之一。简单地说</a:t>
            </a:r>
            <a:r>
              <a:rPr lang="en-US" altLang="zh-CN" dirty="0"/>
              <a:t>,</a:t>
            </a:r>
            <a:r>
              <a:rPr lang="zh-CN" altLang="en-US" dirty="0"/>
              <a:t>你可以自由地发布这个软件的拷贝</a:t>
            </a:r>
            <a:r>
              <a:rPr lang="en-US" altLang="zh-CN" dirty="0"/>
              <a:t>,</a:t>
            </a:r>
            <a:r>
              <a:rPr lang="zh-CN" altLang="en-US" dirty="0"/>
              <a:t>阅读它的源代码</a:t>
            </a:r>
            <a:r>
              <a:rPr lang="en-US" altLang="zh-CN" dirty="0"/>
              <a:t>,</a:t>
            </a:r>
            <a:r>
              <a:rPr lang="zh-CN" altLang="en-US" dirty="0"/>
              <a:t>对它做改动</a:t>
            </a:r>
            <a:r>
              <a:rPr lang="en-US" altLang="zh-CN" dirty="0"/>
              <a:t>,</a:t>
            </a:r>
            <a:r>
              <a:rPr lang="zh-CN" altLang="en-US" dirty="0"/>
              <a:t>把它的一部分用于新的自由软件中。 </a:t>
            </a:r>
            <a:r>
              <a:rPr lang="en-US" altLang="zh-CN" dirty="0"/>
              <a:t>FLOSS</a:t>
            </a:r>
            <a:r>
              <a:rPr lang="zh-CN" altLang="en-US" dirty="0"/>
              <a:t>是基于一个团体分享知识的概念</a:t>
            </a:r>
            <a:r>
              <a:rPr lang="en-US" altLang="zh-CN" dirty="0"/>
              <a:t>,</a:t>
            </a:r>
            <a:r>
              <a:rPr lang="zh-CN" altLang="en-US" dirty="0"/>
              <a:t>这是为什么</a:t>
            </a:r>
            <a:r>
              <a:rPr lang="en-US" altLang="zh-CN" dirty="0"/>
              <a:t>Python</a:t>
            </a:r>
            <a:r>
              <a:rPr lang="zh-CN" altLang="en-US" dirty="0"/>
              <a:t>如此优秀的原因之一 </a:t>
            </a:r>
            <a:r>
              <a:rPr lang="en-US" altLang="zh-CN" dirty="0"/>
              <a:t>——</a:t>
            </a:r>
            <a:r>
              <a:rPr lang="zh-CN" altLang="en-US" dirty="0"/>
              <a:t>它是由一群希望看到一个更加优秀的 </a:t>
            </a:r>
            <a:r>
              <a:rPr lang="en-US" altLang="zh-CN" dirty="0"/>
              <a:t>Python</a:t>
            </a:r>
            <a:r>
              <a:rPr lang="zh-CN" altLang="en-US" dirty="0"/>
              <a:t>的人创造并经常改进这的。</a:t>
            </a:r>
          </a:p>
        </p:txBody>
      </p:sp>
    </p:spTree>
    <p:extLst>
      <p:ext uri="{BB962C8B-B14F-4D97-AF65-F5344CB8AC3E}">
        <p14:creationId xmlns:p14="http://schemas.microsoft.com/office/powerpoint/2010/main" val="69595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481580" y="1330960"/>
            <a:ext cx="6791960" cy="3830955"/>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Python应用：</a:t>
            </a:r>
            <a:endParaRPr kumimoji="0" lang="en-US" altLang="zh-CN" kern="1200" cap="none" normalizeH="0" baseline="0" noProof="0" dirty="0" smtClean="0">
              <a:latin typeface="+mn-lt"/>
              <a:ea typeface="+mn-ea"/>
              <a:cs typeface="+mn-cs"/>
            </a:endParaRP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1.常规软件开发</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2.科学计算</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3.自动化运维</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4.云计算</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5.WEB开发</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6.网络爬虫</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7.数据分析</a:t>
            </a:r>
          </a:p>
          <a:p>
            <a:pPr marR="0" lvl="1"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8.人工智能</a:t>
            </a:r>
          </a:p>
        </p:txBody>
      </p: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dirty="0">
                <a:sym typeface="+mn-ea"/>
              </a:rPr>
              <a:t>1.2 Python语言</a:t>
            </a:r>
            <a:endParaRPr altLang="zh-CN" kern="1200" dirty="0">
              <a:solidFill>
                <a:srgbClr val="1B3868"/>
              </a:solidFill>
              <a:latin typeface="微软雅黑" panose="020B0503020204020204" pitchFamily="34" charset="-122"/>
              <a:ea typeface="微软雅黑" panose="020B0503020204020204" pitchFamily="34" charset="-122"/>
              <a:cs typeface="+mj-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1296035"/>
            <a:ext cx="3519805" cy="922020"/>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Python开发环境安装</a:t>
            </a:r>
            <a:r>
              <a:rPr kumimoji="0" lang="en-US" altLang="zh-CN" kern="1200" cap="none" normalizeH="0" baseline="0" noProof="0" dirty="0" smtClean="0">
                <a:latin typeface="+mn-lt"/>
                <a:ea typeface="+mn-ea"/>
                <a:cs typeface="+mn-cs"/>
              </a:rPr>
              <a:t> </a:t>
            </a:r>
          </a:p>
          <a:p>
            <a:pPr marR="0" indent="0" defTabSz="914400" fontAlgn="auto">
              <a:lnSpc>
                <a:spcPct val="150000"/>
              </a:lnSpc>
              <a:spcBef>
                <a:spcPts val="0"/>
              </a:spcBef>
              <a:spcAft>
                <a:spcPts val="0"/>
              </a:spcAft>
              <a:buClrTx/>
              <a:buSzTx/>
              <a:buFont typeface="+mj-lt"/>
              <a:buNone/>
              <a:defRPr/>
            </a:pPr>
            <a:endParaRPr kumimoji="0" lang="zh-CN" altLang="zh-CN" kern="1200" cap="none" normalizeH="0" baseline="0" noProof="0" dirty="0" smtClean="0">
              <a:latin typeface="+mn-lt"/>
              <a:ea typeface="+mn-ea"/>
              <a:cs typeface="+mn-cs"/>
            </a:endParaRPr>
          </a:p>
        </p:txBody>
      </p: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dirty="0">
                <a:sym typeface="+mn-ea"/>
              </a:rPr>
              <a:t>1.3 Python开发环境</a:t>
            </a:r>
          </a:p>
        </p:txBody>
      </p:sp>
      <p:sp>
        <p:nvSpPr>
          <p:cNvPr id="6" name="文本框 5"/>
          <p:cNvSpPr txBox="1"/>
          <p:nvPr/>
        </p:nvSpPr>
        <p:spPr>
          <a:xfrm>
            <a:off x="497205" y="1711325"/>
            <a:ext cx="8860790" cy="506730"/>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lang="zh-CN" altLang="zh-CN" kern="1200" cap="none" normalizeH="0" baseline="0" noProof="0" dirty="0" smtClean="0">
                <a:latin typeface="+mn-lt"/>
                <a:ea typeface="+mn-ea"/>
                <a:cs typeface="+mn-cs"/>
              </a:rPr>
              <a:t>通过网址https://www.python.org/downloads/，下载安装软件</a:t>
            </a:r>
            <a:r>
              <a:rPr kumimoji="0" lang="en-US" altLang="zh-CN" kern="1200" cap="none" normalizeH="0" baseline="0" noProof="0" dirty="0" smtClean="0">
                <a:latin typeface="+mn-lt"/>
                <a:ea typeface="+mn-ea"/>
                <a:cs typeface="+mn-cs"/>
              </a:rPr>
              <a:t>     </a:t>
            </a:r>
            <a:endParaRPr kumimoji="0" lang="zh-CN" altLang="zh-CN" kern="1200" cap="none" normalizeH="0" baseline="0" noProof="0" dirty="0" smtClean="0">
              <a:latin typeface="+mn-lt"/>
              <a:ea typeface="+mn-ea"/>
              <a:cs typeface="+mn-cs"/>
            </a:endParaRPr>
          </a:p>
        </p:txBody>
      </p:sp>
      <p:pic>
        <p:nvPicPr>
          <p:cNvPr id="2" name="图片 2"/>
          <p:cNvPicPr>
            <a:picLocks noChangeAspect="1"/>
          </p:cNvPicPr>
          <p:nvPr/>
        </p:nvPicPr>
        <p:blipFill>
          <a:blip r:embed="rId2"/>
          <a:stretch>
            <a:fillRect/>
          </a:stretch>
        </p:blipFill>
        <p:spPr>
          <a:xfrm>
            <a:off x="344170" y="2358390"/>
            <a:ext cx="3636010" cy="1568450"/>
          </a:xfrm>
          <a:prstGeom prst="rect">
            <a:avLst/>
          </a:prstGeom>
        </p:spPr>
      </p:pic>
      <p:pic>
        <p:nvPicPr>
          <p:cNvPr id="3" name="图片 1"/>
          <p:cNvPicPr>
            <a:picLocks noChangeAspect="1"/>
          </p:cNvPicPr>
          <p:nvPr/>
        </p:nvPicPr>
        <p:blipFill>
          <a:blip r:embed="rId3"/>
          <a:stretch>
            <a:fillRect/>
          </a:stretch>
        </p:blipFill>
        <p:spPr>
          <a:xfrm>
            <a:off x="658495" y="4310380"/>
            <a:ext cx="3056890" cy="1881505"/>
          </a:xfrm>
          <a:prstGeom prst="rect">
            <a:avLst/>
          </a:prstGeom>
        </p:spPr>
      </p:pic>
      <p:pic>
        <p:nvPicPr>
          <p:cNvPr id="7" name="图片 3"/>
          <p:cNvPicPr>
            <a:picLocks noChangeAspect="1"/>
          </p:cNvPicPr>
          <p:nvPr/>
        </p:nvPicPr>
        <p:blipFill>
          <a:blip r:embed="rId4"/>
          <a:stretch>
            <a:fillRect/>
          </a:stretch>
        </p:blipFill>
        <p:spPr>
          <a:xfrm>
            <a:off x="4250055" y="2358390"/>
            <a:ext cx="3170555" cy="1951990"/>
          </a:xfrm>
          <a:prstGeom prst="rect">
            <a:avLst/>
          </a:prstGeom>
        </p:spPr>
      </p:pic>
      <p:pic>
        <p:nvPicPr>
          <p:cNvPr id="8" name="图片 4"/>
          <p:cNvPicPr>
            <a:picLocks noChangeAspect="1"/>
          </p:cNvPicPr>
          <p:nvPr/>
        </p:nvPicPr>
        <p:blipFill>
          <a:blip r:embed="rId5"/>
          <a:stretch>
            <a:fillRect/>
          </a:stretch>
        </p:blipFill>
        <p:spPr>
          <a:xfrm>
            <a:off x="4250055" y="4530090"/>
            <a:ext cx="3286760" cy="2023110"/>
          </a:xfrm>
          <a:prstGeom prst="rect">
            <a:avLst/>
          </a:prstGeom>
        </p:spPr>
      </p:pic>
      <p:pic>
        <p:nvPicPr>
          <p:cNvPr id="9" name="图片 6"/>
          <p:cNvPicPr>
            <a:picLocks noChangeAspect="1"/>
          </p:cNvPicPr>
          <p:nvPr/>
        </p:nvPicPr>
        <p:blipFill>
          <a:blip r:embed="rId6"/>
          <a:stretch>
            <a:fillRect/>
          </a:stretch>
        </p:blipFill>
        <p:spPr>
          <a:xfrm>
            <a:off x="7955280" y="2552700"/>
            <a:ext cx="3581400" cy="36391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1296035"/>
            <a:ext cx="3519805" cy="506730"/>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IDLE设置</a:t>
            </a:r>
          </a:p>
        </p:txBody>
      </p: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dirty="0">
                <a:sym typeface="+mn-ea"/>
              </a:rPr>
              <a:t>1.4 Python编程起步</a:t>
            </a:r>
          </a:p>
        </p:txBody>
      </p:sp>
      <p:pic>
        <p:nvPicPr>
          <p:cNvPr id="17" name="图片 17"/>
          <p:cNvPicPr>
            <a:picLocks noChangeAspect="1"/>
          </p:cNvPicPr>
          <p:nvPr/>
        </p:nvPicPr>
        <p:blipFill>
          <a:blip r:embed="rId2"/>
          <a:stretch>
            <a:fillRect/>
          </a:stretch>
        </p:blipFill>
        <p:spPr>
          <a:xfrm>
            <a:off x="198438" y="1975485"/>
            <a:ext cx="4303395" cy="2118360"/>
          </a:xfrm>
          <a:prstGeom prst="rect">
            <a:avLst/>
          </a:prstGeom>
        </p:spPr>
      </p:pic>
      <p:pic>
        <p:nvPicPr>
          <p:cNvPr id="18" name="图片 1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a:xfrm>
            <a:off x="198755" y="4435475"/>
            <a:ext cx="4316730" cy="2130425"/>
          </a:xfrm>
          <a:prstGeom prst="rect">
            <a:avLst/>
          </a:prstGeom>
          <a:noFill/>
          <a:ln>
            <a:noFill/>
          </a:ln>
        </p:spPr>
      </p:pic>
      <p:pic>
        <p:nvPicPr>
          <p:cNvPr id="19" name="图片 1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4752340" y="1975485"/>
            <a:ext cx="3152140" cy="4630420"/>
          </a:xfrm>
          <a:prstGeom prst="rect">
            <a:avLst/>
          </a:prstGeom>
          <a:noFill/>
          <a:ln>
            <a:noFill/>
          </a:ln>
        </p:spPr>
      </p:pic>
      <p:pic>
        <p:nvPicPr>
          <p:cNvPr id="10" name="图片 1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a:xfrm>
            <a:off x="8001635" y="1802448"/>
            <a:ext cx="3568700" cy="521525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标题 1"/>
          <p:cNvSpPr>
            <a:spLocks noGrp="1"/>
          </p:cNvSpPr>
          <p:nvPr>
            <p:ph type="title"/>
          </p:nvPr>
        </p:nvSpPr>
        <p:spPr>
          <a:xfrm>
            <a:off x="865884" y="461502"/>
            <a:ext cx="5524500" cy="511175"/>
          </a:xfrm>
        </p:spPr>
        <p:txBody>
          <a:bodyPr vert="horz" wrap="square" lIns="91440" tIns="45720" rIns="91440" bIns="45720" anchor="ctr"/>
          <a:lstStyle/>
          <a:p>
            <a:pPr defTabSz="914400"/>
            <a:r>
              <a:rPr lang="zh-CN" altLang="en-US" dirty="0"/>
              <a:t>章节结构</a:t>
            </a:r>
            <a:endParaRPr lang="zh-CN" altLang="zh-CN" kern="1200" dirty="0">
              <a:solidFill>
                <a:srgbClr val="1B3868"/>
              </a:solidFill>
              <a:latin typeface="微软雅黑" panose="020B0503020204020204" pitchFamily="34" charset="-122"/>
              <a:ea typeface="微软雅黑" panose="020B0503020204020204" pitchFamily="34" charset="-122"/>
              <a:cs typeface="+mj-cs"/>
            </a:endParaRPr>
          </a:p>
        </p:txBody>
      </p:sp>
      <p:grpSp>
        <p:nvGrpSpPr>
          <p:cNvPr id="11" name="ïṣḷíde"/>
          <p:cNvGrpSpPr/>
          <p:nvPr/>
        </p:nvGrpSpPr>
        <p:grpSpPr>
          <a:xfrm>
            <a:off x="1188136" y="1120767"/>
            <a:ext cx="3450976" cy="3908486"/>
            <a:chOff x="669924" y="3470388"/>
            <a:chExt cx="2657943" cy="2673236"/>
          </a:xfrm>
        </p:grpSpPr>
        <p:sp>
          <p:nvSpPr>
            <p:cNvPr id="20" name="îṥḷîḍe"/>
            <p:cNvSpPr/>
            <p:nvPr/>
          </p:nvSpPr>
          <p:spPr bwMode="auto">
            <a:xfrm>
              <a:off x="669924" y="4239000"/>
              <a:ext cx="2657943" cy="1904624"/>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wrap="square" rtlCol="0" anchor="t"/>
            <a:lstStyle/>
            <a:p>
              <a:pPr marL="144145" indent="-144145">
                <a:lnSpc>
                  <a:spcPct val="150000"/>
                </a:lnSpc>
                <a:spcBef>
                  <a:spcPct val="0"/>
                </a:spcBef>
                <a:buFont typeface="Arial" panose="020B0604020202020204" pitchFamily="34" charset="0"/>
                <a:buChar char="•"/>
              </a:pPr>
              <a:endParaRPr lang="en-US" altLang="zh-CN" sz="1400" dirty="0"/>
            </a:p>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smtClean="0">
                  <a:solidFill>
                    <a:schemeClr val="tx1"/>
                  </a:solidFill>
                  <a:latin typeface="微软雅黑" panose="020B0503020204020204" pitchFamily="34" charset="-122"/>
                  <a:ea typeface="微软雅黑" panose="020B0503020204020204" pitchFamily="34" charset="-122"/>
                </a:rPr>
                <a:t>章</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smtClean="0">
                  <a:solidFill>
                    <a:schemeClr val="tx1"/>
                  </a:solidFill>
                  <a:latin typeface="微软雅黑" panose="020B0503020204020204" pitchFamily="34" charset="-122"/>
                  <a:ea typeface="微软雅黑" panose="020B0503020204020204" pitchFamily="34" charset="-122"/>
                </a:rPr>
                <a:t>Python程序设计起步</a:t>
              </a:r>
              <a:endParaRPr lang="en-US" altLang="zh-CN" sz="2000" dirty="0">
                <a:solidFill>
                  <a:schemeClr val="tx1"/>
                </a:solidFill>
              </a:endParaRPr>
            </a:p>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2</a:t>
              </a:r>
              <a:r>
                <a:rPr lang="zh-CN" altLang="en-US" sz="2000" dirty="0">
                  <a:solidFill>
                    <a:schemeClr val="tx1"/>
                  </a:solidFill>
                  <a:latin typeface="微软雅黑" panose="020B0503020204020204" pitchFamily="34" charset="-122"/>
                  <a:ea typeface="微软雅黑" panose="020B0503020204020204" pitchFamily="34" charset="-122"/>
                </a:rPr>
                <a:t>章 Python语法</a:t>
              </a:r>
              <a:r>
                <a:rPr lang="zh-CN" altLang="en-US" sz="2000" dirty="0" smtClean="0">
                  <a:solidFill>
                    <a:schemeClr val="tx1"/>
                  </a:solidFill>
                  <a:latin typeface="微软雅黑" panose="020B0503020204020204" pitchFamily="34" charset="-122"/>
                  <a:ea typeface="微软雅黑" panose="020B0503020204020204" pitchFamily="34" charset="-122"/>
                </a:rPr>
                <a:t>基础和简单数据类型</a:t>
              </a:r>
              <a:endParaRPr lang="zh-CN" altLang="en-US" sz="2000" dirty="0">
                <a:solidFill>
                  <a:schemeClr val="tx1"/>
                </a:solidFill>
                <a:latin typeface="微软雅黑" panose="020B0503020204020204" pitchFamily="34" charset="-122"/>
                <a:ea typeface="微软雅黑" panose="020B0503020204020204" pitchFamily="34" charset="-122"/>
              </a:endParaRPr>
            </a:p>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3</a:t>
              </a:r>
              <a:r>
                <a:rPr lang="zh-CN" altLang="en-US" sz="2000" dirty="0">
                  <a:solidFill>
                    <a:schemeClr val="tx1"/>
                  </a:solidFill>
                  <a:latin typeface="微软雅黑" panose="020B0503020204020204" pitchFamily="34" charset="-122"/>
                  <a:ea typeface="微软雅黑" panose="020B0503020204020204" pitchFamily="34" charset="-122"/>
                </a:rPr>
                <a:t>章 </a:t>
              </a:r>
              <a:r>
                <a:rPr lang="en-US" altLang="zh-CN" sz="2000" dirty="0" smtClean="0">
                  <a:solidFill>
                    <a:schemeClr val="tx1"/>
                  </a:solidFill>
                  <a:latin typeface="微软雅黑" panose="020B0503020204020204" pitchFamily="34" charset="-122"/>
                  <a:ea typeface="微软雅黑" panose="020B0503020204020204" pitchFamily="34" charset="-122"/>
                </a:rPr>
                <a:t>P</a:t>
              </a:r>
              <a:r>
                <a:rPr lang="zh-CN" altLang="en-US" sz="2000" dirty="0" smtClean="0">
                  <a:solidFill>
                    <a:schemeClr val="tx1"/>
                  </a:solidFill>
                  <a:latin typeface="微软雅黑" panose="020B0503020204020204" pitchFamily="34" charset="-122"/>
                  <a:ea typeface="微软雅黑" panose="020B0503020204020204" pitchFamily="34" charset="-122"/>
                </a:rPr>
                <a:t>ython</a:t>
              </a:r>
              <a:r>
                <a:rPr lang="zh-CN" altLang="en-US" sz="2000" dirty="0" smtClean="0">
                  <a:solidFill>
                    <a:schemeClr val="tx1"/>
                  </a:solidFill>
                  <a:latin typeface="微软雅黑" panose="020B0503020204020204" pitchFamily="34" charset="-122"/>
                  <a:ea typeface="微软雅黑" panose="020B0503020204020204" pitchFamily="34" charset="-122"/>
                </a:rPr>
                <a:t>控制</a:t>
              </a:r>
              <a:r>
                <a:rPr lang="zh-CN" altLang="en-US" sz="2000" dirty="0">
                  <a:solidFill>
                    <a:schemeClr val="tx1"/>
                  </a:solidFill>
                  <a:latin typeface="微软雅黑" panose="020B0503020204020204" pitchFamily="34" charset="-122"/>
                  <a:ea typeface="微软雅黑" panose="020B0503020204020204" pitchFamily="34" charset="-122"/>
                </a:rPr>
                <a:t>结构</a:t>
              </a:r>
              <a:endParaRPr lang="en-US" altLang="zh-CN" sz="2000" dirty="0">
                <a:solidFill>
                  <a:schemeClr val="tx1"/>
                </a:solidFill>
              </a:endParaRPr>
            </a:p>
          </p:txBody>
        </p:sp>
        <p:sp>
          <p:nvSpPr>
            <p:cNvPr id="21" name="íṥļîḍé"/>
            <p:cNvSpPr/>
            <p:nvPr/>
          </p:nvSpPr>
          <p:spPr bwMode="auto">
            <a:xfrm>
              <a:off x="898821" y="3470388"/>
              <a:ext cx="2222288" cy="724071"/>
            </a:xfrm>
            <a:prstGeom prst="roundRect">
              <a:avLst>
                <a:gd name="adj" fmla="val 50000"/>
              </a:avLst>
            </a:prstGeom>
            <a:solidFill>
              <a:schemeClr val="accent1">
                <a:lumMod val="60000"/>
                <a:lumOff val="40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bg1"/>
                  </a:solidFill>
                </a:rPr>
                <a:t>Python</a:t>
              </a:r>
              <a:r>
                <a:rPr lang="zh-CN" altLang="en-US" sz="2400" b="1" dirty="0">
                  <a:solidFill>
                    <a:schemeClr val="bg1"/>
                  </a:solidFill>
                </a:rPr>
                <a:t>语言基础</a:t>
              </a:r>
              <a:endParaRPr lang="en-US" altLang="zh-CN" sz="2400" b="1" dirty="0">
                <a:solidFill>
                  <a:schemeClr val="bg1"/>
                </a:solidFill>
              </a:endParaRPr>
            </a:p>
          </p:txBody>
        </p:sp>
      </p:grpSp>
      <p:grpSp>
        <p:nvGrpSpPr>
          <p:cNvPr id="12" name="iśḻíde"/>
          <p:cNvGrpSpPr/>
          <p:nvPr/>
        </p:nvGrpSpPr>
        <p:grpSpPr>
          <a:xfrm>
            <a:off x="5498530" y="624105"/>
            <a:ext cx="3706326" cy="4661729"/>
            <a:chOff x="6636000" y="2337784"/>
            <a:chExt cx="2560755" cy="4521218"/>
          </a:xfrm>
        </p:grpSpPr>
        <p:sp>
          <p:nvSpPr>
            <p:cNvPr id="18" name="îṩḷíḑé"/>
            <p:cNvSpPr/>
            <p:nvPr/>
          </p:nvSpPr>
          <p:spPr bwMode="auto">
            <a:xfrm>
              <a:off x="6636000" y="3428999"/>
              <a:ext cx="2560755" cy="3430003"/>
            </a:xfrm>
            <a:prstGeom prst="rect">
              <a:avLst/>
            </a:prstGeom>
            <a:noFill/>
            <a:ln w="3175">
              <a:solidFill>
                <a:schemeClr val="bg1">
                  <a:lumMod val="75000"/>
                </a:schemeClr>
              </a:solidFill>
            </a:ln>
          </p:spPr>
          <p:style>
            <a:lnRef idx="2">
              <a:schemeClr val="dk1"/>
            </a:lnRef>
            <a:fillRef idx="1">
              <a:schemeClr val="lt1"/>
            </a:fillRef>
            <a:effectRef idx="0">
              <a:schemeClr val="dk1"/>
            </a:effectRef>
            <a:fontRef idx="minor">
              <a:schemeClr val="dk1"/>
            </a:fontRef>
          </p:style>
          <p:txBody>
            <a:bodyPr rot="0" spcFirstLastPara="0" vert="horz" wrap="square" lIns="91440" tIns="45720" rIns="91440" bIns="45720" numCol="1" spcCol="0" rtlCol="0" fromWordArt="0" anchor="t" anchorCtr="0" forceAA="0" compatLnSpc="1">
              <a:noAutofit/>
            </a:bodyPr>
            <a:lstStyle/>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4</a:t>
              </a:r>
              <a:r>
                <a:rPr lang="zh-CN" altLang="en-US" sz="2000" dirty="0">
                  <a:solidFill>
                    <a:schemeClr val="tx1"/>
                  </a:solidFill>
                  <a:latin typeface="微软雅黑" panose="020B0503020204020204" pitchFamily="34" charset="-122"/>
                  <a:ea typeface="微软雅黑" panose="020B0503020204020204" pitchFamily="34" charset="-122"/>
                </a:rPr>
                <a:t>章 </a:t>
              </a:r>
              <a:r>
                <a:rPr lang="zh-CN" altLang="en-US" sz="2000" dirty="0" smtClean="0">
                  <a:solidFill>
                    <a:schemeClr val="tx1"/>
                  </a:solidFill>
                  <a:latin typeface="微软雅黑" panose="020B0503020204020204" pitchFamily="34" charset="-122"/>
                  <a:ea typeface="微软雅黑" panose="020B0503020204020204" pitchFamily="34" charset="-122"/>
                </a:rPr>
                <a:t>组合数据类型</a:t>
              </a:r>
              <a:endParaRPr lang="zh-CN" altLang="en-US" sz="2000" dirty="0">
                <a:solidFill>
                  <a:schemeClr val="tx1"/>
                </a:solidFill>
                <a:latin typeface="微软雅黑" panose="020B0503020204020204" pitchFamily="34" charset="-122"/>
                <a:ea typeface="微软雅黑" panose="020B0503020204020204" pitchFamily="34" charset="-122"/>
              </a:endParaRPr>
            </a:p>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5</a:t>
              </a:r>
              <a:r>
                <a:rPr lang="zh-CN" altLang="en-US" sz="2000" dirty="0">
                  <a:solidFill>
                    <a:schemeClr val="tx1"/>
                  </a:solidFill>
                  <a:latin typeface="微软雅黑" panose="020B0503020204020204" pitchFamily="34" charset="-122"/>
                  <a:ea typeface="微软雅黑" panose="020B0503020204020204" pitchFamily="34" charset="-122"/>
                </a:rPr>
                <a:t>章 函数与模块</a:t>
              </a:r>
            </a:p>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6</a:t>
              </a:r>
              <a:r>
                <a:rPr lang="zh-CN" altLang="en-US" sz="2000" dirty="0" smtClean="0">
                  <a:solidFill>
                    <a:schemeClr val="tx1"/>
                  </a:solidFill>
                  <a:latin typeface="微软雅黑" panose="020B0503020204020204" pitchFamily="34" charset="-122"/>
                  <a:ea typeface="微软雅黑" panose="020B0503020204020204" pitchFamily="34" charset="-122"/>
                </a:rPr>
                <a:t>章 文件操作和数据格式化</a:t>
              </a:r>
              <a:endParaRPr lang="zh-CN" altLang="en-US" sz="2000" dirty="0">
                <a:solidFill>
                  <a:schemeClr val="tx1"/>
                </a:solidFill>
                <a:latin typeface="微软雅黑" panose="020B0503020204020204" pitchFamily="34" charset="-122"/>
                <a:ea typeface="微软雅黑" panose="020B0503020204020204" pitchFamily="34" charset="-122"/>
              </a:endParaRPr>
            </a:p>
            <a:p>
              <a:pPr marL="144145" indent="-144145">
                <a:lnSpc>
                  <a:spcPct val="150000"/>
                </a:lnSpc>
                <a:spcBef>
                  <a:spcPct val="0"/>
                </a:spcBef>
                <a:buFont typeface="Arial" panose="020B0604020202020204" pitchFamily="34" charset="0"/>
                <a:buChar char="•"/>
              </a:pPr>
              <a:r>
                <a:rPr lang="zh-CN" altLang="en-US" sz="2000" dirty="0" smtClean="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7</a:t>
              </a:r>
              <a:r>
                <a:rPr lang="zh-CN" altLang="en-US" sz="2000" dirty="0">
                  <a:solidFill>
                    <a:schemeClr val="tx1"/>
                  </a:solidFill>
                  <a:latin typeface="微软雅黑" panose="020B0503020204020204" pitchFamily="34" charset="-122"/>
                  <a:ea typeface="微软雅黑" panose="020B0503020204020204" pitchFamily="34" charset="-122"/>
                </a:rPr>
                <a:t>章 </a:t>
              </a:r>
              <a:r>
                <a:rPr lang="zh-CN" altLang="en-US" sz="2000" dirty="0" smtClean="0">
                  <a:solidFill>
                    <a:schemeClr val="tx1"/>
                  </a:solidFill>
                  <a:latin typeface="微软雅黑" panose="020B0503020204020204" pitchFamily="34" charset="-122"/>
                  <a:ea typeface="微软雅黑" panose="020B0503020204020204" pitchFamily="34" charset="-122"/>
                </a:rPr>
                <a:t>类和对象</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144145" indent="-144145">
                <a:lnSpc>
                  <a:spcPct val="150000"/>
                </a:lnSpc>
                <a:spcBef>
                  <a:spcPct val="0"/>
                </a:spcBef>
                <a:buFont typeface="Arial" panose="020B0604020202020204" pitchFamily="34" charset="0"/>
                <a:buChar char="•"/>
              </a:pPr>
              <a:r>
                <a:rPr lang="zh-CN" altLang="en-US" sz="2000" dirty="0" smtClean="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8</a:t>
              </a:r>
              <a:r>
                <a:rPr lang="zh-CN" altLang="en-US" sz="2000" dirty="0">
                  <a:solidFill>
                    <a:schemeClr val="tx1"/>
                  </a:solidFill>
                  <a:latin typeface="微软雅黑" panose="020B0503020204020204" pitchFamily="34" charset="-122"/>
                  <a:ea typeface="微软雅黑" panose="020B0503020204020204" pitchFamily="34" charset="-122"/>
                </a:rPr>
                <a:t>章 </a:t>
              </a:r>
              <a:r>
                <a:rPr lang="en-US" altLang="zh-CN" sz="2000" dirty="0" err="1" smtClean="0">
                  <a:solidFill>
                    <a:schemeClr val="tx1"/>
                  </a:solidFill>
                  <a:latin typeface="微软雅黑" panose="020B0503020204020204" pitchFamily="34" charset="-122"/>
                  <a:ea typeface="微软雅黑" panose="020B0503020204020204" pitchFamily="34" charset="-122"/>
                </a:rPr>
                <a:t>numpy</a:t>
              </a:r>
              <a:r>
                <a:rPr lang="zh-CN" altLang="en-US" sz="2000" dirty="0" smtClean="0">
                  <a:solidFill>
                    <a:schemeClr val="tx1"/>
                  </a:solidFill>
                  <a:latin typeface="微软雅黑" panose="020B0503020204020204" pitchFamily="34" charset="-122"/>
                  <a:ea typeface="微软雅黑" panose="020B0503020204020204" pitchFamily="34" charset="-122"/>
                </a:rPr>
                <a:t>和</a:t>
              </a:r>
              <a:r>
                <a:rPr lang="en-US" altLang="zh-CN" sz="2000" dirty="0" smtClean="0">
                  <a:solidFill>
                    <a:schemeClr val="tx1"/>
                  </a:solidFill>
                  <a:latin typeface="微软雅黑" panose="020B0503020204020204" pitchFamily="34" charset="-122"/>
                  <a:ea typeface="微软雅黑" panose="020B0503020204020204" pitchFamily="34" charset="-122"/>
                </a:rPr>
                <a:t>pandas</a:t>
              </a:r>
            </a:p>
            <a:p>
              <a:pPr marL="144145" indent="-144145">
                <a:lnSpc>
                  <a:spcPct val="150000"/>
                </a:lnSpc>
                <a:spcBef>
                  <a:spcPct val="0"/>
                </a:spcBef>
                <a:buFont typeface="Arial" panose="020B0604020202020204" pitchFamily="34" charset="0"/>
                <a:buChar char="•"/>
              </a:pPr>
              <a:r>
                <a:rPr lang="zh-CN" altLang="en-US" sz="2000" dirty="0" smtClean="0">
                  <a:solidFill>
                    <a:schemeClr val="tx1"/>
                  </a:solidFill>
                  <a:latin typeface="微软雅黑" panose="020B0503020204020204" pitchFamily="34" charset="-122"/>
                  <a:ea typeface="微软雅黑" panose="020B0503020204020204" pitchFamily="34" charset="-122"/>
                </a:rPr>
                <a:t>第</a:t>
              </a:r>
              <a:r>
                <a:rPr lang="en-US" altLang="zh-CN" sz="2000" dirty="0">
                  <a:solidFill>
                    <a:schemeClr val="tx1"/>
                  </a:solidFill>
                  <a:latin typeface="微软雅黑" panose="020B0503020204020204" pitchFamily="34" charset="-122"/>
                  <a:ea typeface="微软雅黑" panose="020B0503020204020204" pitchFamily="34" charset="-122"/>
                </a:rPr>
                <a:t>9</a:t>
              </a:r>
              <a:r>
                <a:rPr lang="zh-CN" altLang="en-US" sz="2000" dirty="0">
                  <a:solidFill>
                    <a:schemeClr val="tx1"/>
                  </a:solidFill>
                  <a:latin typeface="微软雅黑" panose="020B0503020204020204" pitchFamily="34" charset="-122"/>
                  <a:ea typeface="微软雅黑" panose="020B0503020204020204" pitchFamily="34" charset="-122"/>
                </a:rPr>
                <a:t>章 </a:t>
              </a:r>
              <a:r>
                <a:rPr lang="zh-CN" altLang="en-US" sz="2000" dirty="0" smtClean="0">
                  <a:solidFill>
                    <a:schemeClr val="tx1"/>
                  </a:solidFill>
                  <a:latin typeface="微软雅黑" panose="020B0503020204020204" pitchFamily="34" charset="-122"/>
                  <a:ea typeface="微软雅黑" panose="020B0503020204020204" pitchFamily="34" charset="-122"/>
                </a:rPr>
                <a:t>数据可视化</a:t>
              </a:r>
              <a:endParaRPr lang="zh-CN" altLang="en-US" sz="2000" dirty="0">
                <a:solidFill>
                  <a:schemeClr val="tx1"/>
                </a:solidFill>
                <a:latin typeface="微软雅黑" panose="020B0503020204020204" pitchFamily="34" charset="-122"/>
                <a:ea typeface="微软雅黑" panose="020B0503020204020204" pitchFamily="34" charset="-122"/>
              </a:endParaRPr>
            </a:p>
            <a:p>
              <a:pPr marL="144145" indent="-144145">
                <a:lnSpc>
                  <a:spcPct val="150000"/>
                </a:lnSpc>
                <a:spcBef>
                  <a:spcPct val="0"/>
                </a:spcBef>
                <a:buFont typeface="Arial" panose="020B060402020202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第1</a:t>
              </a:r>
              <a:r>
                <a:rPr lang="en-US" altLang="zh-CN" sz="2000" dirty="0">
                  <a:solidFill>
                    <a:schemeClr val="tx1"/>
                  </a:solidFill>
                  <a:latin typeface="微软雅黑" panose="020B0503020204020204" pitchFamily="34" charset="-122"/>
                  <a:ea typeface="微软雅黑" panose="020B0503020204020204" pitchFamily="34" charset="-122"/>
                </a:rPr>
                <a:t>0</a:t>
              </a:r>
              <a:r>
                <a:rPr lang="zh-CN" altLang="en-US" sz="2000" dirty="0">
                  <a:solidFill>
                    <a:schemeClr val="tx1"/>
                  </a:solidFill>
                  <a:latin typeface="微软雅黑" panose="020B0503020204020204" pitchFamily="34" charset="-122"/>
                  <a:ea typeface="微软雅黑" panose="020B0503020204020204" pitchFamily="34" charset="-122"/>
                </a:rPr>
                <a:t>章 </a:t>
              </a:r>
              <a:r>
                <a:rPr lang="zh-CN" altLang="en-US" sz="2000" dirty="0" smtClean="0">
                  <a:solidFill>
                    <a:schemeClr val="tx1"/>
                  </a:solidFill>
                  <a:latin typeface="微软雅黑" panose="020B0503020204020204" pitchFamily="34" charset="-122"/>
                  <a:ea typeface="微软雅黑" panose="020B0503020204020204" pitchFamily="34" charset="-122"/>
                </a:rPr>
                <a:t>Python应用案例</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19" name="îSḷiḑè"/>
            <p:cNvSpPr/>
            <p:nvPr/>
          </p:nvSpPr>
          <p:spPr bwMode="auto">
            <a:xfrm>
              <a:off x="6712868" y="2337784"/>
              <a:ext cx="1984947" cy="1025208"/>
            </a:xfrm>
            <a:prstGeom prst="roundRect">
              <a:avLst>
                <a:gd name="adj" fmla="val 50000"/>
              </a:avLst>
            </a:prstGeom>
            <a:solidFill>
              <a:schemeClr val="accent1">
                <a:lumMod val="75000"/>
              </a:schemeClr>
            </a:solidFill>
            <a:ln w="38100">
              <a:noFill/>
            </a:ln>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400" b="1" dirty="0">
                  <a:solidFill>
                    <a:schemeClr val="bg1"/>
                  </a:solidFill>
                </a:rPr>
                <a:t>Python</a:t>
              </a:r>
              <a:r>
                <a:rPr lang="zh-CN" altLang="en-US" sz="2400" b="1" dirty="0">
                  <a:solidFill>
                    <a:schemeClr val="bg1"/>
                  </a:solidFill>
                </a:rPr>
                <a:t>语言进阶</a:t>
              </a:r>
              <a:endParaRPr lang="en-US" altLang="zh-CN" sz="2400" b="1" dirty="0">
                <a:solidFill>
                  <a:schemeClr val="bg1"/>
                </a:solidFill>
              </a:endParaRPr>
            </a:p>
          </p:txBody>
        </p:sp>
      </p:grpSp>
      <p:sp>
        <p:nvSpPr>
          <p:cNvPr id="14" name="íŝ1îḍê"/>
          <p:cNvSpPr/>
          <p:nvPr/>
        </p:nvSpPr>
        <p:spPr bwMode="auto">
          <a:xfrm rot="954532">
            <a:off x="4622392" y="789204"/>
            <a:ext cx="834545" cy="915315"/>
          </a:xfrm>
          <a:custGeom>
            <a:avLst/>
            <a:gdLst>
              <a:gd name="T0" fmla="*/ 3880 w 4987"/>
              <a:gd name="T1" fmla="*/ 336 h 5478"/>
              <a:gd name="T2" fmla="*/ 2772 w 4987"/>
              <a:gd name="T3" fmla="*/ 0 h 5478"/>
              <a:gd name="T4" fmla="*/ 2946 w 4987"/>
              <a:gd name="T5" fmla="*/ 748 h 5478"/>
              <a:gd name="T6" fmla="*/ 742 w 4987"/>
              <a:gd name="T7" fmla="*/ 2455 h 5478"/>
              <a:gd name="T8" fmla="*/ 243 w 4987"/>
              <a:gd name="T9" fmla="*/ 5478 h 5478"/>
              <a:gd name="T10" fmla="*/ 969 w 4987"/>
              <a:gd name="T11" fmla="*/ 5309 h 5478"/>
              <a:gd name="T12" fmla="*/ 3116 w 4987"/>
              <a:gd name="T13" fmla="*/ 1477 h 5478"/>
              <a:gd name="T14" fmla="*/ 3297 w 4987"/>
              <a:gd name="T15" fmla="*/ 2255 h 5478"/>
              <a:gd name="T16" fmla="*/ 4142 w 4987"/>
              <a:gd name="T17" fmla="*/ 1463 h 5478"/>
              <a:gd name="T18" fmla="*/ 4987 w 4987"/>
              <a:gd name="T19" fmla="*/ 672 h 5478"/>
              <a:gd name="T20" fmla="*/ 3880 w 4987"/>
              <a:gd name="T21" fmla="*/ 336 h 54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987" h="5478">
                <a:moveTo>
                  <a:pt x="3880" y="336"/>
                </a:moveTo>
                <a:lnTo>
                  <a:pt x="2772" y="0"/>
                </a:lnTo>
                <a:lnTo>
                  <a:pt x="2946" y="748"/>
                </a:lnTo>
                <a:cubicBezTo>
                  <a:pt x="2030" y="1033"/>
                  <a:pt x="1255" y="1631"/>
                  <a:pt x="742" y="2455"/>
                </a:cubicBezTo>
                <a:cubicBezTo>
                  <a:pt x="177" y="3363"/>
                  <a:pt x="0" y="4437"/>
                  <a:pt x="243" y="5478"/>
                </a:cubicBezTo>
                <a:lnTo>
                  <a:pt x="969" y="5309"/>
                </a:lnTo>
                <a:cubicBezTo>
                  <a:pt x="584" y="3657"/>
                  <a:pt x="1536" y="2000"/>
                  <a:pt x="3116" y="1477"/>
                </a:cubicBezTo>
                <a:lnTo>
                  <a:pt x="3297" y="2255"/>
                </a:lnTo>
                <a:lnTo>
                  <a:pt x="4142" y="1463"/>
                </a:lnTo>
                <a:lnTo>
                  <a:pt x="4987" y="672"/>
                </a:lnTo>
                <a:lnTo>
                  <a:pt x="3880" y="336"/>
                </a:lnTo>
                <a:close/>
              </a:path>
            </a:pathLst>
          </a:custGeom>
          <a:solidFill>
            <a:schemeClr val="tx2">
              <a:lumMod val="20000"/>
              <a:lumOff val="80000"/>
            </a:schemeClr>
          </a:solidFill>
          <a:ln>
            <a:noFill/>
          </a:ln>
        </p:spPr>
        <p:txBody>
          <a:bodyPr/>
          <a:lstStyle/>
          <a:p>
            <a:endParaRPr lang="zh-CN" altLang="en-US"/>
          </a:p>
        </p:txBody>
      </p:sp>
      <p:sp>
        <p:nvSpPr>
          <p:cNvPr id="22" name="iṣliďê"/>
          <p:cNvSpPr/>
          <p:nvPr/>
        </p:nvSpPr>
        <p:spPr bwMode="auto">
          <a:xfrm>
            <a:off x="421813" y="346325"/>
            <a:ext cx="444071" cy="555561"/>
          </a:xfrm>
          <a:custGeom>
            <a:avLst/>
            <a:gdLst>
              <a:gd name="connsiteX0" fmla="*/ 278786 w 357774"/>
              <a:gd name="connsiteY0" fmla="*/ 336079 h 447598"/>
              <a:gd name="connsiteX1" fmla="*/ 276879 w 357774"/>
              <a:gd name="connsiteY1" fmla="*/ 336460 h 447598"/>
              <a:gd name="connsiteX2" fmla="*/ 275352 w 357774"/>
              <a:gd name="connsiteY2" fmla="*/ 337602 h 447598"/>
              <a:gd name="connsiteX3" fmla="*/ 274207 w 357774"/>
              <a:gd name="connsiteY3" fmla="*/ 339124 h 447598"/>
              <a:gd name="connsiteX4" fmla="*/ 273826 w 357774"/>
              <a:gd name="connsiteY4" fmla="*/ 340647 h 447598"/>
              <a:gd name="connsiteX5" fmla="*/ 273826 w 357774"/>
              <a:gd name="connsiteY5" fmla="*/ 366909 h 447598"/>
              <a:gd name="connsiteX6" fmla="*/ 247878 w 357774"/>
              <a:gd name="connsiteY6" fmla="*/ 366909 h 447598"/>
              <a:gd name="connsiteX7" fmla="*/ 245970 w 357774"/>
              <a:gd name="connsiteY7" fmla="*/ 367289 h 447598"/>
              <a:gd name="connsiteX8" fmla="*/ 244444 w 357774"/>
              <a:gd name="connsiteY8" fmla="*/ 368431 h 447598"/>
              <a:gd name="connsiteX9" fmla="*/ 243299 w 357774"/>
              <a:gd name="connsiteY9" fmla="*/ 369954 h 447598"/>
              <a:gd name="connsiteX10" fmla="*/ 242918 w 357774"/>
              <a:gd name="connsiteY10" fmla="*/ 371857 h 447598"/>
              <a:gd name="connsiteX11" fmla="*/ 242918 w 357774"/>
              <a:gd name="connsiteY11" fmla="*/ 379850 h 447598"/>
              <a:gd name="connsiteX12" fmla="*/ 243299 w 357774"/>
              <a:gd name="connsiteY12" fmla="*/ 381372 h 447598"/>
              <a:gd name="connsiteX13" fmla="*/ 244444 w 357774"/>
              <a:gd name="connsiteY13" fmla="*/ 382894 h 447598"/>
              <a:gd name="connsiteX14" fmla="*/ 245970 w 357774"/>
              <a:gd name="connsiteY14" fmla="*/ 384036 h 447598"/>
              <a:gd name="connsiteX15" fmla="*/ 247878 w 357774"/>
              <a:gd name="connsiteY15" fmla="*/ 384417 h 447598"/>
              <a:gd name="connsiteX16" fmla="*/ 273826 w 357774"/>
              <a:gd name="connsiteY16" fmla="*/ 384417 h 447598"/>
              <a:gd name="connsiteX17" fmla="*/ 273826 w 357774"/>
              <a:gd name="connsiteY17" fmla="*/ 410679 h 447598"/>
              <a:gd name="connsiteX18" fmla="*/ 274207 w 357774"/>
              <a:gd name="connsiteY18" fmla="*/ 412582 h 447598"/>
              <a:gd name="connsiteX19" fmla="*/ 275352 w 357774"/>
              <a:gd name="connsiteY19" fmla="*/ 414104 h 447598"/>
              <a:gd name="connsiteX20" fmla="*/ 276879 w 357774"/>
              <a:gd name="connsiteY20" fmla="*/ 415246 h 447598"/>
              <a:gd name="connsiteX21" fmla="*/ 278786 w 357774"/>
              <a:gd name="connsiteY21" fmla="*/ 415627 h 447598"/>
              <a:gd name="connsiteX22" fmla="*/ 286800 w 357774"/>
              <a:gd name="connsiteY22" fmla="*/ 415627 h 447598"/>
              <a:gd name="connsiteX23" fmla="*/ 288708 w 357774"/>
              <a:gd name="connsiteY23" fmla="*/ 415246 h 447598"/>
              <a:gd name="connsiteX24" fmla="*/ 290234 w 357774"/>
              <a:gd name="connsiteY24" fmla="*/ 414104 h 447598"/>
              <a:gd name="connsiteX25" fmla="*/ 290997 w 357774"/>
              <a:gd name="connsiteY25" fmla="*/ 412582 h 447598"/>
              <a:gd name="connsiteX26" fmla="*/ 290997 w 357774"/>
              <a:gd name="connsiteY26" fmla="*/ 410679 h 447598"/>
              <a:gd name="connsiteX27" fmla="*/ 290997 w 357774"/>
              <a:gd name="connsiteY27" fmla="*/ 384417 h 447598"/>
              <a:gd name="connsiteX28" fmla="*/ 317708 w 357774"/>
              <a:gd name="connsiteY28" fmla="*/ 384417 h 447598"/>
              <a:gd name="connsiteX29" fmla="*/ 319616 w 357774"/>
              <a:gd name="connsiteY29" fmla="*/ 384036 h 447598"/>
              <a:gd name="connsiteX30" fmla="*/ 321142 w 357774"/>
              <a:gd name="connsiteY30" fmla="*/ 382894 h 447598"/>
              <a:gd name="connsiteX31" fmla="*/ 321905 w 357774"/>
              <a:gd name="connsiteY31" fmla="*/ 381372 h 447598"/>
              <a:gd name="connsiteX32" fmla="*/ 322668 w 357774"/>
              <a:gd name="connsiteY32" fmla="*/ 379850 h 447598"/>
              <a:gd name="connsiteX33" fmla="*/ 322668 w 357774"/>
              <a:gd name="connsiteY33" fmla="*/ 371857 h 447598"/>
              <a:gd name="connsiteX34" fmla="*/ 321905 w 357774"/>
              <a:gd name="connsiteY34" fmla="*/ 369954 h 447598"/>
              <a:gd name="connsiteX35" fmla="*/ 321142 w 357774"/>
              <a:gd name="connsiteY35" fmla="*/ 368431 h 447598"/>
              <a:gd name="connsiteX36" fmla="*/ 319616 w 357774"/>
              <a:gd name="connsiteY36" fmla="*/ 367289 h 447598"/>
              <a:gd name="connsiteX37" fmla="*/ 317708 w 357774"/>
              <a:gd name="connsiteY37" fmla="*/ 366909 h 447598"/>
              <a:gd name="connsiteX38" fmla="*/ 290997 w 357774"/>
              <a:gd name="connsiteY38" fmla="*/ 366909 h 447598"/>
              <a:gd name="connsiteX39" fmla="*/ 290997 w 357774"/>
              <a:gd name="connsiteY39" fmla="*/ 340647 h 447598"/>
              <a:gd name="connsiteX40" fmla="*/ 290997 w 357774"/>
              <a:gd name="connsiteY40" fmla="*/ 339124 h 447598"/>
              <a:gd name="connsiteX41" fmla="*/ 290234 w 357774"/>
              <a:gd name="connsiteY41" fmla="*/ 337602 h 447598"/>
              <a:gd name="connsiteX42" fmla="*/ 288708 w 357774"/>
              <a:gd name="connsiteY42" fmla="*/ 336460 h 447598"/>
              <a:gd name="connsiteX43" fmla="*/ 286800 w 357774"/>
              <a:gd name="connsiteY43" fmla="*/ 336079 h 447598"/>
              <a:gd name="connsiteX44" fmla="*/ 283365 w 357774"/>
              <a:gd name="connsiteY44" fmla="*/ 298399 h 447598"/>
              <a:gd name="connsiteX45" fmla="*/ 289852 w 357774"/>
              <a:gd name="connsiteY45" fmla="*/ 298780 h 447598"/>
              <a:gd name="connsiteX46" fmla="*/ 296721 w 357774"/>
              <a:gd name="connsiteY46" fmla="*/ 299922 h 447598"/>
              <a:gd name="connsiteX47" fmla="*/ 303208 w 357774"/>
              <a:gd name="connsiteY47" fmla="*/ 301444 h 447598"/>
              <a:gd name="connsiteX48" fmla="*/ 309313 w 357774"/>
              <a:gd name="connsiteY48" fmla="*/ 303347 h 447598"/>
              <a:gd name="connsiteX49" fmla="*/ 315037 w 357774"/>
              <a:gd name="connsiteY49" fmla="*/ 306011 h 447598"/>
              <a:gd name="connsiteX50" fmla="*/ 321142 w 357774"/>
              <a:gd name="connsiteY50" fmla="*/ 308676 h 447598"/>
              <a:gd name="connsiteX51" fmla="*/ 326103 w 357774"/>
              <a:gd name="connsiteY51" fmla="*/ 312101 h 447598"/>
              <a:gd name="connsiteX52" fmla="*/ 331063 w 357774"/>
              <a:gd name="connsiteY52" fmla="*/ 316288 h 447598"/>
              <a:gd name="connsiteX53" fmla="*/ 336024 w 357774"/>
              <a:gd name="connsiteY53" fmla="*/ 320094 h 447598"/>
              <a:gd name="connsiteX54" fmla="*/ 340603 w 357774"/>
              <a:gd name="connsiteY54" fmla="*/ 325042 h 447598"/>
              <a:gd name="connsiteX55" fmla="*/ 344037 w 357774"/>
              <a:gd name="connsiteY55" fmla="*/ 329990 h 447598"/>
              <a:gd name="connsiteX56" fmla="*/ 347471 w 357774"/>
              <a:gd name="connsiteY56" fmla="*/ 335699 h 447598"/>
              <a:gd name="connsiteX57" fmla="*/ 350524 w 357774"/>
              <a:gd name="connsiteY57" fmla="*/ 341027 h 447598"/>
              <a:gd name="connsiteX58" fmla="*/ 352814 w 357774"/>
              <a:gd name="connsiteY58" fmla="*/ 347117 h 447598"/>
              <a:gd name="connsiteX59" fmla="*/ 355103 w 357774"/>
              <a:gd name="connsiteY59" fmla="*/ 353588 h 447598"/>
              <a:gd name="connsiteX60" fmla="*/ 356629 w 357774"/>
              <a:gd name="connsiteY60" fmla="*/ 360058 h 447598"/>
              <a:gd name="connsiteX61" fmla="*/ 357393 w 357774"/>
              <a:gd name="connsiteY61" fmla="*/ 366528 h 447598"/>
              <a:gd name="connsiteX62" fmla="*/ 357774 w 357774"/>
              <a:gd name="connsiteY62" fmla="*/ 372999 h 447598"/>
              <a:gd name="connsiteX63" fmla="*/ 357393 w 357774"/>
              <a:gd name="connsiteY63" fmla="*/ 380230 h 447598"/>
              <a:gd name="connsiteX64" fmla="*/ 356629 w 357774"/>
              <a:gd name="connsiteY64" fmla="*/ 387842 h 447598"/>
              <a:gd name="connsiteX65" fmla="*/ 354340 w 357774"/>
              <a:gd name="connsiteY65" fmla="*/ 395455 h 447598"/>
              <a:gd name="connsiteX66" fmla="*/ 352050 w 357774"/>
              <a:gd name="connsiteY66" fmla="*/ 402306 h 447598"/>
              <a:gd name="connsiteX67" fmla="*/ 348998 w 357774"/>
              <a:gd name="connsiteY67" fmla="*/ 408776 h 447598"/>
              <a:gd name="connsiteX68" fmla="*/ 345182 w 357774"/>
              <a:gd name="connsiteY68" fmla="*/ 414866 h 447598"/>
              <a:gd name="connsiteX69" fmla="*/ 340603 w 357774"/>
              <a:gd name="connsiteY69" fmla="*/ 420575 h 447598"/>
              <a:gd name="connsiteX70" fmla="*/ 336024 w 357774"/>
              <a:gd name="connsiteY70" fmla="*/ 425523 h 447598"/>
              <a:gd name="connsiteX71" fmla="*/ 330682 w 357774"/>
              <a:gd name="connsiteY71" fmla="*/ 430471 h 447598"/>
              <a:gd name="connsiteX72" fmla="*/ 324958 w 357774"/>
              <a:gd name="connsiteY72" fmla="*/ 435038 h 447598"/>
              <a:gd name="connsiteX73" fmla="*/ 318471 w 357774"/>
              <a:gd name="connsiteY73" fmla="*/ 438464 h 447598"/>
              <a:gd name="connsiteX74" fmla="*/ 311984 w 357774"/>
              <a:gd name="connsiteY74" fmla="*/ 441508 h 447598"/>
              <a:gd name="connsiteX75" fmla="*/ 305116 w 357774"/>
              <a:gd name="connsiteY75" fmla="*/ 444173 h 447598"/>
              <a:gd name="connsiteX76" fmla="*/ 298247 w 357774"/>
              <a:gd name="connsiteY76" fmla="*/ 446076 h 447598"/>
              <a:gd name="connsiteX77" fmla="*/ 290615 w 357774"/>
              <a:gd name="connsiteY77" fmla="*/ 446837 h 447598"/>
              <a:gd name="connsiteX78" fmla="*/ 283365 w 357774"/>
              <a:gd name="connsiteY78" fmla="*/ 447598 h 447598"/>
              <a:gd name="connsiteX79" fmla="*/ 276879 w 357774"/>
              <a:gd name="connsiteY79" fmla="*/ 447598 h 447598"/>
              <a:gd name="connsiteX80" fmla="*/ 270392 w 357774"/>
              <a:gd name="connsiteY80" fmla="*/ 446456 h 447598"/>
              <a:gd name="connsiteX81" fmla="*/ 264286 w 357774"/>
              <a:gd name="connsiteY81" fmla="*/ 444934 h 447598"/>
              <a:gd name="connsiteX82" fmla="*/ 258181 w 357774"/>
              <a:gd name="connsiteY82" fmla="*/ 443411 h 447598"/>
              <a:gd name="connsiteX83" fmla="*/ 252457 w 357774"/>
              <a:gd name="connsiteY83" fmla="*/ 441128 h 447598"/>
              <a:gd name="connsiteX84" fmla="*/ 246733 w 357774"/>
              <a:gd name="connsiteY84" fmla="*/ 438464 h 447598"/>
              <a:gd name="connsiteX85" fmla="*/ 241773 w 357774"/>
              <a:gd name="connsiteY85" fmla="*/ 435038 h 447598"/>
              <a:gd name="connsiteX86" fmla="*/ 236812 w 357774"/>
              <a:gd name="connsiteY86" fmla="*/ 431613 h 447598"/>
              <a:gd name="connsiteX87" fmla="*/ 232233 w 357774"/>
              <a:gd name="connsiteY87" fmla="*/ 427426 h 447598"/>
              <a:gd name="connsiteX88" fmla="*/ 228036 w 357774"/>
              <a:gd name="connsiteY88" fmla="*/ 423620 h 447598"/>
              <a:gd name="connsiteX89" fmla="*/ 223838 w 357774"/>
              <a:gd name="connsiteY89" fmla="*/ 418672 h 447598"/>
              <a:gd name="connsiteX90" fmla="*/ 220404 w 357774"/>
              <a:gd name="connsiteY90" fmla="*/ 414104 h 447598"/>
              <a:gd name="connsiteX91" fmla="*/ 217352 w 357774"/>
              <a:gd name="connsiteY91" fmla="*/ 408776 h 447598"/>
              <a:gd name="connsiteX92" fmla="*/ 215062 w 357774"/>
              <a:gd name="connsiteY92" fmla="*/ 403067 h 447598"/>
              <a:gd name="connsiteX93" fmla="*/ 212391 w 357774"/>
              <a:gd name="connsiteY93" fmla="*/ 397738 h 447598"/>
              <a:gd name="connsiteX94" fmla="*/ 210483 w 357774"/>
              <a:gd name="connsiteY94" fmla="*/ 391649 h 447598"/>
              <a:gd name="connsiteX95" fmla="*/ 208957 w 357774"/>
              <a:gd name="connsiteY95" fmla="*/ 382514 h 447598"/>
              <a:gd name="connsiteX96" fmla="*/ 208575 w 357774"/>
              <a:gd name="connsiteY96" fmla="*/ 377947 h 447598"/>
              <a:gd name="connsiteX97" fmla="*/ 208575 w 357774"/>
              <a:gd name="connsiteY97" fmla="*/ 372999 h 447598"/>
              <a:gd name="connsiteX98" fmla="*/ 208575 w 357774"/>
              <a:gd name="connsiteY98" fmla="*/ 365386 h 447598"/>
              <a:gd name="connsiteX99" fmla="*/ 210101 w 357774"/>
              <a:gd name="connsiteY99" fmla="*/ 358155 h 447598"/>
              <a:gd name="connsiteX100" fmla="*/ 211628 w 357774"/>
              <a:gd name="connsiteY100" fmla="*/ 350923 h 447598"/>
              <a:gd name="connsiteX101" fmla="*/ 214299 w 357774"/>
              <a:gd name="connsiteY101" fmla="*/ 344072 h 447598"/>
              <a:gd name="connsiteX102" fmla="*/ 217352 w 357774"/>
              <a:gd name="connsiteY102" fmla="*/ 337602 h 447598"/>
              <a:gd name="connsiteX103" fmla="*/ 220786 w 357774"/>
              <a:gd name="connsiteY103" fmla="*/ 331132 h 447598"/>
              <a:gd name="connsiteX104" fmla="*/ 225365 w 357774"/>
              <a:gd name="connsiteY104" fmla="*/ 325803 h 447598"/>
              <a:gd name="connsiteX105" fmla="*/ 230325 w 357774"/>
              <a:gd name="connsiteY105" fmla="*/ 320094 h 447598"/>
              <a:gd name="connsiteX106" fmla="*/ 235286 w 357774"/>
              <a:gd name="connsiteY106" fmla="*/ 315146 h 447598"/>
              <a:gd name="connsiteX107" fmla="*/ 241391 w 357774"/>
              <a:gd name="connsiteY107" fmla="*/ 311340 h 447598"/>
              <a:gd name="connsiteX108" fmla="*/ 247497 w 357774"/>
              <a:gd name="connsiteY108" fmla="*/ 307153 h 447598"/>
              <a:gd name="connsiteX109" fmla="*/ 253984 w 357774"/>
              <a:gd name="connsiteY109" fmla="*/ 304489 h 447598"/>
              <a:gd name="connsiteX110" fmla="*/ 260852 w 357774"/>
              <a:gd name="connsiteY110" fmla="*/ 301825 h 447598"/>
              <a:gd name="connsiteX111" fmla="*/ 267721 w 357774"/>
              <a:gd name="connsiteY111" fmla="*/ 299922 h 447598"/>
              <a:gd name="connsiteX112" fmla="*/ 275352 w 357774"/>
              <a:gd name="connsiteY112" fmla="*/ 298780 h 447598"/>
              <a:gd name="connsiteX113" fmla="*/ 59376 w 357774"/>
              <a:gd name="connsiteY113" fmla="*/ 111138 h 447598"/>
              <a:gd name="connsiteX114" fmla="*/ 260338 w 357774"/>
              <a:gd name="connsiteY114" fmla="*/ 111138 h 447598"/>
              <a:gd name="connsiteX115" fmla="*/ 260338 w 357774"/>
              <a:gd name="connsiteY115" fmla="*/ 198920 h 447598"/>
              <a:gd name="connsiteX116" fmla="*/ 260338 w 357774"/>
              <a:gd name="connsiteY116" fmla="*/ 219821 h 447598"/>
              <a:gd name="connsiteX117" fmla="*/ 260338 w 357774"/>
              <a:gd name="connsiteY117" fmla="*/ 285182 h 447598"/>
              <a:gd name="connsiteX118" fmla="*/ 254271 w 357774"/>
              <a:gd name="connsiteY118" fmla="*/ 287463 h 447598"/>
              <a:gd name="connsiteX119" fmla="*/ 248963 w 357774"/>
              <a:gd name="connsiteY119" fmla="*/ 289363 h 447598"/>
              <a:gd name="connsiteX120" fmla="*/ 243275 w 357774"/>
              <a:gd name="connsiteY120" fmla="*/ 291643 h 447598"/>
              <a:gd name="connsiteX121" fmla="*/ 237967 w 357774"/>
              <a:gd name="connsiteY121" fmla="*/ 294683 h 447598"/>
              <a:gd name="connsiteX122" fmla="*/ 233038 w 357774"/>
              <a:gd name="connsiteY122" fmla="*/ 298103 h 447598"/>
              <a:gd name="connsiteX123" fmla="*/ 228108 w 357774"/>
              <a:gd name="connsiteY123" fmla="*/ 301523 h 447598"/>
              <a:gd name="connsiteX124" fmla="*/ 223179 w 357774"/>
              <a:gd name="connsiteY124" fmla="*/ 305703 h 447598"/>
              <a:gd name="connsiteX125" fmla="*/ 219008 w 357774"/>
              <a:gd name="connsiteY125" fmla="*/ 309503 h 447598"/>
              <a:gd name="connsiteX126" fmla="*/ 214837 w 357774"/>
              <a:gd name="connsiteY126" fmla="*/ 314063 h 447598"/>
              <a:gd name="connsiteX127" fmla="*/ 211425 w 357774"/>
              <a:gd name="connsiteY127" fmla="*/ 319003 h 447598"/>
              <a:gd name="connsiteX128" fmla="*/ 207633 w 357774"/>
              <a:gd name="connsiteY128" fmla="*/ 323943 h 447598"/>
              <a:gd name="connsiteX129" fmla="*/ 204220 w 357774"/>
              <a:gd name="connsiteY129" fmla="*/ 328884 h 447598"/>
              <a:gd name="connsiteX130" fmla="*/ 201945 w 357774"/>
              <a:gd name="connsiteY130" fmla="*/ 334584 h 447598"/>
              <a:gd name="connsiteX131" fmla="*/ 199291 w 357774"/>
              <a:gd name="connsiteY131" fmla="*/ 339904 h 447598"/>
              <a:gd name="connsiteX132" fmla="*/ 197395 w 357774"/>
              <a:gd name="connsiteY132" fmla="*/ 345984 h 447598"/>
              <a:gd name="connsiteX133" fmla="*/ 195499 w 357774"/>
              <a:gd name="connsiteY133" fmla="*/ 351684 h 447598"/>
              <a:gd name="connsiteX134" fmla="*/ 146965 w 357774"/>
              <a:gd name="connsiteY134" fmla="*/ 351684 h 447598"/>
              <a:gd name="connsiteX135" fmla="*/ 146965 w 357774"/>
              <a:gd name="connsiteY135" fmla="*/ 261622 h 447598"/>
              <a:gd name="connsiteX136" fmla="*/ 59376 w 357774"/>
              <a:gd name="connsiteY136" fmla="*/ 261622 h 447598"/>
              <a:gd name="connsiteX137" fmla="*/ 152416 w 357774"/>
              <a:gd name="connsiteY137" fmla="*/ 0 h 447598"/>
              <a:gd name="connsiteX138" fmla="*/ 157764 w 357774"/>
              <a:gd name="connsiteY138" fmla="*/ 0 h 447598"/>
              <a:gd name="connsiteX139" fmla="*/ 162730 w 357774"/>
              <a:gd name="connsiteY139" fmla="*/ 0 h 447598"/>
              <a:gd name="connsiteX140" fmla="*/ 167695 w 357774"/>
              <a:gd name="connsiteY140" fmla="*/ 381 h 447598"/>
              <a:gd name="connsiteX141" fmla="*/ 172661 w 357774"/>
              <a:gd name="connsiteY141" fmla="*/ 1525 h 447598"/>
              <a:gd name="connsiteX142" fmla="*/ 176863 w 357774"/>
              <a:gd name="connsiteY142" fmla="*/ 2669 h 447598"/>
              <a:gd name="connsiteX143" fmla="*/ 181447 w 357774"/>
              <a:gd name="connsiteY143" fmla="*/ 3432 h 447598"/>
              <a:gd name="connsiteX144" fmla="*/ 185649 w 357774"/>
              <a:gd name="connsiteY144" fmla="*/ 4957 h 447598"/>
              <a:gd name="connsiteX145" fmla="*/ 189469 w 357774"/>
              <a:gd name="connsiteY145" fmla="*/ 6864 h 447598"/>
              <a:gd name="connsiteX146" fmla="*/ 192907 w 357774"/>
              <a:gd name="connsiteY146" fmla="*/ 8389 h 447598"/>
              <a:gd name="connsiteX147" fmla="*/ 195963 w 357774"/>
              <a:gd name="connsiteY147" fmla="*/ 11058 h 447598"/>
              <a:gd name="connsiteX148" fmla="*/ 199019 w 357774"/>
              <a:gd name="connsiteY148" fmla="*/ 12965 h 447598"/>
              <a:gd name="connsiteX149" fmla="*/ 201311 w 357774"/>
              <a:gd name="connsiteY149" fmla="*/ 15253 h 447598"/>
              <a:gd name="connsiteX150" fmla="*/ 203603 w 357774"/>
              <a:gd name="connsiteY150" fmla="*/ 17922 h 447598"/>
              <a:gd name="connsiteX151" fmla="*/ 205513 w 357774"/>
              <a:gd name="connsiteY151" fmla="*/ 20973 h 447598"/>
              <a:gd name="connsiteX152" fmla="*/ 206277 w 357774"/>
              <a:gd name="connsiteY152" fmla="*/ 23260 h 447598"/>
              <a:gd name="connsiteX153" fmla="*/ 207423 w 357774"/>
              <a:gd name="connsiteY153" fmla="*/ 26311 h 447598"/>
              <a:gd name="connsiteX154" fmla="*/ 207423 w 357774"/>
              <a:gd name="connsiteY154" fmla="*/ 29362 h 447598"/>
              <a:gd name="connsiteX155" fmla="*/ 207423 w 357774"/>
              <a:gd name="connsiteY155" fmla="*/ 30506 h 447598"/>
              <a:gd name="connsiteX156" fmla="*/ 261284 w 357774"/>
              <a:gd name="connsiteY156" fmla="*/ 30506 h 447598"/>
              <a:gd name="connsiteX157" fmla="*/ 261284 w 357774"/>
              <a:gd name="connsiteY157" fmla="*/ 55291 h 447598"/>
              <a:gd name="connsiteX158" fmla="*/ 261666 w 357774"/>
              <a:gd name="connsiteY158" fmla="*/ 55291 h 447598"/>
              <a:gd name="connsiteX159" fmla="*/ 315145 w 357774"/>
              <a:gd name="connsiteY159" fmla="*/ 55291 h 447598"/>
              <a:gd name="connsiteX160" fmla="*/ 315145 w 357774"/>
              <a:gd name="connsiteY160" fmla="*/ 287517 h 447598"/>
              <a:gd name="connsiteX161" fmla="*/ 308269 w 357774"/>
              <a:gd name="connsiteY161" fmla="*/ 285229 h 447598"/>
              <a:gd name="connsiteX162" fmla="*/ 300629 w 357774"/>
              <a:gd name="connsiteY162" fmla="*/ 283322 h 447598"/>
              <a:gd name="connsiteX163" fmla="*/ 292607 w 357774"/>
              <a:gd name="connsiteY163" fmla="*/ 282559 h 447598"/>
              <a:gd name="connsiteX164" fmla="*/ 285350 w 357774"/>
              <a:gd name="connsiteY164" fmla="*/ 282559 h 447598"/>
              <a:gd name="connsiteX165" fmla="*/ 278856 w 357774"/>
              <a:gd name="connsiteY165" fmla="*/ 282559 h 447598"/>
              <a:gd name="connsiteX166" fmla="*/ 278856 w 357774"/>
              <a:gd name="connsiteY166" fmla="*/ 240614 h 447598"/>
              <a:gd name="connsiteX167" fmla="*/ 278856 w 357774"/>
              <a:gd name="connsiteY167" fmla="*/ 219641 h 447598"/>
              <a:gd name="connsiteX168" fmla="*/ 278856 w 357774"/>
              <a:gd name="connsiteY168" fmla="*/ 198669 h 447598"/>
              <a:gd name="connsiteX169" fmla="*/ 278856 w 357774"/>
              <a:gd name="connsiteY169" fmla="*/ 88466 h 447598"/>
              <a:gd name="connsiteX170" fmla="*/ 242566 w 357774"/>
              <a:gd name="connsiteY170" fmla="*/ 88466 h 447598"/>
              <a:gd name="connsiteX171" fmla="*/ 242566 w 357774"/>
              <a:gd name="connsiteY171" fmla="*/ 88085 h 447598"/>
              <a:gd name="connsiteX172" fmla="*/ 242566 w 357774"/>
              <a:gd name="connsiteY172" fmla="*/ 57579 h 447598"/>
              <a:gd name="connsiteX173" fmla="*/ 247532 w 357774"/>
              <a:gd name="connsiteY173" fmla="*/ 57579 h 447598"/>
              <a:gd name="connsiteX174" fmla="*/ 247532 w 357774"/>
              <a:gd name="connsiteY174" fmla="*/ 38513 h 447598"/>
              <a:gd name="connsiteX175" fmla="*/ 231488 w 357774"/>
              <a:gd name="connsiteY175" fmla="*/ 38513 h 447598"/>
              <a:gd name="connsiteX176" fmla="*/ 231488 w 357774"/>
              <a:gd name="connsiteY176" fmla="*/ 57579 h 447598"/>
              <a:gd name="connsiteX177" fmla="*/ 236072 w 357774"/>
              <a:gd name="connsiteY177" fmla="*/ 57579 h 447598"/>
              <a:gd name="connsiteX178" fmla="*/ 236072 w 357774"/>
              <a:gd name="connsiteY178" fmla="*/ 88085 h 447598"/>
              <a:gd name="connsiteX179" fmla="*/ 83657 w 357774"/>
              <a:gd name="connsiteY179" fmla="*/ 88085 h 447598"/>
              <a:gd name="connsiteX180" fmla="*/ 83657 w 357774"/>
              <a:gd name="connsiteY180" fmla="*/ 57579 h 447598"/>
              <a:gd name="connsiteX181" fmla="*/ 88241 w 357774"/>
              <a:gd name="connsiteY181" fmla="*/ 57579 h 447598"/>
              <a:gd name="connsiteX182" fmla="*/ 88241 w 357774"/>
              <a:gd name="connsiteY182" fmla="*/ 38513 h 447598"/>
              <a:gd name="connsiteX183" fmla="*/ 72197 w 357774"/>
              <a:gd name="connsiteY183" fmla="*/ 38513 h 447598"/>
              <a:gd name="connsiteX184" fmla="*/ 72197 w 357774"/>
              <a:gd name="connsiteY184" fmla="*/ 57579 h 447598"/>
              <a:gd name="connsiteX185" fmla="*/ 77163 w 357774"/>
              <a:gd name="connsiteY185" fmla="*/ 57579 h 447598"/>
              <a:gd name="connsiteX186" fmla="*/ 77163 w 357774"/>
              <a:gd name="connsiteY186" fmla="*/ 88085 h 447598"/>
              <a:gd name="connsiteX187" fmla="*/ 77163 w 357774"/>
              <a:gd name="connsiteY187" fmla="*/ 88466 h 447598"/>
              <a:gd name="connsiteX188" fmla="*/ 40491 w 357774"/>
              <a:gd name="connsiteY188" fmla="*/ 88466 h 447598"/>
              <a:gd name="connsiteX189" fmla="*/ 40491 w 357774"/>
              <a:gd name="connsiteY189" fmla="*/ 265400 h 447598"/>
              <a:gd name="connsiteX190" fmla="*/ 140956 w 357774"/>
              <a:gd name="connsiteY190" fmla="*/ 373695 h 447598"/>
              <a:gd name="connsiteX191" fmla="*/ 192907 w 357774"/>
              <a:gd name="connsiteY191" fmla="*/ 373695 h 447598"/>
              <a:gd name="connsiteX192" fmla="*/ 192907 w 357774"/>
              <a:gd name="connsiteY192" fmla="*/ 374077 h 447598"/>
              <a:gd name="connsiteX193" fmla="*/ 192907 w 357774"/>
              <a:gd name="connsiteY193" fmla="*/ 379796 h 447598"/>
              <a:gd name="connsiteX194" fmla="*/ 194053 w 357774"/>
              <a:gd name="connsiteY194" fmla="*/ 385897 h 447598"/>
              <a:gd name="connsiteX195" fmla="*/ 194435 w 357774"/>
              <a:gd name="connsiteY195" fmla="*/ 391617 h 447598"/>
              <a:gd name="connsiteX196" fmla="*/ 195963 w 357774"/>
              <a:gd name="connsiteY196" fmla="*/ 396956 h 447598"/>
              <a:gd name="connsiteX197" fmla="*/ 197491 w 357774"/>
              <a:gd name="connsiteY197" fmla="*/ 402294 h 447598"/>
              <a:gd name="connsiteX198" fmla="*/ 199401 w 357774"/>
              <a:gd name="connsiteY198" fmla="*/ 408014 h 447598"/>
              <a:gd name="connsiteX199" fmla="*/ 0 w 357774"/>
              <a:gd name="connsiteY199" fmla="*/ 408014 h 447598"/>
              <a:gd name="connsiteX200" fmla="*/ 0 w 357774"/>
              <a:gd name="connsiteY200" fmla="*/ 55291 h 447598"/>
              <a:gd name="connsiteX201" fmla="*/ 54243 w 357774"/>
              <a:gd name="connsiteY201" fmla="*/ 55291 h 447598"/>
              <a:gd name="connsiteX202" fmla="*/ 54243 w 357774"/>
              <a:gd name="connsiteY202" fmla="*/ 30506 h 447598"/>
              <a:gd name="connsiteX203" fmla="*/ 107722 w 357774"/>
              <a:gd name="connsiteY203" fmla="*/ 30506 h 447598"/>
              <a:gd name="connsiteX204" fmla="*/ 107722 w 357774"/>
              <a:gd name="connsiteY204" fmla="*/ 29362 h 447598"/>
              <a:gd name="connsiteX205" fmla="*/ 108104 w 357774"/>
              <a:gd name="connsiteY205" fmla="*/ 26311 h 447598"/>
              <a:gd name="connsiteX206" fmla="*/ 109250 w 357774"/>
              <a:gd name="connsiteY206" fmla="*/ 23260 h 447598"/>
              <a:gd name="connsiteX207" fmla="*/ 110014 w 357774"/>
              <a:gd name="connsiteY207" fmla="*/ 20973 h 447598"/>
              <a:gd name="connsiteX208" fmla="*/ 111542 w 357774"/>
              <a:gd name="connsiteY208" fmla="*/ 17922 h 447598"/>
              <a:gd name="connsiteX209" fmla="*/ 114216 w 357774"/>
              <a:gd name="connsiteY209" fmla="*/ 15253 h 447598"/>
              <a:gd name="connsiteX210" fmla="*/ 116508 w 357774"/>
              <a:gd name="connsiteY210" fmla="*/ 12965 h 447598"/>
              <a:gd name="connsiteX211" fmla="*/ 119182 w 357774"/>
              <a:gd name="connsiteY211" fmla="*/ 11058 h 447598"/>
              <a:gd name="connsiteX212" fmla="*/ 122620 w 357774"/>
              <a:gd name="connsiteY212" fmla="*/ 8389 h 447598"/>
              <a:gd name="connsiteX213" fmla="*/ 126058 w 357774"/>
              <a:gd name="connsiteY213" fmla="*/ 6864 h 447598"/>
              <a:gd name="connsiteX214" fmla="*/ 129496 w 357774"/>
              <a:gd name="connsiteY214" fmla="*/ 4957 h 447598"/>
              <a:gd name="connsiteX215" fmla="*/ 134080 w 357774"/>
              <a:gd name="connsiteY215" fmla="*/ 3432 h 447598"/>
              <a:gd name="connsiteX216" fmla="*/ 138282 w 357774"/>
              <a:gd name="connsiteY216" fmla="*/ 2669 h 447598"/>
              <a:gd name="connsiteX217" fmla="*/ 143248 w 357774"/>
              <a:gd name="connsiteY217" fmla="*/ 1525 h 447598"/>
              <a:gd name="connsiteX218" fmla="*/ 147450 w 357774"/>
              <a:gd name="connsiteY218" fmla="*/ 381 h 4475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Lst>
            <a:rect l="l" t="t" r="r" b="b"/>
            <a:pathLst>
              <a:path w="357774" h="447598">
                <a:moveTo>
                  <a:pt x="278786" y="336079"/>
                </a:moveTo>
                <a:lnTo>
                  <a:pt x="276879" y="336460"/>
                </a:lnTo>
                <a:lnTo>
                  <a:pt x="275352" y="337602"/>
                </a:lnTo>
                <a:lnTo>
                  <a:pt x="274207" y="339124"/>
                </a:lnTo>
                <a:lnTo>
                  <a:pt x="273826" y="340647"/>
                </a:lnTo>
                <a:lnTo>
                  <a:pt x="273826" y="366909"/>
                </a:lnTo>
                <a:lnTo>
                  <a:pt x="247878" y="366909"/>
                </a:lnTo>
                <a:lnTo>
                  <a:pt x="245970" y="367289"/>
                </a:lnTo>
                <a:lnTo>
                  <a:pt x="244444" y="368431"/>
                </a:lnTo>
                <a:lnTo>
                  <a:pt x="243299" y="369954"/>
                </a:lnTo>
                <a:lnTo>
                  <a:pt x="242918" y="371857"/>
                </a:lnTo>
                <a:lnTo>
                  <a:pt x="242918" y="379850"/>
                </a:lnTo>
                <a:lnTo>
                  <a:pt x="243299" y="381372"/>
                </a:lnTo>
                <a:lnTo>
                  <a:pt x="244444" y="382894"/>
                </a:lnTo>
                <a:lnTo>
                  <a:pt x="245970" y="384036"/>
                </a:lnTo>
                <a:lnTo>
                  <a:pt x="247878" y="384417"/>
                </a:lnTo>
                <a:lnTo>
                  <a:pt x="273826" y="384417"/>
                </a:lnTo>
                <a:lnTo>
                  <a:pt x="273826" y="410679"/>
                </a:lnTo>
                <a:lnTo>
                  <a:pt x="274207" y="412582"/>
                </a:lnTo>
                <a:lnTo>
                  <a:pt x="275352" y="414104"/>
                </a:lnTo>
                <a:lnTo>
                  <a:pt x="276879" y="415246"/>
                </a:lnTo>
                <a:lnTo>
                  <a:pt x="278786" y="415627"/>
                </a:lnTo>
                <a:lnTo>
                  <a:pt x="286800" y="415627"/>
                </a:lnTo>
                <a:lnTo>
                  <a:pt x="288708" y="415246"/>
                </a:lnTo>
                <a:lnTo>
                  <a:pt x="290234" y="414104"/>
                </a:lnTo>
                <a:lnTo>
                  <a:pt x="290997" y="412582"/>
                </a:lnTo>
                <a:lnTo>
                  <a:pt x="290997" y="410679"/>
                </a:lnTo>
                <a:lnTo>
                  <a:pt x="290997" y="384417"/>
                </a:lnTo>
                <a:lnTo>
                  <a:pt x="317708" y="384417"/>
                </a:lnTo>
                <a:lnTo>
                  <a:pt x="319616" y="384036"/>
                </a:lnTo>
                <a:lnTo>
                  <a:pt x="321142" y="382894"/>
                </a:lnTo>
                <a:lnTo>
                  <a:pt x="321905" y="381372"/>
                </a:lnTo>
                <a:lnTo>
                  <a:pt x="322668" y="379850"/>
                </a:lnTo>
                <a:lnTo>
                  <a:pt x="322668" y="371857"/>
                </a:lnTo>
                <a:lnTo>
                  <a:pt x="321905" y="369954"/>
                </a:lnTo>
                <a:lnTo>
                  <a:pt x="321142" y="368431"/>
                </a:lnTo>
                <a:lnTo>
                  <a:pt x="319616" y="367289"/>
                </a:lnTo>
                <a:lnTo>
                  <a:pt x="317708" y="366909"/>
                </a:lnTo>
                <a:lnTo>
                  <a:pt x="290997" y="366909"/>
                </a:lnTo>
                <a:lnTo>
                  <a:pt x="290997" y="340647"/>
                </a:lnTo>
                <a:lnTo>
                  <a:pt x="290997" y="339124"/>
                </a:lnTo>
                <a:lnTo>
                  <a:pt x="290234" y="337602"/>
                </a:lnTo>
                <a:lnTo>
                  <a:pt x="288708" y="336460"/>
                </a:lnTo>
                <a:lnTo>
                  <a:pt x="286800" y="336079"/>
                </a:lnTo>
                <a:close/>
                <a:moveTo>
                  <a:pt x="283365" y="298399"/>
                </a:moveTo>
                <a:lnTo>
                  <a:pt x="289852" y="298780"/>
                </a:lnTo>
                <a:lnTo>
                  <a:pt x="296721" y="299922"/>
                </a:lnTo>
                <a:lnTo>
                  <a:pt x="303208" y="301444"/>
                </a:lnTo>
                <a:lnTo>
                  <a:pt x="309313" y="303347"/>
                </a:lnTo>
                <a:lnTo>
                  <a:pt x="315037" y="306011"/>
                </a:lnTo>
                <a:lnTo>
                  <a:pt x="321142" y="308676"/>
                </a:lnTo>
                <a:lnTo>
                  <a:pt x="326103" y="312101"/>
                </a:lnTo>
                <a:lnTo>
                  <a:pt x="331063" y="316288"/>
                </a:lnTo>
                <a:lnTo>
                  <a:pt x="336024" y="320094"/>
                </a:lnTo>
                <a:lnTo>
                  <a:pt x="340603" y="325042"/>
                </a:lnTo>
                <a:lnTo>
                  <a:pt x="344037" y="329990"/>
                </a:lnTo>
                <a:lnTo>
                  <a:pt x="347471" y="335699"/>
                </a:lnTo>
                <a:lnTo>
                  <a:pt x="350524" y="341027"/>
                </a:lnTo>
                <a:lnTo>
                  <a:pt x="352814" y="347117"/>
                </a:lnTo>
                <a:lnTo>
                  <a:pt x="355103" y="353588"/>
                </a:lnTo>
                <a:lnTo>
                  <a:pt x="356629" y="360058"/>
                </a:lnTo>
                <a:lnTo>
                  <a:pt x="357393" y="366528"/>
                </a:lnTo>
                <a:lnTo>
                  <a:pt x="357774" y="372999"/>
                </a:lnTo>
                <a:lnTo>
                  <a:pt x="357393" y="380230"/>
                </a:lnTo>
                <a:lnTo>
                  <a:pt x="356629" y="387842"/>
                </a:lnTo>
                <a:lnTo>
                  <a:pt x="354340" y="395455"/>
                </a:lnTo>
                <a:lnTo>
                  <a:pt x="352050" y="402306"/>
                </a:lnTo>
                <a:lnTo>
                  <a:pt x="348998" y="408776"/>
                </a:lnTo>
                <a:lnTo>
                  <a:pt x="345182" y="414866"/>
                </a:lnTo>
                <a:lnTo>
                  <a:pt x="340603" y="420575"/>
                </a:lnTo>
                <a:lnTo>
                  <a:pt x="336024" y="425523"/>
                </a:lnTo>
                <a:lnTo>
                  <a:pt x="330682" y="430471"/>
                </a:lnTo>
                <a:lnTo>
                  <a:pt x="324958" y="435038"/>
                </a:lnTo>
                <a:lnTo>
                  <a:pt x="318471" y="438464"/>
                </a:lnTo>
                <a:lnTo>
                  <a:pt x="311984" y="441508"/>
                </a:lnTo>
                <a:lnTo>
                  <a:pt x="305116" y="444173"/>
                </a:lnTo>
                <a:lnTo>
                  <a:pt x="298247" y="446076"/>
                </a:lnTo>
                <a:lnTo>
                  <a:pt x="290615" y="446837"/>
                </a:lnTo>
                <a:lnTo>
                  <a:pt x="283365" y="447598"/>
                </a:lnTo>
                <a:lnTo>
                  <a:pt x="276879" y="447598"/>
                </a:lnTo>
                <a:lnTo>
                  <a:pt x="270392" y="446456"/>
                </a:lnTo>
                <a:lnTo>
                  <a:pt x="264286" y="444934"/>
                </a:lnTo>
                <a:lnTo>
                  <a:pt x="258181" y="443411"/>
                </a:lnTo>
                <a:lnTo>
                  <a:pt x="252457" y="441128"/>
                </a:lnTo>
                <a:lnTo>
                  <a:pt x="246733" y="438464"/>
                </a:lnTo>
                <a:lnTo>
                  <a:pt x="241773" y="435038"/>
                </a:lnTo>
                <a:lnTo>
                  <a:pt x="236812" y="431613"/>
                </a:lnTo>
                <a:lnTo>
                  <a:pt x="232233" y="427426"/>
                </a:lnTo>
                <a:lnTo>
                  <a:pt x="228036" y="423620"/>
                </a:lnTo>
                <a:lnTo>
                  <a:pt x="223838" y="418672"/>
                </a:lnTo>
                <a:lnTo>
                  <a:pt x="220404" y="414104"/>
                </a:lnTo>
                <a:lnTo>
                  <a:pt x="217352" y="408776"/>
                </a:lnTo>
                <a:lnTo>
                  <a:pt x="215062" y="403067"/>
                </a:lnTo>
                <a:lnTo>
                  <a:pt x="212391" y="397738"/>
                </a:lnTo>
                <a:lnTo>
                  <a:pt x="210483" y="391649"/>
                </a:lnTo>
                <a:lnTo>
                  <a:pt x="208957" y="382514"/>
                </a:lnTo>
                <a:lnTo>
                  <a:pt x="208575" y="377947"/>
                </a:lnTo>
                <a:lnTo>
                  <a:pt x="208575" y="372999"/>
                </a:lnTo>
                <a:lnTo>
                  <a:pt x="208575" y="365386"/>
                </a:lnTo>
                <a:lnTo>
                  <a:pt x="210101" y="358155"/>
                </a:lnTo>
                <a:lnTo>
                  <a:pt x="211628" y="350923"/>
                </a:lnTo>
                <a:lnTo>
                  <a:pt x="214299" y="344072"/>
                </a:lnTo>
                <a:lnTo>
                  <a:pt x="217352" y="337602"/>
                </a:lnTo>
                <a:lnTo>
                  <a:pt x="220786" y="331132"/>
                </a:lnTo>
                <a:lnTo>
                  <a:pt x="225365" y="325803"/>
                </a:lnTo>
                <a:lnTo>
                  <a:pt x="230325" y="320094"/>
                </a:lnTo>
                <a:lnTo>
                  <a:pt x="235286" y="315146"/>
                </a:lnTo>
                <a:lnTo>
                  <a:pt x="241391" y="311340"/>
                </a:lnTo>
                <a:lnTo>
                  <a:pt x="247497" y="307153"/>
                </a:lnTo>
                <a:lnTo>
                  <a:pt x="253984" y="304489"/>
                </a:lnTo>
                <a:lnTo>
                  <a:pt x="260852" y="301825"/>
                </a:lnTo>
                <a:lnTo>
                  <a:pt x="267721" y="299922"/>
                </a:lnTo>
                <a:lnTo>
                  <a:pt x="275352" y="298780"/>
                </a:lnTo>
                <a:close/>
                <a:moveTo>
                  <a:pt x="59376" y="111138"/>
                </a:moveTo>
                <a:lnTo>
                  <a:pt x="260338" y="111138"/>
                </a:lnTo>
                <a:lnTo>
                  <a:pt x="260338" y="198920"/>
                </a:lnTo>
                <a:lnTo>
                  <a:pt x="260338" y="219821"/>
                </a:lnTo>
                <a:lnTo>
                  <a:pt x="260338" y="285182"/>
                </a:lnTo>
                <a:lnTo>
                  <a:pt x="254271" y="287463"/>
                </a:lnTo>
                <a:lnTo>
                  <a:pt x="248963" y="289363"/>
                </a:lnTo>
                <a:lnTo>
                  <a:pt x="243275" y="291643"/>
                </a:lnTo>
                <a:lnTo>
                  <a:pt x="237967" y="294683"/>
                </a:lnTo>
                <a:lnTo>
                  <a:pt x="233038" y="298103"/>
                </a:lnTo>
                <a:lnTo>
                  <a:pt x="228108" y="301523"/>
                </a:lnTo>
                <a:lnTo>
                  <a:pt x="223179" y="305703"/>
                </a:lnTo>
                <a:lnTo>
                  <a:pt x="219008" y="309503"/>
                </a:lnTo>
                <a:lnTo>
                  <a:pt x="214837" y="314063"/>
                </a:lnTo>
                <a:lnTo>
                  <a:pt x="211425" y="319003"/>
                </a:lnTo>
                <a:lnTo>
                  <a:pt x="207633" y="323943"/>
                </a:lnTo>
                <a:lnTo>
                  <a:pt x="204220" y="328884"/>
                </a:lnTo>
                <a:lnTo>
                  <a:pt x="201945" y="334584"/>
                </a:lnTo>
                <a:lnTo>
                  <a:pt x="199291" y="339904"/>
                </a:lnTo>
                <a:lnTo>
                  <a:pt x="197395" y="345984"/>
                </a:lnTo>
                <a:lnTo>
                  <a:pt x="195499" y="351684"/>
                </a:lnTo>
                <a:lnTo>
                  <a:pt x="146965" y="351684"/>
                </a:lnTo>
                <a:lnTo>
                  <a:pt x="146965" y="261622"/>
                </a:lnTo>
                <a:lnTo>
                  <a:pt x="59376" y="261622"/>
                </a:lnTo>
                <a:close/>
                <a:moveTo>
                  <a:pt x="152416" y="0"/>
                </a:moveTo>
                <a:lnTo>
                  <a:pt x="157764" y="0"/>
                </a:lnTo>
                <a:lnTo>
                  <a:pt x="162730" y="0"/>
                </a:lnTo>
                <a:lnTo>
                  <a:pt x="167695" y="381"/>
                </a:lnTo>
                <a:lnTo>
                  <a:pt x="172661" y="1525"/>
                </a:lnTo>
                <a:lnTo>
                  <a:pt x="176863" y="2669"/>
                </a:lnTo>
                <a:lnTo>
                  <a:pt x="181447" y="3432"/>
                </a:lnTo>
                <a:lnTo>
                  <a:pt x="185649" y="4957"/>
                </a:lnTo>
                <a:lnTo>
                  <a:pt x="189469" y="6864"/>
                </a:lnTo>
                <a:lnTo>
                  <a:pt x="192907" y="8389"/>
                </a:lnTo>
                <a:lnTo>
                  <a:pt x="195963" y="11058"/>
                </a:lnTo>
                <a:lnTo>
                  <a:pt x="199019" y="12965"/>
                </a:lnTo>
                <a:lnTo>
                  <a:pt x="201311" y="15253"/>
                </a:lnTo>
                <a:lnTo>
                  <a:pt x="203603" y="17922"/>
                </a:lnTo>
                <a:lnTo>
                  <a:pt x="205513" y="20973"/>
                </a:lnTo>
                <a:lnTo>
                  <a:pt x="206277" y="23260"/>
                </a:lnTo>
                <a:lnTo>
                  <a:pt x="207423" y="26311"/>
                </a:lnTo>
                <a:lnTo>
                  <a:pt x="207423" y="29362"/>
                </a:lnTo>
                <a:lnTo>
                  <a:pt x="207423" y="30506"/>
                </a:lnTo>
                <a:lnTo>
                  <a:pt x="261284" y="30506"/>
                </a:lnTo>
                <a:lnTo>
                  <a:pt x="261284" y="55291"/>
                </a:lnTo>
                <a:lnTo>
                  <a:pt x="261666" y="55291"/>
                </a:lnTo>
                <a:lnTo>
                  <a:pt x="315145" y="55291"/>
                </a:lnTo>
                <a:lnTo>
                  <a:pt x="315145" y="287517"/>
                </a:lnTo>
                <a:lnTo>
                  <a:pt x="308269" y="285229"/>
                </a:lnTo>
                <a:lnTo>
                  <a:pt x="300629" y="283322"/>
                </a:lnTo>
                <a:lnTo>
                  <a:pt x="292607" y="282559"/>
                </a:lnTo>
                <a:lnTo>
                  <a:pt x="285350" y="282559"/>
                </a:lnTo>
                <a:lnTo>
                  <a:pt x="278856" y="282559"/>
                </a:lnTo>
                <a:lnTo>
                  <a:pt x="278856" y="240614"/>
                </a:lnTo>
                <a:lnTo>
                  <a:pt x="278856" y="219641"/>
                </a:lnTo>
                <a:lnTo>
                  <a:pt x="278856" y="198669"/>
                </a:lnTo>
                <a:lnTo>
                  <a:pt x="278856" y="88466"/>
                </a:lnTo>
                <a:lnTo>
                  <a:pt x="242566" y="88466"/>
                </a:lnTo>
                <a:lnTo>
                  <a:pt x="242566" y="88085"/>
                </a:lnTo>
                <a:lnTo>
                  <a:pt x="242566" y="57579"/>
                </a:lnTo>
                <a:lnTo>
                  <a:pt x="247532" y="57579"/>
                </a:lnTo>
                <a:lnTo>
                  <a:pt x="247532" y="38513"/>
                </a:lnTo>
                <a:lnTo>
                  <a:pt x="231488" y="38513"/>
                </a:lnTo>
                <a:lnTo>
                  <a:pt x="231488" y="57579"/>
                </a:lnTo>
                <a:lnTo>
                  <a:pt x="236072" y="57579"/>
                </a:lnTo>
                <a:lnTo>
                  <a:pt x="236072" y="88085"/>
                </a:lnTo>
                <a:lnTo>
                  <a:pt x="83657" y="88085"/>
                </a:lnTo>
                <a:lnTo>
                  <a:pt x="83657" y="57579"/>
                </a:lnTo>
                <a:lnTo>
                  <a:pt x="88241" y="57579"/>
                </a:lnTo>
                <a:lnTo>
                  <a:pt x="88241" y="38513"/>
                </a:lnTo>
                <a:lnTo>
                  <a:pt x="72197" y="38513"/>
                </a:lnTo>
                <a:lnTo>
                  <a:pt x="72197" y="57579"/>
                </a:lnTo>
                <a:lnTo>
                  <a:pt x="77163" y="57579"/>
                </a:lnTo>
                <a:lnTo>
                  <a:pt x="77163" y="88085"/>
                </a:lnTo>
                <a:lnTo>
                  <a:pt x="77163" y="88466"/>
                </a:lnTo>
                <a:lnTo>
                  <a:pt x="40491" y="88466"/>
                </a:lnTo>
                <a:lnTo>
                  <a:pt x="40491" y="265400"/>
                </a:lnTo>
                <a:lnTo>
                  <a:pt x="140956" y="373695"/>
                </a:lnTo>
                <a:lnTo>
                  <a:pt x="192907" y="373695"/>
                </a:lnTo>
                <a:lnTo>
                  <a:pt x="192907" y="374077"/>
                </a:lnTo>
                <a:lnTo>
                  <a:pt x="192907" y="379796"/>
                </a:lnTo>
                <a:lnTo>
                  <a:pt x="194053" y="385897"/>
                </a:lnTo>
                <a:lnTo>
                  <a:pt x="194435" y="391617"/>
                </a:lnTo>
                <a:lnTo>
                  <a:pt x="195963" y="396956"/>
                </a:lnTo>
                <a:lnTo>
                  <a:pt x="197491" y="402294"/>
                </a:lnTo>
                <a:lnTo>
                  <a:pt x="199401" y="408014"/>
                </a:lnTo>
                <a:lnTo>
                  <a:pt x="0" y="408014"/>
                </a:lnTo>
                <a:lnTo>
                  <a:pt x="0" y="55291"/>
                </a:lnTo>
                <a:lnTo>
                  <a:pt x="54243" y="55291"/>
                </a:lnTo>
                <a:lnTo>
                  <a:pt x="54243" y="30506"/>
                </a:lnTo>
                <a:lnTo>
                  <a:pt x="107722" y="30506"/>
                </a:lnTo>
                <a:lnTo>
                  <a:pt x="107722" y="29362"/>
                </a:lnTo>
                <a:lnTo>
                  <a:pt x="108104" y="26311"/>
                </a:lnTo>
                <a:lnTo>
                  <a:pt x="109250" y="23260"/>
                </a:lnTo>
                <a:lnTo>
                  <a:pt x="110014" y="20973"/>
                </a:lnTo>
                <a:lnTo>
                  <a:pt x="111542" y="17922"/>
                </a:lnTo>
                <a:lnTo>
                  <a:pt x="114216" y="15253"/>
                </a:lnTo>
                <a:lnTo>
                  <a:pt x="116508" y="12965"/>
                </a:lnTo>
                <a:lnTo>
                  <a:pt x="119182" y="11058"/>
                </a:lnTo>
                <a:lnTo>
                  <a:pt x="122620" y="8389"/>
                </a:lnTo>
                <a:lnTo>
                  <a:pt x="126058" y="6864"/>
                </a:lnTo>
                <a:lnTo>
                  <a:pt x="129496" y="4957"/>
                </a:lnTo>
                <a:lnTo>
                  <a:pt x="134080" y="3432"/>
                </a:lnTo>
                <a:lnTo>
                  <a:pt x="138282" y="2669"/>
                </a:lnTo>
                <a:lnTo>
                  <a:pt x="143248" y="1525"/>
                </a:lnTo>
                <a:lnTo>
                  <a:pt x="147450" y="381"/>
                </a:lnTo>
                <a:close/>
              </a:path>
            </a:pathLst>
          </a:custGeom>
          <a:solidFill>
            <a:schemeClr val="tx2"/>
          </a:solidFill>
          <a:ln>
            <a:noFill/>
          </a:ln>
        </p:spPr>
        <p:txBody>
          <a:bodyPr vert="horz" wrap="square" lIns="91440" tIns="45720" rIns="91440" bIns="45720" numCol="1" anchor="t" anchorCtr="0" compatLnSpc="1">
            <a:noAutofit/>
          </a:bodyPr>
          <a:lstStyle/>
          <a:p>
            <a:endParaRPr lang="en-US" dirty="0"/>
          </a:p>
        </p:txBody>
      </p:sp>
    </p:spTree>
    <p:extLst>
      <p:ext uri="{BB962C8B-B14F-4D97-AF65-F5344CB8AC3E}">
        <p14:creationId xmlns:p14="http://schemas.microsoft.com/office/powerpoint/2010/main" val="12428112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animEffect transition="in" filter="barn(inVertical)">
                                      <p:cBhvr>
                                        <p:cTn id="11" dur="500"/>
                                        <p:tgtEl>
                                          <p:spTgt spid="14"/>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直接连接符 4"/>
          <p:cNvCxnSpPr/>
          <p:nvPr/>
        </p:nvCxnSpPr>
        <p:spPr>
          <a:xfrm flipH="1">
            <a:off x="6500495" y="1394460"/>
            <a:ext cx="3175" cy="446468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dirty="0">
                <a:sym typeface="+mn-ea"/>
              </a:rPr>
              <a:t>1.4 Python编程起步</a:t>
            </a:r>
            <a:endParaRPr altLang="zh-CN" kern="1200" dirty="0">
              <a:solidFill>
                <a:srgbClr val="1B3868"/>
              </a:solidFill>
              <a:latin typeface="微软雅黑" panose="020B0503020204020204" pitchFamily="34" charset="-122"/>
              <a:ea typeface="微软雅黑" panose="020B0503020204020204" pitchFamily="34" charset="-122"/>
              <a:cs typeface="+mj-cs"/>
            </a:endParaRPr>
          </a:p>
        </p:txBody>
      </p:sp>
      <p:sp>
        <p:nvSpPr>
          <p:cNvPr id="100" name="文本框 99"/>
          <p:cNvSpPr txBox="1"/>
          <p:nvPr/>
        </p:nvSpPr>
        <p:spPr>
          <a:xfrm>
            <a:off x="314960" y="1719580"/>
            <a:ext cx="5762625" cy="414020"/>
          </a:xfrm>
          <a:prstGeom prst="rect">
            <a:avLst/>
          </a:prstGeom>
          <a:noFill/>
          <a:ln w="9525">
            <a:noFill/>
          </a:ln>
        </p:spPr>
        <p:txBody>
          <a:bodyPr wrap="square">
            <a:spAutoFit/>
          </a:bodyPr>
          <a:lstStyle/>
          <a:p>
            <a:pPr indent="0"/>
            <a:r>
              <a:rPr lang="zh-CN" sz="1050" b="0">
                <a:ea typeface="宋体" panose="02010600030101010101" pitchFamily="2" charset="-122"/>
              </a:rPr>
              <a:t>IDLE中常用快捷键设置如表1-1所示。</a:t>
            </a:r>
          </a:p>
          <a:p>
            <a:pPr indent="0"/>
            <a:r>
              <a:rPr lang="zh-CN" sz="1050" b="0">
                <a:ea typeface="宋体" panose="02010600030101010101" pitchFamily="2" charset="-122"/>
              </a:rPr>
              <a:t>表</a:t>
            </a:r>
            <a:r>
              <a:rPr lang="en-US" sz="1050" b="0">
                <a:latin typeface="宋体" panose="02010600030101010101" pitchFamily="2" charset="-122"/>
                <a:ea typeface="宋体" panose="02010600030101010101" pitchFamily="2" charset="-122"/>
              </a:rPr>
              <a:t>1-1 </a:t>
            </a:r>
            <a:r>
              <a:rPr lang="zh-CN" sz="1050" b="0">
                <a:ea typeface="宋体" panose="02010600030101010101" pitchFamily="2" charset="-122"/>
              </a:rPr>
              <a:t>IDLE常用快捷键</a:t>
            </a:r>
            <a:endParaRPr lang="zh-CN" altLang="en-US"/>
          </a:p>
        </p:txBody>
      </p:sp>
      <p:graphicFrame>
        <p:nvGraphicFramePr>
          <p:cNvPr id="2" name="表格 1"/>
          <p:cNvGraphicFramePr/>
          <p:nvPr/>
        </p:nvGraphicFramePr>
        <p:xfrm>
          <a:off x="314960" y="2133600"/>
          <a:ext cx="5974715" cy="3341370"/>
        </p:xfrm>
        <a:graphic>
          <a:graphicData uri="http://schemas.openxmlformats.org/drawingml/2006/table">
            <a:tbl>
              <a:tblPr firstRow="1" bandRow="1">
                <a:tableStyleId>{5940675A-B579-460E-94D1-54222C63F5DA}</a:tableStyleId>
              </a:tblPr>
              <a:tblGrid>
                <a:gridCol w="1299845"/>
                <a:gridCol w="4674870"/>
              </a:tblGrid>
              <a:tr h="222885">
                <a:tc>
                  <a:txBody>
                    <a:bodyPr/>
                    <a:lstStyle/>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快捷键</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000" b="1">
                          <a:latin typeface="宋体" panose="02010600030101010101" pitchFamily="2" charset="-122"/>
                          <a:ea typeface="宋体" panose="02010600030101010101" pitchFamily="2" charset="-122"/>
                          <a:cs typeface="宋体" panose="02010600030101010101" pitchFamily="2" charset="-122"/>
                        </a:rPr>
                        <a:t>说明</a:t>
                      </a:r>
                      <a:endParaRPr lang="en-US" altLang="en-US" sz="1000" b="1">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F1</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打开 Python 帮助文档</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2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Alt+P</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浏览历史命令（上一条）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Alt+N</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浏览历史命令（下一条）</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44577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Alt+/</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自动补全前面曾经出现过的单词，如果之前有多个单词具有相同前缀，可以连续按下该快捷键，在多个单词中间循环选择</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Alt+3</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注释代码块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2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Alt+4</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取消代码块注释</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Alt+g</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转到某一行</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Ctrl+Z</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撤销一步操作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Ctrl+Shift+Z</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恢复上—次的撤销操作</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Ctrl+S</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保存文件</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250">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Ctrl+]</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缩进代码块</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Ctrl+[</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取消代码块缩进</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r h="222885">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Ctrl+F6</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a:noFill/>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buNone/>
                      </a:pPr>
                      <a:r>
                        <a:rPr lang="en-US" sz="1000" b="0">
                          <a:latin typeface="宋体" panose="02010600030101010101" pitchFamily="2" charset="-122"/>
                          <a:ea typeface="宋体" panose="02010600030101010101" pitchFamily="2" charset="-122"/>
                          <a:cs typeface="宋体" panose="02010600030101010101" pitchFamily="2" charset="-122"/>
                        </a:rPr>
                        <a:t>重新启动 Python Shell</a:t>
                      </a:r>
                      <a:endParaRPr lang="en-US" altLang="en-US" sz="10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lnL w="12700" cap="flat" cmpd="sng">
                      <a:solidFill>
                        <a:srgbClr val="080000"/>
                      </a:solidFill>
                      <a:prstDash val="solid"/>
                      <a:headEnd type="none" w="med" len="med"/>
                      <a:tailEnd type="none" w="med" len="med"/>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r>
            </a:tbl>
          </a:graphicData>
        </a:graphic>
      </p:graphicFrame>
      <p:pic>
        <p:nvPicPr>
          <p:cNvPr id="22" name="图片 2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7313930" y="930910"/>
            <a:ext cx="3924300" cy="5746750"/>
          </a:xfrm>
          <a:prstGeom prst="rect">
            <a:avLst/>
          </a:prstGeom>
          <a:noFill/>
          <a:ln>
            <a:noFill/>
          </a:ln>
        </p:spPr>
      </p:pic>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1296035"/>
            <a:ext cx="5690235" cy="1753235"/>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kern="1200" cap="none" normalizeH="0" baseline="0" noProof="0" dirty="0" smtClean="0">
                <a:latin typeface="+mn-lt"/>
                <a:ea typeface="+mn-ea"/>
                <a:cs typeface="+mn-cs"/>
              </a:rPr>
              <a:t>Python编程</a:t>
            </a:r>
          </a:p>
          <a:p>
            <a:pPr marR="0" indent="0" defTabSz="914400" fontAlgn="auto">
              <a:lnSpc>
                <a:spcPct val="150000"/>
              </a:lnSpc>
              <a:spcBef>
                <a:spcPts val="0"/>
              </a:spcBef>
              <a:spcAft>
                <a:spcPts val="0"/>
              </a:spcAft>
              <a:buClrTx/>
              <a:buSzTx/>
              <a:buFont typeface="+mj-lt"/>
              <a:buNone/>
              <a:defRPr/>
            </a:pPr>
            <a:r>
              <a:rPr kumimoji="0" lang="en-US" altLang="zh-CN" kern="1200" cap="none" normalizeH="0" baseline="0" noProof="0" dirty="0" smtClean="0">
                <a:latin typeface="+mn-lt"/>
                <a:ea typeface="+mn-ea"/>
                <a:cs typeface="+mn-cs"/>
              </a:rPr>
              <a:t>    </a:t>
            </a:r>
            <a:r>
              <a:rPr kumimoji="0" altLang="zh-CN" kern="1200" cap="none" normalizeH="0" baseline="0" noProof="0" dirty="0" smtClean="0">
                <a:latin typeface="+mn-lt"/>
                <a:ea typeface="+mn-ea"/>
                <a:cs typeface="+mn-cs"/>
              </a:rPr>
              <a:t>1. Python命令模式</a:t>
            </a:r>
          </a:p>
          <a:p>
            <a:pPr marR="0" indent="0" defTabSz="914400" fontAlgn="auto">
              <a:lnSpc>
                <a:spcPct val="150000"/>
              </a:lnSpc>
              <a:spcBef>
                <a:spcPts val="0"/>
              </a:spcBef>
              <a:spcAft>
                <a:spcPts val="0"/>
              </a:spcAft>
              <a:buClrTx/>
              <a:buSzTx/>
              <a:buFont typeface="+mj-lt"/>
              <a:buNone/>
              <a:defRPr/>
            </a:pPr>
            <a:r>
              <a:rPr kumimoji="0" altLang="zh-CN" kern="1200" cap="none" normalizeH="0" baseline="0" noProof="0" dirty="0" smtClean="0">
                <a:latin typeface="+mn-lt"/>
                <a:ea typeface="+mn-ea"/>
                <a:cs typeface="+mn-cs"/>
              </a:rPr>
              <a:t>直接在IDLE提示符“&gt;&gt;&gt;”后面输入相应的程序语句使用exit()退出交互模式。</a:t>
            </a:r>
          </a:p>
        </p:txBody>
      </p:sp>
      <p:cxnSp>
        <p:nvCxnSpPr>
          <p:cNvPr id="5" name="直接连接符 4"/>
          <p:cNvCxnSpPr/>
          <p:nvPr/>
        </p:nvCxnSpPr>
        <p:spPr>
          <a:xfrm flipH="1">
            <a:off x="6198870" y="1296035"/>
            <a:ext cx="3175" cy="446468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dirty="0">
                <a:sym typeface="+mn-ea"/>
              </a:rPr>
              <a:t>1.4 Python编程起步</a:t>
            </a:r>
            <a:endParaRPr altLang="zh-CN" kern="1200" dirty="0">
              <a:solidFill>
                <a:srgbClr val="1B3868"/>
              </a:solidFill>
              <a:latin typeface="微软雅黑" panose="020B0503020204020204" pitchFamily="34" charset="-122"/>
              <a:ea typeface="微软雅黑" panose="020B0503020204020204" pitchFamily="34" charset="-122"/>
              <a:cs typeface="+mj-cs"/>
            </a:endParaRPr>
          </a:p>
        </p:txBody>
      </p:sp>
      <p:sp>
        <p:nvSpPr>
          <p:cNvPr id="6" name="文本框 5"/>
          <p:cNvSpPr txBox="1"/>
          <p:nvPr/>
        </p:nvSpPr>
        <p:spPr>
          <a:xfrm>
            <a:off x="6368415" y="1296035"/>
            <a:ext cx="5577205" cy="1753235"/>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altLang="zh-CN" kern="1200" cap="none" normalizeH="0" baseline="0" noProof="0" dirty="0" smtClean="0">
                <a:latin typeface="+mn-lt"/>
                <a:ea typeface="+mn-ea"/>
                <a:cs typeface="+mn-cs"/>
              </a:rPr>
              <a:t>2.Python编辑模式</a:t>
            </a:r>
          </a:p>
          <a:p>
            <a:pPr marR="0" indent="0" defTabSz="914400" fontAlgn="auto">
              <a:lnSpc>
                <a:spcPct val="150000"/>
              </a:lnSpc>
              <a:spcBef>
                <a:spcPts val="0"/>
              </a:spcBef>
              <a:spcAft>
                <a:spcPts val="0"/>
              </a:spcAft>
              <a:buClrTx/>
              <a:buSzTx/>
              <a:buFont typeface="+mj-lt"/>
              <a:buNone/>
              <a:defRPr/>
            </a:pPr>
            <a:r>
              <a:rPr kumimoji="0" lang="en-US" kern="1200" cap="none" normalizeH="0" baseline="0" noProof="0" dirty="0" smtClean="0">
                <a:latin typeface="+mn-lt"/>
                <a:ea typeface="+mn-ea"/>
                <a:cs typeface="+mn-cs"/>
              </a:rPr>
              <a:t>     </a:t>
            </a:r>
            <a:r>
              <a:rPr kumimoji="0" altLang="zh-CN" kern="1200" cap="none" normalizeH="0" baseline="0" noProof="0" dirty="0" smtClean="0">
                <a:latin typeface="+mn-lt"/>
                <a:ea typeface="+mn-ea"/>
                <a:cs typeface="+mn-cs"/>
              </a:rPr>
              <a:t>Python Shell界面中，选择“File”|“New File”菜单命令，启动IDLE编辑器，标题栏为“*untitled”,在编辑区域编写Python程序代码，</a:t>
            </a:r>
          </a:p>
        </p:txBody>
      </p:sp>
      <p:sp>
        <p:nvSpPr>
          <p:cNvPr id="100" name="文本框 99"/>
          <p:cNvSpPr txBox="1"/>
          <p:nvPr/>
        </p:nvSpPr>
        <p:spPr>
          <a:xfrm>
            <a:off x="421005" y="3240722"/>
            <a:ext cx="5080000" cy="575945"/>
          </a:xfrm>
          <a:prstGeom prst="rect">
            <a:avLst/>
          </a:prstGeom>
          <a:noFill/>
          <a:ln w="9525">
            <a:noFill/>
          </a:ln>
        </p:spPr>
        <p:txBody>
          <a:bodyPr>
            <a:spAutoFit/>
          </a:bodyPr>
          <a:lstStyle/>
          <a:p>
            <a:pPr indent="266700"/>
            <a:r>
              <a:rPr lang="zh-CN" sz="1050" b="0">
                <a:ea typeface="宋体" panose="02010600030101010101" pitchFamily="2" charset="-122"/>
              </a:rPr>
              <a:t>（1）计算20+30的值</a:t>
            </a:r>
            <a:endParaRPr lang="en-US" sz="1050" b="0">
              <a:latin typeface="宋体" panose="02010600030101010101" pitchFamily="2" charset="-122"/>
              <a:ea typeface="宋体" panose="02010600030101010101" pitchFamily="2" charset="-122"/>
            </a:endParaRPr>
          </a:p>
          <a:p>
            <a:pPr indent="266700"/>
            <a:r>
              <a:rPr lang="en-US" sz="1050" b="0">
                <a:latin typeface="宋体" panose="02010600030101010101" pitchFamily="2" charset="-122"/>
                <a:ea typeface="宋体" panose="02010600030101010101" pitchFamily="2" charset="-122"/>
              </a:rPr>
              <a:t>&gt;&gt;&gt;20+30</a:t>
            </a:r>
          </a:p>
          <a:p>
            <a:pPr indent="266700"/>
            <a:r>
              <a:rPr lang="en-US" sz="1050" b="0">
                <a:latin typeface="宋体" panose="02010600030101010101" pitchFamily="2" charset="-122"/>
                <a:ea typeface="宋体" panose="02010600030101010101" pitchFamily="2" charset="-122"/>
              </a:rPr>
              <a:t>50</a:t>
            </a:r>
            <a:endParaRPr lang="zh-CN" altLang="en-US"/>
          </a:p>
        </p:txBody>
      </p:sp>
      <p:sp>
        <p:nvSpPr>
          <p:cNvPr id="2" name="文本框 1"/>
          <p:cNvSpPr txBox="1"/>
          <p:nvPr/>
        </p:nvSpPr>
        <p:spPr>
          <a:xfrm>
            <a:off x="421005" y="4007485"/>
            <a:ext cx="5080000" cy="414020"/>
          </a:xfrm>
          <a:prstGeom prst="rect">
            <a:avLst/>
          </a:prstGeom>
          <a:noFill/>
          <a:ln w="9525">
            <a:noFill/>
          </a:ln>
        </p:spPr>
        <p:txBody>
          <a:bodyPr>
            <a:spAutoFit/>
          </a:bodyPr>
          <a:lstStyle/>
          <a:p>
            <a:pPr indent="266700"/>
            <a:r>
              <a:rPr lang="zh-CN" sz="1050" b="0">
                <a:ea typeface="宋体" panose="02010600030101010101" pitchFamily="2" charset="-122"/>
              </a:rPr>
              <a:t>（2）获取</a:t>
            </a:r>
            <a:r>
              <a:rPr lang="en-US" sz="1050" b="0">
                <a:latin typeface="宋体" panose="02010600030101010101" pitchFamily="2" charset="-122"/>
                <a:ea typeface="宋体" panose="02010600030101010101" pitchFamily="2" charset="-122"/>
              </a:rPr>
              <a:t>Python</a:t>
            </a:r>
            <a:r>
              <a:rPr lang="zh-CN" sz="1050" b="0">
                <a:ea typeface="宋体" panose="02010600030101010101" pitchFamily="2" charset="-122"/>
              </a:rPr>
              <a:t>帮助信息</a:t>
            </a:r>
            <a:endParaRPr lang="en-US" sz="1050" b="0">
              <a:latin typeface="宋体" panose="02010600030101010101" pitchFamily="2" charset="-122"/>
              <a:ea typeface="宋体" panose="02010600030101010101" pitchFamily="2" charset="-122"/>
            </a:endParaRPr>
          </a:p>
          <a:p>
            <a:pPr indent="266700"/>
            <a:r>
              <a:rPr lang="en-US" sz="1050" b="0">
                <a:latin typeface="宋体" panose="02010600030101010101" pitchFamily="2" charset="-122"/>
                <a:ea typeface="宋体" panose="02010600030101010101" pitchFamily="2" charset="-122"/>
              </a:rPr>
              <a:t>&gt;&gt;&gt;help( )</a:t>
            </a:r>
            <a:endParaRPr lang="zh-CN" altLang="en-US"/>
          </a:p>
        </p:txBody>
      </p:sp>
      <p:sp>
        <p:nvSpPr>
          <p:cNvPr id="3" name="文本框 2"/>
          <p:cNvSpPr txBox="1"/>
          <p:nvPr/>
        </p:nvSpPr>
        <p:spPr>
          <a:xfrm>
            <a:off x="421005" y="4612640"/>
            <a:ext cx="5080000" cy="1545590"/>
          </a:xfrm>
          <a:prstGeom prst="rect">
            <a:avLst/>
          </a:prstGeom>
          <a:noFill/>
          <a:ln w="9525">
            <a:noFill/>
          </a:ln>
        </p:spPr>
        <p:txBody>
          <a:bodyPr>
            <a:spAutoFit/>
          </a:bodyPr>
          <a:lstStyle/>
          <a:p>
            <a:pPr indent="266700"/>
            <a:r>
              <a:rPr lang="zh-CN" sz="1050" b="0">
                <a:ea typeface="宋体" panose="02010600030101010101" pitchFamily="2" charset="-122"/>
              </a:rPr>
              <a:t>（3）错误输出</a:t>
            </a:r>
            <a:endParaRPr lang="en-US" sz="1050" b="0">
              <a:latin typeface="宋体" panose="02010600030101010101" pitchFamily="2" charset="-122"/>
              <a:ea typeface="宋体" panose="02010600030101010101" pitchFamily="2" charset="-122"/>
            </a:endParaRPr>
          </a:p>
          <a:p>
            <a:pPr indent="266700"/>
            <a:r>
              <a:rPr lang="en-US" sz="1050" b="0">
                <a:latin typeface="宋体" panose="02010600030101010101" pitchFamily="2" charset="-122"/>
                <a:ea typeface="宋体" panose="02010600030101010101" pitchFamily="2" charset="-122"/>
              </a:rPr>
              <a:t>&gt;&gt;&gt; 5/0</a:t>
            </a:r>
            <a:endParaRPr lang="zh-CN" sz="1050" b="0">
              <a:ea typeface="宋体" panose="02010600030101010101" pitchFamily="2" charset="-122"/>
            </a:endParaRPr>
          </a:p>
          <a:p>
            <a:pPr indent="266700"/>
            <a:r>
              <a:rPr lang="zh-CN" sz="1050" b="0">
                <a:ea typeface="宋体" panose="02010600030101010101" pitchFamily="2" charset="-122"/>
              </a:rPr>
              <a:t>运行结果如下：</a:t>
            </a:r>
            <a:endParaRPr lang="en-US" sz="1050" b="0">
              <a:latin typeface="宋体" panose="02010600030101010101" pitchFamily="2" charset="-122"/>
              <a:ea typeface="宋体" panose="02010600030101010101" pitchFamily="2" charset="-122"/>
            </a:endParaRPr>
          </a:p>
          <a:p>
            <a:pPr indent="266700"/>
            <a:r>
              <a:rPr lang="en-US" sz="1050" b="0">
                <a:latin typeface="宋体" panose="02010600030101010101" pitchFamily="2" charset="-122"/>
                <a:ea typeface="宋体" panose="02010600030101010101" pitchFamily="2" charset="-122"/>
              </a:rPr>
              <a:t>Traceback (most recent call last):</a:t>
            </a:r>
          </a:p>
          <a:p>
            <a:pPr indent="266700"/>
            <a:r>
              <a:rPr lang="en-US" sz="1050" b="0">
                <a:latin typeface="宋体" panose="02010600030101010101" pitchFamily="2" charset="-122"/>
                <a:ea typeface="宋体" panose="02010600030101010101" pitchFamily="2" charset="-122"/>
              </a:rPr>
              <a:t>  </a:t>
            </a:r>
            <a:r>
              <a:rPr lang="zh-CN" sz="1050" b="0">
                <a:ea typeface="宋体" panose="02010600030101010101" pitchFamily="2" charset="-122"/>
              </a:rPr>
              <a:t>File "&lt;pyshell#0&gt;", line 1, in &lt;module&gt;     #出错位置</a:t>
            </a:r>
            <a:endParaRPr lang="en-US" sz="1050" b="0">
              <a:latin typeface="宋体" panose="02010600030101010101" pitchFamily="2" charset="-122"/>
              <a:ea typeface="宋体" panose="02010600030101010101" pitchFamily="2" charset="-122"/>
            </a:endParaRPr>
          </a:p>
          <a:p>
            <a:pPr indent="266700"/>
            <a:r>
              <a:rPr lang="en-US" sz="1050" b="0">
                <a:latin typeface="宋体" panose="02010600030101010101" pitchFamily="2" charset="-122"/>
                <a:ea typeface="宋体" panose="02010600030101010101" pitchFamily="2" charset="-122"/>
              </a:rPr>
              <a:t>    5/0</a:t>
            </a:r>
            <a:endParaRPr lang="zh-CN" sz="1050" b="0">
              <a:ea typeface="宋体" panose="02010600030101010101" pitchFamily="2" charset="-122"/>
            </a:endParaRPr>
          </a:p>
          <a:p>
            <a:pPr indent="266700"/>
            <a:r>
              <a:rPr lang="zh-CN" sz="1050" b="0">
                <a:ea typeface="宋体" panose="02010600030101010101" pitchFamily="2" charset="-122"/>
              </a:rPr>
              <a:t>ZeroDivisionError: division by zero      #出错原因</a:t>
            </a:r>
          </a:p>
          <a:p>
            <a:pPr indent="266700"/>
            <a:r>
              <a:rPr lang="zh-CN" sz="1050" b="0">
                <a:ea typeface="宋体" panose="02010600030101010101" pitchFamily="2" charset="-122"/>
              </a:rPr>
              <a:t>（4）退出IDLE</a:t>
            </a:r>
            <a:endParaRPr lang="en-US" sz="1050" b="0">
              <a:latin typeface="宋体" panose="02010600030101010101" pitchFamily="2" charset="-122"/>
              <a:ea typeface="宋体" panose="02010600030101010101" pitchFamily="2" charset="-122"/>
            </a:endParaRPr>
          </a:p>
          <a:p>
            <a:pPr indent="266700"/>
            <a:r>
              <a:rPr lang="en-US" sz="1050" b="0">
                <a:latin typeface="宋体" panose="02010600030101010101" pitchFamily="2" charset="-122"/>
                <a:ea typeface="宋体" panose="02010600030101010101" pitchFamily="2" charset="-122"/>
              </a:rPr>
              <a:t>&gt;&gt;&gt;exit()</a:t>
            </a:r>
            <a:endParaRPr lang="zh-CN" altLang="en-US"/>
          </a:p>
        </p:txBody>
      </p:sp>
      <p:pic>
        <p:nvPicPr>
          <p:cNvPr id="25" name="图片 25"/>
          <p:cNvPicPr>
            <a:picLocks noChangeAspect="1"/>
          </p:cNvPicPr>
          <p:nvPr/>
        </p:nvPicPr>
        <p:blipFill>
          <a:blip r:embed="rId2"/>
          <a:stretch>
            <a:fillRect/>
          </a:stretch>
        </p:blipFill>
        <p:spPr>
          <a:xfrm>
            <a:off x="6515100" y="3027680"/>
            <a:ext cx="2442210" cy="1393825"/>
          </a:xfrm>
          <a:prstGeom prst="rect">
            <a:avLst/>
          </a:prstGeom>
        </p:spPr>
      </p:pic>
      <p:sp>
        <p:nvSpPr>
          <p:cNvPr id="7" name="文本框 6"/>
          <p:cNvSpPr txBox="1"/>
          <p:nvPr/>
        </p:nvSpPr>
        <p:spPr>
          <a:xfrm>
            <a:off x="6368415" y="4521200"/>
            <a:ext cx="5080000" cy="806450"/>
          </a:xfrm>
          <a:prstGeom prst="rect">
            <a:avLst/>
          </a:prstGeom>
          <a:noFill/>
          <a:ln w="9525">
            <a:noFill/>
          </a:ln>
        </p:spPr>
        <p:txBody>
          <a:bodyPr>
            <a:spAutoFit/>
          </a:bodyPr>
          <a:lstStyle/>
          <a:p>
            <a:pPr indent="266700"/>
            <a:r>
              <a:rPr lang="zh-CN" sz="1050" b="0" dirty="0">
                <a:ea typeface="宋体" panose="02010600030101010101" pitchFamily="2" charset="-122"/>
              </a:rPr>
              <a:t>（2）保存程序</a:t>
            </a:r>
          </a:p>
          <a:p>
            <a:pPr indent="266700"/>
            <a:r>
              <a:rPr lang="zh-CN" altLang="en-US" dirty="0"/>
              <a:t>完成Python程序代码编写后，需要将其保存到扩展名为“.py”文件中，然后才能运行程序文件。</a:t>
            </a:r>
          </a:p>
        </p:txBody>
      </p:sp>
      <p:sp>
        <p:nvSpPr>
          <p:cNvPr id="8" name="文本框 7"/>
          <p:cNvSpPr txBox="1"/>
          <p:nvPr/>
        </p:nvSpPr>
        <p:spPr>
          <a:xfrm>
            <a:off x="6616700" y="5582602"/>
            <a:ext cx="5080000" cy="575945"/>
          </a:xfrm>
          <a:prstGeom prst="rect">
            <a:avLst/>
          </a:prstGeom>
          <a:noFill/>
          <a:ln w="9525">
            <a:noFill/>
          </a:ln>
        </p:spPr>
        <p:txBody>
          <a:bodyPr>
            <a:spAutoFit/>
          </a:bodyPr>
          <a:lstStyle/>
          <a:p>
            <a:pPr indent="266700"/>
            <a:r>
              <a:rPr lang="zh-CN" sz="1050" b="0">
                <a:ea typeface="宋体" panose="02010600030101010101" pitchFamily="2" charset="-122"/>
              </a:rPr>
              <a:t>（3）运行程序</a:t>
            </a:r>
          </a:p>
          <a:p>
            <a:pPr indent="266700"/>
            <a:r>
              <a:rPr lang="zh-CN" sz="1050" b="0">
                <a:ea typeface="宋体" panose="02010600030101010101" pitchFamily="2" charset="-122"/>
              </a:rPr>
              <a:t>要运行Python程序，可以选择“Run”|“Run Module”菜单命令，执行当前Python程序代码，运行结果会显示在Python Shell窗口中，</a:t>
            </a:r>
            <a:endParaRPr lang="zh-CN" altLang="en-US"/>
          </a:p>
        </p:txBody>
      </p:sp>
      <p:pic>
        <p:nvPicPr>
          <p:cNvPr id="27" name="图片 27"/>
          <p:cNvPicPr>
            <a:picLocks noChangeAspect="1"/>
          </p:cNvPicPr>
          <p:nvPr/>
        </p:nvPicPr>
        <p:blipFill>
          <a:blip r:embed="rId3"/>
          <a:stretch>
            <a:fillRect/>
          </a:stretch>
        </p:blipFill>
        <p:spPr>
          <a:xfrm>
            <a:off x="9079230" y="2966720"/>
            <a:ext cx="3027045" cy="14547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实例</a:t>
            </a:r>
            <a:r>
              <a:rPr lang="en-US" altLang="zh-CN" dirty="0"/>
              <a:t>1</a:t>
            </a:r>
            <a:endParaRPr lang="zh-CN" altLang="en-US" dirty="0"/>
          </a:p>
        </p:txBody>
      </p:sp>
      <p:sp>
        <p:nvSpPr>
          <p:cNvPr id="3" name="TextBox 2"/>
          <p:cNvSpPr txBox="1"/>
          <p:nvPr/>
        </p:nvSpPr>
        <p:spPr>
          <a:xfrm>
            <a:off x="284677" y="1233182"/>
            <a:ext cx="5125673" cy="369332"/>
          </a:xfrm>
          <a:prstGeom prst="rect">
            <a:avLst/>
          </a:prstGeom>
          <a:noFill/>
        </p:spPr>
        <p:txBody>
          <a:bodyPr wrap="square" rtlCol="0">
            <a:spAutoFit/>
          </a:bodyPr>
          <a:lstStyle/>
          <a:p>
            <a:r>
              <a:rPr lang="zh-CN" altLang="en-US" dirty="0" smtClean="0"/>
              <a:t>输出</a:t>
            </a:r>
            <a:r>
              <a:rPr lang="en-US" altLang="zh-CN" dirty="0" smtClean="0"/>
              <a:t>Hello World</a:t>
            </a:r>
            <a:r>
              <a:rPr lang="zh-CN" altLang="en-US" dirty="0" smtClean="0"/>
              <a:t>！</a:t>
            </a:r>
            <a:endParaRPr lang="zh-CN" altLang="en-US" dirty="0"/>
          </a:p>
        </p:txBody>
      </p:sp>
      <p:pic>
        <p:nvPicPr>
          <p:cNvPr id="4" name="图片 3" descr="*untit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6447" y="1978646"/>
            <a:ext cx="4267796" cy="2162477"/>
          </a:xfrm>
          <a:prstGeom prst="rect">
            <a:avLst/>
          </a:prstGeom>
        </p:spPr>
      </p:pic>
    </p:spTree>
    <p:extLst>
      <p:ext uri="{BB962C8B-B14F-4D97-AF65-F5344CB8AC3E}">
        <p14:creationId xmlns:p14="http://schemas.microsoft.com/office/powerpoint/2010/main" val="345226171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实例</a:t>
            </a:r>
            <a:r>
              <a:rPr lang="en-US" altLang="zh-CN" dirty="0" smtClean="0"/>
              <a:t>2</a:t>
            </a:r>
            <a:endParaRPr lang="zh-CN" altLang="en-US" dirty="0"/>
          </a:p>
        </p:txBody>
      </p:sp>
      <p:pic>
        <p:nvPicPr>
          <p:cNvPr id="3" name="图片 2" descr="*untit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677" y="2100917"/>
            <a:ext cx="4096322" cy="1771897"/>
          </a:xfrm>
          <a:prstGeom prst="rect">
            <a:avLst/>
          </a:prstGeom>
        </p:spPr>
      </p:pic>
      <p:pic>
        <p:nvPicPr>
          <p:cNvPr id="4" name="图片 3" descr="*untitled*"/>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4677" y="4287961"/>
            <a:ext cx="4096322" cy="1886336"/>
          </a:xfrm>
          <a:prstGeom prst="rect">
            <a:avLst/>
          </a:prstGeom>
        </p:spPr>
      </p:pic>
      <p:sp>
        <p:nvSpPr>
          <p:cNvPr id="5" name="TextBox 4"/>
          <p:cNvSpPr txBox="1"/>
          <p:nvPr/>
        </p:nvSpPr>
        <p:spPr>
          <a:xfrm>
            <a:off x="284677" y="1233182"/>
            <a:ext cx="5125673" cy="369332"/>
          </a:xfrm>
          <a:prstGeom prst="rect">
            <a:avLst/>
          </a:prstGeom>
          <a:noFill/>
        </p:spPr>
        <p:txBody>
          <a:bodyPr wrap="square" rtlCol="0">
            <a:spAutoFit/>
          </a:bodyPr>
          <a:lstStyle/>
          <a:p>
            <a:r>
              <a:rPr lang="zh-CN" altLang="en-US" dirty="0" smtClean="0"/>
              <a:t>输入</a:t>
            </a:r>
            <a:r>
              <a:rPr lang="en-US" altLang="zh-CN" dirty="0" smtClean="0"/>
              <a:t>2</a:t>
            </a:r>
            <a:r>
              <a:rPr lang="zh-CN" altLang="en-US" dirty="0" smtClean="0"/>
              <a:t>个数，计算两数的和。</a:t>
            </a:r>
            <a:endParaRPr lang="zh-CN" altLang="en-US" dirty="0"/>
          </a:p>
        </p:txBody>
      </p:sp>
    </p:spTree>
    <p:extLst>
      <p:ext uri="{BB962C8B-B14F-4D97-AF65-F5344CB8AC3E}">
        <p14:creationId xmlns:p14="http://schemas.microsoft.com/office/powerpoint/2010/main" val="343353597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en-US" altLang="zh-CN" sz="3200" dirty="0" smtClean="0"/>
              <a:t>Python</a:t>
            </a:r>
            <a:r>
              <a:rPr lang="zh-CN" altLang="en-US" sz="3200" dirty="0" smtClean="0"/>
              <a:t>语言基础</a:t>
            </a:r>
            <a:endParaRPr lang="zh-CN" altLang="en-US" sz="3200" dirty="0"/>
          </a:p>
        </p:txBody>
      </p:sp>
      <p:sp>
        <p:nvSpPr>
          <p:cNvPr id="3" name="标题 3"/>
          <p:cNvSpPr txBox="1"/>
          <p:nvPr/>
        </p:nvSpPr>
        <p:spPr>
          <a:xfrm>
            <a:off x="1176338" y="3379788"/>
            <a:ext cx="9839325" cy="530225"/>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4800" b="1" kern="1200" spc="1500" baseline="0">
                <a:solidFill>
                  <a:schemeClr val="bg1"/>
                </a:solidFill>
                <a:latin typeface="微软雅黑" panose="020B0503020204020204" pitchFamily="34" charset="-122"/>
                <a:ea typeface="微软雅黑" panose="020B0503020204020204" pitchFamily="34" charset="-122"/>
                <a:cs typeface="+mj-cs"/>
              </a:defRPr>
            </a:lvl1pPr>
          </a:lstStyle>
          <a:p>
            <a:pPr lvl="0">
              <a:defRPr/>
            </a:pPr>
            <a:r>
              <a:rPr lang="zh-CN" altLang="en-US" sz="4000" spc="300" dirty="0">
                <a:latin typeface="微软雅黑 Light"/>
              </a:rPr>
              <a:t>第</a:t>
            </a:r>
            <a:r>
              <a:rPr lang="en-US" altLang="zh-CN" sz="4000" spc="300" dirty="0">
                <a:latin typeface="微软雅黑 Light"/>
              </a:rPr>
              <a:t>1</a:t>
            </a:r>
            <a:r>
              <a:rPr lang="zh-CN" altLang="en-US" sz="4000" spc="300" dirty="0" smtClean="0">
                <a:latin typeface="微软雅黑 Light"/>
              </a:rPr>
              <a:t>章 </a:t>
            </a:r>
            <a:r>
              <a:rPr kumimoji="0" sz="4000" b="1" i="0" u="none" strike="noStrike" kern="1200" cap="none" spc="300" normalizeH="0" baseline="0" noProof="0" dirty="0" smtClean="0">
                <a:ln>
                  <a:noFill/>
                </a:ln>
                <a:solidFill>
                  <a:schemeClr val="bg1"/>
                </a:solidFill>
                <a:effectLst/>
                <a:uLnTx/>
                <a:uFillTx/>
                <a:latin typeface="微软雅黑 Light"/>
                <a:ea typeface="微软雅黑" panose="020B0503020204020204" pitchFamily="34" charset="-122"/>
                <a:cs typeface="+mj-cs"/>
              </a:rPr>
              <a:t>Python程序设计起步</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文本框 2"/>
          <p:cNvSpPr txBox="1"/>
          <p:nvPr/>
        </p:nvSpPr>
        <p:spPr>
          <a:xfrm>
            <a:off x="1155065" y="2669858"/>
            <a:ext cx="4918075" cy="521970"/>
          </a:xfrm>
          <a:prstGeom prst="rect">
            <a:avLst/>
          </a:prstGeom>
          <a:noFill/>
          <a:ln w="9525">
            <a:noFill/>
          </a:ln>
        </p:spPr>
        <p:txBody>
          <a:bodyPr>
            <a:spAutoFit/>
          </a:bodyPr>
          <a:lstStyle/>
          <a:p>
            <a:pPr algn="ctr"/>
            <a:r>
              <a:rPr sz="2800" b="1" dirty="0">
                <a:solidFill>
                  <a:schemeClr val="bg1"/>
                </a:solidFill>
                <a:latin typeface="微软雅黑" panose="020B0503020204020204" pitchFamily="34" charset="-122"/>
                <a:ea typeface="微软雅黑" panose="020B0503020204020204" pitchFamily="34" charset="-122"/>
              </a:rPr>
              <a:t>1.1 程序设计语言</a:t>
            </a:r>
          </a:p>
        </p:txBody>
      </p:sp>
      <p:sp>
        <p:nvSpPr>
          <p:cNvPr id="16387" name="文本框 3"/>
          <p:cNvSpPr txBox="1"/>
          <p:nvPr/>
        </p:nvSpPr>
        <p:spPr>
          <a:xfrm>
            <a:off x="6073140" y="2669858"/>
            <a:ext cx="4918075" cy="521970"/>
          </a:xfrm>
          <a:prstGeom prst="rect">
            <a:avLst/>
          </a:prstGeom>
          <a:noFill/>
          <a:ln w="9525">
            <a:noFill/>
          </a:ln>
        </p:spPr>
        <p:txBody>
          <a:bodyPr>
            <a:spAutoFit/>
          </a:bodyPr>
          <a:lstStyle/>
          <a:p>
            <a:pPr algn="ctr"/>
            <a:r>
              <a:rPr sz="2800" b="1" dirty="0">
                <a:solidFill>
                  <a:schemeClr val="bg1"/>
                </a:solidFill>
                <a:latin typeface="微软雅黑" panose="020B0503020204020204" pitchFamily="34" charset="-122"/>
                <a:ea typeface="微软雅黑" panose="020B0503020204020204" pitchFamily="34" charset="-122"/>
              </a:rPr>
              <a:t>1.2 Python语言</a:t>
            </a:r>
          </a:p>
        </p:txBody>
      </p:sp>
      <p:sp>
        <p:nvSpPr>
          <p:cNvPr id="16388" name="文本框 4"/>
          <p:cNvSpPr txBox="1"/>
          <p:nvPr/>
        </p:nvSpPr>
        <p:spPr>
          <a:xfrm>
            <a:off x="6073140" y="3781108"/>
            <a:ext cx="4918075" cy="521970"/>
          </a:xfrm>
          <a:prstGeom prst="rect">
            <a:avLst/>
          </a:prstGeom>
          <a:noFill/>
          <a:ln w="9525">
            <a:noFill/>
          </a:ln>
        </p:spPr>
        <p:txBody>
          <a:bodyPr>
            <a:spAutoFit/>
          </a:bodyPr>
          <a:lstStyle/>
          <a:p>
            <a:pPr algn="ctr"/>
            <a:r>
              <a:rPr lang="en-US" sz="2800" b="1" dirty="0" smtClean="0">
                <a:solidFill>
                  <a:schemeClr val="bg1"/>
                </a:solidFill>
                <a:latin typeface="微软雅黑" panose="020B0503020204020204" pitchFamily="34" charset="-122"/>
                <a:ea typeface="微软雅黑" panose="020B0503020204020204" pitchFamily="34" charset="-122"/>
              </a:rPr>
              <a:t>      </a:t>
            </a:r>
            <a:r>
              <a:rPr sz="2800" b="1" dirty="0" smtClean="0">
                <a:solidFill>
                  <a:schemeClr val="bg1"/>
                </a:solidFill>
                <a:latin typeface="微软雅黑" panose="020B0503020204020204" pitchFamily="34" charset="-122"/>
                <a:ea typeface="微软雅黑" panose="020B0503020204020204" pitchFamily="34" charset="-122"/>
              </a:rPr>
              <a:t>1.4 </a:t>
            </a:r>
            <a:r>
              <a:rPr sz="2800" b="1" dirty="0">
                <a:solidFill>
                  <a:schemeClr val="bg1"/>
                </a:solidFill>
                <a:latin typeface="微软雅黑" panose="020B0503020204020204" pitchFamily="34" charset="-122"/>
                <a:ea typeface="微软雅黑" panose="020B0503020204020204" pitchFamily="34" charset="-122"/>
              </a:rPr>
              <a:t>Python编程起步</a:t>
            </a:r>
          </a:p>
        </p:txBody>
      </p:sp>
      <p:sp>
        <p:nvSpPr>
          <p:cNvPr id="16390" name="文本框 6"/>
          <p:cNvSpPr txBox="1"/>
          <p:nvPr/>
        </p:nvSpPr>
        <p:spPr>
          <a:xfrm>
            <a:off x="1155065" y="3781108"/>
            <a:ext cx="4918075" cy="521970"/>
          </a:xfrm>
          <a:prstGeom prst="rect">
            <a:avLst/>
          </a:prstGeom>
          <a:noFill/>
          <a:ln w="9525">
            <a:noFill/>
          </a:ln>
        </p:spPr>
        <p:txBody>
          <a:bodyPr>
            <a:spAutoFit/>
          </a:bodyPr>
          <a:lstStyle/>
          <a:p>
            <a:pPr algn="ctr"/>
            <a:r>
              <a:rPr lang="en-US" sz="2800" b="1" dirty="0" smtClean="0">
                <a:solidFill>
                  <a:schemeClr val="bg1"/>
                </a:solidFill>
                <a:latin typeface="微软雅黑" panose="020B0503020204020204" pitchFamily="34" charset="-122"/>
                <a:ea typeface="微软雅黑" panose="020B0503020204020204" pitchFamily="34" charset="-122"/>
              </a:rPr>
              <a:t>     </a:t>
            </a:r>
            <a:r>
              <a:rPr sz="2800" b="1" dirty="0" smtClean="0">
                <a:solidFill>
                  <a:schemeClr val="bg1"/>
                </a:solidFill>
                <a:latin typeface="微软雅黑" panose="020B0503020204020204" pitchFamily="34" charset="-122"/>
                <a:ea typeface="微软雅黑" panose="020B0503020204020204" pitchFamily="34" charset="-122"/>
              </a:rPr>
              <a:t>1.3 </a:t>
            </a:r>
            <a:r>
              <a:rPr sz="2800" b="1" dirty="0">
                <a:solidFill>
                  <a:schemeClr val="bg1"/>
                </a:solidFill>
                <a:latin typeface="微软雅黑" panose="020B0503020204020204" pitchFamily="34" charset="-122"/>
                <a:ea typeface="微软雅黑" panose="020B0503020204020204" pitchFamily="34" charset="-122"/>
              </a:rPr>
              <a:t>Python开发环境</a:t>
            </a:r>
          </a:p>
        </p:txBody>
      </p:sp>
      <p:sp>
        <p:nvSpPr>
          <p:cNvPr id="16392" name="标题 24"/>
          <p:cNvSpPr>
            <a:spLocks noGrp="1"/>
          </p:cNvSpPr>
          <p:nvPr>
            <p:ph type="title"/>
          </p:nvPr>
        </p:nvSpPr>
        <p:spPr>
          <a:xfrm>
            <a:off x="-11112" y="444500"/>
            <a:ext cx="2982912" cy="712788"/>
          </a:xfrm>
        </p:spPr>
        <p:txBody>
          <a:bodyPr vert="horz" wrap="square" lIns="91440" tIns="45720" rIns="91440" bIns="45720" anchor="ctr">
            <a:normAutofit/>
          </a:bodyPr>
          <a:lstStyle/>
          <a:p>
            <a:pPr defTabSz="914400"/>
            <a:r>
              <a:rPr lang="zh-CN" altLang="en-US" kern="1200" dirty="0" smtClean="0">
                <a:latin typeface="微软雅黑" panose="020B0503020204020204" pitchFamily="34" charset="-122"/>
                <a:ea typeface="微软雅黑" panose="020B0503020204020204" pitchFamily="34" charset="-122"/>
                <a:cs typeface="+mj-cs"/>
              </a:rPr>
              <a:t>第</a:t>
            </a:r>
            <a:r>
              <a:rPr lang="en-US" altLang="zh-CN" kern="1200" dirty="0" smtClean="0">
                <a:latin typeface="微软雅黑" panose="020B0503020204020204" pitchFamily="34" charset="-122"/>
                <a:ea typeface="微软雅黑" panose="020B0503020204020204" pitchFamily="34" charset="-122"/>
                <a:cs typeface="+mj-cs"/>
              </a:rPr>
              <a:t>1</a:t>
            </a:r>
            <a:r>
              <a:rPr lang="zh-CN" altLang="en-US" kern="1200" dirty="0" smtClean="0">
                <a:latin typeface="微软雅黑" panose="020B0503020204020204" pitchFamily="34" charset="-122"/>
                <a:ea typeface="微软雅黑" panose="020B0503020204020204" pitchFamily="34" charset="-122"/>
                <a:cs typeface="+mj-cs"/>
              </a:rPr>
              <a:t>章 目录 </a:t>
            </a:r>
            <a:endParaRPr lang="zh-CN" altLang="en-US" kern="1200" dirty="0">
              <a:latin typeface="微软雅黑" panose="020B0503020204020204" pitchFamily="34" charset="-122"/>
              <a:ea typeface="微软雅黑" panose="020B0503020204020204" pitchFamily="34" charset="-122"/>
              <a:cs typeface="+mj-cs"/>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p:cNvSpPr txBox="1"/>
          <p:nvPr/>
        </p:nvSpPr>
        <p:spPr>
          <a:xfrm>
            <a:off x="1487488" y="1409700"/>
            <a:ext cx="9509125" cy="491490"/>
          </a:xfrm>
          <a:prstGeom prst="rect">
            <a:avLst/>
          </a:prstGeom>
          <a:noFill/>
        </p:spPr>
        <p:txBody>
          <a:bodyPr wrap="square" rtlCol="0">
            <a:spAutoFit/>
          </a:bodyPr>
          <a:lstStyle/>
          <a:p>
            <a:pPr marR="0" indent="457200" defTabSz="914400" fontAlgn="auto">
              <a:lnSpc>
                <a:spcPct val="130000"/>
              </a:lnSpc>
              <a:spcBef>
                <a:spcPts val="600"/>
              </a:spcBef>
              <a:spcAft>
                <a:spcPts val="600"/>
              </a:spcAft>
              <a:buClrTx/>
              <a:buSzTx/>
              <a:buFontTx/>
              <a:defRPr/>
            </a:pPr>
            <a:r>
              <a:rPr kumimoji="0" lang="zh-CN" altLang="zh-CN" sz="2000" kern="1200" cap="none" spc="0" normalizeH="0" baseline="0" noProof="0" dirty="0" smtClean="0">
                <a:latin typeface="+mn-lt"/>
                <a:ea typeface="+mn-ea"/>
                <a:cs typeface="+mn-cs"/>
              </a:rPr>
              <a:t>学习目标：</a:t>
            </a:r>
          </a:p>
        </p:txBody>
      </p:sp>
      <p:sp>
        <p:nvSpPr>
          <p:cNvPr id="15363" name="标题 5"/>
          <p:cNvSpPr>
            <a:spLocks noGrp="1"/>
          </p:cNvSpPr>
          <p:nvPr>
            <p:ph type="title"/>
          </p:nvPr>
        </p:nvSpPr>
        <p:spPr>
          <a:xfrm>
            <a:off x="990600" y="498475"/>
            <a:ext cx="3354897" cy="622300"/>
          </a:xfrm>
        </p:spPr>
        <p:txBody>
          <a:bodyPr vert="horz" wrap="square" lIns="91440" tIns="45720" rIns="91440" bIns="45720" anchor="ctr">
            <a:normAutofit fontScale="90000"/>
          </a:bodyPr>
          <a:lstStyle/>
          <a:p>
            <a:pPr defTabSz="914400"/>
            <a:r>
              <a:rPr noProof="0" dirty="0" smtClean="0">
                <a:ln>
                  <a:noFill/>
                </a:ln>
                <a:effectLst/>
                <a:uLnTx/>
                <a:latin typeface="微软雅黑 Light"/>
                <a:sym typeface="+mn-ea"/>
              </a:rPr>
              <a:t>Python程序设计起步</a:t>
            </a:r>
            <a:endParaRPr lang="en-US" altLang="zh-CN" kern="1200" dirty="0">
              <a:latin typeface="微软雅黑" panose="020B0503020204020204" pitchFamily="34" charset="-122"/>
              <a:ea typeface="微软雅黑" panose="020B0503020204020204" pitchFamily="34" charset="-122"/>
              <a:cs typeface="+mj-cs"/>
            </a:endParaRPr>
          </a:p>
        </p:txBody>
      </p:sp>
      <p:pic>
        <p:nvPicPr>
          <p:cNvPr id="12" name="图片 12"/>
          <p:cNvPicPr>
            <a:picLocks noChangeAspect="1" noChangeArrowheads="1"/>
          </p:cNvPicPr>
          <p:nvPr>
            <p:custDataLst>
              <p:tags r:id="rId1"/>
            </p:custDataLst>
          </p:nvPr>
        </p:nvPicPr>
        <p:blipFill>
          <a:blip r:embed="rId4">
            <a:extLst>
              <a:ext uri="{28A0092B-C50C-407E-A947-70E740481C1C}">
                <a14:useLocalDpi xmlns:a14="http://schemas.microsoft.com/office/drawing/2010/main" val="0"/>
              </a:ext>
            </a:extLst>
          </a:blip>
          <a:srcRect/>
          <a:stretch>
            <a:fillRect/>
          </a:stretch>
        </p:blipFill>
        <p:spPr>
          <a:xfrm>
            <a:off x="3489960" y="2074545"/>
            <a:ext cx="4747895" cy="3465830"/>
          </a:xfrm>
          <a:prstGeom prst="rect">
            <a:avLst/>
          </a:prstGeom>
          <a:noFill/>
          <a:ln>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06455" y="1123210"/>
            <a:ext cx="11263353" cy="646331"/>
          </a:xfrm>
          <a:prstGeom prst="rect">
            <a:avLst/>
          </a:prstGeom>
          <a:noFill/>
        </p:spPr>
        <p:txBody>
          <a:bodyPr wrap="square" rtlCol="0">
            <a:spAutoFit/>
          </a:bodyPr>
          <a:lstStyle/>
          <a:p>
            <a:pPr indent="457200">
              <a:defRPr/>
            </a:pPr>
            <a:r>
              <a:rPr lang="zh-CN" altLang="en-US" dirty="0" smtClean="0"/>
              <a:t>程序设计</a:t>
            </a:r>
            <a:r>
              <a:rPr lang="zh-CN" altLang="en-US" dirty="0"/>
              <a:t>是给出解决特定问题程序的</a:t>
            </a:r>
            <a:r>
              <a:rPr lang="zh-CN" altLang="en-US" dirty="0" smtClean="0"/>
              <a:t>过程。</a:t>
            </a:r>
            <a:r>
              <a:rPr lang="zh-CN" altLang="en-US" dirty="0"/>
              <a:t>程序设计往往以某种程序设计语言为工具</a:t>
            </a:r>
            <a:r>
              <a:rPr lang="zh-CN" altLang="en-US" dirty="0" smtClean="0"/>
              <a:t>，写出</a:t>
            </a:r>
            <a:r>
              <a:rPr lang="zh-CN" altLang="en-US" dirty="0"/>
              <a:t>这种语言下的程序。程序设计</a:t>
            </a:r>
            <a:r>
              <a:rPr lang="zh-CN" altLang="en-US" dirty="0" smtClean="0"/>
              <a:t>过程包括</a:t>
            </a:r>
            <a:r>
              <a:rPr lang="zh-CN" altLang="en-US" dirty="0"/>
              <a:t>分析、设计、编码、测试、排错等不同阶段</a:t>
            </a:r>
            <a:r>
              <a:rPr lang="zh-CN" altLang="en-US" dirty="0" smtClean="0"/>
              <a:t>。</a:t>
            </a:r>
            <a:endParaRPr kumimoji="0" lang="zh-CN" altLang="zh-CN" kern="1200" cap="none" normalizeH="0" baseline="0" noProof="0" dirty="0">
              <a:latin typeface="楷体" panose="02010609060101010101" pitchFamily="49" charset="-122"/>
              <a:ea typeface="楷体" panose="02010609060101010101" pitchFamily="49" charset="-122"/>
            </a:endParaRPr>
          </a:p>
        </p:txBody>
      </p: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r>
              <a:rPr lang="zh-CN" altLang="en-US" spc="300" dirty="0" smtClean="0">
                <a:solidFill>
                  <a:schemeClr val="bg1"/>
                </a:solidFill>
              </a:rPr>
              <a:t>程序设计程序</a:t>
            </a:r>
            <a:endParaRPr lang="zh-CN" altLang="zh-CN" kern="1200" dirty="0">
              <a:solidFill>
                <a:srgbClr val="1B3868"/>
              </a:solidFill>
              <a:latin typeface="微软雅黑" panose="020B0503020204020204" pitchFamily="34" charset="-122"/>
              <a:ea typeface="微软雅黑" panose="020B0503020204020204" pitchFamily="34" charset="-122"/>
              <a:cs typeface="+mj-cs"/>
            </a:endParaRPr>
          </a:p>
        </p:txBody>
      </p:sp>
      <p:sp>
        <p:nvSpPr>
          <p:cNvPr id="2" name="文本框 1"/>
          <p:cNvSpPr txBox="1"/>
          <p:nvPr/>
        </p:nvSpPr>
        <p:spPr>
          <a:xfrm>
            <a:off x="406455" y="331027"/>
            <a:ext cx="3898232" cy="523220"/>
          </a:xfrm>
          <a:prstGeom prst="rect">
            <a:avLst/>
          </a:prstGeom>
          <a:noFill/>
        </p:spPr>
        <p:txBody>
          <a:bodyPr wrap="square" rtlCol="0">
            <a:spAutoFit/>
          </a:bodyPr>
          <a:lstStyle/>
          <a:p>
            <a:r>
              <a:rPr lang="zh-CN" altLang="en-US" sz="2800" b="1" dirty="0" smtClean="0"/>
              <a:t>程序设计</a:t>
            </a:r>
            <a:endParaRPr lang="zh-CN" altLang="en-US" sz="2800" b="1" dirty="0"/>
          </a:p>
        </p:txBody>
      </p:sp>
      <p:sp>
        <p:nvSpPr>
          <p:cNvPr id="5" name="矩形 4"/>
          <p:cNvSpPr/>
          <p:nvPr/>
        </p:nvSpPr>
        <p:spPr>
          <a:xfrm>
            <a:off x="406455" y="2643533"/>
            <a:ext cx="11317907" cy="3785652"/>
          </a:xfrm>
          <a:prstGeom prst="rect">
            <a:avLst/>
          </a:prstGeom>
        </p:spPr>
        <p:txBody>
          <a:bodyPr wrap="square">
            <a:spAutoFit/>
          </a:bodyPr>
          <a:lstStyle/>
          <a:p>
            <a:r>
              <a:rPr lang="en-US" altLang="zh-CN" b="1" dirty="0" smtClean="0">
                <a:solidFill>
                  <a:srgbClr val="333333"/>
                </a:solidFill>
                <a:latin typeface="Helvetica Neue"/>
              </a:rPr>
              <a:t>1</a:t>
            </a:r>
            <a:r>
              <a:rPr lang="en-US" altLang="zh-CN" b="1" dirty="0">
                <a:solidFill>
                  <a:srgbClr val="333333"/>
                </a:solidFill>
                <a:latin typeface="Helvetica Neue"/>
              </a:rPr>
              <a:t>.</a:t>
            </a:r>
            <a:r>
              <a:rPr lang="zh-CN" altLang="en-US" b="1" dirty="0" smtClean="0">
                <a:solidFill>
                  <a:srgbClr val="333333"/>
                </a:solidFill>
                <a:latin typeface="Helvetica Neue"/>
              </a:rPr>
              <a:t>分析</a:t>
            </a:r>
            <a:r>
              <a:rPr lang="zh-CN" altLang="en-US" b="1" dirty="0">
                <a:solidFill>
                  <a:srgbClr val="333333"/>
                </a:solidFill>
                <a:latin typeface="Helvetica Neue"/>
              </a:rPr>
              <a:t>问题</a:t>
            </a:r>
            <a:endParaRPr lang="zh-CN" altLang="en-US" dirty="0">
              <a:solidFill>
                <a:srgbClr val="333333"/>
              </a:solidFill>
              <a:latin typeface="Helvetica Neue"/>
            </a:endParaRPr>
          </a:p>
          <a:p>
            <a:r>
              <a:rPr lang="zh-CN" altLang="en-US" dirty="0" smtClean="0">
                <a:solidFill>
                  <a:srgbClr val="333333"/>
                </a:solidFill>
                <a:latin typeface="Helvetica Neue"/>
              </a:rPr>
              <a:t>    对任务进行分析</a:t>
            </a:r>
            <a:r>
              <a:rPr lang="zh-CN" altLang="en-US" dirty="0">
                <a:solidFill>
                  <a:srgbClr val="333333"/>
                </a:solidFill>
                <a:latin typeface="Helvetica Neue"/>
              </a:rPr>
              <a:t>，研究所给定的条件</a:t>
            </a:r>
            <a:r>
              <a:rPr lang="zh-CN" altLang="en-US" dirty="0" smtClean="0">
                <a:solidFill>
                  <a:srgbClr val="333333"/>
                </a:solidFill>
                <a:latin typeface="Helvetica Neue"/>
              </a:rPr>
              <a:t>，找出</a:t>
            </a:r>
            <a:r>
              <a:rPr lang="zh-CN" altLang="en-US" dirty="0">
                <a:solidFill>
                  <a:srgbClr val="333333"/>
                </a:solidFill>
                <a:latin typeface="Helvetica Neue"/>
              </a:rPr>
              <a:t>解决问题的规律，选择解题的方法，完成实际问题。</a:t>
            </a:r>
          </a:p>
          <a:p>
            <a:r>
              <a:rPr lang="en-US" altLang="zh-CN" b="1" dirty="0" smtClean="0">
                <a:solidFill>
                  <a:srgbClr val="333333"/>
                </a:solidFill>
                <a:latin typeface="Helvetica Neue"/>
              </a:rPr>
              <a:t>2</a:t>
            </a:r>
            <a:r>
              <a:rPr lang="en-US" altLang="zh-CN" b="1" dirty="0">
                <a:solidFill>
                  <a:srgbClr val="333333"/>
                </a:solidFill>
                <a:latin typeface="Helvetica Neue"/>
              </a:rPr>
              <a:t>.</a:t>
            </a:r>
            <a:r>
              <a:rPr lang="zh-CN" altLang="en-US" b="1" dirty="0" smtClean="0">
                <a:solidFill>
                  <a:srgbClr val="333333"/>
                </a:solidFill>
                <a:latin typeface="Helvetica Neue"/>
              </a:rPr>
              <a:t>设计</a:t>
            </a:r>
            <a:r>
              <a:rPr lang="zh-CN" altLang="en-US" b="1" dirty="0">
                <a:solidFill>
                  <a:srgbClr val="333333"/>
                </a:solidFill>
                <a:latin typeface="Helvetica Neue"/>
              </a:rPr>
              <a:t>算法</a:t>
            </a:r>
            <a:endParaRPr lang="zh-CN" altLang="en-US" dirty="0">
              <a:solidFill>
                <a:srgbClr val="333333"/>
              </a:solidFill>
              <a:latin typeface="Helvetica Neue"/>
            </a:endParaRPr>
          </a:p>
          <a:p>
            <a:r>
              <a:rPr lang="zh-CN" altLang="en-US" dirty="0" smtClean="0">
                <a:solidFill>
                  <a:srgbClr val="333333"/>
                </a:solidFill>
                <a:latin typeface="Helvetica Neue"/>
              </a:rPr>
              <a:t>    即</a:t>
            </a:r>
            <a:r>
              <a:rPr lang="zh-CN" altLang="en-US" dirty="0">
                <a:solidFill>
                  <a:srgbClr val="333333"/>
                </a:solidFill>
                <a:latin typeface="Helvetica Neue"/>
              </a:rPr>
              <a:t>设计出解题的方法和具体步骤。</a:t>
            </a:r>
          </a:p>
          <a:p>
            <a:r>
              <a:rPr lang="en-US" altLang="zh-CN" b="1" dirty="0" smtClean="0">
                <a:solidFill>
                  <a:srgbClr val="333333"/>
                </a:solidFill>
                <a:latin typeface="Helvetica Neue"/>
              </a:rPr>
              <a:t>3</a:t>
            </a:r>
            <a:r>
              <a:rPr lang="en-US" altLang="zh-CN" b="1" dirty="0">
                <a:solidFill>
                  <a:srgbClr val="333333"/>
                </a:solidFill>
                <a:latin typeface="Helvetica Neue"/>
              </a:rPr>
              <a:t>.</a:t>
            </a:r>
            <a:r>
              <a:rPr lang="zh-CN" altLang="en-US" b="1" dirty="0" smtClean="0">
                <a:solidFill>
                  <a:srgbClr val="333333"/>
                </a:solidFill>
                <a:latin typeface="Helvetica Neue"/>
              </a:rPr>
              <a:t>编写</a:t>
            </a:r>
            <a:r>
              <a:rPr lang="zh-CN" altLang="en-US" b="1" dirty="0">
                <a:solidFill>
                  <a:srgbClr val="333333"/>
                </a:solidFill>
                <a:latin typeface="Helvetica Neue"/>
              </a:rPr>
              <a:t>程序</a:t>
            </a:r>
            <a:endParaRPr lang="zh-CN" altLang="en-US" dirty="0">
              <a:solidFill>
                <a:srgbClr val="333333"/>
              </a:solidFill>
              <a:latin typeface="Helvetica Neue"/>
            </a:endParaRPr>
          </a:p>
          <a:p>
            <a:r>
              <a:rPr lang="zh-CN" altLang="en-US" dirty="0" smtClean="0">
                <a:solidFill>
                  <a:srgbClr val="333333"/>
                </a:solidFill>
                <a:latin typeface="Helvetica Neue"/>
              </a:rPr>
              <a:t>    将</a:t>
            </a:r>
            <a:r>
              <a:rPr lang="zh-CN" altLang="en-US" dirty="0">
                <a:solidFill>
                  <a:srgbClr val="333333"/>
                </a:solidFill>
                <a:latin typeface="Helvetica Neue"/>
              </a:rPr>
              <a:t>算法翻译成</a:t>
            </a:r>
            <a:r>
              <a:rPr lang="zh-CN" altLang="en-US" dirty="0">
                <a:latin typeface="Helvetica Neue"/>
              </a:rPr>
              <a:t>计算机程序</a:t>
            </a:r>
            <a:r>
              <a:rPr lang="zh-CN" altLang="en-US" dirty="0" smtClean="0">
                <a:latin typeface="Helvetica Neue"/>
              </a:rPr>
              <a:t>设计语言。</a:t>
            </a:r>
            <a:endParaRPr lang="zh-CN" altLang="en-US" dirty="0">
              <a:latin typeface="Helvetica Neue"/>
            </a:endParaRPr>
          </a:p>
          <a:p>
            <a:r>
              <a:rPr lang="en-US" altLang="zh-CN" b="1" dirty="0" smtClean="0">
                <a:latin typeface="Helvetica Neue"/>
              </a:rPr>
              <a:t>4</a:t>
            </a:r>
            <a:r>
              <a:rPr lang="en-US" altLang="zh-CN" b="1" dirty="0">
                <a:latin typeface="Helvetica Neue"/>
              </a:rPr>
              <a:t>.</a:t>
            </a:r>
            <a:r>
              <a:rPr lang="zh-CN" altLang="en-US" b="1" dirty="0" smtClean="0">
                <a:latin typeface="Helvetica Neue"/>
              </a:rPr>
              <a:t>运行</a:t>
            </a:r>
            <a:r>
              <a:rPr lang="zh-CN" altLang="en-US" b="1" dirty="0">
                <a:latin typeface="Helvetica Neue"/>
              </a:rPr>
              <a:t>程序，分析结果</a:t>
            </a:r>
            <a:endParaRPr lang="zh-CN" altLang="en-US" dirty="0">
              <a:latin typeface="Helvetica Neue"/>
            </a:endParaRPr>
          </a:p>
          <a:p>
            <a:r>
              <a:rPr lang="zh-CN" altLang="en-US" dirty="0" smtClean="0">
                <a:latin typeface="Helvetica Neue"/>
              </a:rPr>
              <a:t>    运行程序</a:t>
            </a:r>
            <a:r>
              <a:rPr lang="zh-CN" altLang="en-US" dirty="0">
                <a:latin typeface="Helvetica Neue"/>
              </a:rPr>
              <a:t>，得到运行结果。能得到运行结果并不意味着程序正确，要对结果进行分析，看它是否合理。不合理要对程序进行调试，</a:t>
            </a:r>
            <a:r>
              <a:rPr lang="zh-CN" altLang="en-US" dirty="0" smtClean="0">
                <a:latin typeface="Helvetica Neue"/>
              </a:rPr>
              <a:t>即和</a:t>
            </a:r>
            <a:r>
              <a:rPr lang="zh-CN" altLang="en-US" dirty="0">
                <a:latin typeface="Helvetica Neue"/>
              </a:rPr>
              <a:t>排除程序中的故障的过程。</a:t>
            </a:r>
          </a:p>
          <a:p>
            <a:r>
              <a:rPr lang="en-US" altLang="zh-CN" b="1" dirty="0" smtClean="0">
                <a:latin typeface="Helvetica Neue"/>
              </a:rPr>
              <a:t>5</a:t>
            </a:r>
            <a:r>
              <a:rPr lang="en-US" altLang="zh-CN" b="1" dirty="0">
                <a:latin typeface="Helvetica Neue"/>
              </a:rPr>
              <a:t>.</a:t>
            </a:r>
            <a:r>
              <a:rPr lang="zh-CN" altLang="en-US" b="1" dirty="0" smtClean="0">
                <a:latin typeface="Helvetica Neue"/>
              </a:rPr>
              <a:t>编写</a:t>
            </a:r>
            <a:r>
              <a:rPr lang="zh-CN" altLang="en-US" b="1" dirty="0">
                <a:latin typeface="Helvetica Neue"/>
              </a:rPr>
              <a:t>程序文档</a:t>
            </a:r>
            <a:endParaRPr lang="zh-CN" altLang="en-US" dirty="0">
              <a:latin typeface="Helvetica Neue"/>
            </a:endParaRPr>
          </a:p>
          <a:p>
            <a:r>
              <a:rPr lang="zh-CN" altLang="en-US" dirty="0" smtClean="0">
                <a:latin typeface="Helvetica Neue"/>
              </a:rPr>
              <a:t>    程序</a:t>
            </a:r>
            <a:r>
              <a:rPr lang="zh-CN" altLang="en-US" dirty="0">
                <a:latin typeface="Helvetica Neue"/>
              </a:rPr>
              <a:t>是提供</a:t>
            </a:r>
            <a:r>
              <a:rPr lang="zh-CN" altLang="en-US" dirty="0" smtClean="0">
                <a:latin typeface="Helvetica Neue"/>
              </a:rPr>
              <a:t>给用户使用</a:t>
            </a:r>
            <a:r>
              <a:rPr lang="zh-CN" altLang="en-US" dirty="0">
                <a:latin typeface="Helvetica Neue"/>
              </a:rPr>
              <a:t>的，如同正式的产品应当提供产品说明书一样，正式提供给用户使用的程序，必须向用户提供程序说明书。内容应包括：程序名称、程序功能、运行环境、</a:t>
            </a:r>
            <a:r>
              <a:rPr lang="zh-CN" altLang="en-US" dirty="0">
                <a:solidFill>
                  <a:srgbClr val="333333"/>
                </a:solidFill>
                <a:latin typeface="Helvetica Neue"/>
              </a:rPr>
              <a:t>程序的装入和启动、需要输入的数据，以及使用注意事项等。</a:t>
            </a:r>
            <a:endParaRPr lang="zh-CN" altLang="en-US" b="0" i="0" dirty="0">
              <a:solidFill>
                <a:srgbClr val="333333"/>
              </a:solidFill>
              <a:effectLst/>
              <a:latin typeface="Helvetica Neue"/>
            </a:endParaRPr>
          </a:p>
        </p:txBody>
      </p:sp>
      <p:sp>
        <p:nvSpPr>
          <p:cNvPr id="6" name="标题 1"/>
          <p:cNvSpPr txBox="1">
            <a:spLocks/>
          </p:cNvSpPr>
          <p:nvPr/>
        </p:nvSpPr>
        <p:spPr>
          <a:xfrm>
            <a:off x="406455" y="2116832"/>
            <a:ext cx="3269343" cy="511110"/>
          </a:xfrm>
          <a:prstGeom prst="rect">
            <a:avLst/>
          </a:prstGeom>
        </p:spPr>
        <p:txBody>
          <a:bodyPr vert="horz" lIns="90170" tIns="46990" rIns="90170" bIns="46990" rtlCol="0" anchor="ctr" anchorCtr="0">
            <a:noAutofit/>
          </a:bodyPr>
          <a:lstStyle>
            <a:lvl1pPr algn="l" defTabSz="914400" rtl="0" eaLnBrk="1" fontAlgn="auto" latinLnBrk="0" hangingPunct="1">
              <a:lnSpc>
                <a:spcPct val="100000"/>
              </a:lnSpc>
              <a:spcBef>
                <a:spcPct val="0"/>
              </a:spcBef>
              <a:buNone/>
              <a:defRPr sz="2400" b="1" u="none" strike="noStrike" kern="1200" cap="none" spc="300" normalizeH="0" baseline="0">
                <a:solidFill>
                  <a:srgbClr val="1B3868"/>
                </a:solidFill>
                <a:uFillTx/>
                <a:latin typeface="微软雅黑" panose="020B0503020204020204" pitchFamily="34" charset="-122"/>
                <a:ea typeface="微软雅黑" panose="020B0503020204020204" pitchFamily="34" charset="-122"/>
                <a:cs typeface="+mj-cs"/>
              </a:defRPr>
            </a:lvl1pPr>
          </a:lstStyle>
          <a:p>
            <a:r>
              <a:rPr lang="zh-CN" altLang="en-US" dirty="0" smtClean="0"/>
              <a:t>程序设计步骤：</a:t>
            </a:r>
            <a:endParaRPr lang="zh-CN" altLang="en-US" dirty="0"/>
          </a:p>
        </p:txBody>
      </p:sp>
    </p:spTree>
    <p:extLst>
      <p:ext uri="{BB962C8B-B14F-4D97-AF65-F5344CB8AC3E}">
        <p14:creationId xmlns:p14="http://schemas.microsoft.com/office/powerpoint/2010/main" val="2563842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95580" y="1296035"/>
            <a:ext cx="3519805" cy="5077460"/>
          </a:xfrm>
          <a:prstGeom prst="rect">
            <a:avLst/>
          </a:prstGeom>
          <a:noFill/>
        </p:spPr>
        <p:txBody>
          <a:bodyPr wrap="square" rtlCol="0">
            <a:spAutoFit/>
          </a:bodyPr>
          <a:lstStyle/>
          <a:p>
            <a:pPr marR="0" indent="0" defTabSz="914400" fontAlgn="auto">
              <a:lnSpc>
                <a:spcPct val="150000"/>
              </a:lnSpc>
              <a:spcBef>
                <a:spcPts val="0"/>
              </a:spcBef>
              <a:spcAft>
                <a:spcPts val="0"/>
              </a:spcAft>
              <a:buClrTx/>
              <a:buSzTx/>
              <a:buFont typeface="+mj-lt"/>
              <a:buNone/>
              <a:defRPr/>
            </a:pPr>
            <a:r>
              <a:rPr kumimoji="0" lang="zh-CN" altLang="zh-CN" sz="1800" kern="1200" cap="none" normalizeH="0" baseline="0" noProof="0" dirty="0" smtClean="0">
                <a:latin typeface="+mn-lt"/>
                <a:ea typeface="+mn-ea"/>
                <a:cs typeface="+mn-cs"/>
              </a:rPr>
              <a:t>1.1.1 程序设计语言概述</a:t>
            </a:r>
          </a:p>
          <a:p>
            <a:pPr marR="0" indent="0" defTabSz="914400" fontAlgn="auto">
              <a:lnSpc>
                <a:spcPct val="150000"/>
              </a:lnSpc>
              <a:spcBef>
                <a:spcPts val="0"/>
              </a:spcBef>
              <a:spcAft>
                <a:spcPts val="0"/>
              </a:spcAft>
              <a:buClrTx/>
              <a:buSzTx/>
              <a:buFont typeface="+mj-lt"/>
              <a:buNone/>
              <a:defRPr/>
            </a:pPr>
            <a:r>
              <a:rPr kumimoji="0" lang="en-US" altLang="zh-CN" sz="1800" kern="1200" cap="none" normalizeH="0" baseline="0" noProof="0" dirty="0" smtClean="0">
                <a:latin typeface="+mn-lt"/>
                <a:ea typeface="+mn-ea"/>
                <a:cs typeface="+mn-cs"/>
              </a:rPr>
              <a:t>       </a:t>
            </a:r>
            <a:r>
              <a:rPr kumimoji="0" lang="zh-CN" altLang="zh-CN" sz="1800" kern="1200" cap="none" normalizeH="0" baseline="0" noProof="0" dirty="0" smtClean="0">
                <a:latin typeface="+mn-lt"/>
                <a:ea typeface="+mn-ea"/>
                <a:cs typeface="+mn-cs"/>
              </a:rPr>
              <a:t>程序设计语言，也称为编程语言或计算机程序，是按照程序设计语言规则组织起来的一组计算机指令，能够使计算机自动进行各种运算处理，是计算机理解和识别用户操作意图的一种交互体系。</a:t>
            </a:r>
          </a:p>
          <a:p>
            <a:pPr marR="0" indent="0" defTabSz="914400" fontAlgn="auto">
              <a:lnSpc>
                <a:spcPct val="150000"/>
              </a:lnSpc>
              <a:spcBef>
                <a:spcPts val="0"/>
              </a:spcBef>
              <a:spcAft>
                <a:spcPts val="0"/>
              </a:spcAft>
              <a:buClrTx/>
              <a:buSzTx/>
              <a:buFont typeface="+mj-lt"/>
              <a:buNone/>
              <a:defRPr/>
            </a:pPr>
            <a:r>
              <a:rPr kumimoji="0" lang="en-US" altLang="zh-CN" sz="1800" kern="1200" cap="none" normalizeH="0" baseline="0" noProof="0" dirty="0" smtClean="0">
                <a:latin typeface="+mn-lt"/>
                <a:ea typeface="+mn-ea"/>
                <a:cs typeface="+mn-cs"/>
              </a:rPr>
              <a:t>        </a:t>
            </a:r>
            <a:r>
              <a:rPr kumimoji="0" lang="zh-CN" altLang="zh-CN" sz="1800" kern="1200" cap="none" normalizeH="0" baseline="0" noProof="0" dirty="0" smtClean="0">
                <a:latin typeface="+mn-lt"/>
                <a:ea typeface="+mn-ea"/>
                <a:cs typeface="+mn-cs"/>
              </a:rPr>
              <a:t>从计算机诞生到现在，程序设计语言发展经历了机器语言、汇编语言到高级程序设计语言。</a:t>
            </a:r>
          </a:p>
          <a:p>
            <a:pPr marR="0" indent="0" defTabSz="914400" fontAlgn="auto">
              <a:lnSpc>
                <a:spcPct val="150000"/>
              </a:lnSpc>
              <a:spcBef>
                <a:spcPts val="0"/>
              </a:spcBef>
              <a:spcAft>
                <a:spcPts val="0"/>
              </a:spcAft>
              <a:buClrTx/>
              <a:buSzTx/>
              <a:buFont typeface="+mj-lt"/>
              <a:buNone/>
              <a:defRPr/>
            </a:pPr>
            <a:endParaRPr kumimoji="0" lang="zh-CN" altLang="zh-CN" sz="1800" kern="1200" cap="none" normalizeH="0" baseline="0" noProof="0" dirty="0" smtClean="0">
              <a:latin typeface="+mn-lt"/>
              <a:ea typeface="+mn-ea"/>
              <a:cs typeface="+mn-cs"/>
            </a:endParaRPr>
          </a:p>
        </p:txBody>
      </p:sp>
      <p:cxnSp>
        <p:nvCxnSpPr>
          <p:cNvPr id="5" name="直接连接符 4"/>
          <p:cNvCxnSpPr/>
          <p:nvPr/>
        </p:nvCxnSpPr>
        <p:spPr>
          <a:xfrm flipH="1">
            <a:off x="3715385" y="1296035"/>
            <a:ext cx="3175" cy="4464685"/>
          </a:xfrm>
          <a:prstGeom prst="line">
            <a:avLst/>
          </a:prstGeom>
          <a:ln w="25400">
            <a:solidFill>
              <a:srgbClr val="1B3868"/>
            </a:solidFill>
          </a:ln>
        </p:spPr>
        <p:style>
          <a:lnRef idx="1">
            <a:schemeClr val="accent1"/>
          </a:lnRef>
          <a:fillRef idx="0">
            <a:schemeClr val="accent1"/>
          </a:fillRef>
          <a:effectRef idx="0">
            <a:schemeClr val="accent1"/>
          </a:effectRef>
          <a:fontRef idx="minor">
            <a:schemeClr val="tx1"/>
          </a:fontRef>
        </p:style>
      </p:cxnSp>
      <p:sp>
        <p:nvSpPr>
          <p:cNvPr id="18436" name="标题 1"/>
          <p:cNvSpPr>
            <a:spLocks noGrp="1"/>
          </p:cNvSpPr>
          <p:nvPr>
            <p:ph type="title"/>
          </p:nvPr>
        </p:nvSpPr>
        <p:spPr>
          <a:xfrm>
            <a:off x="198438" y="411163"/>
            <a:ext cx="5524500" cy="511175"/>
          </a:xfrm>
        </p:spPr>
        <p:txBody>
          <a:bodyPr vert="horz" wrap="square" lIns="91440" tIns="45720" rIns="91440" bIns="45720" anchor="ctr"/>
          <a:lstStyle/>
          <a:p>
            <a:pPr defTabSz="914400"/>
            <a:r>
              <a:rPr altLang="zh-CN" kern="1200" dirty="0">
                <a:solidFill>
                  <a:srgbClr val="1B3868"/>
                </a:solidFill>
                <a:latin typeface="微软雅黑" panose="020B0503020204020204" pitchFamily="34" charset="-122"/>
                <a:ea typeface="微软雅黑" panose="020B0503020204020204" pitchFamily="34" charset="-122"/>
                <a:cs typeface="+mj-cs"/>
              </a:rPr>
              <a:t>1.1 程序设计语言</a:t>
            </a:r>
          </a:p>
        </p:txBody>
      </p:sp>
      <p:sp>
        <p:nvSpPr>
          <p:cNvPr id="6" name="文本框 5"/>
          <p:cNvSpPr txBox="1"/>
          <p:nvPr/>
        </p:nvSpPr>
        <p:spPr>
          <a:xfrm>
            <a:off x="3816350" y="1296035"/>
            <a:ext cx="7978775" cy="4662815"/>
          </a:xfrm>
          <a:prstGeom prst="rect">
            <a:avLst/>
          </a:prstGeom>
          <a:noFill/>
        </p:spPr>
        <p:txBody>
          <a:bodyPr wrap="square" rtlCol="0">
            <a:spAutoFit/>
          </a:bodyPr>
          <a:lstStyle/>
          <a:p>
            <a:pPr marL="285750" marR="0" indent="-285750" defTabSz="914400" fontAlgn="auto">
              <a:lnSpc>
                <a:spcPct val="150000"/>
              </a:lnSpc>
              <a:spcBef>
                <a:spcPts val="0"/>
              </a:spcBef>
              <a:spcAft>
                <a:spcPts val="0"/>
              </a:spcAft>
              <a:buClrTx/>
              <a:buSzTx/>
              <a:buFont typeface="Wingdings" pitchFamily="2" charset="2"/>
              <a:buChar char="Ø"/>
              <a:defRPr/>
            </a:pPr>
            <a:r>
              <a:rPr kumimoji="0" lang="zh-CN" altLang="zh-CN" sz="1800" kern="1200" cap="none" normalizeH="0" baseline="0" noProof="0" dirty="0" smtClean="0">
                <a:latin typeface="+mn-lt"/>
                <a:ea typeface="+mn-ea"/>
                <a:cs typeface="+mn-cs"/>
                <a:hlinkClick r:id="rId3" action="ppaction://hlinksldjump"/>
              </a:rPr>
              <a:t>机器语言</a:t>
            </a:r>
            <a:r>
              <a:rPr kumimoji="0" lang="zh-CN" altLang="en-US" sz="1800" kern="1200" cap="none" normalizeH="0" baseline="0" noProof="0" dirty="0" smtClean="0">
                <a:latin typeface="+mn-lt"/>
                <a:ea typeface="+mn-ea"/>
                <a:cs typeface="+mn-cs"/>
              </a:rPr>
              <a:t>：</a:t>
            </a:r>
            <a:r>
              <a:rPr kumimoji="0" lang="zh-CN" altLang="zh-CN" sz="1800" kern="1200" cap="none" normalizeH="0" baseline="0" noProof="0" dirty="0" smtClean="0">
                <a:latin typeface="+mn-lt"/>
                <a:ea typeface="+mn-ea"/>
                <a:cs typeface="+mn-cs"/>
              </a:rPr>
              <a:t>是由二进制0、1代码指令构成，不同的CPU具有不同的指令系统。机器语言程序难编写、难修改、难维护，需要用户直接对存储空间进行分配，编程效率极低，这种语言已经被渐渐淘汰。</a:t>
            </a:r>
            <a:endParaRPr kumimoji="0" lang="en-US" altLang="zh-CN" sz="1800" kern="1200" cap="none" normalizeH="0" baseline="0" noProof="0" dirty="0" smtClean="0">
              <a:latin typeface="+mn-lt"/>
              <a:ea typeface="+mn-ea"/>
              <a:cs typeface="+mn-cs"/>
            </a:endParaRPr>
          </a:p>
          <a:p>
            <a:pPr marL="285750" marR="0" indent="-285750" defTabSz="914400" fontAlgn="auto">
              <a:lnSpc>
                <a:spcPct val="150000"/>
              </a:lnSpc>
              <a:spcBef>
                <a:spcPts val="0"/>
              </a:spcBef>
              <a:spcAft>
                <a:spcPts val="0"/>
              </a:spcAft>
              <a:buClrTx/>
              <a:buSzTx/>
              <a:buFont typeface="Wingdings" pitchFamily="2" charset="2"/>
              <a:buChar char="Ø"/>
              <a:defRPr/>
            </a:pPr>
            <a:endParaRPr kumimoji="0" lang="zh-CN" altLang="zh-CN" sz="1800" kern="1200" cap="none" normalizeH="0" baseline="0" noProof="0" dirty="0" smtClean="0">
              <a:latin typeface="+mn-lt"/>
              <a:ea typeface="+mn-ea"/>
              <a:cs typeface="+mn-cs"/>
            </a:endParaRPr>
          </a:p>
          <a:p>
            <a:pPr marL="285750" marR="0" indent="-285750" defTabSz="914400" fontAlgn="auto">
              <a:lnSpc>
                <a:spcPct val="150000"/>
              </a:lnSpc>
              <a:spcBef>
                <a:spcPts val="0"/>
              </a:spcBef>
              <a:spcAft>
                <a:spcPts val="0"/>
              </a:spcAft>
              <a:buClrTx/>
              <a:buSzTx/>
              <a:buFont typeface="Wingdings" pitchFamily="2" charset="2"/>
              <a:buChar char="Ø"/>
              <a:defRPr/>
            </a:pPr>
            <a:r>
              <a:rPr kumimoji="0" lang="zh-CN" altLang="zh-CN" sz="1800" kern="1200" cap="none" normalizeH="0" baseline="0" noProof="0" dirty="0" smtClean="0">
                <a:latin typeface="+mn-lt"/>
                <a:ea typeface="+mn-ea"/>
                <a:cs typeface="+mn-cs"/>
                <a:hlinkClick r:id="rId4" action="ppaction://hlinksldjump"/>
              </a:rPr>
              <a:t>汇编语言</a:t>
            </a:r>
            <a:r>
              <a:rPr kumimoji="0" lang="zh-CN" altLang="en-US" sz="1800" kern="1200" cap="none" normalizeH="0" baseline="0" noProof="0" dirty="0" smtClean="0">
                <a:latin typeface="+mn-lt"/>
                <a:ea typeface="+mn-ea"/>
                <a:cs typeface="+mn-cs"/>
              </a:rPr>
              <a:t>：</a:t>
            </a:r>
            <a:r>
              <a:rPr kumimoji="0" lang="zh-CN" altLang="zh-CN" sz="1800" kern="1200" cap="none" normalizeH="0" baseline="0" noProof="0" dirty="0" smtClean="0">
                <a:latin typeface="+mn-lt"/>
                <a:ea typeface="+mn-ea"/>
                <a:cs typeface="+mn-cs"/>
              </a:rPr>
              <a:t>是机器指令的符号化，与机器指令存在着直接的对应关系。汇编语言同样存在着难学难用、容易出错、维护困难等缺点。</a:t>
            </a:r>
            <a:r>
              <a:rPr kumimoji="0" lang="en-US" altLang="zh-CN" sz="1800" kern="1200" cap="none" normalizeH="0" baseline="0" noProof="0" dirty="0" smtClean="0">
                <a:latin typeface="+mn-lt"/>
                <a:ea typeface="+mn-ea"/>
                <a:cs typeface="+mn-cs"/>
              </a:rPr>
              <a:t> </a:t>
            </a:r>
            <a:r>
              <a:rPr kumimoji="0" lang="zh-CN" altLang="zh-CN" sz="1800" kern="1200" cap="none" normalizeH="0" baseline="0" noProof="0" dirty="0" smtClean="0">
                <a:latin typeface="+mn-lt"/>
                <a:ea typeface="+mn-ea"/>
                <a:cs typeface="+mn-cs"/>
              </a:rPr>
              <a:t>汇编语言可直接访问系统接口，翻译成机器语言，效率较高。</a:t>
            </a:r>
            <a:endParaRPr kumimoji="0" lang="en-US" altLang="zh-CN" sz="1800" kern="1200" cap="none" normalizeH="0" baseline="0" noProof="0" dirty="0" smtClean="0">
              <a:latin typeface="+mn-lt"/>
              <a:ea typeface="+mn-ea"/>
              <a:cs typeface="+mn-cs"/>
            </a:endParaRPr>
          </a:p>
          <a:p>
            <a:pPr marL="285750" marR="0" indent="-285750" defTabSz="914400" fontAlgn="auto">
              <a:lnSpc>
                <a:spcPct val="150000"/>
              </a:lnSpc>
              <a:spcBef>
                <a:spcPts val="0"/>
              </a:spcBef>
              <a:spcAft>
                <a:spcPts val="0"/>
              </a:spcAft>
              <a:buClrTx/>
              <a:buSzTx/>
              <a:buFont typeface="Wingdings" pitchFamily="2" charset="2"/>
              <a:buChar char="Ø"/>
              <a:defRPr/>
            </a:pPr>
            <a:endParaRPr kumimoji="0" lang="zh-CN" altLang="zh-CN" sz="1800" kern="1200" cap="none" normalizeH="0" baseline="0" noProof="0" dirty="0" smtClean="0">
              <a:latin typeface="+mn-lt"/>
              <a:ea typeface="+mn-ea"/>
              <a:cs typeface="+mn-cs"/>
            </a:endParaRPr>
          </a:p>
          <a:p>
            <a:pPr marL="285750" marR="0" indent="-285750" defTabSz="914400" fontAlgn="auto">
              <a:lnSpc>
                <a:spcPct val="150000"/>
              </a:lnSpc>
              <a:spcBef>
                <a:spcPts val="0"/>
              </a:spcBef>
              <a:spcAft>
                <a:spcPts val="0"/>
              </a:spcAft>
              <a:buClrTx/>
              <a:buSzTx/>
              <a:buFont typeface="Wingdings" pitchFamily="2" charset="2"/>
              <a:buChar char="Ø"/>
              <a:defRPr/>
            </a:pPr>
            <a:r>
              <a:rPr kumimoji="0" lang="zh-CN" altLang="zh-CN" sz="1800" kern="1200" cap="none" normalizeH="0" baseline="0" noProof="0" dirty="0" smtClean="0">
                <a:latin typeface="+mn-lt"/>
                <a:ea typeface="+mn-ea"/>
                <a:cs typeface="+mn-cs"/>
              </a:rPr>
              <a:t>高级程序设计语言</a:t>
            </a:r>
            <a:r>
              <a:rPr kumimoji="0" lang="zh-CN" altLang="en-US" sz="1800" kern="1200" cap="none" normalizeH="0" baseline="0" noProof="0" dirty="0" smtClean="0">
                <a:latin typeface="+mn-lt"/>
                <a:ea typeface="+mn-ea"/>
                <a:cs typeface="+mn-cs"/>
              </a:rPr>
              <a:t>：</a:t>
            </a:r>
            <a:r>
              <a:rPr kumimoji="0" lang="zh-CN" altLang="zh-CN" sz="1800" kern="1200" cap="none" normalizeH="0" baseline="0" noProof="0" dirty="0" smtClean="0">
                <a:latin typeface="+mn-lt"/>
                <a:ea typeface="+mn-ea"/>
                <a:cs typeface="+mn-cs"/>
              </a:rPr>
              <a:t>是面向用户的、基本上独立于计算机种类和结构的语言。其形式上接近于算术语言和自然语言，高级语言易学易用，通用性强，应用广泛。常见的有Java、C、C++、PHP、Delphi、PASCAL、Python等。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7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randombar(horizontal)">
                                      <p:cBhvr>
                                        <p:cTn id="12" dur="7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机器语言</a:t>
            </a:r>
            <a:endParaRPr lang="zh-CN" altLang="en-US" dirty="0"/>
          </a:p>
        </p:txBody>
      </p:sp>
      <p:sp>
        <p:nvSpPr>
          <p:cNvPr id="3" name="TextBox 2"/>
          <p:cNvSpPr txBox="1"/>
          <p:nvPr/>
        </p:nvSpPr>
        <p:spPr>
          <a:xfrm>
            <a:off x="520117" y="1442906"/>
            <a:ext cx="10335237" cy="1477328"/>
          </a:xfrm>
          <a:prstGeom prst="rect">
            <a:avLst/>
          </a:prstGeom>
          <a:noFill/>
        </p:spPr>
        <p:txBody>
          <a:bodyPr wrap="square" rtlCol="0">
            <a:spAutoFit/>
          </a:bodyPr>
          <a:lstStyle/>
          <a:p>
            <a:r>
              <a:rPr lang="zh-CN" altLang="en-US" dirty="0" smtClean="0"/>
              <a:t>例如，计算</a:t>
            </a:r>
            <a:r>
              <a:rPr lang="en-US" altLang="zh-CN" dirty="0" smtClean="0"/>
              <a:t>A=15+10</a:t>
            </a:r>
            <a:r>
              <a:rPr lang="zh-CN" altLang="en-US" dirty="0" smtClean="0"/>
              <a:t>的机器语言程序如下：</a:t>
            </a:r>
            <a:endParaRPr lang="en-US" altLang="zh-CN" dirty="0" smtClean="0"/>
          </a:p>
          <a:p>
            <a:r>
              <a:rPr lang="en-US" altLang="zh-CN" dirty="0" smtClean="0"/>
              <a:t>10110000  00001111  </a:t>
            </a:r>
            <a:r>
              <a:rPr lang="zh-CN" altLang="en-US" dirty="0" smtClean="0"/>
              <a:t>：把</a:t>
            </a:r>
            <a:r>
              <a:rPr lang="en-US" altLang="zh-CN" dirty="0" smtClean="0"/>
              <a:t>15</a:t>
            </a:r>
            <a:r>
              <a:rPr lang="zh-CN" altLang="en-US" dirty="0" smtClean="0"/>
              <a:t>放入累加器</a:t>
            </a:r>
            <a:r>
              <a:rPr lang="en-US" altLang="zh-CN" dirty="0" smtClean="0"/>
              <a:t>A</a:t>
            </a:r>
            <a:r>
              <a:rPr lang="zh-CN" altLang="en-US" dirty="0" smtClean="0"/>
              <a:t>中</a:t>
            </a:r>
            <a:endParaRPr lang="en-US" altLang="zh-CN" dirty="0" smtClean="0"/>
          </a:p>
          <a:p>
            <a:r>
              <a:rPr lang="en-US" altLang="zh-CN" dirty="0" smtClean="0"/>
              <a:t>00101100  00001010 </a:t>
            </a:r>
            <a:r>
              <a:rPr lang="zh-CN" altLang="en-US" dirty="0" smtClean="0"/>
              <a:t>：</a:t>
            </a:r>
            <a:r>
              <a:rPr lang="en-US" altLang="zh-CN" dirty="0" smtClean="0"/>
              <a:t>10</a:t>
            </a:r>
            <a:r>
              <a:rPr lang="zh-CN" altLang="en-US" dirty="0" smtClean="0"/>
              <a:t>与累加器</a:t>
            </a:r>
            <a:r>
              <a:rPr lang="en-US" altLang="zh-CN" dirty="0" smtClean="0"/>
              <a:t>A</a:t>
            </a:r>
            <a:r>
              <a:rPr lang="zh-CN" altLang="en-US" dirty="0" smtClean="0"/>
              <a:t>中的值相加，结果仍放在</a:t>
            </a:r>
            <a:r>
              <a:rPr lang="en-US" altLang="zh-CN" dirty="0" smtClean="0"/>
              <a:t>A</a:t>
            </a:r>
            <a:r>
              <a:rPr lang="zh-CN" altLang="en-US" dirty="0" smtClean="0"/>
              <a:t>中</a:t>
            </a:r>
            <a:endParaRPr lang="en-US" altLang="zh-CN" dirty="0" smtClean="0"/>
          </a:p>
          <a:p>
            <a:r>
              <a:rPr lang="en-US" altLang="zh-CN" dirty="0" smtClean="0"/>
              <a:t>11110100                   </a:t>
            </a:r>
            <a:r>
              <a:rPr lang="zh-CN" altLang="en-US" dirty="0" smtClean="0"/>
              <a:t>：结束</a:t>
            </a:r>
            <a:endParaRPr lang="en-US" altLang="zh-CN" dirty="0" smtClean="0"/>
          </a:p>
          <a:p>
            <a:endParaRPr lang="zh-CN" altLang="en-US" dirty="0"/>
          </a:p>
        </p:txBody>
      </p:sp>
      <p:sp>
        <p:nvSpPr>
          <p:cNvPr id="4" name="矩形 3"/>
          <p:cNvSpPr/>
          <p:nvPr/>
        </p:nvSpPr>
        <p:spPr>
          <a:xfrm>
            <a:off x="520116" y="4059294"/>
            <a:ext cx="9367707" cy="369332"/>
          </a:xfrm>
          <a:prstGeom prst="rect">
            <a:avLst/>
          </a:prstGeom>
        </p:spPr>
        <p:txBody>
          <a:bodyPr wrap="square">
            <a:spAutoFit/>
          </a:bodyPr>
          <a:lstStyle/>
          <a:p>
            <a:r>
              <a:rPr lang="en-US" altLang="zh-CN" dirty="0" smtClean="0"/>
              <a:t>10110000 </a:t>
            </a:r>
            <a:r>
              <a:rPr lang="en-US" altLang="zh-CN" dirty="0"/>
              <a:t>00001111 </a:t>
            </a:r>
            <a:r>
              <a:rPr lang="zh-CN" altLang="en-US" dirty="0"/>
              <a:t>中</a:t>
            </a:r>
            <a:r>
              <a:rPr lang="en-US" altLang="zh-CN" dirty="0"/>
              <a:t>10110000</a:t>
            </a:r>
            <a:r>
              <a:rPr lang="zh-CN" altLang="en-US" dirty="0"/>
              <a:t>表示操作码</a:t>
            </a:r>
            <a:r>
              <a:rPr lang="en-US" altLang="zh-CN" dirty="0"/>
              <a:t>,0000</a:t>
            </a:r>
            <a:r>
              <a:rPr lang="zh-CN" altLang="en-US" dirty="0"/>
              <a:t>表是寄存器</a:t>
            </a:r>
            <a:r>
              <a:rPr lang="en-US" altLang="zh-CN" dirty="0"/>
              <a:t>,1111</a:t>
            </a:r>
            <a:r>
              <a:rPr lang="zh-CN" altLang="en-US" dirty="0"/>
              <a:t>表示</a:t>
            </a:r>
            <a:r>
              <a:rPr lang="en-US" altLang="zh-CN" dirty="0"/>
              <a:t>15</a:t>
            </a:r>
          </a:p>
        </p:txBody>
      </p:sp>
      <p:sp>
        <p:nvSpPr>
          <p:cNvPr id="5" name="矩形 4"/>
          <p:cNvSpPr/>
          <p:nvPr/>
        </p:nvSpPr>
        <p:spPr>
          <a:xfrm>
            <a:off x="606801" y="2948012"/>
            <a:ext cx="10500221" cy="646331"/>
          </a:xfrm>
          <a:prstGeom prst="rect">
            <a:avLst/>
          </a:prstGeom>
        </p:spPr>
        <p:txBody>
          <a:bodyPr wrap="square">
            <a:spAutoFit/>
          </a:bodyPr>
          <a:lstStyle/>
          <a:p>
            <a:r>
              <a:rPr lang="zh-CN" altLang="en-US" dirty="0"/>
              <a:t>一条指令就是机器语言的一个语句，它是一组有意义的二进制代码，指令的基本格式如，操作码字段和地址码字段，其中操作码指明了指令的操作性质及功能，地址码则给出了操作数或操作数的地址。</a:t>
            </a:r>
          </a:p>
        </p:txBody>
      </p:sp>
      <p:sp>
        <p:nvSpPr>
          <p:cNvPr id="6" name="矩形 5"/>
          <p:cNvSpPr/>
          <p:nvPr/>
        </p:nvSpPr>
        <p:spPr>
          <a:xfrm>
            <a:off x="606800" y="4892690"/>
            <a:ext cx="10500222" cy="646331"/>
          </a:xfrm>
          <a:prstGeom prst="rect">
            <a:avLst/>
          </a:prstGeom>
        </p:spPr>
        <p:txBody>
          <a:bodyPr wrap="square">
            <a:spAutoFit/>
          </a:bodyPr>
          <a:lstStyle/>
          <a:p>
            <a:r>
              <a:rPr lang="zh-CN" altLang="zh-CN" dirty="0" smtClean="0"/>
              <a:t>机器语言</a:t>
            </a:r>
            <a:r>
              <a:rPr lang="zh-CN" altLang="en-US" dirty="0" smtClean="0"/>
              <a:t>的缺点：</a:t>
            </a:r>
            <a:r>
              <a:rPr lang="zh-CN" altLang="zh-CN" dirty="0" smtClean="0"/>
              <a:t>机器语言</a:t>
            </a:r>
            <a:r>
              <a:rPr lang="zh-CN" altLang="zh-CN" dirty="0"/>
              <a:t>程序难编写、难修改、难维护</a:t>
            </a:r>
            <a:r>
              <a:rPr lang="zh-CN" altLang="zh-CN" dirty="0" smtClean="0"/>
              <a:t>，</a:t>
            </a:r>
            <a:r>
              <a:rPr lang="zh-CN" altLang="en-US" dirty="0" smtClean="0"/>
              <a:t>不同的计算机指令系统不同，机器语言随机而异，通用性差。</a:t>
            </a:r>
            <a:endParaRPr lang="zh-CN" altLang="en-US" dirty="0"/>
          </a:p>
        </p:txBody>
      </p:sp>
      <p:sp>
        <p:nvSpPr>
          <p:cNvPr id="7" name="左箭头 6">
            <a:hlinkClick r:id="rId2" action="ppaction://hlinksldjump"/>
          </p:cNvPr>
          <p:cNvSpPr/>
          <p:nvPr/>
        </p:nvSpPr>
        <p:spPr>
          <a:xfrm>
            <a:off x="11660695" y="6455327"/>
            <a:ext cx="436229" cy="2768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869462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1000"/>
                                        <p:tgtEl>
                                          <p:spTgt spid="6"/>
                                        </p:tgtEl>
                                      </p:cBhvr>
                                    </p:animEffect>
                                    <p:anim calcmode="lin" valueType="num">
                                      <p:cBhvr>
                                        <p:cTn id="29" dur="1000" fill="hold"/>
                                        <p:tgtEl>
                                          <p:spTgt spid="6"/>
                                        </p:tgtEl>
                                        <p:attrNameLst>
                                          <p:attrName>ppt_x</p:attrName>
                                        </p:attrNameLst>
                                      </p:cBhvr>
                                      <p:tavLst>
                                        <p:tav tm="0">
                                          <p:val>
                                            <p:strVal val="#ppt_x"/>
                                          </p:val>
                                        </p:tav>
                                        <p:tav tm="100000">
                                          <p:val>
                                            <p:strVal val="#ppt_x"/>
                                          </p:val>
                                        </p:tav>
                                      </p:tavLst>
                                    </p:anim>
                                    <p:anim calcmode="lin" valueType="num">
                                      <p:cBhvr>
                                        <p:cTn id="30"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汇编语言</a:t>
            </a:r>
            <a:endParaRPr lang="zh-CN" altLang="en-US" dirty="0"/>
          </a:p>
        </p:txBody>
      </p:sp>
      <p:sp>
        <p:nvSpPr>
          <p:cNvPr id="3" name="TextBox 2"/>
          <p:cNvSpPr txBox="1"/>
          <p:nvPr/>
        </p:nvSpPr>
        <p:spPr>
          <a:xfrm>
            <a:off x="520117" y="1442906"/>
            <a:ext cx="10335237" cy="1477328"/>
          </a:xfrm>
          <a:prstGeom prst="rect">
            <a:avLst/>
          </a:prstGeom>
          <a:noFill/>
        </p:spPr>
        <p:txBody>
          <a:bodyPr wrap="square" rtlCol="0">
            <a:spAutoFit/>
          </a:bodyPr>
          <a:lstStyle/>
          <a:p>
            <a:r>
              <a:rPr lang="zh-CN" altLang="en-US" dirty="0" smtClean="0"/>
              <a:t>例如，计算</a:t>
            </a:r>
            <a:r>
              <a:rPr lang="en-US" altLang="zh-CN" dirty="0" smtClean="0"/>
              <a:t>A=15+10</a:t>
            </a:r>
            <a:r>
              <a:rPr lang="zh-CN" altLang="en-US" dirty="0" smtClean="0"/>
              <a:t>的机器语言程序如下：</a:t>
            </a:r>
            <a:endParaRPr lang="en-US" altLang="zh-CN" dirty="0" smtClean="0"/>
          </a:p>
          <a:p>
            <a:r>
              <a:rPr lang="en-US" altLang="zh-CN" dirty="0" smtClean="0"/>
              <a:t>MOV A, 15        </a:t>
            </a:r>
            <a:r>
              <a:rPr lang="zh-CN" altLang="en-US" dirty="0" smtClean="0"/>
              <a:t>：把</a:t>
            </a:r>
            <a:r>
              <a:rPr lang="en-US" altLang="zh-CN" dirty="0" smtClean="0"/>
              <a:t>15</a:t>
            </a:r>
            <a:r>
              <a:rPr lang="zh-CN" altLang="en-US" dirty="0" smtClean="0"/>
              <a:t>放入累加器</a:t>
            </a:r>
            <a:r>
              <a:rPr lang="en-US" altLang="zh-CN" dirty="0" smtClean="0"/>
              <a:t>A</a:t>
            </a:r>
            <a:r>
              <a:rPr lang="zh-CN" altLang="en-US" dirty="0" smtClean="0"/>
              <a:t>中</a:t>
            </a:r>
            <a:endParaRPr lang="en-US" altLang="zh-CN" dirty="0" smtClean="0"/>
          </a:p>
          <a:p>
            <a:r>
              <a:rPr lang="en-US" altLang="zh-CN" dirty="0" smtClean="0"/>
              <a:t>ADD A, 10         </a:t>
            </a:r>
            <a:r>
              <a:rPr lang="zh-CN" altLang="en-US" dirty="0" smtClean="0"/>
              <a:t>：</a:t>
            </a:r>
            <a:r>
              <a:rPr lang="en-US" altLang="zh-CN" dirty="0" smtClean="0"/>
              <a:t>10</a:t>
            </a:r>
            <a:r>
              <a:rPr lang="zh-CN" altLang="en-US" dirty="0" smtClean="0"/>
              <a:t>与累加器</a:t>
            </a:r>
            <a:r>
              <a:rPr lang="en-US" altLang="zh-CN" dirty="0" smtClean="0"/>
              <a:t>A</a:t>
            </a:r>
            <a:r>
              <a:rPr lang="zh-CN" altLang="en-US" dirty="0" smtClean="0"/>
              <a:t>中的值相加，结果仍放在</a:t>
            </a:r>
            <a:r>
              <a:rPr lang="en-US" altLang="zh-CN" dirty="0" smtClean="0"/>
              <a:t>A</a:t>
            </a:r>
            <a:r>
              <a:rPr lang="zh-CN" altLang="en-US" dirty="0" smtClean="0"/>
              <a:t>中</a:t>
            </a:r>
            <a:endParaRPr lang="en-US" altLang="zh-CN" dirty="0" smtClean="0"/>
          </a:p>
          <a:p>
            <a:r>
              <a:rPr lang="en-US" altLang="zh-CN" dirty="0" smtClean="0"/>
              <a:t>HLT                   </a:t>
            </a:r>
            <a:r>
              <a:rPr lang="zh-CN" altLang="en-US" dirty="0" smtClean="0"/>
              <a:t>：结束</a:t>
            </a:r>
            <a:endParaRPr lang="en-US" altLang="zh-CN" dirty="0" smtClean="0"/>
          </a:p>
          <a:p>
            <a:endParaRPr lang="zh-CN" altLang="en-US" dirty="0"/>
          </a:p>
        </p:txBody>
      </p:sp>
      <p:sp>
        <p:nvSpPr>
          <p:cNvPr id="5" name="矩形 4"/>
          <p:cNvSpPr/>
          <p:nvPr/>
        </p:nvSpPr>
        <p:spPr>
          <a:xfrm>
            <a:off x="635667" y="5078815"/>
            <a:ext cx="10500221" cy="646331"/>
          </a:xfrm>
          <a:prstGeom prst="rect">
            <a:avLst/>
          </a:prstGeom>
        </p:spPr>
        <p:txBody>
          <a:bodyPr wrap="square">
            <a:spAutoFit/>
          </a:bodyPr>
          <a:lstStyle/>
          <a:p>
            <a:r>
              <a:rPr lang="zh-CN" altLang="en-US" dirty="0" smtClean="0"/>
              <a:t>汇编语言将机器指令代码用英文助记符表示，克服了机器语言难读等缺点，执行速度快，但汇编语言面向机器，使用者需要专业知识。</a:t>
            </a:r>
            <a:endParaRPr lang="en-US" altLang="zh-CN" dirty="0" smtClean="0"/>
          </a:p>
        </p:txBody>
      </p:sp>
      <p:sp>
        <p:nvSpPr>
          <p:cNvPr id="7" name="矩形 6"/>
          <p:cNvSpPr/>
          <p:nvPr/>
        </p:nvSpPr>
        <p:spPr>
          <a:xfrm>
            <a:off x="606893" y="3110111"/>
            <a:ext cx="2095445" cy="369332"/>
          </a:xfrm>
          <a:prstGeom prst="rect">
            <a:avLst/>
          </a:prstGeom>
        </p:spPr>
        <p:txBody>
          <a:bodyPr wrap="none">
            <a:spAutoFit/>
          </a:bodyPr>
          <a:lstStyle/>
          <a:p>
            <a:r>
              <a:rPr lang="zh-CN" altLang="en-US" dirty="0"/>
              <a:t>数据传送指令</a:t>
            </a:r>
            <a:r>
              <a:rPr lang="en-US" altLang="zh-CN" dirty="0"/>
              <a:t>MOV</a:t>
            </a:r>
            <a:endParaRPr lang="zh-CN" altLang="en-US" dirty="0"/>
          </a:p>
        </p:txBody>
      </p:sp>
      <p:sp>
        <p:nvSpPr>
          <p:cNvPr id="8" name="矩形 7"/>
          <p:cNvSpPr/>
          <p:nvPr/>
        </p:nvSpPr>
        <p:spPr>
          <a:xfrm>
            <a:off x="644056" y="3798008"/>
            <a:ext cx="1595309" cy="369332"/>
          </a:xfrm>
          <a:prstGeom prst="rect">
            <a:avLst/>
          </a:prstGeom>
        </p:spPr>
        <p:txBody>
          <a:bodyPr wrap="none">
            <a:spAutoFit/>
          </a:bodyPr>
          <a:lstStyle/>
          <a:p>
            <a:r>
              <a:rPr lang="zh-CN" altLang="en-US" dirty="0"/>
              <a:t>加法指令</a:t>
            </a:r>
            <a:r>
              <a:rPr lang="en-US" altLang="zh-CN" dirty="0"/>
              <a:t>ADD</a:t>
            </a:r>
            <a:endParaRPr lang="zh-CN" altLang="en-US" dirty="0"/>
          </a:p>
        </p:txBody>
      </p:sp>
      <p:sp>
        <p:nvSpPr>
          <p:cNvPr id="9" name="矩形 8"/>
          <p:cNvSpPr/>
          <p:nvPr/>
        </p:nvSpPr>
        <p:spPr>
          <a:xfrm>
            <a:off x="635667" y="4368459"/>
            <a:ext cx="2681055" cy="369332"/>
          </a:xfrm>
          <a:prstGeom prst="rect">
            <a:avLst/>
          </a:prstGeom>
        </p:spPr>
        <p:txBody>
          <a:bodyPr wrap="none">
            <a:spAutoFit/>
          </a:bodyPr>
          <a:lstStyle/>
          <a:p>
            <a:r>
              <a:rPr lang="zh-CN" altLang="en-US" dirty="0"/>
              <a:t>处理器</a:t>
            </a:r>
            <a:r>
              <a:rPr lang="zh-CN" altLang="en-US" b="1" dirty="0"/>
              <a:t>“</a:t>
            </a:r>
            <a:r>
              <a:rPr lang="zh-CN" altLang="en-US" dirty="0"/>
              <a:t>暂停</a:t>
            </a:r>
            <a:r>
              <a:rPr lang="zh-CN" altLang="en-US" b="1" dirty="0"/>
              <a:t>”</a:t>
            </a:r>
            <a:r>
              <a:rPr lang="zh-CN" altLang="en-US" dirty="0" smtClean="0"/>
              <a:t>指令</a:t>
            </a:r>
            <a:r>
              <a:rPr lang="en-US" altLang="zh-CN" dirty="0"/>
              <a:t>HLT</a:t>
            </a:r>
            <a:endParaRPr lang="zh-CN" altLang="en-US" dirty="0"/>
          </a:p>
        </p:txBody>
      </p:sp>
      <p:sp>
        <p:nvSpPr>
          <p:cNvPr id="10" name="左箭头 9">
            <a:hlinkClick r:id="rId2" action="ppaction://hlinksldjump"/>
          </p:cNvPr>
          <p:cNvSpPr/>
          <p:nvPr/>
        </p:nvSpPr>
        <p:spPr>
          <a:xfrm>
            <a:off x="11660695" y="6455327"/>
            <a:ext cx="436229" cy="276837"/>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733793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barn(inVertical)">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arn(inVertical)">
                                      <p:cBhvr>
                                        <p:cTn id="19" dur="500"/>
                                        <p:tgtEl>
                                          <p:spTgt spid="8"/>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barn(inVertical)">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barn(inVertical)">
                                      <p:cBhvr>
                                        <p:cTn id="2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7" grpId="0"/>
      <p:bldP spid="8" grpId="0"/>
      <p:bldP spid="9" grpId="0"/>
    </p:bldLst>
  </p:timing>
</p:sld>
</file>

<file path=ppt/tags/tag1.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4605,&quot;width&quot;:630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TotalTime>
  <Words>2575</Words>
  <Application>Microsoft Office PowerPoint</Application>
  <PresentationFormat>自定义</PresentationFormat>
  <Paragraphs>198</Paragraphs>
  <Slides>23</Slides>
  <Notes>8</Notes>
  <HiddenSlides>5</HiddenSlides>
  <MMClips>0</MMClips>
  <ScaleCrop>false</ScaleCrop>
  <HeadingPairs>
    <vt:vector size="4" baseType="variant">
      <vt:variant>
        <vt:lpstr>主题</vt:lpstr>
      </vt:variant>
      <vt:variant>
        <vt:i4>1</vt:i4>
      </vt:variant>
      <vt:variant>
        <vt:lpstr>幻灯片标题</vt:lpstr>
      </vt:variant>
      <vt:variant>
        <vt:i4>23</vt:i4>
      </vt:variant>
    </vt:vector>
  </HeadingPairs>
  <TitlesOfParts>
    <vt:vector size="24" baseType="lpstr">
      <vt:lpstr>Office 主题​​</vt:lpstr>
      <vt:lpstr>Python程序设计</vt:lpstr>
      <vt:lpstr>章节结构</vt:lpstr>
      <vt:lpstr>Python语言基础</vt:lpstr>
      <vt:lpstr>第1章 目录 </vt:lpstr>
      <vt:lpstr>Python程序设计起步</vt:lpstr>
      <vt:lpstr>程序设计程序</vt:lpstr>
      <vt:lpstr>1.1 程序设计语言</vt:lpstr>
      <vt:lpstr>机器语言</vt:lpstr>
      <vt:lpstr>汇编语言</vt:lpstr>
      <vt:lpstr>1.1 程序设计语言</vt:lpstr>
      <vt:lpstr>1.2.1 Python语言</vt:lpstr>
      <vt:lpstr>1.2 Python语言</vt:lpstr>
      <vt:lpstr>ABC语言</vt:lpstr>
      <vt:lpstr>Monty Python's Flying Circus</vt:lpstr>
      <vt:lpstr>1.2 Python语言</vt:lpstr>
      <vt:lpstr>PowerPoint 演示文稿</vt:lpstr>
      <vt:lpstr>1.2 Python语言</vt:lpstr>
      <vt:lpstr>1.3 Python开发环境</vt:lpstr>
      <vt:lpstr>1.4 Python编程起步</vt:lpstr>
      <vt:lpstr>1.4 Python编程起步</vt:lpstr>
      <vt:lpstr>1.4 Python编程起步</vt:lpstr>
      <vt:lpstr>实例1</vt:lpstr>
      <vt:lpstr>实例2</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jic</cp:lastModifiedBy>
  <cp:revision>179</cp:revision>
  <dcterms:created xsi:type="dcterms:W3CDTF">2019-06-19T02:08:00Z</dcterms:created>
  <dcterms:modified xsi:type="dcterms:W3CDTF">2022-02-23T05:53:46Z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2052-11.1.0.10495</vt:lpwstr>
  </property>
  <property fmtid="{D5CDD505-2E9C-101B-9397-08002B2CF9AE}" pid="3" name="ICV">
    <vt:lpwstr>27AD5EC8EF154E1198237F91DB8025CE</vt:lpwstr>
  </property>
</Properties>
</file>