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sldIdLst>
    <p:sldId id="680" r:id="rId2"/>
    <p:sldId id="389" r:id="rId3"/>
    <p:sldId id="388" r:id="rId4"/>
    <p:sldId id="768" r:id="rId5"/>
    <p:sldId id="392" r:id="rId6"/>
    <p:sldId id="394" r:id="rId7"/>
    <p:sldId id="395" r:id="rId8"/>
    <p:sldId id="397" r:id="rId9"/>
    <p:sldId id="398" r:id="rId10"/>
    <p:sldId id="400" r:id="rId11"/>
    <p:sldId id="401" r:id="rId12"/>
    <p:sldId id="402" r:id="rId13"/>
    <p:sldId id="756" r:id="rId14"/>
    <p:sldId id="758" r:id="rId15"/>
    <p:sldId id="757" r:id="rId16"/>
    <p:sldId id="759" r:id="rId17"/>
    <p:sldId id="760" r:id="rId18"/>
    <p:sldId id="769" r:id="rId19"/>
    <p:sldId id="417" r:id="rId20"/>
    <p:sldId id="418" r:id="rId21"/>
    <p:sldId id="767" r:id="rId22"/>
    <p:sldId id="419" r:id="rId23"/>
    <p:sldId id="422" r:id="rId24"/>
    <p:sldId id="770" r:id="rId25"/>
    <p:sldId id="771" r:id="rId26"/>
    <p:sldId id="772" r:id="rId27"/>
    <p:sldId id="773" r:id="rId28"/>
    <p:sldId id="774" r:id="rId29"/>
    <p:sldId id="775" r:id="rId30"/>
    <p:sldId id="776" r:id="rId31"/>
    <p:sldId id="777" r:id="rId32"/>
    <p:sldId id="778" r:id="rId33"/>
    <p:sldId id="779" r:id="rId34"/>
    <p:sldId id="780" r:id="rId35"/>
    <p:sldId id="425" r:id="rId36"/>
    <p:sldId id="781" r:id="rId37"/>
    <p:sldId id="783" r:id="rId38"/>
    <p:sldId id="784" r:id="rId39"/>
    <p:sldId id="791" r:id="rId40"/>
    <p:sldId id="785" r:id="rId41"/>
    <p:sldId id="782" r:id="rId42"/>
    <p:sldId id="786" r:id="rId43"/>
    <p:sldId id="787" r:id="rId44"/>
    <p:sldId id="788" r:id="rId45"/>
    <p:sldId id="789" r:id="rId46"/>
    <p:sldId id="792" r:id="rId47"/>
    <p:sldId id="438" r:id="rId48"/>
    <p:sldId id="440" r:id="rId49"/>
    <p:sldId id="793" r:id="rId50"/>
    <p:sldId id="794" r:id="rId51"/>
    <p:sldId id="795" r:id="rId52"/>
    <p:sldId id="796" r:id="rId53"/>
    <p:sldId id="797" r:id="rId54"/>
    <p:sldId id="798" r:id="rId55"/>
    <p:sldId id="799" r:id="rId56"/>
    <p:sldId id="800" r:id="rId57"/>
    <p:sldId id="801" r:id="rId58"/>
    <p:sldId id="802" r:id="rId59"/>
    <p:sldId id="803" r:id="rId60"/>
    <p:sldId id="461" r:id="rId61"/>
    <p:sldId id="463" r:id="rId62"/>
    <p:sldId id="804" r:id="rId63"/>
    <p:sldId id="805" r:id="rId64"/>
    <p:sldId id="677"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84" autoAdjust="0"/>
  </p:normalViewPr>
  <p:slideViewPr>
    <p:cSldViewPr snapToGrid="0">
      <p:cViewPr>
        <p:scale>
          <a:sx n="75" d="100"/>
          <a:sy n="75" d="100"/>
        </p:scale>
        <p:origin x="-1908" y="-6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6D544-0281-498E-97A9-FA611A790984}" type="datetimeFigureOut">
              <a:rPr lang="zh-CN" altLang="en-US" smtClean="0"/>
              <a:pPr/>
              <a:t>2021/06/18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008F8-0436-40C1-8EA2-3338FDC04F5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17BD9AD9-DF67-4A9E-A8A5-673C387224D2}" type="datetimeFigureOut">
              <a:rPr lang="zh-CN" altLang="en-US" smtClean="0"/>
              <a:pPr/>
              <a:t>2021/06/18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BD9AD9-DF67-4A9E-A8A5-673C387224D2}" type="datetimeFigureOut">
              <a:rPr lang="zh-CN" altLang="en-US" smtClean="0"/>
              <a:pPr/>
              <a:t>2021/06/18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BD9AD9-DF67-4A9E-A8A5-673C387224D2}" type="datetimeFigureOut">
              <a:rPr lang="zh-CN" altLang="en-US" smtClean="0"/>
              <a:pPr/>
              <a:t>2021/06/18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前言">
    <p:spTree>
      <p:nvGrpSpPr>
        <p:cNvPr id="1" name=""/>
        <p:cNvGrpSpPr/>
        <p:nvPr/>
      </p:nvGrpSpPr>
      <p:grpSpPr>
        <a:xfrm>
          <a:off x="0" y="0"/>
          <a:ext cx="0" cy="0"/>
          <a:chOff x="0" y="0"/>
          <a:chExt cx="0" cy="0"/>
        </a:xfrm>
      </p:grpSpPr>
      <p:sp>
        <p:nvSpPr>
          <p:cNvPr id="2" name="椭圆 6"/>
          <p:cNvSpPr/>
          <p:nvPr/>
        </p:nvSpPr>
        <p:spPr>
          <a:xfrm>
            <a:off x="2474913" y="5561013"/>
            <a:ext cx="1009650" cy="1009650"/>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p:cNvCxnSpPr/>
          <p:nvPr/>
        </p:nvCxnSpPr>
        <p:spPr>
          <a:xfrm>
            <a:off x="1117600" y="1190625"/>
            <a:ext cx="10287000" cy="0"/>
          </a:xfrm>
          <a:prstGeom prst="line">
            <a:avLst/>
          </a:prstGeom>
          <a:ln w="28575">
            <a:solidFill>
              <a:srgbClr val="203A6B"/>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17600" y="5722938"/>
            <a:ext cx="10287000" cy="0"/>
          </a:xfrm>
          <a:prstGeom prst="line">
            <a:avLst/>
          </a:prstGeom>
          <a:ln w="28575">
            <a:solidFill>
              <a:srgbClr val="203A6B"/>
            </a:solidFill>
          </a:ln>
        </p:spPr>
        <p:style>
          <a:lnRef idx="1">
            <a:schemeClr val="accent1"/>
          </a:lnRef>
          <a:fillRef idx="0">
            <a:schemeClr val="accent1"/>
          </a:fillRef>
          <a:effectRef idx="0">
            <a:schemeClr val="accent1"/>
          </a:effectRef>
          <a:fontRef idx="minor">
            <a:schemeClr val="tx1"/>
          </a:fontRef>
        </p:style>
      </p:cxnSp>
      <p:sp>
        <p:nvSpPr>
          <p:cNvPr id="10" name="任意多边形: 形状 15"/>
          <p:cNvSpPr/>
          <p:nvPr/>
        </p:nvSpPr>
        <p:spPr>
          <a:xfrm>
            <a:off x="0" y="401638"/>
            <a:ext cx="4343400" cy="804863"/>
          </a:xfrm>
          <a:custGeom>
            <a:avLst/>
            <a:gdLst>
              <a:gd name="connsiteX0" fmla="*/ 0 w 2662725"/>
              <a:gd name="connsiteY0" fmla="*/ 0 h 646332"/>
              <a:gd name="connsiteX1" fmla="*/ 2501142 w 2662725"/>
              <a:gd name="connsiteY1" fmla="*/ 0 h 646332"/>
              <a:gd name="connsiteX2" fmla="*/ 2662725 w 2662725"/>
              <a:gd name="connsiteY2" fmla="*/ 646332 h 646332"/>
              <a:gd name="connsiteX3" fmla="*/ 0 w 2662725"/>
              <a:gd name="connsiteY3" fmla="*/ 646332 h 646332"/>
            </a:gdLst>
            <a:ahLst/>
            <a:cxnLst>
              <a:cxn ang="0">
                <a:pos x="connsiteX0" y="connsiteY0"/>
              </a:cxn>
              <a:cxn ang="0">
                <a:pos x="connsiteX1" y="connsiteY1"/>
              </a:cxn>
              <a:cxn ang="0">
                <a:pos x="connsiteX2" y="connsiteY2"/>
              </a:cxn>
              <a:cxn ang="0">
                <a:pos x="connsiteX3" y="connsiteY3"/>
              </a:cxn>
            </a:cxnLst>
            <a:rect l="l" t="t" r="r" b="b"/>
            <a:pathLst>
              <a:path w="2662725" h="646332">
                <a:moveTo>
                  <a:pt x="0" y="0"/>
                </a:moveTo>
                <a:lnTo>
                  <a:pt x="2501142" y="0"/>
                </a:lnTo>
                <a:lnTo>
                  <a:pt x="2662725" y="646332"/>
                </a:lnTo>
                <a:lnTo>
                  <a:pt x="0" y="646332"/>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0" y="6305550"/>
            <a:ext cx="12192000" cy="555625"/>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2" name="任意多边形 11"/>
          <p:cNvSpPr/>
          <p:nvPr/>
        </p:nvSpPr>
        <p:spPr>
          <a:xfrm rot="16200000">
            <a:off x="1023144" y="5144294"/>
            <a:ext cx="622300" cy="636588"/>
          </a:xfrm>
          <a:custGeom>
            <a:avLst/>
            <a:gdLst>
              <a:gd name="connsiteX0" fmla="*/ 622301 w 622301"/>
              <a:gd name="connsiteY0" fmla="*/ 0 h 636588"/>
              <a:gd name="connsiteX1" fmla="*/ 622301 w 622301"/>
              <a:gd name="connsiteY1" fmla="*/ 155576 h 636588"/>
              <a:gd name="connsiteX2" fmla="*/ 155576 w 622301"/>
              <a:gd name="connsiteY2" fmla="*/ 155576 h 636588"/>
              <a:gd name="connsiteX3" fmla="*/ 155576 w 622301"/>
              <a:gd name="connsiteY3" fmla="*/ 636588 h 636588"/>
              <a:gd name="connsiteX4" fmla="*/ 1 w 622301"/>
              <a:gd name="connsiteY4" fmla="*/ 636588 h 636588"/>
              <a:gd name="connsiteX5" fmla="*/ 1 w 622301"/>
              <a:gd name="connsiteY5" fmla="*/ 155576 h 636588"/>
              <a:gd name="connsiteX6" fmla="*/ 0 w 622301"/>
              <a:gd name="connsiteY6" fmla="*/ 155576 h 636588"/>
              <a:gd name="connsiteX7" fmla="*/ 0 w 622301"/>
              <a:gd name="connsiteY7" fmla="*/ 0 h 63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01" h="636588">
                <a:moveTo>
                  <a:pt x="622301" y="0"/>
                </a:moveTo>
                <a:lnTo>
                  <a:pt x="622301" y="155576"/>
                </a:lnTo>
                <a:lnTo>
                  <a:pt x="155576" y="155576"/>
                </a:lnTo>
                <a:lnTo>
                  <a:pt x="155576" y="636588"/>
                </a:lnTo>
                <a:lnTo>
                  <a:pt x="1" y="636588"/>
                </a:lnTo>
                <a:lnTo>
                  <a:pt x="1" y="155576"/>
                </a:lnTo>
                <a:lnTo>
                  <a:pt x="0" y="155576"/>
                </a:lnTo>
                <a:lnTo>
                  <a:pt x="0" y="0"/>
                </a:lnTo>
                <a:close/>
              </a:path>
            </a:pathLst>
          </a:cu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rot="5400000">
            <a:off x="10891044" y="1107281"/>
            <a:ext cx="622300" cy="636588"/>
          </a:xfrm>
          <a:custGeom>
            <a:avLst/>
            <a:gdLst>
              <a:gd name="connsiteX0" fmla="*/ 622301 w 622301"/>
              <a:gd name="connsiteY0" fmla="*/ 0 h 636588"/>
              <a:gd name="connsiteX1" fmla="*/ 622301 w 622301"/>
              <a:gd name="connsiteY1" fmla="*/ 155576 h 636588"/>
              <a:gd name="connsiteX2" fmla="*/ 155576 w 622301"/>
              <a:gd name="connsiteY2" fmla="*/ 155576 h 636588"/>
              <a:gd name="connsiteX3" fmla="*/ 155576 w 622301"/>
              <a:gd name="connsiteY3" fmla="*/ 636588 h 636588"/>
              <a:gd name="connsiteX4" fmla="*/ 1 w 622301"/>
              <a:gd name="connsiteY4" fmla="*/ 636588 h 636588"/>
              <a:gd name="connsiteX5" fmla="*/ 1 w 622301"/>
              <a:gd name="connsiteY5" fmla="*/ 155576 h 636588"/>
              <a:gd name="connsiteX6" fmla="*/ 0 w 622301"/>
              <a:gd name="connsiteY6" fmla="*/ 155576 h 636588"/>
              <a:gd name="connsiteX7" fmla="*/ 0 w 622301"/>
              <a:gd name="connsiteY7" fmla="*/ 0 h 63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01" h="636588">
                <a:moveTo>
                  <a:pt x="622301" y="0"/>
                </a:moveTo>
                <a:lnTo>
                  <a:pt x="622301" y="155576"/>
                </a:lnTo>
                <a:lnTo>
                  <a:pt x="155576" y="155576"/>
                </a:lnTo>
                <a:lnTo>
                  <a:pt x="155576" y="636588"/>
                </a:lnTo>
                <a:lnTo>
                  <a:pt x="1" y="636588"/>
                </a:lnTo>
                <a:lnTo>
                  <a:pt x="1" y="155576"/>
                </a:lnTo>
                <a:lnTo>
                  <a:pt x="0" y="155576"/>
                </a:lnTo>
                <a:lnTo>
                  <a:pt x="0" y="0"/>
                </a:lnTo>
                <a:close/>
              </a:path>
            </a:pathLst>
          </a:cu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11</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4" name="椭圆 13"/>
          <p:cNvSpPr/>
          <p:nvPr/>
        </p:nvSpPr>
        <p:spPr>
          <a:xfrm>
            <a:off x="-425450" y="1898650"/>
            <a:ext cx="1009650" cy="100965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5" name="椭圆 14"/>
          <p:cNvSpPr/>
          <p:nvPr/>
        </p:nvSpPr>
        <p:spPr>
          <a:xfrm>
            <a:off x="9798050" y="-352425"/>
            <a:ext cx="1009650" cy="1009650"/>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pic>
        <p:nvPicPr>
          <p:cNvPr id="4107" name="图片 15"/>
          <p:cNvPicPr>
            <a:picLocks noChangeAspect="1"/>
          </p:cNvPicPr>
          <p:nvPr userDrawn="1"/>
        </p:nvPicPr>
        <p:blipFill>
          <a:blip r:embed="rId2" cstate="print"/>
          <a:stretch>
            <a:fillRect/>
          </a:stretch>
        </p:blipFill>
        <p:spPr>
          <a:xfrm>
            <a:off x="190500" y="485775"/>
            <a:ext cx="671513" cy="669925"/>
          </a:xfrm>
          <a:prstGeom prst="rect">
            <a:avLst/>
          </a:prstGeom>
          <a:noFill/>
          <a:ln w="9525">
            <a:noFill/>
          </a:ln>
        </p:spPr>
      </p:pic>
      <p:sp>
        <p:nvSpPr>
          <p:cNvPr id="7" name="标题 6"/>
          <p:cNvSpPr>
            <a:spLocks noGrp="1"/>
          </p:cNvSpPr>
          <p:nvPr>
            <p:ph type="title"/>
          </p:nvPr>
        </p:nvSpPr>
        <p:spPr>
          <a:xfrm>
            <a:off x="990160" y="498570"/>
            <a:ext cx="3172265" cy="622302"/>
          </a:xfrm>
        </p:spPr>
        <p:txBody>
          <a:bodyPr>
            <a:normAutofit/>
          </a:bodyPr>
          <a:lstStyle>
            <a:lvl1pPr>
              <a:defRPr sz="2400" b="1">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4F876AE-369C-4E05-A7D6-E10E33B74EDE}"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2021/06/18</a:t>
            </a:fld>
            <a:endParaRPr kumimoji="0" lang="zh-CN" altLang="en-US" sz="12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dirty="0"/>
              <a:pPr lvl="0">
                <a:buNone/>
              </a:pPr>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pic>
        <p:nvPicPr>
          <p:cNvPr id="5122" name="图片 6"/>
          <p:cNvPicPr>
            <a:picLocks noChangeAspect="1"/>
          </p:cNvPicPr>
          <p:nvPr userDrawn="1"/>
        </p:nvPicPr>
        <p:blipFill>
          <a:blip r:embed="rId2" cstate="print"/>
          <a:stretch>
            <a:fillRect/>
          </a:stretch>
        </p:blipFill>
        <p:spPr>
          <a:xfrm>
            <a:off x="0" y="0"/>
            <a:ext cx="12192000" cy="6858000"/>
          </a:xfrm>
          <a:prstGeom prst="rect">
            <a:avLst/>
          </a:prstGeom>
          <a:noFill/>
          <a:ln w="9525">
            <a:noFill/>
          </a:ln>
        </p:spPr>
      </p:pic>
      <p:sp>
        <p:nvSpPr>
          <p:cNvPr id="8" name="矩形 7"/>
          <p:cNvSpPr/>
          <p:nvPr/>
        </p:nvSpPr>
        <p:spPr>
          <a:xfrm>
            <a:off x="-11332" y="0"/>
            <a:ext cx="12203332" cy="6858000"/>
          </a:xfrm>
          <a:prstGeom prst="rect">
            <a:avLst/>
          </a:prstGeom>
          <a:gradFill>
            <a:gsLst>
              <a:gs pos="0">
                <a:srgbClr val="203A6B"/>
              </a:gs>
              <a:gs pos="75000">
                <a:srgbClr val="203A6B">
                  <a:alpha val="84000"/>
                </a:srgbClr>
              </a:gs>
              <a:gs pos="38000">
                <a:srgbClr val="203A6B">
                  <a:alpha val="74000"/>
                </a:srgbClr>
              </a:gs>
              <a:gs pos="100000">
                <a:srgbClr val="203A6B">
                  <a:alpha val="95000"/>
                </a:srgb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0" y="0"/>
            <a:ext cx="12192000" cy="16303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11112" y="5764213"/>
            <a:ext cx="12215813" cy="1116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1" name="任意多边形: 形状 15"/>
          <p:cNvSpPr/>
          <p:nvPr/>
        </p:nvSpPr>
        <p:spPr>
          <a:xfrm>
            <a:off x="0" y="398463"/>
            <a:ext cx="3162300" cy="804863"/>
          </a:xfrm>
          <a:custGeom>
            <a:avLst/>
            <a:gdLst>
              <a:gd name="connsiteX0" fmla="*/ 0 w 2662725"/>
              <a:gd name="connsiteY0" fmla="*/ 0 h 646332"/>
              <a:gd name="connsiteX1" fmla="*/ 2501142 w 2662725"/>
              <a:gd name="connsiteY1" fmla="*/ 0 h 646332"/>
              <a:gd name="connsiteX2" fmla="*/ 2662725 w 2662725"/>
              <a:gd name="connsiteY2" fmla="*/ 646332 h 646332"/>
              <a:gd name="connsiteX3" fmla="*/ 0 w 2662725"/>
              <a:gd name="connsiteY3" fmla="*/ 646332 h 646332"/>
            </a:gdLst>
            <a:ahLst/>
            <a:cxnLst>
              <a:cxn ang="0">
                <a:pos x="connsiteX0" y="connsiteY0"/>
              </a:cxn>
              <a:cxn ang="0">
                <a:pos x="connsiteX1" y="connsiteY1"/>
              </a:cxn>
              <a:cxn ang="0">
                <a:pos x="connsiteX2" y="connsiteY2"/>
              </a:cxn>
              <a:cxn ang="0">
                <a:pos x="connsiteX3" y="connsiteY3"/>
              </a:cxn>
            </a:cxnLst>
            <a:rect l="l" t="t" r="r" b="b"/>
            <a:pathLst>
              <a:path w="2662725" h="646332">
                <a:moveTo>
                  <a:pt x="0" y="0"/>
                </a:moveTo>
                <a:lnTo>
                  <a:pt x="2501142" y="0"/>
                </a:lnTo>
                <a:lnTo>
                  <a:pt x="2662725" y="646332"/>
                </a:lnTo>
                <a:lnTo>
                  <a:pt x="0" y="646332"/>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nvSpPr>
        <p:spPr>
          <a:xfrm>
            <a:off x="8248650" y="1193800"/>
            <a:ext cx="361950" cy="361950"/>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3" name="椭圆 12"/>
          <p:cNvSpPr/>
          <p:nvPr/>
        </p:nvSpPr>
        <p:spPr>
          <a:xfrm>
            <a:off x="9836150" y="-373062"/>
            <a:ext cx="933450" cy="935038"/>
          </a:xfrm>
          <a:prstGeom prst="ellipse">
            <a:avLst/>
          </a:pr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4" name="椭圆 13"/>
          <p:cNvSpPr/>
          <p:nvPr/>
        </p:nvSpPr>
        <p:spPr>
          <a:xfrm>
            <a:off x="5014913" y="360363"/>
            <a:ext cx="719138" cy="719138"/>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5" name="椭圆 14"/>
          <p:cNvSpPr/>
          <p:nvPr/>
        </p:nvSpPr>
        <p:spPr>
          <a:xfrm flipH="1">
            <a:off x="1331913" y="6350000"/>
            <a:ext cx="350838" cy="350838"/>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1"/>
          <p:cNvSpPr txBox="1"/>
          <p:nvPr/>
        </p:nvSpPr>
        <p:spPr>
          <a:xfrm>
            <a:off x="9480550" y="6437313"/>
            <a:ext cx="2686050" cy="369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Python</a:t>
            </a:r>
            <a:r>
              <a:rPr kumimoji="0" lang="zh-CN" altLang="en-US"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语言程序设计</a:t>
            </a:r>
            <a:endParaRPr kumimoji="0" lang="zh-CN" altLang="en-US" sz="1800" b="0" i="0" u="none" strike="noStrike" kern="1200" cap="none" spc="0" normalizeH="0" baseline="0" noProof="0" dirty="0">
              <a:ln>
                <a:noFill/>
              </a:ln>
              <a:solidFill>
                <a:srgbClr val="1B3868"/>
              </a:solidFill>
              <a:effectLst/>
              <a:uLnTx/>
              <a:uFillTx/>
              <a:latin typeface="楷体" panose="02010609060101010101" pitchFamily="49" charset="-122"/>
              <a:ea typeface="楷体" panose="02010609060101010101" pitchFamily="49" charset="-122"/>
              <a:cs typeface="+mn-cs"/>
            </a:endParaRPr>
          </a:p>
        </p:txBody>
      </p:sp>
      <p:sp>
        <p:nvSpPr>
          <p:cNvPr id="25" name="标题 24"/>
          <p:cNvSpPr>
            <a:spLocks noGrp="1"/>
          </p:cNvSpPr>
          <p:nvPr>
            <p:ph type="title"/>
          </p:nvPr>
        </p:nvSpPr>
        <p:spPr>
          <a:xfrm>
            <a:off x="-11332" y="443878"/>
            <a:ext cx="2983132" cy="714177"/>
          </a:xfrm>
        </p:spPr>
        <p:txBody>
          <a:bodyPr>
            <a:normAutofit/>
          </a:bodyPr>
          <a:lstStyle>
            <a:lvl1pPr algn="ctr">
              <a:defRPr sz="2400" b="1" i="0" spc="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4F876AE-369C-4E05-A7D6-E10E33B74EDE}"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2021/06/18</a:t>
            </a:fld>
            <a:endParaRPr kumimoji="0" lang="zh-CN" altLang="en-US" sz="12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lvl="0">
              <a:buNone/>
            </a:pPr>
            <a:fld id="{9A0DB2DC-4C9A-4742-B13C-FB6460FD3503}" type="slidenum">
              <a:rPr lang="zh-CN" altLang="en-US" dirty="0"/>
              <a:pPr lvl="0">
                <a:buNone/>
              </a:pPr>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容页3">
    <p:spTree>
      <p:nvGrpSpPr>
        <p:cNvPr id="1" name=""/>
        <p:cNvGrpSpPr/>
        <p:nvPr/>
      </p:nvGrpSpPr>
      <p:grpSpPr>
        <a:xfrm>
          <a:off x="0" y="0"/>
          <a:ext cx="0" cy="0"/>
          <a:chOff x="0" y="0"/>
          <a:chExt cx="0" cy="0"/>
        </a:xfrm>
      </p:grpSpPr>
      <p:sp>
        <p:nvSpPr>
          <p:cNvPr id="7" name="椭圆 6"/>
          <p:cNvSpPr/>
          <p:nvPr/>
        </p:nvSpPr>
        <p:spPr>
          <a:xfrm>
            <a:off x="9798050" y="-352425"/>
            <a:ext cx="1009650" cy="1009650"/>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rot="5400000" flipH="1" flipV="1">
            <a:off x="1435894" y="-284956"/>
            <a:ext cx="46038" cy="2520950"/>
          </a:xfrm>
          <a:prstGeom prst="rect">
            <a:avLst/>
          </a:prstGeom>
          <a:gradFill>
            <a:gsLst>
              <a:gs pos="71000">
                <a:srgbClr val="1B3868"/>
              </a:gs>
              <a:gs pos="100000">
                <a:schemeClr val="bg1"/>
              </a:gs>
              <a:gs pos="1000">
                <a:srgbClr val="1B386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9" name="任意多边形 8"/>
          <p:cNvSpPr/>
          <p:nvPr/>
        </p:nvSpPr>
        <p:spPr>
          <a:xfrm>
            <a:off x="0" y="6765925"/>
            <a:ext cx="12192000" cy="92075"/>
          </a:xfrm>
          <a:custGeom>
            <a:avLst/>
            <a:gdLst>
              <a:gd name="connsiteX0" fmla="*/ 1449977 w 12192000"/>
              <a:gd name="connsiteY0" fmla="*/ 0 h 91440"/>
              <a:gd name="connsiteX1" fmla="*/ 12192000 w 12192000"/>
              <a:gd name="connsiteY1" fmla="*/ 0 h 91440"/>
              <a:gd name="connsiteX2" fmla="*/ 12192000 w 12192000"/>
              <a:gd name="connsiteY2" fmla="*/ 91440 h 91440"/>
              <a:gd name="connsiteX3" fmla="*/ 1449977 w 12192000"/>
              <a:gd name="connsiteY3" fmla="*/ 91440 h 91440"/>
              <a:gd name="connsiteX4" fmla="*/ 0 w 12192000"/>
              <a:gd name="connsiteY4" fmla="*/ 0 h 91440"/>
              <a:gd name="connsiteX5" fmla="*/ 888274 w 12192000"/>
              <a:gd name="connsiteY5" fmla="*/ 0 h 91440"/>
              <a:gd name="connsiteX6" fmla="*/ 888274 w 12192000"/>
              <a:gd name="connsiteY6" fmla="*/ 91440 h 91440"/>
              <a:gd name="connsiteX7" fmla="*/ 0 w 12192000"/>
              <a:gd name="connsiteY7" fmla="*/ 9144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1440">
                <a:moveTo>
                  <a:pt x="1449977" y="0"/>
                </a:moveTo>
                <a:lnTo>
                  <a:pt x="12192000" y="0"/>
                </a:lnTo>
                <a:lnTo>
                  <a:pt x="12192000" y="91440"/>
                </a:lnTo>
                <a:lnTo>
                  <a:pt x="1449977" y="91440"/>
                </a:lnTo>
                <a:close/>
                <a:moveTo>
                  <a:pt x="0" y="0"/>
                </a:moveTo>
                <a:lnTo>
                  <a:pt x="888274" y="0"/>
                </a:lnTo>
                <a:lnTo>
                  <a:pt x="888274" y="91440"/>
                </a:lnTo>
                <a:lnTo>
                  <a:pt x="0" y="91440"/>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rot="10800000">
            <a:off x="0" y="0"/>
            <a:ext cx="12192000" cy="92075"/>
          </a:xfrm>
          <a:custGeom>
            <a:avLst/>
            <a:gdLst>
              <a:gd name="connsiteX0" fmla="*/ 1449977 w 12192000"/>
              <a:gd name="connsiteY0" fmla="*/ 0 h 91440"/>
              <a:gd name="connsiteX1" fmla="*/ 12192000 w 12192000"/>
              <a:gd name="connsiteY1" fmla="*/ 0 h 91440"/>
              <a:gd name="connsiteX2" fmla="*/ 12192000 w 12192000"/>
              <a:gd name="connsiteY2" fmla="*/ 91440 h 91440"/>
              <a:gd name="connsiteX3" fmla="*/ 1449977 w 12192000"/>
              <a:gd name="connsiteY3" fmla="*/ 91440 h 91440"/>
              <a:gd name="connsiteX4" fmla="*/ 0 w 12192000"/>
              <a:gd name="connsiteY4" fmla="*/ 0 h 91440"/>
              <a:gd name="connsiteX5" fmla="*/ 888274 w 12192000"/>
              <a:gd name="connsiteY5" fmla="*/ 0 h 91440"/>
              <a:gd name="connsiteX6" fmla="*/ 888274 w 12192000"/>
              <a:gd name="connsiteY6" fmla="*/ 91440 h 91440"/>
              <a:gd name="connsiteX7" fmla="*/ 0 w 12192000"/>
              <a:gd name="connsiteY7" fmla="*/ 9144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1440">
                <a:moveTo>
                  <a:pt x="1449977" y="0"/>
                </a:moveTo>
                <a:lnTo>
                  <a:pt x="12192000" y="0"/>
                </a:lnTo>
                <a:lnTo>
                  <a:pt x="12192000" y="91440"/>
                </a:lnTo>
                <a:lnTo>
                  <a:pt x="1449977" y="91440"/>
                </a:lnTo>
                <a:close/>
                <a:moveTo>
                  <a:pt x="0" y="0"/>
                </a:moveTo>
                <a:lnTo>
                  <a:pt x="888274" y="0"/>
                </a:lnTo>
                <a:lnTo>
                  <a:pt x="888274" y="91440"/>
                </a:lnTo>
                <a:lnTo>
                  <a:pt x="0" y="91440"/>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文本框 11"/>
          <p:cNvSpPr txBox="1"/>
          <p:nvPr/>
        </p:nvSpPr>
        <p:spPr>
          <a:xfrm>
            <a:off x="9480550" y="6437313"/>
            <a:ext cx="2686050" cy="369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Python</a:t>
            </a:r>
            <a:r>
              <a:rPr kumimoji="0" lang="zh-CN" altLang="en-US"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语言程序设计</a:t>
            </a:r>
            <a:endParaRPr kumimoji="0" lang="zh-CN" altLang="en-US" sz="1800" b="0" i="0" u="none" strike="noStrike" kern="1200" cap="none" spc="0" normalizeH="0" baseline="0" noProof="0" dirty="0">
              <a:ln>
                <a:noFill/>
              </a:ln>
              <a:solidFill>
                <a:srgbClr val="1B3868"/>
              </a:solidFill>
              <a:effectLst/>
              <a:uLnTx/>
              <a:uFillTx/>
              <a:latin typeface="楷体" panose="02010609060101010101" pitchFamily="49" charset="-122"/>
              <a:ea typeface="楷体" panose="02010609060101010101" pitchFamily="49" charset="-122"/>
              <a:cs typeface="+mn-cs"/>
            </a:endParaRPr>
          </a:p>
        </p:txBody>
      </p:sp>
      <p:sp>
        <p:nvSpPr>
          <p:cNvPr id="14" name="标题 1"/>
          <p:cNvSpPr>
            <a:spLocks noGrp="1"/>
          </p:cNvSpPr>
          <p:nvPr>
            <p:ph type="title"/>
          </p:nvPr>
        </p:nvSpPr>
        <p:spPr>
          <a:xfrm>
            <a:off x="198300" y="410845"/>
            <a:ext cx="3269343" cy="511110"/>
          </a:xfrm>
          <a:prstGeom prst="rect">
            <a:avLst/>
          </a:prstGeom>
        </p:spPr>
        <p:txBody>
          <a:bodyPr>
            <a:noAutofit/>
          </a:bodyPr>
          <a:lstStyle>
            <a:lvl1pPr>
              <a:defRPr sz="2400" b="1">
                <a:solidFill>
                  <a:srgbClr val="1B3868"/>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4F876AE-369C-4E05-A7D6-E10E33B74EDE}"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2021/06/18</a:t>
            </a:fld>
            <a:endParaRPr kumimoji="0" lang="zh-CN" altLang="en-US" sz="12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lvl="0">
              <a:buNone/>
            </a:pPr>
            <a:fld id="{9A0DB2DC-4C9A-4742-B13C-FB6460FD3503}" type="slidenum">
              <a:rPr lang="zh-CN" altLang="en-US" dirty="0"/>
              <a:pPr lvl="0">
                <a:buNone/>
              </a:pPr>
              <a:t>‹#›</a:t>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结束页">
    <p:spTree>
      <p:nvGrpSpPr>
        <p:cNvPr id="1" name=""/>
        <p:cNvGrpSpPr/>
        <p:nvPr/>
      </p:nvGrpSpPr>
      <p:grpSpPr>
        <a:xfrm>
          <a:off x="0" y="0"/>
          <a:ext cx="0" cy="0"/>
          <a:chOff x="0" y="0"/>
          <a:chExt cx="0" cy="0"/>
        </a:xfrm>
      </p:grpSpPr>
      <p:pic>
        <p:nvPicPr>
          <p:cNvPr id="10" name="图片 9"/>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15803"/>
          <a:stretch>
            <a:fillRect/>
          </a:stretch>
        </p:blipFill>
        <p:spPr>
          <a:xfrm>
            <a:off x="0" y="-14200"/>
            <a:ext cx="12192000" cy="6872200"/>
          </a:xfrm>
          <a:prstGeom prst="rect">
            <a:avLst/>
          </a:prstGeom>
        </p:spPr>
      </p:pic>
      <p:sp>
        <p:nvSpPr>
          <p:cNvPr id="8" name="矩形 7"/>
          <p:cNvSpPr/>
          <p:nvPr userDrawn="1"/>
        </p:nvSpPr>
        <p:spPr>
          <a:xfrm>
            <a:off x="0" y="-28400"/>
            <a:ext cx="12191999" cy="2808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8"/>
          <p:cNvSpPr/>
          <p:nvPr userDrawn="1"/>
        </p:nvSpPr>
        <p:spPr>
          <a:xfrm>
            <a:off x="-4127" y="2779990"/>
            <a:ext cx="12200254" cy="4092210"/>
          </a:xfrm>
          <a:prstGeom prst="rect">
            <a:avLst/>
          </a:prstGeom>
          <a:solidFill>
            <a:srgbClr val="1B3868">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 name="矩形 12"/>
          <p:cNvSpPr/>
          <p:nvPr userDrawn="1"/>
        </p:nvSpPr>
        <p:spPr>
          <a:xfrm>
            <a:off x="-4127" y="1559856"/>
            <a:ext cx="4752976" cy="45719"/>
          </a:xfrm>
          <a:prstGeom prst="rect">
            <a:avLst/>
          </a:prstGeom>
          <a:solidFill>
            <a:srgbClr val="203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矩形 13"/>
          <p:cNvSpPr/>
          <p:nvPr userDrawn="1"/>
        </p:nvSpPr>
        <p:spPr>
          <a:xfrm>
            <a:off x="7439024" y="1559856"/>
            <a:ext cx="4752976" cy="45719"/>
          </a:xfrm>
          <a:prstGeom prst="rect">
            <a:avLst/>
          </a:prstGeom>
          <a:solidFill>
            <a:srgbClr val="203A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标题 14"/>
          <p:cNvSpPr>
            <a:spLocks noGrp="1"/>
          </p:cNvSpPr>
          <p:nvPr>
            <p:ph type="title" hasCustomPrompt="1"/>
          </p:nvPr>
        </p:nvSpPr>
        <p:spPr>
          <a:xfrm>
            <a:off x="3241300" y="3207017"/>
            <a:ext cx="5867400" cy="573952"/>
          </a:xfrm>
        </p:spPr>
        <p:txBody>
          <a:bodyPr>
            <a:noAutofit/>
          </a:bodyPr>
          <a:lstStyle>
            <a:lvl1pPr algn="ctr">
              <a:defRPr sz="4800" b="1" spc="1500" baseline="0">
                <a:solidFill>
                  <a:schemeClr val="bg1"/>
                </a:solidFill>
                <a:latin typeface="微软雅黑" panose="020B0503020204020204" pitchFamily="34" charset="-122"/>
                <a:ea typeface="微软雅黑" panose="020B0503020204020204" pitchFamily="34" charset="-122"/>
              </a:defRPr>
            </a:lvl1pPr>
          </a:lstStyle>
          <a:p>
            <a:r>
              <a:rPr lang="zh-CN" altLang="en-US" dirty="0"/>
              <a:t>谢谢观赏</a:t>
            </a:r>
          </a:p>
        </p:txBody>
      </p:sp>
      <p:sp>
        <p:nvSpPr>
          <p:cNvPr id="16" name="标题 14"/>
          <p:cNvSpPr txBox="1"/>
          <p:nvPr userDrawn="1"/>
        </p:nvSpPr>
        <p:spPr>
          <a:xfrm>
            <a:off x="3158173" y="4171176"/>
            <a:ext cx="5867400" cy="5739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600" b="1" kern="1200" spc="1500" baseline="0">
                <a:solidFill>
                  <a:schemeClr val="bg1"/>
                </a:solidFill>
                <a:latin typeface="微软雅黑" panose="020B0503020204020204" pitchFamily="34" charset="-122"/>
                <a:ea typeface="微软雅黑" panose="020B0503020204020204" pitchFamily="34" charset="-122"/>
                <a:cs typeface="+mj-cs"/>
              </a:defRPr>
            </a:lvl1pPr>
          </a:lstStyle>
          <a:p>
            <a:endParaRPr lang="zh-CN" altLang="en-US" dirty="0"/>
          </a:p>
        </p:txBody>
      </p:sp>
      <p:pic>
        <p:nvPicPr>
          <p:cNvPr id="3" name="图片 2"/>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5331358" y="825925"/>
            <a:ext cx="1559300" cy="15593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7BD9AD9-DF67-4A9E-A8A5-673C387224D2}" type="datetimeFigureOut">
              <a:rPr lang="zh-CN" altLang="en-US" smtClean="0"/>
              <a:pPr/>
              <a:t>2021/06/18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17BD9AD9-DF67-4A9E-A8A5-673C387224D2}" type="datetimeFigureOut">
              <a:rPr lang="zh-CN" altLang="en-US" smtClean="0"/>
              <a:pPr/>
              <a:t>2021/06/18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29842C-714B-4DB0-8E34-EE16A127F583}"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7BD9AD9-DF67-4A9E-A8A5-673C387224D2}" type="datetimeFigureOut">
              <a:rPr lang="zh-CN" altLang="en-US" smtClean="0"/>
              <a:pPr/>
              <a:t>2021/06/18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9842C-714B-4DB0-8E34-EE16A127F583}"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7BD9AD9-DF67-4A9E-A8A5-673C387224D2}" type="datetimeFigureOut">
              <a:rPr lang="zh-CN" altLang="en-US" smtClean="0"/>
              <a:pPr/>
              <a:t>2021/06/18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29842C-714B-4DB0-8E34-EE16A127F583}"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7BD9AD9-DF67-4A9E-A8A5-673C387224D2}" type="datetimeFigureOut">
              <a:rPr lang="zh-CN" altLang="en-US" smtClean="0"/>
              <a:pPr/>
              <a:t>2021/06/18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29842C-714B-4DB0-8E34-EE16A127F583}"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BD9AD9-DF67-4A9E-A8A5-673C387224D2}" type="datetimeFigureOut">
              <a:rPr lang="zh-CN" altLang="en-US" smtClean="0"/>
              <a:pPr/>
              <a:t>2021/06/18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29842C-714B-4DB0-8E34-EE16A127F583}"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7BD9AD9-DF67-4A9E-A8A5-673C387224D2}" type="datetimeFigureOut">
              <a:rPr lang="zh-CN" altLang="en-US" smtClean="0"/>
              <a:pPr/>
              <a:t>2021/06/18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9842C-714B-4DB0-8E34-EE16A127F583}"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17BD9AD9-DF67-4A9E-A8A5-673C387224D2}" type="datetimeFigureOut">
              <a:rPr lang="zh-CN" altLang="en-US" smtClean="0"/>
              <a:pPr/>
              <a:t>2021/06/18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29842C-714B-4DB0-8E34-EE16A127F583}"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D9AD9-DF67-4A9E-A8A5-673C387224D2}" type="datetimeFigureOut">
              <a:rPr lang="zh-CN" altLang="en-US" smtClean="0"/>
              <a:pPr/>
              <a:t>2021/06/18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9842C-714B-4DB0-8E34-EE16A127F583}"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Python</a:t>
            </a:r>
            <a:r>
              <a:rPr lang="zh-CN" altLang="en-US" sz="3200" dirty="0" smtClean="0"/>
              <a:t>语言</a:t>
            </a:r>
            <a:endParaRPr lang="zh-CN" altLang="en-US" sz="3200" dirty="0"/>
          </a:p>
        </p:txBody>
      </p:sp>
      <p:sp>
        <p:nvSpPr>
          <p:cNvPr id="3" name="标题 3"/>
          <p:cNvSpPr txBox="1"/>
          <p:nvPr/>
        </p:nvSpPr>
        <p:spPr>
          <a:xfrm>
            <a:off x="1176338" y="3379788"/>
            <a:ext cx="9839325" cy="53022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800" b="1" kern="1200" spc="1500" baseline="0">
                <a:solidFill>
                  <a:schemeClr val="bg1"/>
                </a:solidFill>
                <a:latin typeface="微软雅黑" panose="020B0503020204020204" pitchFamily="34" charset="-122"/>
                <a:ea typeface="微软雅黑" panose="020B0503020204020204" pitchFamily="34" charset="-122"/>
                <a:cs typeface="+mj-cs"/>
              </a:defRPr>
            </a:lvl1pPr>
          </a:lstStyle>
          <a:p>
            <a:pPr>
              <a:defRPr/>
            </a:pPr>
            <a:r>
              <a:rPr lang="zh-CN" altLang="en-US" sz="4000" spc="300" dirty="0" smtClean="0">
                <a:latin typeface="微软雅黑 Light"/>
              </a:rPr>
              <a:t>第</a:t>
            </a:r>
            <a:r>
              <a:rPr lang="en-US" altLang="zh-CN" sz="4000" spc="300" dirty="0" smtClean="0">
                <a:latin typeface="微软雅黑 Light"/>
              </a:rPr>
              <a:t>4</a:t>
            </a:r>
            <a:r>
              <a:rPr lang="zh-CN" altLang="en-US" sz="4000" spc="300" dirty="0" smtClean="0">
                <a:latin typeface="微软雅黑 Light"/>
              </a:rPr>
              <a:t>章 </a:t>
            </a:r>
            <a:r>
              <a:rPr lang="zh-CN" altLang="en-US" sz="4000" spc="0" dirty="0" smtClean="0"/>
              <a:t>组合数据类型</a:t>
            </a:r>
            <a:endParaRPr lang="en-US" altLang="zh-CN" sz="4000" spc="0" dirty="0">
              <a:latin typeface="微软雅黑 Ligh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08710" y="2136225"/>
            <a:ext cx="3900779" cy="3330142"/>
          </a:xfrm>
          <a:prstGeom prst="rect">
            <a:avLst/>
          </a:prstGeom>
          <a:noFill/>
        </p:spPr>
        <p:txBody>
          <a:bodyPr wrap="square">
            <a:spAutoFit/>
          </a:bodyPr>
          <a:lstStyle/>
          <a:p>
            <a:pPr>
              <a:lnSpc>
                <a:spcPct val="130000"/>
              </a:lnSpc>
            </a:pPr>
            <a:r>
              <a:rPr lang="en-US" altLang="zh-CN" dirty="0" smtClean="0"/>
              <a:t>cars=['Porsche', 'Volvo', 'BMW']</a:t>
            </a:r>
          </a:p>
          <a:p>
            <a:pPr>
              <a:lnSpc>
                <a:spcPct val="130000"/>
              </a:lnSpc>
            </a:pPr>
            <a:r>
              <a:rPr lang="en-US" altLang="zh-CN" dirty="0" smtClean="0"/>
              <a:t>for car in cars:</a:t>
            </a:r>
          </a:p>
          <a:p>
            <a:pPr>
              <a:lnSpc>
                <a:spcPct val="130000"/>
              </a:lnSpc>
            </a:pPr>
            <a:r>
              <a:rPr lang="en-US" altLang="zh-CN" dirty="0" smtClean="0"/>
              <a:t>    print(car)</a:t>
            </a:r>
          </a:p>
          <a:p>
            <a:pPr>
              <a:lnSpc>
                <a:spcPct val="130000"/>
              </a:lnSpc>
            </a:pPr>
            <a:r>
              <a:rPr lang="en-US" altLang="zh-CN" dirty="0" err="1" smtClean="0"/>
              <a:t>i</a:t>
            </a:r>
            <a:r>
              <a:rPr lang="en-US" altLang="zh-CN" dirty="0" smtClean="0"/>
              <a:t>=0</a:t>
            </a:r>
          </a:p>
          <a:p>
            <a:pPr>
              <a:lnSpc>
                <a:spcPct val="130000"/>
              </a:lnSpc>
            </a:pPr>
            <a:r>
              <a:rPr lang="en-US" altLang="zh-CN" dirty="0" smtClean="0"/>
              <a:t>while </a:t>
            </a:r>
            <a:r>
              <a:rPr lang="en-US" altLang="zh-CN" dirty="0" err="1" smtClean="0"/>
              <a:t>i</a:t>
            </a:r>
            <a:r>
              <a:rPr lang="en-US" altLang="zh-CN" dirty="0" smtClean="0"/>
              <a:t>&lt;</a:t>
            </a:r>
            <a:r>
              <a:rPr lang="en-US" altLang="zh-CN" dirty="0" err="1" smtClean="0"/>
              <a:t>len</a:t>
            </a:r>
            <a:r>
              <a:rPr lang="en-US" altLang="zh-CN" dirty="0" smtClean="0"/>
              <a:t>(cars):</a:t>
            </a:r>
          </a:p>
          <a:p>
            <a:pPr>
              <a:lnSpc>
                <a:spcPct val="130000"/>
              </a:lnSpc>
            </a:pPr>
            <a:r>
              <a:rPr lang="en-US" altLang="zh-CN" dirty="0" smtClean="0"/>
              <a:t>    print(cars[</a:t>
            </a:r>
            <a:r>
              <a:rPr lang="en-US" altLang="zh-CN" dirty="0" err="1" smtClean="0"/>
              <a:t>i</a:t>
            </a:r>
            <a:r>
              <a:rPr lang="en-US" altLang="zh-CN" dirty="0" smtClean="0"/>
              <a:t>])</a:t>
            </a:r>
          </a:p>
          <a:p>
            <a:pPr>
              <a:lnSpc>
                <a:spcPct val="130000"/>
              </a:lnSpc>
            </a:pPr>
            <a:r>
              <a:rPr lang="en-US" altLang="zh-CN" dirty="0" smtClean="0"/>
              <a:t>    </a:t>
            </a:r>
            <a:r>
              <a:rPr lang="en-US" altLang="zh-CN" dirty="0" err="1" smtClean="0"/>
              <a:t>i</a:t>
            </a:r>
            <a:r>
              <a:rPr lang="en-US" altLang="zh-CN" dirty="0" smtClean="0"/>
              <a:t>=i+1</a:t>
            </a:r>
          </a:p>
          <a:p>
            <a:pPr>
              <a:lnSpc>
                <a:spcPct val="130000"/>
              </a:lnSpc>
            </a:pPr>
            <a:endParaRPr lang="en-US" altLang="zh-CN" dirty="0" smtClean="0"/>
          </a:p>
          <a:p>
            <a:pPr marL="285750" marR="0" lvl="0" indent="-285750" algn="l" defTabSz="914400" rtl="0" eaLnBrk="1" fontAlgn="auto" latinLnBrk="0" hangingPunct="1">
              <a:lnSpc>
                <a:spcPct val="130000"/>
              </a:lnSpc>
              <a:spcBef>
                <a:spcPts val="600"/>
              </a:spcBef>
              <a:spcAft>
                <a:spcPts val="600"/>
              </a:spcAft>
              <a:buClr>
                <a:srgbClr val="1B3868"/>
              </a:buClr>
              <a:buSzTx/>
              <a:buFontTx/>
              <a:buNone/>
              <a:defRPr/>
            </a:pP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p:cNvCxnSpPr/>
          <p:nvPr/>
        </p:nvCxnSpPr>
        <p:spPr>
          <a:xfrm>
            <a:off x="6337475" y="1592805"/>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4.1.2  </a:t>
            </a:r>
            <a:r>
              <a:rPr lang="zh-CN" altLang="en-US" dirty="0"/>
              <a:t>列表</a:t>
            </a:r>
            <a:r>
              <a:rPr lang="zh-CN" altLang="en-US" dirty="0" smtClean="0"/>
              <a:t>的操</a:t>
            </a:r>
            <a:r>
              <a:rPr lang="zh-CN" altLang="en-US" dirty="0"/>
              <a:t>作</a:t>
            </a:r>
            <a:endParaRPr lang="zh-CN" altLang="zh-CN" dirty="0"/>
          </a:p>
        </p:txBody>
      </p:sp>
      <p:sp>
        <p:nvSpPr>
          <p:cNvPr id="20485" name="文本框 7"/>
          <p:cNvSpPr txBox="1">
            <a:spLocks noChangeArrowheads="1"/>
          </p:cNvSpPr>
          <p:nvPr/>
        </p:nvSpPr>
        <p:spPr bwMode="auto">
          <a:xfrm>
            <a:off x="6821615" y="1519416"/>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4" name="直接连接符 13"/>
          <p:cNvCxnSpPr/>
          <p:nvPr/>
        </p:nvCxnSpPr>
        <p:spPr>
          <a:xfrm>
            <a:off x="7502750" y="1847611"/>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594231" y="1408139"/>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a:t>
            </a:r>
            <a:r>
              <a:rPr lang="en-US" altLang="zh-CN" sz="1800" b="1" dirty="0">
                <a:solidFill>
                  <a:srgbClr val="1B3868"/>
                </a:solidFill>
              </a:rPr>
              <a:t>2</a:t>
            </a:r>
            <a:r>
              <a:rPr lang="zh-CN" altLang="en-US" sz="1800" b="1" dirty="0">
                <a:solidFill>
                  <a:srgbClr val="1B3868"/>
                </a:solidFill>
              </a:rPr>
              <a:t>）列表的遍历</a:t>
            </a:r>
          </a:p>
        </p:txBody>
      </p:sp>
      <p:cxnSp>
        <p:nvCxnSpPr>
          <p:cNvPr id="15" name="直接连接符 14"/>
          <p:cNvCxnSpPr/>
          <p:nvPr/>
        </p:nvCxnSpPr>
        <p:spPr>
          <a:xfrm>
            <a:off x="663570" y="18268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97378" y="2136225"/>
            <a:ext cx="5225560" cy="4053417"/>
          </a:xfrm>
          <a:prstGeom prst="rect">
            <a:avLst/>
          </a:prstGeom>
        </p:spPr>
        <p:txBody>
          <a:bodyPr wrap="square">
            <a:spAutoFit/>
          </a:bodyPr>
          <a:lstStyle/>
          <a:p>
            <a:pPr>
              <a:lnSpc>
                <a:spcPct val="130000"/>
              </a:lnSpc>
              <a:buFont typeface="Wingdings" pitchFamily="2" charset="2"/>
              <a:buChar char="l"/>
            </a:pPr>
            <a:r>
              <a:rPr lang="zh-CN" altLang="en-US" dirty="0" smtClean="0"/>
              <a:t> 遍历</a:t>
            </a:r>
            <a:r>
              <a:rPr lang="zh-CN" altLang="en-US" dirty="0"/>
              <a:t>就是对列表中的每一个元</a:t>
            </a:r>
            <a:r>
              <a:rPr lang="zh-CN" altLang="en-US" dirty="0" smtClean="0"/>
              <a:t>素访问一次，通常使</a:t>
            </a:r>
            <a:r>
              <a:rPr lang="zh-CN" altLang="en-US" dirty="0"/>
              <a:t>用循</a:t>
            </a:r>
            <a:r>
              <a:rPr lang="zh-CN" altLang="en-US" dirty="0" smtClean="0"/>
              <a:t>环实现列</a:t>
            </a:r>
            <a:r>
              <a:rPr lang="zh-CN" altLang="en-US" dirty="0"/>
              <a:t>表的遍</a:t>
            </a:r>
            <a:r>
              <a:rPr lang="zh-CN" altLang="en-US" dirty="0" smtClean="0"/>
              <a:t>历，用</a:t>
            </a:r>
            <a:r>
              <a:rPr lang="en-US" altLang="zh-CN" dirty="0" smtClean="0"/>
              <a:t>for</a:t>
            </a:r>
            <a:r>
              <a:rPr lang="zh-CN" altLang="en-US" dirty="0" smtClean="0"/>
              <a:t>循环</a:t>
            </a:r>
            <a:r>
              <a:rPr lang="zh-CN" altLang="en-US" dirty="0"/>
              <a:t>实现列表遍历的语法如下</a:t>
            </a:r>
            <a:r>
              <a:rPr lang="zh-CN" altLang="en-US" dirty="0" smtClean="0"/>
              <a:t>：</a:t>
            </a:r>
            <a:endParaRPr lang="en-US" altLang="zh-CN" dirty="0" smtClean="0"/>
          </a:p>
          <a:p>
            <a:pPr>
              <a:lnSpc>
                <a:spcPct val="130000"/>
              </a:lnSpc>
            </a:pPr>
            <a:r>
              <a:rPr lang="en-US" altLang="zh-CN" dirty="0" smtClean="0"/>
              <a:t>for </a:t>
            </a:r>
            <a:r>
              <a:rPr lang="zh-CN" altLang="en-US" dirty="0" smtClean="0"/>
              <a:t>循环变量 </a:t>
            </a:r>
            <a:r>
              <a:rPr lang="en-US" altLang="zh-CN" dirty="0" smtClean="0"/>
              <a:t>in </a:t>
            </a:r>
            <a:r>
              <a:rPr lang="zh-CN" altLang="en-US" dirty="0" smtClean="0"/>
              <a:t>列表</a:t>
            </a:r>
          </a:p>
          <a:p>
            <a:pPr>
              <a:lnSpc>
                <a:spcPct val="130000"/>
              </a:lnSpc>
            </a:pPr>
            <a:r>
              <a:rPr lang="zh-CN" altLang="en-US" dirty="0" smtClean="0"/>
              <a:t>	</a:t>
            </a:r>
            <a:r>
              <a:rPr lang="en-US" altLang="zh-CN" dirty="0" smtClean="0"/>
              <a:t>print(</a:t>
            </a:r>
            <a:r>
              <a:rPr lang="zh-CN" altLang="en-US" dirty="0" smtClean="0"/>
              <a:t>循环变量</a:t>
            </a:r>
            <a:r>
              <a:rPr lang="en-US" altLang="zh-CN" dirty="0" smtClean="0"/>
              <a:t>)</a:t>
            </a:r>
          </a:p>
          <a:p>
            <a:pPr>
              <a:lnSpc>
                <a:spcPct val="130000"/>
              </a:lnSpc>
              <a:buFont typeface="Wingdings" pitchFamily="2" charset="2"/>
              <a:buChar char="l"/>
            </a:pPr>
            <a:r>
              <a:rPr lang="zh-CN" altLang="en-US" dirty="0" smtClean="0"/>
              <a:t> 用</a:t>
            </a:r>
            <a:r>
              <a:rPr lang="en-US" altLang="zh-CN" dirty="0" smtClean="0"/>
              <a:t>while</a:t>
            </a:r>
            <a:r>
              <a:rPr lang="zh-CN" altLang="en-US" dirty="0" smtClean="0"/>
              <a:t>循环实现列表遍历的语法如下：</a:t>
            </a:r>
            <a:endParaRPr lang="en-US" altLang="zh-CN" dirty="0" smtClean="0"/>
          </a:p>
          <a:p>
            <a:pPr>
              <a:lnSpc>
                <a:spcPct val="130000"/>
              </a:lnSpc>
            </a:pPr>
            <a:r>
              <a:rPr lang="zh-CN" altLang="en-US" dirty="0" smtClean="0"/>
              <a:t>循环变量 </a:t>
            </a:r>
            <a:r>
              <a:rPr lang="en-US" altLang="zh-CN" dirty="0" smtClean="0"/>
              <a:t>= 0</a:t>
            </a:r>
          </a:p>
          <a:p>
            <a:pPr>
              <a:lnSpc>
                <a:spcPct val="130000"/>
              </a:lnSpc>
            </a:pPr>
            <a:r>
              <a:rPr lang="en-US" altLang="zh-CN" dirty="0" smtClean="0"/>
              <a:t>while </a:t>
            </a:r>
            <a:r>
              <a:rPr lang="zh-CN" altLang="en-US" dirty="0" smtClean="0"/>
              <a:t>循环变量 </a:t>
            </a:r>
            <a:r>
              <a:rPr lang="en-US" altLang="zh-CN" dirty="0" smtClean="0"/>
              <a:t>&lt; </a:t>
            </a:r>
            <a:r>
              <a:rPr lang="zh-CN" altLang="en-US" dirty="0" smtClean="0"/>
              <a:t>列表长度</a:t>
            </a:r>
          </a:p>
          <a:p>
            <a:pPr>
              <a:lnSpc>
                <a:spcPct val="130000"/>
              </a:lnSpc>
            </a:pPr>
            <a:r>
              <a:rPr lang="zh-CN" altLang="en-US" dirty="0" smtClean="0"/>
              <a:t>	</a:t>
            </a:r>
            <a:r>
              <a:rPr lang="en-US" altLang="zh-CN" dirty="0" smtClean="0"/>
              <a:t>print(</a:t>
            </a:r>
            <a:r>
              <a:rPr lang="zh-CN" altLang="en-US" dirty="0" smtClean="0"/>
              <a:t>列表名</a:t>
            </a:r>
            <a:r>
              <a:rPr lang="en-US" altLang="zh-CN" dirty="0" smtClean="0"/>
              <a:t>[</a:t>
            </a:r>
            <a:r>
              <a:rPr lang="zh-CN" altLang="en-US" dirty="0" smtClean="0"/>
              <a:t>循环变量</a:t>
            </a:r>
            <a:r>
              <a:rPr lang="en-US" altLang="zh-CN" dirty="0" smtClean="0"/>
              <a:t>])</a:t>
            </a:r>
          </a:p>
          <a:p>
            <a:pPr>
              <a:lnSpc>
                <a:spcPct val="130000"/>
              </a:lnSpc>
            </a:pPr>
            <a:r>
              <a:rPr lang="en-US" altLang="zh-CN" dirty="0" smtClean="0"/>
              <a:t>	</a:t>
            </a:r>
            <a:r>
              <a:rPr lang="zh-CN" altLang="en-US" dirty="0" smtClean="0"/>
              <a:t>循环变量 </a:t>
            </a:r>
            <a:r>
              <a:rPr lang="en-US" altLang="zh-CN" dirty="0" smtClean="0"/>
              <a:t>= </a:t>
            </a:r>
            <a:r>
              <a:rPr lang="zh-CN" altLang="en-US" dirty="0" smtClean="0"/>
              <a:t>循环变量 </a:t>
            </a:r>
            <a:r>
              <a:rPr lang="en-US" altLang="zh-CN" dirty="0" smtClean="0"/>
              <a:t>+ 1</a:t>
            </a:r>
          </a:p>
          <a:p>
            <a:pPr>
              <a:lnSpc>
                <a:spcPct val="130000"/>
              </a:lnSpc>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60842" y="2123182"/>
            <a:ext cx="5150496" cy="4410438"/>
          </a:xfrm>
          <a:prstGeom prst="rect">
            <a:avLst/>
          </a:prstGeom>
          <a:noFill/>
        </p:spPr>
        <p:txBody>
          <a:bodyPr wrap="square">
            <a:spAutoFit/>
          </a:bodyPr>
          <a:lstStyle/>
          <a:p>
            <a:pPr>
              <a:lnSpc>
                <a:spcPct val="130000"/>
              </a:lnSpc>
            </a:pPr>
            <a:r>
              <a:rPr lang="en-US" altLang="zh-CN" dirty="0" smtClean="0"/>
              <a:t>list1=['</a:t>
            </a:r>
            <a:r>
              <a:rPr lang="zh-CN" altLang="en-US" dirty="0" smtClean="0"/>
              <a:t>北京</a:t>
            </a:r>
            <a:r>
              <a:rPr lang="en-US" altLang="zh-CN" dirty="0" smtClean="0"/>
              <a:t>','</a:t>
            </a:r>
            <a:r>
              <a:rPr lang="zh-CN" altLang="en-US" dirty="0" smtClean="0"/>
              <a:t>上海</a:t>
            </a:r>
            <a:r>
              <a:rPr lang="en-US" altLang="zh-CN" dirty="0" smtClean="0"/>
              <a:t>','</a:t>
            </a:r>
            <a:r>
              <a:rPr lang="zh-CN" altLang="en-US" dirty="0" smtClean="0"/>
              <a:t>广州</a:t>
            </a:r>
            <a:r>
              <a:rPr lang="en-US" altLang="zh-CN" dirty="0" smtClean="0"/>
              <a:t>','</a:t>
            </a:r>
            <a:r>
              <a:rPr lang="zh-CN" altLang="en-US" dirty="0" smtClean="0"/>
              <a:t>深圳</a:t>
            </a:r>
            <a:r>
              <a:rPr lang="en-US" altLang="zh-CN" dirty="0" smtClean="0"/>
              <a:t>']</a:t>
            </a:r>
          </a:p>
          <a:p>
            <a:pPr>
              <a:lnSpc>
                <a:spcPct val="130000"/>
              </a:lnSpc>
            </a:pPr>
            <a:r>
              <a:rPr lang="en-US" altLang="zh-CN" dirty="0" smtClean="0"/>
              <a:t>list1.append('</a:t>
            </a:r>
            <a:r>
              <a:rPr lang="zh-CN" altLang="en-US" dirty="0" smtClean="0"/>
              <a:t>杭州</a:t>
            </a:r>
            <a:r>
              <a:rPr lang="en-US" altLang="zh-CN" dirty="0" smtClean="0"/>
              <a:t>')</a:t>
            </a:r>
          </a:p>
          <a:p>
            <a:pPr>
              <a:lnSpc>
                <a:spcPct val="130000"/>
              </a:lnSpc>
            </a:pPr>
            <a:r>
              <a:rPr lang="en-US" altLang="zh-CN" dirty="0" smtClean="0"/>
              <a:t>print(list1)</a:t>
            </a:r>
          </a:p>
          <a:p>
            <a:pPr lvl="0">
              <a:lnSpc>
                <a:spcPct val="130000"/>
              </a:lnSpc>
              <a:buClr>
                <a:srgbClr val="1B3868"/>
              </a:buClr>
              <a:defRPr/>
            </a:pPr>
            <a:r>
              <a:rPr lang="en-US" altLang="zh-CN" dirty="0" smtClean="0"/>
              <a:t>list2=['</a:t>
            </a:r>
            <a:r>
              <a:rPr lang="zh-CN" altLang="en-US" dirty="0" smtClean="0"/>
              <a:t>北京</a:t>
            </a:r>
            <a:r>
              <a:rPr lang="en-US" altLang="zh-CN" dirty="0" smtClean="0"/>
              <a:t>', '</a:t>
            </a:r>
            <a:r>
              <a:rPr lang="zh-CN" altLang="en-US" dirty="0" smtClean="0"/>
              <a:t>上海</a:t>
            </a:r>
            <a:r>
              <a:rPr lang="en-US" altLang="zh-CN" dirty="0" smtClean="0"/>
              <a:t>', '</a:t>
            </a:r>
            <a:r>
              <a:rPr lang="zh-CN" altLang="en-US" dirty="0" smtClean="0"/>
              <a:t>广州</a:t>
            </a:r>
            <a:r>
              <a:rPr lang="en-US" altLang="zh-CN" dirty="0" smtClean="0"/>
              <a:t>', '</a:t>
            </a:r>
            <a:r>
              <a:rPr lang="zh-CN" altLang="en-US" dirty="0" smtClean="0"/>
              <a:t>深圳</a:t>
            </a:r>
            <a:r>
              <a:rPr lang="en-US" altLang="zh-CN" dirty="0" smtClean="0"/>
              <a:t>', '</a:t>
            </a:r>
            <a:r>
              <a:rPr lang="zh-CN" altLang="en-US" dirty="0" smtClean="0"/>
              <a:t>杭州</a:t>
            </a:r>
            <a:r>
              <a:rPr lang="en-US" altLang="zh-CN" dirty="0" smtClean="0"/>
              <a:t>']</a:t>
            </a:r>
          </a:p>
          <a:p>
            <a:pPr lvl="0">
              <a:lnSpc>
                <a:spcPct val="130000"/>
              </a:lnSpc>
              <a:buClr>
                <a:srgbClr val="1B3868"/>
              </a:buClr>
              <a:defRPr/>
            </a:pPr>
            <a:r>
              <a:rPr lang="en-US" altLang="zh-CN" dirty="0" smtClean="0"/>
              <a:t>list2.insert(4,'</a:t>
            </a:r>
            <a:r>
              <a:rPr lang="zh-CN" altLang="en-US" dirty="0" smtClean="0"/>
              <a:t>成都</a:t>
            </a:r>
            <a:r>
              <a:rPr lang="en-US" altLang="zh-CN" dirty="0" smtClean="0"/>
              <a:t>')</a:t>
            </a:r>
          </a:p>
          <a:p>
            <a:pPr lvl="0">
              <a:lnSpc>
                <a:spcPct val="130000"/>
              </a:lnSpc>
              <a:buClr>
                <a:srgbClr val="1B3868"/>
              </a:buClr>
              <a:defRPr/>
            </a:pPr>
            <a:r>
              <a:rPr lang="en-US" altLang="zh-CN" dirty="0" smtClean="0"/>
              <a:t>print(list2)</a:t>
            </a:r>
          </a:p>
          <a:p>
            <a:pPr lvl="0">
              <a:lnSpc>
                <a:spcPct val="130000"/>
              </a:lnSpc>
              <a:buClr>
                <a:srgbClr val="1B3868"/>
              </a:buClr>
              <a:defRPr/>
            </a:pPr>
            <a:r>
              <a:rPr lang="en-US" altLang="zh-CN" dirty="0" smtClean="0"/>
              <a:t>list3=['</a:t>
            </a:r>
            <a:r>
              <a:rPr lang="zh-CN" altLang="en-US" dirty="0" smtClean="0"/>
              <a:t>北京</a:t>
            </a:r>
            <a:r>
              <a:rPr lang="en-US" altLang="zh-CN" dirty="0" smtClean="0"/>
              <a:t>', '</a:t>
            </a:r>
            <a:r>
              <a:rPr lang="zh-CN" altLang="en-US" dirty="0" smtClean="0"/>
              <a:t>上海</a:t>
            </a:r>
            <a:r>
              <a:rPr lang="en-US" altLang="zh-CN" dirty="0" smtClean="0"/>
              <a:t>', '</a:t>
            </a:r>
            <a:r>
              <a:rPr lang="zh-CN" altLang="en-US" dirty="0" smtClean="0"/>
              <a:t>广州</a:t>
            </a:r>
            <a:r>
              <a:rPr lang="en-US" altLang="zh-CN" dirty="0" smtClean="0"/>
              <a:t>', '</a:t>
            </a:r>
            <a:r>
              <a:rPr lang="zh-CN" altLang="en-US" dirty="0" smtClean="0"/>
              <a:t>深圳</a:t>
            </a:r>
            <a:r>
              <a:rPr lang="en-US" altLang="zh-CN" dirty="0" smtClean="0"/>
              <a:t>']</a:t>
            </a:r>
          </a:p>
          <a:p>
            <a:pPr lvl="0">
              <a:lnSpc>
                <a:spcPct val="130000"/>
              </a:lnSpc>
              <a:buClr>
                <a:srgbClr val="1B3868"/>
              </a:buClr>
              <a:defRPr/>
            </a:pPr>
            <a:r>
              <a:rPr lang="en-US" altLang="zh-CN" dirty="0" smtClean="0"/>
              <a:t>list4=['</a:t>
            </a:r>
            <a:r>
              <a:rPr lang="zh-CN" altLang="en-US" dirty="0" smtClean="0"/>
              <a:t>成都</a:t>
            </a:r>
            <a:r>
              <a:rPr lang="en-US" altLang="zh-CN" dirty="0" smtClean="0"/>
              <a:t>','</a:t>
            </a:r>
            <a:r>
              <a:rPr lang="zh-CN" altLang="en-US" dirty="0" smtClean="0"/>
              <a:t>杭州</a:t>
            </a:r>
            <a:r>
              <a:rPr lang="en-US" altLang="zh-CN" dirty="0" smtClean="0"/>
              <a:t>','</a:t>
            </a:r>
            <a:r>
              <a:rPr lang="zh-CN" altLang="en-US" dirty="0" smtClean="0"/>
              <a:t>重庆</a:t>
            </a:r>
            <a:r>
              <a:rPr lang="en-US" altLang="zh-CN" dirty="0" smtClean="0"/>
              <a:t>','</a:t>
            </a:r>
            <a:r>
              <a:rPr lang="zh-CN" altLang="en-US" dirty="0" smtClean="0"/>
              <a:t>武汉</a:t>
            </a:r>
            <a:r>
              <a:rPr lang="en-US" altLang="zh-CN" dirty="0" smtClean="0"/>
              <a:t>']</a:t>
            </a:r>
          </a:p>
          <a:p>
            <a:pPr lvl="0">
              <a:lnSpc>
                <a:spcPct val="130000"/>
              </a:lnSpc>
              <a:buClr>
                <a:srgbClr val="1B3868"/>
              </a:buClr>
              <a:defRPr/>
            </a:pPr>
            <a:r>
              <a:rPr lang="en-US" altLang="zh-CN" dirty="0" smtClean="0"/>
              <a:t>list3.extend(list4)</a:t>
            </a:r>
          </a:p>
          <a:p>
            <a:pPr lvl="0">
              <a:lnSpc>
                <a:spcPct val="130000"/>
              </a:lnSpc>
              <a:buClr>
                <a:srgbClr val="1B3868"/>
              </a:buClr>
              <a:defRPr/>
            </a:pPr>
            <a:r>
              <a:rPr lang="en-US" altLang="zh-CN" dirty="0" smtClean="0"/>
              <a:t>print(list3)</a:t>
            </a:r>
          </a:p>
          <a:p>
            <a:pPr lvl="0">
              <a:lnSpc>
                <a:spcPct val="130000"/>
              </a:lnSpc>
              <a:buClr>
                <a:srgbClr val="1B3868"/>
              </a:buClr>
              <a:defRPr/>
            </a:pPr>
            <a:r>
              <a:rPr lang="en-US" altLang="zh-CN" dirty="0" smtClean="0"/>
              <a:t>print(list4)</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defRPr/>
            </a:pP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p:cNvCxnSpPr/>
          <p:nvPr/>
        </p:nvCxnSpPr>
        <p:spPr>
          <a:xfrm>
            <a:off x="5849796" y="160499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4.1.2  </a:t>
            </a:r>
            <a:r>
              <a:rPr lang="zh-CN" altLang="en-US" dirty="0"/>
              <a:t>列表</a:t>
            </a:r>
            <a:r>
              <a:rPr lang="zh-CN" altLang="en-US" dirty="0" smtClean="0"/>
              <a:t>的操</a:t>
            </a:r>
            <a:r>
              <a:rPr lang="zh-CN" altLang="en-US" dirty="0"/>
              <a:t>作</a:t>
            </a:r>
            <a:endParaRPr lang="zh-CN" altLang="zh-CN" dirty="0"/>
          </a:p>
        </p:txBody>
      </p:sp>
      <p:sp>
        <p:nvSpPr>
          <p:cNvPr id="20485" name="文本框 7"/>
          <p:cNvSpPr txBox="1">
            <a:spLocks noChangeArrowheads="1"/>
          </p:cNvSpPr>
          <p:nvPr/>
        </p:nvSpPr>
        <p:spPr bwMode="auto">
          <a:xfrm>
            <a:off x="6772815" y="1512805"/>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4" name="直接连接符 13"/>
          <p:cNvCxnSpPr/>
          <p:nvPr/>
        </p:nvCxnSpPr>
        <p:spPr>
          <a:xfrm>
            <a:off x="6772815" y="189698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02217" y="1463433"/>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(3) </a:t>
            </a:r>
            <a:r>
              <a:rPr lang="zh-CN" altLang="en-US" sz="1800" b="1" dirty="0" smtClean="0">
                <a:solidFill>
                  <a:srgbClr val="1B3868"/>
                </a:solidFill>
              </a:rPr>
              <a:t>列表常用方法</a:t>
            </a:r>
            <a:endParaRPr lang="zh-CN" altLang="en-US" sz="1800" b="1" dirty="0">
              <a:solidFill>
                <a:srgbClr val="1B3868"/>
              </a:solidFill>
            </a:endParaRPr>
          </a:p>
        </p:txBody>
      </p:sp>
      <p:cxnSp>
        <p:nvCxnSpPr>
          <p:cNvPr id="15" name="直接连接符 14"/>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92887" y="1905317"/>
            <a:ext cx="5225560" cy="2252924"/>
          </a:xfrm>
          <a:prstGeom prst="rect">
            <a:avLst/>
          </a:prstGeom>
        </p:spPr>
        <p:txBody>
          <a:bodyPr wrap="square">
            <a:spAutoFit/>
          </a:bodyPr>
          <a:lstStyle/>
          <a:p>
            <a:pPr>
              <a:lnSpc>
                <a:spcPct val="130000"/>
              </a:lnSpc>
              <a:buFont typeface="Wingdings" pitchFamily="2" charset="2"/>
              <a:buChar char="l"/>
            </a:pPr>
            <a:r>
              <a:rPr lang="zh-CN" altLang="en-US" dirty="0" smtClean="0"/>
              <a:t> 列表类型提供了一系列方法方便元素的操作，其一般语法是：</a:t>
            </a:r>
            <a:endParaRPr lang="en-US" altLang="zh-CN" dirty="0" smtClean="0"/>
          </a:p>
          <a:p>
            <a:pPr>
              <a:lnSpc>
                <a:spcPct val="130000"/>
              </a:lnSpc>
              <a:buFont typeface="Wingdings" pitchFamily="2" charset="2"/>
              <a:buChar char="l"/>
            </a:pPr>
            <a:r>
              <a:rPr lang="zh-CN" altLang="en-US" dirty="0" smtClean="0"/>
              <a:t> 列表</a:t>
            </a:r>
            <a:r>
              <a:rPr lang="en-US" altLang="zh-CN" dirty="0" smtClean="0"/>
              <a:t>.</a:t>
            </a:r>
            <a:r>
              <a:rPr lang="zh-CN" altLang="en-US" dirty="0" smtClean="0"/>
              <a:t>方法名</a:t>
            </a:r>
            <a:r>
              <a:rPr lang="en-US" altLang="zh-CN" dirty="0" smtClean="0"/>
              <a:t>(</a:t>
            </a:r>
            <a:r>
              <a:rPr lang="zh-CN" altLang="en-US" dirty="0" smtClean="0"/>
              <a:t>参数列表</a:t>
            </a:r>
            <a:r>
              <a:rPr lang="en-US" altLang="zh-CN" dirty="0" smtClean="0"/>
              <a:t>)</a:t>
            </a:r>
          </a:p>
          <a:p>
            <a:pPr>
              <a:lnSpc>
                <a:spcPct val="130000"/>
              </a:lnSpc>
              <a:buFont typeface="Wingdings" pitchFamily="2" charset="2"/>
              <a:buChar char="l"/>
            </a:pPr>
            <a:r>
              <a:rPr lang="zh-CN" altLang="en-US" dirty="0" smtClean="0"/>
              <a:t> 追加：列表</a:t>
            </a:r>
            <a:r>
              <a:rPr lang="en-US" altLang="zh-CN" dirty="0" smtClean="0"/>
              <a:t>.append(</a:t>
            </a:r>
            <a:r>
              <a:rPr lang="zh-CN" altLang="en-US" dirty="0" smtClean="0"/>
              <a:t>新元素</a:t>
            </a:r>
            <a:r>
              <a:rPr lang="en-US" altLang="zh-CN" dirty="0" smtClean="0"/>
              <a:t>)</a:t>
            </a:r>
          </a:p>
          <a:p>
            <a:pPr>
              <a:lnSpc>
                <a:spcPct val="130000"/>
              </a:lnSpc>
              <a:buFont typeface="Wingdings" pitchFamily="2" charset="2"/>
              <a:buChar char="l"/>
            </a:pPr>
            <a:r>
              <a:rPr lang="zh-CN" altLang="en-US" dirty="0" smtClean="0"/>
              <a:t> 插入：列表</a:t>
            </a:r>
            <a:r>
              <a:rPr lang="en-US" altLang="zh-CN" dirty="0" smtClean="0"/>
              <a:t>.insert(</a:t>
            </a:r>
            <a:r>
              <a:rPr lang="zh-CN" altLang="en-US" dirty="0" smtClean="0"/>
              <a:t>下标，新元素</a:t>
            </a:r>
            <a:r>
              <a:rPr lang="en-US" altLang="zh-CN" dirty="0" smtClean="0"/>
              <a:t>)</a:t>
            </a:r>
          </a:p>
          <a:p>
            <a:pPr>
              <a:lnSpc>
                <a:spcPct val="130000"/>
              </a:lnSpc>
              <a:buFont typeface="Wingdings" pitchFamily="2" charset="2"/>
              <a:buChar char="l"/>
            </a:pPr>
            <a:r>
              <a:rPr lang="zh-CN" altLang="en-US" dirty="0" smtClean="0"/>
              <a:t> 扩展：列表</a:t>
            </a:r>
            <a:r>
              <a:rPr lang="en-US" altLang="zh-CN" dirty="0" smtClean="0"/>
              <a:t>.extend(</a:t>
            </a:r>
            <a:r>
              <a:rPr lang="zh-CN" altLang="en-US" dirty="0" smtClean="0"/>
              <a:t>列表</a:t>
            </a:r>
            <a:r>
              <a:rPr lang="en-US" altLang="zh-CN" dirty="0" smtClean="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75445" y="2123182"/>
            <a:ext cx="4833257" cy="3887218"/>
          </a:xfrm>
          <a:prstGeom prst="rect">
            <a:avLst/>
          </a:prstGeom>
          <a:noFill/>
        </p:spPr>
        <p:txBody>
          <a:bodyPr wrap="square">
            <a:spAutoFit/>
          </a:bodyPr>
          <a:lstStyle/>
          <a:p>
            <a:pPr>
              <a:lnSpc>
                <a:spcPct val="130000"/>
              </a:lnSpc>
            </a:pPr>
            <a:r>
              <a:rPr lang="en-US" altLang="zh-CN" dirty="0" smtClean="0"/>
              <a:t>list5=['</a:t>
            </a:r>
            <a:r>
              <a:rPr lang="zh-CN" altLang="en-US" dirty="0" smtClean="0"/>
              <a:t>成都</a:t>
            </a:r>
            <a:r>
              <a:rPr lang="en-US" altLang="zh-CN" dirty="0" smtClean="0"/>
              <a:t>', '</a:t>
            </a:r>
            <a:r>
              <a:rPr lang="zh-CN" altLang="en-US" dirty="0" smtClean="0"/>
              <a:t>杭州</a:t>
            </a:r>
            <a:r>
              <a:rPr lang="en-US" altLang="zh-CN" dirty="0" smtClean="0"/>
              <a:t>', '</a:t>
            </a:r>
            <a:r>
              <a:rPr lang="zh-CN" altLang="en-US" dirty="0" smtClean="0"/>
              <a:t>重庆</a:t>
            </a:r>
            <a:r>
              <a:rPr lang="en-US" altLang="zh-CN" dirty="0" smtClean="0"/>
              <a:t>', '</a:t>
            </a:r>
            <a:r>
              <a:rPr lang="zh-CN" altLang="en-US" dirty="0" smtClean="0"/>
              <a:t>武汉</a:t>
            </a:r>
            <a:r>
              <a:rPr lang="en-US" altLang="zh-CN" dirty="0" smtClean="0"/>
              <a:t>','</a:t>
            </a:r>
            <a:r>
              <a:rPr lang="zh-CN" altLang="en-US" dirty="0" smtClean="0"/>
              <a:t>成都</a:t>
            </a:r>
            <a:r>
              <a:rPr lang="en-US" altLang="zh-CN" dirty="0" smtClean="0"/>
              <a:t>']</a:t>
            </a:r>
          </a:p>
          <a:p>
            <a:pPr>
              <a:lnSpc>
                <a:spcPct val="130000"/>
              </a:lnSpc>
            </a:pPr>
            <a:r>
              <a:rPr lang="en-US" altLang="zh-CN" dirty="0" smtClean="0"/>
              <a:t>list5.remove('</a:t>
            </a:r>
            <a:r>
              <a:rPr lang="zh-CN" altLang="en-US" dirty="0" smtClean="0"/>
              <a:t>成都</a:t>
            </a:r>
            <a:r>
              <a:rPr lang="en-US" altLang="zh-CN" dirty="0" smtClean="0"/>
              <a:t>')</a:t>
            </a:r>
          </a:p>
          <a:p>
            <a:pPr>
              <a:lnSpc>
                <a:spcPct val="130000"/>
              </a:lnSpc>
            </a:pPr>
            <a:r>
              <a:rPr lang="en-US" altLang="zh-CN" dirty="0" smtClean="0"/>
              <a:t>print(list5)</a:t>
            </a:r>
          </a:p>
          <a:p>
            <a:pPr>
              <a:lnSpc>
                <a:spcPct val="130000"/>
              </a:lnSpc>
            </a:pPr>
            <a:r>
              <a:rPr lang="en-US" altLang="zh-CN" dirty="0" smtClean="0"/>
              <a:t>city=list5.pop(0)</a:t>
            </a:r>
          </a:p>
          <a:p>
            <a:pPr>
              <a:lnSpc>
                <a:spcPct val="130000"/>
              </a:lnSpc>
            </a:pPr>
            <a:r>
              <a:rPr lang="en-US" altLang="zh-CN" dirty="0" smtClean="0"/>
              <a:t>list5.pop()</a:t>
            </a:r>
          </a:p>
          <a:p>
            <a:pPr>
              <a:lnSpc>
                <a:spcPct val="130000"/>
              </a:lnSpc>
            </a:pPr>
            <a:r>
              <a:rPr lang="en-US" altLang="zh-CN" dirty="0" smtClean="0"/>
              <a:t>print(city)</a:t>
            </a:r>
          </a:p>
          <a:p>
            <a:pPr>
              <a:lnSpc>
                <a:spcPct val="130000"/>
              </a:lnSpc>
            </a:pPr>
            <a:r>
              <a:rPr lang="en-US" altLang="zh-CN" dirty="0" smtClean="0"/>
              <a:t>print(list5)</a:t>
            </a:r>
          </a:p>
          <a:p>
            <a:pPr>
              <a:lnSpc>
                <a:spcPct val="130000"/>
              </a:lnSpc>
            </a:pPr>
            <a:r>
              <a:rPr lang="en-US" altLang="zh-CN" dirty="0" smtClean="0"/>
              <a:t>print(list5.index( '</a:t>
            </a:r>
            <a:r>
              <a:rPr lang="zh-CN" altLang="en-US" dirty="0" smtClean="0"/>
              <a:t>武汉</a:t>
            </a:r>
            <a:r>
              <a:rPr lang="en-US" altLang="zh-CN" dirty="0" smtClean="0"/>
              <a:t>'))</a:t>
            </a:r>
          </a:p>
          <a:p>
            <a:pPr>
              <a:lnSpc>
                <a:spcPct val="130000"/>
              </a:lnSpc>
            </a:pPr>
            <a:r>
              <a:rPr lang="en-US" altLang="zh-CN" dirty="0" smtClean="0"/>
              <a:t>print(list5.count('</a:t>
            </a:r>
            <a:r>
              <a:rPr lang="zh-CN" altLang="zh-CN" dirty="0" smtClean="0"/>
              <a:t>成都</a:t>
            </a:r>
            <a:r>
              <a:rPr lang="en-US" altLang="zh-CN" dirty="0" smtClean="0"/>
              <a:t>'))</a:t>
            </a:r>
          </a:p>
          <a:p>
            <a:r>
              <a:rPr lang="en-US" altLang="zh-CN" dirty="0" smtClean="0"/>
              <a:t>list5.reverse()</a:t>
            </a:r>
            <a:endParaRPr lang="zh-CN" altLang="zh-CN" dirty="0" smtClean="0"/>
          </a:p>
          <a:p>
            <a:r>
              <a:rPr lang="en-US" altLang="zh-CN" dirty="0" smtClean="0"/>
              <a:t>print(list5)</a:t>
            </a:r>
            <a:endParaRPr lang="zh-CN" altLang="zh-CN" sz="1400" dirty="0" smtClean="0"/>
          </a:p>
        </p:txBody>
      </p:sp>
      <p:cxnSp>
        <p:nvCxnSpPr>
          <p:cNvPr id="5" name="直接连接符 4"/>
          <p:cNvCxnSpPr/>
          <p:nvPr/>
        </p:nvCxnSpPr>
        <p:spPr>
          <a:xfrm>
            <a:off x="5849796" y="160499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4.1.2  </a:t>
            </a:r>
            <a:r>
              <a:rPr lang="zh-CN" altLang="en-US" dirty="0" smtClean="0"/>
              <a:t>列表的操作</a:t>
            </a:r>
            <a:endParaRPr lang="zh-CN" altLang="zh-CN" dirty="0"/>
          </a:p>
        </p:txBody>
      </p:sp>
      <p:sp>
        <p:nvSpPr>
          <p:cNvPr id="20485" name="文本框 7"/>
          <p:cNvSpPr txBox="1">
            <a:spLocks noChangeArrowheads="1"/>
          </p:cNvSpPr>
          <p:nvPr/>
        </p:nvSpPr>
        <p:spPr bwMode="auto">
          <a:xfrm>
            <a:off x="6772815" y="1512805"/>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endParaRPr lang="zh-CN" altLang="en-US" sz="1800" b="1" dirty="0">
              <a:solidFill>
                <a:srgbClr val="1B3868"/>
              </a:solidFill>
            </a:endParaRPr>
          </a:p>
        </p:txBody>
      </p:sp>
      <p:cxnSp>
        <p:nvCxnSpPr>
          <p:cNvPr id="14" name="直接连接符 13"/>
          <p:cNvCxnSpPr/>
          <p:nvPr/>
        </p:nvCxnSpPr>
        <p:spPr>
          <a:xfrm>
            <a:off x="6772815" y="189698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02217" y="1463433"/>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(3) </a:t>
            </a:r>
            <a:r>
              <a:rPr lang="zh-CN" altLang="en-US" sz="1800" b="1" dirty="0" smtClean="0">
                <a:solidFill>
                  <a:srgbClr val="1B3868"/>
                </a:solidFill>
              </a:rPr>
              <a:t>列表常用方法</a:t>
            </a:r>
            <a:endParaRPr lang="zh-CN" altLang="en-US" sz="1800" b="1" dirty="0">
              <a:solidFill>
                <a:srgbClr val="1B3868"/>
              </a:solidFill>
            </a:endParaRPr>
          </a:p>
        </p:txBody>
      </p:sp>
      <p:cxnSp>
        <p:nvCxnSpPr>
          <p:cNvPr id="15" name="直接连接符 14"/>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7" y="2091929"/>
            <a:ext cx="5225560" cy="2577950"/>
          </a:xfrm>
          <a:prstGeom prst="rect">
            <a:avLst/>
          </a:prstGeom>
        </p:spPr>
        <p:txBody>
          <a:bodyPr wrap="square">
            <a:spAutoFit/>
          </a:bodyPr>
          <a:lstStyle/>
          <a:p>
            <a:pPr>
              <a:lnSpc>
                <a:spcPct val="130000"/>
              </a:lnSpc>
              <a:buFont typeface="Wingdings" pitchFamily="2" charset="2"/>
              <a:buChar char="l"/>
            </a:pPr>
            <a:r>
              <a:rPr lang="zh-CN" altLang="en-US" dirty="0" smtClean="0"/>
              <a:t> 删除：列表</a:t>
            </a:r>
            <a:r>
              <a:rPr lang="en-US" altLang="zh-CN" dirty="0" smtClean="0"/>
              <a:t>.remove(</a:t>
            </a:r>
            <a:r>
              <a:rPr lang="zh-CN" altLang="en-US" dirty="0" smtClean="0"/>
              <a:t>元素</a:t>
            </a:r>
            <a:r>
              <a:rPr lang="en-US" altLang="zh-CN" dirty="0" smtClean="0"/>
              <a:t>)</a:t>
            </a:r>
          </a:p>
          <a:p>
            <a:pPr>
              <a:lnSpc>
                <a:spcPct val="130000"/>
              </a:lnSpc>
              <a:buFont typeface="Wingdings" pitchFamily="2" charset="2"/>
              <a:buChar char="l"/>
            </a:pPr>
            <a:r>
              <a:rPr lang="zh-CN" altLang="en-US" dirty="0" smtClean="0"/>
              <a:t> 移除：列表</a:t>
            </a:r>
            <a:r>
              <a:rPr lang="en-US" altLang="zh-CN" dirty="0" smtClean="0"/>
              <a:t>.pop(</a:t>
            </a:r>
            <a:r>
              <a:rPr lang="zh-CN" altLang="en-US" dirty="0" smtClean="0"/>
              <a:t>下标</a:t>
            </a:r>
            <a:r>
              <a:rPr lang="en-US" altLang="zh-CN" dirty="0" smtClean="0"/>
              <a:t>)</a:t>
            </a:r>
          </a:p>
          <a:p>
            <a:pPr>
              <a:lnSpc>
                <a:spcPct val="130000"/>
              </a:lnSpc>
              <a:buFont typeface="Wingdings" pitchFamily="2" charset="2"/>
              <a:buChar char="l"/>
            </a:pPr>
            <a:r>
              <a:rPr lang="zh-CN" altLang="en-US" dirty="0" smtClean="0"/>
              <a:t> 定位：列表</a:t>
            </a:r>
            <a:r>
              <a:rPr lang="en-US" altLang="zh-CN" dirty="0" smtClean="0"/>
              <a:t>.index(</a:t>
            </a:r>
            <a:r>
              <a:rPr lang="zh-CN" altLang="en-US" dirty="0" smtClean="0"/>
              <a:t>元素</a:t>
            </a:r>
            <a:r>
              <a:rPr lang="en-US" altLang="zh-CN" dirty="0" smtClean="0"/>
              <a:t>)</a:t>
            </a:r>
          </a:p>
          <a:p>
            <a:pPr>
              <a:lnSpc>
                <a:spcPct val="130000"/>
              </a:lnSpc>
              <a:buFont typeface="Wingdings" pitchFamily="2" charset="2"/>
              <a:buChar char="l"/>
            </a:pPr>
            <a:r>
              <a:rPr lang="zh-CN" altLang="en-US" dirty="0" smtClean="0"/>
              <a:t> 计数：列表</a:t>
            </a:r>
            <a:r>
              <a:rPr lang="en-US" altLang="zh-CN" dirty="0" smtClean="0"/>
              <a:t>.count(</a:t>
            </a:r>
            <a:r>
              <a:rPr lang="zh-CN" altLang="en-US" dirty="0" smtClean="0"/>
              <a:t>元素名</a:t>
            </a:r>
            <a:r>
              <a:rPr lang="en-US" altLang="zh-CN" dirty="0" smtClean="0"/>
              <a:t>)</a:t>
            </a:r>
          </a:p>
          <a:p>
            <a:pPr>
              <a:lnSpc>
                <a:spcPct val="130000"/>
              </a:lnSpc>
              <a:buFont typeface="Wingdings" pitchFamily="2" charset="2"/>
              <a:buChar char="l"/>
            </a:pPr>
            <a:r>
              <a:rPr lang="zh-CN" altLang="en-US" dirty="0" smtClean="0"/>
              <a:t> 反向：列表</a:t>
            </a:r>
            <a:r>
              <a:rPr lang="en-US" altLang="zh-CN" dirty="0" smtClean="0"/>
              <a:t>.reverse()</a:t>
            </a:r>
          </a:p>
          <a:p>
            <a:pPr>
              <a:lnSpc>
                <a:spcPct val="130000"/>
              </a:lnSpc>
              <a:buFont typeface="Wingdings" pitchFamily="2" charset="2"/>
              <a:buChar char="l"/>
            </a:pPr>
            <a:r>
              <a:rPr lang="zh-CN" altLang="en-US" dirty="0" smtClean="0"/>
              <a:t> 排序：列表</a:t>
            </a:r>
            <a:r>
              <a:rPr lang="en-US" altLang="zh-CN" dirty="0" smtClean="0"/>
              <a:t>.sort(</a:t>
            </a:r>
            <a:r>
              <a:rPr lang="en-US" altLang="zh-CN" dirty="0" err="1" smtClean="0"/>
              <a:t>cmp</a:t>
            </a:r>
            <a:r>
              <a:rPr lang="en-US" altLang="zh-CN" dirty="0" smtClean="0"/>
              <a:t>=</a:t>
            </a:r>
            <a:r>
              <a:rPr lang="zh-CN" altLang="en-US" dirty="0" smtClean="0"/>
              <a:t>比较函数</a:t>
            </a:r>
            <a:r>
              <a:rPr lang="en-US" altLang="zh-CN" dirty="0" smtClean="0"/>
              <a:t>,key=</a:t>
            </a:r>
            <a:r>
              <a:rPr lang="zh-CN" altLang="en-US" dirty="0" smtClean="0"/>
              <a:t>关键字</a:t>
            </a:r>
            <a:r>
              <a:rPr lang="en-US" altLang="zh-CN" dirty="0" smtClean="0"/>
              <a:t>,reverse=True/False)</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04887" y="1882137"/>
            <a:ext cx="4246615" cy="3693319"/>
          </a:xfrm>
          <a:prstGeom prst="rect">
            <a:avLst/>
          </a:prstGeom>
          <a:noFill/>
        </p:spPr>
        <p:txBody>
          <a:bodyPr wrap="square">
            <a:spAutoFit/>
          </a:bodyPr>
          <a:lstStyle/>
          <a:p>
            <a:pPr>
              <a:lnSpc>
                <a:spcPct val="130000"/>
              </a:lnSpc>
            </a:pPr>
            <a:r>
              <a:rPr lang="en-US" altLang="zh-CN" dirty="0" smtClean="0"/>
              <a:t>list9=[98, 75, 82, 69, 93]</a:t>
            </a:r>
          </a:p>
          <a:p>
            <a:pPr>
              <a:lnSpc>
                <a:spcPct val="130000"/>
              </a:lnSpc>
            </a:pPr>
            <a:r>
              <a:rPr lang="en-US" altLang="zh-CN" dirty="0" smtClean="0"/>
              <a:t>list10=['Porsche', 'Volvo', 'BMW']</a:t>
            </a:r>
          </a:p>
          <a:p>
            <a:pPr>
              <a:lnSpc>
                <a:spcPct val="130000"/>
              </a:lnSpc>
            </a:pPr>
            <a:r>
              <a:rPr lang="en-US" altLang="zh-CN" dirty="0" smtClean="0"/>
              <a:t>list9.sort()</a:t>
            </a:r>
          </a:p>
          <a:p>
            <a:pPr>
              <a:lnSpc>
                <a:spcPct val="130000"/>
              </a:lnSpc>
            </a:pPr>
            <a:r>
              <a:rPr lang="en-US" altLang="zh-CN" dirty="0" smtClean="0"/>
              <a:t>print(list9)</a:t>
            </a:r>
          </a:p>
          <a:p>
            <a:pPr>
              <a:lnSpc>
                <a:spcPct val="130000"/>
              </a:lnSpc>
            </a:pPr>
            <a:r>
              <a:rPr lang="en-US" altLang="zh-CN" dirty="0" smtClean="0"/>
              <a:t>list9.sort(reverse = True)</a:t>
            </a:r>
          </a:p>
          <a:p>
            <a:pPr>
              <a:lnSpc>
                <a:spcPct val="130000"/>
              </a:lnSpc>
            </a:pPr>
            <a:r>
              <a:rPr lang="en-US" altLang="zh-CN" dirty="0" smtClean="0"/>
              <a:t>print(list9)</a:t>
            </a:r>
          </a:p>
          <a:p>
            <a:pPr>
              <a:lnSpc>
                <a:spcPct val="130000"/>
              </a:lnSpc>
            </a:pPr>
            <a:r>
              <a:rPr lang="en-US" altLang="zh-CN" dirty="0" smtClean="0"/>
              <a:t>list10.sort()</a:t>
            </a:r>
          </a:p>
          <a:p>
            <a:pPr>
              <a:lnSpc>
                <a:spcPct val="130000"/>
              </a:lnSpc>
            </a:pPr>
            <a:r>
              <a:rPr lang="en-US" altLang="zh-CN" dirty="0" smtClean="0"/>
              <a:t>print(list10)</a:t>
            </a:r>
          </a:p>
          <a:p>
            <a:pPr>
              <a:lnSpc>
                <a:spcPct val="130000"/>
              </a:lnSpc>
            </a:pPr>
            <a:r>
              <a:rPr lang="en-US" altLang="zh-CN" dirty="0" smtClean="0"/>
              <a:t>list10.sort(key = </a:t>
            </a:r>
            <a:r>
              <a:rPr lang="en-US" altLang="zh-CN" dirty="0" err="1" smtClean="0"/>
              <a:t>len</a:t>
            </a:r>
            <a:r>
              <a:rPr lang="en-US" altLang="zh-CN" dirty="0" smtClean="0"/>
              <a:t>)</a:t>
            </a:r>
          </a:p>
          <a:p>
            <a:pPr>
              <a:lnSpc>
                <a:spcPct val="130000"/>
              </a:lnSpc>
            </a:pPr>
            <a:r>
              <a:rPr lang="en-US" altLang="zh-CN" dirty="0" smtClean="0"/>
              <a:t>print(list10)</a:t>
            </a:r>
          </a:p>
        </p:txBody>
      </p:sp>
      <p:cxnSp>
        <p:nvCxnSpPr>
          <p:cNvPr id="5" name="直接连接符 4"/>
          <p:cNvCxnSpPr/>
          <p:nvPr/>
        </p:nvCxnSpPr>
        <p:spPr>
          <a:xfrm>
            <a:off x="5849796" y="160499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4.1.2  </a:t>
            </a:r>
            <a:r>
              <a:rPr lang="zh-CN" altLang="en-US" dirty="0" smtClean="0"/>
              <a:t>列表的操作</a:t>
            </a:r>
            <a:endParaRPr lang="zh-CN" altLang="zh-CN" dirty="0"/>
          </a:p>
        </p:txBody>
      </p:sp>
      <p:sp>
        <p:nvSpPr>
          <p:cNvPr id="9" name="文本框 7"/>
          <p:cNvSpPr txBox="1">
            <a:spLocks noChangeArrowheads="1"/>
          </p:cNvSpPr>
          <p:nvPr/>
        </p:nvSpPr>
        <p:spPr bwMode="auto">
          <a:xfrm>
            <a:off x="603213" y="1420331"/>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(3) </a:t>
            </a:r>
            <a:r>
              <a:rPr lang="zh-CN" altLang="en-US" sz="1800" b="1" dirty="0" smtClean="0">
                <a:solidFill>
                  <a:srgbClr val="1B3868"/>
                </a:solidFill>
              </a:rPr>
              <a:t>列表常用方法</a:t>
            </a:r>
            <a:endParaRPr lang="zh-CN" altLang="en-US" sz="1800" b="1" dirty="0">
              <a:solidFill>
                <a:srgbClr val="1B3868"/>
              </a:solidFill>
            </a:endParaRPr>
          </a:p>
        </p:txBody>
      </p:sp>
      <p:cxnSp>
        <p:nvCxnSpPr>
          <p:cNvPr id="15" name="直接连接符 14"/>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7" y="2091929"/>
            <a:ext cx="5225560" cy="1532727"/>
          </a:xfrm>
          <a:prstGeom prst="rect">
            <a:avLst/>
          </a:prstGeom>
        </p:spPr>
        <p:txBody>
          <a:bodyPr wrap="square">
            <a:spAutoFit/>
          </a:bodyPr>
          <a:lstStyle/>
          <a:p>
            <a:pPr>
              <a:lnSpc>
                <a:spcPct val="130000"/>
              </a:lnSpc>
              <a:buFont typeface="Wingdings" pitchFamily="2" charset="2"/>
              <a:buChar char="l"/>
            </a:pPr>
            <a:r>
              <a:rPr lang="zh-CN" altLang="en-US" dirty="0" smtClean="0"/>
              <a:t> 排序：列表</a:t>
            </a:r>
            <a:r>
              <a:rPr lang="en-US" altLang="zh-CN" dirty="0" smtClean="0"/>
              <a:t>.sort(</a:t>
            </a:r>
            <a:r>
              <a:rPr lang="en-US" altLang="zh-CN" dirty="0" err="1" smtClean="0"/>
              <a:t>cmp</a:t>
            </a:r>
            <a:r>
              <a:rPr lang="en-US" altLang="zh-CN" dirty="0" smtClean="0"/>
              <a:t>=</a:t>
            </a:r>
            <a:r>
              <a:rPr lang="zh-CN" altLang="en-US" dirty="0" smtClean="0"/>
              <a:t>比较函数</a:t>
            </a:r>
            <a:r>
              <a:rPr lang="en-US" altLang="zh-CN" dirty="0" smtClean="0"/>
              <a:t>,key=</a:t>
            </a:r>
            <a:r>
              <a:rPr lang="zh-CN" altLang="en-US" dirty="0" smtClean="0"/>
              <a:t>关键字</a:t>
            </a:r>
            <a:r>
              <a:rPr lang="en-US" altLang="zh-CN" dirty="0" smtClean="0"/>
              <a:t>,reverse=True/False)</a:t>
            </a:r>
          </a:p>
          <a:p>
            <a:pPr>
              <a:lnSpc>
                <a:spcPct val="130000"/>
              </a:lnSpc>
              <a:buFont typeface="Wingdings" pitchFamily="2" charset="2"/>
              <a:buChar char="l"/>
            </a:pPr>
            <a:r>
              <a:rPr lang="en-US" altLang="zh-CN" dirty="0" smtClean="0"/>
              <a:t> </a:t>
            </a:r>
            <a:r>
              <a:rPr lang="zh-CN" altLang="en-US" dirty="0" smtClean="0"/>
              <a:t>其中</a:t>
            </a:r>
            <a:r>
              <a:rPr lang="en-US" altLang="zh-CN" dirty="0" err="1" smtClean="0"/>
              <a:t>cmp</a:t>
            </a:r>
            <a:r>
              <a:rPr lang="zh-CN" altLang="en-US" dirty="0" smtClean="0"/>
              <a:t>用于指定比较函数，</a:t>
            </a:r>
            <a:r>
              <a:rPr lang="en-US" altLang="zh-CN" dirty="0" smtClean="0"/>
              <a:t>key</a:t>
            </a:r>
            <a:r>
              <a:rPr lang="zh-CN" altLang="en-US" dirty="0" smtClean="0"/>
              <a:t>用于指定排序关键字，</a:t>
            </a:r>
            <a:r>
              <a:rPr lang="en-US" altLang="zh-CN" dirty="0" smtClean="0"/>
              <a:t>reverse</a:t>
            </a:r>
            <a:r>
              <a:rPr lang="zh-CN" altLang="en-US" dirty="0" smtClean="0"/>
              <a:t>用于指定是否逆序排列</a:t>
            </a:r>
            <a:endParaRPr lang="en-US" altLang="zh-CN" dirty="0"/>
          </a:p>
        </p:txBody>
      </p:sp>
      <p:sp>
        <p:nvSpPr>
          <p:cNvPr id="10" name="文本框 7"/>
          <p:cNvSpPr txBox="1">
            <a:spLocks noChangeArrowheads="1"/>
          </p:cNvSpPr>
          <p:nvPr/>
        </p:nvSpPr>
        <p:spPr bwMode="auto">
          <a:xfrm>
            <a:off x="6604887" y="1420331"/>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p:cNvCxnSpPr/>
          <p:nvPr/>
        </p:nvCxnSpPr>
        <p:spPr>
          <a:xfrm>
            <a:off x="6604887" y="180450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04887" y="1882137"/>
            <a:ext cx="3616341" cy="2172903"/>
          </a:xfrm>
          <a:prstGeom prst="rect">
            <a:avLst/>
          </a:prstGeom>
          <a:noFill/>
        </p:spPr>
        <p:txBody>
          <a:bodyPr wrap="square">
            <a:spAutoFit/>
          </a:bodyPr>
          <a:lstStyle/>
          <a:p>
            <a:pPr>
              <a:lnSpc>
                <a:spcPct val="130000"/>
              </a:lnSpc>
            </a:pPr>
            <a:r>
              <a:rPr lang="en-US" altLang="zh-CN" dirty="0" smtClean="0"/>
              <a:t>list1=[98, 75, 82, 69, 93]</a:t>
            </a:r>
          </a:p>
          <a:p>
            <a:pPr>
              <a:lnSpc>
                <a:spcPct val="130000"/>
              </a:lnSpc>
            </a:pPr>
            <a:r>
              <a:rPr lang="en-US" altLang="zh-CN" dirty="0" smtClean="0"/>
              <a:t>sum=0</a:t>
            </a:r>
          </a:p>
          <a:p>
            <a:pPr>
              <a:lnSpc>
                <a:spcPct val="130000"/>
              </a:lnSpc>
            </a:pPr>
            <a:r>
              <a:rPr lang="en-US" altLang="zh-CN" dirty="0" smtClean="0"/>
              <a:t>for </a:t>
            </a:r>
            <a:r>
              <a:rPr lang="en-US" altLang="zh-CN" dirty="0" err="1" smtClean="0"/>
              <a:t>i</a:t>
            </a:r>
            <a:r>
              <a:rPr lang="en-US" altLang="zh-CN" dirty="0" smtClean="0"/>
              <a:t> in list1:</a:t>
            </a:r>
          </a:p>
          <a:p>
            <a:pPr>
              <a:lnSpc>
                <a:spcPct val="130000"/>
              </a:lnSpc>
            </a:pPr>
            <a:r>
              <a:rPr lang="en-US" altLang="zh-CN" dirty="0" smtClean="0"/>
              <a:t>    sum+=</a:t>
            </a:r>
            <a:r>
              <a:rPr lang="en-US" altLang="zh-CN" dirty="0" err="1" smtClean="0"/>
              <a:t>i</a:t>
            </a:r>
            <a:endParaRPr lang="en-US" altLang="zh-CN" dirty="0" smtClean="0"/>
          </a:p>
          <a:p>
            <a:pPr>
              <a:lnSpc>
                <a:spcPct val="130000"/>
              </a:lnSpc>
            </a:pPr>
            <a:r>
              <a:rPr lang="en-US" altLang="zh-CN" dirty="0" smtClean="0"/>
              <a:t>print(sum/</a:t>
            </a:r>
            <a:r>
              <a:rPr lang="en-US" altLang="zh-CN" dirty="0" err="1" smtClean="0"/>
              <a:t>len</a:t>
            </a:r>
            <a:r>
              <a:rPr lang="en-US" altLang="zh-CN" dirty="0" smtClean="0"/>
              <a:t>(list1))</a:t>
            </a:r>
          </a:p>
          <a:p>
            <a:pPr>
              <a:lnSpc>
                <a:spcPct val="130000"/>
              </a:lnSpc>
            </a:pP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p:cNvCxnSpPr/>
          <p:nvPr/>
        </p:nvCxnSpPr>
        <p:spPr>
          <a:xfrm>
            <a:off x="5849796" y="160499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4.1.2</a:t>
            </a:r>
            <a:r>
              <a:rPr lang="zh-CN" altLang="en-US" dirty="0" smtClean="0"/>
              <a:t>列</a:t>
            </a:r>
            <a:r>
              <a:rPr lang="zh-CN" altLang="en-US" dirty="0"/>
              <a:t>表</a:t>
            </a:r>
            <a:r>
              <a:rPr lang="zh-CN" altLang="en-US" dirty="0" smtClean="0"/>
              <a:t>的操作</a:t>
            </a:r>
            <a:endParaRPr lang="zh-CN" altLang="zh-CN" dirty="0"/>
          </a:p>
        </p:txBody>
      </p:sp>
      <p:sp>
        <p:nvSpPr>
          <p:cNvPr id="9" name="文本框 7"/>
          <p:cNvSpPr txBox="1">
            <a:spLocks noChangeArrowheads="1"/>
          </p:cNvSpPr>
          <p:nvPr/>
        </p:nvSpPr>
        <p:spPr bwMode="auto">
          <a:xfrm>
            <a:off x="603212" y="1420331"/>
            <a:ext cx="502314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例</a:t>
            </a:r>
            <a:r>
              <a:rPr lang="en-US" altLang="zh-CN" sz="1800" b="1" dirty="0" smtClean="0">
                <a:solidFill>
                  <a:srgbClr val="1B3868"/>
                </a:solidFill>
              </a:rPr>
              <a:t>4-1  </a:t>
            </a:r>
            <a:r>
              <a:rPr lang="zh-CN" altLang="en-US" sz="1800" b="1" dirty="0" smtClean="0">
                <a:solidFill>
                  <a:srgbClr val="1B3868"/>
                </a:solidFill>
              </a:rPr>
              <a:t>计算并输出一组考试成绩的算术平均值。</a:t>
            </a:r>
            <a:endParaRPr lang="zh-CN" altLang="en-US" sz="1800" b="1" dirty="0">
              <a:solidFill>
                <a:srgbClr val="1B3868"/>
              </a:solidFill>
            </a:endParaRPr>
          </a:p>
        </p:txBody>
      </p:sp>
      <p:cxnSp>
        <p:nvCxnSpPr>
          <p:cNvPr id="15" name="直接连接符 14"/>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7" y="2091929"/>
            <a:ext cx="5225560" cy="2938048"/>
          </a:xfrm>
          <a:prstGeom prst="rect">
            <a:avLst/>
          </a:prstGeom>
        </p:spPr>
        <p:txBody>
          <a:bodyPr wrap="square">
            <a:spAutoFit/>
          </a:bodyPr>
          <a:lstStyle/>
          <a:p>
            <a:pPr>
              <a:lnSpc>
                <a:spcPct val="130000"/>
              </a:lnSpc>
            </a:pPr>
            <a:r>
              <a:rPr lang="zh-CN" altLang="en-US" dirty="0" smtClean="0"/>
              <a:t>（</a:t>
            </a:r>
            <a:r>
              <a:rPr lang="en-US" altLang="zh-CN" dirty="0" smtClean="0"/>
              <a:t>1</a:t>
            </a:r>
            <a:r>
              <a:rPr lang="zh-CN" altLang="en-US" dirty="0" smtClean="0"/>
              <a:t>）一组成绩如何表示，对每个成绩定义一个变量显然是不合适的，需要用统一的方法存储、引用所有成绩；</a:t>
            </a:r>
          </a:p>
          <a:p>
            <a:pPr>
              <a:lnSpc>
                <a:spcPct val="130000"/>
              </a:lnSpc>
            </a:pPr>
            <a:r>
              <a:rPr lang="zh-CN" altLang="en-US" dirty="0" smtClean="0"/>
              <a:t>（</a:t>
            </a:r>
            <a:r>
              <a:rPr lang="en-US" altLang="zh-CN" dirty="0" smtClean="0"/>
              <a:t>2</a:t>
            </a:r>
            <a:r>
              <a:rPr lang="zh-CN" altLang="en-US" dirty="0" smtClean="0"/>
              <a:t>）一组成绩如何遍历，计算成绩之和需要访问每个成绩，将其累加到同一个变量中，需要一种简单其高效的方法实现成绩的批量操作；</a:t>
            </a:r>
          </a:p>
          <a:p>
            <a:pPr>
              <a:lnSpc>
                <a:spcPct val="130000"/>
              </a:lnSpc>
            </a:pPr>
            <a:r>
              <a:rPr lang="zh-CN" altLang="en-US" dirty="0" smtClean="0"/>
              <a:t>（</a:t>
            </a:r>
            <a:r>
              <a:rPr lang="en-US" altLang="zh-CN" dirty="0" smtClean="0"/>
              <a:t>3</a:t>
            </a:r>
            <a:r>
              <a:rPr lang="zh-CN" altLang="en-US" dirty="0" smtClean="0"/>
              <a:t>）如何获取成绩的数量，一组成绩的数量并不固定，需要根据数据的情况灵活的获取。</a:t>
            </a:r>
            <a:endParaRPr lang="zh-CN" altLang="en-US" dirty="0"/>
          </a:p>
        </p:txBody>
      </p:sp>
      <p:sp>
        <p:nvSpPr>
          <p:cNvPr id="10" name="文本框 7"/>
          <p:cNvSpPr txBox="1">
            <a:spLocks noChangeArrowheads="1"/>
          </p:cNvSpPr>
          <p:nvPr/>
        </p:nvSpPr>
        <p:spPr bwMode="auto">
          <a:xfrm>
            <a:off x="6604887" y="1420331"/>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p:cNvCxnSpPr/>
          <p:nvPr/>
        </p:nvCxnSpPr>
        <p:spPr>
          <a:xfrm>
            <a:off x="6604887" y="180450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95556" y="1182341"/>
            <a:ext cx="5338297" cy="4773614"/>
          </a:xfrm>
          <a:prstGeom prst="rect">
            <a:avLst/>
          </a:prstGeom>
          <a:noFill/>
        </p:spPr>
        <p:txBody>
          <a:bodyPr wrap="square">
            <a:spAutoFit/>
          </a:bodyPr>
          <a:lstStyle/>
          <a:p>
            <a:pPr>
              <a:lnSpc>
                <a:spcPct val="130000"/>
              </a:lnSpc>
            </a:pPr>
            <a:r>
              <a:rPr lang="en-US" altLang="zh-CN" dirty="0" smtClean="0"/>
              <a:t>list1=[]</a:t>
            </a:r>
          </a:p>
          <a:p>
            <a:pPr>
              <a:lnSpc>
                <a:spcPct val="130000"/>
              </a:lnSpc>
            </a:pPr>
            <a:r>
              <a:rPr lang="en-US" altLang="zh-CN" dirty="0" smtClean="0"/>
              <a:t>data=</a:t>
            </a:r>
            <a:r>
              <a:rPr lang="en-US" altLang="zh-CN" dirty="0" err="1" smtClean="0"/>
              <a:t>eval</a:t>
            </a:r>
            <a:r>
              <a:rPr lang="en-US" altLang="zh-CN" dirty="0" smtClean="0"/>
              <a:t>(input())</a:t>
            </a:r>
          </a:p>
          <a:p>
            <a:pPr>
              <a:lnSpc>
                <a:spcPct val="130000"/>
              </a:lnSpc>
            </a:pPr>
            <a:r>
              <a:rPr lang="en-US" altLang="zh-CN" dirty="0" smtClean="0"/>
              <a:t>while data&gt;=0 and data&lt;=100:</a:t>
            </a:r>
          </a:p>
          <a:p>
            <a:pPr>
              <a:lnSpc>
                <a:spcPct val="130000"/>
              </a:lnSpc>
            </a:pPr>
            <a:r>
              <a:rPr lang="en-US" altLang="zh-CN" dirty="0" smtClean="0"/>
              <a:t>    list1.append(data)</a:t>
            </a:r>
          </a:p>
          <a:p>
            <a:pPr>
              <a:lnSpc>
                <a:spcPct val="130000"/>
              </a:lnSpc>
            </a:pPr>
            <a:r>
              <a:rPr lang="en-US" altLang="zh-CN" dirty="0" smtClean="0"/>
              <a:t>    data=</a:t>
            </a:r>
            <a:r>
              <a:rPr lang="en-US" altLang="zh-CN" dirty="0" err="1" smtClean="0"/>
              <a:t>eval</a:t>
            </a:r>
            <a:r>
              <a:rPr lang="en-US" altLang="zh-CN" dirty="0" smtClean="0"/>
              <a:t>(input())</a:t>
            </a:r>
          </a:p>
          <a:p>
            <a:pPr>
              <a:lnSpc>
                <a:spcPct val="130000"/>
              </a:lnSpc>
            </a:pPr>
            <a:r>
              <a:rPr lang="en-US" altLang="zh-CN" dirty="0" smtClean="0"/>
              <a:t>list1.sort()</a:t>
            </a:r>
          </a:p>
          <a:p>
            <a:pPr>
              <a:lnSpc>
                <a:spcPct val="130000"/>
              </a:lnSpc>
            </a:pPr>
            <a:r>
              <a:rPr lang="en-US" altLang="zh-CN" dirty="0" smtClean="0"/>
              <a:t>print(list1)</a:t>
            </a:r>
          </a:p>
          <a:p>
            <a:pPr>
              <a:lnSpc>
                <a:spcPct val="130000"/>
              </a:lnSpc>
            </a:pPr>
            <a:r>
              <a:rPr lang="en-US" altLang="zh-CN" dirty="0" smtClean="0"/>
              <a:t>size=</a:t>
            </a:r>
            <a:r>
              <a:rPr lang="en-US" altLang="zh-CN" dirty="0" err="1" smtClean="0"/>
              <a:t>len</a:t>
            </a:r>
            <a:r>
              <a:rPr lang="en-US" altLang="zh-CN" dirty="0" smtClean="0"/>
              <a:t>(list1)</a:t>
            </a:r>
          </a:p>
          <a:p>
            <a:pPr>
              <a:lnSpc>
                <a:spcPct val="130000"/>
              </a:lnSpc>
            </a:pPr>
            <a:r>
              <a:rPr lang="en-US" altLang="zh-CN" dirty="0" smtClean="0"/>
              <a:t>if size%2==0:</a:t>
            </a:r>
          </a:p>
          <a:p>
            <a:pPr>
              <a:lnSpc>
                <a:spcPct val="130000"/>
              </a:lnSpc>
            </a:pPr>
            <a:r>
              <a:rPr lang="en-US" altLang="zh-CN" dirty="0" smtClean="0"/>
              <a:t>    mid=(list1[size//2-1]+list1[size//2])/2</a:t>
            </a:r>
          </a:p>
          <a:p>
            <a:pPr>
              <a:lnSpc>
                <a:spcPct val="130000"/>
              </a:lnSpc>
            </a:pPr>
            <a:r>
              <a:rPr lang="en-US" altLang="zh-CN" dirty="0" smtClean="0"/>
              <a:t>else:</a:t>
            </a:r>
          </a:p>
          <a:p>
            <a:pPr>
              <a:lnSpc>
                <a:spcPct val="130000"/>
              </a:lnSpc>
            </a:pPr>
            <a:r>
              <a:rPr lang="en-US" altLang="zh-CN" dirty="0" smtClean="0"/>
              <a:t>    mid=list1[size//2]</a:t>
            </a:r>
          </a:p>
          <a:p>
            <a:pPr>
              <a:lnSpc>
                <a:spcPct val="130000"/>
              </a:lnSpc>
            </a:pPr>
            <a:r>
              <a:rPr lang="en-US" altLang="zh-CN" dirty="0" smtClean="0"/>
              <a:t>print(mid)</a:t>
            </a:r>
          </a:p>
        </p:txBody>
      </p:sp>
      <p:cxnSp>
        <p:nvCxnSpPr>
          <p:cNvPr id="5" name="直接连接符 4"/>
          <p:cNvCxnSpPr/>
          <p:nvPr/>
        </p:nvCxnSpPr>
        <p:spPr>
          <a:xfrm>
            <a:off x="5849796" y="160499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a:t>4</a:t>
            </a:r>
            <a:r>
              <a:rPr lang="en-US" altLang="zh-CN" dirty="0" smtClean="0"/>
              <a:t>.1.3</a:t>
            </a:r>
            <a:r>
              <a:rPr lang="zh-CN" altLang="en-US" dirty="0"/>
              <a:t>列表</a:t>
            </a:r>
            <a:r>
              <a:rPr lang="zh-CN" altLang="en-US" dirty="0" smtClean="0"/>
              <a:t>的应用</a:t>
            </a:r>
            <a:endParaRPr lang="zh-CN" altLang="zh-CN" dirty="0"/>
          </a:p>
        </p:txBody>
      </p:sp>
      <p:sp>
        <p:nvSpPr>
          <p:cNvPr id="9" name="文本框 7"/>
          <p:cNvSpPr txBox="1">
            <a:spLocks noChangeArrowheads="1"/>
          </p:cNvSpPr>
          <p:nvPr/>
        </p:nvSpPr>
        <p:spPr bwMode="auto">
          <a:xfrm>
            <a:off x="603212" y="1420331"/>
            <a:ext cx="521908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例</a:t>
            </a:r>
            <a:r>
              <a:rPr lang="en-US" altLang="zh-CN" sz="1800" b="1" dirty="0" smtClean="0">
                <a:solidFill>
                  <a:srgbClr val="1B3868"/>
                </a:solidFill>
              </a:rPr>
              <a:t>4-2 </a:t>
            </a:r>
            <a:r>
              <a:rPr lang="zh-CN" altLang="en-US" sz="1800" b="1" dirty="0" smtClean="0">
                <a:solidFill>
                  <a:srgbClr val="1B3868"/>
                </a:solidFill>
              </a:rPr>
              <a:t>由键盘输入一组考试成绩，求成绩的中位数。</a:t>
            </a:r>
            <a:endParaRPr lang="zh-CN" altLang="en-US" sz="1800" b="1" dirty="0">
              <a:solidFill>
                <a:srgbClr val="1B3868"/>
              </a:solidFill>
            </a:endParaRPr>
          </a:p>
        </p:txBody>
      </p:sp>
      <p:cxnSp>
        <p:nvCxnSpPr>
          <p:cNvPr id="15" name="直接连接符 14"/>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7" y="2091929"/>
            <a:ext cx="5225560" cy="1532727"/>
          </a:xfrm>
          <a:prstGeom prst="rect">
            <a:avLst/>
          </a:prstGeom>
        </p:spPr>
        <p:txBody>
          <a:bodyPr wrap="square">
            <a:spAutoFit/>
          </a:bodyPr>
          <a:lstStyle/>
          <a:p>
            <a:pPr>
              <a:lnSpc>
                <a:spcPct val="130000"/>
              </a:lnSpc>
            </a:pPr>
            <a:r>
              <a:rPr lang="zh-CN" altLang="en-US" dirty="0" smtClean="0"/>
              <a:t>中位数是一个统计学概念，它指一组数据经过排序后，处于最中间位置的数据，如果数据的数量</a:t>
            </a:r>
            <a:r>
              <a:rPr lang="en-US" altLang="zh-CN" dirty="0" smtClean="0"/>
              <a:t>n</a:t>
            </a:r>
            <a:r>
              <a:rPr lang="zh-CN" altLang="en-US" dirty="0" smtClean="0"/>
              <a:t>为奇数，则</a:t>
            </a:r>
            <a:r>
              <a:rPr lang="en-US" altLang="zh-CN" dirty="0" smtClean="0"/>
              <a:t>n/2</a:t>
            </a:r>
            <a:r>
              <a:rPr lang="zh-CN" altLang="en-US" dirty="0" smtClean="0"/>
              <a:t>位置的数为中位数，如果</a:t>
            </a:r>
            <a:r>
              <a:rPr lang="en-US" altLang="zh-CN" dirty="0" smtClean="0"/>
              <a:t>n</a:t>
            </a:r>
            <a:r>
              <a:rPr lang="zh-CN" altLang="en-US" dirty="0" smtClean="0"/>
              <a:t>为偶数，则中位数表示为最中间两个位置数据的平均值。</a:t>
            </a:r>
            <a:endParaRPr lang="en-US" altLang="zh-CN" dirty="0"/>
          </a:p>
        </p:txBody>
      </p:sp>
      <p:sp>
        <p:nvSpPr>
          <p:cNvPr id="10" name="文本框 7"/>
          <p:cNvSpPr txBox="1">
            <a:spLocks noChangeArrowheads="1"/>
          </p:cNvSpPr>
          <p:nvPr/>
        </p:nvSpPr>
        <p:spPr bwMode="auto">
          <a:xfrm>
            <a:off x="6558234" y="459278"/>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p:cNvCxnSpPr/>
          <p:nvPr/>
        </p:nvCxnSpPr>
        <p:spPr>
          <a:xfrm>
            <a:off x="6632879" y="918101"/>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04887" y="1882137"/>
            <a:ext cx="4778460" cy="1754326"/>
          </a:xfrm>
          <a:prstGeom prst="rect">
            <a:avLst/>
          </a:prstGeom>
          <a:noFill/>
        </p:spPr>
        <p:txBody>
          <a:bodyPr wrap="square">
            <a:spAutoFit/>
          </a:bodyPr>
          <a:lstStyle/>
          <a:p>
            <a:r>
              <a:rPr lang="en-US" altLang="zh-CN" dirty="0" smtClean="0"/>
              <a:t>list1=[1,1]</a:t>
            </a:r>
            <a:endParaRPr lang="zh-CN" altLang="zh-CN" dirty="0" smtClean="0"/>
          </a:p>
          <a:p>
            <a:r>
              <a:rPr lang="en-US" altLang="zh-CN" dirty="0" err="1" smtClean="0"/>
              <a:t>i</a:t>
            </a:r>
            <a:r>
              <a:rPr lang="en-US" altLang="zh-CN" dirty="0" smtClean="0"/>
              <a:t>=2</a:t>
            </a:r>
            <a:endParaRPr lang="zh-CN" altLang="zh-CN" dirty="0" smtClean="0"/>
          </a:p>
          <a:p>
            <a:r>
              <a:rPr lang="en-US" altLang="zh-CN" dirty="0" smtClean="0"/>
              <a:t>while </a:t>
            </a:r>
            <a:r>
              <a:rPr lang="en-US" altLang="zh-CN" dirty="0" err="1" smtClean="0"/>
              <a:t>i</a:t>
            </a:r>
            <a:r>
              <a:rPr lang="en-US" altLang="zh-CN" dirty="0" smtClean="0"/>
              <a:t>&lt;20:</a:t>
            </a:r>
            <a:endParaRPr lang="zh-CN" altLang="zh-CN" dirty="0" smtClean="0"/>
          </a:p>
          <a:p>
            <a:r>
              <a:rPr lang="en-US" altLang="zh-CN" dirty="0" smtClean="0"/>
              <a:t>    list1.append(list1[i-1]+list1[i-2])</a:t>
            </a:r>
            <a:endParaRPr lang="zh-CN" altLang="zh-CN" dirty="0" smtClean="0"/>
          </a:p>
          <a:p>
            <a:r>
              <a:rPr lang="en-US" altLang="zh-CN" dirty="0" smtClean="0"/>
              <a:t>    </a:t>
            </a:r>
            <a:r>
              <a:rPr lang="en-US" altLang="zh-CN" dirty="0" err="1" smtClean="0"/>
              <a:t>i</a:t>
            </a:r>
            <a:r>
              <a:rPr lang="en-US" altLang="zh-CN" dirty="0" smtClean="0"/>
              <a:t>=i+1</a:t>
            </a:r>
            <a:endParaRPr lang="zh-CN" altLang="zh-CN" dirty="0" smtClean="0"/>
          </a:p>
          <a:p>
            <a:r>
              <a:rPr lang="en-US" altLang="zh-CN" dirty="0" smtClean="0"/>
              <a:t>print(list1)</a:t>
            </a:r>
            <a:endParaRPr lang="zh-CN" altLang="zh-CN" dirty="0" smtClean="0"/>
          </a:p>
        </p:txBody>
      </p:sp>
      <p:cxnSp>
        <p:nvCxnSpPr>
          <p:cNvPr id="5" name="直接连接符 4"/>
          <p:cNvCxnSpPr/>
          <p:nvPr/>
        </p:nvCxnSpPr>
        <p:spPr>
          <a:xfrm>
            <a:off x="5849796" y="160499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4.1.3</a:t>
            </a:r>
            <a:r>
              <a:rPr lang="zh-CN" altLang="en-US" dirty="0" smtClean="0"/>
              <a:t>列表的应用</a:t>
            </a:r>
            <a:endParaRPr lang="zh-CN" altLang="zh-CN" dirty="0"/>
          </a:p>
        </p:txBody>
      </p:sp>
      <p:sp>
        <p:nvSpPr>
          <p:cNvPr id="9" name="文本框 7"/>
          <p:cNvSpPr txBox="1">
            <a:spLocks noChangeArrowheads="1"/>
          </p:cNvSpPr>
          <p:nvPr/>
        </p:nvSpPr>
        <p:spPr bwMode="auto">
          <a:xfrm>
            <a:off x="603213" y="1420331"/>
            <a:ext cx="501381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例</a:t>
            </a:r>
            <a:r>
              <a:rPr lang="en-US" altLang="zh-CN" sz="1800" b="1" dirty="0" smtClean="0">
                <a:solidFill>
                  <a:srgbClr val="1B3868"/>
                </a:solidFill>
              </a:rPr>
              <a:t>4-3 </a:t>
            </a:r>
            <a:r>
              <a:rPr lang="zh-CN" altLang="en-US" sz="1800" b="1" dirty="0" smtClean="0">
                <a:solidFill>
                  <a:srgbClr val="1B3868"/>
                </a:solidFill>
              </a:rPr>
              <a:t>输出斐波那契数列前</a:t>
            </a:r>
            <a:r>
              <a:rPr lang="en-US" altLang="zh-CN" sz="1800" b="1" dirty="0" smtClean="0">
                <a:solidFill>
                  <a:srgbClr val="1B3868"/>
                </a:solidFill>
              </a:rPr>
              <a:t>20</a:t>
            </a:r>
            <a:r>
              <a:rPr lang="zh-CN" altLang="en-US" sz="1800" b="1" dirty="0" smtClean="0">
                <a:solidFill>
                  <a:srgbClr val="1B3868"/>
                </a:solidFill>
              </a:rPr>
              <a:t>项。</a:t>
            </a:r>
            <a:endParaRPr lang="zh-CN" altLang="en-US" sz="1800" b="1" dirty="0">
              <a:solidFill>
                <a:srgbClr val="1B3868"/>
              </a:solidFill>
            </a:endParaRPr>
          </a:p>
        </p:txBody>
      </p:sp>
      <p:cxnSp>
        <p:nvCxnSpPr>
          <p:cNvPr id="15" name="直接连接符 14"/>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7" y="2091929"/>
            <a:ext cx="5225560" cy="777457"/>
          </a:xfrm>
          <a:prstGeom prst="rect">
            <a:avLst/>
          </a:prstGeom>
        </p:spPr>
        <p:txBody>
          <a:bodyPr wrap="square">
            <a:spAutoFit/>
          </a:bodyPr>
          <a:lstStyle/>
          <a:p>
            <a:pPr>
              <a:lnSpc>
                <a:spcPct val="130000"/>
              </a:lnSpc>
            </a:pPr>
            <a:r>
              <a:rPr lang="zh-CN" altLang="zh-CN" dirty="0" smtClean="0"/>
              <a:t>斐波那契（</a:t>
            </a:r>
            <a:r>
              <a:rPr lang="en-US" altLang="zh-CN" dirty="0" smtClean="0"/>
              <a:t>Fibonacci</a:t>
            </a:r>
            <a:r>
              <a:rPr lang="zh-CN" altLang="zh-CN" dirty="0" smtClean="0"/>
              <a:t>）数列，又称黄金分割数列，形如：</a:t>
            </a:r>
            <a:r>
              <a:rPr lang="en-US" altLang="zh-CN" dirty="0" smtClean="0"/>
              <a:t>1</a:t>
            </a:r>
            <a:r>
              <a:rPr lang="zh-CN" altLang="zh-CN" dirty="0" smtClean="0"/>
              <a:t>，</a:t>
            </a:r>
            <a:r>
              <a:rPr lang="en-US" altLang="zh-CN" dirty="0" smtClean="0"/>
              <a:t>1</a:t>
            </a:r>
            <a:r>
              <a:rPr lang="zh-CN" altLang="zh-CN" dirty="0" smtClean="0"/>
              <a:t>，</a:t>
            </a:r>
            <a:r>
              <a:rPr lang="en-US" altLang="zh-CN" dirty="0" smtClean="0"/>
              <a:t>2</a:t>
            </a:r>
            <a:r>
              <a:rPr lang="zh-CN" altLang="zh-CN" dirty="0" smtClean="0"/>
              <a:t>，</a:t>
            </a:r>
            <a:r>
              <a:rPr lang="en-US" altLang="zh-CN" dirty="0" smtClean="0"/>
              <a:t>3</a:t>
            </a:r>
            <a:r>
              <a:rPr lang="zh-CN" altLang="zh-CN" dirty="0" smtClean="0"/>
              <a:t>，</a:t>
            </a:r>
            <a:r>
              <a:rPr lang="en-US" altLang="zh-CN" dirty="0" smtClean="0"/>
              <a:t>5</a:t>
            </a:r>
            <a:r>
              <a:rPr lang="zh-CN" altLang="zh-CN" dirty="0" smtClean="0"/>
              <a:t>，</a:t>
            </a:r>
            <a:r>
              <a:rPr lang="en-US" altLang="zh-CN" dirty="0" smtClean="0"/>
              <a:t>8</a:t>
            </a:r>
            <a:r>
              <a:rPr lang="zh-CN" altLang="zh-CN" dirty="0" smtClean="0"/>
              <a:t>，</a:t>
            </a:r>
            <a:r>
              <a:rPr lang="en-US" altLang="zh-CN" dirty="0" smtClean="0"/>
              <a:t>13</a:t>
            </a:r>
            <a:r>
              <a:rPr lang="zh-CN" altLang="zh-CN" dirty="0" smtClean="0"/>
              <a:t>，</a:t>
            </a:r>
            <a:r>
              <a:rPr lang="en-US" altLang="zh-CN" dirty="0" smtClean="0"/>
              <a:t>21</a:t>
            </a:r>
            <a:r>
              <a:rPr lang="zh-CN" altLang="zh-CN" dirty="0" smtClean="0"/>
              <a:t>，</a:t>
            </a:r>
            <a:r>
              <a:rPr lang="en-US" altLang="zh-CN" dirty="0" smtClean="0"/>
              <a:t>...</a:t>
            </a:r>
            <a:endParaRPr lang="en-US" altLang="zh-CN" dirty="0"/>
          </a:p>
        </p:txBody>
      </p:sp>
      <p:sp>
        <p:nvSpPr>
          <p:cNvPr id="10" name="文本框 7"/>
          <p:cNvSpPr txBox="1">
            <a:spLocks noChangeArrowheads="1"/>
          </p:cNvSpPr>
          <p:nvPr/>
        </p:nvSpPr>
        <p:spPr bwMode="auto">
          <a:xfrm>
            <a:off x="6604887" y="1420331"/>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p:cNvCxnSpPr/>
          <p:nvPr/>
        </p:nvCxnSpPr>
        <p:spPr>
          <a:xfrm>
            <a:off x="6604887" y="180450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113355" y="1882137"/>
            <a:ext cx="5680539" cy="3973395"/>
          </a:xfrm>
          <a:prstGeom prst="rect">
            <a:avLst/>
          </a:prstGeom>
          <a:noFill/>
        </p:spPr>
        <p:txBody>
          <a:bodyPr wrap="square">
            <a:spAutoFit/>
          </a:bodyPr>
          <a:lstStyle/>
          <a:p>
            <a:r>
              <a:rPr lang="en-US" altLang="zh-CN" dirty="0" smtClean="0"/>
              <a:t>list1=[[98, 75, 82, 69, 93],[67, 90, 74, 83, 86],[70, 62, 97, 67, 81]]</a:t>
            </a:r>
            <a:endParaRPr lang="zh-CN" altLang="zh-CN" dirty="0" smtClean="0"/>
          </a:p>
          <a:p>
            <a:r>
              <a:rPr lang="en-US" altLang="zh-CN" dirty="0" smtClean="0"/>
              <a:t>sum=[]</a:t>
            </a:r>
            <a:endParaRPr lang="zh-CN" altLang="zh-CN" dirty="0" smtClean="0"/>
          </a:p>
          <a:p>
            <a:r>
              <a:rPr lang="en-US" altLang="zh-CN" dirty="0" smtClean="0"/>
              <a:t>for row in list1:</a:t>
            </a:r>
            <a:endParaRPr lang="zh-CN" altLang="zh-CN" dirty="0" smtClean="0"/>
          </a:p>
          <a:p>
            <a:r>
              <a:rPr lang="en-US" altLang="zh-CN" dirty="0" smtClean="0"/>
              <a:t>    for </a:t>
            </a:r>
            <a:r>
              <a:rPr lang="en-US" altLang="zh-CN" dirty="0" err="1" smtClean="0"/>
              <a:t>col</a:t>
            </a:r>
            <a:r>
              <a:rPr lang="en-US" altLang="zh-CN" dirty="0" smtClean="0"/>
              <a:t> in row:</a:t>
            </a:r>
            <a:endParaRPr lang="zh-CN" altLang="zh-CN" dirty="0" smtClean="0"/>
          </a:p>
          <a:p>
            <a:r>
              <a:rPr lang="en-US" altLang="zh-CN" dirty="0" smtClean="0"/>
              <a:t>        print(</a:t>
            </a:r>
            <a:r>
              <a:rPr lang="en-US" altLang="zh-CN" dirty="0" err="1" smtClean="0"/>
              <a:t>col,end</a:t>
            </a:r>
            <a:r>
              <a:rPr lang="en-US" altLang="zh-CN" dirty="0" smtClean="0"/>
              <a:t>=' ')</a:t>
            </a:r>
            <a:endParaRPr lang="zh-CN" altLang="zh-CN" dirty="0" smtClean="0"/>
          </a:p>
          <a:p>
            <a:r>
              <a:rPr lang="en-US" altLang="zh-CN" dirty="0" smtClean="0"/>
              <a:t>    print()    </a:t>
            </a:r>
            <a:endParaRPr lang="zh-CN" altLang="zh-CN" dirty="0" smtClean="0"/>
          </a:p>
          <a:p>
            <a:r>
              <a:rPr lang="en-US" altLang="zh-CN" dirty="0" smtClean="0"/>
              <a:t>for row in list1:</a:t>
            </a:r>
            <a:endParaRPr lang="zh-CN" altLang="zh-CN" dirty="0" smtClean="0"/>
          </a:p>
          <a:p>
            <a:r>
              <a:rPr lang="en-US" altLang="zh-CN" dirty="0" smtClean="0"/>
              <a:t>    s=0</a:t>
            </a:r>
            <a:endParaRPr lang="zh-CN" altLang="zh-CN" dirty="0" smtClean="0"/>
          </a:p>
          <a:p>
            <a:r>
              <a:rPr lang="en-US" altLang="zh-CN" dirty="0" smtClean="0"/>
              <a:t>    for </a:t>
            </a:r>
            <a:r>
              <a:rPr lang="en-US" altLang="zh-CN" dirty="0" err="1" smtClean="0"/>
              <a:t>col</a:t>
            </a:r>
            <a:r>
              <a:rPr lang="en-US" altLang="zh-CN" dirty="0" smtClean="0"/>
              <a:t> in row:</a:t>
            </a:r>
            <a:endParaRPr lang="zh-CN" altLang="zh-CN" dirty="0" smtClean="0"/>
          </a:p>
          <a:p>
            <a:r>
              <a:rPr lang="en-US" altLang="zh-CN" dirty="0" smtClean="0"/>
              <a:t>        s+=</a:t>
            </a:r>
            <a:r>
              <a:rPr lang="en-US" altLang="zh-CN" dirty="0" err="1" smtClean="0"/>
              <a:t>col</a:t>
            </a:r>
            <a:endParaRPr lang="zh-CN" altLang="zh-CN" dirty="0" smtClean="0"/>
          </a:p>
          <a:p>
            <a:r>
              <a:rPr lang="en-US" altLang="zh-CN" dirty="0" smtClean="0"/>
              <a:t>    </a:t>
            </a:r>
            <a:r>
              <a:rPr lang="en-US" altLang="zh-CN" dirty="0" err="1" smtClean="0"/>
              <a:t>sum.append</a:t>
            </a:r>
            <a:r>
              <a:rPr lang="en-US" altLang="zh-CN" dirty="0" smtClean="0"/>
              <a:t>(s)</a:t>
            </a:r>
            <a:endParaRPr lang="zh-CN" altLang="zh-CN" dirty="0" smtClean="0"/>
          </a:p>
          <a:p>
            <a:r>
              <a:rPr lang="en-US" altLang="zh-CN" dirty="0" smtClean="0"/>
              <a:t>print(sum)</a:t>
            </a:r>
            <a:endParaRPr lang="zh-CN" altLang="zh-CN" dirty="0" smtClean="0"/>
          </a:p>
          <a:p>
            <a:pPr>
              <a:lnSpc>
                <a:spcPct val="130000"/>
              </a:lnSpc>
            </a:pP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p:cNvCxnSpPr/>
          <p:nvPr/>
        </p:nvCxnSpPr>
        <p:spPr>
          <a:xfrm>
            <a:off x="5722938" y="160499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4.1.4 </a:t>
            </a:r>
            <a:r>
              <a:rPr lang="zh-CN" altLang="en-US" dirty="0" smtClean="0"/>
              <a:t>二维列表</a:t>
            </a:r>
            <a:endParaRPr lang="zh-CN" altLang="zh-CN" dirty="0"/>
          </a:p>
        </p:txBody>
      </p:sp>
      <p:sp>
        <p:nvSpPr>
          <p:cNvPr id="9" name="文本框 7"/>
          <p:cNvSpPr txBox="1">
            <a:spLocks noChangeArrowheads="1"/>
          </p:cNvSpPr>
          <p:nvPr/>
        </p:nvSpPr>
        <p:spPr bwMode="auto">
          <a:xfrm>
            <a:off x="612542" y="1215058"/>
            <a:ext cx="4883187" cy="590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r>
              <a:rPr lang="zh-CN" altLang="zh-CN" sz="1800" b="1" dirty="0" smtClean="0">
                <a:solidFill>
                  <a:srgbClr val="1B3868"/>
                </a:solidFill>
              </a:rPr>
              <a:t>例</a:t>
            </a:r>
            <a:r>
              <a:rPr lang="en-US" altLang="zh-CN" sz="1800" b="1" dirty="0" smtClean="0">
                <a:solidFill>
                  <a:srgbClr val="1B3868"/>
                </a:solidFill>
              </a:rPr>
              <a:t>4-4 </a:t>
            </a:r>
            <a:r>
              <a:rPr lang="zh-CN" altLang="zh-CN" sz="1800" b="1" dirty="0" smtClean="0">
                <a:solidFill>
                  <a:srgbClr val="1B3868"/>
                </a:solidFill>
              </a:rPr>
              <a:t>组织并输出</a:t>
            </a:r>
            <a:r>
              <a:rPr lang="en-US" altLang="zh-CN" sz="1800" b="1" dirty="0" smtClean="0">
                <a:solidFill>
                  <a:srgbClr val="1B3868"/>
                </a:solidFill>
              </a:rPr>
              <a:t>3</a:t>
            </a:r>
            <a:r>
              <a:rPr lang="zh-CN" altLang="zh-CN" sz="1800" b="1" dirty="0" smtClean="0">
                <a:solidFill>
                  <a:srgbClr val="1B3868"/>
                </a:solidFill>
              </a:rPr>
              <a:t>个学生</a:t>
            </a:r>
            <a:r>
              <a:rPr lang="en-US" altLang="zh-CN" sz="1800" b="1" dirty="0" smtClean="0">
                <a:solidFill>
                  <a:srgbClr val="1B3868"/>
                </a:solidFill>
              </a:rPr>
              <a:t>5</a:t>
            </a:r>
            <a:r>
              <a:rPr lang="zh-CN" altLang="zh-CN" sz="1800" b="1" dirty="0" smtClean="0">
                <a:solidFill>
                  <a:srgbClr val="1B3868"/>
                </a:solidFill>
              </a:rPr>
              <a:t>门课程的成绩如下表，并计算每个学生的总成绩。</a:t>
            </a:r>
          </a:p>
        </p:txBody>
      </p:sp>
      <p:cxnSp>
        <p:nvCxnSpPr>
          <p:cNvPr id="15" name="直接连接符 14"/>
          <p:cNvCxnSpPr/>
          <p:nvPr/>
        </p:nvCxnSpPr>
        <p:spPr>
          <a:xfrm>
            <a:off x="67155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555564" y="4098011"/>
            <a:ext cx="4957335" cy="1497654"/>
          </a:xfrm>
          <a:prstGeom prst="rect">
            <a:avLst/>
          </a:prstGeom>
        </p:spPr>
        <p:txBody>
          <a:bodyPr wrap="square">
            <a:spAutoFit/>
          </a:bodyPr>
          <a:lstStyle/>
          <a:p>
            <a:pPr>
              <a:lnSpc>
                <a:spcPct val="130000"/>
              </a:lnSpc>
            </a:pPr>
            <a:r>
              <a:rPr lang="en-US" altLang="zh-CN" dirty="0" smtClean="0"/>
              <a:t>Python</a:t>
            </a:r>
            <a:r>
              <a:rPr lang="zh-CN" altLang="zh-CN" dirty="0" smtClean="0"/>
              <a:t>中的二维列表也可视为一个特殊的一维列表，其每个元素是一个一维列表，一维列表的操作方式同样适用于二维列表，只需对二维列表中的元素再以一维列表的方式进一步处理</a:t>
            </a:r>
            <a:endParaRPr lang="en-US" altLang="zh-CN" dirty="0"/>
          </a:p>
        </p:txBody>
      </p:sp>
      <p:sp>
        <p:nvSpPr>
          <p:cNvPr id="10" name="文本框 7"/>
          <p:cNvSpPr txBox="1">
            <a:spLocks noChangeArrowheads="1"/>
          </p:cNvSpPr>
          <p:nvPr/>
        </p:nvSpPr>
        <p:spPr bwMode="auto">
          <a:xfrm>
            <a:off x="6113355" y="1420331"/>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p:cNvCxnSpPr/>
          <p:nvPr/>
        </p:nvCxnSpPr>
        <p:spPr>
          <a:xfrm>
            <a:off x="6113355" y="180450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graphicFrame>
        <p:nvGraphicFramePr>
          <p:cNvPr id="14" name="表格 13"/>
          <p:cNvGraphicFramePr>
            <a:graphicFrameLocks noGrp="1"/>
          </p:cNvGraphicFramePr>
          <p:nvPr/>
        </p:nvGraphicFramePr>
        <p:xfrm>
          <a:off x="613746" y="2082591"/>
          <a:ext cx="4807338" cy="1761620"/>
        </p:xfrm>
        <a:graphic>
          <a:graphicData uri="http://schemas.openxmlformats.org/drawingml/2006/table">
            <a:tbl>
              <a:tblPr/>
              <a:tblGrid>
                <a:gridCol w="801223"/>
                <a:gridCol w="801223"/>
                <a:gridCol w="801223"/>
                <a:gridCol w="801223"/>
                <a:gridCol w="801223"/>
                <a:gridCol w="801223"/>
              </a:tblGrid>
              <a:tr h="440405">
                <a:tc>
                  <a:txBody>
                    <a:bodyPr/>
                    <a:lstStyle/>
                    <a:p>
                      <a:pPr algn="just">
                        <a:spcAft>
                          <a:spcPts val="0"/>
                        </a:spcAft>
                      </a:pPr>
                      <a:r>
                        <a:rPr lang="zh-CN" sz="1600" kern="100">
                          <a:latin typeface="仿宋" pitchFamily="49" charset="-122"/>
                          <a:ea typeface="仿宋" pitchFamily="49" charset="-122"/>
                          <a:cs typeface="Mongolian Baiti"/>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仿宋" pitchFamily="49" charset="-122"/>
                          <a:ea typeface="仿宋" pitchFamily="49" charset="-122"/>
                          <a:cs typeface="Mongolian Baiti"/>
                        </a:rPr>
                        <a:t>语文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仿宋" pitchFamily="49" charset="-122"/>
                          <a:ea typeface="仿宋" pitchFamily="49" charset="-122"/>
                          <a:cs typeface="Mongolian Baiti"/>
                        </a:rPr>
                        <a:t>数学</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仿宋" pitchFamily="49" charset="-122"/>
                          <a:ea typeface="仿宋" pitchFamily="49" charset="-122"/>
                          <a:cs typeface="Mongolian Baiti"/>
                        </a:rPr>
                        <a:t>英语</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仿宋" pitchFamily="49" charset="-122"/>
                          <a:ea typeface="仿宋" pitchFamily="49" charset="-122"/>
                          <a:cs typeface="Mongolian Baiti"/>
                        </a:rPr>
                        <a:t>计算机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仿宋" pitchFamily="49" charset="-122"/>
                          <a:ea typeface="仿宋" pitchFamily="49" charset="-122"/>
                          <a:cs typeface="Mongolian Baiti"/>
                        </a:rPr>
                        <a:t>体育</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405">
                <a:tc>
                  <a:txBody>
                    <a:bodyPr/>
                    <a:lstStyle/>
                    <a:p>
                      <a:pPr algn="just">
                        <a:spcAft>
                          <a:spcPts val="0"/>
                        </a:spcAft>
                      </a:pPr>
                      <a:r>
                        <a:rPr lang="zh-CN" sz="1600" kern="100">
                          <a:latin typeface="仿宋" pitchFamily="49" charset="-122"/>
                          <a:ea typeface="仿宋" pitchFamily="49" charset="-122"/>
                          <a:cs typeface="Mongolian Baiti"/>
                        </a:rPr>
                        <a:t>张三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仿宋" pitchFamily="49" charset="-122"/>
                          <a:ea typeface="仿宋" pitchFamily="49" charset="-122"/>
                          <a:cs typeface="Mongolian Baiti"/>
                        </a:rPr>
                        <a:t>98</a:t>
                      </a:r>
                      <a:endParaRPr lang="zh-CN" sz="1600" kern="100">
                        <a:latin typeface="仿宋" pitchFamily="49" charset="-122"/>
                        <a:ea typeface="仿宋" pitchFamily="49" charset="-122"/>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仿宋" pitchFamily="49" charset="-122"/>
                          <a:ea typeface="仿宋" pitchFamily="49" charset="-122"/>
                          <a:cs typeface="Mongolian Baiti"/>
                        </a:rPr>
                        <a:t>75</a:t>
                      </a:r>
                      <a:endParaRPr lang="zh-CN" sz="1600" kern="100">
                        <a:latin typeface="仿宋" pitchFamily="49" charset="-122"/>
                        <a:ea typeface="仿宋" pitchFamily="49" charset="-122"/>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仿宋" pitchFamily="49" charset="-122"/>
                          <a:ea typeface="仿宋" pitchFamily="49" charset="-122"/>
                          <a:cs typeface="Mongolian Baiti"/>
                        </a:rPr>
                        <a:t>82</a:t>
                      </a:r>
                      <a:endParaRPr lang="zh-CN" sz="1600" kern="100">
                        <a:latin typeface="仿宋" pitchFamily="49" charset="-122"/>
                        <a:ea typeface="仿宋" pitchFamily="49" charset="-122"/>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仿宋" pitchFamily="49" charset="-122"/>
                          <a:ea typeface="仿宋" pitchFamily="49" charset="-122"/>
                          <a:cs typeface="Mongolian Baiti"/>
                        </a:rPr>
                        <a:t>69</a:t>
                      </a:r>
                      <a:endParaRPr lang="zh-CN" sz="1600" kern="100">
                        <a:latin typeface="仿宋" pitchFamily="49" charset="-122"/>
                        <a:ea typeface="仿宋" pitchFamily="49" charset="-122"/>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仿宋" pitchFamily="49" charset="-122"/>
                          <a:ea typeface="仿宋" pitchFamily="49" charset="-122"/>
                          <a:cs typeface="Mongolian Baiti"/>
                        </a:rPr>
                        <a:t>93</a:t>
                      </a:r>
                      <a:endParaRPr lang="zh-CN" sz="1600" kern="100">
                        <a:latin typeface="仿宋" pitchFamily="49" charset="-122"/>
                        <a:ea typeface="仿宋" pitchFamily="49" charset="-122"/>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405">
                <a:tc>
                  <a:txBody>
                    <a:bodyPr/>
                    <a:lstStyle/>
                    <a:p>
                      <a:pPr algn="just">
                        <a:spcAft>
                          <a:spcPts val="0"/>
                        </a:spcAft>
                      </a:pPr>
                      <a:r>
                        <a:rPr lang="zh-CN" sz="1600" kern="100">
                          <a:latin typeface="仿宋" pitchFamily="49" charset="-122"/>
                          <a:ea typeface="仿宋" pitchFamily="49" charset="-122"/>
                          <a:cs typeface="Mongolian Baiti"/>
                        </a:rPr>
                        <a:t>李四</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仿宋" pitchFamily="49" charset="-122"/>
                          <a:ea typeface="仿宋" pitchFamily="49" charset="-122"/>
                          <a:cs typeface="Mongolian Baiti"/>
                        </a:rPr>
                        <a:t>67</a:t>
                      </a:r>
                      <a:endParaRPr lang="zh-CN" sz="1600" kern="100">
                        <a:latin typeface="仿宋" pitchFamily="49" charset="-122"/>
                        <a:ea typeface="仿宋" pitchFamily="49" charset="-122"/>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仿宋" pitchFamily="49" charset="-122"/>
                          <a:ea typeface="仿宋" pitchFamily="49" charset="-122"/>
                          <a:cs typeface="Mongolian Baiti"/>
                        </a:rPr>
                        <a:t>90</a:t>
                      </a:r>
                      <a:endParaRPr lang="zh-CN" sz="1600" kern="100">
                        <a:latin typeface="仿宋" pitchFamily="49" charset="-122"/>
                        <a:ea typeface="仿宋" pitchFamily="49" charset="-122"/>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仿宋" pitchFamily="49" charset="-122"/>
                          <a:ea typeface="仿宋" pitchFamily="49" charset="-122"/>
                          <a:cs typeface="Mongolian Baiti"/>
                        </a:rPr>
                        <a:t>74</a:t>
                      </a:r>
                      <a:endParaRPr lang="zh-CN" sz="1600" kern="100">
                        <a:latin typeface="仿宋" pitchFamily="49" charset="-122"/>
                        <a:ea typeface="仿宋" pitchFamily="49" charset="-122"/>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仿宋" pitchFamily="49" charset="-122"/>
                          <a:ea typeface="仿宋" pitchFamily="49" charset="-122"/>
                          <a:cs typeface="Mongolian Baiti"/>
                        </a:rPr>
                        <a:t>83</a:t>
                      </a:r>
                      <a:endParaRPr lang="zh-CN" sz="1600" kern="100">
                        <a:latin typeface="仿宋" pitchFamily="49" charset="-122"/>
                        <a:ea typeface="仿宋" pitchFamily="49" charset="-122"/>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仿宋" pitchFamily="49" charset="-122"/>
                          <a:ea typeface="仿宋" pitchFamily="49" charset="-122"/>
                          <a:cs typeface="Mongolian Baiti"/>
                        </a:rPr>
                        <a:t>86</a:t>
                      </a:r>
                      <a:endParaRPr lang="zh-CN" sz="1600" kern="100">
                        <a:latin typeface="仿宋" pitchFamily="49" charset="-122"/>
                        <a:ea typeface="仿宋" pitchFamily="49" charset="-122"/>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0405">
                <a:tc>
                  <a:txBody>
                    <a:bodyPr/>
                    <a:lstStyle/>
                    <a:p>
                      <a:pPr algn="just">
                        <a:spcAft>
                          <a:spcPts val="0"/>
                        </a:spcAft>
                      </a:pPr>
                      <a:r>
                        <a:rPr lang="zh-CN" sz="1600" kern="100">
                          <a:latin typeface="仿宋" pitchFamily="49" charset="-122"/>
                          <a:ea typeface="仿宋" pitchFamily="49" charset="-122"/>
                          <a:cs typeface="Mongolian Baiti"/>
                        </a:rPr>
                        <a:t>王五</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仿宋" pitchFamily="49" charset="-122"/>
                          <a:ea typeface="仿宋" pitchFamily="49" charset="-122"/>
                          <a:cs typeface="Mongolian Baiti"/>
                        </a:rPr>
                        <a:t>70</a:t>
                      </a:r>
                      <a:endParaRPr lang="zh-CN" sz="1600" kern="100">
                        <a:latin typeface="仿宋" pitchFamily="49" charset="-122"/>
                        <a:ea typeface="仿宋" pitchFamily="49" charset="-122"/>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仿宋" pitchFamily="49" charset="-122"/>
                          <a:ea typeface="仿宋" pitchFamily="49" charset="-122"/>
                          <a:cs typeface="Mongolian Baiti"/>
                        </a:rPr>
                        <a:t>62</a:t>
                      </a:r>
                      <a:endParaRPr lang="zh-CN" sz="1600" kern="100">
                        <a:latin typeface="仿宋" pitchFamily="49" charset="-122"/>
                        <a:ea typeface="仿宋" pitchFamily="49" charset="-122"/>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仿宋" pitchFamily="49" charset="-122"/>
                          <a:ea typeface="仿宋" pitchFamily="49" charset="-122"/>
                          <a:cs typeface="Mongolian Baiti"/>
                        </a:rPr>
                        <a:t>97</a:t>
                      </a:r>
                      <a:endParaRPr lang="zh-CN" sz="1600" kern="100">
                        <a:latin typeface="仿宋" pitchFamily="49" charset="-122"/>
                        <a:ea typeface="仿宋" pitchFamily="49" charset="-122"/>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仿宋" pitchFamily="49" charset="-122"/>
                          <a:ea typeface="仿宋" pitchFamily="49" charset="-122"/>
                          <a:cs typeface="Mongolian Baiti"/>
                        </a:rPr>
                        <a:t>67</a:t>
                      </a:r>
                      <a:endParaRPr lang="zh-CN" sz="1600" kern="100">
                        <a:latin typeface="仿宋" pitchFamily="49" charset="-122"/>
                        <a:ea typeface="仿宋" pitchFamily="49" charset="-122"/>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仿宋" pitchFamily="49" charset="-122"/>
                          <a:ea typeface="仿宋" pitchFamily="49" charset="-122"/>
                          <a:cs typeface="Mongolian Baiti"/>
                        </a:rPr>
                        <a:t>81</a:t>
                      </a:r>
                      <a:endParaRPr lang="zh-CN" sz="1600" kern="100" dirty="0">
                        <a:latin typeface="仿宋" pitchFamily="49" charset="-122"/>
                        <a:ea typeface="仿宋" pitchFamily="49" charset="-122"/>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76375" y="1555750"/>
            <a:ext cx="9509125" cy="853567"/>
          </a:xfrm>
          <a:prstGeom prst="rect">
            <a:avLst/>
          </a:prstGeom>
          <a:noFill/>
        </p:spPr>
        <p:txBody>
          <a:bodyPr>
            <a:spAutoFit/>
          </a:bodyPr>
          <a:lstStyle/>
          <a:p>
            <a:pPr lvl="0" indent="457200">
              <a:lnSpc>
                <a:spcPct val="130000"/>
              </a:lnSpc>
              <a:spcBef>
                <a:spcPts val="600"/>
              </a:spcBef>
              <a:spcAft>
                <a:spcPts val="600"/>
              </a:spcAft>
              <a:defRPr/>
            </a:pPr>
            <a:r>
              <a:rPr lang="zh-CN" altLang="en-US" sz="2000" dirty="0" smtClean="0">
                <a:solidFill>
                  <a:prstClr val="black"/>
                </a:solidFill>
              </a:rPr>
              <a:t>元组（</a:t>
            </a:r>
            <a:r>
              <a:rPr lang="en-US" altLang="zh-CN" sz="2000" dirty="0" err="1" smtClean="0">
                <a:solidFill>
                  <a:prstClr val="black"/>
                </a:solidFill>
              </a:rPr>
              <a:t>tuple</a:t>
            </a:r>
            <a:r>
              <a:rPr lang="zh-CN" altLang="en-US" sz="2000" dirty="0" smtClean="0">
                <a:solidFill>
                  <a:prstClr val="black"/>
                </a:solidFill>
              </a:rPr>
              <a:t>）是一种与列表相似的组合数据结构，用于处理固定有序序列，元组对象创建后不可更改。</a:t>
            </a:r>
            <a:endParaRPr kumimoji="0" lang="zh-CN" altLang="en-US" sz="2000" b="0" i="0" u="none" strike="noStrike" kern="1200" cap="none" spc="5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sp>
        <p:nvSpPr>
          <p:cNvPr id="17411" name="标题 5"/>
          <p:cNvSpPr>
            <a:spLocks noGrp="1"/>
          </p:cNvSpPr>
          <p:nvPr>
            <p:ph type="title"/>
          </p:nvPr>
        </p:nvSpPr>
        <p:spPr>
          <a:xfrm>
            <a:off x="990600" y="498475"/>
            <a:ext cx="3171825" cy="622300"/>
          </a:xfrm>
        </p:spPr>
        <p:txBody>
          <a:bodyPr/>
          <a:lstStyle/>
          <a:p>
            <a:pPr eaLnBrk="1" hangingPunct="1"/>
            <a:r>
              <a:rPr lang="en-US" altLang="zh-CN" dirty="0" smtClean="0"/>
              <a:t>4.2 </a:t>
            </a:r>
            <a:r>
              <a:rPr lang="zh-CN" altLang="en-US" dirty="0" smtClean="0"/>
              <a:t>元组</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76084" y="1882137"/>
            <a:ext cx="4357676" cy="1754326"/>
          </a:xfrm>
          <a:prstGeom prst="rect">
            <a:avLst/>
          </a:prstGeom>
          <a:noFill/>
        </p:spPr>
        <p:txBody>
          <a:bodyPr wrap="square">
            <a:spAutoFit/>
          </a:bodyPr>
          <a:lstStyle/>
          <a:p>
            <a:r>
              <a:rPr lang="en-US" altLang="zh-CN" dirty="0" smtClean="0"/>
              <a:t>str1=('</a:t>
            </a:r>
            <a:r>
              <a:rPr lang="zh-CN" altLang="zh-CN" dirty="0" smtClean="0"/>
              <a:t>张三</a:t>
            </a:r>
            <a:r>
              <a:rPr lang="en-US" altLang="zh-CN" dirty="0" smtClean="0"/>
              <a:t>')</a:t>
            </a:r>
            <a:endParaRPr lang="zh-CN" altLang="zh-CN" dirty="0" smtClean="0"/>
          </a:p>
          <a:p>
            <a:r>
              <a:rPr lang="en-US" altLang="zh-CN" dirty="0" smtClean="0"/>
              <a:t>tuple1=('</a:t>
            </a:r>
            <a:r>
              <a:rPr lang="zh-CN" altLang="zh-CN" dirty="0" smtClean="0"/>
              <a:t>张三</a:t>
            </a:r>
            <a:r>
              <a:rPr lang="en-US" altLang="zh-CN" dirty="0" smtClean="0"/>
              <a:t>',)</a:t>
            </a:r>
            <a:endParaRPr lang="zh-CN" altLang="zh-CN" dirty="0" smtClean="0"/>
          </a:p>
          <a:p>
            <a:r>
              <a:rPr lang="en-US" altLang="zh-CN" dirty="0" smtClean="0"/>
              <a:t>print(str1)</a:t>
            </a:r>
            <a:endParaRPr lang="zh-CN" altLang="zh-CN" dirty="0" smtClean="0"/>
          </a:p>
          <a:p>
            <a:r>
              <a:rPr lang="en-US" altLang="zh-CN" dirty="0" smtClean="0"/>
              <a:t>print(tuple1)</a:t>
            </a:r>
            <a:endParaRPr lang="zh-CN" altLang="zh-CN" dirty="0" smtClean="0"/>
          </a:p>
          <a:p>
            <a:r>
              <a:rPr lang="en-US" altLang="zh-CN" dirty="0" smtClean="0"/>
              <a:t>print(type(str1))</a:t>
            </a:r>
            <a:endParaRPr lang="zh-CN" altLang="zh-CN" dirty="0" smtClean="0"/>
          </a:p>
          <a:p>
            <a:r>
              <a:rPr lang="en-US" altLang="zh-CN" dirty="0" smtClean="0"/>
              <a:t>print(type(tuple1))</a:t>
            </a:r>
            <a:endParaRPr lang="zh-CN" altLang="zh-CN" dirty="0" smtClean="0"/>
          </a:p>
        </p:txBody>
      </p:sp>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4.2.1 </a:t>
            </a:r>
            <a:r>
              <a:rPr lang="zh-CN" altLang="en-US" dirty="0" smtClean="0"/>
              <a:t>元组</a:t>
            </a:r>
            <a:r>
              <a:rPr lang="zh-CN" altLang="en-US" dirty="0"/>
              <a:t>的创</a:t>
            </a:r>
            <a:r>
              <a:rPr lang="zh-CN" altLang="en-US" dirty="0" smtClean="0"/>
              <a:t>建与访问</a:t>
            </a:r>
            <a:endParaRPr lang="zh-CN" altLang="zh-CN" dirty="0"/>
          </a:p>
        </p:txBody>
      </p:sp>
      <p:sp>
        <p:nvSpPr>
          <p:cNvPr id="9" name="文本框 7"/>
          <p:cNvSpPr txBox="1">
            <a:spLocks noChangeArrowheads="1"/>
          </p:cNvSpPr>
          <p:nvPr/>
        </p:nvSpPr>
        <p:spPr bwMode="auto">
          <a:xfrm>
            <a:off x="374253" y="1420331"/>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a:t>
            </a:r>
            <a:r>
              <a:rPr lang="en-US" altLang="zh-CN" sz="1800" b="1" dirty="0" smtClean="0">
                <a:solidFill>
                  <a:srgbClr val="1B3868"/>
                </a:solidFill>
              </a:rPr>
              <a:t>1</a:t>
            </a:r>
            <a:r>
              <a:rPr lang="zh-CN" altLang="en-US" sz="1800" b="1" dirty="0" smtClean="0">
                <a:solidFill>
                  <a:srgbClr val="1B3868"/>
                </a:solidFill>
              </a:rPr>
              <a:t>）用元素表创建元组</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02623"/>
            <a:ext cx="4965843" cy="1892826"/>
          </a:xfrm>
          <a:prstGeom prst="rect">
            <a:avLst/>
          </a:prstGeom>
        </p:spPr>
        <p:txBody>
          <a:bodyPr wrap="square">
            <a:spAutoFit/>
          </a:bodyPr>
          <a:lstStyle/>
          <a:p>
            <a:pPr>
              <a:lnSpc>
                <a:spcPct val="130000"/>
              </a:lnSpc>
              <a:buFont typeface="Wingdings" pitchFamily="2" charset="2"/>
              <a:buChar char="l"/>
            </a:pPr>
            <a:r>
              <a:rPr lang="zh-CN" altLang="zh-CN" dirty="0" smtClean="0"/>
              <a:t>用元素表创建元组</a:t>
            </a:r>
            <a:r>
              <a:rPr lang="zh-CN" altLang="en-US" dirty="0" smtClean="0"/>
              <a:t>的语法是：</a:t>
            </a:r>
            <a:endParaRPr lang="en-US" altLang="zh-CN" dirty="0" smtClean="0"/>
          </a:p>
          <a:p>
            <a:pPr>
              <a:lnSpc>
                <a:spcPct val="130000"/>
              </a:lnSpc>
              <a:buFont typeface="Wingdings" pitchFamily="2" charset="2"/>
              <a:buChar char="l"/>
            </a:pPr>
            <a:r>
              <a:rPr lang="zh-CN" altLang="zh-CN" dirty="0" smtClean="0"/>
              <a:t>元组名</a:t>
            </a:r>
            <a:r>
              <a:rPr lang="en-US" altLang="zh-CN" dirty="0" smtClean="0"/>
              <a:t> = (</a:t>
            </a:r>
            <a:r>
              <a:rPr lang="zh-CN" altLang="zh-CN" dirty="0" smtClean="0"/>
              <a:t>元素</a:t>
            </a:r>
            <a:r>
              <a:rPr lang="en-US" altLang="zh-CN" dirty="0" smtClean="0"/>
              <a:t>1, </a:t>
            </a:r>
            <a:r>
              <a:rPr lang="zh-CN" altLang="zh-CN" dirty="0" smtClean="0"/>
              <a:t>元素</a:t>
            </a:r>
            <a:r>
              <a:rPr lang="en-US" altLang="zh-CN" dirty="0" smtClean="0"/>
              <a:t>2, </a:t>
            </a:r>
            <a:r>
              <a:rPr lang="zh-CN" altLang="zh-CN" dirty="0" smtClean="0"/>
              <a:t>元素</a:t>
            </a:r>
            <a:r>
              <a:rPr lang="en-US" altLang="zh-CN" dirty="0" smtClean="0"/>
              <a:t>3, ... )</a:t>
            </a:r>
            <a:endParaRPr lang="zh-CN" altLang="zh-CN" dirty="0" smtClean="0"/>
          </a:p>
          <a:p>
            <a:pPr>
              <a:lnSpc>
                <a:spcPct val="130000"/>
              </a:lnSpc>
              <a:buFont typeface="Wingdings" pitchFamily="2" charset="2"/>
              <a:buChar char="l"/>
            </a:pPr>
            <a:r>
              <a:rPr lang="zh-CN" altLang="zh-CN" dirty="0" smtClean="0"/>
              <a:t>创建空元组可以使用空小括号，如</a:t>
            </a:r>
            <a:r>
              <a:rPr lang="en-US" altLang="zh-CN" dirty="0" smtClean="0"/>
              <a:t>tuple1=()</a:t>
            </a:r>
            <a:r>
              <a:rPr lang="zh-CN" altLang="zh-CN" dirty="0" smtClean="0"/>
              <a:t>。</a:t>
            </a:r>
            <a:endParaRPr lang="en-US" altLang="zh-CN" dirty="0" smtClean="0"/>
          </a:p>
          <a:p>
            <a:pPr>
              <a:lnSpc>
                <a:spcPct val="130000"/>
              </a:lnSpc>
              <a:buFont typeface="Wingdings" pitchFamily="2" charset="2"/>
              <a:buChar char="l"/>
            </a:pPr>
            <a:r>
              <a:rPr lang="zh-CN" altLang="zh-CN" dirty="0" smtClean="0"/>
              <a:t>创建一个具有单个元素的元组时，需要在元素后加逗号，否则元素会被识别为字符串</a:t>
            </a:r>
          </a:p>
        </p:txBody>
      </p:sp>
      <p:sp>
        <p:nvSpPr>
          <p:cNvPr id="10" name="文本框 7"/>
          <p:cNvSpPr txBox="1">
            <a:spLocks noChangeArrowheads="1"/>
          </p:cNvSpPr>
          <p:nvPr/>
        </p:nvSpPr>
        <p:spPr bwMode="auto">
          <a:xfrm>
            <a:off x="6612141" y="1420331"/>
            <a:ext cx="193184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p:cNvCxnSpPr/>
          <p:nvPr/>
        </p:nvCxnSpPr>
        <p:spPr>
          <a:xfrm>
            <a:off x="6612141" y="1804509"/>
            <a:ext cx="1419817"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
          <p:cNvSpPr txBox="1">
            <a:spLocks noChangeArrowheads="1"/>
          </p:cNvSpPr>
          <p:nvPr/>
        </p:nvSpPr>
        <p:spPr bwMode="auto">
          <a:xfrm>
            <a:off x="4090193" y="2125267"/>
            <a:ext cx="2459037"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4.1</a:t>
            </a:r>
            <a:r>
              <a:rPr kumimoji="0" lang="en-US" altLang="zh-CN" sz="2800" b="1" i="0" u="none" strike="noStrike" kern="1200" cap="none" spc="0" normalizeH="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1200" cap="none" spc="0" normalizeH="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列表</a:t>
            </a:r>
            <a:endPar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435" name="文本框 3"/>
          <p:cNvSpPr txBox="1">
            <a:spLocks noChangeArrowheads="1"/>
          </p:cNvSpPr>
          <p:nvPr/>
        </p:nvSpPr>
        <p:spPr bwMode="auto">
          <a:xfrm>
            <a:off x="4121106" y="2725579"/>
            <a:ext cx="235016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4.2 </a:t>
            </a:r>
            <a:r>
              <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元组</a:t>
            </a:r>
          </a:p>
        </p:txBody>
      </p:sp>
      <p:sp>
        <p:nvSpPr>
          <p:cNvPr id="18438" name="文本框 6"/>
          <p:cNvSpPr txBox="1">
            <a:spLocks noChangeArrowheads="1"/>
          </p:cNvSpPr>
          <p:nvPr/>
        </p:nvSpPr>
        <p:spPr bwMode="auto">
          <a:xfrm>
            <a:off x="4555825" y="3325080"/>
            <a:ext cx="3466265"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4.3</a:t>
            </a:r>
            <a:r>
              <a:rPr kumimoji="0" lang="en-US" altLang="zh-CN" sz="2800" b="1" i="0" u="none" strike="noStrike" kern="1200" cap="none" spc="0" normalizeH="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1200" cap="none" spc="0" normalizeH="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集合</a:t>
            </a:r>
            <a:endPar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8440" name="标题 24"/>
          <p:cNvSpPr>
            <a:spLocks noGrp="1"/>
          </p:cNvSpPr>
          <p:nvPr>
            <p:ph type="title"/>
          </p:nvPr>
        </p:nvSpPr>
        <p:spPr>
          <a:xfrm>
            <a:off x="-11113" y="444500"/>
            <a:ext cx="2982913" cy="712788"/>
          </a:xfrm>
        </p:spPr>
        <p:txBody>
          <a:bodyPr/>
          <a:lstStyle/>
          <a:p>
            <a:pPr eaLnBrk="1" hangingPunct="1"/>
            <a:r>
              <a:rPr lang="zh-CN" altLang="en-US" smtClean="0"/>
              <a:t>目录 </a:t>
            </a:r>
            <a:r>
              <a:rPr lang="en-US" altLang="zh-CN" smtClean="0"/>
              <a:t>CONTENT</a:t>
            </a:r>
            <a:endParaRPr lang="zh-CN" altLang="en-US" smtClean="0"/>
          </a:p>
        </p:txBody>
      </p:sp>
      <p:sp>
        <p:nvSpPr>
          <p:cNvPr id="6" name="文本框 6"/>
          <p:cNvSpPr txBox="1">
            <a:spLocks noChangeArrowheads="1"/>
          </p:cNvSpPr>
          <p:nvPr/>
        </p:nvSpPr>
        <p:spPr bwMode="auto">
          <a:xfrm>
            <a:off x="3815557" y="3865599"/>
            <a:ext cx="3043989"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4.4</a:t>
            </a:r>
            <a:r>
              <a:rPr kumimoji="0" lang="en-US" altLang="zh-CN" sz="2800" b="1" i="0" u="none" strike="noStrike" kern="1200" cap="none" spc="0" normalizeH="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1200" cap="none" spc="0" normalizeH="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字典</a:t>
            </a:r>
            <a:endPar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a:spLocks noChangeArrowheads="1"/>
          </p:cNvSpPr>
          <p:nvPr/>
        </p:nvSpPr>
        <p:spPr bwMode="auto">
          <a:xfrm>
            <a:off x="4271299" y="4389507"/>
            <a:ext cx="532990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4.5</a:t>
            </a:r>
            <a:r>
              <a:rPr kumimoji="0" lang="en-US" altLang="zh-CN" sz="2800" b="1" i="0" u="none" strike="noStrike" kern="1200" cap="none" spc="0" normalizeH="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1200" cap="none" spc="0" normalizeH="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列表元组集合字典的区别</a:t>
            </a:r>
            <a:endPar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文本框 6"/>
          <p:cNvSpPr txBox="1">
            <a:spLocks noChangeArrowheads="1"/>
          </p:cNvSpPr>
          <p:nvPr/>
        </p:nvSpPr>
        <p:spPr bwMode="auto">
          <a:xfrm>
            <a:off x="3959644" y="4990586"/>
            <a:ext cx="504304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4.6</a:t>
            </a:r>
            <a:r>
              <a:rPr kumimoji="0" lang="en-US" altLang="zh-CN" sz="2800" b="1" i="0" u="none" strike="noStrike" kern="1200" cap="none" spc="0" normalizeH="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1200" cap="none" spc="0" normalizeH="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综合案例</a:t>
            </a:r>
            <a:r>
              <a:rPr kumimoji="0" lang="en-US" altLang="zh-CN" sz="2800" b="1" i="0" u="none" strike="noStrike" kern="1200" cap="none" spc="0" normalizeH="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词频统计</a:t>
            </a:r>
            <a:endParaRPr kumimoji="0" lang="zh-CN" altLang="en-US" sz="2800" b="1"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76084" y="1882137"/>
            <a:ext cx="4357676" cy="1754326"/>
          </a:xfrm>
          <a:prstGeom prst="rect">
            <a:avLst/>
          </a:prstGeom>
          <a:noFill/>
        </p:spPr>
        <p:txBody>
          <a:bodyPr wrap="square">
            <a:spAutoFit/>
          </a:bodyPr>
          <a:lstStyle/>
          <a:p>
            <a:r>
              <a:rPr lang="en-US" altLang="zh-CN" dirty="0" smtClean="0"/>
              <a:t>tuple1=</a:t>
            </a:r>
            <a:r>
              <a:rPr lang="en-US" altLang="zh-CN" dirty="0" err="1" smtClean="0"/>
              <a:t>tuple</a:t>
            </a:r>
            <a:r>
              <a:rPr lang="en-US" altLang="zh-CN" dirty="0" smtClean="0"/>
              <a:t>('Python')</a:t>
            </a:r>
            <a:endParaRPr lang="zh-CN" altLang="zh-CN" dirty="0" smtClean="0"/>
          </a:p>
          <a:p>
            <a:r>
              <a:rPr lang="en-US" altLang="zh-CN" dirty="0" smtClean="0"/>
              <a:t>tuple2=</a:t>
            </a:r>
            <a:r>
              <a:rPr lang="en-US" altLang="zh-CN" dirty="0" err="1" smtClean="0"/>
              <a:t>tuple</a:t>
            </a:r>
            <a:r>
              <a:rPr lang="en-US" altLang="zh-CN" dirty="0" smtClean="0"/>
              <a:t>([255,255,255])</a:t>
            </a:r>
            <a:endParaRPr lang="zh-CN" altLang="zh-CN" dirty="0" smtClean="0"/>
          </a:p>
          <a:p>
            <a:r>
              <a:rPr lang="en-US" altLang="zh-CN" dirty="0" smtClean="0"/>
              <a:t>tuple3=</a:t>
            </a:r>
            <a:r>
              <a:rPr lang="en-US" altLang="zh-CN" dirty="0" err="1" smtClean="0"/>
              <a:t>tuple</a:t>
            </a:r>
            <a:r>
              <a:rPr lang="en-US" altLang="zh-CN" dirty="0" smtClean="0"/>
              <a:t>((255,255,255))</a:t>
            </a:r>
            <a:endParaRPr lang="zh-CN" altLang="zh-CN" dirty="0" smtClean="0"/>
          </a:p>
          <a:p>
            <a:r>
              <a:rPr lang="en-US" altLang="zh-CN" dirty="0" smtClean="0"/>
              <a:t>print(tuple1)</a:t>
            </a:r>
            <a:endParaRPr lang="zh-CN" altLang="zh-CN" dirty="0" smtClean="0"/>
          </a:p>
          <a:p>
            <a:r>
              <a:rPr lang="en-US" altLang="zh-CN" dirty="0" smtClean="0"/>
              <a:t>print(tuple2)</a:t>
            </a:r>
            <a:endParaRPr lang="zh-CN" altLang="zh-CN" dirty="0" smtClean="0"/>
          </a:p>
          <a:p>
            <a:r>
              <a:rPr lang="en-US" altLang="zh-CN" dirty="0" smtClean="0"/>
              <a:t>print(tuple3)</a:t>
            </a:r>
            <a:endParaRPr lang="zh-CN" altLang="zh-CN" dirty="0" smtClean="0"/>
          </a:p>
        </p:txBody>
      </p:sp>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4.2.1 </a:t>
            </a:r>
            <a:r>
              <a:rPr lang="zh-CN" altLang="en-US" dirty="0" smtClean="0"/>
              <a:t>元组</a:t>
            </a:r>
            <a:r>
              <a:rPr lang="zh-CN" altLang="en-US" dirty="0"/>
              <a:t>的创</a:t>
            </a:r>
            <a:r>
              <a:rPr lang="zh-CN" altLang="en-US" dirty="0" smtClean="0"/>
              <a:t>建与访问</a:t>
            </a:r>
            <a:endParaRPr lang="zh-CN" altLang="zh-CN" dirty="0"/>
          </a:p>
        </p:txBody>
      </p:sp>
      <p:sp>
        <p:nvSpPr>
          <p:cNvPr id="9" name="文本框 7"/>
          <p:cNvSpPr txBox="1">
            <a:spLocks noChangeArrowheads="1"/>
          </p:cNvSpPr>
          <p:nvPr/>
        </p:nvSpPr>
        <p:spPr bwMode="auto">
          <a:xfrm>
            <a:off x="374253" y="1420331"/>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a:solidFill>
                  <a:srgbClr val="1B3868"/>
                </a:solidFill>
              </a:rPr>
              <a:t>(2</a:t>
            </a:r>
            <a:r>
              <a:rPr lang="en-US" altLang="zh-CN" sz="1800" b="1" dirty="0" smtClean="0">
                <a:solidFill>
                  <a:srgbClr val="1B3868"/>
                </a:solidFill>
              </a:rPr>
              <a:t>)</a:t>
            </a:r>
            <a:r>
              <a:rPr lang="zh-CN" altLang="en-US" sz="1800" b="1" dirty="0" smtClean="0">
                <a:solidFill>
                  <a:srgbClr val="1B3868"/>
                </a:solidFill>
              </a:rPr>
              <a:t>用构造函数创建元组</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02623"/>
            <a:ext cx="4965843" cy="1497654"/>
          </a:xfrm>
          <a:prstGeom prst="rect">
            <a:avLst/>
          </a:prstGeom>
        </p:spPr>
        <p:txBody>
          <a:bodyPr wrap="square">
            <a:spAutoFit/>
          </a:bodyPr>
          <a:lstStyle/>
          <a:p>
            <a:pPr>
              <a:lnSpc>
                <a:spcPct val="130000"/>
              </a:lnSpc>
              <a:buFont typeface="Wingdings" pitchFamily="2" charset="2"/>
              <a:buChar char="l"/>
            </a:pPr>
            <a:r>
              <a:rPr lang="zh-CN" altLang="zh-CN" dirty="0" smtClean="0"/>
              <a:t>元组的构造函数是</a:t>
            </a:r>
            <a:r>
              <a:rPr lang="en-US" altLang="zh-CN" dirty="0" err="1" smtClean="0"/>
              <a:t>tuple</a:t>
            </a:r>
            <a:r>
              <a:rPr lang="en-US" altLang="zh-CN" dirty="0" smtClean="0"/>
              <a:t>(),</a:t>
            </a:r>
            <a:r>
              <a:rPr lang="zh-CN" altLang="zh-CN" dirty="0" smtClean="0"/>
              <a:t>传入可迭代对象即可创建元素，如果没有参数则创建空元组，其语法格式是：</a:t>
            </a:r>
          </a:p>
          <a:p>
            <a:pPr>
              <a:lnSpc>
                <a:spcPct val="130000"/>
              </a:lnSpc>
              <a:buFont typeface="Wingdings" pitchFamily="2" charset="2"/>
              <a:buChar char="l"/>
            </a:pPr>
            <a:r>
              <a:rPr lang="zh-CN" altLang="zh-CN" dirty="0" smtClean="0"/>
              <a:t>元组名</a:t>
            </a:r>
            <a:r>
              <a:rPr lang="en-US" altLang="zh-CN" dirty="0" smtClean="0"/>
              <a:t>=</a:t>
            </a:r>
            <a:r>
              <a:rPr lang="en-US" altLang="zh-CN" dirty="0" err="1" smtClean="0"/>
              <a:t>tuple</a:t>
            </a:r>
            <a:r>
              <a:rPr lang="en-US" altLang="zh-CN" dirty="0" smtClean="0"/>
              <a:t>(</a:t>
            </a:r>
            <a:r>
              <a:rPr lang="zh-CN" altLang="zh-CN" dirty="0" smtClean="0"/>
              <a:t>可迭代对象</a:t>
            </a:r>
            <a:r>
              <a:rPr lang="en-US" altLang="zh-CN" dirty="0" smtClean="0"/>
              <a:t>)</a:t>
            </a:r>
            <a:endParaRPr lang="zh-CN" altLang="zh-CN" dirty="0"/>
          </a:p>
        </p:txBody>
      </p:sp>
      <p:sp>
        <p:nvSpPr>
          <p:cNvPr id="10" name="文本框 7"/>
          <p:cNvSpPr txBox="1">
            <a:spLocks noChangeArrowheads="1"/>
          </p:cNvSpPr>
          <p:nvPr/>
        </p:nvSpPr>
        <p:spPr bwMode="auto">
          <a:xfrm>
            <a:off x="6612141" y="1420331"/>
            <a:ext cx="193184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1" name="直接连接符 10"/>
          <p:cNvCxnSpPr/>
          <p:nvPr/>
        </p:nvCxnSpPr>
        <p:spPr>
          <a:xfrm>
            <a:off x="6612141" y="1804509"/>
            <a:ext cx="1419817"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4.2.1 </a:t>
            </a:r>
            <a:r>
              <a:rPr lang="zh-CN" altLang="en-US" dirty="0"/>
              <a:t>元组</a:t>
            </a:r>
            <a:r>
              <a:rPr lang="zh-CN" altLang="en-US" dirty="0" smtClean="0"/>
              <a:t>的创建与访问</a:t>
            </a:r>
            <a:endParaRPr lang="zh-CN" altLang="zh-CN" dirty="0"/>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02623"/>
            <a:ext cx="4965843" cy="1497654"/>
          </a:xfrm>
          <a:prstGeom prst="rect">
            <a:avLst/>
          </a:prstGeom>
        </p:spPr>
        <p:txBody>
          <a:bodyPr wrap="square">
            <a:spAutoFit/>
          </a:bodyPr>
          <a:lstStyle/>
          <a:p>
            <a:pPr>
              <a:lnSpc>
                <a:spcPct val="130000"/>
              </a:lnSpc>
              <a:buFont typeface="Wingdings" pitchFamily="2" charset="2"/>
              <a:buChar char="l"/>
            </a:pPr>
            <a:r>
              <a:rPr lang="zh-CN" altLang="zh-CN" dirty="0" smtClean="0"/>
              <a:t>元组对象一旦创建，不可更改，但某些元组可以通过间接方式修改。</a:t>
            </a:r>
            <a:endParaRPr lang="en-US" altLang="zh-CN" dirty="0" smtClean="0"/>
          </a:p>
          <a:p>
            <a:pPr>
              <a:lnSpc>
                <a:spcPct val="130000"/>
              </a:lnSpc>
              <a:buFont typeface="Wingdings" pitchFamily="2" charset="2"/>
              <a:buChar char="l"/>
            </a:pPr>
            <a:r>
              <a:rPr lang="zh-CN" altLang="zh-CN" dirty="0" smtClean="0"/>
              <a:t>如一个元组中某个元素是可更改对象，可以通过更改该元素的内容实现元组的间接更改。</a:t>
            </a:r>
            <a:endParaRPr lang="en-US" altLang="zh-CN" dirty="0"/>
          </a:p>
        </p:txBody>
      </p:sp>
      <p:sp>
        <p:nvSpPr>
          <p:cNvPr id="12" name="文本框 7"/>
          <p:cNvSpPr txBox="1">
            <a:spLocks noChangeArrowheads="1"/>
          </p:cNvSpPr>
          <p:nvPr/>
        </p:nvSpPr>
        <p:spPr bwMode="auto">
          <a:xfrm>
            <a:off x="6539397" y="1420331"/>
            <a:ext cx="1931849"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600" b="1" dirty="0" smtClean="0">
                <a:solidFill>
                  <a:srgbClr val="1B3868"/>
                </a:solidFill>
              </a:rPr>
              <a:t>示例如下：</a:t>
            </a:r>
            <a:endParaRPr lang="zh-CN" altLang="en-US" sz="1600" b="1" dirty="0">
              <a:solidFill>
                <a:srgbClr val="1B3868"/>
              </a:solidFill>
            </a:endParaRPr>
          </a:p>
        </p:txBody>
      </p:sp>
      <p:cxnSp>
        <p:nvCxnSpPr>
          <p:cNvPr id="13" name="直接连接符 12"/>
          <p:cNvCxnSpPr/>
          <p:nvPr/>
        </p:nvCxnSpPr>
        <p:spPr>
          <a:xfrm>
            <a:off x="6649125" y="1758469"/>
            <a:ext cx="1419817"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631590" y="1927538"/>
            <a:ext cx="3860959" cy="1200329"/>
          </a:xfrm>
          <a:prstGeom prst="rect">
            <a:avLst/>
          </a:prstGeom>
        </p:spPr>
        <p:txBody>
          <a:bodyPr wrap="square">
            <a:spAutoFit/>
          </a:bodyPr>
          <a:lstStyle/>
          <a:p>
            <a:r>
              <a:rPr lang="en-US" altLang="zh-CN" dirty="0" smtClean="0"/>
              <a:t>tuple1=(1,2,[3,4,5])</a:t>
            </a:r>
            <a:endParaRPr lang="zh-CN" altLang="zh-CN" dirty="0" smtClean="0"/>
          </a:p>
          <a:p>
            <a:r>
              <a:rPr lang="en-US" altLang="zh-CN" dirty="0" smtClean="0"/>
              <a:t>print(tuple1)</a:t>
            </a:r>
            <a:endParaRPr lang="zh-CN" altLang="zh-CN" dirty="0" smtClean="0"/>
          </a:p>
          <a:p>
            <a:r>
              <a:rPr lang="en-US" altLang="zh-CN" dirty="0" smtClean="0"/>
              <a:t>tuple1[2].append(6)</a:t>
            </a:r>
            <a:endParaRPr lang="zh-CN" altLang="zh-CN" dirty="0" smtClean="0"/>
          </a:p>
          <a:p>
            <a:r>
              <a:rPr lang="en-US" altLang="zh-CN" dirty="0" smtClean="0"/>
              <a:t>print(tuple1)</a:t>
            </a:r>
            <a:endParaRPr lang="zh-CN" altLang="zh-CN" dirty="0"/>
          </a:p>
        </p:txBody>
      </p:sp>
      <p:sp>
        <p:nvSpPr>
          <p:cNvPr id="10" name="文本框 7"/>
          <p:cNvSpPr txBox="1">
            <a:spLocks noChangeArrowheads="1"/>
          </p:cNvSpPr>
          <p:nvPr/>
        </p:nvSpPr>
        <p:spPr bwMode="auto">
          <a:xfrm>
            <a:off x="374253" y="1388383"/>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a:t>
            </a:r>
            <a:r>
              <a:rPr lang="en-US" altLang="zh-CN" sz="1800" b="1" dirty="0" smtClean="0">
                <a:solidFill>
                  <a:srgbClr val="1B3868"/>
                </a:solidFill>
              </a:rPr>
              <a:t>3</a:t>
            </a:r>
            <a:r>
              <a:rPr lang="zh-CN" altLang="en-US" sz="1800" b="1" dirty="0" smtClean="0">
                <a:solidFill>
                  <a:srgbClr val="1B3868"/>
                </a:solidFill>
              </a:rPr>
              <a:t>）元组的间接更改</a:t>
            </a:r>
            <a:endParaRPr lang="zh-CN" altLang="en-US" sz="1800" b="1" dirty="0">
              <a:solidFill>
                <a:srgbClr val="1B3868"/>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1"/>
          <p:cNvSpPr>
            <a:spLocks noGrp="1"/>
          </p:cNvSpPr>
          <p:nvPr>
            <p:ph type="title"/>
          </p:nvPr>
        </p:nvSpPr>
        <p:spPr>
          <a:xfrm>
            <a:off x="198438" y="411163"/>
            <a:ext cx="5524500" cy="511175"/>
          </a:xfrm>
        </p:spPr>
        <p:txBody>
          <a:bodyPr/>
          <a:lstStyle/>
          <a:p>
            <a:r>
              <a:rPr lang="en-US" altLang="zh-CN" dirty="0" smtClean="0"/>
              <a:t>4.2.1 </a:t>
            </a:r>
            <a:r>
              <a:rPr lang="zh-CN" altLang="en-US" dirty="0" smtClean="0"/>
              <a:t>元组的创建与访问</a:t>
            </a:r>
            <a:endParaRPr lang="zh-CN" altLang="zh-CN" dirty="0"/>
          </a:p>
        </p:txBody>
      </p:sp>
      <p:sp>
        <p:nvSpPr>
          <p:cNvPr id="6" name="文本框 7"/>
          <p:cNvSpPr txBox="1">
            <a:spLocks noChangeArrowheads="1"/>
          </p:cNvSpPr>
          <p:nvPr/>
        </p:nvSpPr>
        <p:spPr bwMode="auto">
          <a:xfrm>
            <a:off x="255694" y="1475190"/>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a:t>
            </a:r>
            <a:r>
              <a:rPr lang="en-US" altLang="zh-CN" sz="1800" b="1" dirty="0" smtClean="0">
                <a:solidFill>
                  <a:srgbClr val="1B3868"/>
                </a:solidFill>
              </a:rPr>
              <a:t>4</a:t>
            </a:r>
            <a:r>
              <a:rPr lang="zh-CN" altLang="en-US" sz="1800" b="1" dirty="0" smtClean="0">
                <a:solidFill>
                  <a:srgbClr val="1B3868"/>
                </a:solidFill>
              </a:rPr>
              <a:t>）元组的访问</a:t>
            </a:r>
            <a:endParaRPr lang="zh-CN" altLang="en-US" sz="1800" b="1" dirty="0">
              <a:solidFill>
                <a:srgbClr val="1B3868"/>
              </a:solidFill>
            </a:endParaRPr>
          </a:p>
        </p:txBody>
      </p:sp>
      <p:sp>
        <p:nvSpPr>
          <p:cNvPr id="10" name="矩形 9"/>
          <p:cNvSpPr/>
          <p:nvPr/>
        </p:nvSpPr>
        <p:spPr>
          <a:xfrm>
            <a:off x="821094" y="1987420"/>
            <a:ext cx="4627984" cy="2031325"/>
          </a:xfrm>
          <a:prstGeom prst="rect">
            <a:avLst/>
          </a:prstGeom>
        </p:spPr>
        <p:txBody>
          <a:bodyPr wrap="square">
            <a:spAutoFit/>
          </a:bodyPr>
          <a:lstStyle/>
          <a:p>
            <a:pPr>
              <a:lnSpc>
                <a:spcPct val="200000"/>
              </a:lnSpc>
            </a:pPr>
            <a:r>
              <a:rPr lang="zh-CN" altLang="zh-CN" dirty="0" smtClean="0"/>
              <a:t>元组对象创建后，可用元组名代表整个元组，用元组名</a:t>
            </a:r>
            <a:r>
              <a:rPr lang="en-US" altLang="zh-CN" dirty="0" smtClean="0"/>
              <a:t>[</a:t>
            </a:r>
            <a:r>
              <a:rPr lang="zh-CN" altLang="zh-CN" dirty="0" smtClean="0"/>
              <a:t>下标</a:t>
            </a:r>
            <a:r>
              <a:rPr lang="en-US" altLang="zh-CN" dirty="0" smtClean="0"/>
              <a:t>]</a:t>
            </a:r>
            <a:r>
              <a:rPr lang="zh-CN" altLang="zh-CN" dirty="0" smtClean="0"/>
              <a:t>可引用元组元素，下标的使用方法、元组的遍历方法与列表相同。</a:t>
            </a:r>
          </a:p>
          <a:p>
            <a:endParaRPr lang="en-US" altLang="zh-CN" dirty="0"/>
          </a:p>
        </p:txBody>
      </p:sp>
      <p:sp>
        <p:nvSpPr>
          <p:cNvPr id="11" name="文本框 7"/>
          <p:cNvSpPr txBox="1">
            <a:spLocks noChangeArrowheads="1"/>
          </p:cNvSpPr>
          <p:nvPr/>
        </p:nvSpPr>
        <p:spPr bwMode="auto">
          <a:xfrm>
            <a:off x="6917735" y="1233890"/>
            <a:ext cx="2431537"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600" b="1" dirty="0" smtClean="0">
                <a:solidFill>
                  <a:srgbClr val="1B3868"/>
                </a:solidFill>
              </a:rPr>
              <a:t>示例如下：</a:t>
            </a:r>
            <a:endParaRPr lang="zh-CN" altLang="en-US" sz="1600" b="1" dirty="0">
              <a:solidFill>
                <a:srgbClr val="1B3868"/>
              </a:solidFill>
            </a:endParaRPr>
          </a:p>
        </p:txBody>
      </p:sp>
      <p:cxnSp>
        <p:nvCxnSpPr>
          <p:cNvPr id="12" name="直接连接符 11"/>
          <p:cNvCxnSpPr/>
          <p:nvPr/>
        </p:nvCxnSpPr>
        <p:spPr>
          <a:xfrm>
            <a:off x="6971479" y="1683995"/>
            <a:ext cx="849675"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615743" y="1812217"/>
            <a:ext cx="5059050" cy="4440767"/>
          </a:xfrm>
          <a:prstGeom prst="rect">
            <a:avLst/>
          </a:prstGeom>
        </p:spPr>
        <p:txBody>
          <a:bodyPr wrap="square">
            <a:spAutoFit/>
          </a:bodyPr>
          <a:lstStyle/>
          <a:p>
            <a:pPr>
              <a:lnSpc>
                <a:spcPct val="200000"/>
              </a:lnSpc>
            </a:pPr>
            <a:r>
              <a:rPr lang="en-US" altLang="zh-CN" dirty="0" smtClean="0"/>
              <a:t>tuple1=</a:t>
            </a:r>
            <a:r>
              <a:rPr lang="en-US" altLang="zh-CN" dirty="0" err="1" smtClean="0"/>
              <a:t>tuple</a:t>
            </a:r>
            <a:r>
              <a:rPr lang="en-US" altLang="zh-CN" dirty="0" smtClean="0"/>
              <a:t>('Python')</a:t>
            </a:r>
            <a:endParaRPr lang="zh-CN" altLang="zh-CN" dirty="0" smtClean="0"/>
          </a:p>
          <a:p>
            <a:pPr>
              <a:lnSpc>
                <a:spcPct val="200000"/>
              </a:lnSpc>
            </a:pPr>
            <a:r>
              <a:rPr lang="en-US" altLang="zh-CN" dirty="0" smtClean="0"/>
              <a:t>for char in tuple1:</a:t>
            </a:r>
            <a:endParaRPr lang="zh-CN" altLang="zh-CN" dirty="0" smtClean="0"/>
          </a:p>
          <a:p>
            <a:pPr>
              <a:lnSpc>
                <a:spcPct val="200000"/>
              </a:lnSpc>
            </a:pPr>
            <a:r>
              <a:rPr lang="en-US" altLang="zh-CN" dirty="0" smtClean="0"/>
              <a:t>    print(</a:t>
            </a:r>
            <a:r>
              <a:rPr lang="en-US" altLang="zh-CN" dirty="0" err="1" smtClean="0"/>
              <a:t>char,end</a:t>
            </a:r>
            <a:r>
              <a:rPr lang="en-US" altLang="zh-CN" dirty="0" smtClean="0"/>
              <a:t>='')</a:t>
            </a:r>
            <a:endParaRPr lang="zh-CN" altLang="zh-CN" dirty="0" smtClean="0"/>
          </a:p>
          <a:p>
            <a:pPr>
              <a:lnSpc>
                <a:spcPct val="200000"/>
              </a:lnSpc>
            </a:pPr>
            <a:r>
              <a:rPr lang="en-US" altLang="zh-CN" dirty="0" smtClean="0"/>
              <a:t>print()</a:t>
            </a:r>
            <a:endParaRPr lang="zh-CN" altLang="zh-CN" dirty="0" smtClean="0"/>
          </a:p>
          <a:p>
            <a:pPr>
              <a:lnSpc>
                <a:spcPct val="200000"/>
              </a:lnSpc>
            </a:pPr>
            <a:r>
              <a:rPr lang="en-US" altLang="zh-CN" dirty="0" err="1" smtClean="0"/>
              <a:t>i</a:t>
            </a:r>
            <a:r>
              <a:rPr lang="en-US" altLang="zh-CN" dirty="0" smtClean="0"/>
              <a:t>=0</a:t>
            </a:r>
            <a:endParaRPr lang="zh-CN" altLang="zh-CN" dirty="0" smtClean="0"/>
          </a:p>
          <a:p>
            <a:pPr>
              <a:lnSpc>
                <a:spcPct val="200000"/>
              </a:lnSpc>
            </a:pPr>
            <a:r>
              <a:rPr lang="en-US" altLang="zh-CN" dirty="0" smtClean="0"/>
              <a:t>while </a:t>
            </a:r>
            <a:r>
              <a:rPr lang="en-US" altLang="zh-CN" dirty="0" err="1" smtClean="0"/>
              <a:t>i</a:t>
            </a:r>
            <a:r>
              <a:rPr lang="en-US" altLang="zh-CN" dirty="0" smtClean="0"/>
              <a:t>&lt;</a:t>
            </a:r>
            <a:r>
              <a:rPr lang="en-US" altLang="zh-CN" dirty="0" err="1" smtClean="0"/>
              <a:t>len</a:t>
            </a:r>
            <a:r>
              <a:rPr lang="en-US" altLang="zh-CN" dirty="0" smtClean="0"/>
              <a:t>(tuple1):</a:t>
            </a:r>
            <a:endParaRPr lang="zh-CN" altLang="zh-CN" dirty="0" smtClean="0"/>
          </a:p>
          <a:p>
            <a:pPr>
              <a:lnSpc>
                <a:spcPct val="200000"/>
              </a:lnSpc>
            </a:pPr>
            <a:r>
              <a:rPr lang="en-US" altLang="zh-CN" dirty="0" smtClean="0"/>
              <a:t>    print(tuple1[</a:t>
            </a:r>
            <a:r>
              <a:rPr lang="en-US" altLang="zh-CN" dirty="0" err="1" smtClean="0"/>
              <a:t>i</a:t>
            </a:r>
            <a:r>
              <a:rPr lang="en-US" altLang="zh-CN" dirty="0" smtClean="0"/>
              <a:t>],end='')</a:t>
            </a:r>
            <a:endParaRPr lang="zh-CN" altLang="zh-CN" dirty="0" smtClean="0"/>
          </a:p>
          <a:p>
            <a:pPr>
              <a:lnSpc>
                <a:spcPct val="200000"/>
              </a:lnSpc>
            </a:pPr>
            <a:r>
              <a:rPr lang="en-US" altLang="zh-CN" dirty="0" smtClean="0"/>
              <a:t>    </a:t>
            </a:r>
            <a:r>
              <a:rPr lang="en-US" altLang="zh-CN" dirty="0" err="1" smtClean="0"/>
              <a:t>i</a:t>
            </a:r>
            <a:r>
              <a:rPr lang="en-US" altLang="zh-CN" dirty="0" smtClean="0"/>
              <a:t>+=1</a:t>
            </a:r>
            <a:endParaRPr lang="zh-CN" altLang="zh-CN" dirty="0" smtClean="0"/>
          </a:p>
        </p:txBody>
      </p:sp>
      <p:cxnSp>
        <p:nvCxnSpPr>
          <p:cNvPr id="14" name="直接连接符 13"/>
          <p:cNvCxnSpPr/>
          <p:nvPr/>
        </p:nvCxnSpPr>
        <p:spPr>
          <a:xfrm>
            <a:off x="6021173" y="1252358"/>
            <a:ext cx="37123" cy="4781773"/>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4.2.2 </a:t>
            </a:r>
            <a:r>
              <a:rPr lang="zh-CN" altLang="en-US" dirty="0" smtClean="0"/>
              <a:t>元组与列表通用操作</a:t>
            </a:r>
            <a:endParaRPr lang="zh-CN" altLang="zh-CN" dirty="0"/>
          </a:p>
        </p:txBody>
      </p:sp>
      <p:sp>
        <p:nvSpPr>
          <p:cNvPr id="9" name="文本框 7"/>
          <p:cNvSpPr txBox="1">
            <a:spLocks noChangeArrowheads="1"/>
          </p:cNvSpPr>
          <p:nvPr/>
        </p:nvSpPr>
        <p:spPr bwMode="auto">
          <a:xfrm>
            <a:off x="374253" y="1420331"/>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(1)</a:t>
            </a:r>
            <a:r>
              <a:rPr lang="zh-CN" altLang="en-US" sz="1800" b="1" dirty="0" smtClean="0">
                <a:solidFill>
                  <a:srgbClr val="1B3868"/>
                </a:solidFill>
              </a:rPr>
              <a:t>序列截取</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82088"/>
            <a:ext cx="4965843" cy="1670778"/>
          </a:xfrm>
          <a:prstGeom prst="rect">
            <a:avLst/>
          </a:prstGeom>
        </p:spPr>
        <p:txBody>
          <a:bodyPr wrap="square">
            <a:spAutoFit/>
          </a:bodyPr>
          <a:lstStyle/>
          <a:p>
            <a:pPr>
              <a:lnSpc>
                <a:spcPct val="200000"/>
              </a:lnSpc>
              <a:buFont typeface="Wingdings" pitchFamily="2" charset="2"/>
              <a:buChar char="l"/>
            </a:pPr>
            <a:r>
              <a:rPr lang="zh-CN" altLang="zh-CN" dirty="0" smtClean="0"/>
              <a:t>截取操作可以取得序列中指定范围的子序列，语法格式如下：</a:t>
            </a:r>
          </a:p>
          <a:p>
            <a:pPr>
              <a:lnSpc>
                <a:spcPct val="200000"/>
              </a:lnSpc>
              <a:buFont typeface="Wingdings" pitchFamily="2" charset="2"/>
              <a:buChar char="l"/>
            </a:pPr>
            <a:r>
              <a:rPr lang="zh-CN" altLang="zh-CN" dirty="0" smtClean="0"/>
              <a:t>序列名</a:t>
            </a:r>
            <a:r>
              <a:rPr lang="en-US" altLang="zh-CN" dirty="0" smtClean="0"/>
              <a:t>[</a:t>
            </a:r>
            <a:r>
              <a:rPr lang="zh-CN" altLang="zh-CN" dirty="0" smtClean="0"/>
              <a:t>起始索引</a:t>
            </a:r>
            <a:r>
              <a:rPr lang="en-US" altLang="zh-CN" dirty="0" smtClean="0"/>
              <a:t>:</a:t>
            </a:r>
            <a:r>
              <a:rPr lang="zh-CN" altLang="zh-CN" dirty="0" smtClean="0"/>
              <a:t>结束索引</a:t>
            </a:r>
            <a:r>
              <a:rPr lang="en-US" altLang="zh-CN" dirty="0" smtClean="0"/>
              <a:t>:</a:t>
            </a:r>
            <a:r>
              <a:rPr lang="zh-CN" altLang="zh-CN" dirty="0" smtClean="0"/>
              <a:t>步长</a:t>
            </a:r>
            <a:r>
              <a:rPr lang="en-US" altLang="zh-CN" dirty="0" smtClean="0"/>
              <a:t>]</a:t>
            </a:r>
            <a:endParaRPr lang="zh-CN" altLang="zh-CN" dirty="0"/>
          </a:p>
        </p:txBody>
      </p:sp>
      <p:sp>
        <p:nvSpPr>
          <p:cNvPr id="10" name="文本框 7"/>
          <p:cNvSpPr txBox="1">
            <a:spLocks noChangeArrowheads="1"/>
          </p:cNvSpPr>
          <p:nvPr/>
        </p:nvSpPr>
        <p:spPr bwMode="auto">
          <a:xfrm>
            <a:off x="6177459" y="317165"/>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236471" y="90026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074822" y="955441"/>
            <a:ext cx="4965843" cy="5632311"/>
          </a:xfrm>
          <a:prstGeom prst="rect">
            <a:avLst/>
          </a:prstGeom>
        </p:spPr>
        <p:txBody>
          <a:bodyPr wrap="square">
            <a:spAutoFit/>
          </a:bodyPr>
          <a:lstStyle/>
          <a:p>
            <a:pPr>
              <a:lnSpc>
                <a:spcPct val="200000"/>
              </a:lnSpc>
            </a:pPr>
            <a:r>
              <a:rPr lang="en-US" altLang="zh-CN" dirty="0" smtClean="0"/>
              <a:t>list1=[0,1,2,3,4,5,6,7,8]</a:t>
            </a:r>
            <a:endParaRPr lang="zh-CN" altLang="zh-CN" dirty="0" smtClean="0"/>
          </a:p>
          <a:p>
            <a:pPr>
              <a:lnSpc>
                <a:spcPct val="200000"/>
              </a:lnSpc>
            </a:pPr>
            <a:r>
              <a:rPr lang="en-US" altLang="zh-CN" dirty="0" smtClean="0"/>
              <a:t>tuple1=(0,1,2,3,4,5,6,7,8)</a:t>
            </a:r>
            <a:endParaRPr lang="zh-CN" altLang="zh-CN" dirty="0" smtClean="0"/>
          </a:p>
          <a:p>
            <a:pPr>
              <a:lnSpc>
                <a:spcPct val="200000"/>
              </a:lnSpc>
            </a:pPr>
            <a:r>
              <a:rPr lang="en-US" altLang="zh-CN" dirty="0" smtClean="0"/>
              <a:t>str1='012345678'</a:t>
            </a:r>
            <a:endParaRPr lang="zh-CN" altLang="zh-CN" dirty="0" smtClean="0"/>
          </a:p>
          <a:p>
            <a:pPr>
              <a:lnSpc>
                <a:spcPct val="200000"/>
              </a:lnSpc>
            </a:pPr>
            <a:r>
              <a:rPr lang="en-US" altLang="zh-CN" dirty="0" smtClean="0"/>
              <a:t>print(list1[1:7])</a:t>
            </a:r>
            <a:endParaRPr lang="zh-CN" altLang="zh-CN" dirty="0" smtClean="0"/>
          </a:p>
          <a:p>
            <a:pPr>
              <a:lnSpc>
                <a:spcPct val="200000"/>
              </a:lnSpc>
            </a:pPr>
            <a:r>
              <a:rPr lang="en-US" altLang="zh-CN" dirty="0" smtClean="0"/>
              <a:t>print(tuple1[1:7:2])</a:t>
            </a:r>
            <a:endParaRPr lang="zh-CN" altLang="zh-CN" dirty="0" smtClean="0"/>
          </a:p>
          <a:p>
            <a:pPr>
              <a:lnSpc>
                <a:spcPct val="200000"/>
              </a:lnSpc>
            </a:pPr>
            <a:r>
              <a:rPr lang="en-US" altLang="zh-CN" dirty="0" smtClean="0"/>
              <a:t>print(str1[1:7:3])</a:t>
            </a:r>
          </a:p>
          <a:p>
            <a:pPr>
              <a:lnSpc>
                <a:spcPct val="200000"/>
              </a:lnSpc>
            </a:pPr>
            <a:r>
              <a:rPr lang="en-US" altLang="zh-CN" dirty="0" smtClean="0"/>
              <a:t>print(list1[1:])</a:t>
            </a:r>
            <a:endParaRPr lang="zh-CN" altLang="zh-CN" dirty="0" smtClean="0"/>
          </a:p>
          <a:p>
            <a:pPr>
              <a:lnSpc>
                <a:spcPct val="200000"/>
              </a:lnSpc>
            </a:pPr>
            <a:r>
              <a:rPr lang="en-US" altLang="zh-CN" dirty="0" smtClean="0"/>
              <a:t>print(tuple1[:7])</a:t>
            </a:r>
            <a:endParaRPr lang="zh-CN" altLang="zh-CN" dirty="0" smtClean="0"/>
          </a:p>
          <a:p>
            <a:pPr>
              <a:lnSpc>
                <a:spcPct val="200000"/>
              </a:lnSpc>
            </a:pPr>
            <a:r>
              <a:rPr lang="en-US" altLang="zh-CN" dirty="0" smtClean="0"/>
              <a:t>print(str1[:])</a:t>
            </a:r>
            <a:endParaRPr lang="zh-CN" altLang="zh-CN" dirty="0" smtClean="0"/>
          </a:p>
          <a:p>
            <a:pPr>
              <a:lnSpc>
                <a:spcPct val="200000"/>
              </a:lnSpc>
            </a:pPr>
            <a:r>
              <a:rPr lang="en-US" altLang="zh-CN" dirty="0" smtClean="0"/>
              <a:t>print(list1[7:1:-1])</a:t>
            </a:r>
            <a:endParaRPr lang="zh-CN" altLang="zh-CN"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4.2.2 </a:t>
            </a:r>
            <a:r>
              <a:rPr lang="zh-CN" altLang="en-US" dirty="0" smtClean="0"/>
              <a:t>元组与列表通用操作</a:t>
            </a:r>
            <a:endParaRPr lang="zh-CN" altLang="zh-CN" dirty="0"/>
          </a:p>
        </p:txBody>
      </p:sp>
      <p:sp>
        <p:nvSpPr>
          <p:cNvPr id="9" name="文本框 7"/>
          <p:cNvSpPr txBox="1">
            <a:spLocks noChangeArrowheads="1"/>
          </p:cNvSpPr>
          <p:nvPr/>
        </p:nvSpPr>
        <p:spPr bwMode="auto">
          <a:xfrm>
            <a:off x="374253" y="1420331"/>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(2)</a:t>
            </a:r>
            <a:r>
              <a:rPr lang="zh-CN" altLang="en-US" sz="1800" b="1" dirty="0" smtClean="0">
                <a:solidFill>
                  <a:srgbClr val="1B3868"/>
                </a:solidFill>
              </a:rPr>
              <a:t>序列连接</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82088"/>
            <a:ext cx="4965843" cy="1670778"/>
          </a:xfrm>
          <a:prstGeom prst="rect">
            <a:avLst/>
          </a:prstGeom>
        </p:spPr>
        <p:txBody>
          <a:bodyPr wrap="square">
            <a:spAutoFit/>
          </a:bodyPr>
          <a:lstStyle/>
          <a:p>
            <a:pPr>
              <a:lnSpc>
                <a:spcPct val="200000"/>
              </a:lnSpc>
              <a:buFont typeface="Wingdings" pitchFamily="2" charset="2"/>
              <a:buChar char="l"/>
            </a:pPr>
            <a:r>
              <a:rPr lang="zh-CN" altLang="en-US" dirty="0" smtClean="0"/>
              <a:t>不同的序列类型具有形式多样的连接方式，通用的连接方式是使用操作符“</a:t>
            </a:r>
            <a:r>
              <a:rPr lang="en-US" altLang="zh-CN" dirty="0" smtClean="0"/>
              <a:t>+”</a:t>
            </a:r>
            <a:r>
              <a:rPr lang="zh-CN" altLang="en-US" dirty="0" smtClean="0"/>
              <a:t>，语法格式是：</a:t>
            </a:r>
          </a:p>
          <a:p>
            <a:pPr>
              <a:lnSpc>
                <a:spcPct val="200000"/>
              </a:lnSpc>
              <a:buFont typeface="Wingdings" pitchFamily="2" charset="2"/>
              <a:buChar char="l"/>
            </a:pPr>
            <a:r>
              <a:rPr lang="zh-CN" altLang="en-US" dirty="0" smtClean="0"/>
              <a:t>新序列</a:t>
            </a:r>
            <a:r>
              <a:rPr lang="en-US" altLang="zh-CN" dirty="0" smtClean="0"/>
              <a:t>=</a:t>
            </a:r>
            <a:r>
              <a:rPr lang="zh-CN" altLang="en-US" dirty="0" smtClean="0"/>
              <a:t>序列</a:t>
            </a:r>
            <a:r>
              <a:rPr lang="en-US" altLang="zh-CN" dirty="0" smtClean="0"/>
              <a:t>1+</a:t>
            </a:r>
            <a:r>
              <a:rPr lang="zh-CN" altLang="en-US" dirty="0" smtClean="0"/>
              <a:t>序列</a:t>
            </a:r>
            <a:r>
              <a:rPr lang="en-US" altLang="zh-CN" dirty="0" smtClean="0"/>
              <a:t>2</a:t>
            </a:r>
          </a:p>
        </p:txBody>
      </p:sp>
      <p:sp>
        <p:nvSpPr>
          <p:cNvPr id="10" name="文本框 7"/>
          <p:cNvSpPr txBox="1">
            <a:spLocks noChangeArrowheads="1"/>
          </p:cNvSpPr>
          <p:nvPr/>
        </p:nvSpPr>
        <p:spPr bwMode="auto">
          <a:xfrm>
            <a:off x="6177459" y="317165"/>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236471" y="900269"/>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074822" y="955441"/>
            <a:ext cx="4965843" cy="3416320"/>
          </a:xfrm>
          <a:prstGeom prst="rect">
            <a:avLst/>
          </a:prstGeom>
        </p:spPr>
        <p:txBody>
          <a:bodyPr wrap="square">
            <a:spAutoFit/>
          </a:bodyPr>
          <a:lstStyle/>
          <a:p>
            <a:r>
              <a:rPr lang="en-US" altLang="zh-CN" dirty="0" smtClean="0"/>
              <a:t>list1=['</a:t>
            </a:r>
            <a:r>
              <a:rPr lang="en-US" altLang="zh-CN" dirty="0" err="1" smtClean="0"/>
              <a:t>How','are','you</a:t>
            </a:r>
            <a:r>
              <a:rPr lang="en-US" altLang="zh-CN" dirty="0" smtClean="0"/>
              <a:t>','?']</a:t>
            </a:r>
            <a:endParaRPr lang="zh-CN" altLang="zh-CN" dirty="0" smtClean="0"/>
          </a:p>
          <a:p>
            <a:r>
              <a:rPr lang="en-US" altLang="zh-CN" dirty="0" smtClean="0"/>
              <a:t>list2=['</a:t>
            </a:r>
            <a:r>
              <a:rPr lang="en-US" altLang="zh-CN" dirty="0" err="1" smtClean="0"/>
              <a:t>I','am','fine</a:t>
            </a:r>
            <a:r>
              <a:rPr lang="en-US" altLang="zh-CN" dirty="0" smtClean="0"/>
              <a:t>','.']</a:t>
            </a:r>
            <a:endParaRPr lang="zh-CN" altLang="zh-CN" dirty="0" smtClean="0"/>
          </a:p>
          <a:p>
            <a:r>
              <a:rPr lang="en-US" altLang="zh-CN" dirty="0" smtClean="0"/>
              <a:t>list3=list1+list2</a:t>
            </a:r>
            <a:endParaRPr lang="zh-CN" altLang="zh-CN" dirty="0" smtClean="0"/>
          </a:p>
          <a:p>
            <a:r>
              <a:rPr lang="en-US" altLang="zh-CN" dirty="0" smtClean="0"/>
              <a:t>print(list3)</a:t>
            </a:r>
            <a:endParaRPr lang="zh-CN" altLang="zh-CN" dirty="0" smtClean="0"/>
          </a:p>
          <a:p>
            <a:r>
              <a:rPr lang="en-US" altLang="zh-CN" dirty="0" smtClean="0"/>
              <a:t>tuple1=('</a:t>
            </a:r>
            <a:r>
              <a:rPr lang="en-US" altLang="zh-CN" dirty="0" err="1" smtClean="0"/>
              <a:t>red','green','blue</a:t>
            </a:r>
            <a:r>
              <a:rPr lang="en-US" altLang="zh-CN" dirty="0" smtClean="0"/>
              <a:t>')</a:t>
            </a:r>
            <a:endParaRPr lang="zh-CN" altLang="zh-CN" dirty="0" smtClean="0"/>
          </a:p>
          <a:p>
            <a:r>
              <a:rPr lang="en-US" altLang="zh-CN" dirty="0" smtClean="0"/>
              <a:t>tuple2=(255,255,255)</a:t>
            </a:r>
            <a:endParaRPr lang="zh-CN" altLang="zh-CN" dirty="0" smtClean="0"/>
          </a:p>
          <a:p>
            <a:r>
              <a:rPr lang="en-US" altLang="zh-CN" dirty="0" smtClean="0"/>
              <a:t>tuple3=tuple1+tuple2</a:t>
            </a:r>
            <a:endParaRPr lang="zh-CN" altLang="zh-CN" dirty="0" smtClean="0"/>
          </a:p>
          <a:p>
            <a:r>
              <a:rPr lang="en-US" altLang="zh-CN" dirty="0" smtClean="0"/>
              <a:t>print(tuple3)</a:t>
            </a:r>
            <a:endParaRPr lang="zh-CN" altLang="zh-CN" dirty="0" smtClean="0"/>
          </a:p>
          <a:p>
            <a:r>
              <a:rPr lang="en-US" altLang="zh-CN" dirty="0" smtClean="0"/>
              <a:t>str1='Good'</a:t>
            </a:r>
            <a:endParaRPr lang="zh-CN" altLang="zh-CN" dirty="0" smtClean="0"/>
          </a:p>
          <a:p>
            <a:r>
              <a:rPr lang="en-US" altLang="zh-CN" dirty="0" smtClean="0"/>
              <a:t>str2='Luck'</a:t>
            </a:r>
            <a:endParaRPr lang="zh-CN" altLang="zh-CN" dirty="0" smtClean="0"/>
          </a:p>
          <a:p>
            <a:r>
              <a:rPr lang="en-US" altLang="zh-CN" dirty="0" smtClean="0"/>
              <a:t>str3=str1+' '+str2</a:t>
            </a:r>
            <a:endParaRPr lang="zh-CN" altLang="zh-CN" dirty="0" smtClean="0"/>
          </a:p>
          <a:p>
            <a:r>
              <a:rPr lang="en-US" altLang="zh-CN" dirty="0" smtClean="0"/>
              <a:t>print(str3)</a:t>
            </a:r>
            <a:endParaRPr lang="zh-CN"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4.2.2 </a:t>
            </a:r>
            <a:r>
              <a:rPr lang="zh-CN" altLang="en-US" dirty="0" smtClean="0"/>
              <a:t>元组与列表通用操作</a:t>
            </a:r>
            <a:endParaRPr lang="zh-CN" altLang="zh-CN" dirty="0"/>
          </a:p>
        </p:txBody>
      </p:sp>
      <p:sp>
        <p:nvSpPr>
          <p:cNvPr id="9" name="文本框 7"/>
          <p:cNvSpPr txBox="1">
            <a:spLocks noChangeArrowheads="1"/>
          </p:cNvSpPr>
          <p:nvPr/>
        </p:nvSpPr>
        <p:spPr bwMode="auto">
          <a:xfrm>
            <a:off x="374253" y="1420331"/>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(3)</a:t>
            </a:r>
            <a:r>
              <a:rPr lang="zh-CN" altLang="en-US" sz="1800" b="1" dirty="0" smtClean="0">
                <a:solidFill>
                  <a:srgbClr val="1B3868"/>
                </a:solidFill>
              </a:rPr>
              <a:t>序列复制</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82088"/>
            <a:ext cx="4965843" cy="1670778"/>
          </a:xfrm>
          <a:prstGeom prst="rect">
            <a:avLst/>
          </a:prstGeom>
        </p:spPr>
        <p:txBody>
          <a:bodyPr wrap="square">
            <a:spAutoFit/>
          </a:bodyPr>
          <a:lstStyle/>
          <a:p>
            <a:pPr>
              <a:lnSpc>
                <a:spcPct val="200000"/>
              </a:lnSpc>
              <a:buFont typeface="Wingdings" pitchFamily="2" charset="2"/>
              <a:buChar char="l"/>
            </a:pPr>
            <a:r>
              <a:rPr lang="zh-CN" altLang="en-US" dirty="0" smtClean="0"/>
              <a:t>序列复制指将一个序列复制多次后连接为一个新序列，使用操作符“*”，语法格式是：</a:t>
            </a:r>
          </a:p>
          <a:p>
            <a:pPr>
              <a:lnSpc>
                <a:spcPct val="200000"/>
              </a:lnSpc>
              <a:buFont typeface="Wingdings" pitchFamily="2" charset="2"/>
              <a:buChar char="l"/>
            </a:pPr>
            <a:r>
              <a:rPr lang="zh-CN" altLang="en-US" dirty="0" smtClean="0"/>
              <a:t>新序列</a:t>
            </a:r>
            <a:r>
              <a:rPr lang="en-US" altLang="zh-CN" dirty="0" smtClean="0"/>
              <a:t>=</a:t>
            </a:r>
            <a:r>
              <a:rPr lang="zh-CN" altLang="en-US" dirty="0" smtClean="0"/>
              <a:t>原序列*</a:t>
            </a:r>
            <a:r>
              <a:rPr lang="en-US" altLang="zh-CN" dirty="0" smtClean="0"/>
              <a:t>n</a:t>
            </a:r>
          </a:p>
        </p:txBody>
      </p:sp>
      <p:sp>
        <p:nvSpPr>
          <p:cNvPr id="10" name="文本框 7"/>
          <p:cNvSpPr txBox="1">
            <a:spLocks noChangeArrowheads="1"/>
          </p:cNvSpPr>
          <p:nvPr/>
        </p:nvSpPr>
        <p:spPr bwMode="auto">
          <a:xfrm>
            <a:off x="6289426" y="15581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273793" y="20199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261435" y="2289718"/>
            <a:ext cx="4965843" cy="2778774"/>
          </a:xfrm>
          <a:prstGeom prst="rect">
            <a:avLst/>
          </a:prstGeom>
        </p:spPr>
        <p:txBody>
          <a:bodyPr wrap="square">
            <a:spAutoFit/>
          </a:bodyPr>
          <a:lstStyle/>
          <a:p>
            <a:pPr>
              <a:lnSpc>
                <a:spcPct val="200000"/>
              </a:lnSpc>
            </a:pPr>
            <a:r>
              <a:rPr lang="en-US" altLang="zh-CN" dirty="0" smtClean="0"/>
              <a:t>list1=[True]</a:t>
            </a:r>
            <a:endParaRPr lang="zh-CN" altLang="zh-CN" dirty="0" smtClean="0"/>
          </a:p>
          <a:p>
            <a:pPr>
              <a:lnSpc>
                <a:spcPct val="200000"/>
              </a:lnSpc>
            </a:pPr>
            <a:r>
              <a:rPr lang="en-US" altLang="zh-CN" dirty="0" smtClean="0"/>
              <a:t>list2=list1*5</a:t>
            </a:r>
            <a:endParaRPr lang="zh-CN" altLang="zh-CN" dirty="0" smtClean="0"/>
          </a:p>
          <a:p>
            <a:pPr>
              <a:lnSpc>
                <a:spcPct val="200000"/>
              </a:lnSpc>
            </a:pPr>
            <a:r>
              <a:rPr lang="en-US" altLang="zh-CN" dirty="0" smtClean="0"/>
              <a:t>print(list2)</a:t>
            </a:r>
            <a:endParaRPr lang="zh-CN" altLang="zh-CN" dirty="0" smtClean="0"/>
          </a:p>
          <a:p>
            <a:pPr>
              <a:lnSpc>
                <a:spcPct val="200000"/>
              </a:lnSpc>
            </a:pPr>
            <a:r>
              <a:rPr lang="en-US" altLang="zh-CN" dirty="0" smtClean="0"/>
              <a:t>str1='#'*25</a:t>
            </a:r>
            <a:endParaRPr lang="zh-CN" altLang="zh-CN" dirty="0" smtClean="0"/>
          </a:p>
          <a:p>
            <a:pPr>
              <a:lnSpc>
                <a:spcPct val="200000"/>
              </a:lnSpc>
            </a:pPr>
            <a:r>
              <a:rPr lang="en-US" altLang="zh-CN" dirty="0" smtClean="0"/>
              <a:t>print(str1)</a:t>
            </a:r>
            <a:endParaRPr lang="zh-CN"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4.2.2 </a:t>
            </a:r>
            <a:r>
              <a:rPr lang="zh-CN" altLang="en-US" dirty="0" smtClean="0"/>
              <a:t>元组与列表通用操作</a:t>
            </a:r>
            <a:endParaRPr lang="zh-CN" altLang="zh-CN" dirty="0"/>
          </a:p>
        </p:txBody>
      </p:sp>
      <p:sp>
        <p:nvSpPr>
          <p:cNvPr id="9" name="文本框 7"/>
          <p:cNvSpPr txBox="1">
            <a:spLocks noChangeArrowheads="1"/>
          </p:cNvSpPr>
          <p:nvPr/>
        </p:nvSpPr>
        <p:spPr bwMode="auto">
          <a:xfrm>
            <a:off x="374253" y="1420331"/>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(4)</a:t>
            </a:r>
            <a:r>
              <a:rPr lang="zh-CN" altLang="en-US" sz="1800" b="1" dirty="0" smtClean="0">
                <a:solidFill>
                  <a:srgbClr val="1B3868"/>
                </a:solidFill>
              </a:rPr>
              <a:t>序列成员运算</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82088"/>
            <a:ext cx="4965843" cy="3886770"/>
          </a:xfrm>
          <a:prstGeom prst="rect">
            <a:avLst/>
          </a:prstGeom>
        </p:spPr>
        <p:txBody>
          <a:bodyPr wrap="square">
            <a:spAutoFit/>
          </a:bodyPr>
          <a:lstStyle/>
          <a:p>
            <a:pPr>
              <a:lnSpc>
                <a:spcPct val="200000"/>
              </a:lnSpc>
              <a:buFont typeface="Wingdings" pitchFamily="2" charset="2"/>
              <a:buChar char="l"/>
            </a:pPr>
            <a:r>
              <a:rPr lang="zh-CN" altLang="en-US" dirty="0" smtClean="0"/>
              <a:t>序列成员运算用于检查元素是否存在于序列，运算结果是布尔类型</a:t>
            </a:r>
            <a:r>
              <a:rPr lang="zh-CN" altLang="en-US" dirty="0" smtClean="0"/>
              <a:t>。使</a:t>
            </a:r>
            <a:r>
              <a:rPr lang="zh-CN" altLang="en-US" dirty="0" smtClean="0"/>
              <a:t>用</a:t>
            </a:r>
            <a:r>
              <a:rPr lang="en-US" altLang="zh-CN" dirty="0" smtClean="0"/>
              <a:t>in</a:t>
            </a:r>
            <a:r>
              <a:rPr lang="zh-CN" altLang="en-US" dirty="0" smtClean="0"/>
              <a:t>运算符，元素存在于序列返回</a:t>
            </a:r>
            <a:r>
              <a:rPr lang="en-US" altLang="zh-CN" dirty="0" smtClean="0"/>
              <a:t>True,</a:t>
            </a:r>
            <a:r>
              <a:rPr lang="zh-CN" altLang="en-US" dirty="0" smtClean="0"/>
              <a:t>否则返回</a:t>
            </a:r>
            <a:r>
              <a:rPr lang="en-US" altLang="zh-CN" dirty="0" smtClean="0"/>
              <a:t>False</a:t>
            </a:r>
            <a:r>
              <a:rPr lang="zh-CN" altLang="en-US" dirty="0" smtClean="0"/>
              <a:t>；使用</a:t>
            </a:r>
            <a:r>
              <a:rPr lang="en-US" altLang="zh-CN" dirty="0" smtClean="0"/>
              <a:t>not in</a:t>
            </a:r>
            <a:r>
              <a:rPr lang="zh-CN" altLang="en-US" dirty="0" smtClean="0"/>
              <a:t>运算符，元素不存在于序列返回</a:t>
            </a:r>
            <a:r>
              <a:rPr lang="en-US" altLang="zh-CN" dirty="0" smtClean="0"/>
              <a:t>True,</a:t>
            </a:r>
            <a:r>
              <a:rPr lang="zh-CN" altLang="en-US" dirty="0" smtClean="0"/>
              <a:t>否则返回</a:t>
            </a:r>
            <a:r>
              <a:rPr lang="en-US" altLang="zh-CN" dirty="0" smtClean="0"/>
              <a:t>False</a:t>
            </a:r>
            <a:r>
              <a:rPr lang="zh-CN" altLang="en-US" dirty="0" smtClean="0"/>
              <a:t>。语法格式是</a:t>
            </a:r>
            <a:r>
              <a:rPr lang="zh-CN" altLang="en-US" dirty="0" smtClean="0"/>
              <a:t>：</a:t>
            </a:r>
            <a:endParaRPr lang="en-US" altLang="zh-CN" dirty="0" smtClean="0"/>
          </a:p>
          <a:p>
            <a:pPr>
              <a:lnSpc>
                <a:spcPct val="200000"/>
              </a:lnSpc>
              <a:buFont typeface="Wingdings" pitchFamily="2" charset="2"/>
              <a:buChar char="l"/>
            </a:pPr>
            <a:r>
              <a:rPr lang="zh-CN" altLang="en-US" dirty="0" smtClean="0"/>
              <a:t>元素 </a:t>
            </a:r>
            <a:r>
              <a:rPr lang="en-US" altLang="zh-CN" dirty="0" smtClean="0"/>
              <a:t>in </a:t>
            </a:r>
            <a:r>
              <a:rPr lang="zh-CN" altLang="en-US" dirty="0" smtClean="0"/>
              <a:t>序列</a:t>
            </a:r>
          </a:p>
          <a:p>
            <a:pPr>
              <a:lnSpc>
                <a:spcPct val="200000"/>
              </a:lnSpc>
              <a:buFont typeface="Wingdings" pitchFamily="2" charset="2"/>
              <a:buChar char="l"/>
            </a:pPr>
            <a:r>
              <a:rPr lang="zh-CN" altLang="en-US" dirty="0" smtClean="0"/>
              <a:t>元素 </a:t>
            </a:r>
            <a:r>
              <a:rPr lang="en-US" altLang="zh-CN" dirty="0" smtClean="0"/>
              <a:t>not in </a:t>
            </a:r>
            <a:r>
              <a:rPr lang="zh-CN" altLang="en-US" dirty="0" smtClean="0"/>
              <a:t>序</a:t>
            </a:r>
            <a:r>
              <a:rPr lang="zh-CN" altLang="en-US" dirty="0" smtClean="0"/>
              <a:t>列</a:t>
            </a:r>
            <a:endParaRPr lang="zh-CN" altLang="en-US" dirty="0" smtClean="0"/>
          </a:p>
        </p:txBody>
      </p:sp>
      <p:sp>
        <p:nvSpPr>
          <p:cNvPr id="10" name="文本框 7"/>
          <p:cNvSpPr txBox="1">
            <a:spLocks noChangeArrowheads="1"/>
          </p:cNvSpPr>
          <p:nvPr/>
        </p:nvSpPr>
        <p:spPr bwMode="auto">
          <a:xfrm>
            <a:off x="6289426" y="15581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273793" y="20199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261435" y="2289718"/>
            <a:ext cx="4965843" cy="3332772"/>
          </a:xfrm>
          <a:prstGeom prst="rect">
            <a:avLst/>
          </a:prstGeom>
        </p:spPr>
        <p:txBody>
          <a:bodyPr wrap="square">
            <a:spAutoFit/>
          </a:bodyPr>
          <a:lstStyle/>
          <a:p>
            <a:pPr>
              <a:lnSpc>
                <a:spcPct val="200000"/>
              </a:lnSpc>
            </a:pPr>
            <a:r>
              <a:rPr lang="en-US" altLang="zh-CN" dirty="0" smtClean="0"/>
              <a:t>list1=[90,80,70,60]</a:t>
            </a:r>
          </a:p>
          <a:p>
            <a:pPr>
              <a:lnSpc>
                <a:spcPct val="200000"/>
              </a:lnSpc>
            </a:pPr>
            <a:r>
              <a:rPr lang="en-US" altLang="zh-CN" dirty="0" smtClean="0"/>
              <a:t>tuple1=('A','B','C','D')</a:t>
            </a:r>
          </a:p>
          <a:p>
            <a:pPr>
              <a:lnSpc>
                <a:spcPct val="200000"/>
              </a:lnSpc>
            </a:pPr>
            <a:r>
              <a:rPr lang="en-US" altLang="zh-CN" dirty="0" smtClean="0"/>
              <a:t>str1='zhangsan@163.com'</a:t>
            </a:r>
          </a:p>
          <a:p>
            <a:pPr>
              <a:lnSpc>
                <a:spcPct val="200000"/>
              </a:lnSpc>
            </a:pPr>
            <a:r>
              <a:rPr lang="en-US" altLang="zh-CN" dirty="0" smtClean="0"/>
              <a:t>print(80 not in list1)</a:t>
            </a:r>
          </a:p>
          <a:p>
            <a:pPr>
              <a:lnSpc>
                <a:spcPct val="200000"/>
              </a:lnSpc>
            </a:pPr>
            <a:r>
              <a:rPr lang="en-US" altLang="zh-CN" dirty="0" smtClean="0"/>
              <a:t>print('B' in tuple1)</a:t>
            </a:r>
          </a:p>
          <a:p>
            <a:pPr>
              <a:lnSpc>
                <a:spcPct val="200000"/>
              </a:lnSpc>
            </a:pPr>
            <a:r>
              <a:rPr lang="en-US" altLang="zh-CN" dirty="0" smtClean="0"/>
              <a:t>print('@' in str1)</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4.2.2 </a:t>
            </a:r>
            <a:r>
              <a:rPr lang="zh-CN" altLang="en-US" dirty="0" smtClean="0"/>
              <a:t>元组与列表通用操作</a:t>
            </a:r>
            <a:endParaRPr lang="zh-CN" altLang="zh-CN" dirty="0"/>
          </a:p>
        </p:txBody>
      </p:sp>
      <p:sp>
        <p:nvSpPr>
          <p:cNvPr id="9" name="文本框 7"/>
          <p:cNvSpPr txBox="1">
            <a:spLocks noChangeArrowheads="1"/>
          </p:cNvSpPr>
          <p:nvPr/>
        </p:nvSpPr>
        <p:spPr bwMode="auto">
          <a:xfrm>
            <a:off x="374253" y="1420331"/>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(5)</a:t>
            </a:r>
            <a:r>
              <a:rPr lang="zh-CN" altLang="en-US" sz="1800" b="1" dirty="0" smtClean="0">
                <a:solidFill>
                  <a:srgbClr val="1B3868"/>
                </a:solidFill>
              </a:rPr>
              <a:t>序列相关函数</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82088"/>
            <a:ext cx="4965843" cy="3416320"/>
          </a:xfrm>
          <a:prstGeom prst="rect">
            <a:avLst/>
          </a:prstGeom>
        </p:spPr>
        <p:txBody>
          <a:bodyPr wrap="square">
            <a:spAutoFit/>
          </a:bodyPr>
          <a:lstStyle/>
          <a:p>
            <a:pPr>
              <a:lnSpc>
                <a:spcPct val="200000"/>
              </a:lnSpc>
              <a:buFont typeface="Wingdings" pitchFamily="2" charset="2"/>
              <a:buChar char="l"/>
            </a:pPr>
            <a:r>
              <a:rPr lang="en-US" altLang="zh-CN" dirty="0" err="1" smtClean="0"/>
              <a:t>len</a:t>
            </a:r>
            <a:r>
              <a:rPr lang="en-US" altLang="zh-CN" dirty="0" smtClean="0"/>
              <a:t>(</a:t>
            </a:r>
            <a:r>
              <a:rPr lang="zh-CN" altLang="en-US" dirty="0" smtClean="0"/>
              <a:t>序列</a:t>
            </a:r>
            <a:r>
              <a:rPr lang="en-US" altLang="zh-CN" dirty="0" smtClean="0"/>
              <a:t>)</a:t>
            </a:r>
            <a:r>
              <a:rPr lang="zh-CN" altLang="en-US" dirty="0" smtClean="0"/>
              <a:t>函数用于计算序列中元素的数量，返回一个整数</a:t>
            </a:r>
            <a:r>
              <a:rPr lang="zh-CN" altLang="en-US" dirty="0" smtClean="0"/>
              <a:t>；</a:t>
            </a:r>
            <a:endParaRPr lang="en-US" altLang="zh-CN" dirty="0" smtClean="0"/>
          </a:p>
          <a:p>
            <a:pPr>
              <a:lnSpc>
                <a:spcPct val="200000"/>
              </a:lnSpc>
              <a:buFont typeface="Wingdings" pitchFamily="2" charset="2"/>
              <a:buChar char="l"/>
            </a:pPr>
            <a:r>
              <a:rPr lang="en-US" altLang="zh-CN" dirty="0" smtClean="0"/>
              <a:t>max</a:t>
            </a:r>
            <a:r>
              <a:rPr lang="en-US" altLang="zh-CN" dirty="0" smtClean="0"/>
              <a:t>(</a:t>
            </a:r>
            <a:r>
              <a:rPr lang="zh-CN" altLang="en-US" dirty="0" smtClean="0"/>
              <a:t>序列</a:t>
            </a:r>
            <a:r>
              <a:rPr lang="en-US" altLang="zh-CN" dirty="0" smtClean="0"/>
              <a:t>)</a:t>
            </a:r>
            <a:r>
              <a:rPr lang="zh-CN" altLang="en-US" dirty="0" smtClean="0"/>
              <a:t>函数用于查找序列中的最大元素，返回最大值</a:t>
            </a:r>
            <a:r>
              <a:rPr lang="zh-CN" altLang="en-US" dirty="0" smtClean="0"/>
              <a:t>；</a:t>
            </a:r>
            <a:endParaRPr lang="en-US" altLang="zh-CN" dirty="0" smtClean="0"/>
          </a:p>
          <a:p>
            <a:pPr>
              <a:lnSpc>
                <a:spcPct val="200000"/>
              </a:lnSpc>
              <a:buFont typeface="Wingdings" pitchFamily="2" charset="2"/>
              <a:buChar char="l"/>
            </a:pPr>
            <a:r>
              <a:rPr lang="en-US" altLang="zh-CN" dirty="0" smtClean="0"/>
              <a:t>min</a:t>
            </a:r>
            <a:r>
              <a:rPr lang="en-US" altLang="zh-CN" dirty="0" smtClean="0"/>
              <a:t>(</a:t>
            </a:r>
            <a:r>
              <a:rPr lang="zh-CN" altLang="en-US" dirty="0" smtClean="0"/>
              <a:t>序列</a:t>
            </a:r>
            <a:r>
              <a:rPr lang="en-US" altLang="zh-CN" dirty="0" smtClean="0"/>
              <a:t>)</a:t>
            </a:r>
            <a:r>
              <a:rPr lang="zh-CN" altLang="en-US" dirty="0" smtClean="0"/>
              <a:t>函数用于查找序列中的最小元素，返回最小值。</a:t>
            </a:r>
            <a:endParaRPr lang="en-US" altLang="zh-CN" dirty="0" smtClean="0"/>
          </a:p>
        </p:txBody>
      </p:sp>
      <p:sp>
        <p:nvSpPr>
          <p:cNvPr id="10" name="文本框 7"/>
          <p:cNvSpPr txBox="1">
            <a:spLocks noChangeArrowheads="1"/>
          </p:cNvSpPr>
          <p:nvPr/>
        </p:nvSpPr>
        <p:spPr bwMode="auto">
          <a:xfrm>
            <a:off x="6289426" y="15581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273793" y="20199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261435" y="2289718"/>
            <a:ext cx="4965843" cy="3886770"/>
          </a:xfrm>
          <a:prstGeom prst="rect">
            <a:avLst/>
          </a:prstGeom>
        </p:spPr>
        <p:txBody>
          <a:bodyPr wrap="square">
            <a:spAutoFit/>
          </a:bodyPr>
          <a:lstStyle/>
          <a:p>
            <a:pPr>
              <a:lnSpc>
                <a:spcPct val="200000"/>
              </a:lnSpc>
            </a:pPr>
            <a:r>
              <a:rPr lang="en-US" altLang="zh-CN" dirty="0" smtClean="0"/>
              <a:t>list1=['</a:t>
            </a:r>
            <a:r>
              <a:rPr lang="en-US" altLang="zh-CN" dirty="0" err="1" smtClean="0"/>
              <a:t>red','green','blue</a:t>
            </a:r>
            <a:r>
              <a:rPr lang="en-US" altLang="zh-CN" dirty="0" smtClean="0"/>
              <a:t>']</a:t>
            </a:r>
          </a:p>
          <a:p>
            <a:pPr>
              <a:lnSpc>
                <a:spcPct val="200000"/>
              </a:lnSpc>
            </a:pPr>
            <a:r>
              <a:rPr lang="en-US" altLang="zh-CN" dirty="0" smtClean="0"/>
              <a:t>tuple1=(205,57,174)</a:t>
            </a:r>
          </a:p>
          <a:p>
            <a:pPr>
              <a:lnSpc>
                <a:spcPct val="200000"/>
              </a:lnSpc>
            </a:pPr>
            <a:r>
              <a:rPr lang="en-US" altLang="zh-CN" dirty="0" smtClean="0"/>
              <a:t>str1='</a:t>
            </a:r>
            <a:r>
              <a:rPr lang="en-US" altLang="zh-CN" dirty="0" err="1" smtClean="0"/>
              <a:t>abcdABCD</a:t>
            </a:r>
            <a:r>
              <a:rPr lang="en-US" altLang="zh-CN" dirty="0" smtClean="0"/>
              <a:t>'</a:t>
            </a:r>
          </a:p>
          <a:p>
            <a:pPr>
              <a:lnSpc>
                <a:spcPct val="200000"/>
              </a:lnSpc>
            </a:pPr>
            <a:r>
              <a:rPr lang="en-US" altLang="zh-CN" dirty="0" smtClean="0"/>
              <a:t>print(max(list1))</a:t>
            </a:r>
          </a:p>
          <a:p>
            <a:pPr>
              <a:lnSpc>
                <a:spcPct val="200000"/>
              </a:lnSpc>
            </a:pPr>
            <a:r>
              <a:rPr lang="en-US" altLang="zh-CN" dirty="0" smtClean="0"/>
              <a:t>print(min(tuple1))</a:t>
            </a:r>
          </a:p>
          <a:p>
            <a:pPr>
              <a:lnSpc>
                <a:spcPct val="200000"/>
              </a:lnSpc>
            </a:pPr>
            <a:r>
              <a:rPr lang="en-US" altLang="zh-CN" dirty="0" smtClean="0"/>
              <a:t>print(</a:t>
            </a:r>
            <a:r>
              <a:rPr lang="en-US" altLang="zh-CN" dirty="0" err="1" smtClean="0"/>
              <a:t>len</a:t>
            </a:r>
            <a:r>
              <a:rPr lang="en-US" altLang="zh-CN" dirty="0" smtClean="0"/>
              <a:t>(str1))</a:t>
            </a:r>
          </a:p>
          <a:p>
            <a:pPr>
              <a:lnSpc>
                <a:spcPct val="200000"/>
              </a:lnSpc>
            </a:pPr>
            <a:r>
              <a:rPr lang="en-US" altLang="zh-CN" dirty="0" smtClean="0"/>
              <a:t>print(max(str1))</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4.2.3 </a:t>
            </a:r>
            <a:r>
              <a:rPr lang="zh-CN" altLang="en-US" dirty="0" smtClean="0"/>
              <a:t>序列类型间的相互转换</a:t>
            </a:r>
            <a:endParaRPr lang="zh-CN" altLang="zh-CN" dirty="0"/>
          </a:p>
        </p:txBody>
      </p:sp>
      <p:sp>
        <p:nvSpPr>
          <p:cNvPr id="9" name="文本框 7"/>
          <p:cNvSpPr txBox="1">
            <a:spLocks noChangeArrowheads="1"/>
          </p:cNvSpPr>
          <p:nvPr/>
        </p:nvSpPr>
        <p:spPr bwMode="auto">
          <a:xfrm>
            <a:off x="374253" y="1420331"/>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(1)</a:t>
            </a:r>
            <a:r>
              <a:rPr lang="zh-CN" altLang="en-US" sz="1800" b="1" dirty="0" smtClean="0">
                <a:solidFill>
                  <a:srgbClr val="1B3868"/>
                </a:solidFill>
              </a:rPr>
              <a:t>使用构造函数转换</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82088"/>
            <a:ext cx="4965843" cy="2308324"/>
          </a:xfrm>
          <a:prstGeom prst="rect">
            <a:avLst/>
          </a:prstGeom>
        </p:spPr>
        <p:txBody>
          <a:bodyPr wrap="square">
            <a:spAutoFit/>
          </a:bodyPr>
          <a:lstStyle/>
          <a:p>
            <a:pPr>
              <a:lnSpc>
                <a:spcPct val="200000"/>
              </a:lnSpc>
              <a:buFont typeface="Wingdings" pitchFamily="2" charset="2"/>
              <a:buChar char="l"/>
            </a:pPr>
            <a:r>
              <a:rPr lang="zh-CN" altLang="en-US" dirty="0" smtClean="0"/>
              <a:t>列表、元组、字符串的构造函数中，均提供了用可迭代对象构造的方</a:t>
            </a:r>
            <a:r>
              <a:rPr lang="zh-CN" altLang="en-US" dirty="0" smtClean="0"/>
              <a:t>法，</a:t>
            </a:r>
            <a:r>
              <a:rPr lang="zh-CN" altLang="en-US" dirty="0" smtClean="0"/>
              <a:t>可</a:t>
            </a:r>
            <a:r>
              <a:rPr lang="zh-CN" altLang="en-US" dirty="0" smtClean="0"/>
              <a:t>用</a:t>
            </a:r>
            <a:r>
              <a:rPr lang="zh-CN" altLang="en-US" dirty="0" smtClean="0"/>
              <a:t>于构造新的序列对象。语法格式是：</a:t>
            </a:r>
          </a:p>
          <a:p>
            <a:pPr>
              <a:lnSpc>
                <a:spcPct val="200000"/>
              </a:lnSpc>
              <a:buFont typeface="Wingdings" pitchFamily="2" charset="2"/>
              <a:buChar char="l"/>
            </a:pPr>
            <a:r>
              <a:rPr lang="zh-CN" altLang="en-US" dirty="0" smtClean="0"/>
              <a:t>新序列</a:t>
            </a:r>
            <a:r>
              <a:rPr lang="en-US" altLang="zh-CN" dirty="0" smtClean="0"/>
              <a:t>=</a:t>
            </a:r>
            <a:r>
              <a:rPr lang="zh-CN" altLang="en-US" dirty="0" smtClean="0"/>
              <a:t>序列构造函数</a:t>
            </a:r>
            <a:r>
              <a:rPr lang="en-US" altLang="zh-CN" dirty="0" smtClean="0"/>
              <a:t>(</a:t>
            </a:r>
            <a:r>
              <a:rPr lang="zh-CN" altLang="en-US" dirty="0" smtClean="0"/>
              <a:t>序列对象</a:t>
            </a:r>
            <a:r>
              <a:rPr lang="en-US" altLang="zh-CN" dirty="0" smtClean="0"/>
              <a:t>)</a:t>
            </a:r>
          </a:p>
        </p:txBody>
      </p:sp>
      <p:sp>
        <p:nvSpPr>
          <p:cNvPr id="10" name="文本框 7"/>
          <p:cNvSpPr txBox="1">
            <a:spLocks noChangeArrowheads="1"/>
          </p:cNvSpPr>
          <p:nvPr/>
        </p:nvSpPr>
        <p:spPr bwMode="auto">
          <a:xfrm>
            <a:off x="6314826" y="6945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388093" y="1169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312235" y="1426118"/>
            <a:ext cx="4965843" cy="4994765"/>
          </a:xfrm>
          <a:prstGeom prst="rect">
            <a:avLst/>
          </a:prstGeom>
        </p:spPr>
        <p:txBody>
          <a:bodyPr wrap="square">
            <a:spAutoFit/>
          </a:bodyPr>
          <a:lstStyle/>
          <a:p>
            <a:pPr>
              <a:lnSpc>
                <a:spcPct val="200000"/>
              </a:lnSpc>
            </a:pPr>
            <a:r>
              <a:rPr lang="en-US" altLang="zh-CN" dirty="0" smtClean="0"/>
              <a:t>list1=['</a:t>
            </a:r>
            <a:r>
              <a:rPr lang="en-US" altLang="zh-CN" dirty="0" err="1" smtClean="0"/>
              <a:t>h','e','l','l','o</a:t>
            </a:r>
            <a:r>
              <a:rPr lang="en-US" altLang="zh-CN" dirty="0" smtClean="0"/>
              <a:t>']</a:t>
            </a:r>
          </a:p>
          <a:p>
            <a:pPr>
              <a:lnSpc>
                <a:spcPct val="200000"/>
              </a:lnSpc>
            </a:pPr>
            <a:r>
              <a:rPr lang="en-US" altLang="zh-CN" dirty="0" smtClean="0"/>
              <a:t>tuple1=('</a:t>
            </a:r>
            <a:r>
              <a:rPr lang="en-US" altLang="zh-CN" dirty="0" err="1" smtClean="0"/>
              <a:t>h','e','l','l','o</a:t>
            </a:r>
            <a:r>
              <a:rPr lang="en-US" altLang="zh-CN" dirty="0" smtClean="0"/>
              <a:t>')</a:t>
            </a:r>
          </a:p>
          <a:p>
            <a:pPr>
              <a:lnSpc>
                <a:spcPct val="200000"/>
              </a:lnSpc>
            </a:pPr>
            <a:r>
              <a:rPr lang="en-US" altLang="zh-CN" dirty="0" smtClean="0"/>
              <a:t>str1='hello'</a:t>
            </a:r>
          </a:p>
          <a:p>
            <a:pPr>
              <a:lnSpc>
                <a:spcPct val="200000"/>
              </a:lnSpc>
            </a:pPr>
            <a:r>
              <a:rPr lang="en-US" altLang="zh-CN" dirty="0" smtClean="0"/>
              <a:t>list2=list(tuple1)</a:t>
            </a:r>
          </a:p>
          <a:p>
            <a:pPr>
              <a:lnSpc>
                <a:spcPct val="200000"/>
              </a:lnSpc>
            </a:pPr>
            <a:r>
              <a:rPr lang="en-US" altLang="zh-CN" dirty="0" smtClean="0"/>
              <a:t>list3=list(str1)</a:t>
            </a:r>
          </a:p>
          <a:p>
            <a:pPr>
              <a:lnSpc>
                <a:spcPct val="200000"/>
              </a:lnSpc>
            </a:pPr>
            <a:r>
              <a:rPr lang="en-US" altLang="zh-CN" dirty="0" smtClean="0"/>
              <a:t>tuple2=</a:t>
            </a:r>
            <a:r>
              <a:rPr lang="en-US" altLang="zh-CN" dirty="0" err="1" smtClean="0"/>
              <a:t>tuple</a:t>
            </a:r>
            <a:r>
              <a:rPr lang="en-US" altLang="zh-CN" dirty="0" smtClean="0"/>
              <a:t>(list1)</a:t>
            </a:r>
          </a:p>
          <a:p>
            <a:pPr>
              <a:lnSpc>
                <a:spcPct val="200000"/>
              </a:lnSpc>
            </a:pPr>
            <a:r>
              <a:rPr lang="en-US" altLang="zh-CN" dirty="0" smtClean="0"/>
              <a:t>tuple3=</a:t>
            </a:r>
            <a:r>
              <a:rPr lang="en-US" altLang="zh-CN" dirty="0" err="1" smtClean="0"/>
              <a:t>tuple</a:t>
            </a:r>
            <a:r>
              <a:rPr lang="en-US" altLang="zh-CN" dirty="0" smtClean="0"/>
              <a:t>(str1)</a:t>
            </a:r>
          </a:p>
          <a:p>
            <a:pPr>
              <a:lnSpc>
                <a:spcPct val="200000"/>
              </a:lnSpc>
            </a:pPr>
            <a:r>
              <a:rPr lang="en-US" altLang="zh-CN" dirty="0" smtClean="0"/>
              <a:t>str2=</a:t>
            </a:r>
            <a:r>
              <a:rPr lang="en-US" altLang="zh-CN" dirty="0" err="1" smtClean="0"/>
              <a:t>str</a:t>
            </a:r>
            <a:r>
              <a:rPr lang="en-US" altLang="zh-CN" dirty="0" smtClean="0"/>
              <a:t>(list1)</a:t>
            </a:r>
          </a:p>
          <a:p>
            <a:pPr>
              <a:lnSpc>
                <a:spcPct val="200000"/>
              </a:lnSpc>
            </a:pPr>
            <a:r>
              <a:rPr lang="en-US" altLang="zh-CN" dirty="0" smtClean="0"/>
              <a:t>str3=</a:t>
            </a:r>
            <a:r>
              <a:rPr lang="en-US" altLang="zh-CN" dirty="0" err="1" smtClean="0"/>
              <a:t>str</a:t>
            </a:r>
            <a:r>
              <a:rPr lang="en-US" altLang="zh-CN" dirty="0" smtClean="0"/>
              <a:t>(tuple1)</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4.2.3 </a:t>
            </a:r>
            <a:r>
              <a:rPr lang="zh-CN" altLang="en-US" dirty="0" smtClean="0"/>
              <a:t>序列类型间的相互转换</a:t>
            </a:r>
            <a:endParaRPr lang="zh-CN" altLang="zh-CN" dirty="0"/>
          </a:p>
        </p:txBody>
      </p:sp>
      <p:sp>
        <p:nvSpPr>
          <p:cNvPr id="9" name="文本框 7"/>
          <p:cNvSpPr txBox="1">
            <a:spLocks noChangeArrowheads="1"/>
          </p:cNvSpPr>
          <p:nvPr/>
        </p:nvSpPr>
        <p:spPr bwMode="auto">
          <a:xfrm>
            <a:off x="374253" y="1420331"/>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(2)</a:t>
            </a:r>
            <a:r>
              <a:rPr lang="zh-CN" altLang="en-US" sz="1800" b="1" dirty="0" smtClean="0">
                <a:solidFill>
                  <a:srgbClr val="1B3868"/>
                </a:solidFill>
              </a:rPr>
              <a:t>使用</a:t>
            </a:r>
            <a:r>
              <a:rPr lang="en-US" altLang="zh-CN" sz="1800" b="1" dirty="0" smtClean="0">
                <a:solidFill>
                  <a:srgbClr val="1B3868"/>
                </a:solidFill>
              </a:rPr>
              <a:t>join()</a:t>
            </a:r>
            <a:r>
              <a:rPr lang="zh-CN" altLang="en-US" sz="1800" b="1" dirty="0" smtClean="0">
                <a:solidFill>
                  <a:srgbClr val="1B3868"/>
                </a:solidFill>
              </a:rPr>
              <a:t>方法转换</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82088"/>
            <a:ext cx="4965843" cy="2224776"/>
          </a:xfrm>
          <a:prstGeom prst="rect">
            <a:avLst/>
          </a:prstGeom>
        </p:spPr>
        <p:txBody>
          <a:bodyPr wrap="square">
            <a:spAutoFit/>
          </a:bodyPr>
          <a:lstStyle/>
          <a:p>
            <a:pPr>
              <a:lnSpc>
                <a:spcPct val="200000"/>
              </a:lnSpc>
              <a:buFont typeface="Wingdings" pitchFamily="2" charset="2"/>
              <a:buChar char="l"/>
            </a:pPr>
            <a:r>
              <a:rPr lang="en-US" altLang="zh-CN" dirty="0" smtClean="0"/>
              <a:t>join()</a:t>
            </a:r>
            <a:r>
              <a:rPr lang="zh-CN" altLang="en-US" dirty="0" smtClean="0"/>
              <a:t>方法是字符串类型提供的方法，可用指定字符串连接序列元素，形成新字符串。语法格式是：</a:t>
            </a:r>
          </a:p>
          <a:p>
            <a:pPr>
              <a:lnSpc>
                <a:spcPct val="200000"/>
              </a:lnSpc>
              <a:buFont typeface="Wingdings" pitchFamily="2" charset="2"/>
              <a:buChar char="l"/>
            </a:pPr>
            <a:r>
              <a:rPr lang="zh-CN" altLang="en-US" dirty="0" smtClean="0"/>
              <a:t>新字符串</a:t>
            </a:r>
            <a:r>
              <a:rPr lang="en-US" altLang="zh-CN" dirty="0" smtClean="0"/>
              <a:t>=</a:t>
            </a:r>
            <a:r>
              <a:rPr lang="zh-CN" altLang="en-US" dirty="0" smtClean="0"/>
              <a:t>字符串</a:t>
            </a:r>
            <a:r>
              <a:rPr lang="en-US" altLang="zh-CN" dirty="0" smtClean="0"/>
              <a:t>.join(</a:t>
            </a:r>
            <a:r>
              <a:rPr lang="zh-CN" altLang="en-US" dirty="0" smtClean="0"/>
              <a:t>序列</a:t>
            </a:r>
            <a:r>
              <a:rPr lang="en-US" altLang="zh-CN" dirty="0" smtClean="0"/>
              <a:t>)</a:t>
            </a:r>
            <a:endParaRPr lang="en-US" altLang="zh-CN" dirty="0" smtClean="0"/>
          </a:p>
        </p:txBody>
      </p:sp>
      <p:sp>
        <p:nvSpPr>
          <p:cNvPr id="10" name="文本框 7"/>
          <p:cNvSpPr txBox="1">
            <a:spLocks noChangeArrowheads="1"/>
          </p:cNvSpPr>
          <p:nvPr/>
        </p:nvSpPr>
        <p:spPr bwMode="auto">
          <a:xfrm>
            <a:off x="6314826" y="6945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388093" y="1169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312235" y="1426118"/>
            <a:ext cx="4965843" cy="3332772"/>
          </a:xfrm>
          <a:prstGeom prst="rect">
            <a:avLst/>
          </a:prstGeom>
        </p:spPr>
        <p:txBody>
          <a:bodyPr wrap="square">
            <a:spAutoFit/>
          </a:bodyPr>
          <a:lstStyle/>
          <a:p>
            <a:pPr>
              <a:lnSpc>
                <a:spcPct val="200000"/>
              </a:lnSpc>
            </a:pPr>
            <a:r>
              <a:rPr lang="en-US" altLang="zh-CN" dirty="0" smtClean="0"/>
              <a:t>print('-'.join(['</a:t>
            </a:r>
            <a:r>
              <a:rPr lang="en-US" altLang="zh-CN" dirty="0" err="1" smtClean="0"/>
              <a:t>h','e','l','l','o</a:t>
            </a:r>
            <a:r>
              <a:rPr lang="en-US" altLang="zh-CN" dirty="0" smtClean="0"/>
              <a:t>']))</a:t>
            </a:r>
          </a:p>
          <a:p>
            <a:pPr>
              <a:lnSpc>
                <a:spcPct val="200000"/>
              </a:lnSpc>
            </a:pPr>
            <a:r>
              <a:rPr lang="en-US" altLang="zh-CN" dirty="0" smtClean="0"/>
              <a:t>print('-'.join(('</a:t>
            </a:r>
            <a:r>
              <a:rPr lang="en-US" altLang="zh-CN" dirty="0" err="1" smtClean="0"/>
              <a:t>h','e','l','l','o</a:t>
            </a:r>
            <a:r>
              <a:rPr lang="en-US" altLang="zh-CN" dirty="0" smtClean="0"/>
              <a:t>')))</a:t>
            </a:r>
          </a:p>
          <a:p>
            <a:pPr>
              <a:lnSpc>
                <a:spcPct val="200000"/>
              </a:lnSpc>
            </a:pPr>
            <a:r>
              <a:rPr lang="en-US" altLang="zh-CN" dirty="0" smtClean="0"/>
              <a:t>print('-'.join('hello'))</a:t>
            </a:r>
          </a:p>
          <a:p>
            <a:pPr>
              <a:lnSpc>
                <a:spcPct val="200000"/>
              </a:lnSpc>
            </a:pPr>
            <a:r>
              <a:rPr lang="en-US" altLang="zh-CN" dirty="0" smtClean="0"/>
              <a:t>print(''.join(['</a:t>
            </a:r>
            <a:r>
              <a:rPr lang="en-US" altLang="zh-CN" dirty="0" err="1" smtClean="0"/>
              <a:t>h','e','l','l','o</a:t>
            </a:r>
            <a:r>
              <a:rPr lang="en-US" altLang="zh-CN" dirty="0" smtClean="0"/>
              <a:t>']))</a:t>
            </a:r>
          </a:p>
          <a:p>
            <a:pPr>
              <a:lnSpc>
                <a:spcPct val="200000"/>
              </a:lnSpc>
            </a:pPr>
            <a:r>
              <a:rPr lang="en-US" altLang="zh-CN" dirty="0" smtClean="0"/>
              <a:t>print(''.join(('</a:t>
            </a:r>
            <a:r>
              <a:rPr lang="en-US" altLang="zh-CN" dirty="0" err="1" smtClean="0"/>
              <a:t>h','e','l','l','o</a:t>
            </a:r>
            <a:r>
              <a:rPr lang="en-US" altLang="zh-CN" dirty="0" smtClean="0"/>
              <a:t>')))</a:t>
            </a:r>
          </a:p>
          <a:p>
            <a:pPr>
              <a:lnSpc>
                <a:spcPct val="200000"/>
              </a:lnSpc>
            </a:pPr>
            <a:r>
              <a:rPr lang="en-US" altLang="zh-CN" dirty="0" smtClean="0"/>
              <a:t>print(''.join('hello'))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56211" y="2362085"/>
            <a:ext cx="3682538" cy="1692771"/>
          </a:xfrm>
          <a:prstGeom prst="rect">
            <a:avLst/>
          </a:prstGeom>
          <a:noFill/>
        </p:spPr>
        <p:txBody>
          <a:bodyPr wrap="square">
            <a:spAutoFit/>
          </a:bodyPr>
          <a:lstStyle/>
          <a:p>
            <a:pPr lvl="0" indent="457200">
              <a:lnSpc>
                <a:spcPct val="130000"/>
              </a:lnSpc>
              <a:spcBef>
                <a:spcPts val="600"/>
              </a:spcBef>
              <a:spcAft>
                <a:spcPts val="600"/>
              </a:spcAft>
              <a:defRPr/>
            </a:pPr>
            <a:r>
              <a:rPr lang="zh-CN" altLang="en-US" sz="2000" dirty="0">
                <a:solidFill>
                  <a:prstClr val="black"/>
                </a:solidFill>
              </a:rPr>
              <a:t>在</a:t>
            </a:r>
            <a:r>
              <a:rPr lang="en-US" altLang="zh-CN" sz="2000" dirty="0">
                <a:solidFill>
                  <a:prstClr val="black"/>
                </a:solidFill>
              </a:rPr>
              <a:t>Python</a:t>
            </a:r>
            <a:r>
              <a:rPr lang="zh-CN" altLang="en-US" sz="2000" dirty="0">
                <a:solidFill>
                  <a:prstClr val="black"/>
                </a:solidFill>
              </a:rPr>
              <a:t>中有四</a:t>
            </a:r>
            <a:r>
              <a:rPr lang="zh-CN" altLang="en-US" sz="2000" dirty="0" smtClean="0">
                <a:solidFill>
                  <a:prstClr val="black"/>
                </a:solidFill>
              </a:rPr>
              <a:t>种组合数据类型，</a:t>
            </a:r>
            <a:r>
              <a:rPr lang="zh-CN" altLang="en-US" sz="2000" dirty="0">
                <a:solidFill>
                  <a:prstClr val="black"/>
                </a:solidFill>
              </a:rPr>
              <a:t>分别是列表（</a:t>
            </a:r>
            <a:r>
              <a:rPr lang="en-US" altLang="zh-CN" sz="2000" dirty="0">
                <a:solidFill>
                  <a:prstClr val="black"/>
                </a:solidFill>
              </a:rPr>
              <a:t>List</a:t>
            </a:r>
            <a:r>
              <a:rPr lang="zh-CN" altLang="en-US" sz="2000" dirty="0">
                <a:solidFill>
                  <a:prstClr val="black"/>
                </a:solidFill>
              </a:rPr>
              <a:t>）、元组（</a:t>
            </a:r>
            <a:r>
              <a:rPr lang="en-US" altLang="zh-CN" sz="2000" dirty="0" err="1">
                <a:solidFill>
                  <a:prstClr val="black"/>
                </a:solidFill>
              </a:rPr>
              <a:t>Tuple</a:t>
            </a:r>
            <a:r>
              <a:rPr lang="zh-CN" altLang="en-US" sz="2000" dirty="0" smtClean="0">
                <a:solidFill>
                  <a:prstClr val="black"/>
                </a:solidFill>
              </a:rPr>
              <a:t>）、集合（</a:t>
            </a:r>
            <a:r>
              <a:rPr lang="en-US" altLang="zh-CN" sz="2000" dirty="0" smtClean="0">
                <a:solidFill>
                  <a:prstClr val="black"/>
                </a:solidFill>
              </a:rPr>
              <a:t>Set</a:t>
            </a:r>
            <a:r>
              <a:rPr lang="zh-CN" altLang="en-US" sz="2000" dirty="0" smtClean="0">
                <a:solidFill>
                  <a:prstClr val="black"/>
                </a:solidFill>
              </a:rPr>
              <a:t>）以及字典（</a:t>
            </a:r>
            <a:r>
              <a:rPr lang="en-US" altLang="zh-CN" sz="2000" dirty="0" smtClean="0">
                <a:solidFill>
                  <a:prstClr val="black"/>
                </a:solidFill>
              </a:rPr>
              <a:t>Dictionary</a:t>
            </a:r>
            <a:r>
              <a:rPr lang="zh-CN" altLang="en-US" sz="2000" dirty="0" smtClean="0">
                <a:solidFill>
                  <a:prstClr val="black"/>
                </a:solidFill>
              </a:rPr>
              <a:t>）。</a:t>
            </a:r>
            <a:endParaRPr kumimoji="0" lang="zh-CN" altLang="en-US" sz="2000" b="0" i="0" u="none" strike="noStrike" kern="1200" cap="none" spc="5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sp>
        <p:nvSpPr>
          <p:cNvPr id="17411" name="标题 5"/>
          <p:cNvSpPr>
            <a:spLocks noGrp="1"/>
          </p:cNvSpPr>
          <p:nvPr>
            <p:ph type="title"/>
          </p:nvPr>
        </p:nvSpPr>
        <p:spPr>
          <a:xfrm>
            <a:off x="990600" y="498475"/>
            <a:ext cx="3171825" cy="622300"/>
          </a:xfrm>
        </p:spPr>
        <p:txBody>
          <a:bodyPr/>
          <a:lstStyle/>
          <a:p>
            <a:pPr eaLnBrk="1" hangingPunct="1"/>
            <a:r>
              <a:rPr lang="zh-CN" altLang="en-US" dirty="0" smtClean="0"/>
              <a:t>组合数据类型</a:t>
            </a:r>
          </a:p>
        </p:txBody>
      </p:sp>
      <p:pic>
        <p:nvPicPr>
          <p:cNvPr id="5" name="图片 4" descr="组合数据类型.png"/>
          <p:cNvPicPr>
            <a:picLocks noChangeAspect="1"/>
          </p:cNvPicPr>
          <p:nvPr/>
        </p:nvPicPr>
        <p:blipFill>
          <a:blip r:embed="rId2" cstate="print"/>
          <a:stretch>
            <a:fillRect/>
          </a:stretch>
        </p:blipFill>
        <p:spPr>
          <a:xfrm>
            <a:off x="4698945" y="349135"/>
            <a:ext cx="6972124" cy="583751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4.2.4 </a:t>
            </a:r>
            <a:r>
              <a:rPr lang="zh-CN" altLang="en-US" dirty="0" smtClean="0"/>
              <a:t>元组的应用</a:t>
            </a:r>
            <a:endParaRPr lang="zh-CN" altLang="zh-CN" dirty="0"/>
          </a:p>
        </p:txBody>
      </p:sp>
      <p:sp>
        <p:nvSpPr>
          <p:cNvPr id="9" name="文本框 7"/>
          <p:cNvSpPr txBox="1">
            <a:spLocks noChangeArrowheads="1"/>
          </p:cNvSpPr>
          <p:nvPr/>
        </p:nvSpPr>
        <p:spPr bwMode="auto">
          <a:xfrm>
            <a:off x="374253" y="1420331"/>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(1)</a:t>
            </a:r>
            <a:r>
              <a:rPr lang="zh-CN" altLang="zh-CN" sz="1800" dirty="0" smtClean="0"/>
              <a:t>元组赋值</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82088"/>
            <a:ext cx="4965843" cy="1754326"/>
          </a:xfrm>
          <a:prstGeom prst="rect">
            <a:avLst/>
          </a:prstGeom>
        </p:spPr>
        <p:txBody>
          <a:bodyPr wrap="square">
            <a:spAutoFit/>
          </a:bodyPr>
          <a:lstStyle/>
          <a:p>
            <a:pPr>
              <a:lnSpc>
                <a:spcPct val="200000"/>
              </a:lnSpc>
              <a:buFont typeface="Wingdings" pitchFamily="2" charset="2"/>
              <a:buChar char="l"/>
            </a:pPr>
            <a:r>
              <a:rPr lang="zh-CN" altLang="en-US" dirty="0" smtClean="0"/>
              <a:t>通常情况下，变量的赋值运</a:t>
            </a:r>
            <a:r>
              <a:rPr lang="zh-CN" altLang="en-US" dirty="0" smtClean="0"/>
              <a:t>算中，</a:t>
            </a:r>
            <a:r>
              <a:rPr lang="zh-CN" altLang="en-US" dirty="0" smtClean="0"/>
              <a:t>赋值号左侧是单个变量，右侧是常量、表达式或对象。而元组的赋值运算中，赋值号左侧可以是元</a:t>
            </a:r>
            <a:r>
              <a:rPr lang="zh-CN" altLang="en-US" dirty="0" smtClean="0"/>
              <a:t>组。</a:t>
            </a:r>
            <a:endParaRPr lang="en-US" altLang="zh-CN" dirty="0" smtClean="0"/>
          </a:p>
        </p:txBody>
      </p:sp>
      <p:sp>
        <p:nvSpPr>
          <p:cNvPr id="10" name="文本框 7"/>
          <p:cNvSpPr txBox="1">
            <a:spLocks noChangeArrowheads="1"/>
          </p:cNvSpPr>
          <p:nvPr/>
        </p:nvSpPr>
        <p:spPr bwMode="auto">
          <a:xfrm>
            <a:off x="6314826" y="6945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388093" y="1169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312235" y="1426118"/>
            <a:ext cx="4965843" cy="3332772"/>
          </a:xfrm>
          <a:prstGeom prst="rect">
            <a:avLst/>
          </a:prstGeom>
        </p:spPr>
        <p:txBody>
          <a:bodyPr wrap="square">
            <a:spAutoFit/>
          </a:bodyPr>
          <a:lstStyle/>
          <a:p>
            <a:pPr>
              <a:lnSpc>
                <a:spcPct val="200000"/>
              </a:lnSpc>
            </a:pPr>
            <a:r>
              <a:rPr lang="en-US" altLang="zh-CN" dirty="0" smtClean="0"/>
              <a:t>tuple1=(3,5)</a:t>
            </a:r>
          </a:p>
          <a:p>
            <a:pPr>
              <a:lnSpc>
                <a:spcPct val="200000"/>
              </a:lnSpc>
            </a:pPr>
            <a:r>
              <a:rPr lang="en-US" altLang="zh-CN" dirty="0" smtClean="0"/>
              <a:t>(</a:t>
            </a:r>
            <a:r>
              <a:rPr lang="en-US" altLang="zh-CN" dirty="0" err="1" smtClean="0"/>
              <a:t>a,b</a:t>
            </a:r>
            <a:r>
              <a:rPr lang="en-US" altLang="zh-CN" dirty="0" smtClean="0"/>
              <a:t>)=tuple1</a:t>
            </a:r>
          </a:p>
          <a:p>
            <a:pPr>
              <a:lnSpc>
                <a:spcPct val="200000"/>
              </a:lnSpc>
            </a:pPr>
            <a:r>
              <a:rPr lang="en-US" altLang="zh-CN" dirty="0" smtClean="0"/>
              <a:t>print(</a:t>
            </a:r>
            <a:r>
              <a:rPr lang="en-US" altLang="zh-CN" dirty="0" err="1" smtClean="0"/>
              <a:t>a,b</a:t>
            </a:r>
            <a:r>
              <a:rPr lang="en-US" altLang="zh-CN" dirty="0" smtClean="0"/>
              <a:t>)</a:t>
            </a:r>
          </a:p>
          <a:p>
            <a:pPr>
              <a:lnSpc>
                <a:spcPct val="200000"/>
              </a:lnSpc>
            </a:pPr>
            <a:r>
              <a:rPr lang="en-US" altLang="zh-CN" dirty="0" smtClean="0"/>
              <a:t>tuple2=4,6</a:t>
            </a:r>
          </a:p>
          <a:p>
            <a:pPr>
              <a:lnSpc>
                <a:spcPct val="200000"/>
              </a:lnSpc>
            </a:pPr>
            <a:r>
              <a:rPr lang="en-US" altLang="zh-CN" dirty="0" err="1" smtClean="0"/>
              <a:t>c,d</a:t>
            </a:r>
            <a:r>
              <a:rPr lang="en-US" altLang="zh-CN" dirty="0" smtClean="0"/>
              <a:t>=tuple2</a:t>
            </a:r>
          </a:p>
          <a:p>
            <a:pPr>
              <a:lnSpc>
                <a:spcPct val="200000"/>
              </a:lnSpc>
            </a:pPr>
            <a:r>
              <a:rPr lang="en-US" altLang="zh-CN" dirty="0" smtClean="0"/>
              <a:t>print(</a:t>
            </a:r>
            <a:r>
              <a:rPr lang="en-US" altLang="zh-CN" dirty="0" err="1" smtClean="0"/>
              <a:t>c,d</a:t>
            </a:r>
            <a:r>
              <a:rPr lang="en-US" altLang="zh-CN" dirty="0" smtClean="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4.2.4 </a:t>
            </a:r>
            <a:r>
              <a:rPr lang="zh-CN" altLang="en-US" dirty="0" smtClean="0"/>
              <a:t>元组的应用</a:t>
            </a:r>
            <a:endParaRPr lang="zh-CN" altLang="zh-CN" dirty="0"/>
          </a:p>
        </p:txBody>
      </p:sp>
      <p:sp>
        <p:nvSpPr>
          <p:cNvPr id="9" name="文本框 7"/>
          <p:cNvSpPr txBox="1">
            <a:spLocks noChangeArrowheads="1"/>
          </p:cNvSpPr>
          <p:nvPr/>
        </p:nvSpPr>
        <p:spPr bwMode="auto">
          <a:xfrm>
            <a:off x="374252" y="1420331"/>
            <a:ext cx="537884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例</a:t>
            </a:r>
            <a:r>
              <a:rPr lang="en-US" altLang="zh-CN" sz="1800" b="1" dirty="0" smtClean="0">
                <a:solidFill>
                  <a:srgbClr val="1B3868"/>
                </a:solidFill>
              </a:rPr>
              <a:t>4-6 </a:t>
            </a:r>
            <a:r>
              <a:rPr lang="zh-CN" altLang="en-US" sz="1800" b="1" dirty="0" smtClean="0">
                <a:solidFill>
                  <a:srgbClr val="1B3868"/>
                </a:solidFill>
              </a:rPr>
              <a:t>由键盘输入两个变量，交换两个变量的值。</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82088"/>
            <a:ext cx="4965843" cy="2224776"/>
          </a:xfrm>
          <a:prstGeom prst="rect">
            <a:avLst/>
          </a:prstGeom>
        </p:spPr>
        <p:txBody>
          <a:bodyPr wrap="square">
            <a:spAutoFit/>
          </a:bodyPr>
          <a:lstStyle/>
          <a:p>
            <a:pPr>
              <a:lnSpc>
                <a:spcPct val="200000"/>
              </a:lnSpc>
              <a:buFont typeface="Wingdings" pitchFamily="2" charset="2"/>
              <a:buChar char="l"/>
            </a:pPr>
            <a:r>
              <a:rPr lang="zh-CN" altLang="en-US" dirty="0" smtClean="0"/>
              <a:t>（</a:t>
            </a:r>
            <a:r>
              <a:rPr lang="en-US" altLang="zh-CN" dirty="0" smtClean="0"/>
              <a:t>1</a:t>
            </a:r>
            <a:r>
              <a:rPr lang="zh-CN" altLang="en-US" dirty="0" smtClean="0"/>
              <a:t>）一种思路是，借助中间变量交换两个变量的值，如交换</a:t>
            </a:r>
            <a:r>
              <a:rPr lang="en-US" altLang="zh-CN" dirty="0" err="1" smtClean="0"/>
              <a:t>a,b</a:t>
            </a:r>
            <a:r>
              <a:rPr lang="zh-CN" altLang="en-US" dirty="0" smtClean="0"/>
              <a:t>的值，</a:t>
            </a:r>
            <a:r>
              <a:rPr lang="en-US" altLang="zh-CN" dirty="0" smtClean="0"/>
              <a:t>c=a </a:t>
            </a:r>
            <a:r>
              <a:rPr lang="en-US" altLang="zh-CN" dirty="0" err="1" smtClean="0"/>
              <a:t>a</a:t>
            </a:r>
            <a:r>
              <a:rPr lang="en-US" altLang="zh-CN" dirty="0" smtClean="0"/>
              <a:t>=b </a:t>
            </a:r>
            <a:r>
              <a:rPr lang="en-US" altLang="zh-CN" dirty="0" err="1" smtClean="0"/>
              <a:t>b</a:t>
            </a:r>
            <a:r>
              <a:rPr lang="en-US" altLang="zh-CN" dirty="0" smtClean="0"/>
              <a:t>=c</a:t>
            </a:r>
            <a:r>
              <a:rPr lang="zh-CN" altLang="en-US" dirty="0" smtClean="0"/>
              <a:t>；</a:t>
            </a:r>
          </a:p>
          <a:p>
            <a:pPr>
              <a:lnSpc>
                <a:spcPct val="200000"/>
              </a:lnSpc>
              <a:buFont typeface="Wingdings" pitchFamily="2" charset="2"/>
              <a:buChar char="l"/>
            </a:pPr>
            <a:r>
              <a:rPr lang="zh-CN" altLang="en-US" dirty="0" smtClean="0"/>
              <a:t>（</a:t>
            </a:r>
            <a:r>
              <a:rPr lang="en-US" altLang="zh-CN" dirty="0" smtClean="0"/>
              <a:t>2</a:t>
            </a:r>
            <a:r>
              <a:rPr lang="zh-CN" altLang="en-US" dirty="0" smtClean="0"/>
              <a:t>）另一种思路是，使用元组赋值交换两个变量的值，如</a:t>
            </a:r>
            <a:r>
              <a:rPr lang="en-US" altLang="zh-CN" dirty="0" smtClean="0"/>
              <a:t>(</a:t>
            </a:r>
            <a:r>
              <a:rPr lang="en-US" altLang="zh-CN" dirty="0" err="1" smtClean="0"/>
              <a:t>a,b</a:t>
            </a:r>
            <a:r>
              <a:rPr lang="en-US" altLang="zh-CN" dirty="0" smtClean="0"/>
              <a:t>)=(</a:t>
            </a:r>
            <a:r>
              <a:rPr lang="en-US" altLang="zh-CN" dirty="0" err="1" smtClean="0"/>
              <a:t>b,a</a:t>
            </a:r>
            <a:r>
              <a:rPr lang="en-US" altLang="zh-CN" dirty="0" smtClean="0"/>
              <a:t>)</a:t>
            </a:r>
            <a:r>
              <a:rPr lang="zh-CN" altLang="en-US" dirty="0" smtClean="0"/>
              <a:t>。</a:t>
            </a:r>
          </a:p>
        </p:txBody>
      </p:sp>
      <p:sp>
        <p:nvSpPr>
          <p:cNvPr id="10" name="文本框 7"/>
          <p:cNvSpPr txBox="1">
            <a:spLocks noChangeArrowheads="1"/>
          </p:cNvSpPr>
          <p:nvPr/>
        </p:nvSpPr>
        <p:spPr bwMode="auto">
          <a:xfrm>
            <a:off x="6314826" y="6945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388093" y="1169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312235" y="1426118"/>
            <a:ext cx="4965843" cy="4994765"/>
          </a:xfrm>
          <a:prstGeom prst="rect">
            <a:avLst/>
          </a:prstGeom>
        </p:spPr>
        <p:txBody>
          <a:bodyPr wrap="square">
            <a:spAutoFit/>
          </a:bodyPr>
          <a:lstStyle/>
          <a:p>
            <a:pPr>
              <a:lnSpc>
                <a:spcPct val="200000"/>
              </a:lnSpc>
            </a:pPr>
            <a:r>
              <a:rPr lang="en-US" altLang="zh-CN" dirty="0" smtClean="0"/>
              <a:t>a=input()</a:t>
            </a:r>
          </a:p>
          <a:p>
            <a:pPr>
              <a:lnSpc>
                <a:spcPct val="200000"/>
              </a:lnSpc>
            </a:pPr>
            <a:r>
              <a:rPr lang="en-US" altLang="zh-CN" dirty="0" smtClean="0"/>
              <a:t>b=input()</a:t>
            </a:r>
          </a:p>
          <a:p>
            <a:pPr>
              <a:lnSpc>
                <a:spcPct val="200000"/>
              </a:lnSpc>
            </a:pPr>
            <a:r>
              <a:rPr lang="en-US" altLang="zh-CN" dirty="0" smtClean="0"/>
              <a:t>print(</a:t>
            </a:r>
            <a:r>
              <a:rPr lang="en-US" altLang="zh-CN" dirty="0" err="1" smtClean="0"/>
              <a:t>a,b</a:t>
            </a:r>
            <a:r>
              <a:rPr lang="en-US" altLang="zh-CN" dirty="0" smtClean="0"/>
              <a:t>)</a:t>
            </a:r>
          </a:p>
          <a:p>
            <a:pPr>
              <a:lnSpc>
                <a:spcPct val="200000"/>
              </a:lnSpc>
            </a:pPr>
            <a:r>
              <a:rPr lang="en-US" altLang="zh-CN" dirty="0" smtClean="0"/>
              <a:t>c=a</a:t>
            </a:r>
          </a:p>
          <a:p>
            <a:pPr>
              <a:lnSpc>
                <a:spcPct val="200000"/>
              </a:lnSpc>
            </a:pPr>
            <a:r>
              <a:rPr lang="en-US" altLang="zh-CN" dirty="0" smtClean="0"/>
              <a:t>a=b</a:t>
            </a:r>
          </a:p>
          <a:p>
            <a:pPr>
              <a:lnSpc>
                <a:spcPct val="200000"/>
              </a:lnSpc>
            </a:pPr>
            <a:r>
              <a:rPr lang="en-US" altLang="zh-CN" dirty="0" smtClean="0"/>
              <a:t>b=c</a:t>
            </a:r>
          </a:p>
          <a:p>
            <a:pPr>
              <a:lnSpc>
                <a:spcPct val="200000"/>
              </a:lnSpc>
            </a:pPr>
            <a:r>
              <a:rPr lang="en-US" altLang="zh-CN" dirty="0" smtClean="0"/>
              <a:t>print(</a:t>
            </a:r>
            <a:r>
              <a:rPr lang="en-US" altLang="zh-CN" dirty="0" err="1" smtClean="0"/>
              <a:t>a,b</a:t>
            </a:r>
            <a:r>
              <a:rPr lang="en-US" altLang="zh-CN" dirty="0" smtClean="0"/>
              <a:t>)</a:t>
            </a:r>
          </a:p>
          <a:p>
            <a:pPr>
              <a:lnSpc>
                <a:spcPct val="200000"/>
              </a:lnSpc>
            </a:pPr>
            <a:r>
              <a:rPr lang="en-US" altLang="zh-CN" dirty="0" err="1" smtClean="0"/>
              <a:t>a,b</a:t>
            </a:r>
            <a:r>
              <a:rPr lang="en-US" altLang="zh-CN" dirty="0" smtClean="0"/>
              <a:t>=</a:t>
            </a:r>
            <a:r>
              <a:rPr lang="en-US" altLang="zh-CN" dirty="0" err="1" smtClean="0"/>
              <a:t>b,a</a:t>
            </a:r>
            <a:endParaRPr lang="en-US" altLang="zh-CN" dirty="0" smtClean="0"/>
          </a:p>
          <a:p>
            <a:pPr>
              <a:lnSpc>
                <a:spcPct val="200000"/>
              </a:lnSpc>
            </a:pPr>
            <a:r>
              <a:rPr lang="en-US" altLang="zh-CN" dirty="0" smtClean="0"/>
              <a:t>print(</a:t>
            </a:r>
            <a:r>
              <a:rPr lang="en-US" altLang="zh-CN" dirty="0" err="1" smtClean="0"/>
              <a:t>a,b</a:t>
            </a:r>
            <a:r>
              <a:rPr lang="en-US" altLang="zh-CN" dirty="0"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4.2.4 </a:t>
            </a:r>
            <a:r>
              <a:rPr lang="zh-CN" altLang="en-US" dirty="0" smtClean="0"/>
              <a:t>元组的应用</a:t>
            </a:r>
            <a:endParaRPr lang="zh-CN" altLang="zh-CN" dirty="0"/>
          </a:p>
        </p:txBody>
      </p:sp>
      <p:sp>
        <p:nvSpPr>
          <p:cNvPr id="9" name="文本框 7"/>
          <p:cNvSpPr txBox="1">
            <a:spLocks noChangeArrowheads="1"/>
          </p:cNvSpPr>
          <p:nvPr/>
        </p:nvSpPr>
        <p:spPr bwMode="auto">
          <a:xfrm>
            <a:off x="374252" y="1420331"/>
            <a:ext cx="537884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元组的部分赋值</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82088"/>
            <a:ext cx="4965843" cy="562783"/>
          </a:xfrm>
          <a:prstGeom prst="rect">
            <a:avLst/>
          </a:prstGeom>
        </p:spPr>
        <p:txBody>
          <a:bodyPr wrap="square">
            <a:spAutoFit/>
          </a:bodyPr>
          <a:lstStyle/>
          <a:p>
            <a:pPr>
              <a:lnSpc>
                <a:spcPct val="200000"/>
              </a:lnSpc>
              <a:buFont typeface="Wingdings" pitchFamily="2" charset="2"/>
              <a:buChar char="l"/>
            </a:pPr>
            <a:r>
              <a:rPr lang="zh-CN" altLang="en-US" dirty="0" smtClean="0"/>
              <a:t>元组支持对其中部分元素赋值</a:t>
            </a:r>
            <a:endParaRPr lang="zh-CN" altLang="en-US" dirty="0" smtClean="0"/>
          </a:p>
        </p:txBody>
      </p:sp>
      <p:sp>
        <p:nvSpPr>
          <p:cNvPr id="10" name="文本框 7"/>
          <p:cNvSpPr txBox="1">
            <a:spLocks noChangeArrowheads="1"/>
          </p:cNvSpPr>
          <p:nvPr/>
        </p:nvSpPr>
        <p:spPr bwMode="auto">
          <a:xfrm>
            <a:off x="6314826" y="6945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388093" y="1169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312235" y="1426118"/>
            <a:ext cx="4965843" cy="2778774"/>
          </a:xfrm>
          <a:prstGeom prst="rect">
            <a:avLst/>
          </a:prstGeom>
        </p:spPr>
        <p:txBody>
          <a:bodyPr wrap="square">
            <a:spAutoFit/>
          </a:bodyPr>
          <a:lstStyle/>
          <a:p>
            <a:pPr>
              <a:lnSpc>
                <a:spcPct val="200000"/>
              </a:lnSpc>
            </a:pPr>
            <a:r>
              <a:rPr lang="en-US" altLang="zh-CN" dirty="0" smtClean="0"/>
              <a:t>tuple1=(98, 75, 82, 69, 93)</a:t>
            </a:r>
          </a:p>
          <a:p>
            <a:pPr>
              <a:lnSpc>
                <a:spcPct val="200000"/>
              </a:lnSpc>
            </a:pPr>
            <a:r>
              <a:rPr lang="en-US" altLang="zh-CN" dirty="0" smtClean="0"/>
              <a:t>first,*</a:t>
            </a:r>
            <a:r>
              <a:rPr lang="en-US" altLang="zh-CN" dirty="0" err="1" smtClean="0"/>
              <a:t>other,last</a:t>
            </a:r>
            <a:r>
              <a:rPr lang="en-US" altLang="zh-CN" dirty="0" smtClean="0"/>
              <a:t>=tuple1</a:t>
            </a:r>
          </a:p>
          <a:p>
            <a:pPr>
              <a:lnSpc>
                <a:spcPct val="200000"/>
              </a:lnSpc>
            </a:pPr>
            <a:r>
              <a:rPr lang="en-US" altLang="zh-CN" dirty="0" smtClean="0"/>
              <a:t>print(first)</a:t>
            </a:r>
          </a:p>
          <a:p>
            <a:pPr>
              <a:lnSpc>
                <a:spcPct val="200000"/>
              </a:lnSpc>
            </a:pPr>
            <a:r>
              <a:rPr lang="en-US" altLang="zh-CN" dirty="0" smtClean="0"/>
              <a:t>print(last)</a:t>
            </a:r>
          </a:p>
          <a:p>
            <a:pPr>
              <a:lnSpc>
                <a:spcPct val="200000"/>
              </a:lnSpc>
            </a:pPr>
            <a:r>
              <a:rPr lang="en-US" altLang="zh-CN" dirty="0" smtClean="0"/>
              <a:t>print(other)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4.2.4 </a:t>
            </a:r>
            <a:r>
              <a:rPr lang="zh-CN" altLang="en-US" dirty="0" smtClean="0"/>
              <a:t>元组的应用</a:t>
            </a:r>
            <a:endParaRPr lang="zh-CN" altLang="zh-CN" dirty="0"/>
          </a:p>
        </p:txBody>
      </p:sp>
      <p:sp>
        <p:nvSpPr>
          <p:cNvPr id="9" name="文本框 7"/>
          <p:cNvSpPr txBox="1">
            <a:spLocks noChangeArrowheads="1"/>
          </p:cNvSpPr>
          <p:nvPr/>
        </p:nvSpPr>
        <p:spPr bwMode="auto">
          <a:xfrm>
            <a:off x="374252" y="1420331"/>
            <a:ext cx="537884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a:t>
            </a:r>
            <a:r>
              <a:rPr lang="en-US" altLang="zh-CN" sz="1800" b="1" dirty="0" smtClean="0">
                <a:solidFill>
                  <a:srgbClr val="1B3868"/>
                </a:solidFill>
              </a:rPr>
              <a:t>2) </a:t>
            </a:r>
            <a:r>
              <a:rPr lang="zh-CN" altLang="en-US" sz="1800" b="1" dirty="0" smtClean="0">
                <a:solidFill>
                  <a:srgbClr val="1B3868"/>
                </a:solidFill>
              </a:rPr>
              <a:t>元</a:t>
            </a:r>
            <a:r>
              <a:rPr lang="zh-CN" altLang="en-US" sz="1800" b="1" dirty="0" smtClean="0">
                <a:solidFill>
                  <a:srgbClr val="1B3868"/>
                </a:solidFill>
              </a:rPr>
              <a:t>组排序</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82088"/>
            <a:ext cx="4965843" cy="2224776"/>
          </a:xfrm>
          <a:prstGeom prst="rect">
            <a:avLst/>
          </a:prstGeom>
        </p:spPr>
        <p:txBody>
          <a:bodyPr wrap="square">
            <a:spAutoFit/>
          </a:bodyPr>
          <a:lstStyle/>
          <a:p>
            <a:pPr>
              <a:lnSpc>
                <a:spcPct val="200000"/>
              </a:lnSpc>
              <a:buFont typeface="Wingdings" pitchFamily="2" charset="2"/>
              <a:buChar char="l"/>
            </a:pPr>
            <a:r>
              <a:rPr lang="zh-CN" altLang="en-US" dirty="0" smtClean="0"/>
              <a:t>如元组排序问题，可采用以下两种间接方法。一种是，将元组转换为列表类型，列表对象具有</a:t>
            </a:r>
            <a:r>
              <a:rPr lang="en-US" altLang="zh-CN" dirty="0" smtClean="0"/>
              <a:t>sort()</a:t>
            </a:r>
            <a:r>
              <a:rPr lang="zh-CN" altLang="en-US" dirty="0" smtClean="0"/>
              <a:t>方法可以实现排序；另一种是，调用内置排序函数</a:t>
            </a:r>
            <a:r>
              <a:rPr lang="en-US" altLang="zh-CN" dirty="0" smtClean="0"/>
              <a:t>sorted()</a:t>
            </a:r>
            <a:endParaRPr lang="zh-CN" altLang="en-US" dirty="0" smtClean="0"/>
          </a:p>
        </p:txBody>
      </p:sp>
      <p:sp>
        <p:nvSpPr>
          <p:cNvPr id="10" name="文本框 7"/>
          <p:cNvSpPr txBox="1">
            <a:spLocks noChangeArrowheads="1"/>
          </p:cNvSpPr>
          <p:nvPr/>
        </p:nvSpPr>
        <p:spPr bwMode="auto">
          <a:xfrm>
            <a:off x="6314826" y="6945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388093" y="1169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312235" y="1426118"/>
            <a:ext cx="4965843" cy="4440767"/>
          </a:xfrm>
          <a:prstGeom prst="rect">
            <a:avLst/>
          </a:prstGeom>
        </p:spPr>
        <p:txBody>
          <a:bodyPr wrap="square">
            <a:spAutoFit/>
          </a:bodyPr>
          <a:lstStyle/>
          <a:p>
            <a:pPr>
              <a:lnSpc>
                <a:spcPct val="200000"/>
              </a:lnSpc>
            </a:pPr>
            <a:r>
              <a:rPr lang="en-US" altLang="zh-CN" dirty="0" smtClean="0"/>
              <a:t>tuple1=(98, 75, 82, 69, 93)</a:t>
            </a:r>
          </a:p>
          <a:p>
            <a:pPr>
              <a:lnSpc>
                <a:spcPct val="200000"/>
              </a:lnSpc>
            </a:pPr>
            <a:r>
              <a:rPr lang="en-US" altLang="zh-CN" dirty="0" smtClean="0"/>
              <a:t>print(tuple1)</a:t>
            </a:r>
          </a:p>
          <a:p>
            <a:pPr>
              <a:lnSpc>
                <a:spcPct val="200000"/>
              </a:lnSpc>
            </a:pPr>
            <a:r>
              <a:rPr lang="en-US" altLang="zh-CN" dirty="0" smtClean="0"/>
              <a:t>list1=list(tuple1)</a:t>
            </a:r>
          </a:p>
          <a:p>
            <a:pPr>
              <a:lnSpc>
                <a:spcPct val="200000"/>
              </a:lnSpc>
            </a:pPr>
            <a:r>
              <a:rPr lang="en-US" altLang="zh-CN" dirty="0" smtClean="0"/>
              <a:t>list1.sort()</a:t>
            </a:r>
          </a:p>
          <a:p>
            <a:pPr>
              <a:lnSpc>
                <a:spcPct val="200000"/>
              </a:lnSpc>
            </a:pPr>
            <a:r>
              <a:rPr lang="en-US" altLang="zh-CN" dirty="0" smtClean="0"/>
              <a:t>print(list1)</a:t>
            </a:r>
          </a:p>
          <a:p>
            <a:pPr>
              <a:lnSpc>
                <a:spcPct val="200000"/>
              </a:lnSpc>
            </a:pPr>
            <a:r>
              <a:rPr lang="en-US" altLang="zh-CN" dirty="0" smtClean="0"/>
              <a:t>list2=sorted(tuple1)</a:t>
            </a:r>
          </a:p>
          <a:p>
            <a:pPr>
              <a:lnSpc>
                <a:spcPct val="200000"/>
              </a:lnSpc>
            </a:pPr>
            <a:r>
              <a:rPr lang="en-US" altLang="zh-CN" dirty="0" smtClean="0"/>
              <a:t>print(list2)</a:t>
            </a:r>
          </a:p>
          <a:p>
            <a:pPr>
              <a:lnSpc>
                <a:spcPct val="200000"/>
              </a:lnSpc>
            </a:pPr>
            <a:r>
              <a:rPr lang="en-US" altLang="zh-CN" dirty="0" smtClean="0"/>
              <a:t>print(tuple1)</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4.2.4 </a:t>
            </a:r>
            <a:r>
              <a:rPr lang="zh-CN" altLang="en-US" dirty="0" smtClean="0"/>
              <a:t>元组的应用</a:t>
            </a:r>
            <a:endParaRPr lang="zh-CN" altLang="zh-CN" dirty="0"/>
          </a:p>
        </p:txBody>
      </p:sp>
      <p:sp>
        <p:nvSpPr>
          <p:cNvPr id="9" name="文本框 7"/>
          <p:cNvSpPr txBox="1">
            <a:spLocks noChangeArrowheads="1"/>
          </p:cNvSpPr>
          <p:nvPr/>
        </p:nvSpPr>
        <p:spPr bwMode="auto">
          <a:xfrm>
            <a:off x="374252" y="1420331"/>
            <a:ext cx="537884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例</a:t>
            </a:r>
            <a:r>
              <a:rPr lang="en-US" altLang="zh-CN" sz="1800" b="1" dirty="0" smtClean="0">
                <a:solidFill>
                  <a:srgbClr val="1B3868"/>
                </a:solidFill>
              </a:rPr>
              <a:t>4-7 </a:t>
            </a:r>
            <a:r>
              <a:rPr lang="zh-CN" altLang="en-US" sz="1800" b="1" dirty="0" smtClean="0">
                <a:solidFill>
                  <a:srgbClr val="1B3868"/>
                </a:solidFill>
              </a:rPr>
              <a:t>评委打分</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82088"/>
            <a:ext cx="4965843" cy="1670778"/>
          </a:xfrm>
          <a:prstGeom prst="rect">
            <a:avLst/>
          </a:prstGeom>
        </p:spPr>
        <p:txBody>
          <a:bodyPr wrap="square">
            <a:spAutoFit/>
          </a:bodyPr>
          <a:lstStyle/>
          <a:p>
            <a:pPr>
              <a:lnSpc>
                <a:spcPct val="200000"/>
              </a:lnSpc>
              <a:buFont typeface="Wingdings" pitchFamily="2" charset="2"/>
              <a:buChar char="l"/>
            </a:pPr>
            <a:r>
              <a:rPr lang="zh-CN" altLang="en-US" dirty="0" smtClean="0"/>
              <a:t>由键盘输入多位评委的打分（至少</a:t>
            </a:r>
            <a:r>
              <a:rPr lang="en-US" altLang="zh-CN" dirty="0" smtClean="0"/>
              <a:t>3</a:t>
            </a:r>
            <a:r>
              <a:rPr lang="zh-CN" altLang="en-US" dirty="0" smtClean="0"/>
              <a:t>位），去掉一个最高分，去掉一个最低分，剩余成绩的平均值为最终得分，得分计算保留</a:t>
            </a:r>
            <a:r>
              <a:rPr lang="en-US" altLang="zh-CN" dirty="0" smtClean="0"/>
              <a:t>2</a:t>
            </a:r>
            <a:r>
              <a:rPr lang="zh-CN" altLang="en-US" dirty="0" smtClean="0"/>
              <a:t>位小数。</a:t>
            </a:r>
          </a:p>
        </p:txBody>
      </p:sp>
      <p:sp>
        <p:nvSpPr>
          <p:cNvPr id="10" name="文本框 7"/>
          <p:cNvSpPr txBox="1">
            <a:spLocks noChangeArrowheads="1"/>
          </p:cNvSpPr>
          <p:nvPr/>
        </p:nvSpPr>
        <p:spPr bwMode="auto">
          <a:xfrm>
            <a:off x="6314826" y="6945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388093" y="1169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312235" y="1426118"/>
            <a:ext cx="5473365" cy="5078313"/>
          </a:xfrm>
          <a:prstGeom prst="rect">
            <a:avLst/>
          </a:prstGeom>
        </p:spPr>
        <p:txBody>
          <a:bodyPr wrap="square">
            <a:spAutoFit/>
          </a:bodyPr>
          <a:lstStyle/>
          <a:p>
            <a:pPr>
              <a:lnSpc>
                <a:spcPct val="150000"/>
              </a:lnSpc>
            </a:pPr>
            <a:r>
              <a:rPr lang="en-US" altLang="zh-CN" dirty="0" smtClean="0"/>
              <a:t>list1=[]</a:t>
            </a:r>
          </a:p>
          <a:p>
            <a:pPr>
              <a:lnSpc>
                <a:spcPct val="150000"/>
              </a:lnSpc>
            </a:pPr>
            <a:r>
              <a:rPr lang="en-US" altLang="zh-CN" dirty="0" smtClean="0"/>
              <a:t>score=</a:t>
            </a:r>
            <a:r>
              <a:rPr lang="en-US" altLang="zh-CN" dirty="0" err="1" smtClean="0"/>
              <a:t>eval</a:t>
            </a:r>
            <a:r>
              <a:rPr lang="en-US" altLang="zh-CN" dirty="0" smtClean="0"/>
              <a:t>(input())</a:t>
            </a:r>
          </a:p>
          <a:p>
            <a:pPr>
              <a:lnSpc>
                <a:spcPct val="150000"/>
              </a:lnSpc>
            </a:pPr>
            <a:r>
              <a:rPr lang="en-US" altLang="zh-CN" dirty="0" smtClean="0"/>
              <a:t>while score&gt;=0:</a:t>
            </a:r>
          </a:p>
          <a:p>
            <a:pPr>
              <a:lnSpc>
                <a:spcPct val="150000"/>
              </a:lnSpc>
            </a:pPr>
            <a:r>
              <a:rPr lang="en-US" altLang="zh-CN" dirty="0" smtClean="0"/>
              <a:t>    list1.append(score)</a:t>
            </a:r>
          </a:p>
          <a:p>
            <a:pPr>
              <a:lnSpc>
                <a:spcPct val="150000"/>
              </a:lnSpc>
            </a:pPr>
            <a:r>
              <a:rPr lang="en-US" altLang="zh-CN" dirty="0" smtClean="0"/>
              <a:t>    score=</a:t>
            </a:r>
            <a:r>
              <a:rPr lang="en-US" altLang="zh-CN" dirty="0" err="1" smtClean="0"/>
              <a:t>eval</a:t>
            </a:r>
            <a:r>
              <a:rPr lang="en-US" altLang="zh-CN" dirty="0" smtClean="0"/>
              <a:t>(input())</a:t>
            </a:r>
          </a:p>
          <a:p>
            <a:pPr>
              <a:lnSpc>
                <a:spcPct val="150000"/>
              </a:lnSpc>
            </a:pPr>
            <a:r>
              <a:rPr lang="en-US" altLang="zh-CN" dirty="0" smtClean="0"/>
              <a:t>print(list1)</a:t>
            </a:r>
          </a:p>
          <a:p>
            <a:pPr>
              <a:lnSpc>
                <a:spcPct val="150000"/>
              </a:lnSpc>
            </a:pPr>
            <a:r>
              <a:rPr lang="en-US" altLang="zh-CN" dirty="0" smtClean="0"/>
              <a:t>list1.sort()</a:t>
            </a:r>
          </a:p>
          <a:p>
            <a:pPr>
              <a:lnSpc>
                <a:spcPct val="150000"/>
              </a:lnSpc>
            </a:pPr>
            <a:r>
              <a:rPr lang="en-US" altLang="zh-CN" dirty="0" smtClean="0"/>
              <a:t>tuple1=</a:t>
            </a:r>
            <a:r>
              <a:rPr lang="en-US" altLang="zh-CN" dirty="0" err="1" smtClean="0"/>
              <a:t>tuple</a:t>
            </a:r>
            <a:r>
              <a:rPr lang="en-US" altLang="zh-CN" dirty="0" smtClean="0"/>
              <a:t>(list1)</a:t>
            </a:r>
          </a:p>
          <a:p>
            <a:pPr>
              <a:lnSpc>
                <a:spcPct val="150000"/>
              </a:lnSpc>
            </a:pPr>
            <a:r>
              <a:rPr lang="en-US" altLang="zh-CN" dirty="0" smtClean="0"/>
              <a:t>min,*</a:t>
            </a:r>
            <a:r>
              <a:rPr lang="en-US" altLang="zh-CN" dirty="0" err="1" smtClean="0"/>
              <a:t>mid,max</a:t>
            </a:r>
            <a:r>
              <a:rPr lang="en-US" altLang="zh-CN" dirty="0" smtClean="0"/>
              <a:t>=tuple1</a:t>
            </a:r>
          </a:p>
          <a:p>
            <a:pPr>
              <a:lnSpc>
                <a:spcPct val="150000"/>
              </a:lnSpc>
            </a:pPr>
            <a:r>
              <a:rPr lang="en-US" altLang="zh-CN" dirty="0" err="1" smtClean="0"/>
              <a:t>avg</a:t>
            </a:r>
            <a:r>
              <a:rPr lang="en-US" altLang="zh-CN" dirty="0" smtClean="0"/>
              <a:t>=sum(mid)/</a:t>
            </a:r>
            <a:r>
              <a:rPr lang="en-US" altLang="zh-CN" dirty="0" err="1" smtClean="0"/>
              <a:t>len</a:t>
            </a:r>
            <a:r>
              <a:rPr lang="en-US" altLang="zh-CN" dirty="0" smtClean="0"/>
              <a:t>(mid)</a:t>
            </a:r>
          </a:p>
          <a:p>
            <a:pPr>
              <a:lnSpc>
                <a:spcPct val="150000"/>
              </a:lnSpc>
            </a:pPr>
            <a:r>
              <a:rPr lang="en-US" altLang="zh-CN" dirty="0" smtClean="0"/>
              <a:t>print('</a:t>
            </a:r>
            <a:r>
              <a:rPr lang="zh-CN" altLang="en-US" dirty="0" smtClean="0"/>
              <a:t>去掉一个最高分：</a:t>
            </a:r>
            <a:r>
              <a:rPr lang="en-US" altLang="zh-CN" dirty="0" smtClean="0"/>
              <a:t>%.2f, </a:t>
            </a:r>
            <a:r>
              <a:rPr lang="zh-CN" altLang="en-US" dirty="0" smtClean="0"/>
              <a:t>去掉一个最低分：</a:t>
            </a:r>
            <a:r>
              <a:rPr lang="en-US" altLang="zh-CN" dirty="0" smtClean="0"/>
              <a:t>%.2f, </a:t>
            </a:r>
            <a:r>
              <a:rPr lang="zh-CN" altLang="en-US" dirty="0" smtClean="0"/>
              <a:t>最终得分：</a:t>
            </a:r>
            <a:r>
              <a:rPr lang="en-US" altLang="zh-CN" dirty="0" smtClean="0"/>
              <a:t>%.2f</a:t>
            </a:r>
            <a:r>
              <a:rPr lang="zh-CN" altLang="en-US" dirty="0" smtClean="0"/>
              <a:t>。</a:t>
            </a:r>
            <a:r>
              <a:rPr lang="en-US" altLang="zh-CN" dirty="0" smtClean="0"/>
              <a:t>' %(</a:t>
            </a:r>
            <a:r>
              <a:rPr lang="en-US" altLang="zh-CN" dirty="0" err="1" smtClean="0"/>
              <a:t>max,min,avg</a:t>
            </a:r>
            <a:r>
              <a:rPr lang="en-US" altLang="zh-CN" dirty="0" smtClean="0"/>
              <a:t>))</a:t>
            </a:r>
            <a:endParaRPr lang="en-US" altLang="zh-CN"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76375" y="1555750"/>
            <a:ext cx="9509125" cy="1253677"/>
          </a:xfrm>
          <a:prstGeom prst="rect">
            <a:avLst/>
          </a:prstGeom>
          <a:noFill/>
        </p:spPr>
        <p:txBody>
          <a:bodyPr>
            <a:spAutoFit/>
          </a:bodyPr>
          <a:lstStyle/>
          <a:p>
            <a:pPr lvl="0" indent="457200">
              <a:lnSpc>
                <a:spcPct val="130000"/>
              </a:lnSpc>
              <a:spcBef>
                <a:spcPts val="600"/>
              </a:spcBef>
              <a:spcAft>
                <a:spcPts val="600"/>
              </a:spcAft>
              <a:defRPr/>
            </a:pPr>
            <a:r>
              <a:rPr lang="zh-CN" altLang="en-US" sz="2000" dirty="0" smtClean="0">
                <a:solidFill>
                  <a:prstClr val="black"/>
                </a:solidFill>
              </a:rPr>
              <a:t>集合是多个元素无序组合，集合中的元素具有唯一性。集合元素必须是固定数据类型，如整型、浮点型、字符串、元组等，但不能是可变数据类型，如列表、字典或集合。</a:t>
            </a:r>
            <a:endParaRPr kumimoji="0" lang="zh-CN" altLang="en-US" sz="2000" b="0" i="0" u="none" strike="noStrike" kern="1200" cap="none" spc="5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sp>
        <p:nvSpPr>
          <p:cNvPr id="17411" name="标题 5"/>
          <p:cNvSpPr>
            <a:spLocks noGrp="1"/>
          </p:cNvSpPr>
          <p:nvPr>
            <p:ph type="title"/>
          </p:nvPr>
        </p:nvSpPr>
        <p:spPr>
          <a:xfrm>
            <a:off x="990600" y="498475"/>
            <a:ext cx="3171825" cy="622300"/>
          </a:xfrm>
        </p:spPr>
        <p:txBody>
          <a:bodyPr/>
          <a:lstStyle/>
          <a:p>
            <a:pPr eaLnBrk="1" hangingPunct="1"/>
            <a:r>
              <a:rPr lang="en-US" altLang="zh-CN" dirty="0" smtClean="0"/>
              <a:t>4.3 </a:t>
            </a:r>
            <a:r>
              <a:rPr lang="zh-CN" altLang="en-US" dirty="0" smtClean="0"/>
              <a:t>集合</a:t>
            </a:r>
            <a:endParaRPr lang="zh-CN" alt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4.3.1 </a:t>
            </a:r>
            <a:r>
              <a:rPr lang="zh-CN" altLang="en-US" dirty="0" smtClean="0"/>
              <a:t>集</a:t>
            </a:r>
            <a:r>
              <a:rPr lang="zh-CN" altLang="en-US" dirty="0" smtClean="0"/>
              <a:t>合的创建</a:t>
            </a:r>
            <a:endParaRPr lang="zh-CN" altLang="zh-CN" dirty="0"/>
          </a:p>
        </p:txBody>
      </p:sp>
      <p:sp>
        <p:nvSpPr>
          <p:cNvPr id="9" name="文本框 7"/>
          <p:cNvSpPr txBox="1">
            <a:spLocks noChangeArrowheads="1"/>
          </p:cNvSpPr>
          <p:nvPr/>
        </p:nvSpPr>
        <p:spPr bwMode="auto">
          <a:xfrm>
            <a:off x="374252" y="1420331"/>
            <a:ext cx="537884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(1) </a:t>
            </a:r>
            <a:r>
              <a:rPr lang="zh-CN" altLang="en-US" sz="1800" b="1" dirty="0" smtClean="0">
                <a:solidFill>
                  <a:srgbClr val="1B3868"/>
                </a:solidFill>
              </a:rPr>
              <a:t>使</a:t>
            </a:r>
            <a:r>
              <a:rPr lang="zh-CN" altLang="en-US" sz="1800" b="1" dirty="0" smtClean="0">
                <a:solidFill>
                  <a:srgbClr val="1B3868"/>
                </a:solidFill>
              </a:rPr>
              <a:t>用元素表创建集合</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82088"/>
            <a:ext cx="4965843" cy="2778774"/>
          </a:xfrm>
          <a:prstGeom prst="rect">
            <a:avLst/>
          </a:prstGeom>
        </p:spPr>
        <p:txBody>
          <a:bodyPr wrap="square">
            <a:spAutoFit/>
          </a:bodyPr>
          <a:lstStyle/>
          <a:p>
            <a:pPr>
              <a:lnSpc>
                <a:spcPct val="200000"/>
              </a:lnSpc>
              <a:buFont typeface="Wingdings" pitchFamily="2" charset="2"/>
              <a:buChar char="l"/>
            </a:pPr>
            <a:r>
              <a:rPr lang="zh-CN" altLang="en-US" dirty="0" smtClean="0"/>
              <a:t>使用元素表创建集合，需要把构成集合的元素放入一对花括号中，用逗号间隔，再将元素表赋值给标识集合的变量，便可用集合名引用集合。语法格式是：</a:t>
            </a:r>
          </a:p>
          <a:p>
            <a:pPr>
              <a:lnSpc>
                <a:spcPct val="200000"/>
              </a:lnSpc>
              <a:buFont typeface="Wingdings" pitchFamily="2" charset="2"/>
              <a:buChar char="l"/>
            </a:pPr>
            <a:r>
              <a:rPr lang="zh-CN" altLang="en-US" dirty="0" smtClean="0"/>
              <a:t>集合名 </a:t>
            </a:r>
            <a:r>
              <a:rPr lang="en-US" altLang="zh-CN" dirty="0" smtClean="0"/>
              <a:t>= {</a:t>
            </a:r>
            <a:r>
              <a:rPr lang="zh-CN" altLang="en-US" dirty="0" smtClean="0"/>
              <a:t>元素</a:t>
            </a:r>
            <a:r>
              <a:rPr lang="en-US" altLang="zh-CN" dirty="0" smtClean="0"/>
              <a:t>1, </a:t>
            </a:r>
            <a:r>
              <a:rPr lang="zh-CN" altLang="en-US" dirty="0" smtClean="0"/>
              <a:t>元素</a:t>
            </a:r>
            <a:r>
              <a:rPr lang="en-US" altLang="zh-CN" dirty="0" smtClean="0"/>
              <a:t>2, </a:t>
            </a:r>
            <a:r>
              <a:rPr lang="zh-CN" altLang="en-US" dirty="0" smtClean="0"/>
              <a:t>元素</a:t>
            </a:r>
            <a:r>
              <a:rPr lang="en-US" altLang="zh-CN" dirty="0" smtClean="0"/>
              <a:t>3, ...}</a:t>
            </a:r>
          </a:p>
        </p:txBody>
      </p:sp>
      <p:sp>
        <p:nvSpPr>
          <p:cNvPr id="10" name="文本框 7"/>
          <p:cNvSpPr txBox="1">
            <a:spLocks noChangeArrowheads="1"/>
          </p:cNvSpPr>
          <p:nvPr/>
        </p:nvSpPr>
        <p:spPr bwMode="auto">
          <a:xfrm>
            <a:off x="6340226" y="13168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388093" y="1804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413835" y="2353218"/>
            <a:ext cx="5473365" cy="874407"/>
          </a:xfrm>
          <a:prstGeom prst="rect">
            <a:avLst/>
          </a:prstGeom>
        </p:spPr>
        <p:txBody>
          <a:bodyPr wrap="square">
            <a:spAutoFit/>
          </a:bodyPr>
          <a:lstStyle/>
          <a:p>
            <a:pPr>
              <a:lnSpc>
                <a:spcPct val="150000"/>
              </a:lnSpc>
            </a:pPr>
            <a:r>
              <a:rPr lang="en-US" altLang="zh-CN" dirty="0" smtClean="0"/>
              <a:t>set1={'</a:t>
            </a:r>
            <a:r>
              <a:rPr lang="en-US" altLang="zh-CN" dirty="0" err="1" smtClean="0"/>
              <a:t>red','green','blue','black','pink','blue</a:t>
            </a:r>
            <a:r>
              <a:rPr lang="en-US" altLang="zh-CN" dirty="0" smtClean="0"/>
              <a:t>'}</a:t>
            </a:r>
          </a:p>
          <a:p>
            <a:pPr>
              <a:lnSpc>
                <a:spcPct val="150000"/>
              </a:lnSpc>
            </a:pPr>
            <a:r>
              <a:rPr lang="en-US" altLang="zh-CN" dirty="0" smtClean="0"/>
              <a:t>print(set1)</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4.3.1 </a:t>
            </a:r>
            <a:r>
              <a:rPr lang="zh-CN" altLang="en-US" dirty="0" smtClean="0"/>
              <a:t>集</a:t>
            </a:r>
            <a:r>
              <a:rPr lang="zh-CN" altLang="en-US" dirty="0" smtClean="0"/>
              <a:t>合的创建</a:t>
            </a:r>
            <a:endParaRPr lang="zh-CN" altLang="zh-CN" dirty="0"/>
          </a:p>
        </p:txBody>
      </p:sp>
      <p:sp>
        <p:nvSpPr>
          <p:cNvPr id="9" name="文本框 7"/>
          <p:cNvSpPr txBox="1">
            <a:spLocks noChangeArrowheads="1"/>
          </p:cNvSpPr>
          <p:nvPr/>
        </p:nvSpPr>
        <p:spPr bwMode="auto">
          <a:xfrm>
            <a:off x="374252" y="1420331"/>
            <a:ext cx="537884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(2)</a:t>
            </a:r>
            <a:r>
              <a:rPr lang="zh-CN" altLang="en-US" sz="1800" b="1" dirty="0" smtClean="0">
                <a:solidFill>
                  <a:srgbClr val="1B3868"/>
                </a:solidFill>
              </a:rPr>
              <a:t>使用构造函数创建集合</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82088"/>
            <a:ext cx="4965843" cy="3332772"/>
          </a:xfrm>
          <a:prstGeom prst="rect">
            <a:avLst/>
          </a:prstGeom>
        </p:spPr>
        <p:txBody>
          <a:bodyPr wrap="square">
            <a:spAutoFit/>
          </a:bodyPr>
          <a:lstStyle/>
          <a:p>
            <a:pPr>
              <a:lnSpc>
                <a:spcPct val="200000"/>
              </a:lnSpc>
              <a:buFont typeface="Wingdings" pitchFamily="2" charset="2"/>
              <a:buChar char="l"/>
            </a:pPr>
            <a:r>
              <a:rPr lang="zh-CN" altLang="en-US" dirty="0" smtClean="0"/>
              <a:t>集合也提供了给构造函数传入可迭代对象创建集合的方法</a:t>
            </a:r>
            <a:r>
              <a:rPr lang="zh-CN" altLang="en-US" dirty="0" smtClean="0"/>
              <a:t>，构</a:t>
            </a:r>
            <a:r>
              <a:rPr lang="zh-CN" altLang="en-US" dirty="0" smtClean="0"/>
              <a:t>造过程可消除序列类型中的重复元素，如果构造函数没有参数，则创建一个空集合，后期可将元素加入其中。语法格式是：</a:t>
            </a:r>
          </a:p>
          <a:p>
            <a:pPr>
              <a:lnSpc>
                <a:spcPct val="200000"/>
              </a:lnSpc>
              <a:buFont typeface="Wingdings" pitchFamily="2" charset="2"/>
              <a:buChar char="l"/>
            </a:pPr>
            <a:r>
              <a:rPr lang="zh-CN" altLang="en-US" dirty="0" smtClean="0"/>
              <a:t>集合名 </a:t>
            </a:r>
            <a:r>
              <a:rPr lang="en-US" altLang="zh-CN" dirty="0" smtClean="0"/>
              <a:t>= set(</a:t>
            </a:r>
            <a:r>
              <a:rPr lang="zh-CN" altLang="en-US" dirty="0" smtClean="0"/>
              <a:t>可迭代对象</a:t>
            </a:r>
            <a:r>
              <a:rPr lang="en-US" altLang="zh-CN" dirty="0" smtClean="0"/>
              <a:t>)</a:t>
            </a:r>
          </a:p>
          <a:p>
            <a:pPr>
              <a:lnSpc>
                <a:spcPct val="200000"/>
              </a:lnSpc>
              <a:buFont typeface="Wingdings" pitchFamily="2" charset="2"/>
              <a:buChar char="l"/>
            </a:pPr>
            <a:endParaRPr lang="en-US" altLang="zh-CN" dirty="0" smtClean="0"/>
          </a:p>
        </p:txBody>
      </p:sp>
      <p:sp>
        <p:nvSpPr>
          <p:cNvPr id="10" name="文本框 7"/>
          <p:cNvSpPr txBox="1">
            <a:spLocks noChangeArrowheads="1"/>
          </p:cNvSpPr>
          <p:nvPr/>
        </p:nvSpPr>
        <p:spPr bwMode="auto">
          <a:xfrm>
            <a:off x="6340226" y="13168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388093" y="1804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350335" y="2010318"/>
            <a:ext cx="5473365" cy="4198393"/>
          </a:xfrm>
          <a:prstGeom prst="rect">
            <a:avLst/>
          </a:prstGeom>
        </p:spPr>
        <p:txBody>
          <a:bodyPr wrap="square">
            <a:spAutoFit/>
          </a:bodyPr>
          <a:lstStyle/>
          <a:p>
            <a:pPr>
              <a:lnSpc>
                <a:spcPct val="150000"/>
              </a:lnSpc>
            </a:pPr>
            <a:r>
              <a:rPr lang="en-US" altLang="zh-CN" dirty="0" smtClean="0"/>
              <a:t>list1=['apple', 'orange', 'apple', 'pear', 'orange', 'banana']</a:t>
            </a:r>
          </a:p>
          <a:p>
            <a:pPr>
              <a:lnSpc>
                <a:spcPct val="150000"/>
              </a:lnSpc>
            </a:pPr>
            <a:r>
              <a:rPr lang="en-US" altLang="zh-CN" dirty="0" smtClean="0"/>
              <a:t>tuple1=('</a:t>
            </a:r>
            <a:r>
              <a:rPr lang="en-US" altLang="zh-CN" dirty="0" err="1" smtClean="0"/>
              <a:t>red','green','blue','red</a:t>
            </a:r>
            <a:r>
              <a:rPr lang="en-US" altLang="zh-CN" dirty="0" smtClean="0"/>
              <a:t>')</a:t>
            </a:r>
          </a:p>
          <a:p>
            <a:pPr>
              <a:lnSpc>
                <a:spcPct val="150000"/>
              </a:lnSpc>
            </a:pPr>
            <a:r>
              <a:rPr lang="en-US" altLang="zh-CN" dirty="0" smtClean="0"/>
              <a:t>str1='Python'</a:t>
            </a:r>
          </a:p>
          <a:p>
            <a:pPr>
              <a:lnSpc>
                <a:spcPct val="150000"/>
              </a:lnSpc>
            </a:pPr>
            <a:r>
              <a:rPr lang="en-US" altLang="zh-CN" dirty="0" smtClean="0"/>
              <a:t>set1=set(list1)</a:t>
            </a:r>
          </a:p>
          <a:p>
            <a:pPr>
              <a:lnSpc>
                <a:spcPct val="150000"/>
              </a:lnSpc>
            </a:pPr>
            <a:r>
              <a:rPr lang="en-US" altLang="zh-CN" dirty="0" smtClean="0"/>
              <a:t>set2=set(tuple1)</a:t>
            </a:r>
          </a:p>
          <a:p>
            <a:pPr>
              <a:lnSpc>
                <a:spcPct val="150000"/>
              </a:lnSpc>
            </a:pPr>
            <a:r>
              <a:rPr lang="en-US" altLang="zh-CN" dirty="0" smtClean="0"/>
              <a:t>set3=set(str1)</a:t>
            </a:r>
          </a:p>
          <a:p>
            <a:pPr>
              <a:lnSpc>
                <a:spcPct val="150000"/>
              </a:lnSpc>
            </a:pPr>
            <a:r>
              <a:rPr lang="en-US" altLang="zh-CN" dirty="0" smtClean="0"/>
              <a:t>print(set1)</a:t>
            </a:r>
          </a:p>
          <a:p>
            <a:pPr>
              <a:lnSpc>
                <a:spcPct val="150000"/>
              </a:lnSpc>
            </a:pPr>
            <a:r>
              <a:rPr lang="en-US" altLang="zh-CN" dirty="0" smtClean="0"/>
              <a:t>print(set2)</a:t>
            </a:r>
          </a:p>
          <a:p>
            <a:pPr>
              <a:lnSpc>
                <a:spcPct val="150000"/>
              </a:lnSpc>
            </a:pPr>
            <a:r>
              <a:rPr lang="en-US" altLang="zh-CN" dirty="0" smtClean="0"/>
              <a:t>print(set3)</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4.3.1 </a:t>
            </a:r>
            <a:r>
              <a:rPr lang="zh-CN" altLang="en-US" dirty="0" smtClean="0"/>
              <a:t>集</a:t>
            </a:r>
            <a:r>
              <a:rPr lang="zh-CN" altLang="en-US" dirty="0" smtClean="0"/>
              <a:t>合的创建</a:t>
            </a:r>
            <a:endParaRPr lang="zh-CN" altLang="zh-CN" dirty="0"/>
          </a:p>
        </p:txBody>
      </p:sp>
      <p:sp>
        <p:nvSpPr>
          <p:cNvPr id="9" name="文本框 7"/>
          <p:cNvSpPr txBox="1">
            <a:spLocks noChangeArrowheads="1"/>
          </p:cNvSpPr>
          <p:nvPr/>
        </p:nvSpPr>
        <p:spPr bwMode="auto">
          <a:xfrm>
            <a:off x="374252" y="1420331"/>
            <a:ext cx="537884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(3)</a:t>
            </a:r>
            <a:r>
              <a:rPr lang="zh-CN" altLang="en-US" sz="1800" b="1" dirty="0" smtClean="0">
                <a:solidFill>
                  <a:srgbClr val="1B3868"/>
                </a:solidFill>
              </a:rPr>
              <a:t>使用推导式创建集合</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82088"/>
            <a:ext cx="4965843" cy="2778774"/>
          </a:xfrm>
          <a:prstGeom prst="rect">
            <a:avLst/>
          </a:prstGeom>
        </p:spPr>
        <p:txBody>
          <a:bodyPr wrap="square">
            <a:spAutoFit/>
          </a:bodyPr>
          <a:lstStyle/>
          <a:p>
            <a:pPr>
              <a:lnSpc>
                <a:spcPct val="200000"/>
              </a:lnSpc>
              <a:buFont typeface="Wingdings" pitchFamily="2" charset="2"/>
              <a:buChar char="l"/>
            </a:pPr>
            <a:r>
              <a:rPr lang="zh-CN" altLang="en-US" dirty="0" smtClean="0"/>
              <a:t>推导式创建方法是一种元素动态添加的方法，可变数据结构可采用此方法创建对象</a:t>
            </a:r>
            <a:r>
              <a:rPr lang="zh-CN" altLang="en-US" dirty="0" smtClean="0"/>
              <a:t>。集</a:t>
            </a:r>
            <a:r>
              <a:rPr lang="zh-CN" altLang="en-US" dirty="0" smtClean="0"/>
              <a:t>合推导式创建语法格式是：</a:t>
            </a:r>
          </a:p>
          <a:p>
            <a:pPr>
              <a:lnSpc>
                <a:spcPct val="200000"/>
              </a:lnSpc>
              <a:buFont typeface="Wingdings" pitchFamily="2" charset="2"/>
              <a:buChar char="l"/>
            </a:pPr>
            <a:r>
              <a:rPr lang="zh-CN" altLang="en-US" dirty="0" smtClean="0"/>
              <a:t>集合名 </a:t>
            </a:r>
            <a:r>
              <a:rPr lang="en-US" altLang="zh-CN" dirty="0" smtClean="0"/>
              <a:t>= {</a:t>
            </a:r>
            <a:r>
              <a:rPr lang="zh-CN" altLang="en-US" dirty="0" smtClean="0"/>
              <a:t>元素表达式 </a:t>
            </a:r>
            <a:r>
              <a:rPr lang="en-US" altLang="zh-CN" dirty="0" smtClean="0"/>
              <a:t>for </a:t>
            </a:r>
            <a:r>
              <a:rPr lang="zh-CN" altLang="en-US" dirty="0" smtClean="0"/>
              <a:t>循环变量 </a:t>
            </a:r>
            <a:r>
              <a:rPr lang="en-US" altLang="zh-CN" dirty="0" smtClean="0"/>
              <a:t>in </a:t>
            </a:r>
            <a:r>
              <a:rPr lang="zh-CN" altLang="en-US" dirty="0" smtClean="0"/>
              <a:t>可迭代对象 </a:t>
            </a:r>
            <a:r>
              <a:rPr lang="en-US" altLang="zh-CN" dirty="0" smtClean="0"/>
              <a:t>if </a:t>
            </a:r>
            <a:r>
              <a:rPr lang="zh-CN" altLang="en-US" dirty="0" smtClean="0"/>
              <a:t>条件表达式</a:t>
            </a:r>
            <a:r>
              <a:rPr lang="en-US" altLang="zh-CN" dirty="0" smtClean="0"/>
              <a:t>}</a:t>
            </a:r>
          </a:p>
        </p:txBody>
      </p:sp>
      <p:sp>
        <p:nvSpPr>
          <p:cNvPr id="10" name="文本框 7"/>
          <p:cNvSpPr txBox="1">
            <a:spLocks noChangeArrowheads="1"/>
          </p:cNvSpPr>
          <p:nvPr/>
        </p:nvSpPr>
        <p:spPr bwMode="auto">
          <a:xfrm>
            <a:off x="6340226" y="13168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388093" y="1804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312235" y="2048418"/>
            <a:ext cx="5473365" cy="1670778"/>
          </a:xfrm>
          <a:prstGeom prst="rect">
            <a:avLst/>
          </a:prstGeom>
        </p:spPr>
        <p:txBody>
          <a:bodyPr wrap="square">
            <a:spAutoFit/>
          </a:bodyPr>
          <a:lstStyle/>
          <a:p>
            <a:pPr>
              <a:lnSpc>
                <a:spcPct val="200000"/>
              </a:lnSpc>
            </a:pPr>
            <a:r>
              <a:rPr lang="en-US" altLang="zh-CN" dirty="0" smtClean="0"/>
              <a:t>set1= {</a:t>
            </a:r>
            <a:r>
              <a:rPr lang="en-US" altLang="zh-CN" dirty="0" err="1" smtClean="0"/>
              <a:t>char.upper</a:t>
            </a:r>
            <a:r>
              <a:rPr lang="en-US" altLang="zh-CN" dirty="0" smtClean="0"/>
              <a:t>() for char in 'abracadabra' if char not in '</a:t>
            </a:r>
            <a:r>
              <a:rPr lang="en-US" altLang="zh-CN" dirty="0" err="1" smtClean="0"/>
              <a:t>abc</a:t>
            </a:r>
            <a:r>
              <a:rPr lang="en-US" altLang="zh-CN" dirty="0" smtClean="0"/>
              <a:t>'}</a:t>
            </a:r>
            <a:endParaRPr lang="zh-CN" altLang="zh-CN" dirty="0" smtClean="0"/>
          </a:p>
          <a:p>
            <a:pPr>
              <a:lnSpc>
                <a:spcPct val="200000"/>
              </a:lnSpc>
            </a:pPr>
            <a:r>
              <a:rPr lang="en-US" altLang="zh-CN" dirty="0" smtClean="0"/>
              <a:t>print(set1)</a:t>
            </a:r>
            <a:endParaRPr lang="zh-CN"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4.3.1 </a:t>
            </a:r>
            <a:r>
              <a:rPr lang="zh-CN" altLang="en-US" dirty="0" smtClean="0"/>
              <a:t>集</a:t>
            </a:r>
            <a:r>
              <a:rPr lang="zh-CN" altLang="en-US" dirty="0" smtClean="0"/>
              <a:t>合的创建</a:t>
            </a:r>
            <a:endParaRPr lang="zh-CN" altLang="zh-CN" dirty="0"/>
          </a:p>
        </p:txBody>
      </p:sp>
      <p:sp>
        <p:nvSpPr>
          <p:cNvPr id="9" name="文本框 7"/>
          <p:cNvSpPr txBox="1">
            <a:spLocks noChangeArrowheads="1"/>
          </p:cNvSpPr>
          <p:nvPr/>
        </p:nvSpPr>
        <p:spPr bwMode="auto">
          <a:xfrm>
            <a:off x="374252" y="1420331"/>
            <a:ext cx="537884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例</a:t>
            </a:r>
            <a:r>
              <a:rPr lang="en-US" altLang="zh-CN" sz="1800" b="1" dirty="0" smtClean="0">
                <a:solidFill>
                  <a:srgbClr val="1B3868"/>
                </a:solidFill>
              </a:rPr>
              <a:t>4-8 </a:t>
            </a:r>
            <a:r>
              <a:rPr lang="zh-CN" altLang="en-US" sz="1800" b="1" dirty="0" smtClean="0">
                <a:solidFill>
                  <a:srgbClr val="1B3868"/>
                </a:solidFill>
              </a:rPr>
              <a:t>字符统计</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82088"/>
            <a:ext cx="4965843" cy="2224776"/>
          </a:xfrm>
          <a:prstGeom prst="rect">
            <a:avLst/>
          </a:prstGeom>
        </p:spPr>
        <p:txBody>
          <a:bodyPr wrap="square">
            <a:spAutoFit/>
          </a:bodyPr>
          <a:lstStyle/>
          <a:p>
            <a:pPr>
              <a:lnSpc>
                <a:spcPct val="200000"/>
              </a:lnSpc>
              <a:buFont typeface="Wingdings" pitchFamily="2" charset="2"/>
              <a:buChar char="l"/>
            </a:pPr>
            <a:r>
              <a:rPr lang="zh-CN" altLang="en-US" dirty="0" smtClean="0"/>
              <a:t>统计英文句子中出现多少种字符，分别是哪些，标点符号除外。“</a:t>
            </a:r>
            <a:r>
              <a:rPr lang="en-US" altLang="zh-CN" dirty="0" smtClean="0"/>
              <a:t>Don't aim for success if you want it, just do what you love and believe in, and it will come naturally.”</a:t>
            </a:r>
            <a:r>
              <a:rPr lang="zh-CN" altLang="en-US" dirty="0" smtClean="0"/>
              <a:t>。</a:t>
            </a:r>
            <a:endParaRPr lang="en-US" altLang="zh-CN" dirty="0" smtClean="0"/>
          </a:p>
        </p:txBody>
      </p:sp>
      <p:sp>
        <p:nvSpPr>
          <p:cNvPr id="10" name="文本框 7"/>
          <p:cNvSpPr txBox="1">
            <a:spLocks noChangeArrowheads="1"/>
          </p:cNvSpPr>
          <p:nvPr/>
        </p:nvSpPr>
        <p:spPr bwMode="auto">
          <a:xfrm>
            <a:off x="6340226" y="13168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388093" y="1804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312235" y="2048418"/>
            <a:ext cx="5473365" cy="3886770"/>
          </a:xfrm>
          <a:prstGeom prst="rect">
            <a:avLst/>
          </a:prstGeom>
        </p:spPr>
        <p:txBody>
          <a:bodyPr wrap="square">
            <a:spAutoFit/>
          </a:bodyPr>
          <a:lstStyle/>
          <a:p>
            <a:pPr>
              <a:lnSpc>
                <a:spcPct val="200000"/>
              </a:lnSpc>
            </a:pPr>
            <a:r>
              <a:rPr lang="en-US" altLang="zh-CN" dirty="0" smtClean="0"/>
              <a:t>str1="Don't aim for success if you want it, just do what you love and believe in, and it will come naturally."</a:t>
            </a:r>
          </a:p>
          <a:p>
            <a:pPr>
              <a:lnSpc>
                <a:spcPct val="200000"/>
              </a:lnSpc>
            </a:pPr>
            <a:r>
              <a:rPr lang="en-US" altLang="zh-CN" dirty="0" smtClean="0"/>
              <a:t>set1={char for char in str1 if(char&gt;='a' and char&lt;='z' or char&gt;='</a:t>
            </a:r>
            <a:r>
              <a:rPr lang="en-US" altLang="zh-CN" dirty="0" err="1" smtClean="0"/>
              <a:t>A'and</a:t>
            </a:r>
            <a:r>
              <a:rPr lang="en-US" altLang="zh-CN" dirty="0" smtClean="0"/>
              <a:t> char&lt;='Z')}</a:t>
            </a:r>
          </a:p>
          <a:p>
            <a:pPr>
              <a:lnSpc>
                <a:spcPct val="200000"/>
              </a:lnSpc>
            </a:pPr>
            <a:r>
              <a:rPr lang="en-US" altLang="zh-CN" dirty="0" smtClean="0"/>
              <a:t>print(set1)</a:t>
            </a:r>
          </a:p>
          <a:p>
            <a:pPr>
              <a:lnSpc>
                <a:spcPct val="200000"/>
              </a:lnSpc>
            </a:pPr>
            <a:r>
              <a:rPr lang="en-US" altLang="zh-CN" dirty="0" smtClean="0"/>
              <a:t>print(</a:t>
            </a:r>
            <a:r>
              <a:rPr lang="en-US" altLang="zh-CN" dirty="0" err="1" smtClean="0"/>
              <a:t>len</a:t>
            </a:r>
            <a:r>
              <a:rPr lang="en-US" altLang="zh-CN" dirty="0" smtClean="0"/>
              <a:t>(set1))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76375" y="1555750"/>
            <a:ext cx="9509125" cy="1253677"/>
          </a:xfrm>
          <a:prstGeom prst="rect">
            <a:avLst/>
          </a:prstGeom>
          <a:noFill/>
        </p:spPr>
        <p:txBody>
          <a:bodyPr>
            <a:spAutoFit/>
          </a:bodyPr>
          <a:lstStyle/>
          <a:p>
            <a:pPr lvl="0" indent="457200">
              <a:lnSpc>
                <a:spcPct val="130000"/>
              </a:lnSpc>
              <a:spcBef>
                <a:spcPts val="600"/>
              </a:spcBef>
              <a:spcAft>
                <a:spcPts val="600"/>
              </a:spcAft>
              <a:defRPr/>
            </a:pPr>
            <a:r>
              <a:rPr lang="zh-CN" altLang="en-US" sz="2000" dirty="0" smtClean="0">
                <a:solidFill>
                  <a:prstClr val="black"/>
                </a:solidFill>
              </a:rPr>
              <a:t>列表（</a:t>
            </a:r>
            <a:r>
              <a:rPr lang="en-US" altLang="zh-CN" sz="2000" dirty="0" smtClean="0">
                <a:solidFill>
                  <a:prstClr val="black"/>
                </a:solidFill>
              </a:rPr>
              <a:t>list</a:t>
            </a:r>
            <a:r>
              <a:rPr lang="zh-CN" altLang="en-US" sz="2000" dirty="0" smtClean="0">
                <a:solidFill>
                  <a:prstClr val="black"/>
                </a:solidFill>
              </a:rPr>
              <a:t>）是一种常用组合数据结构，用来处理任意大小的有序序列，并提供了丰富的方法方便数据的高效处理。列表中的独立数据称之为元素，元素的类型可以相同也可以不同，可以是基本数据类型，也可以是组合数据类型。</a:t>
            </a:r>
            <a:endParaRPr kumimoji="0" lang="zh-CN" altLang="en-US" sz="2000" b="0" i="0" u="none" strike="noStrike" kern="1200" cap="none" spc="5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sp>
        <p:nvSpPr>
          <p:cNvPr id="17411" name="标题 5"/>
          <p:cNvSpPr>
            <a:spLocks noGrp="1"/>
          </p:cNvSpPr>
          <p:nvPr>
            <p:ph type="title"/>
          </p:nvPr>
        </p:nvSpPr>
        <p:spPr>
          <a:xfrm>
            <a:off x="990600" y="498475"/>
            <a:ext cx="3171825" cy="622300"/>
          </a:xfrm>
        </p:spPr>
        <p:txBody>
          <a:bodyPr/>
          <a:lstStyle/>
          <a:p>
            <a:pPr eaLnBrk="1" hangingPunct="1"/>
            <a:r>
              <a:rPr lang="en-US" altLang="zh-CN" dirty="0" smtClean="0"/>
              <a:t>4.1 </a:t>
            </a:r>
            <a:r>
              <a:rPr lang="zh-CN" altLang="en-US" dirty="0" smtClean="0"/>
              <a:t>列表</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4.3.2</a:t>
            </a:r>
            <a:r>
              <a:rPr lang="zh-CN" altLang="en-US" dirty="0" smtClean="0"/>
              <a:t>集合的操作</a:t>
            </a:r>
            <a:endParaRPr lang="zh-CN" altLang="zh-CN" dirty="0"/>
          </a:p>
        </p:txBody>
      </p:sp>
      <p:sp>
        <p:nvSpPr>
          <p:cNvPr id="9" name="文本框 7"/>
          <p:cNvSpPr txBox="1">
            <a:spLocks noChangeArrowheads="1"/>
          </p:cNvSpPr>
          <p:nvPr/>
        </p:nvSpPr>
        <p:spPr bwMode="auto">
          <a:xfrm>
            <a:off x="374252" y="1420331"/>
            <a:ext cx="537884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(1)</a:t>
            </a:r>
            <a:r>
              <a:rPr lang="zh-CN" altLang="en-US" sz="1800" b="1" dirty="0" smtClean="0">
                <a:solidFill>
                  <a:srgbClr val="1B3868"/>
                </a:solidFill>
              </a:rPr>
              <a:t>集合访问</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82088"/>
            <a:ext cx="4965843" cy="3416320"/>
          </a:xfrm>
          <a:prstGeom prst="rect">
            <a:avLst/>
          </a:prstGeom>
        </p:spPr>
        <p:txBody>
          <a:bodyPr wrap="square">
            <a:spAutoFit/>
          </a:bodyPr>
          <a:lstStyle/>
          <a:p>
            <a:pPr>
              <a:lnSpc>
                <a:spcPct val="200000"/>
              </a:lnSpc>
              <a:buFont typeface="Wingdings" pitchFamily="2" charset="2"/>
              <a:buChar char="l"/>
            </a:pPr>
            <a:r>
              <a:rPr lang="zh-CN" altLang="en-US" dirty="0" smtClean="0"/>
              <a:t>集合没有下标，不能用下标引用集合中的具体元素，集合的访问只能通过集合名整体引用或用循环遍历集合元素。集合遍</a:t>
            </a:r>
            <a:r>
              <a:rPr lang="zh-CN" altLang="en-US" dirty="0" smtClean="0"/>
              <a:t>历，</a:t>
            </a:r>
            <a:r>
              <a:rPr lang="zh-CN" altLang="en-US" dirty="0" smtClean="0"/>
              <a:t>常用如下语法：</a:t>
            </a:r>
          </a:p>
          <a:p>
            <a:pPr>
              <a:lnSpc>
                <a:spcPct val="200000"/>
              </a:lnSpc>
              <a:buFont typeface="Wingdings" pitchFamily="2" charset="2"/>
              <a:buChar char="l"/>
            </a:pPr>
            <a:r>
              <a:rPr lang="en-US" altLang="zh-CN" dirty="0" smtClean="0"/>
              <a:t>for(</a:t>
            </a:r>
            <a:r>
              <a:rPr lang="zh-CN" altLang="en-US" dirty="0" smtClean="0"/>
              <a:t>循环变量 </a:t>
            </a:r>
            <a:r>
              <a:rPr lang="en-US" altLang="zh-CN" dirty="0" smtClean="0"/>
              <a:t>in </a:t>
            </a:r>
            <a:r>
              <a:rPr lang="zh-CN" altLang="en-US" dirty="0" smtClean="0"/>
              <a:t>集合）</a:t>
            </a:r>
          </a:p>
          <a:p>
            <a:pPr>
              <a:lnSpc>
                <a:spcPct val="200000"/>
              </a:lnSpc>
            </a:pPr>
            <a:r>
              <a:rPr lang="zh-CN" altLang="en-US" dirty="0" smtClean="0"/>
              <a:t>	</a:t>
            </a:r>
            <a:r>
              <a:rPr lang="en-US" altLang="zh-CN" dirty="0" smtClean="0"/>
              <a:t>print(</a:t>
            </a:r>
            <a:r>
              <a:rPr lang="zh-CN" altLang="en-US" dirty="0" smtClean="0"/>
              <a:t>循环变量</a:t>
            </a:r>
            <a:r>
              <a:rPr lang="en-US" altLang="zh-CN" dirty="0" smtClean="0"/>
              <a:t>)</a:t>
            </a:r>
            <a:endParaRPr lang="en-US" altLang="zh-CN" dirty="0" smtClean="0"/>
          </a:p>
        </p:txBody>
      </p:sp>
      <p:sp>
        <p:nvSpPr>
          <p:cNvPr id="10" name="文本框 7"/>
          <p:cNvSpPr txBox="1">
            <a:spLocks noChangeArrowheads="1"/>
          </p:cNvSpPr>
          <p:nvPr/>
        </p:nvSpPr>
        <p:spPr bwMode="auto">
          <a:xfrm>
            <a:off x="6340226" y="13168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388093" y="1804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413835" y="2353218"/>
            <a:ext cx="5473365" cy="1705403"/>
          </a:xfrm>
          <a:prstGeom prst="rect">
            <a:avLst/>
          </a:prstGeom>
        </p:spPr>
        <p:txBody>
          <a:bodyPr wrap="square">
            <a:spAutoFit/>
          </a:bodyPr>
          <a:lstStyle/>
          <a:p>
            <a:pPr>
              <a:lnSpc>
                <a:spcPct val="150000"/>
              </a:lnSpc>
            </a:pPr>
            <a:r>
              <a:rPr lang="en-US" altLang="zh-CN" dirty="0" smtClean="0"/>
              <a:t>set1={'orange', 'apple', 'pear', 'banana'}</a:t>
            </a:r>
          </a:p>
          <a:p>
            <a:pPr>
              <a:lnSpc>
                <a:spcPct val="150000"/>
              </a:lnSpc>
            </a:pPr>
            <a:r>
              <a:rPr lang="en-US" altLang="zh-CN" dirty="0" smtClean="0"/>
              <a:t>print(set1)</a:t>
            </a:r>
          </a:p>
          <a:p>
            <a:pPr>
              <a:lnSpc>
                <a:spcPct val="150000"/>
              </a:lnSpc>
            </a:pPr>
            <a:r>
              <a:rPr lang="en-US" altLang="zh-CN" dirty="0" smtClean="0"/>
              <a:t>for fruit in set1:</a:t>
            </a:r>
          </a:p>
          <a:p>
            <a:pPr>
              <a:lnSpc>
                <a:spcPct val="150000"/>
              </a:lnSpc>
            </a:pPr>
            <a:r>
              <a:rPr lang="en-US" altLang="zh-CN" dirty="0" smtClean="0"/>
              <a:t>    print(fruit)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4.3.2</a:t>
            </a:r>
            <a:r>
              <a:rPr lang="zh-CN" altLang="en-US" dirty="0" smtClean="0"/>
              <a:t>集合的操作</a:t>
            </a:r>
            <a:endParaRPr lang="zh-CN" altLang="zh-CN" dirty="0"/>
          </a:p>
        </p:txBody>
      </p:sp>
      <p:sp>
        <p:nvSpPr>
          <p:cNvPr id="9" name="文本框 7"/>
          <p:cNvSpPr txBox="1">
            <a:spLocks noChangeArrowheads="1"/>
          </p:cNvSpPr>
          <p:nvPr/>
        </p:nvSpPr>
        <p:spPr bwMode="auto">
          <a:xfrm>
            <a:off x="374252" y="1420331"/>
            <a:ext cx="537884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(2)</a:t>
            </a:r>
            <a:r>
              <a:rPr lang="zh-CN" altLang="en-US" sz="1800" b="1" dirty="0" smtClean="0">
                <a:solidFill>
                  <a:srgbClr val="1B3868"/>
                </a:solidFill>
              </a:rPr>
              <a:t>添加集合元素</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82088"/>
            <a:ext cx="4965843" cy="2778774"/>
          </a:xfrm>
          <a:prstGeom prst="rect">
            <a:avLst/>
          </a:prstGeom>
        </p:spPr>
        <p:txBody>
          <a:bodyPr wrap="square">
            <a:spAutoFit/>
          </a:bodyPr>
          <a:lstStyle/>
          <a:p>
            <a:pPr>
              <a:lnSpc>
                <a:spcPct val="200000"/>
              </a:lnSpc>
              <a:buFont typeface="Wingdings" pitchFamily="2" charset="2"/>
              <a:buChar char="l"/>
            </a:pPr>
            <a:r>
              <a:rPr lang="zh-CN" altLang="en-US" dirty="0" smtClean="0"/>
              <a:t>集合的</a:t>
            </a:r>
            <a:r>
              <a:rPr lang="en-US" altLang="zh-CN" dirty="0" smtClean="0"/>
              <a:t>add()</a:t>
            </a:r>
            <a:r>
              <a:rPr lang="zh-CN" altLang="en-US" dirty="0" smtClean="0"/>
              <a:t>方法用于动态添加一个元素，</a:t>
            </a:r>
            <a:r>
              <a:rPr lang="en-US" altLang="zh-CN" dirty="0" smtClean="0"/>
              <a:t>update()</a:t>
            </a:r>
            <a:r>
              <a:rPr lang="zh-CN" altLang="en-US" dirty="0" smtClean="0"/>
              <a:t>方法用于动态添加一组元素</a:t>
            </a:r>
            <a:r>
              <a:rPr lang="zh-CN" altLang="en-US" dirty="0" smtClean="0"/>
              <a:t>。语</a:t>
            </a:r>
            <a:r>
              <a:rPr lang="zh-CN" altLang="en-US" dirty="0" smtClean="0"/>
              <a:t>法格式是</a:t>
            </a:r>
            <a:r>
              <a:rPr lang="zh-CN" altLang="en-US" dirty="0" smtClean="0"/>
              <a:t>：</a:t>
            </a:r>
            <a:endParaRPr lang="en-US" altLang="zh-CN" dirty="0" smtClean="0"/>
          </a:p>
          <a:p>
            <a:pPr>
              <a:lnSpc>
                <a:spcPct val="200000"/>
              </a:lnSpc>
              <a:buFont typeface="Wingdings" pitchFamily="2" charset="2"/>
              <a:buChar char="l"/>
            </a:pPr>
            <a:r>
              <a:rPr lang="zh-CN" altLang="en-US" dirty="0" smtClean="0"/>
              <a:t>集合</a:t>
            </a:r>
            <a:r>
              <a:rPr lang="en-US" altLang="zh-CN" dirty="0" smtClean="0"/>
              <a:t>.add(</a:t>
            </a:r>
            <a:r>
              <a:rPr lang="zh-CN" altLang="en-US" dirty="0" smtClean="0"/>
              <a:t>元素</a:t>
            </a:r>
            <a:r>
              <a:rPr lang="en-US" altLang="zh-CN" dirty="0" smtClean="0"/>
              <a:t>)</a:t>
            </a:r>
          </a:p>
          <a:p>
            <a:pPr>
              <a:lnSpc>
                <a:spcPct val="200000"/>
              </a:lnSpc>
              <a:buFont typeface="Wingdings" pitchFamily="2" charset="2"/>
              <a:buChar char="l"/>
            </a:pPr>
            <a:r>
              <a:rPr lang="zh-CN" altLang="en-US" dirty="0" smtClean="0"/>
              <a:t>集合</a:t>
            </a:r>
            <a:r>
              <a:rPr lang="en-US" altLang="zh-CN" dirty="0" smtClean="0"/>
              <a:t>.update(</a:t>
            </a:r>
            <a:r>
              <a:rPr lang="zh-CN" altLang="en-US" dirty="0" smtClean="0"/>
              <a:t>可迭代对象</a:t>
            </a:r>
            <a:r>
              <a:rPr lang="en-US" altLang="zh-CN" dirty="0" smtClean="0"/>
              <a:t>)</a:t>
            </a:r>
            <a:endParaRPr lang="en-US" altLang="zh-CN" dirty="0" smtClean="0"/>
          </a:p>
        </p:txBody>
      </p:sp>
      <p:sp>
        <p:nvSpPr>
          <p:cNvPr id="10" name="文本框 7"/>
          <p:cNvSpPr txBox="1">
            <a:spLocks noChangeArrowheads="1"/>
          </p:cNvSpPr>
          <p:nvPr/>
        </p:nvSpPr>
        <p:spPr bwMode="auto">
          <a:xfrm>
            <a:off x="6340226" y="13168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388093" y="1804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413835" y="2353218"/>
            <a:ext cx="5473365" cy="3367397"/>
          </a:xfrm>
          <a:prstGeom prst="rect">
            <a:avLst/>
          </a:prstGeom>
        </p:spPr>
        <p:txBody>
          <a:bodyPr wrap="square">
            <a:spAutoFit/>
          </a:bodyPr>
          <a:lstStyle/>
          <a:p>
            <a:pPr>
              <a:lnSpc>
                <a:spcPct val="150000"/>
              </a:lnSpc>
            </a:pPr>
            <a:r>
              <a:rPr lang="en-US" altLang="zh-CN" dirty="0" smtClean="0"/>
              <a:t>set1={'orange', 'apple', 'pear'}</a:t>
            </a:r>
          </a:p>
          <a:p>
            <a:pPr>
              <a:lnSpc>
                <a:spcPct val="150000"/>
              </a:lnSpc>
            </a:pPr>
            <a:r>
              <a:rPr lang="en-US" altLang="zh-CN" dirty="0" smtClean="0"/>
              <a:t>print(set1)</a:t>
            </a:r>
          </a:p>
          <a:p>
            <a:pPr>
              <a:lnSpc>
                <a:spcPct val="150000"/>
              </a:lnSpc>
            </a:pPr>
            <a:r>
              <a:rPr lang="en-US" altLang="zh-CN" dirty="0" smtClean="0"/>
              <a:t>set1.add('banana')</a:t>
            </a:r>
          </a:p>
          <a:p>
            <a:pPr>
              <a:lnSpc>
                <a:spcPct val="150000"/>
              </a:lnSpc>
            </a:pPr>
            <a:r>
              <a:rPr lang="en-US" altLang="zh-CN" dirty="0" smtClean="0"/>
              <a:t>print(set1)</a:t>
            </a:r>
          </a:p>
          <a:p>
            <a:pPr>
              <a:lnSpc>
                <a:spcPct val="150000"/>
              </a:lnSpc>
            </a:pPr>
            <a:r>
              <a:rPr lang="en-US" altLang="zh-CN" dirty="0" smtClean="0"/>
              <a:t>set1.update({'</a:t>
            </a:r>
            <a:r>
              <a:rPr lang="en-US" altLang="zh-CN" dirty="0" err="1" smtClean="0"/>
              <a:t>lemon','cherry</a:t>
            </a:r>
            <a:r>
              <a:rPr lang="en-US" altLang="zh-CN" dirty="0" smtClean="0"/>
              <a:t> '})</a:t>
            </a:r>
          </a:p>
          <a:p>
            <a:pPr>
              <a:lnSpc>
                <a:spcPct val="150000"/>
              </a:lnSpc>
            </a:pPr>
            <a:r>
              <a:rPr lang="en-US" altLang="zh-CN" dirty="0" smtClean="0"/>
              <a:t>print(set1)</a:t>
            </a:r>
          </a:p>
          <a:p>
            <a:pPr>
              <a:lnSpc>
                <a:spcPct val="150000"/>
              </a:lnSpc>
            </a:pPr>
            <a:r>
              <a:rPr lang="en-US" altLang="zh-CN" dirty="0" smtClean="0"/>
              <a:t>set1.update(['</a:t>
            </a:r>
            <a:r>
              <a:rPr lang="en-US" altLang="zh-CN" dirty="0" err="1" smtClean="0"/>
              <a:t>peach','grape</a:t>
            </a:r>
            <a:r>
              <a:rPr lang="en-US" altLang="zh-CN" dirty="0" smtClean="0"/>
              <a:t>'])</a:t>
            </a:r>
          </a:p>
          <a:p>
            <a:pPr>
              <a:lnSpc>
                <a:spcPct val="150000"/>
              </a:lnSpc>
            </a:pPr>
            <a:r>
              <a:rPr lang="en-US" altLang="zh-CN" dirty="0" smtClean="0"/>
              <a:t>print(set1)</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4.3.2</a:t>
            </a:r>
            <a:r>
              <a:rPr lang="zh-CN" altLang="en-US" dirty="0" smtClean="0"/>
              <a:t>集合的操作</a:t>
            </a:r>
            <a:endParaRPr lang="zh-CN" altLang="zh-CN" dirty="0"/>
          </a:p>
        </p:txBody>
      </p:sp>
      <p:sp>
        <p:nvSpPr>
          <p:cNvPr id="9" name="文本框 7"/>
          <p:cNvSpPr txBox="1">
            <a:spLocks noChangeArrowheads="1"/>
          </p:cNvSpPr>
          <p:nvPr/>
        </p:nvSpPr>
        <p:spPr bwMode="auto">
          <a:xfrm>
            <a:off x="374252" y="1420331"/>
            <a:ext cx="537884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(3)</a:t>
            </a:r>
            <a:r>
              <a:rPr lang="zh-CN" altLang="en-US" sz="1800" b="1" dirty="0" smtClean="0">
                <a:solidFill>
                  <a:srgbClr val="1B3868"/>
                </a:solidFill>
              </a:rPr>
              <a:t>删除集合及元素</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82088"/>
            <a:ext cx="4965843" cy="2778774"/>
          </a:xfrm>
          <a:prstGeom prst="rect">
            <a:avLst/>
          </a:prstGeom>
        </p:spPr>
        <p:txBody>
          <a:bodyPr wrap="square">
            <a:spAutoFit/>
          </a:bodyPr>
          <a:lstStyle/>
          <a:p>
            <a:pPr>
              <a:lnSpc>
                <a:spcPct val="200000"/>
              </a:lnSpc>
              <a:buFont typeface="Wingdings" pitchFamily="2" charset="2"/>
              <a:buChar char="l"/>
            </a:pPr>
            <a:r>
              <a:rPr lang="zh-CN" altLang="en-US" dirty="0" smtClean="0"/>
              <a:t>集合</a:t>
            </a:r>
            <a:r>
              <a:rPr lang="en-US" altLang="zh-CN" dirty="0" smtClean="0"/>
              <a:t>.remove(</a:t>
            </a:r>
            <a:r>
              <a:rPr lang="zh-CN" altLang="en-US" dirty="0" smtClean="0"/>
              <a:t>元素</a:t>
            </a:r>
            <a:r>
              <a:rPr lang="en-US" altLang="zh-CN" dirty="0" smtClean="0"/>
              <a:t>)</a:t>
            </a:r>
          </a:p>
          <a:p>
            <a:pPr>
              <a:lnSpc>
                <a:spcPct val="200000"/>
              </a:lnSpc>
              <a:buFont typeface="Wingdings" pitchFamily="2" charset="2"/>
              <a:buChar char="l"/>
            </a:pPr>
            <a:r>
              <a:rPr lang="zh-CN" altLang="en-US" dirty="0" smtClean="0"/>
              <a:t>集合</a:t>
            </a:r>
            <a:r>
              <a:rPr lang="en-US" altLang="zh-CN" dirty="0" smtClean="0"/>
              <a:t>.discard(</a:t>
            </a:r>
            <a:r>
              <a:rPr lang="zh-CN" altLang="en-US" dirty="0" smtClean="0"/>
              <a:t>元素</a:t>
            </a:r>
            <a:r>
              <a:rPr lang="en-US" altLang="zh-CN" dirty="0" smtClean="0"/>
              <a:t>)</a:t>
            </a:r>
          </a:p>
          <a:p>
            <a:pPr>
              <a:lnSpc>
                <a:spcPct val="200000"/>
              </a:lnSpc>
              <a:buFont typeface="Wingdings" pitchFamily="2" charset="2"/>
              <a:buChar char="l"/>
            </a:pPr>
            <a:r>
              <a:rPr lang="zh-CN" altLang="en-US" dirty="0" smtClean="0"/>
              <a:t>集合</a:t>
            </a:r>
            <a:r>
              <a:rPr lang="en-US" altLang="zh-CN" dirty="0" smtClean="0"/>
              <a:t>.pop()</a:t>
            </a:r>
          </a:p>
          <a:p>
            <a:pPr>
              <a:lnSpc>
                <a:spcPct val="200000"/>
              </a:lnSpc>
              <a:buFont typeface="Wingdings" pitchFamily="2" charset="2"/>
              <a:buChar char="l"/>
            </a:pPr>
            <a:r>
              <a:rPr lang="zh-CN" altLang="en-US" dirty="0" smtClean="0"/>
              <a:t>集合</a:t>
            </a:r>
            <a:r>
              <a:rPr lang="en-US" altLang="zh-CN" dirty="0" smtClean="0"/>
              <a:t>.clear()</a:t>
            </a:r>
          </a:p>
          <a:p>
            <a:pPr>
              <a:lnSpc>
                <a:spcPct val="200000"/>
              </a:lnSpc>
              <a:buFont typeface="Wingdings" pitchFamily="2" charset="2"/>
              <a:buChar char="l"/>
            </a:pPr>
            <a:r>
              <a:rPr lang="en-US" altLang="zh-CN" dirty="0" smtClean="0"/>
              <a:t>del(</a:t>
            </a:r>
            <a:r>
              <a:rPr lang="zh-CN" altLang="en-US" dirty="0" smtClean="0"/>
              <a:t>集合）</a:t>
            </a:r>
          </a:p>
        </p:txBody>
      </p:sp>
      <p:sp>
        <p:nvSpPr>
          <p:cNvPr id="10" name="文本框 7"/>
          <p:cNvSpPr txBox="1">
            <a:spLocks noChangeArrowheads="1"/>
          </p:cNvSpPr>
          <p:nvPr/>
        </p:nvSpPr>
        <p:spPr bwMode="auto">
          <a:xfrm>
            <a:off x="6340226" y="13168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388093" y="1804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248735" y="1972218"/>
            <a:ext cx="5473365" cy="4247317"/>
          </a:xfrm>
          <a:prstGeom prst="rect">
            <a:avLst/>
          </a:prstGeom>
        </p:spPr>
        <p:txBody>
          <a:bodyPr wrap="square">
            <a:spAutoFit/>
          </a:bodyPr>
          <a:lstStyle/>
          <a:p>
            <a:r>
              <a:rPr lang="en-US" altLang="zh-CN" dirty="0" smtClean="0"/>
              <a:t>set1={'orange', 'banana', 'lemon', 'grape', 'peach', 'cherry ', 'pear', 'apple'}</a:t>
            </a:r>
            <a:endParaRPr lang="zh-CN" altLang="zh-CN" dirty="0" smtClean="0"/>
          </a:p>
          <a:p>
            <a:r>
              <a:rPr lang="en-US" altLang="zh-CN" dirty="0" smtClean="0"/>
              <a:t>print(set1)</a:t>
            </a:r>
            <a:endParaRPr lang="zh-CN" altLang="zh-CN" dirty="0" smtClean="0"/>
          </a:p>
          <a:p>
            <a:r>
              <a:rPr lang="en-US" altLang="zh-CN" dirty="0" smtClean="0"/>
              <a:t>set1.remove('pear')</a:t>
            </a:r>
            <a:endParaRPr lang="zh-CN" altLang="zh-CN" dirty="0" smtClean="0"/>
          </a:p>
          <a:p>
            <a:r>
              <a:rPr lang="en-US" altLang="zh-CN" dirty="0" smtClean="0"/>
              <a:t>print(set1)</a:t>
            </a:r>
            <a:endParaRPr lang="zh-CN" altLang="zh-CN" dirty="0" smtClean="0"/>
          </a:p>
          <a:p>
            <a:r>
              <a:rPr lang="en-US" altLang="zh-CN" dirty="0" smtClean="0"/>
              <a:t>set1.discard('mango')</a:t>
            </a:r>
            <a:endParaRPr lang="zh-CN" altLang="zh-CN" dirty="0" smtClean="0"/>
          </a:p>
          <a:p>
            <a:r>
              <a:rPr lang="en-US" altLang="zh-CN" dirty="0" smtClean="0"/>
              <a:t>print(set1)</a:t>
            </a:r>
            <a:endParaRPr lang="zh-CN" altLang="zh-CN" dirty="0" smtClean="0"/>
          </a:p>
          <a:p>
            <a:r>
              <a:rPr lang="en-US" altLang="zh-CN" dirty="0" smtClean="0"/>
              <a:t>fruit=set1.pop()</a:t>
            </a:r>
            <a:endParaRPr lang="zh-CN" altLang="zh-CN" dirty="0" smtClean="0"/>
          </a:p>
          <a:p>
            <a:r>
              <a:rPr lang="en-US" altLang="zh-CN" dirty="0" smtClean="0"/>
              <a:t>print(set1)</a:t>
            </a:r>
            <a:endParaRPr lang="zh-CN" altLang="zh-CN" dirty="0" smtClean="0"/>
          </a:p>
          <a:p>
            <a:r>
              <a:rPr lang="en-US" altLang="zh-CN" dirty="0" smtClean="0"/>
              <a:t>print(fruit)</a:t>
            </a:r>
            <a:endParaRPr lang="zh-CN" altLang="zh-CN" dirty="0" smtClean="0"/>
          </a:p>
          <a:p>
            <a:r>
              <a:rPr lang="en-US" altLang="zh-CN" dirty="0" smtClean="0"/>
              <a:t>set1.clear()</a:t>
            </a:r>
            <a:endParaRPr lang="zh-CN" altLang="zh-CN" dirty="0" smtClean="0"/>
          </a:p>
          <a:p>
            <a:r>
              <a:rPr lang="en-US" altLang="zh-CN" dirty="0" smtClean="0"/>
              <a:t>print(set1)</a:t>
            </a:r>
            <a:endParaRPr lang="zh-CN" altLang="zh-CN" dirty="0" smtClean="0"/>
          </a:p>
          <a:p>
            <a:r>
              <a:rPr lang="en-US" altLang="zh-CN" dirty="0" smtClean="0"/>
              <a:t>print('set1' in </a:t>
            </a:r>
            <a:r>
              <a:rPr lang="en-US" altLang="zh-CN" dirty="0" err="1" smtClean="0"/>
              <a:t>vars</a:t>
            </a:r>
            <a:r>
              <a:rPr lang="en-US" altLang="zh-CN" dirty="0" smtClean="0"/>
              <a:t>())</a:t>
            </a:r>
            <a:endParaRPr lang="zh-CN" altLang="zh-CN" dirty="0" smtClean="0"/>
          </a:p>
          <a:p>
            <a:r>
              <a:rPr lang="en-US" altLang="zh-CN" dirty="0" smtClean="0"/>
              <a:t>del(set1)</a:t>
            </a:r>
            <a:endParaRPr lang="zh-CN" altLang="zh-CN" dirty="0" smtClean="0"/>
          </a:p>
          <a:p>
            <a:r>
              <a:rPr lang="en-US" altLang="zh-CN" dirty="0" smtClean="0"/>
              <a:t>print('set1' in </a:t>
            </a:r>
            <a:r>
              <a:rPr lang="en-US" altLang="zh-CN" dirty="0" err="1" smtClean="0"/>
              <a:t>vars</a:t>
            </a:r>
            <a:r>
              <a:rPr lang="en-US" altLang="zh-CN" dirty="0" smtClean="0"/>
              <a:t>())</a:t>
            </a:r>
            <a:endParaRPr lang="zh-CN" altLang="zh-C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4.3.2</a:t>
            </a:r>
            <a:r>
              <a:rPr lang="zh-CN" altLang="en-US" dirty="0" smtClean="0"/>
              <a:t>集合的操作</a:t>
            </a:r>
            <a:endParaRPr lang="zh-CN" altLang="zh-CN" dirty="0"/>
          </a:p>
        </p:txBody>
      </p:sp>
      <p:sp>
        <p:nvSpPr>
          <p:cNvPr id="9" name="文本框 7"/>
          <p:cNvSpPr txBox="1">
            <a:spLocks noChangeArrowheads="1"/>
          </p:cNvSpPr>
          <p:nvPr/>
        </p:nvSpPr>
        <p:spPr bwMode="auto">
          <a:xfrm>
            <a:off x="374252" y="1420331"/>
            <a:ext cx="537884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(4)</a:t>
            </a:r>
            <a:r>
              <a:rPr lang="zh-CN" altLang="en-US" sz="1800" b="1" dirty="0" smtClean="0">
                <a:solidFill>
                  <a:srgbClr val="1B3868"/>
                </a:solidFill>
              </a:rPr>
              <a:t>集合成员运算</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74253" y="2082088"/>
            <a:ext cx="4965843" cy="2778774"/>
          </a:xfrm>
          <a:prstGeom prst="rect">
            <a:avLst/>
          </a:prstGeom>
        </p:spPr>
        <p:txBody>
          <a:bodyPr wrap="square">
            <a:spAutoFit/>
          </a:bodyPr>
          <a:lstStyle/>
          <a:p>
            <a:pPr>
              <a:lnSpc>
                <a:spcPct val="200000"/>
              </a:lnSpc>
              <a:buFont typeface="Wingdings" pitchFamily="2" charset="2"/>
              <a:buChar char="l"/>
            </a:pPr>
            <a:r>
              <a:rPr lang="zh-CN" altLang="en-US" dirty="0" smtClean="0"/>
              <a:t>集合的成员运算与序列类型的成员运算相同，有</a:t>
            </a:r>
            <a:r>
              <a:rPr lang="en-US" altLang="zh-CN" dirty="0" smtClean="0"/>
              <a:t>in</a:t>
            </a:r>
            <a:r>
              <a:rPr lang="zh-CN" altLang="en-US" dirty="0" smtClean="0"/>
              <a:t>和</a:t>
            </a:r>
            <a:r>
              <a:rPr lang="en-US" altLang="zh-CN" dirty="0" smtClean="0"/>
              <a:t>not in</a:t>
            </a:r>
            <a:r>
              <a:rPr lang="zh-CN" altLang="en-US" dirty="0" smtClean="0"/>
              <a:t>两个运算符，用来判断元素是否存在于集合中，语法格式是：</a:t>
            </a:r>
          </a:p>
          <a:p>
            <a:pPr>
              <a:lnSpc>
                <a:spcPct val="200000"/>
              </a:lnSpc>
              <a:buFont typeface="Wingdings" pitchFamily="2" charset="2"/>
              <a:buChar char="l"/>
            </a:pPr>
            <a:r>
              <a:rPr lang="zh-CN" altLang="en-US" dirty="0" smtClean="0"/>
              <a:t>元素 </a:t>
            </a:r>
            <a:r>
              <a:rPr lang="en-US" altLang="zh-CN" dirty="0" smtClean="0"/>
              <a:t>in </a:t>
            </a:r>
            <a:r>
              <a:rPr lang="zh-CN" altLang="en-US" dirty="0" smtClean="0"/>
              <a:t>集合</a:t>
            </a:r>
          </a:p>
          <a:p>
            <a:pPr>
              <a:lnSpc>
                <a:spcPct val="200000"/>
              </a:lnSpc>
              <a:buFont typeface="Wingdings" pitchFamily="2" charset="2"/>
              <a:buChar char="l"/>
            </a:pPr>
            <a:r>
              <a:rPr lang="zh-CN" altLang="en-US" dirty="0" smtClean="0"/>
              <a:t>元素 </a:t>
            </a:r>
            <a:r>
              <a:rPr lang="en-US" altLang="zh-CN" dirty="0" smtClean="0"/>
              <a:t>not in </a:t>
            </a:r>
            <a:r>
              <a:rPr lang="zh-CN" altLang="en-US" dirty="0" smtClean="0"/>
              <a:t>集合</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4.3.3</a:t>
            </a:r>
            <a:r>
              <a:rPr lang="zh-CN" altLang="en-US" dirty="0" smtClean="0"/>
              <a:t>集合的应用</a:t>
            </a:r>
            <a:endParaRPr lang="zh-CN" altLang="zh-CN" dirty="0"/>
          </a:p>
        </p:txBody>
      </p:sp>
      <p:sp>
        <p:nvSpPr>
          <p:cNvPr id="9" name="文本框 7"/>
          <p:cNvSpPr txBox="1">
            <a:spLocks noChangeArrowheads="1"/>
          </p:cNvSpPr>
          <p:nvPr/>
        </p:nvSpPr>
        <p:spPr bwMode="auto">
          <a:xfrm>
            <a:off x="374252" y="1420331"/>
            <a:ext cx="537884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(1)</a:t>
            </a:r>
            <a:r>
              <a:rPr lang="zh-CN" altLang="en-US" sz="1800" b="1" dirty="0" smtClean="0">
                <a:solidFill>
                  <a:srgbClr val="1B3868"/>
                </a:solidFill>
              </a:rPr>
              <a:t>集合关系运算</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0" name="文本框 7"/>
          <p:cNvSpPr txBox="1">
            <a:spLocks noChangeArrowheads="1"/>
          </p:cNvSpPr>
          <p:nvPr/>
        </p:nvSpPr>
        <p:spPr bwMode="auto">
          <a:xfrm>
            <a:off x="6340226" y="13168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388093" y="1804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363035" y="2213518"/>
            <a:ext cx="5473365" cy="3782895"/>
          </a:xfrm>
          <a:prstGeom prst="rect">
            <a:avLst/>
          </a:prstGeom>
        </p:spPr>
        <p:txBody>
          <a:bodyPr wrap="square">
            <a:spAutoFit/>
          </a:bodyPr>
          <a:lstStyle/>
          <a:p>
            <a:pPr>
              <a:lnSpc>
                <a:spcPct val="150000"/>
              </a:lnSpc>
            </a:pPr>
            <a:r>
              <a:rPr lang="en-US" altLang="zh-CN" dirty="0" smtClean="0"/>
              <a:t>set1={'</a:t>
            </a:r>
            <a:r>
              <a:rPr lang="en-US" altLang="zh-CN" dirty="0" err="1" smtClean="0"/>
              <a:t>Mon','Tue','Wed','Thu','Fri','Sat','Sun</a:t>
            </a:r>
            <a:r>
              <a:rPr lang="en-US" altLang="zh-CN" dirty="0" smtClean="0"/>
              <a:t>'}</a:t>
            </a:r>
          </a:p>
          <a:p>
            <a:pPr>
              <a:lnSpc>
                <a:spcPct val="150000"/>
              </a:lnSpc>
            </a:pPr>
            <a:r>
              <a:rPr lang="en-US" altLang="zh-CN" dirty="0" smtClean="0"/>
              <a:t>set2={'</a:t>
            </a:r>
            <a:r>
              <a:rPr lang="en-US" altLang="zh-CN" dirty="0" err="1" smtClean="0"/>
              <a:t>Mon','Tue','Wed','Thu','Fri</a:t>
            </a:r>
            <a:r>
              <a:rPr lang="en-US" altLang="zh-CN" dirty="0" smtClean="0"/>
              <a:t>'}</a:t>
            </a:r>
          </a:p>
          <a:p>
            <a:pPr>
              <a:lnSpc>
                <a:spcPct val="150000"/>
              </a:lnSpc>
            </a:pPr>
            <a:r>
              <a:rPr lang="en-US" altLang="zh-CN" dirty="0" smtClean="0"/>
              <a:t>set3={'</a:t>
            </a:r>
            <a:r>
              <a:rPr lang="en-US" altLang="zh-CN" dirty="0" err="1" smtClean="0"/>
              <a:t>Wed','Fri','Thu','Mon','Tue</a:t>
            </a:r>
            <a:r>
              <a:rPr lang="en-US" altLang="zh-CN" dirty="0" smtClean="0"/>
              <a:t>'}</a:t>
            </a:r>
          </a:p>
          <a:p>
            <a:pPr>
              <a:lnSpc>
                <a:spcPct val="150000"/>
              </a:lnSpc>
            </a:pPr>
            <a:r>
              <a:rPr lang="en-US" altLang="zh-CN" dirty="0" smtClean="0"/>
              <a:t>print(set1==set2)</a:t>
            </a:r>
          </a:p>
          <a:p>
            <a:pPr>
              <a:lnSpc>
                <a:spcPct val="150000"/>
              </a:lnSpc>
            </a:pPr>
            <a:r>
              <a:rPr lang="en-US" altLang="zh-CN" dirty="0" smtClean="0"/>
              <a:t>print(set2!=set3)</a:t>
            </a:r>
          </a:p>
          <a:p>
            <a:pPr>
              <a:lnSpc>
                <a:spcPct val="150000"/>
              </a:lnSpc>
            </a:pPr>
            <a:r>
              <a:rPr lang="en-US" altLang="zh-CN" dirty="0" smtClean="0"/>
              <a:t>print(set2&lt;set1)</a:t>
            </a:r>
          </a:p>
          <a:p>
            <a:pPr>
              <a:lnSpc>
                <a:spcPct val="150000"/>
              </a:lnSpc>
            </a:pPr>
            <a:r>
              <a:rPr lang="en-US" altLang="zh-CN" dirty="0" smtClean="0"/>
              <a:t>print(set3&lt;=set1)</a:t>
            </a:r>
          </a:p>
          <a:p>
            <a:pPr>
              <a:lnSpc>
                <a:spcPct val="150000"/>
              </a:lnSpc>
            </a:pPr>
            <a:r>
              <a:rPr lang="en-US" altLang="zh-CN" dirty="0" smtClean="0"/>
              <a:t>print(set2&gt;set3)</a:t>
            </a:r>
          </a:p>
          <a:p>
            <a:pPr>
              <a:lnSpc>
                <a:spcPct val="150000"/>
              </a:lnSpc>
            </a:pPr>
            <a:r>
              <a:rPr lang="en-US" altLang="zh-CN" dirty="0" smtClean="0"/>
              <a:t>print(set1&gt;=set2)</a:t>
            </a:r>
          </a:p>
        </p:txBody>
      </p:sp>
      <p:graphicFrame>
        <p:nvGraphicFramePr>
          <p:cNvPr id="12" name="表格 11"/>
          <p:cNvGraphicFramePr>
            <a:graphicFrameLocks noGrp="1"/>
          </p:cNvGraphicFramePr>
          <p:nvPr/>
        </p:nvGraphicFramePr>
        <p:xfrm>
          <a:off x="482600" y="2222498"/>
          <a:ext cx="5194300" cy="3860801"/>
        </p:xfrm>
        <a:graphic>
          <a:graphicData uri="http://schemas.openxmlformats.org/drawingml/2006/table">
            <a:tbl>
              <a:tblPr>
                <a:tableStyleId>{3C2FFA5D-87B4-456A-9821-1D502468CF0F}</a:tableStyleId>
              </a:tblPr>
              <a:tblGrid>
                <a:gridCol w="1270000"/>
                <a:gridCol w="3924300"/>
              </a:tblGrid>
              <a:tr h="551543">
                <a:tc>
                  <a:txBody>
                    <a:bodyPr/>
                    <a:lstStyle/>
                    <a:p>
                      <a:pPr algn="ctr">
                        <a:spcAft>
                          <a:spcPts val="0"/>
                        </a:spcAft>
                      </a:pPr>
                      <a:r>
                        <a:rPr lang="zh-CN" sz="1600" kern="100" dirty="0"/>
                        <a:t>关系运算</a:t>
                      </a:r>
                      <a:endParaRPr lang="zh-CN" sz="1600" kern="100" dirty="0">
                        <a:latin typeface="Calibri"/>
                        <a:ea typeface="宋体"/>
                        <a:cs typeface="Mongolian Baiti"/>
                      </a:endParaRPr>
                    </a:p>
                  </a:txBody>
                  <a:tcPr marL="68580" marR="68580" marT="0" marB="0"/>
                </a:tc>
                <a:tc>
                  <a:txBody>
                    <a:bodyPr/>
                    <a:lstStyle/>
                    <a:p>
                      <a:pPr algn="ctr">
                        <a:spcAft>
                          <a:spcPts val="0"/>
                        </a:spcAft>
                      </a:pPr>
                      <a:r>
                        <a:rPr lang="zh-CN" sz="1600" kern="100" dirty="0"/>
                        <a:t>描述</a:t>
                      </a:r>
                      <a:endParaRPr lang="zh-CN" sz="1600" kern="100" dirty="0">
                        <a:latin typeface="Calibri"/>
                        <a:ea typeface="宋体"/>
                        <a:cs typeface="Mongolian Baiti"/>
                      </a:endParaRPr>
                    </a:p>
                  </a:txBody>
                  <a:tcPr marL="68580" marR="68580" marT="0" marB="0"/>
                </a:tc>
              </a:tr>
              <a:tr h="551543">
                <a:tc>
                  <a:txBody>
                    <a:bodyPr/>
                    <a:lstStyle/>
                    <a:p>
                      <a:pPr algn="ctr">
                        <a:spcAft>
                          <a:spcPts val="0"/>
                        </a:spcAft>
                      </a:pPr>
                      <a:r>
                        <a:rPr lang="en-US" sz="1600" kern="100"/>
                        <a:t>S==T</a:t>
                      </a:r>
                      <a:endParaRPr lang="zh-CN" sz="1600" kern="100">
                        <a:latin typeface="Calibri"/>
                        <a:ea typeface="宋体"/>
                        <a:cs typeface="Mongolian Baiti"/>
                      </a:endParaRPr>
                    </a:p>
                  </a:txBody>
                  <a:tcPr marL="68580" marR="68580" marT="0" marB="0"/>
                </a:tc>
                <a:tc>
                  <a:txBody>
                    <a:bodyPr/>
                    <a:lstStyle/>
                    <a:p>
                      <a:pPr algn="just">
                        <a:spcAft>
                          <a:spcPts val="0"/>
                        </a:spcAft>
                      </a:pPr>
                      <a:r>
                        <a:rPr lang="zh-CN" sz="1600" kern="100"/>
                        <a:t>判断集合是否相等，相等返回</a:t>
                      </a:r>
                      <a:r>
                        <a:rPr lang="en-US" sz="1600" kern="100"/>
                        <a:t>True,</a:t>
                      </a:r>
                      <a:r>
                        <a:rPr lang="zh-CN" sz="1600" kern="100"/>
                        <a:t>不等返回</a:t>
                      </a:r>
                      <a:r>
                        <a:rPr lang="en-US" sz="1600" kern="100"/>
                        <a:t>False</a:t>
                      </a:r>
                      <a:endParaRPr lang="zh-CN" sz="1600" kern="100">
                        <a:latin typeface="Calibri"/>
                        <a:ea typeface="宋体"/>
                        <a:cs typeface="Mongolian Baiti"/>
                      </a:endParaRPr>
                    </a:p>
                  </a:txBody>
                  <a:tcPr marL="68580" marR="68580" marT="0" marB="0"/>
                </a:tc>
              </a:tr>
              <a:tr h="551543">
                <a:tc>
                  <a:txBody>
                    <a:bodyPr/>
                    <a:lstStyle/>
                    <a:p>
                      <a:pPr algn="ctr">
                        <a:spcAft>
                          <a:spcPts val="0"/>
                        </a:spcAft>
                      </a:pPr>
                      <a:r>
                        <a:rPr lang="en-US" sz="1600" kern="100"/>
                        <a:t>S!=T</a:t>
                      </a:r>
                      <a:endParaRPr lang="zh-CN" sz="1600" kern="100">
                        <a:latin typeface="Calibri"/>
                        <a:ea typeface="宋体"/>
                        <a:cs typeface="Mongolian Baiti"/>
                      </a:endParaRPr>
                    </a:p>
                  </a:txBody>
                  <a:tcPr marL="68580" marR="68580" marT="0" marB="0"/>
                </a:tc>
                <a:tc>
                  <a:txBody>
                    <a:bodyPr/>
                    <a:lstStyle/>
                    <a:p>
                      <a:pPr algn="just">
                        <a:spcAft>
                          <a:spcPts val="0"/>
                        </a:spcAft>
                      </a:pPr>
                      <a:r>
                        <a:rPr lang="zh-CN" sz="1600" kern="100" dirty="0"/>
                        <a:t>判断集合是否不等，不等返回</a:t>
                      </a:r>
                      <a:r>
                        <a:rPr lang="en-US" sz="1600" kern="100" dirty="0"/>
                        <a:t>True,</a:t>
                      </a:r>
                      <a:r>
                        <a:rPr lang="zh-CN" sz="1600" kern="100" dirty="0"/>
                        <a:t>相等返回</a:t>
                      </a:r>
                      <a:r>
                        <a:rPr lang="en-US" sz="1600" kern="100" dirty="0"/>
                        <a:t>False</a:t>
                      </a:r>
                      <a:endParaRPr lang="zh-CN" sz="1600" kern="100" dirty="0">
                        <a:latin typeface="Calibri"/>
                        <a:ea typeface="宋体"/>
                        <a:cs typeface="Mongolian Baiti"/>
                      </a:endParaRPr>
                    </a:p>
                  </a:txBody>
                  <a:tcPr marL="68580" marR="68580" marT="0" marB="0"/>
                </a:tc>
              </a:tr>
              <a:tr h="551543">
                <a:tc>
                  <a:txBody>
                    <a:bodyPr/>
                    <a:lstStyle/>
                    <a:p>
                      <a:pPr algn="ctr">
                        <a:spcAft>
                          <a:spcPts val="0"/>
                        </a:spcAft>
                      </a:pPr>
                      <a:r>
                        <a:rPr lang="en-US" sz="1600" kern="100"/>
                        <a:t>S&lt;T</a:t>
                      </a:r>
                      <a:endParaRPr lang="zh-CN" sz="1600" kern="100">
                        <a:latin typeface="Calibri"/>
                        <a:ea typeface="宋体"/>
                        <a:cs typeface="Mongolian Baiti"/>
                      </a:endParaRPr>
                    </a:p>
                  </a:txBody>
                  <a:tcPr marL="68580" marR="68580" marT="0" marB="0"/>
                </a:tc>
                <a:tc>
                  <a:txBody>
                    <a:bodyPr/>
                    <a:lstStyle/>
                    <a:p>
                      <a:pPr algn="just">
                        <a:spcAft>
                          <a:spcPts val="0"/>
                        </a:spcAft>
                      </a:pPr>
                      <a:r>
                        <a:rPr lang="zh-CN" sz="1600" kern="100" dirty="0"/>
                        <a:t>判断</a:t>
                      </a:r>
                      <a:r>
                        <a:rPr lang="en-US" sz="1600" kern="100" dirty="0"/>
                        <a:t>S</a:t>
                      </a:r>
                      <a:r>
                        <a:rPr lang="zh-CN" sz="1600" kern="100" dirty="0"/>
                        <a:t>是否</a:t>
                      </a:r>
                      <a:r>
                        <a:rPr lang="en-US" sz="1600" kern="100" dirty="0"/>
                        <a:t>T</a:t>
                      </a:r>
                      <a:r>
                        <a:rPr lang="zh-CN" sz="1600" kern="100" dirty="0"/>
                        <a:t>的真子集，是则返回</a:t>
                      </a:r>
                      <a:r>
                        <a:rPr lang="en-US" sz="1600" kern="100" dirty="0"/>
                        <a:t>True</a:t>
                      </a:r>
                      <a:r>
                        <a:rPr lang="zh-CN" sz="1600" kern="100" dirty="0"/>
                        <a:t>，不是则返回</a:t>
                      </a:r>
                      <a:r>
                        <a:rPr lang="en-US" sz="1600" kern="100" dirty="0"/>
                        <a:t>False</a:t>
                      </a:r>
                      <a:endParaRPr lang="zh-CN" sz="1600" kern="100" dirty="0">
                        <a:latin typeface="Calibri"/>
                        <a:ea typeface="宋体"/>
                        <a:cs typeface="Mongolian Baiti"/>
                      </a:endParaRPr>
                    </a:p>
                  </a:txBody>
                  <a:tcPr marL="68580" marR="68580" marT="0" marB="0"/>
                </a:tc>
              </a:tr>
              <a:tr h="551543">
                <a:tc>
                  <a:txBody>
                    <a:bodyPr/>
                    <a:lstStyle/>
                    <a:p>
                      <a:pPr algn="ctr">
                        <a:spcAft>
                          <a:spcPts val="0"/>
                        </a:spcAft>
                      </a:pPr>
                      <a:r>
                        <a:rPr lang="en-US" sz="1600" kern="100"/>
                        <a:t>S&lt;=T</a:t>
                      </a:r>
                      <a:endParaRPr lang="zh-CN" sz="1600" kern="100">
                        <a:latin typeface="Calibri"/>
                        <a:ea typeface="宋体"/>
                        <a:cs typeface="Mongolian Baiti"/>
                      </a:endParaRPr>
                    </a:p>
                  </a:txBody>
                  <a:tcPr marL="68580" marR="68580" marT="0" marB="0"/>
                </a:tc>
                <a:tc>
                  <a:txBody>
                    <a:bodyPr/>
                    <a:lstStyle/>
                    <a:p>
                      <a:pPr algn="just">
                        <a:spcAft>
                          <a:spcPts val="0"/>
                        </a:spcAft>
                      </a:pPr>
                      <a:r>
                        <a:rPr lang="zh-CN" sz="1600" kern="100"/>
                        <a:t>判断</a:t>
                      </a:r>
                      <a:r>
                        <a:rPr lang="en-US" sz="1600" kern="100"/>
                        <a:t>S</a:t>
                      </a:r>
                      <a:r>
                        <a:rPr lang="zh-CN" sz="1600" kern="100"/>
                        <a:t>是否</a:t>
                      </a:r>
                      <a:r>
                        <a:rPr lang="en-US" sz="1600" kern="100"/>
                        <a:t>T</a:t>
                      </a:r>
                      <a:r>
                        <a:rPr lang="zh-CN" sz="1600" kern="100"/>
                        <a:t>的子集，是则返回</a:t>
                      </a:r>
                      <a:r>
                        <a:rPr lang="en-US" sz="1600" kern="100"/>
                        <a:t>True</a:t>
                      </a:r>
                      <a:r>
                        <a:rPr lang="zh-CN" sz="1600" kern="100"/>
                        <a:t>，不是则返回</a:t>
                      </a:r>
                      <a:r>
                        <a:rPr lang="en-US" sz="1600" kern="100"/>
                        <a:t>False</a:t>
                      </a:r>
                      <a:endParaRPr lang="zh-CN" sz="1600" kern="100">
                        <a:latin typeface="Calibri"/>
                        <a:ea typeface="宋体"/>
                        <a:cs typeface="Mongolian Baiti"/>
                      </a:endParaRPr>
                    </a:p>
                  </a:txBody>
                  <a:tcPr marL="68580" marR="68580" marT="0" marB="0"/>
                </a:tc>
              </a:tr>
              <a:tr h="551543">
                <a:tc>
                  <a:txBody>
                    <a:bodyPr/>
                    <a:lstStyle/>
                    <a:p>
                      <a:pPr algn="ctr">
                        <a:spcAft>
                          <a:spcPts val="0"/>
                        </a:spcAft>
                      </a:pPr>
                      <a:r>
                        <a:rPr lang="en-US" sz="1600" kern="100"/>
                        <a:t>S&gt;T</a:t>
                      </a:r>
                      <a:endParaRPr lang="zh-CN" sz="1600" kern="100">
                        <a:latin typeface="Calibri"/>
                        <a:ea typeface="宋体"/>
                        <a:cs typeface="Mongolian Baiti"/>
                      </a:endParaRPr>
                    </a:p>
                  </a:txBody>
                  <a:tcPr marL="68580" marR="68580" marT="0" marB="0"/>
                </a:tc>
                <a:tc>
                  <a:txBody>
                    <a:bodyPr/>
                    <a:lstStyle/>
                    <a:p>
                      <a:pPr algn="just">
                        <a:spcAft>
                          <a:spcPts val="0"/>
                        </a:spcAft>
                      </a:pPr>
                      <a:r>
                        <a:rPr lang="zh-CN" sz="1600" kern="100"/>
                        <a:t>判断</a:t>
                      </a:r>
                      <a:r>
                        <a:rPr lang="en-US" sz="1600" kern="100"/>
                        <a:t>T</a:t>
                      </a:r>
                      <a:r>
                        <a:rPr lang="zh-CN" sz="1600" kern="100"/>
                        <a:t>是否</a:t>
                      </a:r>
                      <a:r>
                        <a:rPr lang="en-US" sz="1600" kern="100"/>
                        <a:t>S</a:t>
                      </a:r>
                      <a:r>
                        <a:rPr lang="zh-CN" sz="1600" kern="100"/>
                        <a:t>的真子集，是则返回</a:t>
                      </a:r>
                      <a:r>
                        <a:rPr lang="en-US" sz="1600" kern="100"/>
                        <a:t>True</a:t>
                      </a:r>
                      <a:r>
                        <a:rPr lang="zh-CN" sz="1600" kern="100"/>
                        <a:t>，不是则返回</a:t>
                      </a:r>
                      <a:r>
                        <a:rPr lang="en-US" sz="1600" kern="100"/>
                        <a:t>False</a:t>
                      </a:r>
                      <a:endParaRPr lang="zh-CN" sz="1600" kern="100">
                        <a:latin typeface="Calibri"/>
                        <a:ea typeface="宋体"/>
                        <a:cs typeface="Mongolian Baiti"/>
                      </a:endParaRPr>
                    </a:p>
                  </a:txBody>
                  <a:tcPr marL="68580" marR="68580" marT="0" marB="0"/>
                </a:tc>
              </a:tr>
              <a:tr h="551543">
                <a:tc>
                  <a:txBody>
                    <a:bodyPr/>
                    <a:lstStyle/>
                    <a:p>
                      <a:pPr algn="ctr">
                        <a:spcAft>
                          <a:spcPts val="0"/>
                        </a:spcAft>
                      </a:pPr>
                      <a:r>
                        <a:rPr lang="en-US" sz="1600" kern="100" dirty="0"/>
                        <a:t>S&gt;=T</a:t>
                      </a:r>
                      <a:endParaRPr lang="zh-CN" sz="1600" kern="100" dirty="0">
                        <a:latin typeface="Calibri"/>
                        <a:ea typeface="宋体"/>
                        <a:cs typeface="Mongolian Baiti"/>
                      </a:endParaRPr>
                    </a:p>
                  </a:txBody>
                  <a:tcPr marL="68580" marR="68580" marT="0" marB="0"/>
                </a:tc>
                <a:tc>
                  <a:txBody>
                    <a:bodyPr/>
                    <a:lstStyle/>
                    <a:p>
                      <a:pPr algn="just">
                        <a:spcAft>
                          <a:spcPts val="0"/>
                        </a:spcAft>
                      </a:pPr>
                      <a:r>
                        <a:rPr lang="zh-CN" sz="1600" kern="100" dirty="0"/>
                        <a:t>判断</a:t>
                      </a:r>
                      <a:r>
                        <a:rPr lang="en-US" sz="1600" kern="100" dirty="0"/>
                        <a:t>T</a:t>
                      </a:r>
                      <a:r>
                        <a:rPr lang="zh-CN" sz="1600" kern="100" dirty="0"/>
                        <a:t>是否</a:t>
                      </a:r>
                      <a:r>
                        <a:rPr lang="en-US" sz="1600" kern="100" dirty="0"/>
                        <a:t>S</a:t>
                      </a:r>
                      <a:r>
                        <a:rPr lang="zh-CN" sz="1600" kern="100" dirty="0"/>
                        <a:t>的子集，是则返回</a:t>
                      </a:r>
                      <a:r>
                        <a:rPr lang="en-US" sz="1600" kern="100" dirty="0"/>
                        <a:t>True</a:t>
                      </a:r>
                      <a:r>
                        <a:rPr lang="zh-CN" sz="1600" kern="100" dirty="0"/>
                        <a:t>，不是则返回</a:t>
                      </a:r>
                      <a:r>
                        <a:rPr lang="en-US" sz="1600" kern="100" dirty="0" err="1"/>
                        <a:t>Fals</a:t>
                      </a:r>
                      <a:endParaRPr lang="zh-CN" sz="1600" kern="100" dirty="0">
                        <a:latin typeface="Calibri"/>
                        <a:ea typeface="宋体"/>
                        <a:cs typeface="Mongolian Baiti"/>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4.3.3</a:t>
            </a:r>
            <a:r>
              <a:rPr lang="zh-CN" altLang="en-US" dirty="0" smtClean="0"/>
              <a:t>集合的应用</a:t>
            </a:r>
            <a:endParaRPr lang="zh-CN" altLang="zh-CN" dirty="0"/>
          </a:p>
        </p:txBody>
      </p:sp>
      <p:sp>
        <p:nvSpPr>
          <p:cNvPr id="9" name="文本框 7"/>
          <p:cNvSpPr txBox="1">
            <a:spLocks noChangeArrowheads="1"/>
          </p:cNvSpPr>
          <p:nvPr/>
        </p:nvSpPr>
        <p:spPr bwMode="auto">
          <a:xfrm>
            <a:off x="374252" y="1420331"/>
            <a:ext cx="537884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en-US" altLang="zh-CN" sz="1800" b="1" dirty="0" smtClean="0">
                <a:solidFill>
                  <a:srgbClr val="1B3868"/>
                </a:solidFill>
              </a:rPr>
              <a:t>(2)</a:t>
            </a:r>
            <a:r>
              <a:rPr lang="zh-CN" altLang="en-US" sz="1800" b="1" dirty="0" smtClean="0">
                <a:solidFill>
                  <a:srgbClr val="1B3868"/>
                </a:solidFill>
              </a:rPr>
              <a:t>集合运算</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0" name="文本框 7"/>
          <p:cNvSpPr txBox="1">
            <a:spLocks noChangeArrowheads="1"/>
          </p:cNvSpPr>
          <p:nvPr/>
        </p:nvSpPr>
        <p:spPr bwMode="auto">
          <a:xfrm>
            <a:off x="6340226" y="13168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388093" y="1804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413835" y="2353218"/>
            <a:ext cx="5473365" cy="2536400"/>
          </a:xfrm>
          <a:prstGeom prst="rect">
            <a:avLst/>
          </a:prstGeom>
        </p:spPr>
        <p:txBody>
          <a:bodyPr wrap="square">
            <a:spAutoFit/>
          </a:bodyPr>
          <a:lstStyle/>
          <a:p>
            <a:pPr>
              <a:lnSpc>
                <a:spcPct val="150000"/>
              </a:lnSpc>
            </a:pPr>
            <a:r>
              <a:rPr lang="en-US" altLang="zh-CN" dirty="0" smtClean="0"/>
              <a:t>set1={'</a:t>
            </a:r>
            <a:r>
              <a:rPr lang="en-US" altLang="zh-CN" dirty="0" err="1" smtClean="0"/>
              <a:t>Mon','Wed','Fri','Sun</a:t>
            </a:r>
            <a:r>
              <a:rPr lang="en-US" altLang="zh-CN" dirty="0" smtClean="0"/>
              <a:t>'}</a:t>
            </a:r>
          </a:p>
          <a:p>
            <a:pPr>
              <a:lnSpc>
                <a:spcPct val="150000"/>
              </a:lnSpc>
            </a:pPr>
            <a:r>
              <a:rPr lang="en-US" altLang="zh-CN" dirty="0" smtClean="0"/>
              <a:t>set2={'</a:t>
            </a:r>
            <a:r>
              <a:rPr lang="en-US" altLang="zh-CN" dirty="0" err="1" smtClean="0"/>
              <a:t>Tue','Thu','Sat','Sun</a:t>
            </a:r>
            <a:r>
              <a:rPr lang="en-US" altLang="zh-CN" dirty="0" smtClean="0"/>
              <a:t>'}</a:t>
            </a:r>
          </a:p>
          <a:p>
            <a:pPr>
              <a:lnSpc>
                <a:spcPct val="150000"/>
              </a:lnSpc>
            </a:pPr>
            <a:r>
              <a:rPr lang="en-US" altLang="zh-CN" dirty="0" smtClean="0"/>
              <a:t>print(set1 &amp; set2)</a:t>
            </a:r>
          </a:p>
          <a:p>
            <a:pPr>
              <a:lnSpc>
                <a:spcPct val="150000"/>
              </a:lnSpc>
            </a:pPr>
            <a:r>
              <a:rPr lang="en-US" altLang="zh-CN" dirty="0" smtClean="0"/>
              <a:t>print(set1 | set2)</a:t>
            </a:r>
          </a:p>
          <a:p>
            <a:pPr>
              <a:lnSpc>
                <a:spcPct val="150000"/>
              </a:lnSpc>
            </a:pPr>
            <a:r>
              <a:rPr lang="en-US" altLang="zh-CN" dirty="0" smtClean="0"/>
              <a:t>print(set1 - set2)</a:t>
            </a:r>
          </a:p>
          <a:p>
            <a:pPr>
              <a:lnSpc>
                <a:spcPct val="150000"/>
              </a:lnSpc>
            </a:pPr>
            <a:r>
              <a:rPr lang="en-US" altLang="zh-CN" dirty="0" smtClean="0"/>
              <a:t>print(set1 ^ set2)</a:t>
            </a:r>
          </a:p>
        </p:txBody>
      </p:sp>
      <p:graphicFrame>
        <p:nvGraphicFramePr>
          <p:cNvPr id="12" name="表格 11"/>
          <p:cNvGraphicFramePr>
            <a:graphicFrameLocks noGrp="1"/>
          </p:cNvGraphicFramePr>
          <p:nvPr/>
        </p:nvGraphicFramePr>
        <p:xfrm>
          <a:off x="165101" y="2043430"/>
          <a:ext cx="5613399" cy="3720737"/>
        </p:xfrm>
        <a:graphic>
          <a:graphicData uri="http://schemas.openxmlformats.org/drawingml/2006/table">
            <a:tbl>
              <a:tblPr>
                <a:tableStyleId>{3C2FFA5D-87B4-456A-9821-1D502468CF0F}</a:tableStyleId>
              </a:tblPr>
              <a:tblGrid>
                <a:gridCol w="1117599"/>
                <a:gridCol w="2108200"/>
                <a:gridCol w="2387600"/>
              </a:tblGrid>
              <a:tr h="450124">
                <a:tc>
                  <a:txBody>
                    <a:bodyPr/>
                    <a:lstStyle/>
                    <a:p>
                      <a:pPr algn="ctr">
                        <a:spcAft>
                          <a:spcPts val="0"/>
                        </a:spcAft>
                      </a:pPr>
                      <a:r>
                        <a:rPr lang="zh-CN" sz="1800" kern="100" dirty="0"/>
                        <a:t>运算</a:t>
                      </a:r>
                      <a:endParaRPr lang="zh-CN" sz="1800" b="1" kern="100" dirty="0">
                        <a:latin typeface="Calibri"/>
                        <a:ea typeface="宋体"/>
                        <a:cs typeface="Mongolian Baiti"/>
                      </a:endParaRPr>
                    </a:p>
                  </a:txBody>
                  <a:tcPr marL="68580" marR="68580" marT="0" marB="0"/>
                </a:tc>
                <a:tc>
                  <a:txBody>
                    <a:bodyPr/>
                    <a:lstStyle/>
                    <a:p>
                      <a:pPr algn="ctr">
                        <a:spcAft>
                          <a:spcPts val="0"/>
                        </a:spcAft>
                      </a:pPr>
                      <a:r>
                        <a:rPr lang="zh-CN" sz="1800" kern="100"/>
                        <a:t>运算符</a:t>
                      </a:r>
                      <a:endParaRPr lang="zh-CN" sz="1800" b="1" kern="100">
                        <a:latin typeface="Calibri"/>
                        <a:ea typeface="宋体"/>
                        <a:cs typeface="Mongolian Baiti"/>
                      </a:endParaRPr>
                    </a:p>
                  </a:txBody>
                  <a:tcPr marL="68580" marR="68580" marT="0" marB="0"/>
                </a:tc>
                <a:tc>
                  <a:txBody>
                    <a:bodyPr/>
                    <a:lstStyle/>
                    <a:p>
                      <a:pPr algn="ctr">
                        <a:spcAft>
                          <a:spcPts val="0"/>
                        </a:spcAft>
                      </a:pPr>
                      <a:r>
                        <a:rPr lang="zh-CN" sz="1800" kern="100" dirty="0"/>
                        <a:t>方法</a:t>
                      </a:r>
                      <a:endParaRPr lang="zh-CN" sz="1800" b="1" kern="100" dirty="0">
                        <a:latin typeface="Calibri"/>
                        <a:ea typeface="宋体"/>
                        <a:cs typeface="Mongolian Baiti"/>
                      </a:endParaRPr>
                    </a:p>
                  </a:txBody>
                  <a:tcPr marL="68580" marR="68580" marT="0" marB="0"/>
                </a:tc>
              </a:tr>
              <a:tr h="450124">
                <a:tc>
                  <a:txBody>
                    <a:bodyPr/>
                    <a:lstStyle/>
                    <a:p>
                      <a:pPr algn="just">
                        <a:spcAft>
                          <a:spcPts val="0"/>
                        </a:spcAft>
                      </a:pPr>
                      <a:r>
                        <a:rPr lang="zh-CN" sz="1800" kern="100"/>
                        <a:t>交集</a:t>
                      </a:r>
                      <a:endParaRPr lang="zh-CN" sz="1800" kern="100">
                        <a:latin typeface="Calibri"/>
                        <a:ea typeface="宋体"/>
                        <a:cs typeface="Mongolian Baiti"/>
                      </a:endParaRPr>
                    </a:p>
                  </a:txBody>
                  <a:tcPr marL="68580" marR="68580" marT="0" marB="0"/>
                </a:tc>
                <a:tc>
                  <a:txBody>
                    <a:bodyPr/>
                    <a:lstStyle/>
                    <a:p>
                      <a:pPr algn="just">
                        <a:spcAft>
                          <a:spcPts val="0"/>
                        </a:spcAft>
                      </a:pPr>
                      <a:r>
                        <a:rPr lang="zh-CN" sz="1800" kern="100"/>
                        <a:t>集合</a:t>
                      </a:r>
                      <a:r>
                        <a:rPr lang="en-US" sz="1800" kern="100"/>
                        <a:t>1 &amp; </a:t>
                      </a:r>
                      <a:r>
                        <a:rPr lang="zh-CN" sz="1800" kern="100"/>
                        <a:t>集合</a:t>
                      </a:r>
                      <a:r>
                        <a:rPr lang="en-US" sz="1800" kern="100"/>
                        <a:t>2</a:t>
                      </a:r>
                      <a:endParaRPr lang="zh-CN" sz="1800" kern="100">
                        <a:latin typeface="Calibri"/>
                        <a:ea typeface="宋体"/>
                        <a:cs typeface="Mongolian Baiti"/>
                      </a:endParaRPr>
                    </a:p>
                  </a:txBody>
                  <a:tcPr marL="68580" marR="68580" marT="0" marB="0"/>
                </a:tc>
                <a:tc>
                  <a:txBody>
                    <a:bodyPr/>
                    <a:lstStyle/>
                    <a:p>
                      <a:pPr algn="just">
                        <a:spcAft>
                          <a:spcPts val="0"/>
                        </a:spcAft>
                      </a:pPr>
                      <a:r>
                        <a:rPr lang="zh-CN" sz="1800" kern="100"/>
                        <a:t>集合</a:t>
                      </a:r>
                      <a:r>
                        <a:rPr lang="en-US" sz="1800" kern="100"/>
                        <a:t>1.intersection(</a:t>
                      </a:r>
                      <a:r>
                        <a:rPr lang="zh-CN" sz="1800" kern="100"/>
                        <a:t>集合</a:t>
                      </a:r>
                      <a:r>
                        <a:rPr lang="en-US" sz="1800" kern="100"/>
                        <a:t>2)</a:t>
                      </a:r>
                      <a:endParaRPr lang="zh-CN" sz="1800" kern="100">
                        <a:latin typeface="Calibri"/>
                        <a:ea typeface="宋体"/>
                        <a:cs typeface="Mongolian Baiti"/>
                      </a:endParaRPr>
                    </a:p>
                  </a:txBody>
                  <a:tcPr marL="68580" marR="68580" marT="0" marB="0"/>
                </a:tc>
              </a:tr>
              <a:tr h="450124">
                <a:tc>
                  <a:txBody>
                    <a:bodyPr/>
                    <a:lstStyle/>
                    <a:p>
                      <a:pPr algn="just">
                        <a:spcAft>
                          <a:spcPts val="0"/>
                        </a:spcAft>
                      </a:pPr>
                      <a:r>
                        <a:rPr lang="zh-CN" sz="1800" kern="100"/>
                        <a:t>并集</a:t>
                      </a:r>
                      <a:endParaRPr lang="zh-CN" sz="1800" kern="100">
                        <a:latin typeface="Calibri"/>
                        <a:ea typeface="宋体"/>
                        <a:cs typeface="Mongolian Baiti"/>
                      </a:endParaRPr>
                    </a:p>
                  </a:txBody>
                  <a:tcPr marL="68580" marR="68580" marT="0" marB="0"/>
                </a:tc>
                <a:tc>
                  <a:txBody>
                    <a:bodyPr/>
                    <a:lstStyle/>
                    <a:p>
                      <a:pPr algn="just">
                        <a:spcAft>
                          <a:spcPts val="0"/>
                        </a:spcAft>
                      </a:pPr>
                      <a:r>
                        <a:rPr lang="zh-CN" sz="1800" kern="100"/>
                        <a:t>集合</a:t>
                      </a:r>
                      <a:r>
                        <a:rPr lang="en-US" sz="1800" kern="100"/>
                        <a:t>1 | </a:t>
                      </a:r>
                      <a:r>
                        <a:rPr lang="zh-CN" sz="1800" kern="100"/>
                        <a:t>集合</a:t>
                      </a:r>
                      <a:r>
                        <a:rPr lang="en-US" sz="1800" kern="100"/>
                        <a:t>2</a:t>
                      </a:r>
                      <a:endParaRPr lang="zh-CN" sz="1800" kern="100">
                        <a:latin typeface="Calibri"/>
                        <a:ea typeface="宋体"/>
                        <a:cs typeface="Mongolian Baiti"/>
                      </a:endParaRPr>
                    </a:p>
                  </a:txBody>
                  <a:tcPr marL="68580" marR="68580" marT="0" marB="0"/>
                </a:tc>
                <a:tc>
                  <a:txBody>
                    <a:bodyPr/>
                    <a:lstStyle/>
                    <a:p>
                      <a:pPr algn="just">
                        <a:spcAft>
                          <a:spcPts val="0"/>
                        </a:spcAft>
                      </a:pPr>
                      <a:r>
                        <a:rPr lang="zh-CN" sz="1800" kern="100"/>
                        <a:t>集合</a:t>
                      </a:r>
                      <a:r>
                        <a:rPr lang="en-US" sz="1800" kern="100"/>
                        <a:t>1.union(</a:t>
                      </a:r>
                      <a:r>
                        <a:rPr lang="zh-CN" sz="1800" kern="100"/>
                        <a:t>集合</a:t>
                      </a:r>
                      <a:r>
                        <a:rPr lang="en-US" sz="1800" kern="100"/>
                        <a:t>2)</a:t>
                      </a:r>
                      <a:endParaRPr lang="zh-CN" sz="1800" kern="100">
                        <a:latin typeface="Calibri"/>
                        <a:ea typeface="宋体"/>
                        <a:cs typeface="Mongolian Baiti"/>
                      </a:endParaRPr>
                    </a:p>
                  </a:txBody>
                  <a:tcPr marL="68580" marR="68580" marT="0" marB="0"/>
                </a:tc>
              </a:tr>
              <a:tr h="450124">
                <a:tc>
                  <a:txBody>
                    <a:bodyPr/>
                    <a:lstStyle/>
                    <a:p>
                      <a:pPr algn="just">
                        <a:spcAft>
                          <a:spcPts val="0"/>
                        </a:spcAft>
                      </a:pPr>
                      <a:r>
                        <a:rPr lang="zh-CN" sz="1800" kern="100"/>
                        <a:t>补集</a:t>
                      </a:r>
                      <a:endParaRPr lang="zh-CN" sz="1800" kern="100">
                        <a:latin typeface="Calibri"/>
                        <a:ea typeface="宋体"/>
                        <a:cs typeface="Mongolian Baiti"/>
                      </a:endParaRPr>
                    </a:p>
                  </a:txBody>
                  <a:tcPr marL="68580" marR="68580" marT="0" marB="0"/>
                </a:tc>
                <a:tc>
                  <a:txBody>
                    <a:bodyPr/>
                    <a:lstStyle/>
                    <a:p>
                      <a:pPr algn="just">
                        <a:spcAft>
                          <a:spcPts val="0"/>
                        </a:spcAft>
                      </a:pPr>
                      <a:r>
                        <a:rPr lang="zh-CN" sz="1800" kern="100"/>
                        <a:t>集合</a:t>
                      </a:r>
                      <a:r>
                        <a:rPr lang="en-US" sz="1800" kern="100"/>
                        <a:t>1 - </a:t>
                      </a:r>
                      <a:r>
                        <a:rPr lang="zh-CN" sz="1800" kern="100"/>
                        <a:t>集合</a:t>
                      </a:r>
                      <a:r>
                        <a:rPr lang="en-US" sz="1800" kern="100"/>
                        <a:t>2</a:t>
                      </a:r>
                      <a:endParaRPr lang="zh-CN" sz="1800" kern="100">
                        <a:latin typeface="Calibri"/>
                        <a:ea typeface="宋体"/>
                        <a:cs typeface="Mongolian Baiti"/>
                      </a:endParaRPr>
                    </a:p>
                  </a:txBody>
                  <a:tcPr marL="68580" marR="68580" marT="0" marB="0"/>
                </a:tc>
                <a:tc>
                  <a:txBody>
                    <a:bodyPr/>
                    <a:lstStyle/>
                    <a:p>
                      <a:pPr algn="just">
                        <a:spcAft>
                          <a:spcPts val="0"/>
                        </a:spcAft>
                      </a:pPr>
                      <a:r>
                        <a:rPr lang="zh-CN" sz="1800" kern="100"/>
                        <a:t>集合</a:t>
                      </a:r>
                      <a:r>
                        <a:rPr lang="en-US" sz="1800" kern="100"/>
                        <a:t>1.difference(</a:t>
                      </a:r>
                      <a:r>
                        <a:rPr lang="zh-CN" sz="1800" kern="100"/>
                        <a:t>集合</a:t>
                      </a:r>
                      <a:r>
                        <a:rPr lang="en-US" sz="1800" kern="100"/>
                        <a:t>2)</a:t>
                      </a:r>
                      <a:endParaRPr lang="zh-CN" sz="1800" kern="100">
                        <a:latin typeface="Calibri"/>
                        <a:ea typeface="宋体"/>
                        <a:cs typeface="Mongolian Baiti"/>
                      </a:endParaRPr>
                    </a:p>
                  </a:txBody>
                  <a:tcPr marL="68580" marR="68580" marT="0" marB="0"/>
                </a:tc>
              </a:tr>
              <a:tr h="450124">
                <a:tc>
                  <a:txBody>
                    <a:bodyPr/>
                    <a:lstStyle/>
                    <a:p>
                      <a:pPr algn="just">
                        <a:spcAft>
                          <a:spcPts val="0"/>
                        </a:spcAft>
                      </a:pPr>
                      <a:r>
                        <a:rPr lang="zh-CN" sz="1800" kern="100"/>
                        <a:t>对称补集</a:t>
                      </a:r>
                      <a:endParaRPr lang="zh-CN" sz="1800" kern="100">
                        <a:latin typeface="Calibri"/>
                        <a:ea typeface="宋体"/>
                        <a:cs typeface="Mongolian Baiti"/>
                      </a:endParaRPr>
                    </a:p>
                  </a:txBody>
                  <a:tcPr marL="68580" marR="68580" marT="0" marB="0"/>
                </a:tc>
                <a:tc>
                  <a:txBody>
                    <a:bodyPr/>
                    <a:lstStyle/>
                    <a:p>
                      <a:pPr algn="just">
                        <a:spcAft>
                          <a:spcPts val="0"/>
                        </a:spcAft>
                      </a:pPr>
                      <a:r>
                        <a:rPr lang="zh-CN" sz="1800" kern="100"/>
                        <a:t>集合</a:t>
                      </a:r>
                      <a:r>
                        <a:rPr lang="en-US" sz="1800" kern="100"/>
                        <a:t>1 ^ </a:t>
                      </a:r>
                      <a:r>
                        <a:rPr lang="zh-CN" sz="1800" kern="100"/>
                        <a:t>集合</a:t>
                      </a:r>
                      <a:r>
                        <a:rPr lang="en-US" sz="1800" kern="100"/>
                        <a:t>2</a:t>
                      </a:r>
                      <a:endParaRPr lang="zh-CN" sz="1800" kern="100">
                        <a:latin typeface="Calibri"/>
                        <a:ea typeface="宋体"/>
                        <a:cs typeface="Mongolian Baiti"/>
                      </a:endParaRPr>
                    </a:p>
                  </a:txBody>
                  <a:tcPr marL="68580" marR="68580" marT="0" marB="0"/>
                </a:tc>
                <a:tc>
                  <a:txBody>
                    <a:bodyPr/>
                    <a:lstStyle/>
                    <a:p>
                      <a:pPr algn="just">
                        <a:spcAft>
                          <a:spcPts val="0"/>
                        </a:spcAft>
                      </a:pPr>
                      <a:r>
                        <a:rPr lang="zh-CN" sz="1800" kern="100" dirty="0"/>
                        <a:t>集合</a:t>
                      </a:r>
                      <a:r>
                        <a:rPr lang="en-US" sz="1800" kern="100" dirty="0"/>
                        <a:t>1.symmetric_difference(</a:t>
                      </a:r>
                      <a:r>
                        <a:rPr lang="zh-CN" sz="1800" kern="100" dirty="0"/>
                        <a:t>集合</a:t>
                      </a:r>
                      <a:r>
                        <a:rPr lang="en-US" sz="1800" kern="100" dirty="0"/>
                        <a:t>2)</a:t>
                      </a:r>
                      <a:endParaRPr lang="zh-CN" sz="1800" kern="100" dirty="0">
                        <a:latin typeface="Calibri"/>
                        <a:ea typeface="宋体"/>
                        <a:cs typeface="Mongolian Baiti"/>
                      </a:endParaRPr>
                    </a:p>
                  </a:txBody>
                  <a:tcPr marL="68580" marR="68580" marT="0" marB="0"/>
                </a:tc>
              </a:tr>
              <a:tr h="900249">
                <a:tc>
                  <a:txBody>
                    <a:bodyPr/>
                    <a:lstStyle/>
                    <a:p>
                      <a:pPr algn="just">
                        <a:spcAft>
                          <a:spcPts val="0"/>
                        </a:spcAft>
                      </a:pPr>
                      <a:r>
                        <a:rPr lang="zh-CN" sz="1800" kern="100"/>
                        <a:t>子集</a:t>
                      </a:r>
                      <a:endParaRPr lang="zh-CN" sz="1800" kern="100">
                        <a:latin typeface="Calibri"/>
                        <a:ea typeface="宋体"/>
                        <a:cs typeface="Mongolian Baiti"/>
                      </a:endParaRPr>
                    </a:p>
                  </a:txBody>
                  <a:tcPr marL="68580" marR="68580" marT="0" marB="0"/>
                </a:tc>
                <a:tc>
                  <a:txBody>
                    <a:bodyPr/>
                    <a:lstStyle/>
                    <a:p>
                      <a:pPr algn="just">
                        <a:spcAft>
                          <a:spcPts val="0"/>
                        </a:spcAft>
                      </a:pPr>
                      <a:r>
                        <a:rPr lang="zh-CN" sz="1800" kern="100"/>
                        <a:t>集合</a:t>
                      </a:r>
                      <a:r>
                        <a:rPr lang="en-US" sz="1800" kern="100"/>
                        <a:t>1 &lt;= </a:t>
                      </a:r>
                      <a:r>
                        <a:rPr lang="zh-CN" sz="1800" kern="100"/>
                        <a:t>集合</a:t>
                      </a:r>
                      <a:r>
                        <a:rPr lang="en-US" sz="1800" kern="100"/>
                        <a:t>2</a:t>
                      </a:r>
                      <a:endParaRPr lang="zh-CN" sz="1800" kern="100">
                        <a:latin typeface="Calibri"/>
                        <a:ea typeface="宋体"/>
                        <a:cs typeface="Mongolian Baiti"/>
                      </a:endParaRPr>
                    </a:p>
                  </a:txBody>
                  <a:tcPr marL="68580" marR="68580" marT="0" marB="0"/>
                </a:tc>
                <a:tc>
                  <a:txBody>
                    <a:bodyPr/>
                    <a:lstStyle/>
                    <a:p>
                      <a:pPr algn="just">
                        <a:spcAft>
                          <a:spcPts val="0"/>
                        </a:spcAft>
                      </a:pPr>
                      <a:r>
                        <a:rPr lang="zh-CN" sz="1800" kern="100" dirty="0"/>
                        <a:t>集合</a:t>
                      </a:r>
                      <a:r>
                        <a:rPr lang="en-US" sz="1800" kern="100" dirty="0"/>
                        <a:t>1.issubset(</a:t>
                      </a:r>
                      <a:r>
                        <a:rPr lang="zh-CN" sz="1800" kern="100" dirty="0"/>
                        <a:t>集合</a:t>
                      </a:r>
                      <a:r>
                        <a:rPr lang="en-US" sz="1800" kern="100" dirty="0"/>
                        <a:t>2)</a:t>
                      </a:r>
                      <a:r>
                        <a:rPr lang="zh-CN" sz="1800" kern="100" dirty="0"/>
                        <a:t>或集合</a:t>
                      </a:r>
                      <a:r>
                        <a:rPr lang="en-US" sz="1800" kern="100" dirty="0"/>
                        <a:t>2.issuperset(</a:t>
                      </a:r>
                      <a:r>
                        <a:rPr lang="zh-CN" sz="1800" kern="100" dirty="0"/>
                        <a:t>集合</a:t>
                      </a:r>
                      <a:r>
                        <a:rPr lang="en-US" sz="1800" kern="100" dirty="0"/>
                        <a:t>1)</a:t>
                      </a:r>
                      <a:endParaRPr lang="zh-CN" sz="1800" kern="100" dirty="0">
                        <a:latin typeface="Calibri"/>
                        <a:ea typeface="宋体"/>
                        <a:cs typeface="Mongolian Baiti"/>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5857050" y="1420331"/>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4.3.3</a:t>
            </a:r>
            <a:r>
              <a:rPr lang="zh-CN" altLang="en-US" dirty="0" smtClean="0"/>
              <a:t>集合的应用</a:t>
            </a:r>
            <a:endParaRPr lang="zh-CN" altLang="zh-CN" dirty="0"/>
          </a:p>
        </p:txBody>
      </p:sp>
      <p:sp>
        <p:nvSpPr>
          <p:cNvPr id="9" name="文本框 7"/>
          <p:cNvSpPr txBox="1">
            <a:spLocks noChangeArrowheads="1"/>
          </p:cNvSpPr>
          <p:nvPr/>
        </p:nvSpPr>
        <p:spPr bwMode="auto">
          <a:xfrm>
            <a:off x="374252" y="1420331"/>
            <a:ext cx="537884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例</a:t>
            </a:r>
            <a:r>
              <a:rPr lang="en-US" altLang="zh-CN" sz="1800" b="1" dirty="0" smtClean="0">
                <a:solidFill>
                  <a:srgbClr val="1B3868"/>
                </a:solidFill>
              </a:rPr>
              <a:t>4-9 </a:t>
            </a:r>
            <a:r>
              <a:rPr lang="zh-CN" altLang="en-US" sz="1800" b="1" dirty="0" smtClean="0">
                <a:solidFill>
                  <a:srgbClr val="1B3868"/>
                </a:solidFill>
              </a:rPr>
              <a:t>文本相似度</a:t>
            </a:r>
            <a:endParaRPr lang="zh-CN" altLang="en-US" sz="1800" b="1" dirty="0">
              <a:solidFill>
                <a:srgbClr val="1B3868"/>
              </a:solidFill>
            </a:endParaRPr>
          </a:p>
        </p:txBody>
      </p:sp>
      <p:cxnSp>
        <p:nvCxnSpPr>
          <p:cNvPr id="15" name="直接连接符 14"/>
          <p:cNvCxnSpPr/>
          <p:nvPr/>
        </p:nvCxnSpPr>
        <p:spPr>
          <a:xfrm>
            <a:off x="442596"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0" name="文本框 7"/>
          <p:cNvSpPr txBox="1">
            <a:spLocks noChangeArrowheads="1"/>
          </p:cNvSpPr>
          <p:nvPr/>
        </p:nvSpPr>
        <p:spPr bwMode="auto">
          <a:xfrm>
            <a:off x="6175126" y="2881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1" name="直接连接符 10"/>
          <p:cNvCxnSpPr/>
          <p:nvPr/>
        </p:nvCxnSpPr>
        <p:spPr>
          <a:xfrm>
            <a:off x="6261093" y="7626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6185235" y="892718"/>
            <a:ext cx="5473365" cy="5632311"/>
          </a:xfrm>
          <a:prstGeom prst="rect">
            <a:avLst/>
          </a:prstGeom>
        </p:spPr>
        <p:txBody>
          <a:bodyPr wrap="square">
            <a:spAutoFit/>
          </a:bodyPr>
          <a:lstStyle/>
          <a:p>
            <a:r>
              <a:rPr lang="en-US" altLang="zh-CN" dirty="0" smtClean="0"/>
              <a:t>str1="Life has taught us that love does not consist in gazing at each other but in looking outward together in the same direction."</a:t>
            </a:r>
            <a:endParaRPr lang="zh-CN" altLang="zh-CN" dirty="0" smtClean="0"/>
          </a:p>
          <a:p>
            <a:r>
              <a:rPr lang="en-US" altLang="zh-CN" dirty="0" smtClean="0"/>
              <a:t>str2="What life has taught us is that love does not only include gazing at each other but also following the same path together."</a:t>
            </a:r>
            <a:endParaRPr lang="zh-CN" altLang="zh-CN" dirty="0" smtClean="0"/>
          </a:p>
          <a:p>
            <a:r>
              <a:rPr lang="en-US" altLang="zh-CN" dirty="0" smtClean="0"/>
              <a:t>str1=str1.lower()</a:t>
            </a:r>
            <a:endParaRPr lang="zh-CN" altLang="zh-CN" dirty="0" smtClean="0"/>
          </a:p>
          <a:p>
            <a:r>
              <a:rPr lang="en-US" altLang="zh-CN" dirty="0" smtClean="0"/>
              <a:t>str2=str2.lower()</a:t>
            </a:r>
            <a:endParaRPr lang="zh-CN" altLang="zh-CN" dirty="0" smtClean="0"/>
          </a:p>
          <a:p>
            <a:r>
              <a:rPr lang="en-US" altLang="zh-CN" dirty="0" smtClean="0"/>
              <a:t>str1=str1.replace('.','')</a:t>
            </a:r>
            <a:endParaRPr lang="zh-CN" altLang="zh-CN" dirty="0" smtClean="0"/>
          </a:p>
          <a:p>
            <a:r>
              <a:rPr lang="en-US" altLang="zh-CN" dirty="0" smtClean="0"/>
              <a:t>str2=str2.replace('.','')</a:t>
            </a:r>
            <a:endParaRPr lang="zh-CN" altLang="zh-CN" dirty="0" smtClean="0"/>
          </a:p>
          <a:p>
            <a:r>
              <a:rPr lang="en-US" altLang="zh-CN" dirty="0" smtClean="0"/>
              <a:t>list1=str1.split(' ')</a:t>
            </a:r>
            <a:endParaRPr lang="zh-CN" altLang="zh-CN" dirty="0" smtClean="0"/>
          </a:p>
          <a:p>
            <a:r>
              <a:rPr lang="en-US" altLang="zh-CN" dirty="0" smtClean="0"/>
              <a:t>list2=str2.split(' ')</a:t>
            </a:r>
            <a:endParaRPr lang="zh-CN" altLang="zh-CN" dirty="0" smtClean="0"/>
          </a:p>
          <a:p>
            <a:r>
              <a:rPr lang="en-US" altLang="zh-CN" dirty="0" smtClean="0"/>
              <a:t>set1=set(list1)</a:t>
            </a:r>
            <a:endParaRPr lang="zh-CN" altLang="zh-CN" dirty="0" smtClean="0"/>
          </a:p>
          <a:p>
            <a:r>
              <a:rPr lang="en-US" altLang="zh-CN" dirty="0" smtClean="0"/>
              <a:t>set2=set(list2)</a:t>
            </a:r>
            <a:endParaRPr lang="zh-CN" altLang="zh-CN" dirty="0" smtClean="0"/>
          </a:p>
          <a:p>
            <a:r>
              <a:rPr lang="en-US" altLang="zh-CN" dirty="0" smtClean="0"/>
              <a:t>set3=set1 &amp; set2</a:t>
            </a:r>
            <a:endParaRPr lang="zh-CN" altLang="zh-CN" dirty="0" smtClean="0"/>
          </a:p>
          <a:p>
            <a:r>
              <a:rPr lang="en-US" altLang="zh-CN" dirty="0" smtClean="0"/>
              <a:t>print(set1)</a:t>
            </a:r>
            <a:endParaRPr lang="zh-CN" altLang="zh-CN" dirty="0" smtClean="0"/>
          </a:p>
          <a:p>
            <a:r>
              <a:rPr lang="en-US" altLang="zh-CN" dirty="0" smtClean="0"/>
              <a:t>print(set2)</a:t>
            </a:r>
            <a:endParaRPr lang="zh-CN" altLang="zh-CN" dirty="0" smtClean="0"/>
          </a:p>
          <a:p>
            <a:r>
              <a:rPr lang="en-US" altLang="zh-CN" dirty="0" smtClean="0"/>
              <a:t>print(set3)</a:t>
            </a:r>
            <a:endParaRPr lang="zh-CN" altLang="zh-CN" dirty="0" smtClean="0"/>
          </a:p>
          <a:p>
            <a:r>
              <a:rPr lang="en-US" altLang="zh-CN" dirty="0" smtClean="0"/>
              <a:t>print(</a:t>
            </a:r>
            <a:r>
              <a:rPr lang="en-US" altLang="zh-CN" dirty="0" err="1" smtClean="0"/>
              <a:t>len</a:t>
            </a:r>
            <a:r>
              <a:rPr lang="en-US" altLang="zh-CN" dirty="0" smtClean="0"/>
              <a:t>(set3)/</a:t>
            </a:r>
            <a:r>
              <a:rPr lang="en-US" altLang="zh-CN" dirty="0" err="1" smtClean="0"/>
              <a:t>len</a:t>
            </a:r>
            <a:r>
              <a:rPr lang="en-US" altLang="zh-CN" dirty="0" smtClean="0"/>
              <a:t>(set1))</a:t>
            </a:r>
            <a:endParaRPr lang="zh-CN" altLang="zh-CN" dirty="0" smtClean="0"/>
          </a:p>
          <a:p>
            <a:r>
              <a:rPr lang="en-US" altLang="zh-CN" dirty="0" smtClean="0"/>
              <a:t>print(</a:t>
            </a:r>
            <a:r>
              <a:rPr lang="en-US" altLang="zh-CN" dirty="0" err="1" smtClean="0"/>
              <a:t>len</a:t>
            </a:r>
            <a:r>
              <a:rPr lang="en-US" altLang="zh-CN" dirty="0" smtClean="0"/>
              <a:t>(set3)/</a:t>
            </a:r>
            <a:r>
              <a:rPr lang="en-US" altLang="zh-CN" dirty="0" err="1" smtClean="0"/>
              <a:t>len</a:t>
            </a:r>
            <a:r>
              <a:rPr lang="en-US" altLang="zh-CN" dirty="0" smtClean="0"/>
              <a:t>(set2))</a:t>
            </a:r>
            <a:endParaRPr lang="zh-CN" altLang="zh-CN" dirty="0"/>
          </a:p>
        </p:txBody>
      </p:sp>
      <p:sp>
        <p:nvSpPr>
          <p:cNvPr id="13" name="矩形 12"/>
          <p:cNvSpPr/>
          <p:nvPr/>
        </p:nvSpPr>
        <p:spPr>
          <a:xfrm>
            <a:off x="330535" y="2289718"/>
            <a:ext cx="5473365" cy="2951898"/>
          </a:xfrm>
          <a:prstGeom prst="rect">
            <a:avLst/>
          </a:prstGeom>
        </p:spPr>
        <p:txBody>
          <a:bodyPr wrap="square">
            <a:spAutoFit/>
          </a:bodyPr>
          <a:lstStyle/>
          <a:p>
            <a:pPr>
              <a:lnSpc>
                <a:spcPct val="150000"/>
              </a:lnSpc>
              <a:buFont typeface="Wingdings" pitchFamily="2" charset="2"/>
              <a:buChar char="l"/>
            </a:pPr>
            <a:r>
              <a:rPr lang="zh-CN" altLang="en-US" dirty="0" smtClean="0"/>
              <a:t>通过用词种类判断两个句子的相似度。</a:t>
            </a:r>
          </a:p>
          <a:p>
            <a:pPr>
              <a:lnSpc>
                <a:spcPct val="150000"/>
              </a:lnSpc>
              <a:buFont typeface="Wingdings" pitchFamily="2" charset="2"/>
              <a:buChar char="l"/>
            </a:pPr>
            <a:r>
              <a:rPr lang="zh-CN" altLang="en-US" dirty="0" smtClean="0"/>
              <a:t>句子</a:t>
            </a:r>
            <a:r>
              <a:rPr lang="en-US" altLang="zh-CN" dirty="0" smtClean="0"/>
              <a:t>1</a:t>
            </a:r>
            <a:r>
              <a:rPr lang="zh-CN" altLang="en-US" dirty="0" smtClean="0"/>
              <a:t>：</a:t>
            </a:r>
            <a:r>
              <a:rPr lang="en-US" altLang="zh-CN" dirty="0" smtClean="0"/>
              <a:t>Life has taught us that love does not consist in gazing at each other but in looking outward together in the same direction.</a:t>
            </a:r>
          </a:p>
          <a:p>
            <a:pPr>
              <a:lnSpc>
                <a:spcPct val="150000"/>
              </a:lnSpc>
              <a:buFont typeface="Wingdings" pitchFamily="2" charset="2"/>
              <a:buChar char="l"/>
            </a:pPr>
            <a:r>
              <a:rPr lang="zh-CN" altLang="en-US" dirty="0" smtClean="0"/>
              <a:t>句子</a:t>
            </a:r>
            <a:r>
              <a:rPr lang="en-US" altLang="zh-CN" dirty="0" smtClean="0"/>
              <a:t>2</a:t>
            </a:r>
            <a:r>
              <a:rPr lang="zh-CN" altLang="en-US" dirty="0" smtClean="0"/>
              <a:t>：</a:t>
            </a:r>
            <a:r>
              <a:rPr lang="en-US" altLang="zh-CN" dirty="0" smtClean="0"/>
              <a:t>What life has taught us is that love does not only include gazing at each other but also following the same path together.</a:t>
            </a:r>
            <a:endParaRPr lang="en-US" altLang="zh-CN"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14591" y="1951166"/>
            <a:ext cx="9509125" cy="1653786"/>
          </a:xfrm>
          <a:prstGeom prst="rect">
            <a:avLst/>
          </a:prstGeom>
          <a:noFill/>
        </p:spPr>
        <p:txBody>
          <a:bodyPr>
            <a:spAutoFit/>
          </a:bodyPr>
          <a:lstStyle/>
          <a:p>
            <a:pPr lvl="0" indent="457200">
              <a:lnSpc>
                <a:spcPct val="130000"/>
              </a:lnSpc>
              <a:spcBef>
                <a:spcPts val="600"/>
              </a:spcBef>
              <a:spcAft>
                <a:spcPts val="600"/>
              </a:spcAft>
              <a:defRPr/>
            </a:pPr>
            <a:r>
              <a:rPr lang="zh-CN" altLang="en-US" sz="2000" dirty="0" smtClean="0">
                <a:solidFill>
                  <a:prstClr val="black"/>
                </a:solidFill>
              </a:rPr>
              <a:t>字典（</a:t>
            </a:r>
            <a:r>
              <a:rPr lang="en-US" altLang="zh-CN" sz="2000" dirty="0" err="1" smtClean="0">
                <a:solidFill>
                  <a:prstClr val="black"/>
                </a:solidFill>
              </a:rPr>
              <a:t>dict</a:t>
            </a:r>
            <a:r>
              <a:rPr lang="zh-CN" altLang="en-US" sz="2000" dirty="0" smtClean="0">
                <a:solidFill>
                  <a:prstClr val="black"/>
                </a:solidFill>
              </a:rPr>
              <a:t>）是一种以键值对为元素的无序组合，每个元素的键在字典中是唯一的，元素访问通常用键引用其值。键值对，即</a:t>
            </a:r>
            <a:r>
              <a:rPr lang="en-US" altLang="zh-CN" sz="2000" dirty="0" smtClean="0">
                <a:solidFill>
                  <a:prstClr val="black"/>
                </a:solidFill>
              </a:rPr>
              <a:t>(key, value)</a:t>
            </a:r>
            <a:r>
              <a:rPr lang="zh-CN" altLang="en-US" sz="2000" dirty="0" smtClean="0">
                <a:solidFill>
                  <a:prstClr val="black"/>
                </a:solidFill>
              </a:rPr>
              <a:t>是一种结构化的映射关系，键可以理解为一个属性，值可以理解为该属性对应的内容，键值对刻画了一个属性与其内容的映射关系。</a:t>
            </a:r>
            <a:endParaRPr kumimoji="0" lang="zh-CN" altLang="en-US" sz="2000" b="0" i="0" u="none" strike="noStrike" kern="1200" cap="none" spc="5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sp>
        <p:nvSpPr>
          <p:cNvPr id="17411" name="标题 5"/>
          <p:cNvSpPr>
            <a:spLocks noGrp="1"/>
          </p:cNvSpPr>
          <p:nvPr>
            <p:ph type="title"/>
          </p:nvPr>
        </p:nvSpPr>
        <p:spPr>
          <a:xfrm>
            <a:off x="990600" y="498475"/>
            <a:ext cx="3171825" cy="622300"/>
          </a:xfrm>
        </p:spPr>
        <p:txBody>
          <a:bodyPr/>
          <a:lstStyle/>
          <a:p>
            <a:pPr eaLnBrk="1" hangingPunct="1"/>
            <a:r>
              <a:rPr lang="en-US" altLang="zh-CN" dirty="0" smtClean="0"/>
              <a:t>4.4 </a:t>
            </a:r>
            <a:r>
              <a:rPr lang="zh-CN" altLang="en-US" dirty="0"/>
              <a:t>字典</a:t>
            </a:r>
            <a:endParaRPr lang="zh-CN" alt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1"/>
          <p:cNvSpPr>
            <a:spLocks noGrp="1"/>
          </p:cNvSpPr>
          <p:nvPr>
            <p:ph type="title"/>
          </p:nvPr>
        </p:nvSpPr>
        <p:spPr>
          <a:xfrm>
            <a:off x="222822" y="374587"/>
            <a:ext cx="5524500" cy="511175"/>
          </a:xfrm>
        </p:spPr>
        <p:txBody>
          <a:bodyPr/>
          <a:lstStyle/>
          <a:p>
            <a:r>
              <a:rPr lang="en-US" altLang="zh-CN" dirty="0" smtClean="0"/>
              <a:t>4.4.1 </a:t>
            </a:r>
            <a:r>
              <a:rPr lang="zh-CN" altLang="en-US" dirty="0"/>
              <a:t>字典的创</a:t>
            </a:r>
            <a:r>
              <a:rPr lang="zh-CN" altLang="en-US" dirty="0" smtClean="0"/>
              <a:t>建</a:t>
            </a:r>
            <a:endParaRPr lang="zh-CN" altLang="en-US" dirty="0"/>
          </a:p>
        </p:txBody>
      </p:sp>
      <p:sp>
        <p:nvSpPr>
          <p:cNvPr id="9" name="文本框 7"/>
          <p:cNvSpPr txBox="1">
            <a:spLocks noChangeArrowheads="1"/>
          </p:cNvSpPr>
          <p:nvPr/>
        </p:nvSpPr>
        <p:spPr bwMode="auto">
          <a:xfrm>
            <a:off x="677384" y="1295685"/>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a:t>
            </a:r>
            <a:r>
              <a:rPr lang="en-US" altLang="zh-CN" sz="1800" b="1" dirty="0">
                <a:solidFill>
                  <a:srgbClr val="1B3868"/>
                </a:solidFill>
              </a:rPr>
              <a:t>1</a:t>
            </a:r>
            <a:r>
              <a:rPr lang="zh-CN" altLang="en-US" sz="1800" b="1" dirty="0" smtClean="0">
                <a:solidFill>
                  <a:srgbClr val="1B3868"/>
                </a:solidFill>
              </a:rPr>
              <a:t>）用元素表创建字典</a:t>
            </a:r>
            <a:endParaRPr lang="zh-CN" altLang="en-US" sz="1800" b="1" dirty="0">
              <a:solidFill>
                <a:srgbClr val="1B3868"/>
              </a:solidFill>
            </a:endParaRPr>
          </a:p>
        </p:txBody>
      </p:sp>
      <p:sp>
        <p:nvSpPr>
          <p:cNvPr id="17" name="矩形 16"/>
          <p:cNvSpPr/>
          <p:nvPr/>
        </p:nvSpPr>
        <p:spPr>
          <a:xfrm>
            <a:off x="339969" y="1795314"/>
            <a:ext cx="5076093" cy="2778774"/>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dirty="0" smtClean="0"/>
              <a:t>用元素表创建字典需要将组成字典的元素放入一对大括号中，用逗号分割，每个元素是一个键值对，其中键和值用冒号分割，如果大括号为空，则创建一个空字典。语法格式是：</a:t>
            </a:r>
          </a:p>
          <a:p>
            <a:pPr marL="285750" indent="-285750">
              <a:lnSpc>
                <a:spcPct val="200000"/>
              </a:lnSpc>
              <a:buFont typeface="Wingdings" panose="05000000000000000000" pitchFamily="2" charset="2"/>
              <a:buChar char="u"/>
            </a:pPr>
            <a:r>
              <a:rPr lang="zh-CN" altLang="en-US" dirty="0" smtClean="0"/>
              <a:t>字典名 </a:t>
            </a:r>
            <a:r>
              <a:rPr lang="en-US" altLang="zh-CN" dirty="0" smtClean="0"/>
              <a:t>= { </a:t>
            </a:r>
            <a:r>
              <a:rPr lang="zh-CN" altLang="en-US" dirty="0" smtClean="0"/>
              <a:t>键</a:t>
            </a:r>
            <a:r>
              <a:rPr lang="en-US" altLang="zh-CN" dirty="0" smtClean="0"/>
              <a:t>1:</a:t>
            </a:r>
            <a:r>
              <a:rPr lang="zh-CN" altLang="en-US" dirty="0" smtClean="0"/>
              <a:t>值</a:t>
            </a:r>
            <a:r>
              <a:rPr lang="en-US" altLang="zh-CN" dirty="0" smtClean="0"/>
              <a:t>1, </a:t>
            </a:r>
            <a:r>
              <a:rPr lang="zh-CN" altLang="en-US" dirty="0" smtClean="0"/>
              <a:t>键</a:t>
            </a:r>
            <a:r>
              <a:rPr lang="en-US" altLang="zh-CN" dirty="0" smtClean="0"/>
              <a:t>2:</a:t>
            </a:r>
            <a:r>
              <a:rPr lang="zh-CN" altLang="en-US" dirty="0" smtClean="0"/>
              <a:t>值</a:t>
            </a:r>
            <a:r>
              <a:rPr lang="en-US" altLang="zh-CN" dirty="0" smtClean="0"/>
              <a:t>2, </a:t>
            </a:r>
            <a:r>
              <a:rPr lang="zh-CN" altLang="en-US" dirty="0" smtClean="0"/>
              <a:t>键</a:t>
            </a:r>
            <a:r>
              <a:rPr lang="en-US" altLang="zh-CN" dirty="0" smtClean="0"/>
              <a:t>3:</a:t>
            </a:r>
            <a:r>
              <a:rPr lang="zh-CN" altLang="en-US" dirty="0" smtClean="0"/>
              <a:t>值</a:t>
            </a:r>
            <a:r>
              <a:rPr lang="en-US" altLang="zh-CN" dirty="0" smtClean="0"/>
              <a:t>3, ... </a:t>
            </a:r>
            <a:r>
              <a:rPr lang="en-US" altLang="zh-CN" dirty="0" smtClean="0"/>
              <a:t>}</a:t>
            </a:r>
            <a:endParaRPr lang="en-US" altLang="zh-CN" dirty="0" smtClean="0"/>
          </a:p>
        </p:txBody>
      </p:sp>
      <p:cxnSp>
        <p:nvCxnSpPr>
          <p:cNvPr id="21" name="直接连接符 20"/>
          <p:cNvCxnSpPr/>
          <p:nvPr/>
        </p:nvCxnSpPr>
        <p:spPr>
          <a:xfrm flipV="1">
            <a:off x="892553" y="1795314"/>
            <a:ext cx="3289303" cy="13834"/>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288256" y="1128715"/>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5" name="文本框 7"/>
          <p:cNvSpPr txBox="1">
            <a:spLocks noChangeArrowheads="1"/>
          </p:cNvSpPr>
          <p:nvPr/>
        </p:nvSpPr>
        <p:spPr bwMode="auto">
          <a:xfrm>
            <a:off x="6340226" y="13168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6" name="直接连接符 15"/>
          <p:cNvCxnSpPr/>
          <p:nvPr/>
        </p:nvCxnSpPr>
        <p:spPr>
          <a:xfrm>
            <a:off x="6388093" y="1804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413835" y="1997618"/>
            <a:ext cx="5473365" cy="1705403"/>
          </a:xfrm>
          <a:prstGeom prst="rect">
            <a:avLst/>
          </a:prstGeom>
        </p:spPr>
        <p:txBody>
          <a:bodyPr wrap="square">
            <a:spAutoFit/>
          </a:bodyPr>
          <a:lstStyle/>
          <a:p>
            <a:pPr>
              <a:lnSpc>
                <a:spcPct val="150000"/>
              </a:lnSpc>
            </a:pPr>
            <a:r>
              <a:rPr lang="en-US" altLang="zh-CN" dirty="0" smtClean="0"/>
              <a:t>dict1={'</a:t>
            </a:r>
            <a:r>
              <a:rPr lang="en-US" altLang="zh-CN" dirty="0" err="1" smtClean="0"/>
              <a:t>China':'Beijing','Russia':'Moscow','United</a:t>
            </a:r>
            <a:r>
              <a:rPr lang="en-US" altLang="zh-CN" dirty="0" smtClean="0"/>
              <a:t> </a:t>
            </a:r>
            <a:r>
              <a:rPr lang="en-US" altLang="zh-CN" dirty="0" err="1" smtClean="0"/>
              <a:t>States':'New</a:t>
            </a:r>
            <a:r>
              <a:rPr lang="en-US" altLang="zh-CN" dirty="0" smtClean="0"/>
              <a:t> </a:t>
            </a:r>
            <a:r>
              <a:rPr lang="en-US" altLang="zh-CN" dirty="0" err="1" smtClean="0"/>
              <a:t>York','France':'Paris','United</a:t>
            </a:r>
            <a:r>
              <a:rPr lang="en-US" altLang="zh-CN" dirty="0" smtClean="0"/>
              <a:t> </a:t>
            </a:r>
            <a:r>
              <a:rPr lang="en-US" altLang="zh-CN" dirty="0" err="1" smtClean="0"/>
              <a:t>States':'Washington</a:t>
            </a:r>
            <a:r>
              <a:rPr lang="en-US" altLang="zh-CN" dirty="0" smtClean="0"/>
              <a:t>'}</a:t>
            </a:r>
          </a:p>
          <a:p>
            <a:pPr>
              <a:lnSpc>
                <a:spcPct val="150000"/>
              </a:lnSpc>
            </a:pPr>
            <a:r>
              <a:rPr lang="en-US" altLang="zh-CN" dirty="0" smtClean="0"/>
              <a:t>print(dict1)</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1"/>
          <p:cNvSpPr>
            <a:spLocks noGrp="1"/>
          </p:cNvSpPr>
          <p:nvPr>
            <p:ph type="title"/>
          </p:nvPr>
        </p:nvSpPr>
        <p:spPr>
          <a:xfrm>
            <a:off x="222822" y="374587"/>
            <a:ext cx="5524500" cy="511175"/>
          </a:xfrm>
        </p:spPr>
        <p:txBody>
          <a:bodyPr/>
          <a:lstStyle/>
          <a:p>
            <a:r>
              <a:rPr lang="en-US" altLang="zh-CN" dirty="0" smtClean="0"/>
              <a:t>4.4.1 </a:t>
            </a:r>
            <a:r>
              <a:rPr lang="zh-CN" altLang="en-US" dirty="0"/>
              <a:t>字典的创</a:t>
            </a:r>
            <a:r>
              <a:rPr lang="zh-CN" altLang="en-US" dirty="0" smtClean="0"/>
              <a:t>建</a:t>
            </a:r>
            <a:endParaRPr lang="zh-CN" altLang="en-US" dirty="0"/>
          </a:p>
        </p:txBody>
      </p:sp>
      <p:sp>
        <p:nvSpPr>
          <p:cNvPr id="9" name="文本框 7"/>
          <p:cNvSpPr txBox="1">
            <a:spLocks noChangeArrowheads="1"/>
          </p:cNvSpPr>
          <p:nvPr/>
        </p:nvSpPr>
        <p:spPr bwMode="auto">
          <a:xfrm>
            <a:off x="677384" y="1295685"/>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a:t>
            </a:r>
            <a:r>
              <a:rPr lang="en-US" altLang="zh-CN" sz="1800" b="1" dirty="0" smtClean="0">
                <a:solidFill>
                  <a:srgbClr val="1B3868"/>
                </a:solidFill>
              </a:rPr>
              <a:t>2</a:t>
            </a:r>
            <a:r>
              <a:rPr lang="zh-CN" altLang="en-US" sz="1800" b="1" dirty="0" smtClean="0">
                <a:solidFill>
                  <a:srgbClr val="1B3868"/>
                </a:solidFill>
              </a:rPr>
              <a:t>）</a:t>
            </a:r>
            <a:r>
              <a:rPr lang="zh-CN" altLang="en-US" sz="1800" b="1" dirty="0" smtClean="0">
                <a:solidFill>
                  <a:srgbClr val="1B3868"/>
                </a:solidFill>
              </a:rPr>
              <a:t>用构造函数创建字典</a:t>
            </a:r>
            <a:endParaRPr lang="zh-CN" altLang="en-US" sz="1800" b="1" dirty="0">
              <a:solidFill>
                <a:srgbClr val="1B3868"/>
              </a:solidFill>
            </a:endParaRPr>
          </a:p>
        </p:txBody>
      </p:sp>
      <p:sp>
        <p:nvSpPr>
          <p:cNvPr id="17" name="矩形 16"/>
          <p:cNvSpPr/>
          <p:nvPr/>
        </p:nvSpPr>
        <p:spPr>
          <a:xfrm>
            <a:off x="339969" y="1795314"/>
            <a:ext cx="5076093" cy="3416320"/>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dirty="0" smtClean="0"/>
              <a:t>字典的构造函数提供了灵活的对象创建方法，可用不同类型的参数构造字典，用可迭代对象创建字典的语法是：</a:t>
            </a:r>
          </a:p>
          <a:p>
            <a:pPr marL="285750" indent="-285750">
              <a:lnSpc>
                <a:spcPct val="200000"/>
              </a:lnSpc>
              <a:buFont typeface="Wingdings" panose="05000000000000000000" pitchFamily="2" charset="2"/>
              <a:buChar char="u"/>
            </a:pPr>
            <a:r>
              <a:rPr lang="zh-CN" altLang="en-US" dirty="0" smtClean="0"/>
              <a:t>字典名 </a:t>
            </a:r>
            <a:r>
              <a:rPr lang="en-US" altLang="zh-CN" dirty="0" smtClean="0"/>
              <a:t>= </a:t>
            </a:r>
            <a:r>
              <a:rPr lang="en-US" altLang="zh-CN" dirty="0" err="1" smtClean="0"/>
              <a:t>dict</a:t>
            </a:r>
            <a:r>
              <a:rPr lang="en-US" altLang="zh-CN" dirty="0" smtClean="0"/>
              <a:t>(</a:t>
            </a:r>
            <a:r>
              <a:rPr lang="zh-CN" altLang="en-US" dirty="0" smtClean="0"/>
              <a:t>可迭代对象</a:t>
            </a:r>
            <a:r>
              <a:rPr lang="en-US" altLang="zh-CN" dirty="0" smtClean="0"/>
              <a:t>)</a:t>
            </a:r>
          </a:p>
          <a:p>
            <a:pPr marL="285750" indent="-285750">
              <a:lnSpc>
                <a:spcPct val="200000"/>
              </a:lnSpc>
              <a:buFont typeface="Wingdings" panose="05000000000000000000" pitchFamily="2" charset="2"/>
              <a:buChar char="u"/>
            </a:pPr>
            <a:r>
              <a:rPr lang="zh-CN" altLang="en-US" dirty="0" smtClean="0"/>
              <a:t>字典名 </a:t>
            </a:r>
            <a:r>
              <a:rPr lang="en-US" altLang="zh-CN" dirty="0" smtClean="0"/>
              <a:t>= </a:t>
            </a:r>
            <a:r>
              <a:rPr lang="en-US" altLang="zh-CN" dirty="0" err="1" smtClean="0"/>
              <a:t>dict</a:t>
            </a:r>
            <a:r>
              <a:rPr lang="en-US" altLang="zh-CN" dirty="0" smtClean="0"/>
              <a:t>(</a:t>
            </a:r>
            <a:r>
              <a:rPr lang="zh-CN" altLang="en-US" dirty="0" smtClean="0"/>
              <a:t>键</a:t>
            </a:r>
            <a:r>
              <a:rPr lang="en-US" altLang="zh-CN" dirty="0" smtClean="0"/>
              <a:t>1=</a:t>
            </a:r>
            <a:r>
              <a:rPr lang="zh-CN" altLang="en-US" dirty="0" smtClean="0"/>
              <a:t>值</a:t>
            </a:r>
            <a:r>
              <a:rPr lang="en-US" altLang="zh-CN" dirty="0" smtClean="0"/>
              <a:t>1, </a:t>
            </a:r>
            <a:r>
              <a:rPr lang="zh-CN" altLang="en-US" dirty="0" smtClean="0"/>
              <a:t>键</a:t>
            </a:r>
            <a:r>
              <a:rPr lang="en-US" altLang="zh-CN" dirty="0" smtClean="0"/>
              <a:t>2=</a:t>
            </a:r>
            <a:r>
              <a:rPr lang="zh-CN" altLang="en-US" dirty="0" smtClean="0"/>
              <a:t>值</a:t>
            </a:r>
            <a:r>
              <a:rPr lang="en-US" altLang="zh-CN" dirty="0" smtClean="0"/>
              <a:t>2, </a:t>
            </a:r>
            <a:r>
              <a:rPr lang="zh-CN" altLang="en-US" dirty="0" smtClean="0"/>
              <a:t>键</a:t>
            </a:r>
            <a:r>
              <a:rPr lang="en-US" altLang="zh-CN" dirty="0" smtClean="0"/>
              <a:t>3=</a:t>
            </a:r>
            <a:r>
              <a:rPr lang="zh-CN" altLang="en-US" dirty="0" smtClean="0"/>
              <a:t>值</a:t>
            </a:r>
            <a:r>
              <a:rPr lang="en-US" altLang="zh-CN" dirty="0" smtClean="0"/>
              <a:t>3, ...)</a:t>
            </a:r>
          </a:p>
        </p:txBody>
      </p:sp>
      <p:cxnSp>
        <p:nvCxnSpPr>
          <p:cNvPr id="21" name="直接连接符 20"/>
          <p:cNvCxnSpPr/>
          <p:nvPr/>
        </p:nvCxnSpPr>
        <p:spPr>
          <a:xfrm flipV="1">
            <a:off x="892553" y="1795314"/>
            <a:ext cx="3289303" cy="13834"/>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288256" y="1128715"/>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5" name="文本框 7"/>
          <p:cNvSpPr txBox="1">
            <a:spLocks noChangeArrowheads="1"/>
          </p:cNvSpPr>
          <p:nvPr/>
        </p:nvSpPr>
        <p:spPr bwMode="auto">
          <a:xfrm>
            <a:off x="6340226" y="13168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6" name="直接连接符 15"/>
          <p:cNvCxnSpPr/>
          <p:nvPr/>
        </p:nvCxnSpPr>
        <p:spPr>
          <a:xfrm>
            <a:off x="6388093" y="1804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413835" y="1997618"/>
            <a:ext cx="5473365" cy="4247317"/>
          </a:xfrm>
          <a:prstGeom prst="rect">
            <a:avLst/>
          </a:prstGeom>
        </p:spPr>
        <p:txBody>
          <a:bodyPr wrap="square">
            <a:spAutoFit/>
          </a:bodyPr>
          <a:lstStyle/>
          <a:p>
            <a:pPr>
              <a:lnSpc>
                <a:spcPct val="150000"/>
              </a:lnSpc>
            </a:pPr>
            <a:r>
              <a:rPr lang="en-US" altLang="zh-CN" dirty="0" smtClean="0"/>
              <a:t>dict1=</a:t>
            </a:r>
            <a:r>
              <a:rPr lang="en-US" altLang="zh-CN" dirty="0" err="1" smtClean="0"/>
              <a:t>dict</a:t>
            </a:r>
            <a:r>
              <a:rPr lang="en-US" altLang="zh-CN" dirty="0" smtClean="0"/>
              <a:t>([('</a:t>
            </a:r>
            <a:r>
              <a:rPr lang="en-US" altLang="zh-CN" dirty="0" err="1" smtClean="0"/>
              <a:t>Japan','Tokyo</a:t>
            </a:r>
            <a:r>
              <a:rPr lang="en-US" altLang="zh-CN" dirty="0" smtClean="0"/>
              <a:t>'),('South </a:t>
            </a:r>
            <a:r>
              <a:rPr lang="en-US" altLang="zh-CN" dirty="0" err="1" smtClean="0"/>
              <a:t>Korea','Seoul</a:t>
            </a:r>
            <a:r>
              <a:rPr lang="en-US" altLang="zh-CN" dirty="0" smtClean="0"/>
              <a:t>'),('</a:t>
            </a:r>
            <a:r>
              <a:rPr lang="en-US" altLang="zh-CN" dirty="0" err="1" smtClean="0"/>
              <a:t>India','New</a:t>
            </a:r>
            <a:r>
              <a:rPr lang="en-US" altLang="zh-CN" dirty="0" smtClean="0"/>
              <a:t> Delhi')])</a:t>
            </a:r>
          </a:p>
          <a:p>
            <a:pPr>
              <a:lnSpc>
                <a:spcPct val="150000"/>
              </a:lnSpc>
            </a:pPr>
            <a:r>
              <a:rPr lang="en-US" altLang="zh-CN" dirty="0" smtClean="0"/>
              <a:t>dict2=</a:t>
            </a:r>
            <a:r>
              <a:rPr lang="en-US" altLang="zh-CN" dirty="0" err="1" smtClean="0"/>
              <a:t>dict</a:t>
            </a:r>
            <a:r>
              <a:rPr lang="en-US" altLang="zh-CN" dirty="0" smtClean="0"/>
              <a:t>([['</a:t>
            </a:r>
            <a:r>
              <a:rPr lang="en-US" altLang="zh-CN" dirty="0" err="1" smtClean="0"/>
              <a:t>Germany','Berlin</a:t>
            </a:r>
            <a:r>
              <a:rPr lang="en-US" altLang="zh-CN" dirty="0" smtClean="0"/>
              <a:t>'],['</a:t>
            </a:r>
            <a:r>
              <a:rPr lang="en-US" altLang="zh-CN" dirty="0" err="1" smtClean="0"/>
              <a:t>Italy','Rome</a:t>
            </a:r>
            <a:r>
              <a:rPr lang="en-US" altLang="zh-CN" dirty="0" smtClean="0"/>
              <a:t>'],['United </a:t>
            </a:r>
            <a:r>
              <a:rPr lang="en-US" altLang="zh-CN" dirty="0" err="1" smtClean="0"/>
              <a:t>Kingdom','London</a:t>
            </a:r>
            <a:r>
              <a:rPr lang="en-US" altLang="zh-CN" dirty="0" smtClean="0"/>
              <a:t>']])</a:t>
            </a:r>
          </a:p>
          <a:p>
            <a:pPr>
              <a:lnSpc>
                <a:spcPct val="150000"/>
              </a:lnSpc>
            </a:pPr>
            <a:r>
              <a:rPr lang="en-US" altLang="zh-CN" dirty="0" smtClean="0"/>
              <a:t>dict3=</a:t>
            </a:r>
            <a:r>
              <a:rPr lang="en-US" altLang="zh-CN" dirty="0" err="1" smtClean="0"/>
              <a:t>dict</a:t>
            </a:r>
            <a:r>
              <a:rPr lang="en-US" altLang="zh-CN" dirty="0" smtClean="0"/>
              <a:t>((('</a:t>
            </a:r>
            <a:r>
              <a:rPr lang="en-US" altLang="zh-CN" dirty="0" err="1" smtClean="0"/>
              <a:t>Canada','Ottawa</a:t>
            </a:r>
            <a:r>
              <a:rPr lang="en-US" altLang="zh-CN" dirty="0" smtClean="0"/>
              <a:t>'),('</a:t>
            </a:r>
            <a:r>
              <a:rPr lang="en-US" altLang="zh-CN" dirty="0" err="1" smtClean="0"/>
              <a:t>Brazil','Brasilia</a:t>
            </a:r>
            <a:r>
              <a:rPr lang="en-US" altLang="zh-CN" dirty="0" smtClean="0"/>
              <a:t>'),('</a:t>
            </a:r>
            <a:r>
              <a:rPr lang="en-US" altLang="zh-CN" dirty="0" err="1" smtClean="0"/>
              <a:t>Argentina','Buenos</a:t>
            </a:r>
            <a:r>
              <a:rPr lang="en-US" altLang="zh-CN" dirty="0" smtClean="0"/>
              <a:t> Aires')))</a:t>
            </a:r>
          </a:p>
          <a:p>
            <a:pPr>
              <a:lnSpc>
                <a:spcPct val="150000"/>
              </a:lnSpc>
            </a:pPr>
            <a:r>
              <a:rPr lang="en-US" altLang="zh-CN" dirty="0" smtClean="0"/>
              <a:t>dict4=</a:t>
            </a:r>
            <a:r>
              <a:rPr lang="en-US" altLang="zh-CN" dirty="0" err="1" smtClean="0"/>
              <a:t>dict</a:t>
            </a:r>
            <a:r>
              <a:rPr lang="en-US" altLang="zh-CN" dirty="0" smtClean="0"/>
              <a:t>((['</a:t>
            </a:r>
            <a:r>
              <a:rPr lang="en-US" altLang="zh-CN" dirty="0" err="1" smtClean="0"/>
              <a:t>Egypt','Cairo</a:t>
            </a:r>
            <a:r>
              <a:rPr lang="en-US" altLang="zh-CN" dirty="0" smtClean="0"/>
              <a:t>'],['</a:t>
            </a:r>
            <a:r>
              <a:rPr lang="en-US" altLang="zh-CN" dirty="0" err="1" smtClean="0"/>
              <a:t>Kenya','Nairobi</a:t>
            </a:r>
            <a:r>
              <a:rPr lang="en-US" altLang="zh-CN" dirty="0" smtClean="0"/>
              <a:t>'],['</a:t>
            </a:r>
            <a:r>
              <a:rPr lang="en-US" altLang="zh-CN" dirty="0" err="1" smtClean="0"/>
              <a:t>Libya','Tripoli</a:t>
            </a:r>
            <a:r>
              <a:rPr lang="en-US" altLang="zh-CN" dirty="0" smtClean="0"/>
              <a:t>']))</a:t>
            </a:r>
          </a:p>
          <a:p>
            <a:pPr>
              <a:lnSpc>
                <a:spcPct val="150000"/>
              </a:lnSpc>
            </a:pPr>
            <a:r>
              <a:rPr lang="en-US" altLang="zh-CN" dirty="0" smtClean="0"/>
              <a:t>dict5=</a:t>
            </a:r>
            <a:r>
              <a:rPr lang="en-US" altLang="zh-CN" dirty="0" err="1" smtClean="0"/>
              <a:t>dict</a:t>
            </a:r>
            <a:r>
              <a:rPr lang="en-US" altLang="zh-CN" dirty="0" smtClean="0"/>
              <a:t>(China</a:t>
            </a:r>
            <a:r>
              <a:rPr lang="en-US" altLang="zh-CN" dirty="0" smtClean="0"/>
              <a:t>='</a:t>
            </a:r>
            <a:r>
              <a:rPr lang="en-US" altLang="zh-CN" dirty="0" err="1" smtClean="0"/>
              <a:t>Beijing',UnitedStates</a:t>
            </a:r>
            <a:r>
              <a:rPr lang="en-US" altLang="zh-CN" dirty="0" smtClean="0"/>
              <a:t>='</a:t>
            </a:r>
            <a:r>
              <a:rPr lang="en-US" altLang="zh-CN" dirty="0" err="1" smtClean="0"/>
              <a:t>Washington',Russia</a:t>
            </a:r>
            <a:r>
              <a:rPr lang="en-US" altLang="zh-CN" dirty="0" smtClean="0"/>
              <a:t>='Moscow')</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67302" y="2024398"/>
            <a:ext cx="4513811" cy="2788456"/>
          </a:xfrm>
          <a:prstGeom prst="rect">
            <a:avLst/>
          </a:prstGeom>
          <a:noFill/>
        </p:spPr>
        <p:txBody>
          <a:bodyPr wrap="square">
            <a:spAutoFit/>
          </a:bodyPr>
          <a:lstStyle/>
          <a:p>
            <a:pPr marL="285750" indent="-285750">
              <a:lnSpc>
                <a:spcPct val="130000"/>
              </a:lnSpc>
              <a:spcBef>
                <a:spcPts val="600"/>
              </a:spcBef>
              <a:spcAft>
                <a:spcPts val="600"/>
              </a:spcAft>
              <a:buClr>
                <a:srgbClr val="1B3868"/>
              </a:buClr>
              <a:defRPr/>
            </a:pPr>
            <a:r>
              <a:rPr lang="en-US" altLang="zh-CN" dirty="0" smtClean="0"/>
              <a:t>list1=[98, 75, 82, 69, 93]</a:t>
            </a:r>
          </a:p>
          <a:p>
            <a:pPr marL="285750" indent="-285750">
              <a:lnSpc>
                <a:spcPct val="130000"/>
              </a:lnSpc>
              <a:spcBef>
                <a:spcPts val="600"/>
              </a:spcBef>
              <a:spcAft>
                <a:spcPts val="600"/>
              </a:spcAft>
              <a:buClr>
                <a:srgbClr val="1B3868"/>
              </a:buClr>
              <a:defRPr/>
            </a:pPr>
            <a:r>
              <a:rPr lang="en-US" altLang="zh-CN" dirty="0" smtClean="0"/>
              <a:t>list2=['</a:t>
            </a:r>
            <a:r>
              <a:rPr lang="zh-CN" altLang="en-US" dirty="0" smtClean="0"/>
              <a:t>语文</a:t>
            </a:r>
            <a:r>
              <a:rPr lang="en-US" altLang="zh-CN" dirty="0" smtClean="0"/>
              <a:t>', '</a:t>
            </a:r>
            <a:r>
              <a:rPr lang="zh-CN" altLang="en-US" dirty="0" smtClean="0"/>
              <a:t>数学</a:t>
            </a:r>
            <a:r>
              <a:rPr lang="en-US" altLang="zh-CN" dirty="0" smtClean="0"/>
              <a:t>', '</a:t>
            </a:r>
            <a:r>
              <a:rPr lang="zh-CN" altLang="en-US" dirty="0" smtClean="0"/>
              <a:t>英语</a:t>
            </a:r>
            <a:r>
              <a:rPr lang="en-US" altLang="zh-CN" dirty="0" smtClean="0"/>
              <a:t>', '</a:t>
            </a:r>
            <a:r>
              <a:rPr lang="zh-CN" altLang="en-US" dirty="0" smtClean="0"/>
              <a:t>计算机</a:t>
            </a:r>
            <a:r>
              <a:rPr lang="en-US" altLang="zh-CN" dirty="0" smtClean="0"/>
              <a:t>', '</a:t>
            </a:r>
            <a:r>
              <a:rPr lang="zh-CN" altLang="en-US" dirty="0" smtClean="0"/>
              <a:t>体育</a:t>
            </a:r>
            <a:r>
              <a:rPr lang="en-US" altLang="zh-CN" dirty="0" smtClean="0"/>
              <a:t>']</a:t>
            </a:r>
          </a:p>
          <a:p>
            <a:pPr marL="285750" indent="-285750">
              <a:lnSpc>
                <a:spcPct val="130000"/>
              </a:lnSpc>
              <a:spcBef>
                <a:spcPts val="600"/>
              </a:spcBef>
              <a:spcAft>
                <a:spcPts val="600"/>
              </a:spcAft>
              <a:buClr>
                <a:srgbClr val="1B3868"/>
              </a:buClr>
              <a:defRPr/>
            </a:pPr>
            <a:r>
              <a:rPr lang="en-US" altLang="zh-CN" dirty="0" smtClean="0"/>
              <a:t>list3=['</a:t>
            </a:r>
            <a:r>
              <a:rPr lang="zh-CN" altLang="en-US" dirty="0" smtClean="0"/>
              <a:t>语文</a:t>
            </a:r>
            <a:r>
              <a:rPr lang="en-US" altLang="zh-CN" dirty="0" smtClean="0"/>
              <a:t>', 98, '</a:t>
            </a:r>
            <a:r>
              <a:rPr lang="zh-CN" altLang="en-US" dirty="0" smtClean="0"/>
              <a:t>数学</a:t>
            </a:r>
            <a:r>
              <a:rPr lang="en-US" altLang="zh-CN" dirty="0" smtClean="0"/>
              <a:t>', 75, '</a:t>
            </a:r>
            <a:r>
              <a:rPr lang="zh-CN" altLang="en-US" dirty="0" smtClean="0"/>
              <a:t>英语</a:t>
            </a:r>
            <a:r>
              <a:rPr lang="en-US" altLang="zh-CN" dirty="0" smtClean="0"/>
              <a:t>', 82,'</a:t>
            </a:r>
            <a:r>
              <a:rPr lang="zh-CN" altLang="en-US" dirty="0" smtClean="0"/>
              <a:t>计算机</a:t>
            </a:r>
            <a:r>
              <a:rPr lang="en-US" altLang="zh-CN" dirty="0" smtClean="0"/>
              <a:t>', 69, '</a:t>
            </a:r>
            <a:r>
              <a:rPr lang="zh-CN" altLang="en-US" dirty="0" smtClean="0"/>
              <a:t>体育</a:t>
            </a:r>
            <a:r>
              <a:rPr lang="en-US" altLang="zh-CN" dirty="0" smtClean="0"/>
              <a:t>', 85]</a:t>
            </a:r>
          </a:p>
          <a:p>
            <a:pPr marL="285750" indent="-285750">
              <a:lnSpc>
                <a:spcPct val="130000"/>
              </a:lnSpc>
              <a:spcBef>
                <a:spcPts val="600"/>
              </a:spcBef>
              <a:spcAft>
                <a:spcPts val="600"/>
              </a:spcAft>
              <a:buClr>
                <a:srgbClr val="1B3868"/>
              </a:buClr>
              <a:defRPr/>
            </a:pPr>
            <a:r>
              <a:rPr lang="en-US" altLang="zh-CN" dirty="0" smtClean="0"/>
              <a:t>list4=[]</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defRPr/>
            </a:pP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a:t>
            </a:r>
            <a:r>
              <a:rPr lang="zh-CN" altLang="zh-CN" dirty="0" smtClean="0"/>
              <a:t>.1.1</a:t>
            </a:r>
            <a:r>
              <a:rPr lang="en-US" altLang="zh-CN" dirty="0" smtClean="0"/>
              <a:t> </a:t>
            </a:r>
            <a:r>
              <a:rPr lang="zh-CN" altLang="en-US" dirty="0" smtClean="0"/>
              <a:t>列表创</a:t>
            </a:r>
            <a:r>
              <a:rPr lang="zh-CN" altLang="en-US" dirty="0"/>
              <a:t>建</a:t>
            </a:r>
            <a:endParaRPr lang="zh-CN" altLang="zh-CN" dirty="0"/>
          </a:p>
        </p:txBody>
      </p:sp>
      <p:sp>
        <p:nvSpPr>
          <p:cNvPr id="20485" name="文本框 7"/>
          <p:cNvSpPr txBox="1">
            <a:spLocks noChangeArrowheads="1"/>
          </p:cNvSpPr>
          <p:nvPr/>
        </p:nvSpPr>
        <p:spPr bwMode="auto">
          <a:xfrm>
            <a:off x="6457896" y="1414460"/>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4" name="直接连接符 13"/>
          <p:cNvCxnSpPr/>
          <p:nvPr/>
        </p:nvCxnSpPr>
        <p:spPr>
          <a:xfrm>
            <a:off x="6457896" y="179863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407030" y="1474344"/>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a:t>
            </a:r>
            <a:r>
              <a:rPr lang="en-US" altLang="zh-CN" sz="1800" b="1" dirty="0">
                <a:solidFill>
                  <a:srgbClr val="1B3868"/>
                </a:solidFill>
              </a:rPr>
              <a:t>1</a:t>
            </a:r>
            <a:r>
              <a:rPr lang="zh-CN" altLang="en-US" sz="1800" b="1" dirty="0" smtClean="0">
                <a:solidFill>
                  <a:srgbClr val="1B3868"/>
                </a:solidFill>
              </a:rPr>
              <a:t>）用元素表创建列表</a:t>
            </a:r>
            <a:endParaRPr lang="zh-CN" altLang="en-US" sz="1800" b="1" dirty="0">
              <a:solidFill>
                <a:srgbClr val="1B3868"/>
              </a:solidFill>
            </a:endParaRPr>
          </a:p>
        </p:txBody>
      </p:sp>
      <p:sp>
        <p:nvSpPr>
          <p:cNvPr id="10" name="文本框 9"/>
          <p:cNvSpPr txBox="1"/>
          <p:nvPr/>
        </p:nvSpPr>
        <p:spPr>
          <a:xfrm>
            <a:off x="240819" y="2138276"/>
            <a:ext cx="4896445" cy="3588675"/>
          </a:xfrm>
          <a:prstGeom prst="rect">
            <a:avLst/>
          </a:prstGeom>
          <a:noFill/>
        </p:spPr>
        <p:txBody>
          <a:bodyPr wrap="square">
            <a:spAutoFit/>
          </a:bodyPr>
          <a:lstStyle/>
          <a:p>
            <a:pPr marL="285750" indent="285750">
              <a:lnSpc>
                <a:spcPct val="130000"/>
              </a:lnSpc>
              <a:spcBef>
                <a:spcPts val="600"/>
              </a:spcBef>
              <a:spcAft>
                <a:spcPts val="600"/>
              </a:spcAft>
              <a:buClr>
                <a:srgbClr val="1B3868"/>
              </a:buClr>
              <a:buFont typeface="Wingdings" pitchFamily="2" charset="2"/>
              <a:buChar char="l"/>
              <a:defRPr/>
            </a:pPr>
            <a:r>
              <a:rPr lang="zh-CN" altLang="en-US" dirty="0" smtClean="0">
                <a:latin typeface="等线"/>
                <a:ea typeface="等线" panose="02010600030101010101" pitchFamily="2" charset="-122"/>
              </a:rPr>
              <a:t>列表（</a:t>
            </a:r>
            <a:r>
              <a:rPr lang="en-US" altLang="zh-CN" dirty="0" smtClean="0">
                <a:latin typeface="等线"/>
                <a:ea typeface="等线" panose="02010600030101010101" pitchFamily="2" charset="-122"/>
              </a:rPr>
              <a:t>list</a:t>
            </a:r>
            <a:r>
              <a:rPr lang="zh-CN" altLang="en-US" dirty="0" smtClean="0">
                <a:latin typeface="等线"/>
                <a:ea typeface="等线" panose="02010600030101010101" pitchFamily="2" charset="-122"/>
              </a:rPr>
              <a:t>）是一种有序序列，一个列表对象包含多个元素，元素类型可以相同，也可不同，创建语法是：</a:t>
            </a:r>
            <a:endParaRPr lang="en-US" altLang="zh-CN" dirty="0" smtClean="0">
              <a:latin typeface="等线"/>
              <a:ea typeface="等线" panose="02010600030101010101" pitchFamily="2" charset="-122"/>
            </a:endParaRPr>
          </a:p>
          <a:p>
            <a:pPr marL="285750" indent="285750">
              <a:lnSpc>
                <a:spcPct val="130000"/>
              </a:lnSpc>
              <a:spcBef>
                <a:spcPts val="600"/>
              </a:spcBef>
              <a:spcAft>
                <a:spcPts val="600"/>
              </a:spcAft>
              <a:buClr>
                <a:srgbClr val="1B3868"/>
              </a:buClr>
              <a:buFont typeface="Wingdings" pitchFamily="2" charset="2"/>
              <a:buChar char="l"/>
              <a:defRPr/>
            </a:pPr>
            <a:r>
              <a:rPr lang="zh-CN" altLang="zh-CN" dirty="0" smtClean="0"/>
              <a:t>列表名</a:t>
            </a:r>
            <a:r>
              <a:rPr lang="en-US" altLang="zh-CN" dirty="0" smtClean="0"/>
              <a:t> = [</a:t>
            </a:r>
            <a:r>
              <a:rPr lang="zh-CN" altLang="zh-CN" dirty="0" smtClean="0"/>
              <a:t>元素</a:t>
            </a:r>
            <a:r>
              <a:rPr lang="en-US" altLang="zh-CN" dirty="0" smtClean="0"/>
              <a:t>1, </a:t>
            </a:r>
            <a:r>
              <a:rPr lang="zh-CN" altLang="zh-CN" dirty="0" smtClean="0"/>
              <a:t>元素</a:t>
            </a:r>
            <a:r>
              <a:rPr lang="en-US" altLang="zh-CN" dirty="0" smtClean="0"/>
              <a:t>2, </a:t>
            </a:r>
            <a:r>
              <a:rPr lang="zh-CN" altLang="zh-CN" dirty="0" smtClean="0"/>
              <a:t>元素</a:t>
            </a:r>
            <a:r>
              <a:rPr lang="en-US" altLang="zh-CN" dirty="0" smtClean="0"/>
              <a:t>3, ... ]</a:t>
            </a:r>
            <a:endParaRPr lang="zh-CN" altLang="zh-CN" dirty="0" smtClean="0"/>
          </a:p>
          <a:p>
            <a:pPr marL="285750" indent="285750">
              <a:lnSpc>
                <a:spcPct val="130000"/>
              </a:lnSpc>
              <a:spcBef>
                <a:spcPts val="600"/>
              </a:spcBef>
              <a:spcAft>
                <a:spcPts val="600"/>
              </a:spcAft>
              <a:buClr>
                <a:srgbClr val="1B3868"/>
              </a:buClr>
              <a:buFont typeface="Wingdings" pitchFamily="2" charset="2"/>
              <a:buChar char="l"/>
              <a:defRPr/>
            </a:pPr>
            <a:r>
              <a:rPr lang="zh-CN" altLang="en-US" dirty="0" smtClean="0">
                <a:latin typeface="等线"/>
                <a:ea typeface="等线" panose="02010600030101010101" pitchFamily="2" charset="-122"/>
              </a:rPr>
              <a:t>元素表使用方</a:t>
            </a:r>
            <a:r>
              <a:rPr lang="zh-CN" altLang="en-US" dirty="0">
                <a:latin typeface="等线"/>
                <a:ea typeface="等线" panose="02010600030101010101" pitchFamily="2" charset="-122"/>
              </a:rPr>
              <a:t>括</a:t>
            </a:r>
            <a:r>
              <a:rPr lang="zh-CN" altLang="en-US" dirty="0" smtClean="0">
                <a:latin typeface="等线"/>
                <a:ea typeface="等线" panose="02010600030101010101" pitchFamily="2" charset="-122"/>
              </a:rPr>
              <a:t>号，元素用</a:t>
            </a:r>
            <a:r>
              <a:rPr lang="zh-CN" altLang="en-US" dirty="0">
                <a:latin typeface="等线"/>
                <a:ea typeface="等线" panose="02010600030101010101" pitchFamily="2" charset="-122"/>
              </a:rPr>
              <a:t>逗号隔</a:t>
            </a:r>
            <a:r>
              <a:rPr lang="zh-CN" altLang="en-US" dirty="0" smtClean="0">
                <a:latin typeface="等线"/>
                <a:ea typeface="等线" panose="02010600030101010101" pitchFamily="2" charset="-122"/>
              </a:rPr>
              <a:t>开</a:t>
            </a:r>
            <a:endParaRPr lang="en-US" altLang="zh-CN" dirty="0" smtClean="0">
              <a:latin typeface="等线"/>
              <a:ea typeface="等线" panose="02010600030101010101" pitchFamily="2" charset="-122"/>
            </a:endParaRPr>
          </a:p>
          <a:p>
            <a:pPr marL="285750" indent="285750">
              <a:lnSpc>
                <a:spcPct val="130000"/>
              </a:lnSpc>
              <a:spcBef>
                <a:spcPts val="600"/>
              </a:spcBef>
              <a:spcAft>
                <a:spcPts val="600"/>
              </a:spcAft>
              <a:buClr>
                <a:srgbClr val="1B3868"/>
              </a:buClr>
              <a:buFont typeface="Wingdings" pitchFamily="2" charset="2"/>
              <a:buChar char="l"/>
              <a:defRPr/>
            </a:pPr>
            <a:r>
              <a:rPr lang="zh-CN" altLang="en-US" b="1" dirty="0" smtClean="0">
                <a:solidFill>
                  <a:srgbClr val="C00000"/>
                </a:solidFill>
              </a:rPr>
              <a:t>注意：</a:t>
            </a:r>
            <a:r>
              <a:rPr lang="zh-CN" altLang="en-US" dirty="0" smtClean="0"/>
              <a:t>如果方括号为空，则创建一个空列表，如：</a:t>
            </a:r>
            <a:r>
              <a:rPr lang="en-US" altLang="zh-CN" dirty="0" smtClean="0"/>
              <a:t>L=[ ]</a:t>
            </a:r>
            <a:endParaRPr lang="zh-CN" altLang="en-US" dirty="0" smtClean="0"/>
          </a:p>
          <a:p>
            <a:pPr marL="285750" indent="285750">
              <a:lnSpc>
                <a:spcPct val="130000"/>
              </a:lnSpc>
              <a:spcBef>
                <a:spcPts val="600"/>
              </a:spcBef>
              <a:spcAft>
                <a:spcPts val="600"/>
              </a:spcAft>
              <a:buClr>
                <a:srgbClr val="1B3868"/>
              </a:buClr>
              <a:defRPr/>
            </a:pPr>
            <a:endParaRPr lang="en-US" altLang="zh-CN" dirty="0">
              <a:latin typeface="等线"/>
              <a:ea typeface="等线" panose="02010600030101010101" pitchFamily="2" charset="-122"/>
            </a:endParaRPr>
          </a:p>
        </p:txBody>
      </p:sp>
      <p:cxnSp>
        <p:nvCxnSpPr>
          <p:cNvPr id="15" name="直接连接符 14"/>
          <p:cNvCxnSpPr/>
          <p:nvPr/>
        </p:nvCxnSpPr>
        <p:spPr>
          <a:xfrm>
            <a:off x="625147" y="1843676"/>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1"/>
          <p:cNvSpPr>
            <a:spLocks noGrp="1"/>
          </p:cNvSpPr>
          <p:nvPr>
            <p:ph type="title"/>
          </p:nvPr>
        </p:nvSpPr>
        <p:spPr>
          <a:xfrm>
            <a:off x="222822" y="374587"/>
            <a:ext cx="5524500" cy="511175"/>
          </a:xfrm>
        </p:spPr>
        <p:txBody>
          <a:bodyPr/>
          <a:lstStyle/>
          <a:p>
            <a:r>
              <a:rPr lang="en-US" altLang="zh-CN" dirty="0" smtClean="0"/>
              <a:t>4.4.1 </a:t>
            </a:r>
            <a:r>
              <a:rPr lang="zh-CN" altLang="en-US" dirty="0"/>
              <a:t>字典的创</a:t>
            </a:r>
            <a:r>
              <a:rPr lang="zh-CN" altLang="en-US" dirty="0" smtClean="0"/>
              <a:t>建</a:t>
            </a:r>
            <a:endParaRPr lang="zh-CN" altLang="en-US" dirty="0"/>
          </a:p>
        </p:txBody>
      </p:sp>
      <p:sp>
        <p:nvSpPr>
          <p:cNvPr id="9" name="文本框 7"/>
          <p:cNvSpPr txBox="1">
            <a:spLocks noChangeArrowheads="1"/>
          </p:cNvSpPr>
          <p:nvPr/>
        </p:nvSpPr>
        <p:spPr bwMode="auto">
          <a:xfrm>
            <a:off x="677384" y="1295685"/>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a:t>
            </a:r>
            <a:r>
              <a:rPr lang="en-US" altLang="zh-CN" sz="1800" b="1" dirty="0" smtClean="0">
                <a:solidFill>
                  <a:srgbClr val="1B3868"/>
                </a:solidFill>
              </a:rPr>
              <a:t>3</a:t>
            </a:r>
            <a:r>
              <a:rPr lang="zh-CN" altLang="en-US" sz="1800" b="1" dirty="0" smtClean="0">
                <a:solidFill>
                  <a:srgbClr val="1B3868"/>
                </a:solidFill>
              </a:rPr>
              <a:t>）</a:t>
            </a:r>
            <a:r>
              <a:rPr lang="zh-CN" altLang="en-US" sz="1800" b="1" dirty="0" smtClean="0">
                <a:solidFill>
                  <a:srgbClr val="1B3868"/>
                </a:solidFill>
              </a:rPr>
              <a:t>推导式创建字典</a:t>
            </a:r>
            <a:endParaRPr lang="zh-CN" altLang="en-US" sz="1800" b="1" dirty="0">
              <a:solidFill>
                <a:srgbClr val="1B3868"/>
              </a:solidFill>
            </a:endParaRPr>
          </a:p>
        </p:txBody>
      </p:sp>
      <p:sp>
        <p:nvSpPr>
          <p:cNvPr id="17" name="矩形 16"/>
          <p:cNvSpPr/>
          <p:nvPr/>
        </p:nvSpPr>
        <p:spPr>
          <a:xfrm>
            <a:off x="339969" y="1795314"/>
            <a:ext cx="5076093" cy="2224776"/>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dirty="0" smtClean="0"/>
              <a:t>用推导式方法可在可迭代对象的基础上推导创建字典</a:t>
            </a:r>
            <a:r>
              <a:rPr lang="zh-CN" altLang="en-US" dirty="0" smtClean="0"/>
              <a:t>，语</a:t>
            </a:r>
            <a:r>
              <a:rPr lang="zh-CN" altLang="en-US" dirty="0" smtClean="0"/>
              <a:t>法格式是：</a:t>
            </a:r>
          </a:p>
          <a:p>
            <a:pPr marL="285750" indent="-285750">
              <a:lnSpc>
                <a:spcPct val="200000"/>
              </a:lnSpc>
              <a:buFont typeface="Wingdings" panose="05000000000000000000" pitchFamily="2" charset="2"/>
              <a:buChar char="u"/>
            </a:pPr>
            <a:r>
              <a:rPr lang="zh-CN" altLang="en-US" dirty="0" smtClean="0"/>
              <a:t>字典名 </a:t>
            </a:r>
            <a:r>
              <a:rPr lang="en-US" altLang="zh-CN" dirty="0" smtClean="0"/>
              <a:t>= {</a:t>
            </a:r>
            <a:r>
              <a:rPr lang="zh-CN" altLang="en-US" dirty="0" smtClean="0"/>
              <a:t>键值对表达式 </a:t>
            </a:r>
            <a:r>
              <a:rPr lang="en-US" altLang="zh-CN" dirty="0" smtClean="0"/>
              <a:t>for </a:t>
            </a:r>
            <a:r>
              <a:rPr lang="zh-CN" altLang="en-US" dirty="0" smtClean="0"/>
              <a:t>循环变量 </a:t>
            </a:r>
            <a:r>
              <a:rPr lang="en-US" altLang="zh-CN" dirty="0" smtClean="0"/>
              <a:t>in </a:t>
            </a:r>
            <a:r>
              <a:rPr lang="zh-CN" altLang="en-US" dirty="0" smtClean="0"/>
              <a:t>可迭代对象</a:t>
            </a:r>
            <a:r>
              <a:rPr lang="en-US" altLang="zh-CN" dirty="0" smtClean="0"/>
              <a:t>}</a:t>
            </a:r>
          </a:p>
        </p:txBody>
      </p:sp>
      <p:cxnSp>
        <p:nvCxnSpPr>
          <p:cNvPr id="21" name="直接连接符 20"/>
          <p:cNvCxnSpPr/>
          <p:nvPr/>
        </p:nvCxnSpPr>
        <p:spPr>
          <a:xfrm flipV="1">
            <a:off x="892553" y="1795314"/>
            <a:ext cx="3289303" cy="13834"/>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288256" y="1128715"/>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5" name="文本框 7"/>
          <p:cNvSpPr txBox="1">
            <a:spLocks noChangeArrowheads="1"/>
          </p:cNvSpPr>
          <p:nvPr/>
        </p:nvSpPr>
        <p:spPr bwMode="auto">
          <a:xfrm>
            <a:off x="6340226" y="13168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6" name="直接连接符 15"/>
          <p:cNvCxnSpPr/>
          <p:nvPr/>
        </p:nvCxnSpPr>
        <p:spPr>
          <a:xfrm>
            <a:off x="6388093" y="1804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413835" y="1997618"/>
            <a:ext cx="5473365" cy="2951898"/>
          </a:xfrm>
          <a:prstGeom prst="rect">
            <a:avLst/>
          </a:prstGeom>
        </p:spPr>
        <p:txBody>
          <a:bodyPr wrap="square">
            <a:spAutoFit/>
          </a:bodyPr>
          <a:lstStyle/>
          <a:p>
            <a:pPr>
              <a:lnSpc>
                <a:spcPct val="150000"/>
              </a:lnSpc>
            </a:pPr>
            <a:r>
              <a:rPr lang="en-US" altLang="zh-CN" dirty="0" smtClean="0"/>
              <a:t>list1=[('</a:t>
            </a:r>
            <a:r>
              <a:rPr lang="en-US" altLang="zh-CN" dirty="0" err="1" smtClean="0"/>
              <a:t>China','Beijing</a:t>
            </a:r>
            <a:r>
              <a:rPr lang="en-US" altLang="zh-CN" dirty="0" smtClean="0"/>
              <a:t>'),('</a:t>
            </a:r>
            <a:r>
              <a:rPr lang="en-US" altLang="zh-CN" dirty="0" err="1" smtClean="0"/>
              <a:t>Japan','Tokyo</a:t>
            </a:r>
            <a:r>
              <a:rPr lang="en-US" altLang="zh-CN" dirty="0" smtClean="0"/>
              <a:t>'),('South </a:t>
            </a:r>
            <a:r>
              <a:rPr lang="en-US" altLang="zh-CN" dirty="0" err="1" smtClean="0"/>
              <a:t>Korea','Seoul</a:t>
            </a:r>
            <a:r>
              <a:rPr lang="en-US" altLang="zh-CN" dirty="0" smtClean="0"/>
              <a:t>')]</a:t>
            </a:r>
          </a:p>
          <a:p>
            <a:pPr>
              <a:lnSpc>
                <a:spcPct val="150000"/>
              </a:lnSpc>
            </a:pPr>
            <a:r>
              <a:rPr lang="en-US" altLang="zh-CN" dirty="0" smtClean="0"/>
              <a:t>list2=['</a:t>
            </a:r>
            <a:r>
              <a:rPr lang="en-US" altLang="zh-CN" dirty="0" err="1" smtClean="0"/>
              <a:t>China','Japan','South</a:t>
            </a:r>
            <a:r>
              <a:rPr lang="en-US" altLang="zh-CN" dirty="0" smtClean="0"/>
              <a:t> Korea']</a:t>
            </a:r>
          </a:p>
          <a:p>
            <a:pPr>
              <a:lnSpc>
                <a:spcPct val="150000"/>
              </a:lnSpc>
            </a:pPr>
            <a:r>
              <a:rPr lang="en-US" altLang="zh-CN" dirty="0" smtClean="0"/>
              <a:t>tuple1=('</a:t>
            </a:r>
            <a:r>
              <a:rPr lang="en-US" altLang="zh-CN" dirty="0" err="1" smtClean="0"/>
              <a:t>China','Japan','South</a:t>
            </a:r>
            <a:r>
              <a:rPr lang="en-US" altLang="zh-CN" dirty="0" smtClean="0"/>
              <a:t> Korea')</a:t>
            </a:r>
          </a:p>
          <a:p>
            <a:pPr>
              <a:lnSpc>
                <a:spcPct val="150000"/>
              </a:lnSpc>
            </a:pPr>
            <a:r>
              <a:rPr lang="en-US" altLang="zh-CN" dirty="0" smtClean="0"/>
              <a:t>dict1={</a:t>
            </a:r>
            <a:r>
              <a:rPr lang="en-US" altLang="zh-CN" dirty="0" err="1" smtClean="0"/>
              <a:t>k:v</a:t>
            </a:r>
            <a:r>
              <a:rPr lang="en-US" altLang="zh-CN" dirty="0" smtClean="0"/>
              <a:t> for </a:t>
            </a:r>
            <a:r>
              <a:rPr lang="en-US" altLang="zh-CN" dirty="0" err="1" smtClean="0"/>
              <a:t>k,v</a:t>
            </a:r>
            <a:r>
              <a:rPr lang="en-US" altLang="zh-CN" dirty="0" smtClean="0"/>
              <a:t> in list1}</a:t>
            </a:r>
          </a:p>
          <a:p>
            <a:pPr>
              <a:lnSpc>
                <a:spcPct val="150000"/>
              </a:lnSpc>
            </a:pPr>
            <a:r>
              <a:rPr lang="en-US" altLang="zh-CN" dirty="0" smtClean="0"/>
              <a:t>dict2={list2.index(k):k for k in list2}</a:t>
            </a:r>
          </a:p>
          <a:p>
            <a:pPr>
              <a:lnSpc>
                <a:spcPct val="150000"/>
              </a:lnSpc>
            </a:pPr>
            <a:r>
              <a:rPr lang="en-US" altLang="zh-CN" dirty="0" smtClean="0"/>
              <a:t>dict3={</a:t>
            </a:r>
            <a:r>
              <a:rPr lang="en-US" altLang="zh-CN" dirty="0" err="1" smtClean="0"/>
              <a:t>k:k.upper</a:t>
            </a:r>
            <a:r>
              <a:rPr lang="en-US" altLang="zh-CN" dirty="0" smtClean="0"/>
              <a:t>() for k in tuple1}</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1"/>
          <p:cNvSpPr>
            <a:spLocks noGrp="1"/>
          </p:cNvSpPr>
          <p:nvPr>
            <p:ph type="title"/>
          </p:nvPr>
        </p:nvSpPr>
        <p:spPr>
          <a:xfrm>
            <a:off x="222822" y="374587"/>
            <a:ext cx="5524500" cy="511175"/>
          </a:xfrm>
        </p:spPr>
        <p:txBody>
          <a:bodyPr/>
          <a:lstStyle/>
          <a:p>
            <a:r>
              <a:rPr lang="en-US" altLang="zh-CN" dirty="0" smtClean="0"/>
              <a:t>4.4.1 </a:t>
            </a:r>
            <a:r>
              <a:rPr lang="zh-CN" altLang="en-US" dirty="0"/>
              <a:t>字典的创</a:t>
            </a:r>
            <a:r>
              <a:rPr lang="zh-CN" altLang="en-US" dirty="0" smtClean="0"/>
              <a:t>建</a:t>
            </a:r>
            <a:endParaRPr lang="zh-CN" altLang="en-US" dirty="0"/>
          </a:p>
        </p:txBody>
      </p:sp>
      <p:sp>
        <p:nvSpPr>
          <p:cNvPr id="9" name="文本框 7"/>
          <p:cNvSpPr txBox="1">
            <a:spLocks noChangeArrowheads="1"/>
          </p:cNvSpPr>
          <p:nvPr/>
        </p:nvSpPr>
        <p:spPr bwMode="auto">
          <a:xfrm>
            <a:off x="677384" y="1295685"/>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例</a:t>
            </a:r>
            <a:r>
              <a:rPr lang="en-US" altLang="zh-CN" sz="1800" b="1" dirty="0" smtClean="0">
                <a:solidFill>
                  <a:srgbClr val="1B3868"/>
                </a:solidFill>
              </a:rPr>
              <a:t>4-10 </a:t>
            </a:r>
            <a:r>
              <a:rPr lang="zh-CN" altLang="en-US" sz="1800" b="1" dirty="0" smtClean="0">
                <a:solidFill>
                  <a:srgbClr val="1B3868"/>
                </a:solidFill>
              </a:rPr>
              <a:t>手机品牌调查</a:t>
            </a:r>
            <a:endParaRPr lang="zh-CN" altLang="en-US" sz="1800" b="1" dirty="0">
              <a:solidFill>
                <a:srgbClr val="1B3868"/>
              </a:solidFill>
            </a:endParaRPr>
          </a:p>
        </p:txBody>
      </p:sp>
      <p:sp>
        <p:nvSpPr>
          <p:cNvPr id="17" name="矩形 16"/>
          <p:cNvSpPr/>
          <p:nvPr/>
        </p:nvSpPr>
        <p:spPr>
          <a:xfrm>
            <a:off x="339969" y="1795314"/>
            <a:ext cx="5076093" cy="4524315"/>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dirty="0" smtClean="0"/>
              <a:t>以下是随机调查的</a:t>
            </a:r>
            <a:r>
              <a:rPr lang="en-US" altLang="zh-CN" dirty="0" smtClean="0"/>
              <a:t>50</a:t>
            </a:r>
            <a:r>
              <a:rPr lang="zh-CN" altLang="en-US" dirty="0" smtClean="0"/>
              <a:t>名学生所使用手机的品牌，请统计每种品牌的使用人数，并按人数降序排列。</a:t>
            </a:r>
          </a:p>
          <a:p>
            <a:pPr marL="285750" indent="-285750">
              <a:buFont typeface="Wingdings" panose="05000000000000000000" pitchFamily="2" charset="2"/>
              <a:buChar char="u"/>
            </a:pPr>
            <a:r>
              <a:rPr lang="zh-CN" altLang="en-US" dirty="0" smtClean="0"/>
              <a:t>调查数据：</a:t>
            </a:r>
            <a:r>
              <a:rPr lang="en-US" altLang="zh-CN" dirty="0" smtClean="0"/>
              <a:t>Apple, </a:t>
            </a:r>
            <a:r>
              <a:rPr lang="en-US" altLang="zh-CN" dirty="0" err="1" smtClean="0"/>
              <a:t>Huawei</a:t>
            </a:r>
            <a:r>
              <a:rPr lang="en-US" altLang="zh-CN" dirty="0" smtClean="0"/>
              <a:t>, OPPO, </a:t>
            </a:r>
            <a:r>
              <a:rPr lang="en-US" altLang="zh-CN" dirty="0" err="1" smtClean="0"/>
              <a:t>Huawei</a:t>
            </a:r>
            <a:r>
              <a:rPr lang="en-US" altLang="zh-CN" dirty="0" smtClean="0"/>
              <a:t>, Honor, vivo, </a:t>
            </a:r>
            <a:r>
              <a:rPr lang="en-US" altLang="zh-CN" dirty="0" err="1" smtClean="0"/>
              <a:t>Xiaomi</a:t>
            </a:r>
            <a:r>
              <a:rPr lang="en-US" altLang="zh-CN" dirty="0" smtClean="0"/>
              <a:t>, </a:t>
            </a:r>
            <a:r>
              <a:rPr lang="en-US" altLang="zh-CN" dirty="0" err="1" smtClean="0"/>
              <a:t>Xiaomi</a:t>
            </a:r>
            <a:r>
              <a:rPr lang="en-US" altLang="zh-CN" dirty="0" smtClean="0"/>
              <a:t>, vivo, vivo, </a:t>
            </a:r>
            <a:r>
              <a:rPr lang="en-US" altLang="zh-CN" dirty="0" err="1" smtClean="0"/>
              <a:t>Huawei</a:t>
            </a:r>
            <a:r>
              <a:rPr lang="en-US" altLang="zh-CN" dirty="0" smtClean="0"/>
              <a:t>, Honor, vivo, Honor, vivo, </a:t>
            </a:r>
            <a:r>
              <a:rPr lang="en-US" altLang="zh-CN" dirty="0" err="1" smtClean="0"/>
              <a:t>Huawei</a:t>
            </a:r>
            <a:r>
              <a:rPr lang="en-US" altLang="zh-CN" dirty="0" smtClean="0"/>
              <a:t>, vivo, </a:t>
            </a:r>
            <a:r>
              <a:rPr lang="en-US" altLang="zh-CN" dirty="0" err="1" smtClean="0"/>
              <a:t>Huawei</a:t>
            </a:r>
            <a:r>
              <a:rPr lang="en-US" altLang="zh-CN" dirty="0" smtClean="0"/>
              <a:t>, vivo, </a:t>
            </a:r>
            <a:r>
              <a:rPr lang="en-US" altLang="zh-CN" dirty="0" err="1" smtClean="0"/>
              <a:t>Huawei</a:t>
            </a:r>
            <a:r>
              <a:rPr lang="en-US" altLang="zh-CN" dirty="0" smtClean="0"/>
              <a:t>, Apple, </a:t>
            </a:r>
            <a:r>
              <a:rPr lang="en-US" altLang="zh-CN" dirty="0" err="1" smtClean="0"/>
              <a:t>Huawei</a:t>
            </a:r>
            <a:r>
              <a:rPr lang="en-US" altLang="zh-CN" dirty="0" smtClean="0"/>
              <a:t>, Apple, OPPO, OPPO, </a:t>
            </a:r>
            <a:r>
              <a:rPr lang="en-US" altLang="zh-CN" dirty="0" err="1" smtClean="0"/>
              <a:t>Huawei</a:t>
            </a:r>
            <a:r>
              <a:rPr lang="en-US" altLang="zh-CN" dirty="0" smtClean="0"/>
              <a:t>, OPPO, vivo, Honor, OPPO, </a:t>
            </a:r>
            <a:r>
              <a:rPr lang="en-US" altLang="zh-CN" dirty="0" err="1" smtClean="0"/>
              <a:t>Huawei</a:t>
            </a:r>
            <a:r>
              <a:rPr lang="en-US" altLang="zh-CN" dirty="0" smtClean="0"/>
              <a:t>, </a:t>
            </a:r>
            <a:r>
              <a:rPr lang="en-US" altLang="zh-CN" dirty="0" err="1" smtClean="0"/>
              <a:t>Xiaomi</a:t>
            </a:r>
            <a:r>
              <a:rPr lang="en-US" altLang="zh-CN" dirty="0" smtClean="0"/>
              <a:t>, Honor, </a:t>
            </a:r>
            <a:r>
              <a:rPr lang="en-US" altLang="zh-CN" dirty="0" err="1" smtClean="0"/>
              <a:t>Huawei</a:t>
            </a:r>
            <a:r>
              <a:rPr lang="en-US" altLang="zh-CN" dirty="0" smtClean="0"/>
              <a:t>, vivo, </a:t>
            </a:r>
            <a:r>
              <a:rPr lang="en-US" altLang="zh-CN" dirty="0" err="1" smtClean="0"/>
              <a:t>Xiaomi</a:t>
            </a:r>
            <a:r>
              <a:rPr lang="en-US" altLang="zh-CN" dirty="0" smtClean="0"/>
              <a:t>, Apple, OPPO, </a:t>
            </a:r>
            <a:r>
              <a:rPr lang="en-US" altLang="zh-CN" dirty="0" err="1" smtClean="0"/>
              <a:t>Huawei</a:t>
            </a:r>
            <a:r>
              <a:rPr lang="en-US" altLang="zh-CN" dirty="0" smtClean="0"/>
              <a:t>, Honor, </a:t>
            </a:r>
            <a:r>
              <a:rPr lang="en-US" altLang="zh-CN" dirty="0" err="1" smtClean="0"/>
              <a:t>Huawei</a:t>
            </a:r>
            <a:r>
              <a:rPr lang="en-US" altLang="zh-CN" dirty="0" smtClean="0"/>
              <a:t>, OPPO, Honor, vivo, Apple, </a:t>
            </a:r>
            <a:r>
              <a:rPr lang="en-US" altLang="zh-CN" dirty="0" err="1" smtClean="0"/>
              <a:t>Huawei</a:t>
            </a:r>
            <a:r>
              <a:rPr lang="en-US" altLang="zh-CN" dirty="0" smtClean="0"/>
              <a:t>, </a:t>
            </a:r>
            <a:r>
              <a:rPr lang="en-US" altLang="zh-CN" dirty="0" err="1" smtClean="0"/>
              <a:t>Huawei</a:t>
            </a:r>
            <a:r>
              <a:rPr lang="en-US" altLang="zh-CN" dirty="0" smtClean="0"/>
              <a:t>, OPPO, Apple, </a:t>
            </a:r>
            <a:r>
              <a:rPr lang="en-US" altLang="zh-CN" dirty="0" err="1" smtClean="0"/>
              <a:t>Huawei</a:t>
            </a:r>
            <a:endParaRPr lang="en-US" altLang="zh-CN" dirty="0" smtClean="0"/>
          </a:p>
        </p:txBody>
      </p:sp>
      <p:cxnSp>
        <p:nvCxnSpPr>
          <p:cNvPr id="21" name="直接连接符 20"/>
          <p:cNvCxnSpPr/>
          <p:nvPr/>
        </p:nvCxnSpPr>
        <p:spPr>
          <a:xfrm flipV="1">
            <a:off x="892553" y="1795314"/>
            <a:ext cx="3289303" cy="13834"/>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288256" y="1128715"/>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5" name="文本框 7"/>
          <p:cNvSpPr txBox="1">
            <a:spLocks noChangeArrowheads="1"/>
          </p:cNvSpPr>
          <p:nvPr/>
        </p:nvSpPr>
        <p:spPr bwMode="auto">
          <a:xfrm>
            <a:off x="6340226" y="3897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6" name="直接连接符 15"/>
          <p:cNvCxnSpPr/>
          <p:nvPr/>
        </p:nvCxnSpPr>
        <p:spPr>
          <a:xfrm>
            <a:off x="6426193" y="9023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426535" y="1159418"/>
            <a:ext cx="5473365" cy="5078313"/>
          </a:xfrm>
          <a:prstGeom prst="rect">
            <a:avLst/>
          </a:prstGeom>
        </p:spPr>
        <p:txBody>
          <a:bodyPr wrap="square">
            <a:spAutoFit/>
          </a:bodyPr>
          <a:lstStyle/>
          <a:p>
            <a:r>
              <a:rPr lang="en-US" altLang="zh-CN" dirty="0" smtClean="0"/>
              <a:t>list1=['Apple','Huawei','OPPO','Huawei','Honor','vivo','Xiaomi','Xiaomi','vivo','vivo','Huawei','Honor','vivo','Honor','vivo','Huawei','vivo','Huawei','vivo','Huawei','Apple','Huawei','Apple','OPPO','OPPO','Huawei','OPPO','vivo','Honor','OPPO','Huawei','Xiaomi','Honor','Huawei','vivo','Xiaomi','Apple','OPPO','Huawei','Honor','Huawei','OPPO','Honor','vivo','Apple','Huawei','Huawei','OPPO','Apple','Huawei']</a:t>
            </a:r>
            <a:endParaRPr lang="zh-CN" altLang="zh-CN" dirty="0" smtClean="0"/>
          </a:p>
          <a:p>
            <a:r>
              <a:rPr lang="en-US" altLang="zh-CN" dirty="0" smtClean="0"/>
              <a:t>dict1={}</a:t>
            </a:r>
            <a:endParaRPr lang="zh-CN" altLang="zh-CN" dirty="0" smtClean="0"/>
          </a:p>
          <a:p>
            <a:r>
              <a:rPr lang="en-US" altLang="zh-CN" dirty="0" smtClean="0"/>
              <a:t>for brand in list1:</a:t>
            </a:r>
            <a:endParaRPr lang="zh-CN" altLang="zh-CN" dirty="0" smtClean="0"/>
          </a:p>
          <a:p>
            <a:r>
              <a:rPr lang="en-US" altLang="zh-CN" dirty="0" smtClean="0"/>
              <a:t>    if brand in dict1:</a:t>
            </a:r>
            <a:endParaRPr lang="zh-CN" altLang="zh-CN" dirty="0" smtClean="0"/>
          </a:p>
          <a:p>
            <a:r>
              <a:rPr lang="en-US" altLang="zh-CN" dirty="0" smtClean="0"/>
              <a:t>        dict1[brand]+=1</a:t>
            </a:r>
            <a:endParaRPr lang="zh-CN" altLang="zh-CN" dirty="0" smtClean="0"/>
          </a:p>
          <a:p>
            <a:r>
              <a:rPr lang="en-US" altLang="zh-CN" dirty="0" smtClean="0"/>
              <a:t>    else:</a:t>
            </a:r>
            <a:endParaRPr lang="zh-CN" altLang="zh-CN" dirty="0" smtClean="0"/>
          </a:p>
          <a:p>
            <a:r>
              <a:rPr lang="en-US" altLang="zh-CN" dirty="0" smtClean="0"/>
              <a:t>        dict1[brand]=1</a:t>
            </a:r>
            <a:endParaRPr lang="zh-CN" altLang="zh-CN" dirty="0" smtClean="0"/>
          </a:p>
          <a:p>
            <a:r>
              <a:rPr lang="en-US" altLang="zh-CN" dirty="0" smtClean="0"/>
              <a:t>print(dict1)</a:t>
            </a:r>
            <a:endParaRPr lang="zh-CN" altLang="zh-CN" dirty="0" smtClean="0"/>
          </a:p>
          <a:p>
            <a:r>
              <a:rPr lang="en-US" altLang="zh-CN" dirty="0" smtClean="0"/>
              <a:t>print(sorted(dict1.items(),key=lambda x:x[1],reverse=True))</a:t>
            </a:r>
            <a:endParaRPr lang="zh-CN"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1"/>
          <p:cNvSpPr>
            <a:spLocks noGrp="1"/>
          </p:cNvSpPr>
          <p:nvPr>
            <p:ph type="title"/>
          </p:nvPr>
        </p:nvSpPr>
        <p:spPr>
          <a:xfrm>
            <a:off x="222822" y="374587"/>
            <a:ext cx="5524500" cy="511175"/>
          </a:xfrm>
        </p:spPr>
        <p:txBody>
          <a:bodyPr/>
          <a:lstStyle/>
          <a:p>
            <a:r>
              <a:rPr lang="en-US" altLang="zh-CN" dirty="0" smtClean="0"/>
              <a:t>4.4.2</a:t>
            </a:r>
            <a:r>
              <a:rPr lang="zh-CN" altLang="en-US" dirty="0" smtClean="0"/>
              <a:t>字典的基本操作</a:t>
            </a:r>
            <a:endParaRPr lang="zh-CN" altLang="en-US" dirty="0"/>
          </a:p>
        </p:txBody>
      </p:sp>
      <p:sp>
        <p:nvSpPr>
          <p:cNvPr id="9" name="文本框 7"/>
          <p:cNvSpPr txBox="1">
            <a:spLocks noChangeArrowheads="1"/>
          </p:cNvSpPr>
          <p:nvPr/>
        </p:nvSpPr>
        <p:spPr bwMode="auto">
          <a:xfrm>
            <a:off x="677384" y="1295685"/>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a:t>
            </a:r>
            <a:r>
              <a:rPr lang="en-US" altLang="zh-CN" sz="1800" b="1" dirty="0">
                <a:solidFill>
                  <a:srgbClr val="1B3868"/>
                </a:solidFill>
              </a:rPr>
              <a:t>1</a:t>
            </a:r>
            <a:r>
              <a:rPr lang="zh-CN" altLang="en-US" sz="1800" b="1" dirty="0" smtClean="0">
                <a:solidFill>
                  <a:srgbClr val="1B3868"/>
                </a:solidFill>
              </a:rPr>
              <a:t>）字典元素引用</a:t>
            </a:r>
            <a:endParaRPr lang="zh-CN" altLang="en-US" sz="1800" b="1" dirty="0">
              <a:solidFill>
                <a:srgbClr val="1B3868"/>
              </a:solidFill>
            </a:endParaRPr>
          </a:p>
        </p:txBody>
      </p:sp>
      <p:sp>
        <p:nvSpPr>
          <p:cNvPr id="17" name="矩形 16"/>
          <p:cNvSpPr/>
          <p:nvPr/>
        </p:nvSpPr>
        <p:spPr>
          <a:xfrm>
            <a:off x="339969" y="1795314"/>
            <a:ext cx="5076093" cy="3416320"/>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dirty="0" smtClean="0"/>
              <a:t>字典创建后，可用字典名整体引用字典，如</a:t>
            </a:r>
            <a:r>
              <a:rPr lang="en-US" altLang="zh-CN" dirty="0" smtClean="0"/>
              <a:t>print(dict1</a:t>
            </a:r>
            <a:r>
              <a:rPr lang="en-US" altLang="zh-CN" dirty="0" smtClean="0"/>
              <a:t>)</a:t>
            </a:r>
            <a:r>
              <a:rPr lang="zh-CN" altLang="en-US" dirty="0" smtClean="0"/>
              <a:t> ，</a:t>
            </a:r>
            <a:r>
              <a:rPr lang="zh-CN" altLang="en-US" dirty="0" smtClean="0"/>
              <a:t>单个字典元素的引用是通过键实现的</a:t>
            </a:r>
            <a:r>
              <a:rPr lang="zh-CN" altLang="en-US" dirty="0" smtClean="0"/>
              <a:t>，语</a:t>
            </a:r>
            <a:r>
              <a:rPr lang="zh-CN" altLang="en-US" dirty="0" smtClean="0"/>
              <a:t>法格式是：</a:t>
            </a:r>
          </a:p>
          <a:p>
            <a:pPr marL="285750" indent="-285750">
              <a:lnSpc>
                <a:spcPct val="200000"/>
              </a:lnSpc>
              <a:buFont typeface="Wingdings" panose="05000000000000000000" pitchFamily="2" charset="2"/>
              <a:buChar char="u"/>
            </a:pPr>
            <a:r>
              <a:rPr lang="zh-CN" altLang="en-US" dirty="0" smtClean="0"/>
              <a:t>字典名</a:t>
            </a:r>
            <a:r>
              <a:rPr lang="en-US" altLang="zh-CN" dirty="0" smtClean="0"/>
              <a:t>[</a:t>
            </a:r>
            <a:r>
              <a:rPr lang="zh-CN" altLang="en-US" dirty="0" smtClean="0"/>
              <a:t>键</a:t>
            </a:r>
            <a:r>
              <a:rPr lang="en-US" altLang="zh-CN" dirty="0" smtClean="0"/>
              <a:t>] = </a:t>
            </a:r>
            <a:r>
              <a:rPr lang="zh-CN" altLang="en-US" dirty="0" smtClean="0"/>
              <a:t>值</a:t>
            </a:r>
            <a:endParaRPr lang="en-US" altLang="zh-CN" dirty="0" smtClean="0"/>
          </a:p>
          <a:p>
            <a:pPr marL="285750" indent="-285750">
              <a:lnSpc>
                <a:spcPct val="200000"/>
              </a:lnSpc>
              <a:buFont typeface="Wingdings" panose="05000000000000000000" pitchFamily="2" charset="2"/>
              <a:buChar char="u"/>
            </a:pPr>
            <a:r>
              <a:rPr lang="zh-CN" altLang="en-US" dirty="0" smtClean="0"/>
              <a:t>如</a:t>
            </a:r>
            <a:r>
              <a:rPr lang="zh-CN" altLang="en-US" dirty="0" smtClean="0"/>
              <a:t>果键存在于字典中，则用新值替换旧值，如果键不存在于字典，则新建元素并赋值</a:t>
            </a:r>
          </a:p>
        </p:txBody>
      </p:sp>
      <p:cxnSp>
        <p:nvCxnSpPr>
          <p:cNvPr id="21" name="直接连接符 20"/>
          <p:cNvCxnSpPr/>
          <p:nvPr/>
        </p:nvCxnSpPr>
        <p:spPr>
          <a:xfrm flipV="1">
            <a:off x="892553" y="1795314"/>
            <a:ext cx="3289303" cy="13834"/>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288256" y="1128715"/>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5" name="文本框 7"/>
          <p:cNvSpPr txBox="1">
            <a:spLocks noChangeArrowheads="1"/>
          </p:cNvSpPr>
          <p:nvPr/>
        </p:nvSpPr>
        <p:spPr bwMode="auto">
          <a:xfrm>
            <a:off x="6340226" y="13168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6" name="直接连接符 15"/>
          <p:cNvCxnSpPr/>
          <p:nvPr/>
        </p:nvCxnSpPr>
        <p:spPr>
          <a:xfrm>
            <a:off x="6388093" y="1804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413835" y="1997618"/>
            <a:ext cx="5473365" cy="2951898"/>
          </a:xfrm>
          <a:prstGeom prst="rect">
            <a:avLst/>
          </a:prstGeom>
        </p:spPr>
        <p:txBody>
          <a:bodyPr wrap="square">
            <a:spAutoFit/>
          </a:bodyPr>
          <a:lstStyle/>
          <a:p>
            <a:pPr>
              <a:lnSpc>
                <a:spcPct val="150000"/>
              </a:lnSpc>
            </a:pPr>
            <a:r>
              <a:rPr lang="en-US" altLang="zh-CN" dirty="0" smtClean="0"/>
              <a:t>dict1={'</a:t>
            </a:r>
            <a:r>
              <a:rPr lang="en-US" altLang="zh-CN" dirty="0" err="1" smtClean="0"/>
              <a:t>China':'Beijing','Russia':'Moscow','United</a:t>
            </a:r>
            <a:r>
              <a:rPr lang="en-US" altLang="zh-CN" dirty="0" smtClean="0"/>
              <a:t> </a:t>
            </a:r>
            <a:r>
              <a:rPr lang="en-US" altLang="zh-CN" dirty="0" err="1" smtClean="0"/>
              <a:t>States':'New</a:t>
            </a:r>
            <a:r>
              <a:rPr lang="en-US" altLang="zh-CN" dirty="0" smtClean="0"/>
              <a:t> York'}</a:t>
            </a:r>
          </a:p>
          <a:p>
            <a:pPr>
              <a:lnSpc>
                <a:spcPct val="150000"/>
              </a:lnSpc>
            </a:pPr>
            <a:r>
              <a:rPr lang="en-US" altLang="zh-CN" dirty="0" smtClean="0"/>
              <a:t>print(dict1)</a:t>
            </a:r>
          </a:p>
          <a:p>
            <a:pPr>
              <a:lnSpc>
                <a:spcPct val="150000"/>
              </a:lnSpc>
            </a:pPr>
            <a:r>
              <a:rPr lang="en-US" altLang="zh-CN" dirty="0" smtClean="0"/>
              <a:t>print(dict1['China'])</a:t>
            </a:r>
          </a:p>
          <a:p>
            <a:pPr>
              <a:lnSpc>
                <a:spcPct val="150000"/>
              </a:lnSpc>
            </a:pPr>
            <a:r>
              <a:rPr lang="en-US" altLang="zh-CN" dirty="0" smtClean="0"/>
              <a:t>dict1['United States']='Washington'</a:t>
            </a:r>
          </a:p>
          <a:p>
            <a:pPr>
              <a:lnSpc>
                <a:spcPct val="150000"/>
              </a:lnSpc>
            </a:pPr>
            <a:r>
              <a:rPr lang="en-US" altLang="zh-CN" dirty="0" smtClean="0"/>
              <a:t>dict1['United Kingdom']='London'</a:t>
            </a:r>
          </a:p>
          <a:p>
            <a:pPr>
              <a:lnSpc>
                <a:spcPct val="150000"/>
              </a:lnSpc>
            </a:pPr>
            <a:r>
              <a:rPr lang="en-US" altLang="zh-CN" dirty="0" smtClean="0"/>
              <a:t>print(dict1)</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1"/>
          <p:cNvSpPr>
            <a:spLocks noGrp="1"/>
          </p:cNvSpPr>
          <p:nvPr>
            <p:ph type="title"/>
          </p:nvPr>
        </p:nvSpPr>
        <p:spPr>
          <a:xfrm>
            <a:off x="222822" y="374587"/>
            <a:ext cx="5524500" cy="511175"/>
          </a:xfrm>
        </p:spPr>
        <p:txBody>
          <a:bodyPr/>
          <a:lstStyle/>
          <a:p>
            <a:r>
              <a:rPr lang="en-US" altLang="zh-CN" dirty="0" smtClean="0"/>
              <a:t>4.4.2</a:t>
            </a:r>
            <a:r>
              <a:rPr lang="zh-CN" altLang="en-US" dirty="0" smtClean="0"/>
              <a:t>字典的基本操作</a:t>
            </a:r>
            <a:endParaRPr lang="zh-CN" altLang="en-US" dirty="0"/>
          </a:p>
        </p:txBody>
      </p:sp>
      <p:sp>
        <p:nvSpPr>
          <p:cNvPr id="9" name="文本框 7"/>
          <p:cNvSpPr txBox="1">
            <a:spLocks noChangeArrowheads="1"/>
          </p:cNvSpPr>
          <p:nvPr/>
        </p:nvSpPr>
        <p:spPr bwMode="auto">
          <a:xfrm>
            <a:off x="677384" y="1295685"/>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a:t>
            </a:r>
            <a:r>
              <a:rPr lang="en-US" altLang="zh-CN" sz="1800" b="1" dirty="0" smtClean="0">
                <a:solidFill>
                  <a:srgbClr val="1B3868"/>
                </a:solidFill>
              </a:rPr>
              <a:t>2</a:t>
            </a:r>
            <a:r>
              <a:rPr lang="zh-CN" altLang="en-US" sz="1800" b="1" dirty="0" smtClean="0">
                <a:solidFill>
                  <a:srgbClr val="1B3868"/>
                </a:solidFill>
              </a:rPr>
              <a:t>）</a:t>
            </a:r>
            <a:r>
              <a:rPr lang="zh-CN" altLang="en-US" sz="1800" b="1" dirty="0" smtClean="0">
                <a:solidFill>
                  <a:srgbClr val="1B3868"/>
                </a:solidFill>
              </a:rPr>
              <a:t>字典遍历</a:t>
            </a:r>
            <a:endParaRPr lang="zh-CN" altLang="en-US" sz="1800" b="1" dirty="0">
              <a:solidFill>
                <a:srgbClr val="1B3868"/>
              </a:solidFill>
            </a:endParaRPr>
          </a:p>
        </p:txBody>
      </p:sp>
      <p:sp>
        <p:nvSpPr>
          <p:cNvPr id="17" name="矩形 16"/>
          <p:cNvSpPr/>
          <p:nvPr/>
        </p:nvSpPr>
        <p:spPr>
          <a:xfrm>
            <a:off x="339969" y="1795314"/>
            <a:ext cx="5076093" cy="2224776"/>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dirty="0" smtClean="0"/>
              <a:t>字典遍历类似集合遍历，可以使用</a:t>
            </a:r>
            <a:r>
              <a:rPr lang="en-US" altLang="zh-CN" dirty="0" smtClean="0"/>
              <a:t>for</a:t>
            </a:r>
            <a:r>
              <a:rPr lang="zh-CN" altLang="en-US" dirty="0" smtClean="0"/>
              <a:t>循环，语法格式是：</a:t>
            </a:r>
          </a:p>
          <a:p>
            <a:pPr marL="285750" indent="-285750">
              <a:lnSpc>
                <a:spcPct val="200000"/>
              </a:lnSpc>
              <a:buFont typeface="Wingdings" panose="05000000000000000000" pitchFamily="2" charset="2"/>
              <a:buChar char="u"/>
            </a:pPr>
            <a:r>
              <a:rPr lang="en-US" altLang="zh-CN" dirty="0" smtClean="0"/>
              <a:t>for </a:t>
            </a:r>
            <a:r>
              <a:rPr lang="zh-CN" altLang="en-US" dirty="0" smtClean="0"/>
              <a:t>循环变量 </a:t>
            </a:r>
            <a:r>
              <a:rPr lang="en-US" altLang="zh-CN" dirty="0" smtClean="0"/>
              <a:t>in </a:t>
            </a:r>
            <a:r>
              <a:rPr lang="zh-CN" altLang="en-US" dirty="0" smtClean="0"/>
              <a:t>字典名</a:t>
            </a:r>
            <a:r>
              <a:rPr lang="en-US" altLang="zh-CN" dirty="0" smtClean="0"/>
              <a:t>:</a:t>
            </a:r>
          </a:p>
          <a:p>
            <a:pPr marL="285750" indent="-285750">
              <a:lnSpc>
                <a:spcPct val="200000"/>
              </a:lnSpc>
            </a:pPr>
            <a:r>
              <a:rPr lang="en-US" altLang="zh-CN" dirty="0" smtClean="0"/>
              <a:t>     </a:t>
            </a:r>
            <a:r>
              <a:rPr lang="en-US" altLang="zh-CN" dirty="0" smtClean="0"/>
              <a:t>	print(</a:t>
            </a:r>
            <a:r>
              <a:rPr lang="zh-CN" altLang="en-US" dirty="0" smtClean="0"/>
              <a:t>循环变量</a:t>
            </a:r>
            <a:r>
              <a:rPr lang="en-US" altLang="zh-CN" dirty="0" smtClean="0"/>
              <a:t>, </a:t>
            </a:r>
            <a:r>
              <a:rPr lang="zh-CN" altLang="en-US" dirty="0" smtClean="0"/>
              <a:t>字典名</a:t>
            </a:r>
            <a:r>
              <a:rPr lang="en-US" altLang="zh-CN" dirty="0" smtClean="0"/>
              <a:t>[</a:t>
            </a:r>
            <a:r>
              <a:rPr lang="zh-CN" altLang="en-US" dirty="0" smtClean="0"/>
              <a:t>循环变量</a:t>
            </a:r>
            <a:r>
              <a:rPr lang="en-US" altLang="zh-CN" dirty="0" smtClean="0"/>
              <a:t>])</a:t>
            </a:r>
          </a:p>
        </p:txBody>
      </p:sp>
      <p:cxnSp>
        <p:nvCxnSpPr>
          <p:cNvPr id="21" name="直接连接符 20"/>
          <p:cNvCxnSpPr/>
          <p:nvPr/>
        </p:nvCxnSpPr>
        <p:spPr>
          <a:xfrm flipV="1">
            <a:off x="892553" y="1795314"/>
            <a:ext cx="3289303" cy="13834"/>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288256" y="1128715"/>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5" name="文本框 7"/>
          <p:cNvSpPr txBox="1">
            <a:spLocks noChangeArrowheads="1"/>
          </p:cNvSpPr>
          <p:nvPr/>
        </p:nvSpPr>
        <p:spPr bwMode="auto">
          <a:xfrm>
            <a:off x="6340226" y="13168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6" name="直接连接符 15"/>
          <p:cNvCxnSpPr/>
          <p:nvPr/>
        </p:nvCxnSpPr>
        <p:spPr>
          <a:xfrm>
            <a:off x="6388093" y="1804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413835" y="1997618"/>
            <a:ext cx="5473365" cy="1705403"/>
          </a:xfrm>
          <a:prstGeom prst="rect">
            <a:avLst/>
          </a:prstGeom>
        </p:spPr>
        <p:txBody>
          <a:bodyPr wrap="square">
            <a:spAutoFit/>
          </a:bodyPr>
          <a:lstStyle/>
          <a:p>
            <a:pPr>
              <a:lnSpc>
                <a:spcPct val="150000"/>
              </a:lnSpc>
            </a:pPr>
            <a:r>
              <a:rPr lang="en-US" altLang="zh-CN" dirty="0" smtClean="0"/>
              <a:t>dict1={'China': 'Beijing', 'United States': 'Washington', 'Russia': 'Moscow'}</a:t>
            </a:r>
          </a:p>
          <a:p>
            <a:pPr>
              <a:lnSpc>
                <a:spcPct val="150000"/>
              </a:lnSpc>
            </a:pPr>
            <a:r>
              <a:rPr lang="en-US" altLang="zh-CN" dirty="0" smtClean="0"/>
              <a:t>for key in dict1:</a:t>
            </a:r>
          </a:p>
          <a:p>
            <a:pPr>
              <a:lnSpc>
                <a:spcPct val="150000"/>
              </a:lnSpc>
            </a:pPr>
            <a:r>
              <a:rPr lang="en-US" altLang="zh-CN" dirty="0" smtClean="0"/>
              <a:t>    print(key,dict1[key])</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1"/>
          <p:cNvSpPr>
            <a:spLocks noGrp="1"/>
          </p:cNvSpPr>
          <p:nvPr>
            <p:ph type="title"/>
          </p:nvPr>
        </p:nvSpPr>
        <p:spPr>
          <a:xfrm>
            <a:off x="222822" y="374587"/>
            <a:ext cx="5524500" cy="511175"/>
          </a:xfrm>
        </p:spPr>
        <p:txBody>
          <a:bodyPr/>
          <a:lstStyle/>
          <a:p>
            <a:r>
              <a:rPr lang="en-US" altLang="zh-CN" dirty="0" smtClean="0"/>
              <a:t>4.4.2</a:t>
            </a:r>
            <a:r>
              <a:rPr lang="zh-CN" altLang="en-US" dirty="0" smtClean="0"/>
              <a:t>字典的基本操作</a:t>
            </a:r>
            <a:endParaRPr lang="zh-CN" altLang="en-US" dirty="0"/>
          </a:p>
        </p:txBody>
      </p:sp>
      <p:sp>
        <p:nvSpPr>
          <p:cNvPr id="9" name="文本框 7"/>
          <p:cNvSpPr txBox="1">
            <a:spLocks noChangeArrowheads="1"/>
          </p:cNvSpPr>
          <p:nvPr/>
        </p:nvSpPr>
        <p:spPr bwMode="auto">
          <a:xfrm>
            <a:off x="677384" y="1295685"/>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a:t>
            </a:r>
            <a:r>
              <a:rPr lang="en-US" altLang="zh-CN" sz="1800" b="1" dirty="0" smtClean="0">
                <a:solidFill>
                  <a:srgbClr val="1B3868"/>
                </a:solidFill>
              </a:rPr>
              <a:t>2</a:t>
            </a:r>
            <a:r>
              <a:rPr lang="zh-CN" altLang="en-US" sz="1800" b="1" dirty="0" smtClean="0">
                <a:solidFill>
                  <a:srgbClr val="1B3868"/>
                </a:solidFill>
              </a:rPr>
              <a:t>）字典删除</a:t>
            </a:r>
            <a:endParaRPr lang="zh-CN" altLang="en-US" sz="1800" b="1" dirty="0">
              <a:solidFill>
                <a:srgbClr val="1B3868"/>
              </a:solidFill>
            </a:endParaRPr>
          </a:p>
        </p:txBody>
      </p:sp>
      <p:sp>
        <p:nvSpPr>
          <p:cNvPr id="17" name="矩形 16"/>
          <p:cNvSpPr/>
          <p:nvPr/>
        </p:nvSpPr>
        <p:spPr>
          <a:xfrm>
            <a:off x="339969" y="1795314"/>
            <a:ext cx="5076093" cy="2778774"/>
          </a:xfrm>
          <a:prstGeom prst="rect">
            <a:avLst/>
          </a:prstGeom>
        </p:spPr>
        <p:txBody>
          <a:bodyPr wrap="square">
            <a:spAutoFit/>
          </a:bodyPr>
          <a:lstStyle/>
          <a:p>
            <a:pPr marL="285750" indent="-285750">
              <a:lnSpc>
                <a:spcPct val="200000"/>
              </a:lnSpc>
              <a:buFont typeface="Wingdings" panose="05000000000000000000" pitchFamily="2" charset="2"/>
              <a:buChar char="u"/>
            </a:pPr>
            <a:r>
              <a:rPr lang="en-US" altLang="zh-CN" dirty="0" smtClean="0"/>
              <a:t>del(</a:t>
            </a:r>
            <a:r>
              <a:rPr lang="zh-CN" altLang="en-US" dirty="0" smtClean="0"/>
              <a:t>字典名</a:t>
            </a:r>
            <a:r>
              <a:rPr lang="en-US" altLang="zh-CN" dirty="0" smtClean="0"/>
              <a:t>[</a:t>
            </a:r>
            <a:r>
              <a:rPr lang="zh-CN" altLang="en-US" dirty="0" smtClean="0"/>
              <a:t>键</a:t>
            </a:r>
            <a:r>
              <a:rPr lang="en-US" altLang="zh-CN" dirty="0" smtClean="0"/>
              <a:t>])</a:t>
            </a:r>
          </a:p>
          <a:p>
            <a:pPr marL="285750" indent="-285750">
              <a:lnSpc>
                <a:spcPct val="200000"/>
              </a:lnSpc>
              <a:buFont typeface="Wingdings" panose="05000000000000000000" pitchFamily="2" charset="2"/>
              <a:buChar char="u"/>
            </a:pPr>
            <a:r>
              <a:rPr lang="en-US" altLang="zh-CN" dirty="0" smtClean="0"/>
              <a:t>del(</a:t>
            </a:r>
            <a:r>
              <a:rPr lang="zh-CN" altLang="en-US" dirty="0" smtClean="0"/>
              <a:t>字典名</a:t>
            </a:r>
            <a:r>
              <a:rPr lang="en-US" altLang="zh-CN" dirty="0" smtClean="0"/>
              <a:t>)</a:t>
            </a:r>
          </a:p>
          <a:p>
            <a:pPr marL="285750" indent="-285750">
              <a:lnSpc>
                <a:spcPct val="200000"/>
              </a:lnSpc>
              <a:buFont typeface="Wingdings" panose="05000000000000000000" pitchFamily="2" charset="2"/>
              <a:buChar char="u"/>
            </a:pPr>
            <a:r>
              <a:rPr lang="zh-CN" altLang="en-US" dirty="0" smtClean="0"/>
              <a:t>字典名</a:t>
            </a:r>
            <a:r>
              <a:rPr lang="en-US" altLang="zh-CN" dirty="0" smtClean="0"/>
              <a:t>.pop(</a:t>
            </a:r>
            <a:r>
              <a:rPr lang="zh-CN" altLang="en-US" dirty="0" smtClean="0"/>
              <a:t>键</a:t>
            </a:r>
            <a:r>
              <a:rPr lang="en-US" altLang="zh-CN" dirty="0" smtClean="0"/>
              <a:t>)</a:t>
            </a:r>
          </a:p>
          <a:p>
            <a:pPr marL="285750" indent="-285750">
              <a:lnSpc>
                <a:spcPct val="200000"/>
              </a:lnSpc>
              <a:buFont typeface="Wingdings" panose="05000000000000000000" pitchFamily="2" charset="2"/>
              <a:buChar char="u"/>
            </a:pPr>
            <a:r>
              <a:rPr lang="zh-CN" altLang="en-US" dirty="0" smtClean="0"/>
              <a:t>字典名</a:t>
            </a:r>
            <a:r>
              <a:rPr lang="en-US" altLang="zh-CN" dirty="0" smtClean="0"/>
              <a:t>.</a:t>
            </a:r>
            <a:r>
              <a:rPr lang="en-US" altLang="zh-CN" dirty="0" err="1" smtClean="0"/>
              <a:t>popitem</a:t>
            </a:r>
            <a:r>
              <a:rPr lang="en-US" altLang="zh-CN" dirty="0" smtClean="0"/>
              <a:t>()</a:t>
            </a:r>
          </a:p>
          <a:p>
            <a:pPr marL="285750" indent="-285750">
              <a:lnSpc>
                <a:spcPct val="200000"/>
              </a:lnSpc>
              <a:buFont typeface="Wingdings" panose="05000000000000000000" pitchFamily="2" charset="2"/>
              <a:buChar char="u"/>
            </a:pPr>
            <a:r>
              <a:rPr lang="zh-CN" altLang="en-US" dirty="0" smtClean="0"/>
              <a:t>字典名</a:t>
            </a:r>
            <a:r>
              <a:rPr lang="en-US" altLang="zh-CN" dirty="0" smtClean="0"/>
              <a:t>.clear()</a:t>
            </a:r>
          </a:p>
        </p:txBody>
      </p:sp>
      <p:cxnSp>
        <p:nvCxnSpPr>
          <p:cNvPr id="21" name="直接连接符 20"/>
          <p:cNvCxnSpPr/>
          <p:nvPr/>
        </p:nvCxnSpPr>
        <p:spPr>
          <a:xfrm flipV="1">
            <a:off x="892553" y="1795314"/>
            <a:ext cx="3289303" cy="13834"/>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288256" y="1128715"/>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5" name="文本框 7"/>
          <p:cNvSpPr txBox="1">
            <a:spLocks noChangeArrowheads="1"/>
          </p:cNvSpPr>
          <p:nvPr/>
        </p:nvSpPr>
        <p:spPr bwMode="auto">
          <a:xfrm>
            <a:off x="6378326" y="4151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6" name="直接连接符 15"/>
          <p:cNvCxnSpPr/>
          <p:nvPr/>
        </p:nvCxnSpPr>
        <p:spPr>
          <a:xfrm>
            <a:off x="6451593" y="9023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401135" y="1146718"/>
            <a:ext cx="5473365" cy="4801314"/>
          </a:xfrm>
          <a:prstGeom prst="rect">
            <a:avLst/>
          </a:prstGeom>
        </p:spPr>
        <p:txBody>
          <a:bodyPr wrap="square">
            <a:spAutoFit/>
          </a:bodyPr>
          <a:lstStyle/>
          <a:p>
            <a:r>
              <a:rPr lang="en-US" altLang="zh-CN" dirty="0" smtClean="0"/>
              <a:t>dict1={'China': 'Beijing', 'United States': 'Washington', 'Russia': '</a:t>
            </a:r>
            <a:r>
              <a:rPr lang="en-US" altLang="zh-CN" dirty="0" err="1" smtClean="0"/>
              <a:t>Moscow','Japan':'Tokyo','South</a:t>
            </a:r>
            <a:r>
              <a:rPr lang="en-US" altLang="zh-CN" dirty="0" smtClean="0"/>
              <a:t> </a:t>
            </a:r>
            <a:r>
              <a:rPr lang="en-US" altLang="zh-CN" dirty="0" err="1" smtClean="0"/>
              <a:t>Korea':'Seoul</a:t>
            </a:r>
            <a:r>
              <a:rPr lang="en-US" altLang="zh-CN" dirty="0" smtClean="0"/>
              <a:t>'}</a:t>
            </a:r>
            <a:endParaRPr lang="zh-CN" altLang="zh-CN" dirty="0" smtClean="0"/>
          </a:p>
          <a:p>
            <a:r>
              <a:rPr lang="en-US" altLang="zh-CN" dirty="0" smtClean="0"/>
              <a:t>print(dict1)</a:t>
            </a:r>
            <a:endParaRPr lang="zh-CN" altLang="zh-CN" dirty="0" smtClean="0"/>
          </a:p>
          <a:p>
            <a:r>
              <a:rPr lang="en-US" altLang="zh-CN" dirty="0" smtClean="0"/>
              <a:t>del(dict1['Japan'])</a:t>
            </a:r>
            <a:endParaRPr lang="zh-CN" altLang="zh-CN" dirty="0" smtClean="0"/>
          </a:p>
          <a:p>
            <a:r>
              <a:rPr lang="en-US" altLang="zh-CN" dirty="0" smtClean="0"/>
              <a:t>print(dict1)</a:t>
            </a:r>
            <a:endParaRPr lang="zh-CN" altLang="zh-CN" dirty="0" smtClean="0"/>
          </a:p>
          <a:p>
            <a:r>
              <a:rPr lang="en-US" altLang="zh-CN" dirty="0" smtClean="0"/>
              <a:t>country=dict1.pop('United States')</a:t>
            </a:r>
            <a:endParaRPr lang="zh-CN" altLang="zh-CN" dirty="0" smtClean="0"/>
          </a:p>
          <a:p>
            <a:r>
              <a:rPr lang="en-US" altLang="zh-CN" dirty="0" smtClean="0"/>
              <a:t>print(dict1)</a:t>
            </a:r>
            <a:endParaRPr lang="zh-CN" altLang="zh-CN" dirty="0" smtClean="0"/>
          </a:p>
          <a:p>
            <a:r>
              <a:rPr lang="en-US" altLang="zh-CN" dirty="0" smtClean="0"/>
              <a:t>print(country)</a:t>
            </a:r>
            <a:endParaRPr lang="zh-CN" altLang="zh-CN" dirty="0" smtClean="0"/>
          </a:p>
          <a:p>
            <a:r>
              <a:rPr lang="en-US" altLang="zh-CN" dirty="0" err="1" smtClean="0"/>
              <a:t>kv</a:t>
            </a:r>
            <a:r>
              <a:rPr lang="en-US" altLang="zh-CN" dirty="0" smtClean="0"/>
              <a:t>=dict1.popitem()</a:t>
            </a:r>
            <a:endParaRPr lang="zh-CN" altLang="zh-CN" dirty="0" smtClean="0"/>
          </a:p>
          <a:p>
            <a:r>
              <a:rPr lang="en-US" altLang="zh-CN" dirty="0" smtClean="0"/>
              <a:t>print(dict1)</a:t>
            </a:r>
            <a:endParaRPr lang="zh-CN" altLang="zh-CN" dirty="0" smtClean="0"/>
          </a:p>
          <a:p>
            <a:r>
              <a:rPr lang="en-US" altLang="zh-CN" dirty="0" smtClean="0"/>
              <a:t>print(</a:t>
            </a:r>
            <a:r>
              <a:rPr lang="en-US" altLang="zh-CN" dirty="0" err="1" smtClean="0"/>
              <a:t>kv</a:t>
            </a:r>
            <a:r>
              <a:rPr lang="en-US" altLang="zh-CN" dirty="0" smtClean="0"/>
              <a:t>)</a:t>
            </a:r>
            <a:endParaRPr lang="zh-CN" altLang="zh-CN" dirty="0" smtClean="0"/>
          </a:p>
          <a:p>
            <a:r>
              <a:rPr lang="en-US" altLang="zh-CN" dirty="0" smtClean="0"/>
              <a:t>dict1.clear()</a:t>
            </a:r>
            <a:endParaRPr lang="zh-CN" altLang="zh-CN" dirty="0" smtClean="0"/>
          </a:p>
          <a:p>
            <a:r>
              <a:rPr lang="en-US" altLang="zh-CN" dirty="0" smtClean="0"/>
              <a:t>print(dict1)</a:t>
            </a:r>
            <a:endParaRPr lang="zh-CN" altLang="zh-CN" dirty="0" smtClean="0"/>
          </a:p>
          <a:p>
            <a:r>
              <a:rPr lang="en-US" altLang="zh-CN" dirty="0" smtClean="0"/>
              <a:t>print('dict1' in </a:t>
            </a:r>
            <a:r>
              <a:rPr lang="en-US" altLang="zh-CN" dirty="0" err="1" smtClean="0"/>
              <a:t>vars</a:t>
            </a:r>
            <a:r>
              <a:rPr lang="en-US" altLang="zh-CN" dirty="0" smtClean="0"/>
              <a:t>())</a:t>
            </a:r>
            <a:endParaRPr lang="zh-CN" altLang="zh-CN" dirty="0" smtClean="0"/>
          </a:p>
          <a:p>
            <a:r>
              <a:rPr lang="en-US" altLang="zh-CN" dirty="0" smtClean="0"/>
              <a:t>del(dict1)</a:t>
            </a:r>
            <a:endParaRPr lang="zh-CN" altLang="zh-CN" dirty="0" smtClean="0"/>
          </a:p>
          <a:p>
            <a:r>
              <a:rPr lang="en-US" altLang="zh-CN" dirty="0" smtClean="0"/>
              <a:t>print('dict1' in </a:t>
            </a:r>
            <a:r>
              <a:rPr lang="en-US" altLang="zh-CN" dirty="0" err="1" smtClean="0"/>
              <a:t>vars</a:t>
            </a:r>
            <a:r>
              <a:rPr lang="en-US" altLang="zh-CN" dirty="0" smtClean="0"/>
              <a:t>())</a:t>
            </a:r>
            <a:endParaRPr lang="zh-CN" altLang="zh-C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1"/>
          <p:cNvSpPr>
            <a:spLocks noGrp="1"/>
          </p:cNvSpPr>
          <p:nvPr>
            <p:ph type="title"/>
          </p:nvPr>
        </p:nvSpPr>
        <p:spPr>
          <a:xfrm>
            <a:off x="222822" y="374587"/>
            <a:ext cx="5524500" cy="511175"/>
          </a:xfrm>
        </p:spPr>
        <p:txBody>
          <a:bodyPr/>
          <a:lstStyle/>
          <a:p>
            <a:r>
              <a:rPr lang="en-US" altLang="zh-CN" dirty="0" smtClean="0"/>
              <a:t>4.4.2</a:t>
            </a:r>
            <a:r>
              <a:rPr lang="zh-CN" altLang="en-US" dirty="0" smtClean="0"/>
              <a:t>字典的基本操作</a:t>
            </a:r>
            <a:endParaRPr lang="zh-CN" altLang="en-US" dirty="0"/>
          </a:p>
        </p:txBody>
      </p:sp>
      <p:sp>
        <p:nvSpPr>
          <p:cNvPr id="9" name="文本框 7"/>
          <p:cNvSpPr txBox="1">
            <a:spLocks noChangeArrowheads="1"/>
          </p:cNvSpPr>
          <p:nvPr/>
        </p:nvSpPr>
        <p:spPr bwMode="auto">
          <a:xfrm>
            <a:off x="677384" y="1295685"/>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a:t>
            </a:r>
            <a:r>
              <a:rPr lang="en-US" altLang="zh-CN" sz="1800" b="1" dirty="0" smtClean="0">
                <a:solidFill>
                  <a:srgbClr val="1B3868"/>
                </a:solidFill>
              </a:rPr>
              <a:t>3</a:t>
            </a:r>
            <a:r>
              <a:rPr lang="zh-CN" altLang="en-US" sz="1800" b="1" dirty="0" smtClean="0">
                <a:solidFill>
                  <a:srgbClr val="1B3868"/>
                </a:solidFill>
              </a:rPr>
              <a:t>）</a:t>
            </a:r>
            <a:r>
              <a:rPr lang="zh-CN" altLang="en-US" sz="1800" b="1" dirty="0" smtClean="0">
                <a:solidFill>
                  <a:srgbClr val="1B3868"/>
                </a:solidFill>
              </a:rPr>
              <a:t>字典常用方法</a:t>
            </a:r>
            <a:endParaRPr lang="zh-CN" altLang="en-US" sz="1800" b="1" dirty="0">
              <a:solidFill>
                <a:srgbClr val="1B3868"/>
              </a:solidFill>
            </a:endParaRPr>
          </a:p>
        </p:txBody>
      </p:sp>
      <p:sp>
        <p:nvSpPr>
          <p:cNvPr id="17" name="矩形 16"/>
          <p:cNvSpPr/>
          <p:nvPr/>
        </p:nvSpPr>
        <p:spPr>
          <a:xfrm>
            <a:off x="339969" y="1795314"/>
            <a:ext cx="5076093" cy="2862322"/>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dirty="0" smtClean="0"/>
              <a:t>字典名</a:t>
            </a:r>
            <a:r>
              <a:rPr lang="en-US" altLang="zh-CN" dirty="0" smtClean="0"/>
              <a:t>.keys()</a:t>
            </a:r>
          </a:p>
          <a:p>
            <a:pPr marL="285750" indent="-285750">
              <a:lnSpc>
                <a:spcPct val="200000"/>
              </a:lnSpc>
              <a:buFont typeface="Wingdings" panose="05000000000000000000" pitchFamily="2" charset="2"/>
              <a:buChar char="u"/>
            </a:pPr>
            <a:r>
              <a:rPr lang="zh-CN" altLang="en-US" dirty="0" smtClean="0"/>
              <a:t>字典名</a:t>
            </a:r>
            <a:r>
              <a:rPr lang="en-US" altLang="zh-CN" dirty="0" smtClean="0"/>
              <a:t>.values</a:t>
            </a:r>
            <a:r>
              <a:rPr lang="en-US" altLang="zh-CN" dirty="0" smtClean="0"/>
              <a:t>()</a:t>
            </a:r>
          </a:p>
          <a:p>
            <a:pPr marL="285750" indent="-285750">
              <a:lnSpc>
                <a:spcPct val="200000"/>
              </a:lnSpc>
              <a:buFont typeface="Wingdings" panose="05000000000000000000" pitchFamily="2" charset="2"/>
              <a:buChar char="u"/>
            </a:pPr>
            <a:r>
              <a:rPr lang="zh-CN" altLang="en-US" dirty="0" smtClean="0"/>
              <a:t>字典名</a:t>
            </a:r>
            <a:r>
              <a:rPr lang="en-US" altLang="zh-CN" dirty="0" smtClean="0"/>
              <a:t>.items</a:t>
            </a:r>
            <a:r>
              <a:rPr lang="en-US" altLang="zh-CN" dirty="0" smtClean="0"/>
              <a:t>()</a:t>
            </a:r>
          </a:p>
          <a:p>
            <a:pPr marL="285750" indent="-285750">
              <a:lnSpc>
                <a:spcPct val="200000"/>
              </a:lnSpc>
              <a:buFont typeface="Wingdings" panose="05000000000000000000" pitchFamily="2" charset="2"/>
              <a:buChar char="u"/>
            </a:pPr>
            <a:r>
              <a:rPr lang="zh-CN" altLang="en-US" dirty="0" smtClean="0"/>
              <a:t>值 </a:t>
            </a:r>
            <a:r>
              <a:rPr lang="en-US" altLang="zh-CN" dirty="0" smtClean="0"/>
              <a:t>= </a:t>
            </a:r>
            <a:r>
              <a:rPr lang="zh-CN" altLang="en-US" dirty="0" smtClean="0"/>
              <a:t>字典名</a:t>
            </a:r>
            <a:r>
              <a:rPr lang="en-US" altLang="zh-CN" dirty="0" smtClean="0"/>
              <a:t>.get(</a:t>
            </a:r>
            <a:r>
              <a:rPr lang="zh-CN" altLang="en-US" dirty="0" smtClean="0"/>
              <a:t>键</a:t>
            </a:r>
            <a:r>
              <a:rPr lang="en-US" altLang="zh-CN" dirty="0" smtClean="0"/>
              <a:t>, </a:t>
            </a:r>
            <a:r>
              <a:rPr lang="zh-CN" altLang="en-US" dirty="0" smtClean="0"/>
              <a:t>提示信息</a:t>
            </a:r>
            <a:r>
              <a:rPr lang="en-US" altLang="zh-CN" dirty="0" smtClean="0"/>
              <a:t>)</a:t>
            </a:r>
          </a:p>
          <a:p>
            <a:pPr marL="285750" indent="-285750">
              <a:lnSpc>
                <a:spcPct val="200000"/>
              </a:lnSpc>
              <a:buFont typeface="Wingdings" panose="05000000000000000000" pitchFamily="2" charset="2"/>
              <a:buChar char="u"/>
            </a:pPr>
            <a:r>
              <a:rPr lang="zh-CN" altLang="en-US" dirty="0" smtClean="0"/>
              <a:t>新字典名 </a:t>
            </a:r>
            <a:r>
              <a:rPr lang="en-US" altLang="zh-CN" dirty="0" smtClean="0"/>
              <a:t>= </a:t>
            </a:r>
            <a:r>
              <a:rPr lang="zh-CN" altLang="en-US" dirty="0" smtClean="0"/>
              <a:t>原字典名</a:t>
            </a:r>
            <a:r>
              <a:rPr lang="en-US" altLang="zh-CN" dirty="0" smtClean="0"/>
              <a:t>.copy()</a:t>
            </a:r>
          </a:p>
        </p:txBody>
      </p:sp>
      <p:cxnSp>
        <p:nvCxnSpPr>
          <p:cNvPr id="21" name="直接连接符 20"/>
          <p:cNvCxnSpPr/>
          <p:nvPr/>
        </p:nvCxnSpPr>
        <p:spPr>
          <a:xfrm flipV="1">
            <a:off x="892553" y="1795314"/>
            <a:ext cx="3289303" cy="13834"/>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288256" y="1128715"/>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5" name="文本框 7"/>
          <p:cNvSpPr txBox="1">
            <a:spLocks noChangeArrowheads="1"/>
          </p:cNvSpPr>
          <p:nvPr/>
        </p:nvSpPr>
        <p:spPr bwMode="auto">
          <a:xfrm>
            <a:off x="6340226" y="13168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6" name="直接连接符 15"/>
          <p:cNvCxnSpPr/>
          <p:nvPr/>
        </p:nvCxnSpPr>
        <p:spPr>
          <a:xfrm>
            <a:off x="6388093" y="1804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413835" y="1997618"/>
            <a:ext cx="5473365" cy="4247317"/>
          </a:xfrm>
          <a:prstGeom prst="rect">
            <a:avLst/>
          </a:prstGeom>
        </p:spPr>
        <p:txBody>
          <a:bodyPr wrap="square">
            <a:spAutoFit/>
          </a:bodyPr>
          <a:lstStyle/>
          <a:p>
            <a:pPr>
              <a:lnSpc>
                <a:spcPct val="150000"/>
              </a:lnSpc>
            </a:pPr>
            <a:r>
              <a:rPr lang="en-US" altLang="zh-CN" dirty="0" smtClean="0"/>
              <a:t>dict1={'Germany': 'Berlin', 'Italy': 'Rome', 'United Kingdom': 'London'}</a:t>
            </a:r>
          </a:p>
          <a:p>
            <a:pPr>
              <a:lnSpc>
                <a:spcPct val="150000"/>
              </a:lnSpc>
            </a:pPr>
            <a:r>
              <a:rPr lang="en-US" altLang="zh-CN" dirty="0" smtClean="0"/>
              <a:t>print(dict1.keys())</a:t>
            </a:r>
          </a:p>
          <a:p>
            <a:pPr>
              <a:lnSpc>
                <a:spcPct val="150000"/>
              </a:lnSpc>
            </a:pPr>
            <a:r>
              <a:rPr lang="en-US" altLang="zh-CN" dirty="0" smtClean="0"/>
              <a:t>print(dict1.values</a:t>
            </a:r>
            <a:r>
              <a:rPr lang="en-US" altLang="zh-CN" dirty="0" smtClean="0"/>
              <a:t>())</a:t>
            </a:r>
          </a:p>
          <a:p>
            <a:pPr>
              <a:lnSpc>
                <a:spcPct val="150000"/>
              </a:lnSpc>
            </a:pPr>
            <a:r>
              <a:rPr lang="en-US" altLang="zh-CN" dirty="0" smtClean="0"/>
              <a:t>print(dict1.items</a:t>
            </a:r>
            <a:r>
              <a:rPr lang="en-US" altLang="zh-CN" dirty="0" smtClean="0"/>
              <a:t>())</a:t>
            </a:r>
          </a:p>
          <a:p>
            <a:pPr>
              <a:lnSpc>
                <a:spcPct val="150000"/>
              </a:lnSpc>
            </a:pPr>
            <a:r>
              <a:rPr lang="en-US" altLang="zh-CN" dirty="0" smtClean="0"/>
              <a:t>print(dict1.get('Germany'))</a:t>
            </a:r>
          </a:p>
          <a:p>
            <a:pPr>
              <a:lnSpc>
                <a:spcPct val="150000"/>
              </a:lnSpc>
            </a:pPr>
            <a:r>
              <a:rPr lang="en-US" altLang="zh-CN" dirty="0" smtClean="0"/>
              <a:t>print(dict1.get('Japan'))</a:t>
            </a:r>
          </a:p>
          <a:p>
            <a:pPr>
              <a:lnSpc>
                <a:spcPct val="150000"/>
              </a:lnSpc>
            </a:pPr>
            <a:r>
              <a:rPr lang="en-US" altLang="zh-CN" dirty="0" smtClean="0"/>
              <a:t>print(dict1.get('Japan','</a:t>
            </a:r>
            <a:r>
              <a:rPr lang="zh-CN" altLang="en-US" dirty="0" smtClean="0"/>
              <a:t>不存在</a:t>
            </a:r>
            <a:r>
              <a:rPr lang="en-US" altLang="zh-CN" dirty="0" smtClean="0"/>
              <a:t>'))</a:t>
            </a:r>
          </a:p>
          <a:p>
            <a:pPr>
              <a:lnSpc>
                <a:spcPct val="150000"/>
              </a:lnSpc>
            </a:pPr>
            <a:r>
              <a:rPr lang="en-US" altLang="zh-CN" dirty="0" smtClean="0"/>
              <a:t>dict2=dict1.copy()</a:t>
            </a:r>
          </a:p>
          <a:p>
            <a:pPr>
              <a:lnSpc>
                <a:spcPct val="150000"/>
              </a:lnSpc>
            </a:pPr>
            <a:r>
              <a:rPr lang="en-US" altLang="zh-CN" dirty="0" smtClean="0"/>
              <a:t>print(dict1)</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1"/>
          <p:cNvSpPr>
            <a:spLocks noGrp="1"/>
          </p:cNvSpPr>
          <p:nvPr>
            <p:ph type="title"/>
          </p:nvPr>
        </p:nvSpPr>
        <p:spPr>
          <a:xfrm>
            <a:off x="222822" y="374587"/>
            <a:ext cx="5524500" cy="511175"/>
          </a:xfrm>
        </p:spPr>
        <p:txBody>
          <a:bodyPr/>
          <a:lstStyle/>
          <a:p>
            <a:r>
              <a:rPr lang="en-US" altLang="zh-CN" dirty="0" smtClean="0"/>
              <a:t>4.4.3</a:t>
            </a:r>
            <a:r>
              <a:rPr lang="zh-CN" altLang="en-US" dirty="0" smtClean="0"/>
              <a:t>字典应用</a:t>
            </a:r>
            <a:endParaRPr lang="zh-CN" altLang="en-US" dirty="0"/>
          </a:p>
        </p:txBody>
      </p:sp>
      <p:sp>
        <p:nvSpPr>
          <p:cNvPr id="9" name="文本框 7"/>
          <p:cNvSpPr txBox="1">
            <a:spLocks noChangeArrowheads="1"/>
          </p:cNvSpPr>
          <p:nvPr/>
        </p:nvSpPr>
        <p:spPr bwMode="auto">
          <a:xfrm>
            <a:off x="677384" y="1295685"/>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a:t>
            </a:r>
            <a:r>
              <a:rPr lang="en-US" altLang="zh-CN" sz="1800" b="1" dirty="0" smtClean="0">
                <a:solidFill>
                  <a:srgbClr val="1B3868"/>
                </a:solidFill>
              </a:rPr>
              <a:t>1</a:t>
            </a:r>
            <a:r>
              <a:rPr lang="zh-CN" altLang="en-US" sz="1800" b="1" dirty="0" smtClean="0">
                <a:solidFill>
                  <a:srgbClr val="1B3868"/>
                </a:solidFill>
              </a:rPr>
              <a:t>）</a:t>
            </a:r>
            <a:r>
              <a:rPr lang="zh-CN" altLang="en-US" sz="1800" b="1" dirty="0" smtClean="0">
                <a:solidFill>
                  <a:srgbClr val="1B3868"/>
                </a:solidFill>
              </a:rPr>
              <a:t>字典按键排序</a:t>
            </a:r>
            <a:endParaRPr lang="zh-CN" altLang="en-US" sz="1800" b="1" dirty="0">
              <a:solidFill>
                <a:srgbClr val="1B3868"/>
              </a:solidFill>
            </a:endParaRPr>
          </a:p>
        </p:txBody>
      </p:sp>
      <p:sp>
        <p:nvSpPr>
          <p:cNvPr id="17" name="矩形 16"/>
          <p:cNvSpPr/>
          <p:nvPr/>
        </p:nvSpPr>
        <p:spPr>
          <a:xfrm>
            <a:off x="339969" y="1795314"/>
            <a:ext cx="5076093" cy="4524315"/>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dirty="0" smtClean="0"/>
              <a:t>方</a:t>
            </a:r>
            <a:r>
              <a:rPr lang="zh-CN" altLang="en-US" dirty="0" smtClean="0"/>
              <a:t>法一、内</a:t>
            </a:r>
            <a:r>
              <a:rPr lang="zh-CN" altLang="en-US" dirty="0" smtClean="0"/>
              <a:t>置函数</a:t>
            </a:r>
            <a:r>
              <a:rPr lang="en-US" altLang="zh-CN" dirty="0" smtClean="0"/>
              <a:t>sorted()</a:t>
            </a:r>
            <a:r>
              <a:rPr lang="zh-CN" altLang="en-US" dirty="0" smtClean="0"/>
              <a:t>可以实现字典排序，在不指定参数的情况下，</a:t>
            </a:r>
            <a:r>
              <a:rPr lang="en-US" altLang="zh-CN" dirty="0" smtClean="0"/>
              <a:t>sorted()</a:t>
            </a:r>
            <a:r>
              <a:rPr lang="zh-CN" altLang="en-US" dirty="0" smtClean="0"/>
              <a:t>函数对字典的所有键进行排序，并将结果以列表形式返回，返回结果中并不包含字典元素的</a:t>
            </a:r>
            <a:r>
              <a:rPr lang="zh-CN" altLang="en-US" dirty="0" smtClean="0"/>
              <a:t>值</a:t>
            </a:r>
            <a:endParaRPr lang="en-US" altLang="zh-CN" dirty="0" smtClean="0"/>
          </a:p>
          <a:p>
            <a:pPr marL="285750" indent="-285750">
              <a:lnSpc>
                <a:spcPct val="200000"/>
              </a:lnSpc>
              <a:buFont typeface="Wingdings" panose="05000000000000000000" pitchFamily="2" charset="2"/>
              <a:buChar char="u"/>
            </a:pPr>
            <a:r>
              <a:rPr lang="zh-CN" altLang="en-US" dirty="0" smtClean="0"/>
              <a:t>方法二、字典提供了</a:t>
            </a:r>
            <a:r>
              <a:rPr lang="en-US" altLang="zh-CN" dirty="0" smtClean="0"/>
              <a:t>items()</a:t>
            </a:r>
            <a:r>
              <a:rPr lang="zh-CN" altLang="en-US" dirty="0" smtClean="0"/>
              <a:t>方法，可将字典转为以二元组为元素的列表，列表是可排序的对象，</a:t>
            </a:r>
            <a:r>
              <a:rPr lang="en-US" altLang="zh-CN" dirty="0" smtClean="0"/>
              <a:t>sorted()</a:t>
            </a:r>
            <a:r>
              <a:rPr lang="zh-CN" altLang="en-US" dirty="0" smtClean="0"/>
              <a:t>函数会按照二元组的第一个元素对列表进行排序，从而实现字典按键排序。</a:t>
            </a:r>
            <a:endParaRPr lang="en-US" altLang="zh-CN" dirty="0" smtClean="0"/>
          </a:p>
        </p:txBody>
      </p:sp>
      <p:cxnSp>
        <p:nvCxnSpPr>
          <p:cNvPr id="21" name="直接连接符 20"/>
          <p:cNvCxnSpPr/>
          <p:nvPr/>
        </p:nvCxnSpPr>
        <p:spPr>
          <a:xfrm flipV="1">
            <a:off x="892553" y="1795314"/>
            <a:ext cx="3289303" cy="13834"/>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288256" y="1128715"/>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5" name="文本框 7"/>
          <p:cNvSpPr txBox="1">
            <a:spLocks noChangeArrowheads="1"/>
          </p:cNvSpPr>
          <p:nvPr/>
        </p:nvSpPr>
        <p:spPr bwMode="auto">
          <a:xfrm>
            <a:off x="6340226" y="13168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6" name="直接连接符 15"/>
          <p:cNvCxnSpPr/>
          <p:nvPr/>
        </p:nvCxnSpPr>
        <p:spPr>
          <a:xfrm>
            <a:off x="6388093" y="1804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413835" y="1997618"/>
            <a:ext cx="5473365" cy="3367397"/>
          </a:xfrm>
          <a:prstGeom prst="rect">
            <a:avLst/>
          </a:prstGeom>
        </p:spPr>
        <p:txBody>
          <a:bodyPr wrap="square">
            <a:spAutoFit/>
          </a:bodyPr>
          <a:lstStyle/>
          <a:p>
            <a:pPr>
              <a:lnSpc>
                <a:spcPct val="150000"/>
              </a:lnSpc>
            </a:pPr>
            <a:r>
              <a:rPr lang="en-US" altLang="zh-CN" dirty="0" smtClean="0"/>
              <a:t>dict1={'China': 'Beijing', 'United States': 'Washington', 'Russia': 'Moscow', 'Japan': 'Tokyo', 'South Korea': 'Seoul'}</a:t>
            </a:r>
          </a:p>
          <a:p>
            <a:pPr>
              <a:lnSpc>
                <a:spcPct val="150000"/>
              </a:lnSpc>
            </a:pPr>
            <a:r>
              <a:rPr lang="en-US" altLang="zh-CN" dirty="0" smtClean="0"/>
              <a:t>print(dict1)</a:t>
            </a:r>
          </a:p>
          <a:p>
            <a:pPr>
              <a:lnSpc>
                <a:spcPct val="150000"/>
              </a:lnSpc>
            </a:pPr>
            <a:r>
              <a:rPr lang="en-US" altLang="zh-CN" dirty="0" smtClean="0"/>
              <a:t>print(sorted(dict1))</a:t>
            </a:r>
          </a:p>
          <a:p>
            <a:pPr>
              <a:lnSpc>
                <a:spcPct val="150000"/>
              </a:lnSpc>
            </a:pPr>
            <a:r>
              <a:rPr lang="en-US" altLang="zh-CN" dirty="0" smtClean="0"/>
              <a:t>for key in sorted(dict1):</a:t>
            </a:r>
          </a:p>
          <a:p>
            <a:pPr>
              <a:lnSpc>
                <a:spcPct val="150000"/>
              </a:lnSpc>
            </a:pPr>
            <a:r>
              <a:rPr lang="en-US" altLang="zh-CN" dirty="0" smtClean="0"/>
              <a:t>    print(key,dict1[key])</a:t>
            </a:r>
          </a:p>
          <a:p>
            <a:pPr>
              <a:lnSpc>
                <a:spcPct val="150000"/>
              </a:lnSpc>
            </a:pPr>
            <a:r>
              <a:rPr lang="en-US" altLang="zh-CN" dirty="0" smtClean="0"/>
              <a:t>print(sorted(dict1.items()))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1"/>
          <p:cNvSpPr>
            <a:spLocks noGrp="1"/>
          </p:cNvSpPr>
          <p:nvPr>
            <p:ph type="title"/>
          </p:nvPr>
        </p:nvSpPr>
        <p:spPr>
          <a:xfrm>
            <a:off x="222822" y="374587"/>
            <a:ext cx="5524500" cy="511175"/>
          </a:xfrm>
        </p:spPr>
        <p:txBody>
          <a:bodyPr/>
          <a:lstStyle/>
          <a:p>
            <a:r>
              <a:rPr lang="en-US" altLang="zh-CN" dirty="0" smtClean="0"/>
              <a:t>4.4.3</a:t>
            </a:r>
            <a:r>
              <a:rPr lang="zh-CN" altLang="en-US" dirty="0" smtClean="0"/>
              <a:t>字典应用</a:t>
            </a:r>
            <a:endParaRPr lang="zh-CN" altLang="en-US" dirty="0"/>
          </a:p>
        </p:txBody>
      </p:sp>
      <p:sp>
        <p:nvSpPr>
          <p:cNvPr id="9" name="文本框 7"/>
          <p:cNvSpPr txBox="1">
            <a:spLocks noChangeArrowheads="1"/>
          </p:cNvSpPr>
          <p:nvPr/>
        </p:nvSpPr>
        <p:spPr bwMode="auto">
          <a:xfrm>
            <a:off x="677384" y="1295685"/>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a:t>
            </a:r>
            <a:r>
              <a:rPr lang="en-US" altLang="zh-CN" sz="1800" b="1" dirty="0" smtClean="0">
                <a:solidFill>
                  <a:srgbClr val="1B3868"/>
                </a:solidFill>
              </a:rPr>
              <a:t>2</a:t>
            </a:r>
            <a:r>
              <a:rPr lang="zh-CN" altLang="en-US" sz="1800" b="1" dirty="0" smtClean="0">
                <a:solidFill>
                  <a:srgbClr val="1B3868"/>
                </a:solidFill>
              </a:rPr>
              <a:t>）字典按值排序</a:t>
            </a:r>
            <a:endParaRPr lang="zh-CN" altLang="en-US" sz="1800" b="1" dirty="0">
              <a:solidFill>
                <a:srgbClr val="1B3868"/>
              </a:solidFill>
            </a:endParaRPr>
          </a:p>
        </p:txBody>
      </p:sp>
      <p:sp>
        <p:nvSpPr>
          <p:cNvPr id="17" name="矩形 16"/>
          <p:cNvSpPr/>
          <p:nvPr/>
        </p:nvSpPr>
        <p:spPr>
          <a:xfrm>
            <a:off x="339969" y="1795314"/>
            <a:ext cx="5076093" cy="1754326"/>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dirty="0" smtClean="0"/>
              <a:t>一种思路是，为</a:t>
            </a:r>
            <a:r>
              <a:rPr lang="en-US" altLang="zh-CN" dirty="0" smtClean="0"/>
              <a:t>sorted()</a:t>
            </a:r>
            <a:r>
              <a:rPr lang="zh-CN" altLang="en-US" dirty="0" smtClean="0"/>
              <a:t>函数指定更详细的参</a:t>
            </a:r>
            <a:r>
              <a:rPr lang="zh-CN" altLang="en-US" dirty="0" smtClean="0"/>
              <a:t>数</a:t>
            </a:r>
            <a:endParaRPr lang="en-US" altLang="zh-CN" dirty="0" smtClean="0"/>
          </a:p>
          <a:p>
            <a:pPr marL="285750" indent="-285750">
              <a:lnSpc>
                <a:spcPct val="200000"/>
              </a:lnSpc>
              <a:buFont typeface="Wingdings" panose="05000000000000000000" pitchFamily="2" charset="2"/>
              <a:buChar char="u"/>
            </a:pPr>
            <a:r>
              <a:rPr lang="zh-CN" altLang="en-US" dirty="0" smtClean="0"/>
              <a:t>另</a:t>
            </a:r>
            <a:r>
              <a:rPr lang="zh-CN" altLang="en-US" dirty="0" smtClean="0"/>
              <a:t>一种思路是对字典进行重新封</a:t>
            </a:r>
            <a:r>
              <a:rPr lang="zh-CN" altLang="en-US" dirty="0" smtClean="0"/>
              <a:t>装后再排序</a:t>
            </a:r>
            <a:endParaRPr lang="en-US" altLang="zh-CN" dirty="0" smtClean="0"/>
          </a:p>
        </p:txBody>
      </p:sp>
      <p:cxnSp>
        <p:nvCxnSpPr>
          <p:cNvPr id="21" name="直接连接符 20"/>
          <p:cNvCxnSpPr/>
          <p:nvPr/>
        </p:nvCxnSpPr>
        <p:spPr>
          <a:xfrm flipV="1">
            <a:off x="892553" y="1795314"/>
            <a:ext cx="3289303" cy="13834"/>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288256" y="1128715"/>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5" name="文本框 7"/>
          <p:cNvSpPr txBox="1">
            <a:spLocks noChangeArrowheads="1"/>
          </p:cNvSpPr>
          <p:nvPr/>
        </p:nvSpPr>
        <p:spPr bwMode="auto">
          <a:xfrm>
            <a:off x="6340226" y="13168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6" name="直接连接符 15"/>
          <p:cNvCxnSpPr/>
          <p:nvPr/>
        </p:nvCxnSpPr>
        <p:spPr>
          <a:xfrm>
            <a:off x="6388093" y="1804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413835" y="1997618"/>
            <a:ext cx="5473365" cy="2951898"/>
          </a:xfrm>
          <a:prstGeom prst="rect">
            <a:avLst/>
          </a:prstGeom>
        </p:spPr>
        <p:txBody>
          <a:bodyPr wrap="square">
            <a:spAutoFit/>
          </a:bodyPr>
          <a:lstStyle/>
          <a:p>
            <a:pPr>
              <a:lnSpc>
                <a:spcPct val="150000"/>
              </a:lnSpc>
            </a:pPr>
            <a:r>
              <a:rPr lang="en-US" altLang="zh-CN" dirty="0" smtClean="0"/>
              <a:t>dict1={'China': 'Beijing', 'United States': 'Washington', 'Russia': 'Moscow', 'Japan': 'Tokyo', 'South Korea': 'Seoul'}</a:t>
            </a:r>
          </a:p>
          <a:p>
            <a:pPr>
              <a:lnSpc>
                <a:spcPct val="150000"/>
              </a:lnSpc>
            </a:pPr>
            <a:r>
              <a:rPr lang="en-US" altLang="zh-CN" dirty="0" smtClean="0"/>
              <a:t>print(dict1)</a:t>
            </a:r>
          </a:p>
          <a:p>
            <a:pPr>
              <a:lnSpc>
                <a:spcPct val="150000"/>
              </a:lnSpc>
            </a:pPr>
            <a:r>
              <a:rPr lang="en-US" altLang="zh-CN" dirty="0" smtClean="0"/>
              <a:t>print(sorted(dict1.items(),key=lambda x:x[1]))</a:t>
            </a:r>
          </a:p>
          <a:p>
            <a:pPr>
              <a:lnSpc>
                <a:spcPct val="150000"/>
              </a:lnSpc>
            </a:pPr>
            <a:r>
              <a:rPr lang="en-US" altLang="zh-CN" dirty="0" smtClean="0"/>
              <a:t>print(sorted(zip(dict1.values(),dict1.keys())))</a:t>
            </a:r>
          </a:p>
          <a:p>
            <a:pPr>
              <a:lnSpc>
                <a:spcPct val="150000"/>
              </a:lnSpc>
            </a:pPr>
            <a:endParaRPr lang="en-US" altLang="zh-CN"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1"/>
          <p:cNvSpPr>
            <a:spLocks noGrp="1"/>
          </p:cNvSpPr>
          <p:nvPr>
            <p:ph type="title"/>
          </p:nvPr>
        </p:nvSpPr>
        <p:spPr>
          <a:xfrm>
            <a:off x="222822" y="374587"/>
            <a:ext cx="5524500" cy="511175"/>
          </a:xfrm>
        </p:spPr>
        <p:txBody>
          <a:bodyPr/>
          <a:lstStyle/>
          <a:p>
            <a:r>
              <a:rPr lang="en-US" altLang="zh-CN" dirty="0" smtClean="0"/>
              <a:t>4.4.3</a:t>
            </a:r>
            <a:r>
              <a:rPr lang="zh-CN" altLang="en-US" dirty="0" smtClean="0"/>
              <a:t>字典应用</a:t>
            </a:r>
            <a:endParaRPr lang="zh-CN" altLang="en-US" dirty="0"/>
          </a:p>
        </p:txBody>
      </p:sp>
      <p:sp>
        <p:nvSpPr>
          <p:cNvPr id="9" name="文本框 7"/>
          <p:cNvSpPr txBox="1">
            <a:spLocks noChangeArrowheads="1"/>
          </p:cNvSpPr>
          <p:nvPr/>
        </p:nvSpPr>
        <p:spPr bwMode="auto">
          <a:xfrm>
            <a:off x="677384" y="1295685"/>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a:t>
            </a:r>
            <a:r>
              <a:rPr lang="en-US" altLang="zh-CN" sz="1800" b="1" dirty="0" smtClean="0">
                <a:solidFill>
                  <a:srgbClr val="1B3868"/>
                </a:solidFill>
              </a:rPr>
              <a:t>3</a:t>
            </a:r>
            <a:r>
              <a:rPr lang="zh-CN" altLang="en-US" sz="1800" b="1" dirty="0" smtClean="0">
                <a:solidFill>
                  <a:srgbClr val="1B3868"/>
                </a:solidFill>
              </a:rPr>
              <a:t>）</a:t>
            </a:r>
            <a:r>
              <a:rPr lang="zh-CN" altLang="en-US" sz="1800" b="1" dirty="0" smtClean="0">
                <a:solidFill>
                  <a:srgbClr val="1B3868"/>
                </a:solidFill>
              </a:rPr>
              <a:t>字典列表排序</a:t>
            </a:r>
            <a:endParaRPr lang="zh-CN" altLang="en-US" sz="1800" b="1" dirty="0">
              <a:solidFill>
                <a:srgbClr val="1B3868"/>
              </a:solidFill>
            </a:endParaRPr>
          </a:p>
        </p:txBody>
      </p:sp>
      <p:sp>
        <p:nvSpPr>
          <p:cNvPr id="17" name="矩形 16"/>
          <p:cNvSpPr/>
          <p:nvPr/>
        </p:nvSpPr>
        <p:spPr>
          <a:xfrm>
            <a:off x="339969" y="1795314"/>
            <a:ext cx="5076093" cy="2308324"/>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dirty="0" smtClean="0"/>
              <a:t>字典列表指以字典为元素的列表，可以用来处理多列二维数</a:t>
            </a:r>
            <a:r>
              <a:rPr lang="zh-CN" altLang="en-US" dirty="0" smtClean="0"/>
              <a:t>据</a:t>
            </a:r>
            <a:endParaRPr lang="en-US" altLang="zh-CN" dirty="0" smtClean="0"/>
          </a:p>
          <a:p>
            <a:pPr marL="285750" indent="-285750">
              <a:lnSpc>
                <a:spcPct val="200000"/>
              </a:lnSpc>
              <a:buFont typeface="Wingdings" panose="05000000000000000000" pitchFamily="2" charset="2"/>
              <a:buChar char="u"/>
            </a:pPr>
            <a:r>
              <a:rPr lang="zh-CN" altLang="en-US" dirty="0" smtClean="0"/>
              <a:t>指定字典中某个键对应的值为排序关键字的方法是使用</a:t>
            </a:r>
            <a:r>
              <a:rPr lang="en-US" altLang="zh-CN" dirty="0" smtClean="0"/>
              <a:t>lambda</a:t>
            </a:r>
            <a:r>
              <a:rPr lang="zh-CN" altLang="en-US" dirty="0" smtClean="0"/>
              <a:t>表达式</a:t>
            </a:r>
            <a:r>
              <a:rPr lang="en-US" altLang="zh-CN" dirty="0" smtClean="0"/>
              <a:t>lambda x:x[</a:t>
            </a:r>
            <a:r>
              <a:rPr lang="zh-CN" altLang="en-US" dirty="0" smtClean="0"/>
              <a:t>键</a:t>
            </a:r>
            <a:r>
              <a:rPr lang="en-US" altLang="zh-CN" dirty="0" smtClean="0"/>
              <a:t>]</a:t>
            </a:r>
            <a:r>
              <a:rPr lang="zh-CN" altLang="en-US" dirty="0" smtClean="0"/>
              <a:t>。</a:t>
            </a:r>
            <a:endParaRPr lang="en-US" altLang="zh-CN" dirty="0" smtClean="0"/>
          </a:p>
        </p:txBody>
      </p:sp>
      <p:cxnSp>
        <p:nvCxnSpPr>
          <p:cNvPr id="21" name="直接连接符 20"/>
          <p:cNvCxnSpPr/>
          <p:nvPr/>
        </p:nvCxnSpPr>
        <p:spPr>
          <a:xfrm flipV="1">
            <a:off x="892553" y="1795314"/>
            <a:ext cx="3289303" cy="13834"/>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288256" y="1128715"/>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5" name="文本框 7"/>
          <p:cNvSpPr txBox="1">
            <a:spLocks noChangeArrowheads="1"/>
          </p:cNvSpPr>
          <p:nvPr/>
        </p:nvSpPr>
        <p:spPr bwMode="auto">
          <a:xfrm>
            <a:off x="6340226" y="13168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6" name="直接连接符 15"/>
          <p:cNvCxnSpPr/>
          <p:nvPr/>
        </p:nvCxnSpPr>
        <p:spPr>
          <a:xfrm>
            <a:off x="6388093" y="1804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413835" y="1997618"/>
            <a:ext cx="5473365" cy="3367397"/>
          </a:xfrm>
          <a:prstGeom prst="rect">
            <a:avLst/>
          </a:prstGeom>
        </p:spPr>
        <p:txBody>
          <a:bodyPr wrap="square">
            <a:spAutoFit/>
          </a:bodyPr>
          <a:lstStyle/>
          <a:p>
            <a:pPr>
              <a:lnSpc>
                <a:spcPct val="150000"/>
              </a:lnSpc>
            </a:pPr>
            <a:r>
              <a:rPr lang="en-US" altLang="zh-CN" dirty="0" smtClean="0"/>
              <a:t>list1=[{'country':'China','capital':'Beijing','population':2153},{'</a:t>
            </a:r>
            <a:r>
              <a:rPr lang="en-US" altLang="zh-CN" dirty="0" err="1" smtClean="0"/>
              <a:t>country':'United</a:t>
            </a:r>
            <a:r>
              <a:rPr lang="en-US" altLang="zh-CN" dirty="0" smtClean="0"/>
              <a:t> States','capital':'Washington','population':672},{'country':'Russia','capital':'Moscow','population':1415}]</a:t>
            </a:r>
          </a:p>
          <a:p>
            <a:pPr>
              <a:lnSpc>
                <a:spcPct val="150000"/>
              </a:lnSpc>
            </a:pPr>
            <a:r>
              <a:rPr lang="en-US" altLang="zh-CN" dirty="0" smtClean="0"/>
              <a:t>print(sorted(list1,key=lambda x:x['population']))</a:t>
            </a:r>
          </a:p>
          <a:p>
            <a:pPr>
              <a:lnSpc>
                <a:spcPct val="150000"/>
              </a:lnSpc>
            </a:pPr>
            <a:r>
              <a:rPr lang="en-US" altLang="zh-CN" dirty="0" smtClean="0"/>
              <a:t>print(sorted(list1,key=lambda x:x['capital']))</a:t>
            </a:r>
          </a:p>
          <a:p>
            <a:pPr>
              <a:lnSpc>
                <a:spcPct val="150000"/>
              </a:lnSpc>
            </a:pPr>
            <a:endParaRPr lang="en-US" altLang="zh-CN"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1"/>
          <p:cNvSpPr>
            <a:spLocks noGrp="1"/>
          </p:cNvSpPr>
          <p:nvPr>
            <p:ph type="title"/>
          </p:nvPr>
        </p:nvSpPr>
        <p:spPr>
          <a:xfrm>
            <a:off x="222822" y="374587"/>
            <a:ext cx="5524500" cy="511175"/>
          </a:xfrm>
        </p:spPr>
        <p:txBody>
          <a:bodyPr/>
          <a:lstStyle/>
          <a:p>
            <a:r>
              <a:rPr lang="en-US" altLang="zh-CN" dirty="0" smtClean="0"/>
              <a:t>4.4.3</a:t>
            </a:r>
            <a:r>
              <a:rPr lang="zh-CN" altLang="en-US" dirty="0" smtClean="0"/>
              <a:t>字典应用</a:t>
            </a:r>
            <a:endParaRPr lang="zh-CN" altLang="en-US" dirty="0"/>
          </a:p>
        </p:txBody>
      </p:sp>
      <p:sp>
        <p:nvSpPr>
          <p:cNvPr id="9" name="文本框 7"/>
          <p:cNvSpPr txBox="1">
            <a:spLocks noChangeArrowheads="1"/>
          </p:cNvSpPr>
          <p:nvPr/>
        </p:nvSpPr>
        <p:spPr bwMode="auto">
          <a:xfrm>
            <a:off x="677384" y="1295685"/>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例</a:t>
            </a:r>
            <a:r>
              <a:rPr lang="en-US" altLang="zh-CN" sz="1800" b="1" dirty="0" smtClean="0">
                <a:solidFill>
                  <a:srgbClr val="1B3868"/>
                </a:solidFill>
              </a:rPr>
              <a:t>4-11 </a:t>
            </a:r>
            <a:r>
              <a:rPr lang="zh-CN" altLang="en-US" sz="1800" b="1" dirty="0" smtClean="0">
                <a:solidFill>
                  <a:srgbClr val="1B3868"/>
                </a:solidFill>
              </a:rPr>
              <a:t>手机分类统计</a:t>
            </a:r>
            <a:endParaRPr lang="zh-CN" altLang="en-US" sz="1800" b="1" dirty="0">
              <a:solidFill>
                <a:srgbClr val="1B3868"/>
              </a:solidFill>
            </a:endParaRPr>
          </a:p>
        </p:txBody>
      </p:sp>
      <p:sp>
        <p:nvSpPr>
          <p:cNvPr id="17" name="矩形 16"/>
          <p:cNvSpPr/>
          <p:nvPr/>
        </p:nvSpPr>
        <p:spPr>
          <a:xfrm>
            <a:off x="339969" y="1795314"/>
            <a:ext cx="5679831" cy="1200329"/>
          </a:xfrm>
          <a:prstGeom prst="rect">
            <a:avLst/>
          </a:prstGeom>
        </p:spPr>
        <p:txBody>
          <a:bodyPr wrap="square">
            <a:spAutoFit/>
          </a:bodyPr>
          <a:lstStyle/>
          <a:p>
            <a:pPr marL="285750" indent="-285750">
              <a:lnSpc>
                <a:spcPct val="200000"/>
              </a:lnSpc>
              <a:buFont typeface="Wingdings" panose="05000000000000000000" pitchFamily="2" charset="2"/>
              <a:buChar char="u"/>
            </a:pPr>
            <a:r>
              <a:rPr lang="zh-CN" altLang="en-US" dirty="0" smtClean="0"/>
              <a:t>请</a:t>
            </a:r>
            <a:r>
              <a:rPr lang="zh-CN" altLang="en-US" dirty="0" smtClean="0"/>
              <a:t>按芯片类型将手机型号分类，统计使用同类芯片的手机型号数量，按数量降序排列芯片。</a:t>
            </a:r>
            <a:endParaRPr lang="en-US" altLang="zh-CN" dirty="0" smtClean="0"/>
          </a:p>
        </p:txBody>
      </p:sp>
      <p:cxnSp>
        <p:nvCxnSpPr>
          <p:cNvPr id="21" name="直接连接符 20"/>
          <p:cNvCxnSpPr/>
          <p:nvPr/>
        </p:nvCxnSpPr>
        <p:spPr>
          <a:xfrm flipV="1">
            <a:off x="892553" y="1795314"/>
            <a:ext cx="3289303" cy="13834"/>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288256" y="1128715"/>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5" name="文本框 7"/>
          <p:cNvSpPr txBox="1">
            <a:spLocks noChangeArrowheads="1"/>
          </p:cNvSpPr>
          <p:nvPr/>
        </p:nvSpPr>
        <p:spPr bwMode="auto">
          <a:xfrm>
            <a:off x="6378326" y="3770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6" name="直接连接符 15"/>
          <p:cNvCxnSpPr/>
          <p:nvPr/>
        </p:nvCxnSpPr>
        <p:spPr>
          <a:xfrm>
            <a:off x="6489693" y="8769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515435" y="1079500"/>
            <a:ext cx="5473365" cy="5078313"/>
          </a:xfrm>
          <a:prstGeom prst="rect">
            <a:avLst/>
          </a:prstGeom>
        </p:spPr>
        <p:txBody>
          <a:bodyPr wrap="square">
            <a:spAutoFit/>
          </a:bodyPr>
          <a:lstStyle/>
          <a:p>
            <a:pPr>
              <a:lnSpc>
                <a:spcPct val="150000"/>
              </a:lnSpc>
            </a:pPr>
            <a:r>
              <a:rPr lang="en-US" altLang="zh-CN" dirty="0" smtClean="0"/>
              <a:t>List1=[…]</a:t>
            </a:r>
          </a:p>
          <a:p>
            <a:pPr>
              <a:lnSpc>
                <a:spcPct val="150000"/>
              </a:lnSpc>
            </a:pPr>
            <a:r>
              <a:rPr lang="en-US" altLang="zh-CN" dirty="0" smtClean="0"/>
              <a:t>dict1</a:t>
            </a:r>
            <a:r>
              <a:rPr lang="en-US" altLang="zh-CN" dirty="0" smtClean="0"/>
              <a:t>={}</a:t>
            </a:r>
          </a:p>
          <a:p>
            <a:pPr>
              <a:lnSpc>
                <a:spcPct val="150000"/>
              </a:lnSpc>
            </a:pPr>
            <a:r>
              <a:rPr lang="en-US" altLang="zh-CN" dirty="0" smtClean="0"/>
              <a:t>for phone in list1:</a:t>
            </a:r>
          </a:p>
          <a:p>
            <a:pPr>
              <a:lnSpc>
                <a:spcPct val="150000"/>
              </a:lnSpc>
            </a:pPr>
            <a:r>
              <a:rPr lang="en-US" altLang="zh-CN" dirty="0" smtClean="0"/>
              <a:t>    if phone[0] not in dict1:</a:t>
            </a:r>
          </a:p>
          <a:p>
            <a:pPr>
              <a:lnSpc>
                <a:spcPct val="150000"/>
              </a:lnSpc>
            </a:pPr>
            <a:r>
              <a:rPr lang="en-US" altLang="zh-CN" dirty="0" smtClean="0"/>
              <a:t>        dict1[phone[0]]=[]</a:t>
            </a:r>
          </a:p>
          <a:p>
            <a:pPr>
              <a:lnSpc>
                <a:spcPct val="150000"/>
              </a:lnSpc>
            </a:pPr>
            <a:r>
              <a:rPr lang="en-US" altLang="zh-CN" dirty="0" smtClean="0"/>
              <a:t>    dict1[phone[0]].append(phone[1])</a:t>
            </a:r>
          </a:p>
          <a:p>
            <a:pPr>
              <a:lnSpc>
                <a:spcPct val="150000"/>
              </a:lnSpc>
            </a:pPr>
            <a:r>
              <a:rPr lang="en-US" altLang="zh-CN" dirty="0" smtClean="0"/>
              <a:t>print(dict1)</a:t>
            </a:r>
          </a:p>
          <a:p>
            <a:pPr>
              <a:lnSpc>
                <a:spcPct val="150000"/>
              </a:lnSpc>
            </a:pPr>
            <a:r>
              <a:rPr lang="en-US" altLang="zh-CN" dirty="0" smtClean="0"/>
              <a:t>dict2={}</a:t>
            </a:r>
          </a:p>
          <a:p>
            <a:pPr>
              <a:lnSpc>
                <a:spcPct val="150000"/>
              </a:lnSpc>
            </a:pPr>
            <a:r>
              <a:rPr lang="en-US" altLang="zh-CN" dirty="0" smtClean="0"/>
              <a:t>for chip in dict1:</a:t>
            </a:r>
          </a:p>
          <a:p>
            <a:pPr>
              <a:lnSpc>
                <a:spcPct val="150000"/>
              </a:lnSpc>
            </a:pPr>
            <a:r>
              <a:rPr lang="en-US" altLang="zh-CN" dirty="0" smtClean="0"/>
              <a:t>    dict2[chip]=</a:t>
            </a:r>
            <a:r>
              <a:rPr lang="en-US" altLang="zh-CN" dirty="0" err="1" smtClean="0"/>
              <a:t>len</a:t>
            </a:r>
            <a:r>
              <a:rPr lang="en-US" altLang="zh-CN" dirty="0" smtClean="0"/>
              <a:t>(dict1[chip])</a:t>
            </a:r>
          </a:p>
          <a:p>
            <a:pPr>
              <a:lnSpc>
                <a:spcPct val="150000"/>
              </a:lnSpc>
            </a:pPr>
            <a:r>
              <a:rPr lang="en-US" altLang="zh-CN" dirty="0" smtClean="0"/>
              <a:t>print(sorted(dict2.items(),key=lambda x:x[1],reverse=True</a:t>
            </a:r>
            <a:r>
              <a:rPr lang="en-US" altLang="zh-CN" dirty="0" smtClean="0"/>
              <a:t>))</a:t>
            </a:r>
            <a:endParaRPr lang="en-US" altLang="zh-CN" dirty="0" smtClean="0"/>
          </a:p>
        </p:txBody>
      </p:sp>
      <p:graphicFrame>
        <p:nvGraphicFramePr>
          <p:cNvPr id="11" name="表格 10"/>
          <p:cNvGraphicFramePr>
            <a:graphicFrameLocks noGrp="1"/>
          </p:cNvGraphicFramePr>
          <p:nvPr/>
        </p:nvGraphicFramePr>
        <p:xfrm>
          <a:off x="165100" y="3094993"/>
          <a:ext cx="5994400" cy="3413760"/>
        </p:xfrm>
        <a:graphic>
          <a:graphicData uri="http://schemas.openxmlformats.org/drawingml/2006/table">
            <a:tbl>
              <a:tblPr/>
              <a:tblGrid>
                <a:gridCol w="1498600"/>
                <a:gridCol w="1498600"/>
                <a:gridCol w="1498600"/>
                <a:gridCol w="1498600"/>
              </a:tblGrid>
              <a:tr h="228946">
                <a:tc>
                  <a:txBody>
                    <a:bodyPr/>
                    <a:lstStyle/>
                    <a:p>
                      <a:pPr algn="ctr">
                        <a:spcAft>
                          <a:spcPts val="0"/>
                        </a:spcAft>
                      </a:pPr>
                      <a:r>
                        <a:rPr lang="zh-CN" sz="1600" kern="100" dirty="0">
                          <a:latin typeface="Calibri"/>
                          <a:ea typeface="宋体"/>
                          <a:cs typeface="Mongolian Baiti"/>
                        </a:rPr>
                        <a:t>手机型号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latin typeface="Calibri"/>
                          <a:ea typeface="宋体"/>
                          <a:cs typeface="Mongolian Baiti"/>
                        </a:rPr>
                        <a:t>芯片类型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latin typeface="Calibri"/>
                          <a:ea typeface="宋体"/>
                          <a:cs typeface="Mongolian Baiti"/>
                        </a:rPr>
                        <a:t>手机型号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kern="100">
                          <a:latin typeface="Calibri"/>
                          <a:ea typeface="宋体"/>
                          <a:cs typeface="Mongolian Baiti"/>
                        </a:rPr>
                        <a:t>芯片类型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46">
                <a:tc>
                  <a:txBody>
                    <a:bodyPr/>
                    <a:lstStyle/>
                    <a:p>
                      <a:pPr algn="just">
                        <a:spcAft>
                          <a:spcPts val="0"/>
                        </a:spcAft>
                      </a:pPr>
                      <a:r>
                        <a:rPr lang="en-US" sz="1600" kern="100">
                          <a:latin typeface="Calibri"/>
                          <a:ea typeface="宋体"/>
                          <a:cs typeface="Mongolian Baiti"/>
                        </a:rPr>
                        <a:t>iPhone 12 Pro</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苹果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华为</a:t>
                      </a:r>
                      <a:r>
                        <a:rPr lang="en-US" sz="1600" kern="100">
                          <a:latin typeface="Calibri"/>
                          <a:ea typeface="宋体"/>
                          <a:cs typeface="Mongolian Baiti"/>
                        </a:rPr>
                        <a:t>Mate40 Pro</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海思麒麟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46">
                <a:tc>
                  <a:txBody>
                    <a:bodyPr/>
                    <a:lstStyle/>
                    <a:p>
                      <a:pPr algn="just">
                        <a:spcAft>
                          <a:spcPts val="0"/>
                        </a:spcAft>
                      </a:pPr>
                      <a:r>
                        <a:rPr lang="en-US" sz="1600" kern="100" dirty="0">
                          <a:latin typeface="Calibri"/>
                          <a:ea typeface="宋体"/>
                          <a:cs typeface="Mongolian Baiti"/>
                        </a:rPr>
                        <a:t>vivo NEX 3S</a:t>
                      </a:r>
                      <a:endParaRPr lang="zh-CN" sz="1600" kern="100" dirty="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高通骁龙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三星</a:t>
                      </a:r>
                      <a:r>
                        <a:rPr lang="en-US" sz="1600" kern="100">
                          <a:latin typeface="Calibri"/>
                          <a:ea typeface="宋体"/>
                          <a:cs typeface="Mongolian Baiti"/>
                        </a:rPr>
                        <a:t>Galaxy Z Fold2</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高通骁龙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46">
                <a:tc>
                  <a:txBody>
                    <a:bodyPr/>
                    <a:lstStyle/>
                    <a:p>
                      <a:pPr algn="just">
                        <a:spcAft>
                          <a:spcPts val="0"/>
                        </a:spcAft>
                      </a:pPr>
                      <a:r>
                        <a:rPr lang="zh-CN" sz="1600" kern="100">
                          <a:latin typeface="Calibri"/>
                          <a:ea typeface="宋体"/>
                          <a:cs typeface="Mongolian Baiti"/>
                        </a:rPr>
                        <a:t>华为</a:t>
                      </a:r>
                      <a:r>
                        <a:rPr lang="en-US" sz="1600" kern="100">
                          <a:latin typeface="Calibri"/>
                          <a:ea typeface="宋体"/>
                          <a:cs typeface="Mongolian Baiti"/>
                        </a:rPr>
                        <a:t>Mate30</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海思麒麟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Mongolian Baiti"/>
                        </a:rPr>
                        <a:t>OPPO Reno Ace</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高通骁龙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46">
                <a:tc>
                  <a:txBody>
                    <a:bodyPr/>
                    <a:lstStyle/>
                    <a:p>
                      <a:pPr algn="just">
                        <a:spcAft>
                          <a:spcPts val="0"/>
                        </a:spcAft>
                      </a:pPr>
                      <a:r>
                        <a:rPr lang="zh-CN" sz="1600" kern="100">
                          <a:latin typeface="Calibri"/>
                          <a:ea typeface="宋体"/>
                          <a:cs typeface="Mongolian Baiti"/>
                        </a:rPr>
                        <a:t>华为</a:t>
                      </a:r>
                      <a:r>
                        <a:rPr lang="en-US" sz="1600" kern="100">
                          <a:latin typeface="Calibri"/>
                          <a:ea typeface="宋体"/>
                          <a:cs typeface="Mongolian Baiti"/>
                        </a:rPr>
                        <a:t>nova 8 Pro</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海思麒麟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Mongolian Baiti"/>
                        </a:rPr>
                        <a:t>OPPO Reno</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高通骁龙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46">
                <a:tc>
                  <a:txBody>
                    <a:bodyPr/>
                    <a:lstStyle/>
                    <a:p>
                      <a:pPr algn="just">
                        <a:spcAft>
                          <a:spcPts val="0"/>
                        </a:spcAft>
                      </a:pPr>
                      <a:r>
                        <a:rPr lang="zh-CN" sz="1600" kern="100">
                          <a:latin typeface="Calibri"/>
                          <a:ea typeface="宋体"/>
                          <a:cs typeface="Mongolian Baiti"/>
                        </a:rPr>
                        <a:t>魅族</a:t>
                      </a:r>
                      <a:r>
                        <a:rPr lang="en-US" sz="1600" kern="100">
                          <a:latin typeface="Calibri"/>
                          <a:ea typeface="宋体"/>
                          <a:cs typeface="Mongolian Baiti"/>
                        </a:rPr>
                        <a:t>18</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高通骁龙</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Mongolian Baiti"/>
                        </a:rPr>
                        <a:t>OPPO Reno Z</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联发科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46">
                <a:tc>
                  <a:txBody>
                    <a:bodyPr/>
                    <a:lstStyle/>
                    <a:p>
                      <a:pPr algn="just">
                        <a:spcAft>
                          <a:spcPts val="0"/>
                        </a:spcAft>
                      </a:pPr>
                      <a:r>
                        <a:rPr lang="zh-CN" sz="1600" kern="100">
                          <a:latin typeface="Calibri"/>
                          <a:ea typeface="宋体"/>
                          <a:cs typeface="Mongolian Baiti"/>
                        </a:rPr>
                        <a:t>三星</a:t>
                      </a:r>
                      <a:r>
                        <a:rPr lang="en-US" sz="1600" kern="100">
                          <a:latin typeface="Calibri"/>
                          <a:ea typeface="宋体"/>
                          <a:cs typeface="Mongolian Baiti"/>
                        </a:rPr>
                        <a:t>GALAXY S7</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三星</a:t>
                      </a:r>
                      <a:r>
                        <a:rPr lang="en-US" sz="1600" kern="100">
                          <a:latin typeface="Calibri"/>
                          <a:ea typeface="宋体"/>
                          <a:cs typeface="Mongolian Baiti"/>
                        </a:rPr>
                        <a:t>Exynos</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Mongolian Baiti"/>
                        </a:rPr>
                        <a:t>OPPO R17</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联发科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46">
                <a:tc>
                  <a:txBody>
                    <a:bodyPr/>
                    <a:lstStyle/>
                    <a:p>
                      <a:pPr algn="just">
                        <a:spcAft>
                          <a:spcPts val="0"/>
                        </a:spcAft>
                      </a:pPr>
                      <a:r>
                        <a:rPr lang="zh-CN" sz="1600" kern="100">
                          <a:latin typeface="Calibri"/>
                          <a:ea typeface="宋体"/>
                          <a:cs typeface="Mongolian Baiti"/>
                        </a:rPr>
                        <a:t>三星</a:t>
                      </a:r>
                      <a:r>
                        <a:rPr lang="en-US" sz="1600" kern="100">
                          <a:latin typeface="Calibri"/>
                          <a:ea typeface="宋体"/>
                          <a:cs typeface="Mongolian Baiti"/>
                        </a:rPr>
                        <a:t>Galaxy S10</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三星</a:t>
                      </a:r>
                      <a:r>
                        <a:rPr lang="en-US" sz="1600" kern="100">
                          <a:latin typeface="Calibri"/>
                          <a:ea typeface="宋体"/>
                          <a:cs typeface="Mongolian Baiti"/>
                        </a:rPr>
                        <a:t>Exynos</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荣耀</a:t>
                      </a:r>
                      <a:r>
                        <a:rPr lang="en-US" sz="1600" kern="100">
                          <a:latin typeface="Calibri"/>
                          <a:ea typeface="宋体"/>
                          <a:cs typeface="Mongolian Baiti"/>
                        </a:rPr>
                        <a:t>30S</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海思麒麟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46">
                <a:tc>
                  <a:txBody>
                    <a:bodyPr/>
                    <a:lstStyle/>
                    <a:p>
                      <a:pPr algn="just">
                        <a:spcAft>
                          <a:spcPts val="0"/>
                        </a:spcAft>
                      </a:pPr>
                      <a:r>
                        <a:rPr lang="zh-CN" sz="1600" kern="100">
                          <a:latin typeface="Calibri"/>
                          <a:ea typeface="宋体"/>
                          <a:cs typeface="Mongolian Baiti"/>
                        </a:rPr>
                        <a:t>荣耀</a:t>
                      </a:r>
                      <a:r>
                        <a:rPr lang="en-US" sz="1600" kern="100">
                          <a:latin typeface="Calibri"/>
                          <a:ea typeface="宋体"/>
                          <a:cs typeface="Mongolian Baiti"/>
                        </a:rPr>
                        <a:t>10</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海思麒麟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魅族</a:t>
                      </a:r>
                      <a:r>
                        <a:rPr lang="en-US" sz="1600" kern="100">
                          <a:latin typeface="Calibri"/>
                          <a:ea typeface="宋体"/>
                          <a:cs typeface="Mongolian Baiti"/>
                        </a:rPr>
                        <a:t>PRO 5</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三星</a:t>
                      </a:r>
                      <a:r>
                        <a:rPr lang="en-US" sz="1600" kern="100">
                          <a:latin typeface="Calibri"/>
                          <a:ea typeface="宋体"/>
                          <a:cs typeface="Mongolian Baiti"/>
                        </a:rPr>
                        <a:t>Exynos</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46">
                <a:tc>
                  <a:txBody>
                    <a:bodyPr/>
                    <a:lstStyle/>
                    <a:p>
                      <a:pPr algn="just">
                        <a:spcAft>
                          <a:spcPts val="0"/>
                        </a:spcAft>
                      </a:pPr>
                      <a:r>
                        <a:rPr lang="zh-CN" sz="1600" kern="100">
                          <a:latin typeface="Calibri"/>
                          <a:ea typeface="宋体"/>
                          <a:cs typeface="Mongolian Baiti"/>
                        </a:rPr>
                        <a:t>三星</a:t>
                      </a:r>
                      <a:r>
                        <a:rPr lang="en-US" sz="1600" kern="100">
                          <a:latin typeface="Calibri"/>
                          <a:ea typeface="宋体"/>
                          <a:cs typeface="Mongolian Baiti"/>
                        </a:rPr>
                        <a:t>GALAXY Note 4</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三星</a:t>
                      </a:r>
                      <a:r>
                        <a:rPr lang="en-US" sz="1600" kern="100">
                          <a:latin typeface="Calibri"/>
                          <a:ea typeface="宋体"/>
                          <a:cs typeface="Mongolian Baiti"/>
                        </a:rPr>
                        <a:t>Exynos</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Mongolian Baiti"/>
                        </a:rPr>
                        <a:t>iPhone XS</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苹果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946">
                <a:tc>
                  <a:txBody>
                    <a:bodyPr/>
                    <a:lstStyle/>
                    <a:p>
                      <a:pPr algn="just">
                        <a:spcAft>
                          <a:spcPts val="0"/>
                        </a:spcAft>
                      </a:pPr>
                      <a:r>
                        <a:rPr lang="en-US" sz="1600" kern="100">
                          <a:latin typeface="Calibri"/>
                          <a:ea typeface="宋体"/>
                          <a:cs typeface="Mongolian Baiti"/>
                        </a:rPr>
                        <a:t>iPhone 11</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a:latin typeface="Calibri"/>
                          <a:ea typeface="宋体"/>
                          <a:cs typeface="Mongolian Baiti"/>
                        </a:rPr>
                        <a:t>苹果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Calibri"/>
                          <a:ea typeface="宋体"/>
                          <a:cs typeface="Mongolian Baiti"/>
                        </a:rPr>
                        <a:t>OPPO A9</a:t>
                      </a:r>
                      <a:endParaRPr lang="zh-CN" sz="1600" kern="100">
                        <a:latin typeface="Calibri"/>
                        <a:ea typeface="宋体"/>
                        <a:cs typeface="Mongolian Bait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600" kern="100" dirty="0">
                          <a:latin typeface="Calibri"/>
                          <a:ea typeface="宋体"/>
                          <a:cs typeface="Mongolian Baiti"/>
                        </a:rPr>
                        <a:t>联发科</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457896" y="2087252"/>
            <a:ext cx="4159369" cy="2428357"/>
          </a:xfrm>
          <a:prstGeom prst="rect">
            <a:avLst/>
          </a:prstGeom>
          <a:noFill/>
        </p:spPr>
        <p:txBody>
          <a:bodyPr wrap="square">
            <a:spAutoFit/>
          </a:bodyPr>
          <a:lstStyle/>
          <a:p>
            <a:pPr marL="285750" indent="-285750">
              <a:lnSpc>
                <a:spcPct val="130000"/>
              </a:lnSpc>
              <a:spcBef>
                <a:spcPts val="600"/>
              </a:spcBef>
              <a:spcAft>
                <a:spcPts val="600"/>
              </a:spcAft>
              <a:buClr>
                <a:srgbClr val="1B3868"/>
              </a:buClr>
              <a:defRPr/>
            </a:pPr>
            <a:r>
              <a:rPr lang="en-US" altLang="zh-CN" dirty="0" smtClean="0"/>
              <a:t>list1=list("PYTHON")</a:t>
            </a:r>
          </a:p>
          <a:p>
            <a:pPr marL="285750" indent="-285750">
              <a:lnSpc>
                <a:spcPct val="130000"/>
              </a:lnSpc>
              <a:spcBef>
                <a:spcPts val="600"/>
              </a:spcBef>
              <a:spcAft>
                <a:spcPts val="600"/>
              </a:spcAft>
              <a:buClr>
                <a:srgbClr val="1B3868"/>
              </a:buClr>
              <a:defRPr/>
            </a:pPr>
            <a:r>
              <a:rPr lang="en-US" altLang="zh-CN" dirty="0" smtClean="0"/>
              <a:t>list2=list(list1)</a:t>
            </a:r>
          </a:p>
          <a:p>
            <a:pPr marL="285750" indent="-285750">
              <a:lnSpc>
                <a:spcPct val="130000"/>
              </a:lnSpc>
              <a:spcBef>
                <a:spcPts val="600"/>
              </a:spcBef>
              <a:spcAft>
                <a:spcPts val="600"/>
              </a:spcAft>
              <a:buClr>
                <a:srgbClr val="1B3868"/>
              </a:buClr>
              <a:defRPr/>
            </a:pPr>
            <a:r>
              <a:rPr lang="en-US" altLang="zh-CN" dirty="0" smtClean="0"/>
              <a:t>list3=list1</a:t>
            </a:r>
          </a:p>
          <a:p>
            <a:pPr marL="285750" indent="-285750">
              <a:lnSpc>
                <a:spcPct val="130000"/>
              </a:lnSpc>
              <a:spcBef>
                <a:spcPts val="600"/>
              </a:spcBef>
              <a:spcAft>
                <a:spcPts val="600"/>
              </a:spcAft>
              <a:buClr>
                <a:srgbClr val="1B3868"/>
              </a:buClr>
              <a:defRPr/>
            </a:pPr>
            <a:r>
              <a:rPr lang="en-US" altLang="zh-CN" dirty="0" smtClean="0"/>
              <a:t>list4=list()</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defRPr/>
            </a:pP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p:cNvCxnSpPr/>
          <p:nvPr/>
        </p:nvCxnSpPr>
        <p:spPr>
          <a:xfrm>
            <a:off x="5807075" y="1474788"/>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a:t>
            </a:r>
            <a:r>
              <a:rPr lang="zh-CN" altLang="zh-CN" dirty="0" smtClean="0"/>
              <a:t>.1.1</a:t>
            </a:r>
            <a:r>
              <a:rPr lang="en-US" altLang="zh-CN" dirty="0" smtClean="0"/>
              <a:t> </a:t>
            </a:r>
            <a:r>
              <a:rPr lang="zh-CN" altLang="en-US" dirty="0" smtClean="0"/>
              <a:t>列表创</a:t>
            </a:r>
            <a:r>
              <a:rPr lang="zh-CN" altLang="en-US" dirty="0"/>
              <a:t>建</a:t>
            </a:r>
            <a:endParaRPr lang="zh-CN" altLang="zh-CN" dirty="0"/>
          </a:p>
        </p:txBody>
      </p:sp>
      <p:sp>
        <p:nvSpPr>
          <p:cNvPr id="20485" name="文本框 7"/>
          <p:cNvSpPr txBox="1">
            <a:spLocks noChangeArrowheads="1"/>
          </p:cNvSpPr>
          <p:nvPr/>
        </p:nvSpPr>
        <p:spPr bwMode="auto">
          <a:xfrm>
            <a:off x="6457896" y="1414460"/>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示例如下：</a:t>
            </a:r>
          </a:p>
        </p:txBody>
      </p:sp>
      <p:cxnSp>
        <p:nvCxnSpPr>
          <p:cNvPr id="14" name="直接连接符 13"/>
          <p:cNvCxnSpPr/>
          <p:nvPr/>
        </p:nvCxnSpPr>
        <p:spPr>
          <a:xfrm>
            <a:off x="6457896" y="1798638"/>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467990" y="1474788"/>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a:t>
            </a:r>
            <a:r>
              <a:rPr lang="en-US" altLang="zh-CN" sz="1800" b="1" dirty="0">
                <a:solidFill>
                  <a:srgbClr val="1B3868"/>
                </a:solidFill>
              </a:rPr>
              <a:t>2</a:t>
            </a:r>
            <a:r>
              <a:rPr lang="zh-CN" altLang="en-US" sz="1800" b="1" dirty="0" smtClean="0">
                <a:solidFill>
                  <a:srgbClr val="1B3868"/>
                </a:solidFill>
              </a:rPr>
              <a:t>）用</a:t>
            </a:r>
            <a:r>
              <a:rPr lang="zh-CN" altLang="en-US" sz="1800" b="1" dirty="0">
                <a:solidFill>
                  <a:srgbClr val="1B3868"/>
                </a:solidFill>
              </a:rPr>
              <a:t>构造函</a:t>
            </a:r>
            <a:r>
              <a:rPr lang="zh-CN" altLang="en-US" sz="1800" b="1" dirty="0" smtClean="0">
                <a:solidFill>
                  <a:srgbClr val="1B3868"/>
                </a:solidFill>
              </a:rPr>
              <a:t>数</a:t>
            </a:r>
            <a:r>
              <a:rPr lang="zh-CN" altLang="en-US" sz="1800" b="1" smtClean="0">
                <a:solidFill>
                  <a:srgbClr val="1B3868"/>
                </a:solidFill>
              </a:rPr>
              <a:t>创建列表</a:t>
            </a:r>
            <a:endParaRPr lang="zh-CN" altLang="en-US" sz="1800" b="1" dirty="0">
              <a:solidFill>
                <a:srgbClr val="1B3868"/>
              </a:solidFill>
            </a:endParaRPr>
          </a:p>
        </p:txBody>
      </p:sp>
      <p:sp>
        <p:nvSpPr>
          <p:cNvPr id="10" name="文本框 9"/>
          <p:cNvSpPr txBox="1"/>
          <p:nvPr/>
        </p:nvSpPr>
        <p:spPr>
          <a:xfrm>
            <a:off x="240820" y="2138276"/>
            <a:ext cx="4626866" cy="2714589"/>
          </a:xfrm>
          <a:prstGeom prst="rect">
            <a:avLst/>
          </a:prstGeom>
          <a:noFill/>
        </p:spPr>
        <p:txBody>
          <a:bodyPr wrap="square">
            <a:spAutoFit/>
          </a:bodyPr>
          <a:lstStyle/>
          <a:p>
            <a:pPr marL="285750" indent="285750">
              <a:lnSpc>
                <a:spcPct val="130000"/>
              </a:lnSpc>
              <a:spcBef>
                <a:spcPts val="600"/>
              </a:spcBef>
              <a:spcAft>
                <a:spcPts val="600"/>
              </a:spcAft>
              <a:buClr>
                <a:srgbClr val="1B3868"/>
              </a:buClr>
              <a:buFont typeface="Wingdings" pitchFamily="2" charset="2"/>
              <a:buChar char="l"/>
              <a:defRPr/>
            </a:pPr>
            <a:r>
              <a:rPr lang="zh-CN" altLang="en-US" dirty="0" smtClean="0">
                <a:latin typeface="等线"/>
                <a:ea typeface="等线" panose="02010600030101010101" pitchFamily="2" charset="-122"/>
              </a:rPr>
              <a:t>构造函数是与类型名同名的函数，用</a:t>
            </a:r>
            <a:r>
              <a:rPr lang="en-US" altLang="zh-CN" dirty="0" smtClean="0">
                <a:latin typeface="等线"/>
                <a:ea typeface="等线" panose="02010600030101010101" pitchFamily="2" charset="-122"/>
              </a:rPr>
              <a:t>list</a:t>
            </a:r>
            <a:r>
              <a:rPr lang="zh-CN" altLang="en-US" dirty="0" smtClean="0">
                <a:latin typeface="等线"/>
                <a:ea typeface="等线" panose="02010600030101010101" pitchFamily="2" charset="-122"/>
              </a:rPr>
              <a:t>构造函数创建列表语</a:t>
            </a:r>
            <a:r>
              <a:rPr lang="zh-CN" altLang="en-US" dirty="0">
                <a:latin typeface="等线"/>
                <a:ea typeface="等线" panose="02010600030101010101" pitchFamily="2" charset="-122"/>
              </a:rPr>
              <a:t>法格式如下</a:t>
            </a:r>
            <a:r>
              <a:rPr lang="zh-CN" altLang="en-US" dirty="0" smtClean="0">
                <a:latin typeface="等线"/>
                <a:ea typeface="等线" panose="02010600030101010101" pitchFamily="2" charset="-122"/>
              </a:rPr>
              <a:t>：</a:t>
            </a:r>
            <a:endParaRPr lang="en-US" altLang="zh-CN" dirty="0" smtClean="0">
              <a:latin typeface="等线"/>
              <a:ea typeface="等线" panose="02010600030101010101" pitchFamily="2" charset="-122"/>
            </a:endParaRPr>
          </a:p>
          <a:p>
            <a:pPr marL="285750" indent="285750">
              <a:lnSpc>
                <a:spcPct val="130000"/>
              </a:lnSpc>
              <a:spcBef>
                <a:spcPts val="600"/>
              </a:spcBef>
              <a:spcAft>
                <a:spcPts val="600"/>
              </a:spcAft>
              <a:buClr>
                <a:srgbClr val="1B3868"/>
              </a:buClr>
              <a:buFont typeface="Wingdings" pitchFamily="2" charset="2"/>
              <a:buChar char="l"/>
              <a:defRPr/>
            </a:pPr>
            <a:r>
              <a:rPr lang="zh-CN" altLang="en-US" dirty="0" smtClean="0">
                <a:latin typeface="等线"/>
                <a:ea typeface="等线" panose="02010600030101010101" pitchFamily="2" charset="-122"/>
              </a:rPr>
              <a:t>列表名 </a:t>
            </a:r>
            <a:r>
              <a:rPr lang="en-US" altLang="zh-CN" dirty="0" smtClean="0">
                <a:latin typeface="等线"/>
                <a:ea typeface="等线" panose="02010600030101010101" pitchFamily="2" charset="-122"/>
              </a:rPr>
              <a:t>= list(</a:t>
            </a:r>
            <a:r>
              <a:rPr lang="zh-CN" altLang="en-US" dirty="0" smtClean="0">
                <a:latin typeface="等线"/>
                <a:ea typeface="等线" panose="02010600030101010101" pitchFamily="2" charset="-122"/>
              </a:rPr>
              <a:t>可迭代对象</a:t>
            </a:r>
            <a:r>
              <a:rPr lang="en-US" altLang="zh-CN" dirty="0" smtClean="0">
                <a:latin typeface="等线"/>
                <a:ea typeface="等线" panose="02010600030101010101" pitchFamily="2" charset="-122"/>
              </a:rPr>
              <a:t>)</a:t>
            </a:r>
          </a:p>
          <a:p>
            <a:pPr marL="285750" indent="285750">
              <a:lnSpc>
                <a:spcPct val="130000"/>
              </a:lnSpc>
              <a:spcBef>
                <a:spcPts val="600"/>
              </a:spcBef>
              <a:spcAft>
                <a:spcPts val="600"/>
              </a:spcAft>
              <a:buClr>
                <a:srgbClr val="1B3868"/>
              </a:buClr>
              <a:buFont typeface="Wingdings" pitchFamily="2" charset="2"/>
              <a:buChar char="l"/>
              <a:defRPr/>
            </a:pPr>
            <a:r>
              <a:rPr lang="zh-CN" altLang="en-US" dirty="0" smtClean="0">
                <a:latin typeface="等线"/>
                <a:ea typeface="等线" panose="02010600030101010101" pitchFamily="2" charset="-122"/>
              </a:rPr>
              <a:t>可迭代对象指由多个元素构成的对象</a:t>
            </a:r>
            <a:endParaRPr lang="en-US" altLang="zh-CN" dirty="0" smtClean="0">
              <a:latin typeface="等线"/>
              <a:ea typeface="等线" panose="02010600030101010101" pitchFamily="2" charset="-122"/>
            </a:endParaRPr>
          </a:p>
          <a:p>
            <a:pPr marL="285750" indent="285750">
              <a:lnSpc>
                <a:spcPct val="130000"/>
              </a:lnSpc>
              <a:spcBef>
                <a:spcPts val="600"/>
              </a:spcBef>
              <a:spcAft>
                <a:spcPts val="600"/>
              </a:spcAft>
              <a:buClr>
                <a:srgbClr val="1B3868"/>
              </a:buClr>
              <a:buFont typeface="Wingdings" pitchFamily="2" charset="2"/>
              <a:buChar char="l"/>
              <a:defRPr/>
            </a:pPr>
            <a:r>
              <a:rPr lang="zh-CN" altLang="en-US" dirty="0" smtClean="0">
                <a:latin typeface="等线"/>
                <a:ea typeface="等线" panose="02010600030101010101" pitchFamily="2" charset="-122"/>
              </a:rPr>
              <a:t>不指定可迭代对象，则创建空列表，如</a:t>
            </a:r>
            <a:r>
              <a:rPr lang="en-US" altLang="zh-CN" dirty="0" smtClean="0">
                <a:latin typeface="等线"/>
                <a:ea typeface="等线" panose="02010600030101010101" pitchFamily="2" charset="-122"/>
              </a:rPr>
              <a:t>: l=list()</a:t>
            </a:r>
            <a:endParaRPr lang="en-US" altLang="zh-CN" dirty="0">
              <a:latin typeface="等线"/>
              <a:ea typeface="等线" panose="02010600030101010101" pitchFamily="2" charset="-122"/>
            </a:endParaRPr>
          </a:p>
        </p:txBody>
      </p:sp>
      <p:cxnSp>
        <p:nvCxnSpPr>
          <p:cNvPr id="15" name="直接连接符 14"/>
          <p:cNvCxnSpPr/>
          <p:nvPr/>
        </p:nvCxnSpPr>
        <p:spPr>
          <a:xfrm>
            <a:off x="687954" y="1882137"/>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14591" y="1951166"/>
            <a:ext cx="9509125" cy="1258934"/>
          </a:xfrm>
          <a:prstGeom prst="rect">
            <a:avLst/>
          </a:prstGeom>
          <a:noFill/>
        </p:spPr>
        <p:txBody>
          <a:bodyPr>
            <a:spAutoFit/>
          </a:bodyPr>
          <a:lstStyle/>
          <a:p>
            <a:pPr lvl="0" indent="457200">
              <a:lnSpc>
                <a:spcPct val="130000"/>
              </a:lnSpc>
              <a:spcBef>
                <a:spcPts val="600"/>
              </a:spcBef>
              <a:spcAft>
                <a:spcPts val="600"/>
              </a:spcAft>
              <a:defRPr/>
            </a:pPr>
            <a:r>
              <a:rPr lang="zh-CN" altLang="en-US" sz="2000" dirty="0" smtClean="0">
                <a:solidFill>
                  <a:prstClr val="black"/>
                </a:solidFill>
              </a:rPr>
              <a:t>列表、元组、集合、字典四种组合数据类型具有各自的特点，可应用于不同的场景，处理不同的数据问题，更强大的是这四种数据类型还可以互相组合处理更为复杂的数据问题。应用中，需要深刻的理解四种数据类型的特点，才能灵活应</a:t>
            </a:r>
            <a:r>
              <a:rPr lang="zh-CN" altLang="en-US" sz="2000" dirty="0" smtClean="0">
                <a:solidFill>
                  <a:prstClr val="black"/>
                </a:solidFill>
              </a:rPr>
              <a:t>用。</a:t>
            </a:r>
            <a:endParaRPr kumimoji="0" lang="zh-CN" altLang="en-US" sz="2000" b="0" i="0" u="none" strike="noStrike" kern="1200" cap="none" spc="5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sp>
        <p:nvSpPr>
          <p:cNvPr id="17411" name="标题 5"/>
          <p:cNvSpPr>
            <a:spLocks noGrp="1"/>
          </p:cNvSpPr>
          <p:nvPr>
            <p:ph type="title"/>
          </p:nvPr>
        </p:nvSpPr>
        <p:spPr>
          <a:xfrm>
            <a:off x="736600" y="498475"/>
            <a:ext cx="3352800" cy="622300"/>
          </a:xfrm>
        </p:spPr>
        <p:txBody>
          <a:bodyPr>
            <a:normAutofit fontScale="90000"/>
          </a:bodyPr>
          <a:lstStyle/>
          <a:p>
            <a:r>
              <a:rPr lang="en-US" altLang="zh-CN" dirty="0" smtClean="0"/>
              <a:t>4.5</a:t>
            </a:r>
            <a:r>
              <a:rPr lang="zh-CN" altLang="en-US" dirty="0" smtClean="0"/>
              <a:t>组合数据类型</a:t>
            </a:r>
            <a:r>
              <a:rPr lang="zh-CN" altLang="en-US" dirty="0" smtClean="0"/>
              <a:t>的</a:t>
            </a:r>
            <a:r>
              <a:rPr lang="zh-CN" altLang="en-US" dirty="0" smtClean="0"/>
              <a:t>区别</a:t>
            </a:r>
            <a:endParaRPr lang="zh-CN" altLang="en-US"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1"/>
          <p:cNvSpPr>
            <a:spLocks noGrp="1"/>
          </p:cNvSpPr>
          <p:nvPr>
            <p:ph type="title"/>
          </p:nvPr>
        </p:nvSpPr>
        <p:spPr>
          <a:xfrm>
            <a:off x="222822" y="374587"/>
            <a:ext cx="6901878" cy="511175"/>
          </a:xfrm>
        </p:spPr>
        <p:txBody>
          <a:bodyPr/>
          <a:lstStyle/>
          <a:p>
            <a:r>
              <a:rPr lang="en-US" altLang="zh-CN" dirty="0" smtClean="0"/>
              <a:t>4.5 </a:t>
            </a:r>
            <a:r>
              <a:rPr lang="zh-CN" altLang="en-US" dirty="0" smtClean="0"/>
              <a:t>列表、元组、集合、字典的区别</a:t>
            </a:r>
            <a:endParaRPr lang="zh-CN" altLang="en-US" dirty="0"/>
          </a:p>
        </p:txBody>
      </p:sp>
      <p:graphicFrame>
        <p:nvGraphicFramePr>
          <p:cNvPr id="17" name="表格 16"/>
          <p:cNvGraphicFramePr>
            <a:graphicFrameLocks noGrp="1"/>
          </p:cNvGraphicFramePr>
          <p:nvPr/>
        </p:nvGraphicFramePr>
        <p:xfrm>
          <a:off x="266699" y="1142998"/>
          <a:ext cx="11671300" cy="5295902"/>
        </p:xfrm>
        <a:graphic>
          <a:graphicData uri="http://schemas.openxmlformats.org/drawingml/2006/table">
            <a:tbl>
              <a:tblPr>
                <a:tableStyleId>{3C2FFA5D-87B4-456A-9821-1D502468CF0F}</a:tableStyleId>
              </a:tblPr>
              <a:tblGrid>
                <a:gridCol w="2333712"/>
                <a:gridCol w="2333712"/>
                <a:gridCol w="2333712"/>
                <a:gridCol w="2335082"/>
                <a:gridCol w="2335082"/>
              </a:tblGrid>
              <a:tr h="378279">
                <a:tc>
                  <a:txBody>
                    <a:bodyPr/>
                    <a:lstStyle/>
                    <a:p>
                      <a:pPr algn="ctr">
                        <a:spcAft>
                          <a:spcPts val="0"/>
                        </a:spcAft>
                      </a:pPr>
                      <a:r>
                        <a:rPr lang="zh-CN" sz="2000" kern="100"/>
                        <a:t>特征</a:t>
                      </a:r>
                      <a:endParaRPr lang="zh-CN" sz="2000" kern="100">
                        <a:latin typeface="Calibri"/>
                        <a:ea typeface="宋体"/>
                        <a:cs typeface="Mongolian Baiti"/>
                      </a:endParaRPr>
                    </a:p>
                  </a:txBody>
                  <a:tcPr marL="68580" marR="68580" marT="0" marB="0"/>
                </a:tc>
                <a:tc>
                  <a:txBody>
                    <a:bodyPr/>
                    <a:lstStyle/>
                    <a:p>
                      <a:pPr algn="ctr">
                        <a:spcAft>
                          <a:spcPts val="0"/>
                        </a:spcAft>
                      </a:pPr>
                      <a:r>
                        <a:rPr lang="zh-CN" sz="2000" kern="100"/>
                        <a:t>列表（</a:t>
                      </a:r>
                      <a:r>
                        <a:rPr lang="en-US" sz="2000" kern="100"/>
                        <a:t>list</a:t>
                      </a:r>
                      <a:r>
                        <a:rPr lang="zh-CN" sz="2000" kern="100"/>
                        <a:t>）</a:t>
                      </a:r>
                      <a:endParaRPr lang="zh-CN" sz="2000" kern="100">
                        <a:latin typeface="Calibri"/>
                        <a:ea typeface="宋体"/>
                        <a:cs typeface="Mongolian Baiti"/>
                      </a:endParaRPr>
                    </a:p>
                  </a:txBody>
                  <a:tcPr marL="68580" marR="68580" marT="0" marB="0"/>
                </a:tc>
                <a:tc>
                  <a:txBody>
                    <a:bodyPr/>
                    <a:lstStyle/>
                    <a:p>
                      <a:pPr algn="ctr">
                        <a:spcAft>
                          <a:spcPts val="0"/>
                        </a:spcAft>
                      </a:pPr>
                      <a:r>
                        <a:rPr lang="zh-CN" sz="2000" kern="100"/>
                        <a:t>元组（</a:t>
                      </a:r>
                      <a:r>
                        <a:rPr lang="en-US" sz="2000" kern="100"/>
                        <a:t>tuple</a:t>
                      </a:r>
                      <a:r>
                        <a:rPr lang="zh-CN" sz="2000" kern="100"/>
                        <a:t>）</a:t>
                      </a:r>
                      <a:endParaRPr lang="zh-CN" sz="2000" kern="100">
                        <a:latin typeface="Calibri"/>
                        <a:ea typeface="宋体"/>
                        <a:cs typeface="Mongolian Baiti"/>
                      </a:endParaRPr>
                    </a:p>
                  </a:txBody>
                  <a:tcPr marL="68580" marR="68580" marT="0" marB="0"/>
                </a:tc>
                <a:tc>
                  <a:txBody>
                    <a:bodyPr/>
                    <a:lstStyle/>
                    <a:p>
                      <a:pPr algn="ctr">
                        <a:spcAft>
                          <a:spcPts val="0"/>
                        </a:spcAft>
                      </a:pPr>
                      <a:r>
                        <a:rPr lang="zh-CN" sz="2000" kern="100"/>
                        <a:t>集合（</a:t>
                      </a:r>
                      <a:r>
                        <a:rPr lang="en-US" sz="2000" kern="100"/>
                        <a:t>set</a:t>
                      </a:r>
                      <a:r>
                        <a:rPr lang="zh-CN" sz="2000" kern="100"/>
                        <a:t>）</a:t>
                      </a:r>
                      <a:endParaRPr lang="zh-CN" sz="2000" kern="100">
                        <a:latin typeface="Calibri"/>
                        <a:ea typeface="宋体"/>
                        <a:cs typeface="Mongolian Baiti"/>
                      </a:endParaRPr>
                    </a:p>
                  </a:txBody>
                  <a:tcPr marL="68580" marR="68580" marT="0" marB="0"/>
                </a:tc>
                <a:tc>
                  <a:txBody>
                    <a:bodyPr/>
                    <a:lstStyle/>
                    <a:p>
                      <a:pPr algn="ctr">
                        <a:spcAft>
                          <a:spcPts val="0"/>
                        </a:spcAft>
                      </a:pPr>
                      <a:r>
                        <a:rPr lang="zh-CN" sz="2000" kern="100"/>
                        <a:t>字典（</a:t>
                      </a:r>
                      <a:r>
                        <a:rPr lang="en-US" sz="2000" kern="100"/>
                        <a:t>dict</a:t>
                      </a:r>
                      <a:r>
                        <a:rPr lang="zh-CN" sz="2000" kern="100"/>
                        <a:t>）</a:t>
                      </a:r>
                      <a:endParaRPr lang="zh-CN" sz="2000" kern="100">
                        <a:latin typeface="Calibri"/>
                        <a:ea typeface="宋体"/>
                        <a:cs typeface="Mongolian Baiti"/>
                      </a:endParaRPr>
                    </a:p>
                  </a:txBody>
                  <a:tcPr marL="68580" marR="68580" marT="0" marB="0"/>
                </a:tc>
              </a:tr>
              <a:tr h="378279">
                <a:tc>
                  <a:txBody>
                    <a:bodyPr/>
                    <a:lstStyle/>
                    <a:p>
                      <a:pPr algn="just">
                        <a:spcAft>
                          <a:spcPts val="0"/>
                        </a:spcAft>
                      </a:pPr>
                      <a:r>
                        <a:rPr lang="zh-CN" sz="2000" kern="100"/>
                        <a:t>类型</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序列</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序列</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集合</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集合</a:t>
                      </a:r>
                      <a:endParaRPr lang="zh-CN" sz="2000" kern="100">
                        <a:latin typeface="Calibri"/>
                        <a:ea typeface="宋体"/>
                        <a:cs typeface="Mongolian Baiti"/>
                      </a:endParaRPr>
                    </a:p>
                  </a:txBody>
                  <a:tcPr marL="68580" marR="68580" marT="0" marB="0"/>
                </a:tc>
              </a:tr>
              <a:tr h="378279">
                <a:tc>
                  <a:txBody>
                    <a:bodyPr/>
                    <a:lstStyle/>
                    <a:p>
                      <a:pPr algn="just">
                        <a:spcAft>
                          <a:spcPts val="0"/>
                        </a:spcAft>
                      </a:pPr>
                      <a:r>
                        <a:rPr lang="zh-CN" sz="2000" kern="100"/>
                        <a:t>有序性</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有序</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有序</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无序</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无序</a:t>
                      </a:r>
                      <a:endParaRPr lang="zh-CN" sz="2000" kern="100">
                        <a:latin typeface="Calibri"/>
                        <a:ea typeface="宋体"/>
                        <a:cs typeface="Mongolian Baiti"/>
                      </a:endParaRPr>
                    </a:p>
                  </a:txBody>
                  <a:tcPr marL="68580" marR="68580" marT="0" marB="0"/>
                </a:tc>
              </a:tr>
              <a:tr h="378279">
                <a:tc>
                  <a:txBody>
                    <a:bodyPr/>
                    <a:lstStyle/>
                    <a:p>
                      <a:pPr algn="just">
                        <a:spcAft>
                          <a:spcPts val="0"/>
                        </a:spcAft>
                      </a:pPr>
                      <a:r>
                        <a:rPr lang="zh-CN" sz="2000" kern="100"/>
                        <a:t>可变性</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可变</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不可变</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可变</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可变</a:t>
                      </a:r>
                      <a:endParaRPr lang="zh-CN" sz="2000" kern="100">
                        <a:latin typeface="Calibri"/>
                        <a:ea typeface="宋体"/>
                        <a:cs typeface="Mongolian Baiti"/>
                      </a:endParaRPr>
                    </a:p>
                  </a:txBody>
                  <a:tcPr marL="68580" marR="68580" marT="0" marB="0"/>
                </a:tc>
              </a:tr>
              <a:tr h="378279">
                <a:tc>
                  <a:txBody>
                    <a:bodyPr/>
                    <a:lstStyle/>
                    <a:p>
                      <a:pPr algn="just">
                        <a:spcAft>
                          <a:spcPts val="0"/>
                        </a:spcAft>
                      </a:pPr>
                      <a:r>
                        <a:rPr lang="zh-CN" sz="2000" kern="100"/>
                        <a:t>元素表符号</a:t>
                      </a:r>
                      <a:endParaRPr lang="zh-CN" sz="2000" kern="100">
                        <a:latin typeface="Calibri"/>
                        <a:ea typeface="宋体"/>
                        <a:cs typeface="Mongolian Baiti"/>
                      </a:endParaRPr>
                    </a:p>
                  </a:txBody>
                  <a:tcPr marL="68580" marR="68580" marT="0" marB="0"/>
                </a:tc>
                <a:tc>
                  <a:txBody>
                    <a:bodyPr/>
                    <a:lstStyle/>
                    <a:p>
                      <a:pPr algn="just">
                        <a:spcAft>
                          <a:spcPts val="0"/>
                        </a:spcAft>
                      </a:pPr>
                      <a:r>
                        <a:rPr lang="en-US" sz="2000" kern="100"/>
                        <a:t>[ ]</a:t>
                      </a:r>
                      <a:endParaRPr lang="zh-CN" sz="2000" kern="100">
                        <a:latin typeface="Calibri"/>
                        <a:ea typeface="宋体"/>
                        <a:cs typeface="Mongolian Baiti"/>
                      </a:endParaRPr>
                    </a:p>
                  </a:txBody>
                  <a:tcPr marL="68580" marR="68580" marT="0" marB="0"/>
                </a:tc>
                <a:tc>
                  <a:txBody>
                    <a:bodyPr/>
                    <a:lstStyle/>
                    <a:p>
                      <a:pPr algn="just">
                        <a:spcAft>
                          <a:spcPts val="0"/>
                        </a:spcAft>
                      </a:pPr>
                      <a:r>
                        <a:rPr lang="en-US" sz="2000" kern="100"/>
                        <a:t>( )</a:t>
                      </a:r>
                      <a:endParaRPr lang="zh-CN" sz="2000" kern="100">
                        <a:latin typeface="Calibri"/>
                        <a:ea typeface="宋体"/>
                        <a:cs typeface="Mongolian Baiti"/>
                      </a:endParaRPr>
                    </a:p>
                  </a:txBody>
                  <a:tcPr marL="68580" marR="68580" marT="0" marB="0"/>
                </a:tc>
                <a:tc>
                  <a:txBody>
                    <a:bodyPr/>
                    <a:lstStyle/>
                    <a:p>
                      <a:pPr algn="just">
                        <a:spcAft>
                          <a:spcPts val="0"/>
                        </a:spcAft>
                      </a:pPr>
                      <a:r>
                        <a:rPr lang="en-US" sz="2000" kern="100"/>
                        <a:t>{ }</a:t>
                      </a:r>
                      <a:endParaRPr lang="zh-CN" sz="2000" kern="100">
                        <a:latin typeface="Calibri"/>
                        <a:ea typeface="宋体"/>
                        <a:cs typeface="Mongolian Baiti"/>
                      </a:endParaRPr>
                    </a:p>
                  </a:txBody>
                  <a:tcPr marL="68580" marR="68580" marT="0" marB="0"/>
                </a:tc>
                <a:tc>
                  <a:txBody>
                    <a:bodyPr/>
                    <a:lstStyle/>
                    <a:p>
                      <a:pPr algn="just">
                        <a:spcAft>
                          <a:spcPts val="0"/>
                        </a:spcAft>
                      </a:pPr>
                      <a:r>
                        <a:rPr lang="en-US" sz="2000" kern="100"/>
                        <a:t>{ }</a:t>
                      </a:r>
                      <a:endParaRPr lang="zh-CN" sz="2000" kern="100">
                        <a:latin typeface="Calibri"/>
                        <a:ea typeface="宋体"/>
                        <a:cs typeface="Mongolian Baiti"/>
                      </a:endParaRPr>
                    </a:p>
                  </a:txBody>
                  <a:tcPr marL="68580" marR="68580" marT="0" marB="0"/>
                </a:tc>
              </a:tr>
              <a:tr h="756557">
                <a:tc>
                  <a:txBody>
                    <a:bodyPr/>
                    <a:lstStyle/>
                    <a:p>
                      <a:pPr algn="just">
                        <a:spcAft>
                          <a:spcPts val="0"/>
                        </a:spcAft>
                      </a:pPr>
                      <a:r>
                        <a:rPr lang="zh-CN" sz="2000" kern="100"/>
                        <a:t>创建方法</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元素表、构造函数、推导式</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元素表、构造函数</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元素表、构造函数、推导式</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元素表、构造函数、推导式</a:t>
                      </a:r>
                      <a:endParaRPr lang="zh-CN" sz="2000" kern="100">
                        <a:latin typeface="Calibri"/>
                        <a:ea typeface="宋体"/>
                        <a:cs typeface="Mongolian Baiti"/>
                      </a:endParaRPr>
                    </a:p>
                  </a:txBody>
                  <a:tcPr marL="68580" marR="68580" marT="0" marB="0"/>
                </a:tc>
              </a:tr>
              <a:tr h="378279">
                <a:tc>
                  <a:txBody>
                    <a:bodyPr/>
                    <a:lstStyle/>
                    <a:p>
                      <a:pPr algn="just">
                        <a:spcAft>
                          <a:spcPts val="0"/>
                        </a:spcAft>
                      </a:pPr>
                      <a:r>
                        <a:rPr lang="zh-CN" sz="2000" kern="100"/>
                        <a:t>显著特点</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可更改可重复</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不可更改</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元素不重复</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键不重复</a:t>
                      </a:r>
                      <a:endParaRPr lang="zh-CN" sz="2000" kern="100">
                        <a:latin typeface="Calibri"/>
                        <a:ea typeface="宋体"/>
                        <a:cs typeface="Mongolian Baiti"/>
                      </a:endParaRPr>
                    </a:p>
                  </a:txBody>
                  <a:tcPr marL="68580" marR="68580" marT="0" marB="0"/>
                </a:tc>
              </a:tr>
              <a:tr h="378279">
                <a:tc>
                  <a:txBody>
                    <a:bodyPr/>
                    <a:lstStyle/>
                    <a:p>
                      <a:pPr algn="just">
                        <a:spcAft>
                          <a:spcPts val="0"/>
                        </a:spcAft>
                      </a:pPr>
                      <a:r>
                        <a:rPr lang="zh-CN" sz="2000" kern="100"/>
                        <a:t>元素引用</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列表名</a:t>
                      </a:r>
                      <a:r>
                        <a:rPr lang="en-US" sz="2000" kern="100"/>
                        <a:t>[</a:t>
                      </a:r>
                      <a:r>
                        <a:rPr lang="zh-CN" sz="2000" kern="100"/>
                        <a:t>下标</a:t>
                      </a:r>
                      <a:r>
                        <a:rPr lang="en-US" sz="2000" kern="100"/>
                        <a:t>]</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元组名</a:t>
                      </a:r>
                      <a:r>
                        <a:rPr lang="en-US" sz="2000" kern="100"/>
                        <a:t>[</a:t>
                      </a:r>
                      <a:r>
                        <a:rPr lang="zh-CN" sz="2000" kern="100"/>
                        <a:t>下标</a:t>
                      </a:r>
                      <a:r>
                        <a:rPr lang="en-US" sz="2000" kern="100"/>
                        <a:t>]</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无</a:t>
                      </a:r>
                      <a:endParaRPr lang="zh-CN" sz="2000" kern="100">
                        <a:latin typeface="Calibri"/>
                        <a:ea typeface="宋体"/>
                        <a:cs typeface="Mongolian Baiti"/>
                      </a:endParaRPr>
                    </a:p>
                  </a:txBody>
                  <a:tcPr marL="68580" marR="68580" marT="0" marB="0"/>
                </a:tc>
                <a:tc>
                  <a:txBody>
                    <a:bodyPr/>
                    <a:lstStyle/>
                    <a:p>
                      <a:pPr algn="just">
                        <a:spcAft>
                          <a:spcPts val="0"/>
                        </a:spcAft>
                      </a:pPr>
                      <a:r>
                        <a:rPr lang="zh-CN" sz="2000" kern="100"/>
                        <a:t>字典名</a:t>
                      </a:r>
                      <a:r>
                        <a:rPr lang="en-US" sz="2000" kern="100"/>
                        <a:t>[</a:t>
                      </a:r>
                      <a:r>
                        <a:rPr lang="zh-CN" sz="2000" kern="100"/>
                        <a:t>键</a:t>
                      </a:r>
                      <a:r>
                        <a:rPr lang="en-US" sz="2000" kern="100"/>
                        <a:t>]</a:t>
                      </a:r>
                      <a:endParaRPr lang="zh-CN" sz="2000" kern="100">
                        <a:latin typeface="Calibri"/>
                        <a:ea typeface="宋体"/>
                        <a:cs typeface="Mongolian Baiti"/>
                      </a:endParaRPr>
                    </a:p>
                  </a:txBody>
                  <a:tcPr marL="68580" marR="68580" marT="0" marB="0"/>
                </a:tc>
              </a:tr>
              <a:tr h="1891392">
                <a:tc>
                  <a:txBody>
                    <a:bodyPr/>
                    <a:lstStyle/>
                    <a:p>
                      <a:pPr algn="just">
                        <a:spcAft>
                          <a:spcPts val="0"/>
                        </a:spcAft>
                      </a:pPr>
                      <a:r>
                        <a:rPr lang="zh-CN" sz="2000" kern="100"/>
                        <a:t>常用方法</a:t>
                      </a:r>
                      <a:endParaRPr lang="zh-CN" sz="2000" kern="100">
                        <a:latin typeface="Calibri"/>
                        <a:ea typeface="宋体"/>
                        <a:cs typeface="Mongolian Baiti"/>
                      </a:endParaRPr>
                    </a:p>
                  </a:txBody>
                  <a:tcPr marL="68580" marR="68580" marT="0" marB="0"/>
                </a:tc>
                <a:tc>
                  <a:txBody>
                    <a:bodyPr/>
                    <a:lstStyle/>
                    <a:p>
                      <a:pPr algn="just">
                        <a:spcAft>
                          <a:spcPts val="0"/>
                        </a:spcAft>
                      </a:pPr>
                      <a:r>
                        <a:rPr lang="en-US" sz="2000" kern="100"/>
                        <a:t>Append, insert, extend, remove, pop, index, count, reverse, sort</a:t>
                      </a:r>
                      <a:endParaRPr lang="zh-CN" sz="2000" kern="100">
                        <a:latin typeface="Calibri"/>
                        <a:ea typeface="宋体"/>
                        <a:cs typeface="Mongolian Baiti"/>
                      </a:endParaRPr>
                    </a:p>
                  </a:txBody>
                  <a:tcPr marL="68580" marR="68580" marT="0" marB="0"/>
                </a:tc>
                <a:tc>
                  <a:txBody>
                    <a:bodyPr/>
                    <a:lstStyle/>
                    <a:p>
                      <a:pPr algn="just">
                        <a:spcAft>
                          <a:spcPts val="0"/>
                        </a:spcAft>
                      </a:pPr>
                      <a:r>
                        <a:rPr lang="en-US" sz="2000" kern="100" dirty="0"/>
                        <a:t>Index, count </a:t>
                      </a:r>
                      <a:endParaRPr lang="zh-CN" sz="2000" kern="100" dirty="0">
                        <a:latin typeface="Calibri"/>
                        <a:ea typeface="宋体"/>
                        <a:cs typeface="Mongolian Baiti"/>
                      </a:endParaRPr>
                    </a:p>
                  </a:txBody>
                  <a:tcPr marL="68580" marR="68580" marT="0" marB="0"/>
                </a:tc>
                <a:tc>
                  <a:txBody>
                    <a:bodyPr/>
                    <a:lstStyle/>
                    <a:p>
                      <a:pPr algn="just">
                        <a:spcAft>
                          <a:spcPts val="0"/>
                        </a:spcAft>
                      </a:pPr>
                      <a:r>
                        <a:rPr lang="en-US" sz="2000" kern="100"/>
                        <a:t>Add, update, remove, discard, pop, clear</a:t>
                      </a:r>
                      <a:endParaRPr lang="zh-CN" sz="2000" kern="100">
                        <a:latin typeface="Calibri"/>
                        <a:ea typeface="宋体"/>
                        <a:cs typeface="Mongolian Baiti"/>
                      </a:endParaRPr>
                    </a:p>
                  </a:txBody>
                  <a:tcPr marL="68580" marR="68580" marT="0" marB="0"/>
                </a:tc>
                <a:tc>
                  <a:txBody>
                    <a:bodyPr/>
                    <a:lstStyle/>
                    <a:p>
                      <a:pPr algn="just">
                        <a:spcAft>
                          <a:spcPts val="0"/>
                        </a:spcAft>
                      </a:pPr>
                      <a:r>
                        <a:rPr lang="en-US" sz="2000" kern="100" dirty="0"/>
                        <a:t>Pop, </a:t>
                      </a:r>
                      <a:r>
                        <a:rPr lang="en-US" sz="2000" kern="100" dirty="0" err="1"/>
                        <a:t>popitem</a:t>
                      </a:r>
                      <a:r>
                        <a:rPr lang="en-US" sz="2000" kern="100" dirty="0"/>
                        <a:t>, clear, keys, values, items, get, copy</a:t>
                      </a:r>
                      <a:endParaRPr lang="zh-CN" sz="2000" kern="100" dirty="0">
                        <a:latin typeface="Calibri"/>
                        <a:ea typeface="宋体"/>
                        <a:cs typeface="Mongolian Baiti"/>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11200" y="1397000"/>
            <a:ext cx="10642599" cy="5047536"/>
          </a:xfrm>
          <a:prstGeom prst="rect">
            <a:avLst/>
          </a:prstGeom>
          <a:noFill/>
        </p:spPr>
        <p:txBody>
          <a:bodyPr wrap="square">
            <a:spAutoFit/>
          </a:bodyPr>
          <a:lstStyle/>
          <a:p>
            <a:pPr lvl="0" indent="457200">
              <a:lnSpc>
                <a:spcPct val="130000"/>
              </a:lnSpc>
              <a:spcBef>
                <a:spcPts val="600"/>
              </a:spcBef>
              <a:spcAft>
                <a:spcPts val="600"/>
              </a:spcAft>
              <a:defRPr/>
            </a:pPr>
            <a:r>
              <a:rPr lang="zh-CN" altLang="en-US" sz="2000" dirty="0" smtClean="0">
                <a:solidFill>
                  <a:prstClr val="black"/>
                </a:solidFill>
              </a:rPr>
              <a:t>统计以下英文段落中使用的单词种类和频率，并按单词出现的次数降序排列。</a:t>
            </a:r>
          </a:p>
          <a:p>
            <a:pPr lvl="0" indent="457200">
              <a:lnSpc>
                <a:spcPct val="130000"/>
              </a:lnSpc>
              <a:spcBef>
                <a:spcPts val="600"/>
              </a:spcBef>
              <a:spcAft>
                <a:spcPts val="600"/>
              </a:spcAft>
              <a:defRPr/>
            </a:pPr>
            <a:r>
              <a:rPr lang="en-US" altLang="zh-CN" sz="2000" dirty="0" smtClean="0">
                <a:solidFill>
                  <a:prstClr val="black"/>
                </a:solidFill>
              </a:rPr>
              <a:t>Simplicity is an uprightness of soul that has no reference to self; it is different from sincerity, and </a:t>
            </a:r>
            <a:r>
              <a:rPr lang="en-US" altLang="zh-CN" sz="2000" dirty="0" err="1" smtClean="0">
                <a:solidFill>
                  <a:prstClr val="black"/>
                </a:solidFill>
              </a:rPr>
              <a:t>itis</a:t>
            </a:r>
            <a:r>
              <a:rPr lang="en-US" altLang="zh-CN" sz="2000" dirty="0" smtClean="0">
                <a:solidFill>
                  <a:prstClr val="black"/>
                </a:solidFill>
              </a:rPr>
              <a:t> a still higher virtue. We see many people who are sincere, without being simple; </a:t>
            </a:r>
            <a:r>
              <a:rPr lang="en-US" altLang="zh-CN" sz="2000" dirty="0" err="1" smtClean="0">
                <a:solidFill>
                  <a:prstClr val="black"/>
                </a:solidFill>
              </a:rPr>
              <a:t>theyonly</a:t>
            </a:r>
            <a:r>
              <a:rPr lang="en-US" altLang="zh-CN" sz="2000" dirty="0" smtClean="0">
                <a:solidFill>
                  <a:prstClr val="black"/>
                </a:solidFill>
              </a:rPr>
              <a:t> wish to </a:t>
            </a:r>
            <a:r>
              <a:rPr lang="en-US" altLang="zh-CN" sz="2000" dirty="0" err="1" smtClean="0">
                <a:solidFill>
                  <a:prstClr val="black"/>
                </a:solidFill>
              </a:rPr>
              <a:t>passfor</a:t>
            </a:r>
            <a:r>
              <a:rPr lang="en-US" altLang="zh-CN" sz="2000" dirty="0" smtClean="0">
                <a:solidFill>
                  <a:prstClr val="black"/>
                </a:solidFill>
              </a:rPr>
              <a:t> what they are, and they are unwilling to appear what they are not; </a:t>
            </a:r>
            <a:r>
              <a:rPr lang="en-US" altLang="zh-CN" sz="2000" dirty="0" err="1" smtClean="0">
                <a:solidFill>
                  <a:prstClr val="black"/>
                </a:solidFill>
              </a:rPr>
              <a:t>theyare</a:t>
            </a:r>
            <a:r>
              <a:rPr lang="en-US" altLang="zh-CN" sz="2000" dirty="0" smtClean="0">
                <a:solidFill>
                  <a:prstClr val="black"/>
                </a:solidFill>
              </a:rPr>
              <a:t> always thinking of themselves, measuring their words, and recalling their thoughts, </a:t>
            </a:r>
            <a:r>
              <a:rPr lang="en-US" altLang="zh-CN" sz="2000" dirty="0" err="1" smtClean="0">
                <a:solidFill>
                  <a:prstClr val="black"/>
                </a:solidFill>
              </a:rPr>
              <a:t>andreviewing</a:t>
            </a:r>
            <a:r>
              <a:rPr lang="en-US" altLang="zh-CN" sz="2000" dirty="0" smtClean="0">
                <a:solidFill>
                  <a:prstClr val="black"/>
                </a:solidFill>
              </a:rPr>
              <a:t> their actions, from the fear that they have done too much or too little. These </a:t>
            </a:r>
            <a:r>
              <a:rPr lang="en-US" altLang="zh-CN" sz="2000" dirty="0" err="1" smtClean="0">
                <a:solidFill>
                  <a:prstClr val="black"/>
                </a:solidFill>
              </a:rPr>
              <a:t>personsare</a:t>
            </a:r>
            <a:r>
              <a:rPr lang="en-US" altLang="zh-CN" sz="2000" dirty="0" smtClean="0">
                <a:solidFill>
                  <a:prstClr val="black"/>
                </a:solidFill>
              </a:rPr>
              <a:t> sincere, but they are simple; they are not at ease with others, and others are not at </a:t>
            </a:r>
            <a:r>
              <a:rPr lang="en-US" altLang="zh-CN" sz="2000" dirty="0" err="1" smtClean="0">
                <a:solidFill>
                  <a:prstClr val="black"/>
                </a:solidFill>
              </a:rPr>
              <a:t>easewith</a:t>
            </a:r>
            <a:r>
              <a:rPr lang="en-US" altLang="zh-CN" sz="2000" dirty="0" smtClean="0">
                <a:solidFill>
                  <a:prstClr val="black"/>
                </a:solidFill>
              </a:rPr>
              <a:t> them; they are not free, ingenuous, natural; we prefer people who are less correct, </a:t>
            </a:r>
            <a:r>
              <a:rPr lang="en-US" altLang="zh-CN" sz="2000" dirty="0" err="1" smtClean="0">
                <a:solidFill>
                  <a:prstClr val="black"/>
                </a:solidFill>
              </a:rPr>
              <a:t>lessperfect</a:t>
            </a:r>
            <a:r>
              <a:rPr lang="en-US" altLang="zh-CN" sz="2000" dirty="0" smtClean="0">
                <a:solidFill>
                  <a:prstClr val="black"/>
                </a:solidFill>
              </a:rPr>
              <a:t>, and who are less artificial. This is the decision of man, and it </a:t>
            </a:r>
            <a:r>
              <a:rPr lang="en-US" altLang="zh-CN" sz="2000" dirty="0" err="1" smtClean="0">
                <a:solidFill>
                  <a:prstClr val="black"/>
                </a:solidFill>
              </a:rPr>
              <a:t>isthe</a:t>
            </a:r>
            <a:r>
              <a:rPr lang="en-US" altLang="zh-CN" sz="2000" dirty="0" smtClean="0">
                <a:solidFill>
                  <a:prstClr val="black"/>
                </a:solidFill>
              </a:rPr>
              <a:t> judgment of God, who would not have us so occupied with ourselves, and thus, as it were, always arranging </a:t>
            </a:r>
            <a:r>
              <a:rPr lang="en-US" altLang="zh-CN" sz="2000" dirty="0" err="1" smtClean="0">
                <a:solidFill>
                  <a:prstClr val="black"/>
                </a:solidFill>
              </a:rPr>
              <a:t>ourfeatures</a:t>
            </a:r>
            <a:r>
              <a:rPr lang="en-US" altLang="zh-CN" sz="2000" dirty="0" smtClean="0">
                <a:solidFill>
                  <a:prstClr val="black"/>
                </a:solidFill>
              </a:rPr>
              <a:t> in a mirror.</a:t>
            </a:r>
            <a:endParaRPr lang="en-US" altLang="zh-CN" sz="2000" dirty="0" smtClean="0">
              <a:solidFill>
                <a:prstClr val="black"/>
              </a:solidFill>
            </a:endParaRPr>
          </a:p>
        </p:txBody>
      </p:sp>
      <p:sp>
        <p:nvSpPr>
          <p:cNvPr id="17411" name="标题 5"/>
          <p:cNvSpPr>
            <a:spLocks noGrp="1"/>
          </p:cNvSpPr>
          <p:nvPr>
            <p:ph type="title"/>
          </p:nvPr>
        </p:nvSpPr>
        <p:spPr>
          <a:xfrm>
            <a:off x="736600" y="498475"/>
            <a:ext cx="3352800" cy="622300"/>
          </a:xfrm>
        </p:spPr>
        <p:txBody>
          <a:bodyPr>
            <a:normAutofit/>
          </a:bodyPr>
          <a:lstStyle/>
          <a:p>
            <a:r>
              <a:rPr lang="en-US" altLang="zh-CN" dirty="0" smtClean="0"/>
              <a:t>4.6 </a:t>
            </a:r>
            <a:r>
              <a:rPr lang="zh-CN" altLang="en-US" dirty="0" smtClean="0"/>
              <a:t>综合案例</a:t>
            </a:r>
            <a:endParaRPr lang="zh-CN" alt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1"/>
          <p:cNvSpPr>
            <a:spLocks noGrp="1"/>
          </p:cNvSpPr>
          <p:nvPr>
            <p:ph type="title"/>
          </p:nvPr>
        </p:nvSpPr>
        <p:spPr>
          <a:xfrm>
            <a:off x="222822" y="374587"/>
            <a:ext cx="5524500" cy="511175"/>
          </a:xfrm>
        </p:spPr>
        <p:txBody>
          <a:bodyPr/>
          <a:lstStyle/>
          <a:p>
            <a:r>
              <a:rPr lang="en-US" altLang="zh-CN" dirty="0" smtClean="0"/>
              <a:t>4.6 </a:t>
            </a:r>
            <a:r>
              <a:rPr lang="zh-CN" altLang="en-US" dirty="0" smtClean="0"/>
              <a:t>综合案例</a:t>
            </a:r>
            <a:r>
              <a:rPr lang="en-US" altLang="zh-CN" dirty="0" smtClean="0"/>
              <a:t>-</a:t>
            </a:r>
            <a:r>
              <a:rPr lang="zh-CN" altLang="en-US" dirty="0" smtClean="0"/>
              <a:t>词频统计</a:t>
            </a:r>
            <a:endParaRPr lang="zh-CN" altLang="en-US" dirty="0"/>
          </a:p>
        </p:txBody>
      </p:sp>
      <p:sp>
        <p:nvSpPr>
          <p:cNvPr id="9" name="文本框 7"/>
          <p:cNvSpPr txBox="1">
            <a:spLocks noChangeArrowheads="1"/>
          </p:cNvSpPr>
          <p:nvPr/>
        </p:nvSpPr>
        <p:spPr bwMode="auto">
          <a:xfrm>
            <a:off x="677384" y="1295685"/>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方法一</a:t>
            </a:r>
            <a:endParaRPr lang="zh-CN" altLang="en-US" sz="1800" b="1" dirty="0">
              <a:solidFill>
                <a:srgbClr val="1B3868"/>
              </a:solidFill>
            </a:endParaRPr>
          </a:p>
        </p:txBody>
      </p:sp>
      <p:cxnSp>
        <p:nvCxnSpPr>
          <p:cNvPr id="21" name="直接连接符 20"/>
          <p:cNvCxnSpPr/>
          <p:nvPr/>
        </p:nvCxnSpPr>
        <p:spPr>
          <a:xfrm flipV="1">
            <a:off x="892553" y="1795314"/>
            <a:ext cx="3289303" cy="13834"/>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288256" y="1128715"/>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5" name="文本框 7"/>
          <p:cNvSpPr txBox="1">
            <a:spLocks noChangeArrowheads="1"/>
          </p:cNvSpPr>
          <p:nvPr/>
        </p:nvSpPr>
        <p:spPr bwMode="auto">
          <a:xfrm>
            <a:off x="6340226" y="131683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方法二</a:t>
            </a:r>
            <a:endParaRPr lang="zh-CN" altLang="en-US" sz="1800" b="1" dirty="0">
              <a:solidFill>
                <a:srgbClr val="1B3868"/>
              </a:solidFill>
            </a:endParaRPr>
          </a:p>
        </p:txBody>
      </p:sp>
      <p:cxnSp>
        <p:nvCxnSpPr>
          <p:cNvPr id="16" name="直接连接符 15"/>
          <p:cNvCxnSpPr/>
          <p:nvPr/>
        </p:nvCxnSpPr>
        <p:spPr>
          <a:xfrm>
            <a:off x="6388093" y="1804043"/>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413835" y="1997618"/>
            <a:ext cx="5473365" cy="2951898"/>
          </a:xfrm>
          <a:prstGeom prst="rect">
            <a:avLst/>
          </a:prstGeom>
        </p:spPr>
        <p:txBody>
          <a:bodyPr wrap="square">
            <a:spAutoFit/>
          </a:bodyPr>
          <a:lstStyle/>
          <a:p>
            <a:pPr>
              <a:lnSpc>
                <a:spcPct val="150000"/>
              </a:lnSpc>
            </a:pPr>
            <a:r>
              <a:rPr lang="en-US" altLang="zh-CN" dirty="0" smtClean="0"/>
              <a:t>set1=set(list1)</a:t>
            </a:r>
          </a:p>
          <a:p>
            <a:pPr>
              <a:lnSpc>
                <a:spcPct val="150000"/>
              </a:lnSpc>
            </a:pPr>
            <a:r>
              <a:rPr lang="en-US" altLang="zh-CN" dirty="0" smtClean="0"/>
              <a:t>dict2={}</a:t>
            </a:r>
          </a:p>
          <a:p>
            <a:pPr>
              <a:lnSpc>
                <a:spcPct val="150000"/>
              </a:lnSpc>
            </a:pPr>
            <a:r>
              <a:rPr lang="en-US" altLang="zh-CN" dirty="0" smtClean="0"/>
              <a:t>for word in set1:</a:t>
            </a:r>
          </a:p>
          <a:p>
            <a:pPr>
              <a:lnSpc>
                <a:spcPct val="150000"/>
              </a:lnSpc>
            </a:pPr>
            <a:r>
              <a:rPr lang="en-US" altLang="zh-CN" dirty="0" smtClean="0"/>
              <a:t>    dict2[word]=list1.count(word)</a:t>
            </a:r>
          </a:p>
          <a:p>
            <a:pPr>
              <a:lnSpc>
                <a:spcPct val="150000"/>
              </a:lnSpc>
            </a:pPr>
            <a:r>
              <a:rPr lang="en-US" altLang="zh-CN" dirty="0" smtClean="0"/>
              <a:t>print(</a:t>
            </a:r>
            <a:r>
              <a:rPr lang="en-US" altLang="zh-CN" dirty="0" err="1" smtClean="0"/>
              <a:t>len</a:t>
            </a:r>
            <a:r>
              <a:rPr lang="en-US" altLang="zh-CN" dirty="0" smtClean="0"/>
              <a:t>(dict2))</a:t>
            </a:r>
          </a:p>
          <a:p>
            <a:pPr>
              <a:lnSpc>
                <a:spcPct val="150000"/>
              </a:lnSpc>
            </a:pPr>
            <a:r>
              <a:rPr lang="en-US" altLang="zh-CN" dirty="0" smtClean="0"/>
              <a:t>print(sorted(dict2.items(),key=lambda x:x[1],reverse=True</a:t>
            </a:r>
            <a:r>
              <a:rPr lang="en-US" altLang="zh-CN" dirty="0" smtClean="0"/>
              <a:t>))</a:t>
            </a:r>
            <a:endParaRPr lang="en-US" altLang="zh-CN" dirty="0" smtClean="0"/>
          </a:p>
        </p:txBody>
      </p:sp>
      <p:sp>
        <p:nvSpPr>
          <p:cNvPr id="11" name="矩形 10"/>
          <p:cNvSpPr/>
          <p:nvPr/>
        </p:nvSpPr>
        <p:spPr>
          <a:xfrm>
            <a:off x="597235" y="1972218"/>
            <a:ext cx="5473365" cy="3782895"/>
          </a:xfrm>
          <a:prstGeom prst="rect">
            <a:avLst/>
          </a:prstGeom>
        </p:spPr>
        <p:txBody>
          <a:bodyPr wrap="square">
            <a:spAutoFit/>
          </a:bodyPr>
          <a:lstStyle/>
          <a:p>
            <a:pPr>
              <a:lnSpc>
                <a:spcPct val="150000"/>
              </a:lnSpc>
            </a:pPr>
            <a:r>
              <a:rPr lang="en-US" altLang="zh-CN" dirty="0" smtClean="0"/>
              <a:t>dict1={}</a:t>
            </a:r>
          </a:p>
          <a:p>
            <a:pPr>
              <a:lnSpc>
                <a:spcPct val="150000"/>
              </a:lnSpc>
            </a:pPr>
            <a:r>
              <a:rPr lang="en-US" altLang="zh-CN" dirty="0" smtClean="0"/>
              <a:t>for word in list1:</a:t>
            </a:r>
          </a:p>
          <a:p>
            <a:pPr>
              <a:lnSpc>
                <a:spcPct val="150000"/>
              </a:lnSpc>
            </a:pPr>
            <a:r>
              <a:rPr lang="en-US" altLang="zh-CN" dirty="0" smtClean="0"/>
              <a:t>    if word in dict1:</a:t>
            </a:r>
          </a:p>
          <a:p>
            <a:pPr>
              <a:lnSpc>
                <a:spcPct val="150000"/>
              </a:lnSpc>
            </a:pPr>
            <a:r>
              <a:rPr lang="en-US" altLang="zh-CN" dirty="0" smtClean="0"/>
              <a:t>        dict1[word]+=1</a:t>
            </a:r>
          </a:p>
          <a:p>
            <a:pPr>
              <a:lnSpc>
                <a:spcPct val="150000"/>
              </a:lnSpc>
            </a:pPr>
            <a:r>
              <a:rPr lang="en-US" altLang="zh-CN" dirty="0" smtClean="0"/>
              <a:t>    else:</a:t>
            </a:r>
          </a:p>
          <a:p>
            <a:pPr>
              <a:lnSpc>
                <a:spcPct val="150000"/>
              </a:lnSpc>
            </a:pPr>
            <a:r>
              <a:rPr lang="en-US" altLang="zh-CN" dirty="0" smtClean="0"/>
              <a:t>        dict1[word]=1</a:t>
            </a:r>
          </a:p>
          <a:p>
            <a:pPr>
              <a:lnSpc>
                <a:spcPct val="150000"/>
              </a:lnSpc>
            </a:pPr>
            <a:r>
              <a:rPr lang="en-US" altLang="zh-CN" dirty="0" smtClean="0"/>
              <a:t>print(</a:t>
            </a:r>
            <a:r>
              <a:rPr lang="en-US" altLang="zh-CN" dirty="0" err="1" smtClean="0"/>
              <a:t>len</a:t>
            </a:r>
            <a:r>
              <a:rPr lang="en-US" altLang="zh-CN" dirty="0" smtClean="0"/>
              <a:t>(dict1))</a:t>
            </a:r>
          </a:p>
          <a:p>
            <a:pPr>
              <a:lnSpc>
                <a:spcPct val="150000"/>
              </a:lnSpc>
            </a:pPr>
            <a:r>
              <a:rPr lang="en-US" altLang="zh-CN" dirty="0" smtClean="0"/>
              <a:t>print(sorted(dict1.items(),key=lambda x:x[1],reverse=True))</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8172" y="3180124"/>
            <a:ext cx="5867400" cy="573952"/>
          </a:xfrm>
        </p:spPr>
        <p:txBody>
          <a:bodyPr/>
          <a:lstStyle/>
          <a:p>
            <a:r>
              <a:rPr lang="zh-CN" altLang="en-US" dirty="0"/>
              <a:t>感谢聆听</a:t>
            </a:r>
            <a:endParaRPr lang="zh-CN" altLang="en-US" sz="4800" dirty="0"/>
          </a:p>
        </p:txBody>
      </p:sp>
      <p:sp>
        <p:nvSpPr>
          <p:cNvPr id="4" name="文本框 3"/>
          <p:cNvSpPr txBox="1"/>
          <p:nvPr/>
        </p:nvSpPr>
        <p:spPr>
          <a:xfrm>
            <a:off x="2319304" y="3920573"/>
            <a:ext cx="7545137" cy="707886"/>
          </a:xfrm>
          <a:prstGeom prst="rect">
            <a:avLst/>
          </a:prstGeom>
          <a:noFill/>
        </p:spPr>
        <p:txBody>
          <a:bodyPr wrap="square" rtlCol="0">
            <a:spAutoFit/>
          </a:bodyPr>
          <a:lstStyle/>
          <a:p>
            <a:pPr algn="ctr"/>
            <a:r>
              <a:rPr lang="en-US" altLang="zh-CN" sz="4000" b="1" spc="600" dirty="0">
                <a:solidFill>
                  <a:schemeClr val="bg1"/>
                </a:solidFill>
                <a:latin typeface="微软雅黑" panose="020B0503020204020204" pitchFamily="34" charset="-122"/>
                <a:ea typeface="微软雅黑" panose="020B0503020204020204" pitchFamily="34" charset="-122"/>
              </a:rPr>
              <a:t>Thanks to listen</a:t>
            </a:r>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514706" y="2178579"/>
            <a:ext cx="4622902" cy="1914370"/>
          </a:xfrm>
          <a:prstGeom prst="rect">
            <a:avLst/>
          </a:prstGeom>
          <a:noFill/>
        </p:spPr>
        <p:txBody>
          <a:bodyPr wrap="square">
            <a:spAutoFit/>
          </a:bodyPr>
          <a:lstStyle/>
          <a:p>
            <a:pPr marL="285750" indent="-285750">
              <a:lnSpc>
                <a:spcPct val="130000"/>
              </a:lnSpc>
              <a:spcBef>
                <a:spcPts val="600"/>
              </a:spcBef>
              <a:spcAft>
                <a:spcPts val="600"/>
              </a:spcAft>
              <a:buClr>
                <a:srgbClr val="1B3868"/>
              </a:buClr>
              <a:defRPr/>
            </a:pPr>
            <a:r>
              <a:rPr lang="en-US" altLang="zh-CN" dirty="0" smtClean="0"/>
              <a:t>list1=[98, 75, 82, 69, 93]</a:t>
            </a:r>
          </a:p>
          <a:p>
            <a:pPr marL="285750" indent="-285750">
              <a:lnSpc>
                <a:spcPct val="130000"/>
              </a:lnSpc>
              <a:spcBef>
                <a:spcPts val="600"/>
              </a:spcBef>
              <a:spcAft>
                <a:spcPts val="600"/>
              </a:spcAft>
              <a:buClr>
                <a:srgbClr val="1B3868"/>
              </a:buClr>
              <a:defRPr/>
            </a:pPr>
            <a:r>
              <a:rPr lang="en-US" altLang="zh-CN" dirty="0" smtClean="0"/>
              <a:t>list2=[i+2 for </a:t>
            </a:r>
            <a:r>
              <a:rPr lang="en-US" altLang="zh-CN" dirty="0" err="1" smtClean="0"/>
              <a:t>i</a:t>
            </a:r>
            <a:r>
              <a:rPr lang="en-US" altLang="zh-CN" dirty="0" smtClean="0"/>
              <a:t> in list1]</a:t>
            </a:r>
          </a:p>
          <a:p>
            <a:pPr marL="285750" indent="-285750">
              <a:lnSpc>
                <a:spcPct val="130000"/>
              </a:lnSpc>
              <a:spcBef>
                <a:spcPts val="600"/>
              </a:spcBef>
              <a:spcAft>
                <a:spcPts val="600"/>
              </a:spcAft>
              <a:buClr>
                <a:srgbClr val="1B3868"/>
              </a:buClr>
              <a:defRPr/>
            </a:pPr>
            <a:r>
              <a:rPr lang="en-US" altLang="zh-CN" dirty="0" smtClean="0"/>
              <a:t>list3=[i+2 for </a:t>
            </a:r>
            <a:r>
              <a:rPr lang="en-US" altLang="zh-CN" dirty="0" err="1" smtClean="0"/>
              <a:t>i</a:t>
            </a:r>
            <a:r>
              <a:rPr lang="en-US" altLang="zh-CN" dirty="0" smtClean="0"/>
              <a:t> in list1 if </a:t>
            </a:r>
            <a:r>
              <a:rPr lang="en-US" altLang="zh-CN" dirty="0" err="1" smtClean="0"/>
              <a:t>i</a:t>
            </a:r>
            <a:r>
              <a:rPr lang="en-US" altLang="zh-CN" dirty="0" smtClean="0"/>
              <a:t>&gt;80]</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defRPr/>
            </a:pP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p:cNvCxnSpPr/>
          <p:nvPr/>
        </p:nvCxnSpPr>
        <p:spPr>
          <a:xfrm>
            <a:off x="6860793" y="150578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a:t>
            </a:r>
            <a:r>
              <a:rPr lang="zh-CN" altLang="zh-CN" dirty="0" smtClean="0"/>
              <a:t>.1.1</a:t>
            </a:r>
            <a:r>
              <a:rPr lang="en-US" altLang="zh-CN" dirty="0" smtClean="0"/>
              <a:t> </a:t>
            </a:r>
            <a:r>
              <a:rPr lang="zh-CN" altLang="en-US" dirty="0" smtClean="0"/>
              <a:t>列表创</a:t>
            </a:r>
            <a:r>
              <a:rPr lang="zh-CN" altLang="en-US" dirty="0"/>
              <a:t>建</a:t>
            </a:r>
            <a:endParaRPr lang="zh-CN" altLang="zh-CN" dirty="0"/>
          </a:p>
        </p:txBody>
      </p:sp>
      <p:sp>
        <p:nvSpPr>
          <p:cNvPr id="20485" name="文本框 7"/>
          <p:cNvSpPr txBox="1">
            <a:spLocks noChangeArrowheads="1"/>
          </p:cNvSpPr>
          <p:nvPr/>
        </p:nvSpPr>
        <p:spPr bwMode="auto">
          <a:xfrm>
            <a:off x="7978238" y="150578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4" name="直接连接符 13"/>
          <p:cNvCxnSpPr/>
          <p:nvPr/>
        </p:nvCxnSpPr>
        <p:spPr>
          <a:xfrm>
            <a:off x="7978238" y="1889965"/>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02216" y="1475625"/>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a:t>
            </a:r>
            <a:r>
              <a:rPr lang="en-US" altLang="zh-CN" sz="1800" b="1" dirty="0">
                <a:solidFill>
                  <a:srgbClr val="1B3868"/>
                </a:solidFill>
              </a:rPr>
              <a:t>3</a:t>
            </a:r>
            <a:r>
              <a:rPr lang="zh-CN" altLang="en-US" sz="1800" b="1" dirty="0" smtClean="0">
                <a:solidFill>
                  <a:srgbClr val="1B3868"/>
                </a:solidFill>
              </a:rPr>
              <a:t>）推</a:t>
            </a:r>
            <a:r>
              <a:rPr lang="zh-CN" altLang="en-US" sz="1800" b="1" dirty="0">
                <a:solidFill>
                  <a:srgbClr val="1B3868"/>
                </a:solidFill>
              </a:rPr>
              <a:t>导式创</a:t>
            </a:r>
            <a:r>
              <a:rPr lang="zh-CN" altLang="en-US" sz="1800" b="1" dirty="0" smtClean="0">
                <a:solidFill>
                  <a:srgbClr val="1B3868"/>
                </a:solidFill>
              </a:rPr>
              <a:t>建列表</a:t>
            </a:r>
            <a:endParaRPr lang="zh-CN" altLang="en-US" sz="1800" b="1" dirty="0">
              <a:solidFill>
                <a:srgbClr val="1B3868"/>
              </a:solidFill>
            </a:endParaRPr>
          </a:p>
        </p:txBody>
      </p:sp>
      <p:cxnSp>
        <p:nvCxnSpPr>
          <p:cNvPr id="15" name="直接连接符 14"/>
          <p:cNvCxnSpPr/>
          <p:nvPr/>
        </p:nvCxnSpPr>
        <p:spPr>
          <a:xfrm>
            <a:off x="822180" y="1882974"/>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6" y="2091929"/>
            <a:ext cx="5989929" cy="2585323"/>
          </a:xfrm>
          <a:prstGeom prst="rect">
            <a:avLst/>
          </a:prstGeom>
        </p:spPr>
        <p:txBody>
          <a:bodyPr wrap="square">
            <a:spAutoFit/>
          </a:bodyPr>
          <a:lstStyle/>
          <a:p>
            <a:pPr>
              <a:lnSpc>
                <a:spcPct val="150000"/>
              </a:lnSpc>
              <a:buFont typeface="Wingdings" pitchFamily="2" charset="2"/>
              <a:buChar char="l"/>
            </a:pPr>
            <a:r>
              <a:rPr lang="zh-CN" altLang="en-US" dirty="0" smtClean="0"/>
              <a:t> 推导式创建列表是一种动态创建列表的方式，用于在已有列表的基础上创建新列表 ，语</a:t>
            </a:r>
            <a:r>
              <a:rPr lang="zh-CN" altLang="en-US" dirty="0"/>
              <a:t>法格式如下</a:t>
            </a:r>
            <a:r>
              <a:rPr lang="zh-CN" altLang="en-US" dirty="0" smtClean="0"/>
              <a:t>：</a:t>
            </a:r>
            <a:endParaRPr lang="zh-CN" altLang="en-US" dirty="0"/>
          </a:p>
          <a:p>
            <a:pPr>
              <a:lnSpc>
                <a:spcPct val="150000"/>
              </a:lnSpc>
              <a:buFont typeface="Wingdings" pitchFamily="2" charset="2"/>
              <a:buChar char="l"/>
            </a:pPr>
            <a:r>
              <a:rPr lang="zh-CN" altLang="en-US" dirty="0" smtClean="0"/>
              <a:t> 列表名 </a:t>
            </a:r>
            <a:r>
              <a:rPr lang="en-US" altLang="zh-CN" dirty="0" smtClean="0"/>
              <a:t>= [</a:t>
            </a:r>
            <a:r>
              <a:rPr lang="zh-CN" altLang="en-US" dirty="0" smtClean="0"/>
              <a:t>元素表达式 </a:t>
            </a:r>
            <a:r>
              <a:rPr lang="en-US" altLang="zh-CN" dirty="0" smtClean="0"/>
              <a:t>for </a:t>
            </a:r>
            <a:r>
              <a:rPr lang="zh-CN" altLang="en-US" dirty="0" smtClean="0"/>
              <a:t>循环变量 </a:t>
            </a:r>
            <a:r>
              <a:rPr lang="en-US" altLang="zh-CN" dirty="0" smtClean="0"/>
              <a:t>in </a:t>
            </a:r>
            <a:r>
              <a:rPr lang="zh-CN" altLang="en-US" dirty="0" smtClean="0"/>
              <a:t>可迭代对象 </a:t>
            </a:r>
            <a:r>
              <a:rPr lang="en-US" altLang="zh-CN" dirty="0" smtClean="0"/>
              <a:t>if </a:t>
            </a:r>
            <a:r>
              <a:rPr lang="zh-CN" altLang="en-US" dirty="0" smtClean="0"/>
              <a:t>条件表达式</a:t>
            </a:r>
            <a:r>
              <a:rPr lang="en-US" altLang="zh-CN" dirty="0" smtClean="0"/>
              <a:t>]</a:t>
            </a:r>
          </a:p>
          <a:p>
            <a:pPr>
              <a:lnSpc>
                <a:spcPct val="150000"/>
              </a:lnSpc>
              <a:buFont typeface="Wingdings" pitchFamily="2" charset="2"/>
              <a:buChar char="l"/>
            </a:pPr>
            <a:r>
              <a:rPr lang="zh-CN" altLang="en-US" dirty="0" smtClean="0"/>
              <a:t> 其中</a:t>
            </a:r>
            <a:r>
              <a:rPr lang="en-US" altLang="zh-CN" dirty="0" smtClean="0"/>
              <a:t>if</a:t>
            </a:r>
            <a:r>
              <a:rPr lang="zh-CN" altLang="en-US" dirty="0" smtClean="0"/>
              <a:t>部分是可选部分，需要对已有列表元素进行筛选可使用，不需要则省略</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632442" y="2178579"/>
            <a:ext cx="3713582" cy="2970044"/>
          </a:xfrm>
          <a:prstGeom prst="rect">
            <a:avLst/>
          </a:prstGeom>
          <a:noFill/>
        </p:spPr>
        <p:txBody>
          <a:bodyPr wrap="square">
            <a:spAutoFit/>
          </a:bodyPr>
          <a:lstStyle/>
          <a:p>
            <a:pPr>
              <a:lnSpc>
                <a:spcPct val="130000"/>
              </a:lnSpc>
            </a:pPr>
            <a:r>
              <a:rPr lang="en-US" altLang="zh-CN" dirty="0" smtClean="0"/>
              <a:t>cars=['Porsche', 'Volvo', 'BMW']</a:t>
            </a:r>
          </a:p>
          <a:p>
            <a:pPr>
              <a:lnSpc>
                <a:spcPct val="130000"/>
              </a:lnSpc>
            </a:pPr>
            <a:r>
              <a:rPr lang="en-US" altLang="zh-CN" dirty="0" smtClean="0"/>
              <a:t>print(cars[0])</a:t>
            </a:r>
          </a:p>
          <a:p>
            <a:pPr>
              <a:lnSpc>
                <a:spcPct val="130000"/>
              </a:lnSpc>
            </a:pPr>
            <a:r>
              <a:rPr lang="en-US" altLang="zh-CN" dirty="0" smtClean="0"/>
              <a:t>print(cars[2])</a:t>
            </a:r>
          </a:p>
          <a:p>
            <a:pPr>
              <a:lnSpc>
                <a:spcPct val="130000"/>
              </a:lnSpc>
            </a:pPr>
            <a:r>
              <a:rPr lang="en-US" altLang="zh-CN" dirty="0" smtClean="0"/>
              <a:t>print(cars[-1])</a:t>
            </a:r>
          </a:p>
          <a:p>
            <a:pPr>
              <a:lnSpc>
                <a:spcPct val="130000"/>
              </a:lnSpc>
            </a:pPr>
            <a:r>
              <a:rPr lang="en-US" altLang="zh-CN" dirty="0" smtClean="0"/>
              <a:t>print(cars[-3])</a:t>
            </a:r>
          </a:p>
          <a:p>
            <a:pPr>
              <a:lnSpc>
                <a:spcPct val="130000"/>
              </a:lnSpc>
            </a:pPr>
            <a:r>
              <a:rPr lang="en-US" altLang="zh-CN" dirty="0" smtClean="0"/>
              <a:t>cars[0]="Audi“</a:t>
            </a:r>
          </a:p>
          <a:p>
            <a:pPr>
              <a:lnSpc>
                <a:spcPct val="130000"/>
              </a:lnSpc>
            </a:pPr>
            <a:r>
              <a:rPr lang="en-US" altLang="zh-CN" dirty="0" smtClean="0"/>
              <a:t>print(cars)</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defRPr/>
            </a:pP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p:cNvCxnSpPr/>
          <p:nvPr/>
        </p:nvCxnSpPr>
        <p:spPr>
          <a:xfrm>
            <a:off x="7142147" y="1505787"/>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4.1.2  </a:t>
            </a:r>
            <a:r>
              <a:rPr lang="zh-CN" altLang="en-US" dirty="0"/>
              <a:t>列表</a:t>
            </a:r>
            <a:r>
              <a:rPr lang="zh-CN" altLang="en-US" dirty="0" smtClean="0"/>
              <a:t>的操</a:t>
            </a:r>
            <a:r>
              <a:rPr lang="zh-CN" altLang="en-US" dirty="0"/>
              <a:t>作</a:t>
            </a:r>
            <a:endParaRPr lang="zh-CN" altLang="zh-CN" dirty="0"/>
          </a:p>
        </p:txBody>
      </p:sp>
      <p:sp>
        <p:nvSpPr>
          <p:cNvPr id="20485" name="文本框 7"/>
          <p:cNvSpPr txBox="1">
            <a:spLocks noChangeArrowheads="1"/>
          </p:cNvSpPr>
          <p:nvPr/>
        </p:nvSpPr>
        <p:spPr bwMode="auto">
          <a:xfrm>
            <a:off x="7978238" y="1505787"/>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4" name="直接连接符 13"/>
          <p:cNvCxnSpPr/>
          <p:nvPr/>
        </p:nvCxnSpPr>
        <p:spPr>
          <a:xfrm>
            <a:off x="7978238" y="1889965"/>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602216" y="1429526"/>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a:solidFill>
                  <a:srgbClr val="1B3868"/>
                </a:solidFill>
              </a:rPr>
              <a:t>（</a:t>
            </a:r>
            <a:r>
              <a:rPr lang="en-US" altLang="zh-CN" sz="1800" b="1" dirty="0">
                <a:solidFill>
                  <a:srgbClr val="1B3868"/>
                </a:solidFill>
              </a:rPr>
              <a:t>1</a:t>
            </a:r>
            <a:r>
              <a:rPr lang="zh-CN" altLang="en-US" sz="1800" b="1" dirty="0" smtClean="0">
                <a:solidFill>
                  <a:srgbClr val="1B3868"/>
                </a:solidFill>
              </a:rPr>
              <a:t>）列表引用</a:t>
            </a:r>
            <a:endParaRPr lang="zh-CN" altLang="en-US" sz="1800" b="1" dirty="0">
              <a:solidFill>
                <a:srgbClr val="1B3868"/>
              </a:solidFill>
            </a:endParaRPr>
          </a:p>
        </p:txBody>
      </p:sp>
      <p:cxnSp>
        <p:nvCxnSpPr>
          <p:cNvPr id="15" name="直接连接符 14"/>
          <p:cNvCxnSpPr/>
          <p:nvPr/>
        </p:nvCxnSpPr>
        <p:spPr>
          <a:xfrm>
            <a:off x="822180" y="1836875"/>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6" y="2091929"/>
            <a:ext cx="6539931" cy="3333220"/>
          </a:xfrm>
          <a:prstGeom prst="rect">
            <a:avLst/>
          </a:prstGeom>
        </p:spPr>
        <p:txBody>
          <a:bodyPr wrap="square">
            <a:spAutoFit/>
          </a:bodyPr>
          <a:lstStyle/>
          <a:p>
            <a:pPr>
              <a:lnSpc>
                <a:spcPct val="130000"/>
              </a:lnSpc>
              <a:buFont typeface="Wingdings" pitchFamily="2" charset="2"/>
              <a:buChar char="l"/>
            </a:pPr>
            <a:r>
              <a:rPr lang="zh-CN" altLang="en-US" dirty="0" smtClean="0"/>
              <a:t> 列表是有序序列，可用连续的下标来标识序列中的元素，引用列表元素的语法是</a:t>
            </a:r>
            <a:r>
              <a:rPr lang="en-US" altLang="zh-CN" dirty="0" smtClean="0"/>
              <a:t>:</a:t>
            </a:r>
            <a:endParaRPr lang="zh-CN" altLang="en-US" dirty="0" smtClean="0"/>
          </a:p>
          <a:p>
            <a:pPr>
              <a:lnSpc>
                <a:spcPct val="130000"/>
              </a:lnSpc>
              <a:buFont typeface="Wingdings" pitchFamily="2" charset="2"/>
              <a:buChar char="l"/>
            </a:pPr>
            <a:r>
              <a:rPr lang="zh-CN" altLang="en-US" dirty="0" smtClean="0"/>
              <a:t> 列表名</a:t>
            </a:r>
            <a:r>
              <a:rPr lang="en-US" altLang="zh-CN" dirty="0" smtClean="0"/>
              <a:t>[</a:t>
            </a:r>
            <a:r>
              <a:rPr lang="zh-CN" altLang="en-US" dirty="0" smtClean="0"/>
              <a:t>下标</a:t>
            </a:r>
            <a:r>
              <a:rPr lang="en-US" altLang="zh-CN" dirty="0" smtClean="0"/>
              <a:t>]</a:t>
            </a:r>
          </a:p>
          <a:p>
            <a:pPr>
              <a:lnSpc>
                <a:spcPct val="130000"/>
              </a:lnSpc>
              <a:buFont typeface="Wingdings" pitchFamily="2" charset="2"/>
              <a:buChar char="l"/>
            </a:pPr>
            <a:r>
              <a:rPr lang="zh-CN" altLang="en-US" dirty="0" smtClean="0"/>
              <a:t>下标可使用正直也可使用负值，对长度为</a:t>
            </a:r>
            <a:r>
              <a:rPr lang="en-US" altLang="zh-CN" dirty="0" smtClean="0"/>
              <a:t>n</a:t>
            </a:r>
            <a:r>
              <a:rPr lang="zh-CN" altLang="en-US" dirty="0" smtClean="0"/>
              <a:t>的列表，正值下标的范围是</a:t>
            </a:r>
            <a:r>
              <a:rPr lang="en-US" altLang="zh-CN" dirty="0" smtClean="0"/>
              <a:t>[0,n-1]</a:t>
            </a:r>
            <a:r>
              <a:rPr lang="zh-CN" altLang="en-US" dirty="0" smtClean="0"/>
              <a:t>，表示正序引用，负值下标的范围是</a:t>
            </a:r>
            <a:r>
              <a:rPr lang="en-US" altLang="zh-CN" dirty="0" smtClean="0"/>
              <a:t>[-n,-1]</a:t>
            </a:r>
            <a:r>
              <a:rPr lang="zh-CN" altLang="en-US" dirty="0" smtClean="0"/>
              <a:t>，表示逆序引用</a:t>
            </a:r>
            <a:endParaRPr lang="en-US" altLang="zh-CN" dirty="0" smtClean="0"/>
          </a:p>
          <a:p>
            <a:pPr>
              <a:lnSpc>
                <a:spcPct val="130000"/>
              </a:lnSpc>
              <a:buFont typeface="Wingdings" pitchFamily="2" charset="2"/>
              <a:buChar char="l"/>
            </a:pPr>
            <a:r>
              <a:rPr lang="zh-CN" altLang="en-US" dirty="0" smtClean="0"/>
              <a:t> 用下标标识的列表元素可以象基本数据类型变量一样取值和赋值，如：</a:t>
            </a:r>
            <a:r>
              <a:rPr lang="en-US" altLang="zh-CN" dirty="0" smtClean="0"/>
              <a:t>l[0]=1</a:t>
            </a:r>
          </a:p>
          <a:p>
            <a:pPr>
              <a:lnSpc>
                <a:spcPct val="130000"/>
              </a:lnSpc>
              <a:buFont typeface="Wingdings" pitchFamily="2" charset="2"/>
              <a:buChar char="l"/>
            </a:pPr>
            <a:r>
              <a:rPr lang="en-US" altLang="zh-CN" dirty="0" smtClean="0"/>
              <a:t> </a:t>
            </a:r>
            <a:r>
              <a:rPr lang="zh-CN" altLang="en-US" dirty="0" smtClean="0"/>
              <a:t>用列表名可实现列表的整体引用，如</a:t>
            </a:r>
            <a:r>
              <a:rPr lang="en-US" altLang="zh-CN" dirty="0" smtClean="0"/>
              <a:t>print(l)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94310" y="1236187"/>
            <a:ext cx="5318659" cy="4770537"/>
          </a:xfrm>
          <a:prstGeom prst="rect">
            <a:avLst/>
          </a:prstGeom>
          <a:noFill/>
        </p:spPr>
        <p:txBody>
          <a:bodyPr wrap="square">
            <a:spAutoFit/>
          </a:bodyPr>
          <a:lstStyle/>
          <a:p>
            <a:pPr>
              <a:lnSpc>
                <a:spcPct val="130000"/>
              </a:lnSpc>
            </a:pPr>
            <a:r>
              <a:rPr lang="en-US" altLang="zh-CN" dirty="0" smtClean="0"/>
              <a:t>cars1=['</a:t>
            </a:r>
            <a:r>
              <a:rPr lang="en-US" altLang="zh-CN" dirty="0" err="1" smtClean="0"/>
              <a:t>Porsche','Volvo','BWM</a:t>
            </a:r>
            <a:r>
              <a:rPr lang="en-US" altLang="zh-CN" dirty="0" smtClean="0"/>
              <a:t>']</a:t>
            </a:r>
          </a:p>
          <a:p>
            <a:pPr>
              <a:lnSpc>
                <a:spcPct val="130000"/>
              </a:lnSpc>
            </a:pPr>
            <a:r>
              <a:rPr lang="en-US" altLang="zh-CN" dirty="0" smtClean="0"/>
              <a:t>cars2=['</a:t>
            </a:r>
            <a:r>
              <a:rPr lang="en-US" altLang="zh-CN" dirty="0" err="1" smtClean="0"/>
              <a:t>Toyota','Honda','Nissan</a:t>
            </a:r>
            <a:r>
              <a:rPr lang="en-US" altLang="zh-CN" dirty="0" smtClean="0"/>
              <a:t>']</a:t>
            </a:r>
          </a:p>
          <a:p>
            <a:pPr>
              <a:lnSpc>
                <a:spcPct val="130000"/>
              </a:lnSpc>
            </a:pPr>
            <a:r>
              <a:rPr lang="en-US" altLang="zh-CN" dirty="0" smtClean="0"/>
              <a:t>cars3=cars1 #</a:t>
            </a:r>
            <a:r>
              <a:rPr lang="zh-CN" altLang="en-US" dirty="0" smtClean="0"/>
              <a:t>列表名赋值</a:t>
            </a:r>
          </a:p>
          <a:p>
            <a:pPr>
              <a:lnSpc>
                <a:spcPct val="130000"/>
              </a:lnSpc>
            </a:pPr>
            <a:r>
              <a:rPr lang="en-US" altLang="zh-CN" dirty="0" smtClean="0"/>
              <a:t>cars2[1]=cars1[1] #</a:t>
            </a:r>
            <a:r>
              <a:rPr lang="zh-CN" altLang="en-US" dirty="0" smtClean="0"/>
              <a:t>列表元素赋值</a:t>
            </a:r>
          </a:p>
          <a:p>
            <a:pPr>
              <a:lnSpc>
                <a:spcPct val="130000"/>
              </a:lnSpc>
            </a:pPr>
            <a:r>
              <a:rPr lang="en-US" altLang="zh-CN" dirty="0" smtClean="0"/>
              <a:t>print(cars1)</a:t>
            </a:r>
          </a:p>
          <a:p>
            <a:pPr>
              <a:lnSpc>
                <a:spcPct val="130000"/>
              </a:lnSpc>
            </a:pPr>
            <a:r>
              <a:rPr lang="en-US" altLang="zh-CN" dirty="0" smtClean="0"/>
              <a:t>print(cars2)</a:t>
            </a:r>
          </a:p>
          <a:p>
            <a:pPr>
              <a:lnSpc>
                <a:spcPct val="130000"/>
              </a:lnSpc>
            </a:pPr>
            <a:r>
              <a:rPr lang="en-US" altLang="zh-CN" dirty="0" smtClean="0"/>
              <a:t>print(cars3)</a:t>
            </a:r>
          </a:p>
          <a:p>
            <a:pPr>
              <a:lnSpc>
                <a:spcPct val="130000"/>
              </a:lnSpc>
            </a:pPr>
            <a:r>
              <a:rPr lang="en-US" altLang="zh-CN" dirty="0" smtClean="0"/>
              <a:t>cars3[0]='Audi' #</a:t>
            </a:r>
            <a:r>
              <a:rPr lang="zh-CN" altLang="en-US" dirty="0" smtClean="0"/>
              <a:t>改变</a:t>
            </a:r>
            <a:r>
              <a:rPr lang="en-US" altLang="zh-CN" dirty="0" smtClean="0"/>
              <a:t>cars3</a:t>
            </a:r>
            <a:r>
              <a:rPr lang="zh-CN" altLang="en-US" dirty="0" smtClean="0"/>
              <a:t>会使</a:t>
            </a:r>
            <a:r>
              <a:rPr lang="en-US" altLang="zh-CN" dirty="0" smtClean="0"/>
              <a:t>cars1</a:t>
            </a:r>
            <a:r>
              <a:rPr lang="zh-CN" altLang="en-US" dirty="0" smtClean="0"/>
              <a:t>也发生改变</a:t>
            </a:r>
          </a:p>
          <a:p>
            <a:pPr>
              <a:lnSpc>
                <a:spcPct val="130000"/>
              </a:lnSpc>
            </a:pPr>
            <a:r>
              <a:rPr lang="en-US" altLang="zh-CN" dirty="0" smtClean="0"/>
              <a:t>cars2[1]='Audi' #</a:t>
            </a:r>
            <a:r>
              <a:rPr lang="zh-CN" altLang="en-US" dirty="0" smtClean="0"/>
              <a:t>改变</a:t>
            </a:r>
            <a:r>
              <a:rPr lang="en-US" altLang="zh-CN" dirty="0" smtClean="0"/>
              <a:t>cars2</a:t>
            </a:r>
            <a:r>
              <a:rPr lang="zh-CN" altLang="en-US" dirty="0" smtClean="0"/>
              <a:t>不会使</a:t>
            </a:r>
            <a:r>
              <a:rPr lang="en-US" altLang="zh-CN" dirty="0" smtClean="0"/>
              <a:t>cars1</a:t>
            </a:r>
            <a:r>
              <a:rPr lang="zh-CN" altLang="en-US" dirty="0" smtClean="0"/>
              <a:t>发生改变</a:t>
            </a:r>
          </a:p>
          <a:p>
            <a:pPr>
              <a:lnSpc>
                <a:spcPct val="130000"/>
              </a:lnSpc>
            </a:pPr>
            <a:r>
              <a:rPr lang="en-US" altLang="zh-CN" dirty="0" smtClean="0"/>
              <a:t>print(cars1)</a:t>
            </a:r>
          </a:p>
          <a:p>
            <a:pPr>
              <a:lnSpc>
                <a:spcPct val="130000"/>
              </a:lnSpc>
            </a:pPr>
            <a:r>
              <a:rPr lang="en-US" altLang="zh-CN" dirty="0" smtClean="0"/>
              <a:t>print(cars2)</a:t>
            </a:r>
          </a:p>
          <a:p>
            <a:pPr>
              <a:lnSpc>
                <a:spcPct val="130000"/>
              </a:lnSpc>
            </a:pPr>
            <a:r>
              <a:rPr lang="en-US" altLang="zh-CN" dirty="0" smtClean="0"/>
              <a:t>print(cars3)</a:t>
            </a:r>
          </a:p>
          <a:p>
            <a:pPr marL="285750" marR="0" lvl="0" indent="-285750" algn="l" defTabSz="914400" rtl="0" eaLnBrk="1" fontAlgn="auto" latinLnBrk="0" hangingPunct="1">
              <a:lnSpc>
                <a:spcPct val="130000"/>
              </a:lnSpc>
              <a:spcBef>
                <a:spcPts val="600"/>
              </a:spcBef>
              <a:spcAft>
                <a:spcPts val="600"/>
              </a:spcAft>
              <a:buClr>
                <a:srgbClr val="1B3868"/>
              </a:buClr>
              <a:buSzTx/>
              <a:buFontTx/>
              <a:buNone/>
              <a:defRPr/>
            </a:pPr>
            <a:endParaRPr kumimoji="0" lang="en-US" altLang="zh-CN" sz="1400" b="0" i="0" u="none" strike="noStrike" kern="1200" cap="none" spc="300" normalizeH="0" baseline="0" noProof="0" dirty="0">
              <a:ln>
                <a:noFill/>
              </a:ln>
              <a:solidFill>
                <a:srgbClr val="E7E6E6">
                  <a:lumMod val="50000"/>
                </a:srgbClr>
              </a:solidFill>
              <a:effectLst/>
              <a:uLnTx/>
              <a:uFillTx/>
              <a:latin typeface="微软雅黑 Light" panose="020B0502040204020203" pitchFamily="34" charset="-122"/>
              <a:ea typeface="微软雅黑 Light" panose="020B0502040204020203" pitchFamily="34" charset="-122"/>
              <a:cs typeface="+mn-cs"/>
            </a:endParaRPr>
          </a:p>
        </p:txBody>
      </p:sp>
      <p:cxnSp>
        <p:nvCxnSpPr>
          <p:cNvPr id="5" name="直接连接符 4"/>
          <p:cNvCxnSpPr/>
          <p:nvPr/>
        </p:nvCxnSpPr>
        <p:spPr>
          <a:xfrm>
            <a:off x="5192049" y="1384489"/>
            <a:ext cx="0" cy="4332287"/>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20484" name="标题 1"/>
          <p:cNvSpPr>
            <a:spLocks noGrp="1"/>
          </p:cNvSpPr>
          <p:nvPr>
            <p:ph type="title"/>
          </p:nvPr>
        </p:nvSpPr>
        <p:spPr>
          <a:xfrm>
            <a:off x="198438" y="411163"/>
            <a:ext cx="5524500" cy="511175"/>
          </a:xfrm>
        </p:spPr>
        <p:txBody>
          <a:bodyPr/>
          <a:lstStyle/>
          <a:p>
            <a:r>
              <a:rPr lang="en-US" altLang="zh-CN" dirty="0" smtClean="0"/>
              <a:t>4.1.2  </a:t>
            </a:r>
            <a:r>
              <a:rPr lang="zh-CN" altLang="en-US" dirty="0"/>
              <a:t>列表</a:t>
            </a:r>
            <a:r>
              <a:rPr lang="zh-CN" altLang="en-US" dirty="0" smtClean="0"/>
              <a:t>的操</a:t>
            </a:r>
            <a:r>
              <a:rPr lang="zh-CN" altLang="en-US" dirty="0"/>
              <a:t>作</a:t>
            </a:r>
            <a:endParaRPr lang="zh-CN" altLang="zh-CN" dirty="0"/>
          </a:p>
        </p:txBody>
      </p:sp>
      <p:sp>
        <p:nvSpPr>
          <p:cNvPr id="20485" name="文本框 7"/>
          <p:cNvSpPr txBox="1">
            <a:spLocks noChangeArrowheads="1"/>
          </p:cNvSpPr>
          <p:nvPr/>
        </p:nvSpPr>
        <p:spPr bwMode="auto">
          <a:xfrm>
            <a:off x="5794875" y="554065"/>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示例如下</a:t>
            </a:r>
            <a:r>
              <a:rPr lang="zh-CN" altLang="en-US" sz="1800" b="1" dirty="0">
                <a:solidFill>
                  <a:srgbClr val="1B3868"/>
                </a:solidFill>
              </a:rPr>
              <a:t>：</a:t>
            </a:r>
          </a:p>
        </p:txBody>
      </p:sp>
      <p:cxnSp>
        <p:nvCxnSpPr>
          <p:cNvPr id="14" name="直接连接符 13"/>
          <p:cNvCxnSpPr/>
          <p:nvPr/>
        </p:nvCxnSpPr>
        <p:spPr>
          <a:xfrm>
            <a:off x="5878851" y="1040880"/>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文本框 7"/>
          <p:cNvSpPr txBox="1">
            <a:spLocks noChangeArrowheads="1"/>
          </p:cNvSpPr>
          <p:nvPr/>
        </p:nvSpPr>
        <p:spPr bwMode="auto">
          <a:xfrm>
            <a:off x="765444" y="1461231"/>
            <a:ext cx="310673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微软雅黑" panose="020B0503020204020204" pitchFamily="34" charset="-122"/>
                <a:ea typeface="微软雅黑" panose="020B0503020204020204" pitchFamily="34" charset="-122"/>
              </a:defRPr>
            </a:lvl9pPr>
          </a:lstStyle>
          <a:p>
            <a:pPr lvl="0" fontAlgn="base">
              <a:lnSpc>
                <a:spcPct val="100000"/>
              </a:lnSpc>
              <a:spcBef>
                <a:spcPct val="0"/>
              </a:spcBef>
              <a:spcAft>
                <a:spcPct val="0"/>
              </a:spcAft>
              <a:buNone/>
            </a:pPr>
            <a:r>
              <a:rPr lang="zh-CN" altLang="en-US" sz="1800" b="1" dirty="0" smtClean="0">
                <a:solidFill>
                  <a:srgbClr val="1B3868"/>
                </a:solidFill>
              </a:rPr>
              <a:t>列表赋值与列表元素赋值</a:t>
            </a:r>
            <a:endParaRPr lang="zh-CN" altLang="en-US" sz="1800" b="1" dirty="0">
              <a:solidFill>
                <a:srgbClr val="1B3868"/>
              </a:solidFill>
            </a:endParaRPr>
          </a:p>
        </p:txBody>
      </p:sp>
      <p:cxnSp>
        <p:nvCxnSpPr>
          <p:cNvPr id="15" name="直接连接符 14"/>
          <p:cNvCxnSpPr/>
          <p:nvPr/>
        </p:nvCxnSpPr>
        <p:spPr>
          <a:xfrm>
            <a:off x="834783" y="1879935"/>
            <a:ext cx="2283304" cy="0"/>
          </a:xfrm>
          <a:prstGeom prst="line">
            <a:avLst/>
          </a:prstGeom>
          <a:ln>
            <a:gradFill>
              <a:gsLst>
                <a:gs pos="0">
                  <a:srgbClr val="1B3868"/>
                </a:gs>
                <a:gs pos="100000">
                  <a:srgbClr val="1B3868">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02217" y="2091929"/>
            <a:ext cx="4277694" cy="1172629"/>
          </a:xfrm>
          <a:prstGeom prst="rect">
            <a:avLst/>
          </a:prstGeom>
        </p:spPr>
        <p:txBody>
          <a:bodyPr wrap="square">
            <a:spAutoFit/>
          </a:bodyPr>
          <a:lstStyle/>
          <a:p>
            <a:pPr>
              <a:lnSpc>
                <a:spcPct val="130000"/>
              </a:lnSpc>
            </a:pPr>
            <a:r>
              <a:rPr lang="zh-CN" altLang="en-US" dirty="0" smtClean="0"/>
              <a:t>      列表元素赋值会创建元素的副本，而列表名赋值则不会</a:t>
            </a:r>
            <a:endParaRPr lang="en-US" altLang="zh-CN" dirty="0" smtClean="0"/>
          </a:p>
          <a:p>
            <a:pPr>
              <a:lnSpc>
                <a:spcPct val="130000"/>
              </a:lnSpc>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8339</Words>
  <Application>Microsoft Office PowerPoint</Application>
  <PresentationFormat>自定义</PresentationFormat>
  <Paragraphs>851</Paragraphs>
  <Slides>64</Slides>
  <Notes>0</Notes>
  <HiddenSlides>0</HiddenSlides>
  <MMClips>0</MMClips>
  <ScaleCrop>false</ScaleCrop>
  <HeadingPairs>
    <vt:vector size="4" baseType="variant">
      <vt:variant>
        <vt:lpstr>主题</vt:lpstr>
      </vt:variant>
      <vt:variant>
        <vt:i4>1</vt:i4>
      </vt:variant>
      <vt:variant>
        <vt:lpstr>幻灯片标题</vt:lpstr>
      </vt:variant>
      <vt:variant>
        <vt:i4>64</vt:i4>
      </vt:variant>
    </vt:vector>
  </HeadingPairs>
  <TitlesOfParts>
    <vt:vector size="65" baseType="lpstr">
      <vt:lpstr>Office 主题​​</vt:lpstr>
      <vt:lpstr>Python语言</vt:lpstr>
      <vt:lpstr>目录 CONTENT</vt:lpstr>
      <vt:lpstr>组合数据类型</vt:lpstr>
      <vt:lpstr>4.1 列表</vt:lpstr>
      <vt:lpstr>4.1.1 列表创建</vt:lpstr>
      <vt:lpstr>4.1.1 列表创建</vt:lpstr>
      <vt:lpstr>4.1.1 列表创建</vt:lpstr>
      <vt:lpstr>4.1.2  列表的操作</vt:lpstr>
      <vt:lpstr>4.1.2  列表的操作</vt:lpstr>
      <vt:lpstr>4.1.2  列表的操作</vt:lpstr>
      <vt:lpstr>4.1.2  列表的操作</vt:lpstr>
      <vt:lpstr>4.1.2  列表的操作</vt:lpstr>
      <vt:lpstr>4.1.2  列表的操作</vt:lpstr>
      <vt:lpstr>4.1.2列表的操作</vt:lpstr>
      <vt:lpstr>4.1.3列表的应用</vt:lpstr>
      <vt:lpstr>4.1.3列表的应用</vt:lpstr>
      <vt:lpstr>4.1.4 二维列表</vt:lpstr>
      <vt:lpstr>4.2 元组</vt:lpstr>
      <vt:lpstr>4.2.1 元组的创建与访问</vt:lpstr>
      <vt:lpstr>4.2.1 元组的创建与访问</vt:lpstr>
      <vt:lpstr>4.2.1 元组的创建与访问</vt:lpstr>
      <vt:lpstr>4.2.1 元组的创建与访问</vt:lpstr>
      <vt:lpstr>4.2.2 元组与列表通用操作</vt:lpstr>
      <vt:lpstr>4.2.2 元组与列表通用操作</vt:lpstr>
      <vt:lpstr>4.2.2 元组与列表通用操作</vt:lpstr>
      <vt:lpstr>4.2.2 元组与列表通用操作</vt:lpstr>
      <vt:lpstr>4.2.2 元组与列表通用操作</vt:lpstr>
      <vt:lpstr>4.2.3 序列类型间的相互转换</vt:lpstr>
      <vt:lpstr>4.2.3 序列类型间的相互转换</vt:lpstr>
      <vt:lpstr>4.2.4 元组的应用</vt:lpstr>
      <vt:lpstr>4.2.4 元组的应用</vt:lpstr>
      <vt:lpstr>4.2.4 元组的应用</vt:lpstr>
      <vt:lpstr>4.2.4 元组的应用</vt:lpstr>
      <vt:lpstr>4.2.4 元组的应用</vt:lpstr>
      <vt:lpstr>4.3 集合</vt:lpstr>
      <vt:lpstr>4.3.1 集合的创建</vt:lpstr>
      <vt:lpstr>4.3.1 集合的创建</vt:lpstr>
      <vt:lpstr>4.3.1 集合的创建</vt:lpstr>
      <vt:lpstr>4.3.1 集合的创建</vt:lpstr>
      <vt:lpstr>4.3.2集合的操作</vt:lpstr>
      <vt:lpstr>4.3.2集合的操作</vt:lpstr>
      <vt:lpstr>4.3.2集合的操作</vt:lpstr>
      <vt:lpstr>4.3.2集合的操作</vt:lpstr>
      <vt:lpstr>4.3.3集合的应用</vt:lpstr>
      <vt:lpstr>4.3.3集合的应用</vt:lpstr>
      <vt:lpstr>4.3.3集合的应用</vt:lpstr>
      <vt:lpstr>4.4 字典</vt:lpstr>
      <vt:lpstr>4.4.1 字典的创建</vt:lpstr>
      <vt:lpstr>4.4.1 字典的创建</vt:lpstr>
      <vt:lpstr>4.4.1 字典的创建</vt:lpstr>
      <vt:lpstr>4.4.1 字典的创建</vt:lpstr>
      <vt:lpstr>4.4.2字典的基本操作</vt:lpstr>
      <vt:lpstr>4.4.2字典的基本操作</vt:lpstr>
      <vt:lpstr>4.4.2字典的基本操作</vt:lpstr>
      <vt:lpstr>4.4.2字典的基本操作</vt:lpstr>
      <vt:lpstr>4.4.3字典应用</vt:lpstr>
      <vt:lpstr>4.4.3字典应用</vt:lpstr>
      <vt:lpstr>4.4.3字典应用</vt:lpstr>
      <vt:lpstr>4.4.3字典应用</vt:lpstr>
      <vt:lpstr>4.5组合数据类型的区别</vt:lpstr>
      <vt:lpstr>4.5 列表、元组、集合、字典的区别</vt:lpstr>
      <vt:lpstr>4.6 综合案例</vt:lpstr>
      <vt:lpstr>4.6 综合案例-词频统计</vt:lpstr>
      <vt:lpstr>感谢聆听</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Python语言程序设计</dc:title>
  <dc:creator>weiwei</dc:creator>
  <cp:lastModifiedBy>Administrator</cp:lastModifiedBy>
  <cp:revision>96</cp:revision>
  <dcterms:created xsi:type="dcterms:W3CDTF">2019-08-01T01:41:00Z</dcterms:created>
  <dcterms:modified xsi:type="dcterms:W3CDTF">2021-06-18T02:11:11Z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207B80F8F78047B9AB0F2C0477713DE3</vt:lpwstr>
  </property>
  <property fmtid="{D5CDD505-2E9C-101B-9397-08002B2CF9AE}" pid="3" name="KSOProductBuildVer">
    <vt:lpwstr>2052-11.1.0.10495</vt:lpwstr>
  </property>
</Properties>
</file>