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683" r:id="rId2"/>
    <p:sldId id="549" r:id="rId3"/>
    <p:sldId id="551" r:id="rId4"/>
    <p:sldId id="740" r:id="rId5"/>
    <p:sldId id="552" r:id="rId6"/>
    <p:sldId id="553" r:id="rId7"/>
    <p:sldId id="772" r:id="rId8"/>
    <p:sldId id="773" r:id="rId9"/>
    <p:sldId id="774" r:id="rId10"/>
    <p:sldId id="775" r:id="rId11"/>
    <p:sldId id="776" r:id="rId12"/>
    <p:sldId id="777" r:id="rId13"/>
    <p:sldId id="778" r:id="rId14"/>
    <p:sldId id="779" r:id="rId15"/>
    <p:sldId id="780" r:id="rId16"/>
    <p:sldId id="782" r:id="rId17"/>
    <p:sldId id="783" r:id="rId18"/>
    <p:sldId id="784" r:id="rId19"/>
    <p:sldId id="789" r:id="rId20"/>
    <p:sldId id="790" r:id="rId21"/>
    <p:sldId id="785" r:id="rId22"/>
    <p:sldId id="786" r:id="rId23"/>
    <p:sldId id="787" r:id="rId24"/>
    <p:sldId id="788" r:id="rId25"/>
    <p:sldId id="584" r:id="rId26"/>
    <p:sldId id="746" r:id="rId27"/>
    <p:sldId id="747" r:id="rId28"/>
    <p:sldId id="585" r:id="rId29"/>
    <p:sldId id="749" r:id="rId30"/>
    <p:sldId id="750" r:id="rId31"/>
    <p:sldId id="751" r:id="rId32"/>
    <p:sldId id="752" r:id="rId33"/>
    <p:sldId id="753" r:id="rId34"/>
    <p:sldId id="754" r:id="rId35"/>
    <p:sldId id="755" r:id="rId36"/>
    <p:sldId id="756" r:id="rId37"/>
    <p:sldId id="757" r:id="rId38"/>
    <p:sldId id="758" r:id="rId39"/>
    <p:sldId id="759" r:id="rId40"/>
    <p:sldId id="760" r:id="rId41"/>
    <p:sldId id="761" r:id="rId42"/>
    <p:sldId id="762" r:id="rId43"/>
    <p:sldId id="763" r:id="rId44"/>
    <p:sldId id="764" r:id="rId45"/>
    <p:sldId id="765" r:id="rId46"/>
    <p:sldId id="766" r:id="rId47"/>
    <p:sldId id="767" r:id="rId48"/>
    <p:sldId id="768" r:id="rId49"/>
    <p:sldId id="770" r:id="rId50"/>
    <p:sldId id="771" r:id="rId51"/>
    <p:sldId id="627" r:id="rId52"/>
    <p:sldId id="629" r:id="rId53"/>
    <p:sldId id="630" r:id="rId54"/>
    <p:sldId id="631" r:id="rId55"/>
    <p:sldId id="632" r:id="rId56"/>
    <p:sldId id="633" r:id="rId57"/>
    <p:sldId id="635" r:id="rId58"/>
    <p:sldId id="636"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2" autoAdjust="0"/>
  </p:normalViewPr>
  <p:slideViewPr>
    <p:cSldViewPr snapToGrid="0">
      <p:cViewPr varScale="1">
        <p:scale>
          <a:sx n="56" d="100"/>
          <a:sy n="56" d="100"/>
        </p:scale>
        <p:origin x="-101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6D544-0281-498E-97A9-FA611A790984}" type="datetimeFigureOut">
              <a:rPr lang="zh-CN" altLang="en-US" smtClean="0"/>
              <a:t>2022/4/28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008F8-0436-40C1-8EA2-3338FDC04F5D}" type="slidenum">
              <a:rPr lang="zh-CN" altLang="en-US" smtClean="0"/>
              <a:t>‹#›</a:t>
            </a:fld>
            <a:endParaRPr lang="zh-CN" altLang="en-US"/>
          </a:p>
        </p:txBody>
      </p:sp>
    </p:spTree>
    <p:extLst>
      <p:ext uri="{BB962C8B-B14F-4D97-AF65-F5344CB8AC3E}">
        <p14:creationId xmlns:p14="http://schemas.microsoft.com/office/powerpoint/2010/main" val="287398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4</a:t>
            </a:fld>
            <a:endParaRPr lang="zh-CN" altLang="en-US"/>
          </a:p>
        </p:txBody>
      </p:sp>
    </p:spTree>
    <p:extLst>
      <p:ext uri="{BB962C8B-B14F-4D97-AF65-F5344CB8AC3E}">
        <p14:creationId xmlns:p14="http://schemas.microsoft.com/office/powerpoint/2010/main" val="3224227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13</a:t>
            </a:fld>
            <a:endParaRPr lang="zh-CN" altLang="en-US"/>
          </a:p>
        </p:txBody>
      </p:sp>
    </p:spTree>
    <p:extLst>
      <p:ext uri="{BB962C8B-B14F-4D97-AF65-F5344CB8AC3E}">
        <p14:creationId xmlns:p14="http://schemas.microsoft.com/office/powerpoint/2010/main" val="1840332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14</a:t>
            </a:fld>
            <a:endParaRPr lang="zh-CN" altLang="en-US"/>
          </a:p>
        </p:txBody>
      </p:sp>
    </p:spTree>
    <p:extLst>
      <p:ext uri="{BB962C8B-B14F-4D97-AF65-F5344CB8AC3E}">
        <p14:creationId xmlns:p14="http://schemas.microsoft.com/office/powerpoint/2010/main" val="385523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15</a:t>
            </a:fld>
            <a:endParaRPr lang="zh-CN" altLang="en-US"/>
          </a:p>
        </p:txBody>
      </p:sp>
    </p:spTree>
    <p:extLst>
      <p:ext uri="{BB962C8B-B14F-4D97-AF65-F5344CB8AC3E}">
        <p14:creationId xmlns:p14="http://schemas.microsoft.com/office/powerpoint/2010/main" val="630782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16</a:t>
            </a:fld>
            <a:endParaRPr lang="zh-CN" altLang="en-US"/>
          </a:p>
        </p:txBody>
      </p:sp>
    </p:spTree>
    <p:extLst>
      <p:ext uri="{BB962C8B-B14F-4D97-AF65-F5344CB8AC3E}">
        <p14:creationId xmlns:p14="http://schemas.microsoft.com/office/powerpoint/2010/main" val="247150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17</a:t>
            </a:fld>
            <a:endParaRPr lang="zh-CN" altLang="en-US"/>
          </a:p>
        </p:txBody>
      </p:sp>
    </p:spTree>
    <p:extLst>
      <p:ext uri="{BB962C8B-B14F-4D97-AF65-F5344CB8AC3E}">
        <p14:creationId xmlns:p14="http://schemas.microsoft.com/office/powerpoint/2010/main" val="4142517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18</a:t>
            </a:fld>
            <a:endParaRPr lang="zh-CN" altLang="en-US"/>
          </a:p>
        </p:txBody>
      </p:sp>
    </p:spTree>
    <p:extLst>
      <p:ext uri="{BB962C8B-B14F-4D97-AF65-F5344CB8AC3E}">
        <p14:creationId xmlns:p14="http://schemas.microsoft.com/office/powerpoint/2010/main" val="140824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19</a:t>
            </a:fld>
            <a:endParaRPr lang="zh-CN" altLang="en-US"/>
          </a:p>
        </p:txBody>
      </p:sp>
    </p:spTree>
    <p:extLst>
      <p:ext uri="{BB962C8B-B14F-4D97-AF65-F5344CB8AC3E}">
        <p14:creationId xmlns:p14="http://schemas.microsoft.com/office/powerpoint/2010/main" val="1912804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20</a:t>
            </a:fld>
            <a:endParaRPr lang="zh-CN" altLang="en-US"/>
          </a:p>
        </p:txBody>
      </p:sp>
    </p:spTree>
    <p:extLst>
      <p:ext uri="{BB962C8B-B14F-4D97-AF65-F5344CB8AC3E}">
        <p14:creationId xmlns:p14="http://schemas.microsoft.com/office/powerpoint/2010/main" val="62490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21</a:t>
            </a:fld>
            <a:endParaRPr lang="zh-CN" altLang="en-US"/>
          </a:p>
        </p:txBody>
      </p:sp>
    </p:spTree>
    <p:extLst>
      <p:ext uri="{BB962C8B-B14F-4D97-AF65-F5344CB8AC3E}">
        <p14:creationId xmlns:p14="http://schemas.microsoft.com/office/powerpoint/2010/main" val="2267526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7008F8-0436-40C1-8EA2-3338FDC04F5D}" type="slidenum">
              <a:rPr lang="zh-CN" altLang="en-US" smtClean="0"/>
              <a:t>22</a:t>
            </a:fld>
            <a:endParaRPr lang="zh-CN" altLang="en-US"/>
          </a:p>
        </p:txBody>
      </p:sp>
    </p:spTree>
    <p:extLst>
      <p:ext uri="{BB962C8B-B14F-4D97-AF65-F5344CB8AC3E}">
        <p14:creationId xmlns:p14="http://schemas.microsoft.com/office/powerpoint/2010/main" val="136033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5</a:t>
            </a:fld>
            <a:endParaRPr lang="zh-CN" altLang="en-US"/>
          </a:p>
        </p:txBody>
      </p:sp>
    </p:spTree>
    <p:extLst>
      <p:ext uri="{BB962C8B-B14F-4D97-AF65-F5344CB8AC3E}">
        <p14:creationId xmlns:p14="http://schemas.microsoft.com/office/powerpoint/2010/main" val="125502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7008F8-0436-40C1-8EA2-3338FDC04F5D}" type="slidenum">
              <a:rPr lang="zh-CN" altLang="en-US" smtClean="0"/>
              <a:t>23</a:t>
            </a:fld>
            <a:endParaRPr lang="zh-CN" altLang="en-US"/>
          </a:p>
        </p:txBody>
      </p:sp>
    </p:spTree>
    <p:extLst>
      <p:ext uri="{BB962C8B-B14F-4D97-AF65-F5344CB8AC3E}">
        <p14:creationId xmlns:p14="http://schemas.microsoft.com/office/powerpoint/2010/main" val="1360335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7008F8-0436-40C1-8EA2-3338FDC04F5D}" type="slidenum">
              <a:rPr lang="zh-CN" altLang="en-US" smtClean="0"/>
              <a:t>24</a:t>
            </a:fld>
            <a:endParaRPr lang="zh-CN" altLang="en-US"/>
          </a:p>
        </p:txBody>
      </p:sp>
    </p:spTree>
    <p:extLst>
      <p:ext uri="{BB962C8B-B14F-4D97-AF65-F5344CB8AC3E}">
        <p14:creationId xmlns:p14="http://schemas.microsoft.com/office/powerpoint/2010/main" val="4034858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25</a:t>
            </a:fld>
            <a:endParaRPr lang="zh-CN" altLang="en-US"/>
          </a:p>
        </p:txBody>
      </p:sp>
    </p:spTree>
    <p:extLst>
      <p:ext uri="{BB962C8B-B14F-4D97-AF65-F5344CB8AC3E}">
        <p14:creationId xmlns:p14="http://schemas.microsoft.com/office/powerpoint/2010/main" val="2431238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26</a:t>
            </a:fld>
            <a:endParaRPr lang="zh-CN" altLang="en-US"/>
          </a:p>
        </p:txBody>
      </p:sp>
    </p:spTree>
    <p:extLst>
      <p:ext uri="{BB962C8B-B14F-4D97-AF65-F5344CB8AC3E}">
        <p14:creationId xmlns:p14="http://schemas.microsoft.com/office/powerpoint/2010/main" val="1007634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27</a:t>
            </a:fld>
            <a:endParaRPr lang="zh-CN" altLang="en-US"/>
          </a:p>
        </p:txBody>
      </p:sp>
    </p:spTree>
    <p:extLst>
      <p:ext uri="{BB962C8B-B14F-4D97-AF65-F5344CB8AC3E}">
        <p14:creationId xmlns:p14="http://schemas.microsoft.com/office/powerpoint/2010/main" val="178008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28</a:t>
            </a:fld>
            <a:endParaRPr lang="zh-CN" altLang="en-US"/>
          </a:p>
        </p:txBody>
      </p:sp>
    </p:spTree>
    <p:extLst>
      <p:ext uri="{BB962C8B-B14F-4D97-AF65-F5344CB8AC3E}">
        <p14:creationId xmlns:p14="http://schemas.microsoft.com/office/powerpoint/2010/main" val="154606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6</a:t>
            </a:fld>
            <a:endParaRPr lang="zh-CN" altLang="en-US"/>
          </a:p>
        </p:txBody>
      </p:sp>
    </p:spTree>
    <p:extLst>
      <p:ext uri="{BB962C8B-B14F-4D97-AF65-F5344CB8AC3E}">
        <p14:creationId xmlns:p14="http://schemas.microsoft.com/office/powerpoint/2010/main" val="187419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7</a:t>
            </a:fld>
            <a:endParaRPr lang="zh-CN" altLang="en-US"/>
          </a:p>
        </p:txBody>
      </p:sp>
    </p:spTree>
    <p:extLst>
      <p:ext uri="{BB962C8B-B14F-4D97-AF65-F5344CB8AC3E}">
        <p14:creationId xmlns:p14="http://schemas.microsoft.com/office/powerpoint/2010/main" val="34715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8</a:t>
            </a:fld>
            <a:endParaRPr lang="zh-CN" altLang="en-US"/>
          </a:p>
        </p:txBody>
      </p:sp>
    </p:spTree>
    <p:extLst>
      <p:ext uri="{BB962C8B-B14F-4D97-AF65-F5344CB8AC3E}">
        <p14:creationId xmlns:p14="http://schemas.microsoft.com/office/powerpoint/2010/main" val="390723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9</a:t>
            </a:fld>
            <a:endParaRPr lang="zh-CN" altLang="en-US"/>
          </a:p>
        </p:txBody>
      </p:sp>
    </p:spTree>
    <p:extLst>
      <p:ext uri="{BB962C8B-B14F-4D97-AF65-F5344CB8AC3E}">
        <p14:creationId xmlns:p14="http://schemas.microsoft.com/office/powerpoint/2010/main" val="3789107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10</a:t>
            </a:fld>
            <a:endParaRPr lang="zh-CN" altLang="en-US"/>
          </a:p>
        </p:txBody>
      </p:sp>
    </p:spTree>
    <p:extLst>
      <p:ext uri="{BB962C8B-B14F-4D97-AF65-F5344CB8AC3E}">
        <p14:creationId xmlns:p14="http://schemas.microsoft.com/office/powerpoint/2010/main" val="306297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11</a:t>
            </a:fld>
            <a:endParaRPr lang="zh-CN" altLang="en-US"/>
          </a:p>
        </p:txBody>
      </p:sp>
    </p:spTree>
    <p:extLst>
      <p:ext uri="{BB962C8B-B14F-4D97-AF65-F5344CB8AC3E}">
        <p14:creationId xmlns:p14="http://schemas.microsoft.com/office/powerpoint/2010/main" val="231994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12</a:t>
            </a:fld>
            <a:endParaRPr lang="zh-CN" altLang="en-US"/>
          </a:p>
        </p:txBody>
      </p:sp>
    </p:spTree>
    <p:extLst>
      <p:ext uri="{BB962C8B-B14F-4D97-AF65-F5344CB8AC3E}">
        <p14:creationId xmlns:p14="http://schemas.microsoft.com/office/powerpoint/2010/main" val="270819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0321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1882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4127036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前言">
    <p:spTree>
      <p:nvGrpSpPr>
        <p:cNvPr id="1" name=""/>
        <p:cNvGrpSpPr/>
        <p:nvPr/>
      </p:nvGrpSpPr>
      <p:grpSpPr>
        <a:xfrm>
          <a:off x="0" y="0"/>
          <a:ext cx="0" cy="0"/>
          <a:chOff x="0" y="0"/>
          <a:chExt cx="0" cy="0"/>
        </a:xfrm>
      </p:grpSpPr>
      <p:sp>
        <p:nvSpPr>
          <p:cNvPr id="2" name="椭圆 6"/>
          <p:cNvSpPr/>
          <p:nvPr/>
        </p:nvSpPr>
        <p:spPr>
          <a:xfrm>
            <a:off x="2474913" y="5561013"/>
            <a:ext cx="1009650" cy="1009650"/>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1117600" y="1190625"/>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7600" y="5722938"/>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sp>
        <p:nvSpPr>
          <p:cNvPr id="10" name="任意多边形: 形状 15"/>
          <p:cNvSpPr/>
          <p:nvPr/>
        </p:nvSpPr>
        <p:spPr>
          <a:xfrm>
            <a:off x="0" y="401638"/>
            <a:ext cx="43434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0" y="6305550"/>
            <a:ext cx="12192000" cy="555625"/>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11"/>
          <p:cNvSpPr/>
          <p:nvPr/>
        </p:nvSpPr>
        <p:spPr>
          <a:xfrm rot="16200000">
            <a:off x="1023144" y="5144294"/>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5400000">
            <a:off x="10891044" y="1107281"/>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11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椭圆 13"/>
          <p:cNvSpPr/>
          <p:nvPr/>
        </p:nvSpPr>
        <p:spPr>
          <a:xfrm>
            <a:off x="-425450" y="1898650"/>
            <a:ext cx="1009650" cy="100965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pic>
        <p:nvPicPr>
          <p:cNvPr id="4107" name="图片 15"/>
          <p:cNvPicPr>
            <a:picLocks noChangeAspect="1"/>
          </p:cNvPicPr>
          <p:nvPr userDrawn="1"/>
        </p:nvPicPr>
        <p:blipFill>
          <a:blip r:embed="rId2"/>
          <a:stretch>
            <a:fillRect/>
          </a:stretch>
        </p:blipFill>
        <p:spPr>
          <a:xfrm>
            <a:off x="190500" y="485775"/>
            <a:ext cx="671513" cy="669925"/>
          </a:xfrm>
          <a:prstGeom prst="rect">
            <a:avLst/>
          </a:prstGeom>
          <a:noFill/>
          <a:ln w="9525">
            <a:noFill/>
          </a:ln>
        </p:spPr>
      </p:pic>
      <p:sp>
        <p:nvSpPr>
          <p:cNvPr id="7" name="标题 6"/>
          <p:cNvSpPr>
            <a:spLocks noGrp="1"/>
          </p:cNvSpPr>
          <p:nvPr>
            <p:ph type="title"/>
          </p:nvPr>
        </p:nvSpPr>
        <p:spPr>
          <a:xfrm>
            <a:off x="990160" y="498570"/>
            <a:ext cx="3172265" cy="622302"/>
          </a:xfrm>
        </p:spPr>
        <p:txBody>
          <a:bodyPr>
            <a:normAutofit/>
          </a:bodyPr>
          <a:lstStyle>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2022/4/28</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4261527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矩形 7"/>
          <p:cNvSpPr/>
          <p:nvPr/>
        </p:nvSpPr>
        <p:spPr>
          <a:xfrm>
            <a:off x="-11332" y="0"/>
            <a:ext cx="12203332" cy="6858000"/>
          </a:xfrm>
          <a:prstGeom prst="rect">
            <a:avLst/>
          </a:prstGeom>
          <a:gradFill>
            <a:gsLst>
              <a:gs pos="0">
                <a:srgbClr val="203A6B"/>
              </a:gs>
              <a:gs pos="75000">
                <a:srgbClr val="203A6B">
                  <a:alpha val="84000"/>
                </a:srgbClr>
              </a:gs>
              <a:gs pos="38000">
                <a:srgbClr val="203A6B">
                  <a:alpha val="74000"/>
                </a:srgbClr>
              </a:gs>
              <a:gs pos="100000">
                <a:srgbClr val="203A6B">
                  <a:alpha val="95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0" y="0"/>
            <a:ext cx="12192000" cy="163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1112" y="5764213"/>
            <a:ext cx="12215813" cy="1116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形状 15"/>
          <p:cNvSpPr/>
          <p:nvPr/>
        </p:nvSpPr>
        <p:spPr>
          <a:xfrm>
            <a:off x="0" y="398463"/>
            <a:ext cx="31623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8248650" y="1193800"/>
            <a:ext cx="361950" cy="36195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9836150" y="-373062"/>
            <a:ext cx="933450" cy="9350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014913" y="360363"/>
            <a:ext cx="719138" cy="7191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flipH="1">
            <a:off x="1331913" y="6350000"/>
            <a:ext cx="350838" cy="3508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25" name="标题 24"/>
          <p:cNvSpPr>
            <a:spLocks noGrp="1"/>
          </p:cNvSpPr>
          <p:nvPr>
            <p:ph type="title"/>
          </p:nvPr>
        </p:nvSpPr>
        <p:spPr>
          <a:xfrm>
            <a:off x="-11332" y="443878"/>
            <a:ext cx="2983132" cy="714177"/>
          </a:xfrm>
        </p:spPr>
        <p:txBody>
          <a:bodyPr>
            <a:normAutofit/>
          </a:bodyPr>
          <a:lstStyle>
            <a:lvl1pPr algn="ctr">
              <a:defRPr sz="2400" b="1" i="0" spc="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2022/4/28</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413703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7" name="椭圆 6"/>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5400000" flipH="1" flipV="1">
            <a:off x="1435894" y="-284956"/>
            <a:ext cx="46038" cy="2520950"/>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0" y="6765925"/>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rot="10800000">
            <a:off x="0" y="0"/>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14" name="标题 1"/>
          <p:cNvSpPr>
            <a:spLocks noGrp="1"/>
          </p:cNvSpPr>
          <p:nvPr>
            <p:ph type="title"/>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2022/4/28</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144263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4">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21AB6F8D-2E4A-4FF6-A564-D4BAA6DD59E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3125" b="42232"/>
          <a:stretch/>
        </p:blipFill>
        <p:spPr>
          <a:xfrm>
            <a:off x="0" y="3259658"/>
            <a:ext cx="12192000" cy="3628571"/>
          </a:xfrm>
          <a:prstGeom prst="rect">
            <a:avLst/>
          </a:prstGeom>
        </p:spPr>
      </p:pic>
      <p:sp>
        <p:nvSpPr>
          <p:cNvPr id="9" name="矩形 8">
            <a:extLst>
              <a:ext uri="{FF2B5EF4-FFF2-40B4-BE49-F238E27FC236}">
                <a16:creationId xmlns:a16="http://schemas.microsoft.com/office/drawing/2014/main" xmlns="" id="{1BD50A56-20DD-4189-A425-70B3103FF2BB}"/>
              </a:ext>
            </a:extLst>
          </p:cNvPr>
          <p:cNvSpPr/>
          <p:nvPr userDrawn="1"/>
        </p:nvSpPr>
        <p:spPr>
          <a:xfrm>
            <a:off x="-12351" y="3122905"/>
            <a:ext cx="12237176" cy="3902075"/>
          </a:xfrm>
          <a:prstGeom prst="rect">
            <a:avLst/>
          </a:prstGeom>
          <a:gradFill>
            <a:gsLst>
              <a:gs pos="0">
                <a:schemeClr val="bg1"/>
              </a:gs>
              <a:gs pos="69000">
                <a:schemeClr val="bg1">
                  <a:alpha val="94000"/>
                </a:schemeClr>
              </a:gs>
              <a:gs pos="38000">
                <a:schemeClr val="bg1"/>
              </a:gs>
              <a:gs pos="100000">
                <a:schemeClr val="bg1">
                  <a:alpha val="60000"/>
                </a:schemeClr>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xmlns="" id="{36C1ED09-0180-4DC0-AE89-F0C28697F08F}"/>
              </a:ext>
            </a:extLst>
          </p:cNvPr>
          <p:cNvSpPr/>
          <p:nvPr userDrawn="1"/>
        </p:nvSpPr>
        <p:spPr>
          <a:xfrm>
            <a:off x="11724581" y="3812536"/>
            <a:ext cx="934838" cy="9348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xmlns="" id="{E67F5EA8-B044-460C-B969-A7C1054843FD}"/>
              </a:ext>
            </a:extLst>
          </p:cNvPr>
          <p:cNvSpPr/>
          <p:nvPr userDrawn="1"/>
        </p:nvSpPr>
        <p:spPr>
          <a:xfrm>
            <a:off x="4261786" y="-360931"/>
            <a:ext cx="842078" cy="84207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xmlns="" id="{11EB82F1-CAEF-4CA6-920B-604718AC3FED}"/>
              </a:ext>
            </a:extLst>
          </p:cNvPr>
          <p:cNvSpPr/>
          <p:nvPr userDrawn="1"/>
        </p:nvSpPr>
        <p:spPr>
          <a:xfrm rot="5400000" flipH="1" flipV="1">
            <a:off x="1435914" y="-285378"/>
            <a:ext cx="45719" cy="2520948"/>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标题 1">
            <a:extLst>
              <a:ext uri="{FF2B5EF4-FFF2-40B4-BE49-F238E27FC236}">
                <a16:creationId xmlns:a16="http://schemas.microsoft.com/office/drawing/2014/main" xmlns="" id="{113B2602-2010-4954-98C3-88DC56CE790D}"/>
              </a:ext>
            </a:extLst>
          </p:cNvPr>
          <p:cNvSpPr>
            <a:spLocks noGrp="1"/>
          </p:cNvSpPr>
          <p:nvPr>
            <p:ph type="title" hasCustomPrompt="1"/>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dirty="0"/>
              <a:t>请输入标题</a:t>
            </a:r>
          </a:p>
        </p:txBody>
      </p:sp>
      <p:grpSp>
        <p:nvGrpSpPr>
          <p:cNvPr id="7" name="组合 6"/>
          <p:cNvGrpSpPr/>
          <p:nvPr userDrawn="1"/>
        </p:nvGrpSpPr>
        <p:grpSpPr>
          <a:xfrm>
            <a:off x="0" y="4803197"/>
            <a:ext cx="1001081" cy="2274127"/>
            <a:chOff x="0" y="4803197"/>
            <a:chExt cx="1001081" cy="2274127"/>
          </a:xfrm>
        </p:grpSpPr>
        <p:sp>
          <p:nvSpPr>
            <p:cNvPr id="3" name="等腰三角形 2"/>
            <p:cNvSpPr/>
            <p:nvPr userDrawn="1"/>
          </p:nvSpPr>
          <p:spPr>
            <a:xfrm rot="5400000">
              <a:off x="-300773" y="5585174"/>
              <a:ext cx="1602627" cy="1001081"/>
            </a:xfrm>
            <a:prstGeom prst="triangle">
              <a:avLst>
                <a:gd name="adj" fmla="val 100000"/>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userDrawn="1"/>
          </p:nvSpPr>
          <p:spPr>
            <a:xfrm rot="-1920000">
              <a:off x="526954" y="4803197"/>
              <a:ext cx="66107" cy="2274127"/>
            </a:xfrm>
            <a:custGeom>
              <a:avLst/>
              <a:gdLst>
                <a:gd name="connsiteX0" fmla="*/ 66107 w 66107"/>
                <a:gd name="connsiteY0" fmla="*/ 0 h 2274127"/>
                <a:gd name="connsiteX1" fmla="*/ 66107 w 66107"/>
                <a:gd name="connsiteY1" fmla="*/ 2274127 h 2274127"/>
                <a:gd name="connsiteX2" fmla="*/ 0 w 66107"/>
                <a:gd name="connsiteY2" fmla="*/ 2232818 h 2274127"/>
                <a:gd name="connsiteX3" fmla="*/ 0 w 66107"/>
                <a:gd name="connsiteY3" fmla="*/ 105793 h 2274127"/>
              </a:gdLst>
              <a:ahLst/>
              <a:cxnLst>
                <a:cxn ang="0">
                  <a:pos x="connsiteX0" y="connsiteY0"/>
                </a:cxn>
                <a:cxn ang="0">
                  <a:pos x="connsiteX1" y="connsiteY1"/>
                </a:cxn>
                <a:cxn ang="0">
                  <a:pos x="connsiteX2" y="connsiteY2"/>
                </a:cxn>
                <a:cxn ang="0">
                  <a:pos x="connsiteX3" y="connsiteY3"/>
                </a:cxn>
              </a:cxnLst>
              <a:rect l="l" t="t" r="r" b="b"/>
              <a:pathLst>
                <a:path w="66107" h="2274127">
                  <a:moveTo>
                    <a:pt x="66107" y="0"/>
                  </a:moveTo>
                  <a:lnTo>
                    <a:pt x="66107" y="2274127"/>
                  </a:lnTo>
                  <a:lnTo>
                    <a:pt x="0" y="2232818"/>
                  </a:lnTo>
                  <a:lnTo>
                    <a:pt x="0" y="105793"/>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userDrawn="1"/>
        </p:nvSpPr>
        <p:spPr>
          <a:xfrm>
            <a:off x="1112932" y="6798876"/>
            <a:ext cx="11088000" cy="90000"/>
          </a:xfrm>
          <a:prstGeom prst="rect">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userDrawn="1"/>
        </p:nvSpPr>
        <p:spPr>
          <a:xfrm>
            <a:off x="-20411" y="-13927"/>
            <a:ext cx="11088000" cy="90000"/>
          </a:xfrm>
          <a:prstGeom prst="rect">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userDrawn="1"/>
        </p:nvGrpSpPr>
        <p:grpSpPr>
          <a:xfrm rot="10800000">
            <a:off x="11190919" y="-193679"/>
            <a:ext cx="1001081" cy="2274127"/>
            <a:chOff x="0" y="4803197"/>
            <a:chExt cx="1001081" cy="2274127"/>
          </a:xfrm>
        </p:grpSpPr>
        <p:sp>
          <p:nvSpPr>
            <p:cNvPr id="67" name="等腰三角形 66"/>
            <p:cNvSpPr/>
            <p:nvPr userDrawn="1"/>
          </p:nvSpPr>
          <p:spPr>
            <a:xfrm rot="5400000">
              <a:off x="-300773" y="5585174"/>
              <a:ext cx="1602627" cy="1001081"/>
            </a:xfrm>
            <a:prstGeom prst="triangle">
              <a:avLst>
                <a:gd name="adj" fmla="val 100000"/>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userDrawn="1"/>
          </p:nvSpPr>
          <p:spPr>
            <a:xfrm rot="-1920000">
              <a:off x="526954" y="4803197"/>
              <a:ext cx="66107" cy="2274127"/>
            </a:xfrm>
            <a:custGeom>
              <a:avLst/>
              <a:gdLst>
                <a:gd name="connsiteX0" fmla="*/ 66107 w 66107"/>
                <a:gd name="connsiteY0" fmla="*/ 0 h 2274127"/>
                <a:gd name="connsiteX1" fmla="*/ 66107 w 66107"/>
                <a:gd name="connsiteY1" fmla="*/ 2274127 h 2274127"/>
                <a:gd name="connsiteX2" fmla="*/ 0 w 66107"/>
                <a:gd name="connsiteY2" fmla="*/ 2232818 h 2274127"/>
                <a:gd name="connsiteX3" fmla="*/ 0 w 66107"/>
                <a:gd name="connsiteY3" fmla="*/ 105793 h 2274127"/>
              </a:gdLst>
              <a:ahLst/>
              <a:cxnLst>
                <a:cxn ang="0">
                  <a:pos x="connsiteX0" y="connsiteY0"/>
                </a:cxn>
                <a:cxn ang="0">
                  <a:pos x="connsiteX1" y="connsiteY1"/>
                </a:cxn>
                <a:cxn ang="0">
                  <a:pos x="connsiteX2" y="connsiteY2"/>
                </a:cxn>
                <a:cxn ang="0">
                  <a:pos x="connsiteX3" y="connsiteY3"/>
                </a:cxn>
              </a:cxnLst>
              <a:rect l="l" t="t" r="r" b="b"/>
              <a:pathLst>
                <a:path w="66107" h="2274127">
                  <a:moveTo>
                    <a:pt x="66107" y="0"/>
                  </a:moveTo>
                  <a:lnTo>
                    <a:pt x="66107" y="2274127"/>
                  </a:lnTo>
                  <a:lnTo>
                    <a:pt x="0" y="2232818"/>
                  </a:lnTo>
                  <a:lnTo>
                    <a:pt x="0" y="105793"/>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xmlns="" id="{108A03A5-C66D-4EBF-AF1F-BF4EAC68B25F}"/>
              </a:ext>
            </a:extLst>
          </p:cNvPr>
          <p:cNvSpPr txBox="1"/>
          <p:nvPr userDrawn="1"/>
        </p:nvSpPr>
        <p:spPr>
          <a:xfrm>
            <a:off x="9480177" y="6437584"/>
            <a:ext cx="2686424" cy="369332"/>
          </a:xfrm>
          <a:prstGeom prst="rect">
            <a:avLst/>
          </a:prstGeom>
          <a:noFill/>
        </p:spPr>
        <p:txBody>
          <a:bodyPr wrap="square" rtlCol="0">
            <a:spAutoFit/>
          </a:bodyPr>
          <a:lstStyle/>
          <a:p>
            <a:r>
              <a:rPr lang="en-US" altLang="zh-CN" sz="1800" dirty="0">
                <a:solidFill>
                  <a:srgbClr val="1B3868"/>
                </a:solidFill>
                <a:latin typeface="楷体" panose="02010609060101010101" pitchFamily="49" charset="-122"/>
                <a:ea typeface="楷体" panose="02010609060101010101" pitchFamily="49" charset="-122"/>
              </a:rPr>
              <a:t>Python</a:t>
            </a:r>
            <a:r>
              <a:rPr lang="zh-CN" altLang="en-US" sz="1800" dirty="0">
                <a:solidFill>
                  <a:srgbClr val="1B3868"/>
                </a:solidFill>
                <a:latin typeface="楷体" panose="02010609060101010101" pitchFamily="49" charset="-122"/>
                <a:ea typeface="楷体" panose="02010609060101010101" pitchFamily="49" charset="-122"/>
              </a:rPr>
              <a:t>语言程序设计</a:t>
            </a:r>
          </a:p>
        </p:txBody>
      </p:sp>
    </p:spTree>
    <p:extLst>
      <p:ext uri="{BB962C8B-B14F-4D97-AF65-F5344CB8AC3E}">
        <p14:creationId xmlns:p14="http://schemas.microsoft.com/office/powerpoint/2010/main" val="195010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41058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177674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107949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1564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13144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3697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10020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70737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D9AD9-DF67-4A9E-A8A5-673C387224D2}" type="datetimeFigureOut">
              <a:rPr lang="zh-CN" altLang="en-US" smtClean="0"/>
              <a:t>2022/4/28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27053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a:defRPr/>
            </a:pPr>
            <a:r>
              <a:rPr lang="zh-CN" altLang="en-US" sz="4000" spc="0" dirty="0" smtClean="0"/>
              <a:t>第</a:t>
            </a:r>
            <a:r>
              <a:rPr lang="en-US" altLang="zh-CN" sz="4000" spc="0" dirty="0" smtClean="0"/>
              <a:t>6</a:t>
            </a:r>
            <a:r>
              <a:rPr lang="zh-CN" altLang="en-US" sz="4000" spc="0" dirty="0" smtClean="0"/>
              <a:t>章 文件操作和数据格式化</a:t>
            </a:r>
            <a:endParaRPr lang="en-US" altLang="zh-CN" sz="4000" spc="0" dirty="0">
              <a:latin typeface="微软雅黑 Light"/>
            </a:endParaRPr>
          </a:p>
        </p:txBody>
      </p:sp>
    </p:spTree>
    <p:extLst>
      <p:ext uri="{BB962C8B-B14F-4D97-AF65-F5344CB8AC3E}">
        <p14:creationId xmlns:p14="http://schemas.microsoft.com/office/powerpoint/2010/main" val="1505360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709864" y="1448187"/>
            <a:ext cx="10443410" cy="3416320"/>
          </a:xfrm>
          <a:prstGeom prst="rect">
            <a:avLst/>
          </a:prstGeom>
          <a:noFill/>
        </p:spPr>
        <p:txBody>
          <a:bodyPr wrap="square" rtlCol="0">
            <a:spAutoFit/>
          </a:bodyPr>
          <a:lstStyle/>
          <a:p>
            <a:r>
              <a:rPr lang="en-US" altLang="zh-CN" b="1" dirty="0">
                <a:solidFill>
                  <a:srgbClr val="1B3868"/>
                </a:solidFill>
                <a:latin typeface="微软雅黑" panose="020B0503020204020204" pitchFamily="34" charset="-122"/>
                <a:ea typeface="微软雅黑" panose="020B0503020204020204" pitchFamily="34" charset="-122"/>
              </a:rPr>
              <a:t>‘</a:t>
            </a:r>
            <a:r>
              <a:rPr lang="en-US" altLang="zh-CN" b="1" dirty="0" smtClean="0">
                <a:solidFill>
                  <a:srgbClr val="1B3868"/>
                </a:solidFill>
                <a:latin typeface="微软雅黑" panose="020B0503020204020204" pitchFamily="34" charset="-122"/>
                <a:ea typeface="微软雅黑" panose="020B0503020204020204" pitchFamily="34" charset="-122"/>
              </a:rPr>
              <a:t>r+’</a:t>
            </a:r>
            <a:r>
              <a:rPr lang="zh-CN" altLang="en-US" dirty="0" smtClean="0">
                <a:solidFill>
                  <a:srgbClr val="1B3868"/>
                </a:solidFill>
                <a:latin typeface="微软雅黑" panose="020B0503020204020204" pitchFamily="34" charset="-122"/>
                <a:ea typeface="微软雅黑" panose="020B0503020204020204" pitchFamily="34" charset="-122"/>
              </a:rPr>
              <a:t>代表打开</a:t>
            </a:r>
            <a:r>
              <a:rPr lang="zh-CN" altLang="en-US" dirty="0">
                <a:solidFill>
                  <a:srgbClr val="1B3868"/>
                </a:solidFill>
                <a:latin typeface="微软雅黑" panose="020B0503020204020204" pitchFamily="34" charset="-122"/>
                <a:ea typeface="微软雅黑" panose="020B0503020204020204" pitchFamily="34" charset="-122"/>
              </a:rPr>
              <a:t>一个文件</a:t>
            </a:r>
            <a:r>
              <a:rPr lang="zh-CN" altLang="en-US" dirty="0" smtClean="0">
                <a:solidFill>
                  <a:srgbClr val="1B3868"/>
                </a:solidFill>
                <a:latin typeface="微软雅黑" panose="020B0503020204020204" pitchFamily="34" charset="-122"/>
                <a:ea typeface="微软雅黑" panose="020B0503020204020204" pitchFamily="34" charset="-122"/>
              </a:rPr>
              <a:t>用于读写，写入内容为字符串，文件</a:t>
            </a:r>
            <a:r>
              <a:rPr lang="zh-CN" altLang="en-US" dirty="0">
                <a:solidFill>
                  <a:srgbClr val="1B3868"/>
                </a:solidFill>
                <a:latin typeface="微软雅黑" panose="020B0503020204020204" pitchFamily="34" charset="-122"/>
                <a:ea typeface="微软雅黑" panose="020B0503020204020204" pitchFamily="34" charset="-122"/>
              </a:rPr>
              <a:t>指针将会放在文件的</a:t>
            </a:r>
            <a:r>
              <a:rPr lang="zh-CN" altLang="en-US" dirty="0" smtClean="0">
                <a:solidFill>
                  <a:srgbClr val="1B3868"/>
                </a:solidFill>
                <a:latin typeface="微软雅黑" panose="020B0503020204020204" pitchFamily="34" charset="-122"/>
                <a:ea typeface="微软雅黑" panose="020B0503020204020204" pitchFamily="34" charset="-122"/>
              </a:rPr>
              <a:t>开头，此时写入的内容从头开始替换。</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'r+')</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ppp</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'r')</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smtClean="0">
                <a:solidFill>
                  <a:srgbClr val="1B3868"/>
                </a:solidFill>
                <a:latin typeface="微软雅黑" panose="020B0503020204020204" pitchFamily="34" charset="-122"/>
                <a:ea typeface="微软雅黑" panose="020B0503020204020204" pitchFamily="34" charset="-122"/>
              </a:rPr>
              <a:t>pppdefg</a:t>
            </a:r>
            <a:r>
              <a:rPr lang="en-US" altLang="zh-CN" dirty="0">
                <a:solidFill>
                  <a:srgbClr val="1B3868"/>
                </a:solidFill>
                <a:latin typeface="微软雅黑" panose="020B0503020204020204" pitchFamily="34" charset="-122"/>
                <a:ea typeface="微软雅黑" panose="020B0503020204020204" pitchFamily="34" charset="-122"/>
              </a:rPr>
              <a:t>’</a:t>
            </a:r>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820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905807" y="1448187"/>
            <a:ext cx="10443410" cy="5216813"/>
          </a:xfrm>
          <a:prstGeom prst="rect">
            <a:avLst/>
          </a:prstGeom>
          <a:noFill/>
        </p:spPr>
        <p:txBody>
          <a:bodyPr wrap="square" rtlCol="0">
            <a:spAutoFit/>
          </a:bodyPr>
          <a:lstStyle/>
          <a:p>
            <a:r>
              <a:rPr lang="en-US" altLang="zh-CN" b="1" dirty="0">
                <a:solidFill>
                  <a:srgbClr val="1B3868"/>
                </a:solidFill>
                <a:latin typeface="微软雅黑" panose="020B0503020204020204" pitchFamily="34" charset="-122"/>
                <a:ea typeface="微软雅黑" panose="020B0503020204020204" pitchFamily="34" charset="-122"/>
              </a:rPr>
              <a:t>‘</a:t>
            </a:r>
            <a:r>
              <a:rPr lang="en-US" altLang="zh-CN" b="1" dirty="0" err="1" smtClean="0">
                <a:solidFill>
                  <a:srgbClr val="1B3868"/>
                </a:solidFill>
                <a:latin typeface="微软雅黑" panose="020B0503020204020204" pitchFamily="34" charset="-122"/>
                <a:ea typeface="微软雅黑" panose="020B0503020204020204" pitchFamily="34" charset="-122"/>
              </a:rPr>
              <a:t>rb</a:t>
            </a:r>
            <a:r>
              <a:rPr lang="en-US" altLang="zh-CN" b="1"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以二进制格式打开一个</a:t>
            </a:r>
            <a:r>
              <a:rPr lang="zh-CN" altLang="en-US" dirty="0" smtClean="0">
                <a:solidFill>
                  <a:srgbClr val="1B3868"/>
                </a:solidFill>
                <a:latin typeface="微软雅黑" panose="020B0503020204020204" pitchFamily="34" charset="-122"/>
                <a:ea typeface="微软雅黑" panose="020B0503020204020204" pitchFamily="34" charset="-122"/>
              </a:rPr>
              <a:t>文件用于读写，写入</a:t>
            </a:r>
            <a:r>
              <a:rPr lang="zh-CN" altLang="en-US" dirty="0">
                <a:solidFill>
                  <a:srgbClr val="1B3868"/>
                </a:solidFill>
                <a:latin typeface="微软雅黑" panose="020B0503020204020204" pitchFamily="34" charset="-122"/>
                <a:ea typeface="微软雅黑" panose="020B0503020204020204" pitchFamily="34" charset="-122"/>
              </a:rPr>
              <a:t>内容为</a:t>
            </a:r>
            <a:r>
              <a:rPr lang="zh-CN" altLang="en-US" dirty="0" smtClean="0">
                <a:solidFill>
                  <a:srgbClr val="1B3868"/>
                </a:solidFill>
                <a:latin typeface="微软雅黑" panose="020B0503020204020204" pitchFamily="34" charset="-122"/>
                <a:ea typeface="微软雅黑" panose="020B0503020204020204" pitchFamily="34" charset="-122"/>
              </a:rPr>
              <a:t>二进制</a:t>
            </a:r>
            <a:r>
              <a:rPr lang="zh-CN" altLang="en-US" dirty="0">
                <a:solidFill>
                  <a:srgbClr val="1B3868"/>
                </a:solidFill>
                <a:latin typeface="微软雅黑" panose="020B0503020204020204" pitchFamily="34" charset="-122"/>
                <a:ea typeface="微软雅黑" panose="020B0503020204020204" pitchFamily="34" charset="-122"/>
              </a:rPr>
              <a:t>类型</a:t>
            </a:r>
            <a:r>
              <a:rPr lang="zh-CN" altLang="en-US" dirty="0" smtClean="0">
                <a:solidFill>
                  <a:srgbClr val="1B3868"/>
                </a:solidFill>
                <a:latin typeface="微软雅黑" panose="020B0503020204020204" pitchFamily="34" charset="-122"/>
                <a:ea typeface="微软雅黑" panose="020B0503020204020204" pitchFamily="34" charset="-122"/>
              </a:rPr>
              <a:t>，文件</a:t>
            </a:r>
            <a:r>
              <a:rPr lang="zh-CN" altLang="en-US" dirty="0">
                <a:solidFill>
                  <a:srgbClr val="1B3868"/>
                </a:solidFill>
                <a:latin typeface="微软雅黑" panose="020B0503020204020204" pitchFamily="34" charset="-122"/>
                <a:ea typeface="微软雅黑" panose="020B0503020204020204" pitchFamily="34" charset="-122"/>
              </a:rPr>
              <a:t>指针将会放在文件的</a:t>
            </a:r>
            <a:r>
              <a:rPr lang="zh-CN" altLang="en-US" dirty="0" smtClean="0">
                <a:solidFill>
                  <a:srgbClr val="1B3868"/>
                </a:solidFill>
                <a:latin typeface="微软雅黑" panose="020B0503020204020204" pitchFamily="34" charset="-122"/>
                <a:ea typeface="微软雅黑" panose="020B0503020204020204" pitchFamily="34" charset="-122"/>
              </a:rPr>
              <a:t>开头，此时写入的内容从头开始替换。</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a:solidFill>
                  <a:srgbClr val="1B3868"/>
                </a:solidFill>
                <a:latin typeface="微软雅黑" panose="020B0503020204020204" pitchFamily="34" charset="-122"/>
                <a:ea typeface="微软雅黑" panose="020B0503020204020204" pitchFamily="34" charset="-122"/>
              </a:rPr>
              <a:t>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a:t>
            </a:r>
            <a:r>
              <a:rPr lang="en-US" altLang="zh-CN" dirty="0" err="1">
                <a:solidFill>
                  <a:srgbClr val="1B3868"/>
                </a:solidFill>
                <a:latin typeface="微软雅黑" panose="020B0503020204020204" pitchFamily="34" charset="-122"/>
                <a:ea typeface="微软雅黑" panose="020B0503020204020204" pitchFamily="34" charset="-122"/>
              </a:rPr>
              <a:t>rb</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ppp</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1B3868"/>
                </a:solidFill>
                <a:latin typeface="微软雅黑" panose="020B0503020204020204" pitchFamily="34" charset="-122"/>
                <a:ea typeface="微软雅黑" panose="020B0503020204020204" pitchFamily="34" charset="-122"/>
              </a:rPr>
              <a:t>Traceback</a:t>
            </a:r>
            <a:r>
              <a:rPr lang="en-US" altLang="zh-CN" dirty="0">
                <a:solidFill>
                  <a:srgbClr val="1B3868"/>
                </a:solidFill>
                <a:latin typeface="微软雅黑" panose="020B0503020204020204" pitchFamily="34" charset="-122"/>
                <a:ea typeface="微软雅黑" panose="020B0503020204020204" pitchFamily="34" charset="-122"/>
              </a:rPr>
              <a:t> (most recent call last):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  File "&lt;pyshell#17&gt;", line 1, in &lt;module&gt;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ppp</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1B3868"/>
                </a:solidFill>
                <a:latin typeface="微软雅黑" panose="020B0503020204020204" pitchFamily="34" charset="-122"/>
                <a:ea typeface="微软雅黑" panose="020B0503020204020204" pitchFamily="34" charset="-122"/>
              </a:rPr>
              <a:t>TypeError</a:t>
            </a:r>
            <a:r>
              <a:rPr lang="en-US" altLang="zh-CN" dirty="0">
                <a:solidFill>
                  <a:srgbClr val="1B3868"/>
                </a:solidFill>
                <a:latin typeface="微软雅黑" panose="020B0503020204020204" pitchFamily="34" charset="-122"/>
                <a:ea typeface="微软雅黑" panose="020B0503020204020204" pitchFamily="34" charset="-122"/>
              </a:rPr>
              <a:t>: a bytes-like object is required, not '</a:t>
            </a:r>
            <a:r>
              <a:rPr lang="en-US" altLang="zh-CN" dirty="0" err="1">
                <a:solidFill>
                  <a:srgbClr val="1B3868"/>
                </a:solidFill>
                <a:latin typeface="微软雅黑" panose="020B0503020204020204" pitchFamily="34" charset="-122"/>
                <a:ea typeface="微软雅黑" panose="020B0503020204020204" pitchFamily="34" charset="-122"/>
              </a:rPr>
              <a:t>str</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b"ppp</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a:t>
            </a:r>
            <a:r>
              <a:rPr lang="en-US" altLang="zh-CN" dirty="0" err="1">
                <a:solidFill>
                  <a:srgbClr val="1B3868"/>
                </a:solidFill>
                <a:latin typeface="微软雅黑" panose="020B0503020204020204" pitchFamily="34" charset="-122"/>
                <a:ea typeface="微软雅黑" panose="020B0503020204020204" pitchFamily="34" charset="-122"/>
              </a:rPr>
              <a:t>rb</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1B3868"/>
                </a:solidFill>
                <a:latin typeface="微软雅黑" panose="020B0503020204020204" pitchFamily="34" charset="-122"/>
                <a:ea typeface="微软雅黑" panose="020B0503020204020204" pitchFamily="34" charset="-122"/>
              </a:rPr>
              <a:t>b'pppcdefg</a:t>
            </a:r>
            <a:r>
              <a:rPr lang="en-US" altLang="zh-CN" dirty="0">
                <a:solidFill>
                  <a:srgbClr val="1B3868"/>
                </a:solidFill>
                <a:latin typeface="微软雅黑" panose="020B0503020204020204" pitchFamily="34" charset="-122"/>
                <a:ea typeface="微软雅黑" panose="020B0503020204020204" pitchFamily="34" charset="-122"/>
              </a:rPr>
              <a:t>\xa1\</a:t>
            </a:r>
            <a:r>
              <a:rPr lang="en-US" altLang="zh-CN" dirty="0" err="1">
                <a:solidFill>
                  <a:srgbClr val="1B3868"/>
                </a:solidFill>
                <a:latin typeface="微软雅黑" panose="020B0503020204020204" pitchFamily="34" charset="-122"/>
                <a:ea typeface="微软雅黑" panose="020B0503020204020204" pitchFamily="34" charset="-122"/>
              </a:rPr>
              <a:t>xaf</a:t>
            </a:r>
            <a:r>
              <a:rPr lang="en-US" altLang="zh-CN" dirty="0">
                <a:solidFill>
                  <a:srgbClr val="1B3868"/>
                </a:solidFill>
                <a:latin typeface="微软雅黑" panose="020B0503020204020204" pitchFamily="34" charset="-122"/>
                <a:ea typeface="微软雅黑" panose="020B0503020204020204" pitchFamily="34" charset="-122"/>
              </a:rPr>
              <a:t>\r\n'’</a:t>
            </a:r>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648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709864" y="1448187"/>
            <a:ext cx="10443410" cy="4662815"/>
          </a:xfrm>
          <a:prstGeom prst="rect">
            <a:avLst/>
          </a:prstGeom>
          <a:noFill/>
        </p:spPr>
        <p:txBody>
          <a:bodyPr wrap="square" rtlCol="0">
            <a:spAutoFit/>
          </a:bodyPr>
          <a:lstStyle/>
          <a:p>
            <a:r>
              <a:rPr lang="en-US" altLang="zh-CN" b="1" dirty="0" smtClean="0">
                <a:solidFill>
                  <a:srgbClr val="1B3868"/>
                </a:solidFill>
                <a:latin typeface="微软雅黑" panose="020B0503020204020204" pitchFamily="34" charset="-122"/>
                <a:ea typeface="微软雅黑" panose="020B0503020204020204" pitchFamily="34" charset="-122"/>
              </a:rPr>
              <a:t>‘w’</a:t>
            </a:r>
            <a:r>
              <a:rPr lang="zh-CN" altLang="en-US" dirty="0" smtClean="0">
                <a:solidFill>
                  <a:srgbClr val="1B3868"/>
                </a:solidFill>
                <a:latin typeface="微软雅黑" panose="020B0503020204020204" pitchFamily="34" charset="-122"/>
                <a:ea typeface="微软雅黑" panose="020B0503020204020204" pitchFamily="34" charset="-122"/>
              </a:rPr>
              <a:t>代表打开</a:t>
            </a:r>
            <a:r>
              <a:rPr lang="zh-CN" altLang="en-US" dirty="0">
                <a:solidFill>
                  <a:srgbClr val="1B3868"/>
                </a:solidFill>
                <a:latin typeface="微软雅黑" panose="020B0503020204020204" pitchFamily="34" charset="-122"/>
                <a:ea typeface="微软雅黑" panose="020B0503020204020204" pitchFamily="34" charset="-122"/>
              </a:rPr>
              <a:t>一个文件</a:t>
            </a:r>
            <a:r>
              <a:rPr lang="zh-CN" altLang="en-US" dirty="0" smtClean="0">
                <a:solidFill>
                  <a:srgbClr val="1B3868"/>
                </a:solidFill>
                <a:latin typeface="微软雅黑" panose="020B0503020204020204" pitchFamily="34" charset="-122"/>
                <a:ea typeface="微软雅黑" panose="020B0503020204020204" pitchFamily="34" charset="-122"/>
              </a:rPr>
              <a:t>用于写入，写入内容为字符串，文件不可读，如果文件已经存在则覆盖，即原文件将清空；如果不存在，则创建新文件。</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a:t>
            </a:r>
            <a:r>
              <a:rPr lang="en-US" altLang="zh-CN" dirty="0" smtClean="0">
                <a:solidFill>
                  <a:srgbClr val="1B3868"/>
                </a:solidFill>
                <a:latin typeface="微软雅黑" panose="020B0503020204020204" pitchFamily="34" charset="-122"/>
                <a:ea typeface="微软雅黑" panose="020B0503020204020204" pitchFamily="34" charset="-122"/>
              </a:rPr>
              <a:t>open('</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'w')</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hijklmn</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a:solidFill>
                  <a:srgbClr val="1B3868"/>
                </a:solidFill>
                <a:latin typeface="微软雅黑" panose="020B0503020204020204" pitchFamily="34" charset="-122"/>
                <a:ea typeface="微软雅黑" panose="020B0503020204020204" pitchFamily="34" charset="-122"/>
              </a:rPr>
              <a:t>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'r')</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1B3868"/>
                </a:solidFill>
                <a:latin typeface="微软雅黑" panose="020B0503020204020204" pitchFamily="34" charset="-122"/>
                <a:ea typeface="微软雅黑" panose="020B0503020204020204" pitchFamily="34" charset="-122"/>
              </a:rPr>
              <a:t>hijklmn</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smtClean="0">
                <a:solidFill>
                  <a:srgbClr val="1B3868"/>
                </a:solidFill>
                <a:latin typeface="微软雅黑" panose="020B0503020204020204" pitchFamily="34" charset="-122"/>
                <a:ea typeface="微软雅黑" panose="020B0503020204020204" pitchFamily="34" charset="-122"/>
              </a:rPr>
              <a:t>()</a:t>
            </a:r>
          </a:p>
          <a:p>
            <a:pPr>
              <a:lnSpc>
                <a:spcPct val="150000"/>
              </a:lnSpc>
            </a:pPr>
            <a:r>
              <a:rPr lang="zh-CN" altLang="en-US" b="1" dirty="0" smtClean="0">
                <a:solidFill>
                  <a:srgbClr val="1B3868"/>
                </a:solidFill>
                <a:latin typeface="微软雅黑" panose="020B0503020204020204" pitchFamily="34" charset="-122"/>
                <a:ea typeface="微软雅黑" panose="020B0503020204020204" pitchFamily="34" charset="-122"/>
              </a:rPr>
              <a:t>‘</a:t>
            </a:r>
            <a:r>
              <a:rPr lang="en-US" altLang="zh-CN" b="1" dirty="0" err="1" smtClean="0">
                <a:solidFill>
                  <a:srgbClr val="1B3868"/>
                </a:solidFill>
                <a:latin typeface="微软雅黑" panose="020B0503020204020204" pitchFamily="34" charset="-122"/>
                <a:ea typeface="微软雅黑" panose="020B0503020204020204" pitchFamily="34" charset="-122"/>
              </a:rPr>
              <a:t>wb</a:t>
            </a:r>
            <a:r>
              <a:rPr lang="en-US" altLang="zh-CN" b="1"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以二进制格式打开一个文件</a:t>
            </a:r>
            <a:r>
              <a:rPr lang="zh-CN" altLang="en-US" dirty="0" smtClean="0">
                <a:solidFill>
                  <a:srgbClr val="1B3868"/>
                </a:solidFill>
                <a:latin typeface="微软雅黑" panose="020B0503020204020204" pitchFamily="34" charset="-122"/>
                <a:ea typeface="微软雅黑" panose="020B0503020204020204" pitchFamily="34" charset="-122"/>
              </a:rPr>
              <a:t>用于</a:t>
            </a:r>
            <a:r>
              <a:rPr lang="zh-CN" altLang="en-US" dirty="0">
                <a:solidFill>
                  <a:srgbClr val="1B3868"/>
                </a:solidFill>
                <a:latin typeface="微软雅黑" panose="020B0503020204020204" pitchFamily="34" charset="-122"/>
                <a:ea typeface="微软雅黑" panose="020B0503020204020204" pitchFamily="34" charset="-122"/>
              </a:rPr>
              <a:t>写入</a:t>
            </a:r>
            <a:r>
              <a:rPr lang="zh-CN" altLang="en-US"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写入内容为二进制</a:t>
            </a:r>
            <a:r>
              <a:rPr lang="zh-CN" altLang="en-US" dirty="0" smtClean="0">
                <a:solidFill>
                  <a:srgbClr val="1B3868"/>
                </a:solidFill>
                <a:latin typeface="微软雅黑" panose="020B0503020204020204" pitchFamily="34" charset="-122"/>
                <a:ea typeface="微软雅黑" panose="020B0503020204020204" pitchFamily="34" charset="-122"/>
              </a:rPr>
              <a:t>类型，</a:t>
            </a:r>
            <a:r>
              <a:rPr lang="zh-CN" altLang="en-US" dirty="0">
                <a:solidFill>
                  <a:srgbClr val="1B3868"/>
                </a:solidFill>
                <a:latin typeface="微软雅黑" panose="020B0503020204020204" pitchFamily="34" charset="-122"/>
                <a:ea typeface="微软雅黑" panose="020B0503020204020204" pitchFamily="34" charset="-122"/>
              </a:rPr>
              <a:t>文件不可读，如果文件已经存在则覆盖，即原文件将清空；如果不存在，则创建新文件。</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431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709864" y="1448187"/>
            <a:ext cx="10443410" cy="5493812"/>
          </a:xfrm>
          <a:prstGeom prst="rect">
            <a:avLst/>
          </a:prstGeom>
          <a:noFill/>
        </p:spPr>
        <p:txBody>
          <a:bodyPr wrap="square" rtlCol="0">
            <a:spAutoFit/>
          </a:bodyPr>
          <a:lstStyle/>
          <a:p>
            <a:pPr>
              <a:lnSpc>
                <a:spcPct val="150000"/>
              </a:lnSpc>
            </a:pPr>
            <a:r>
              <a:rPr lang="en-US" altLang="zh-CN" b="1" dirty="0" smtClean="0">
                <a:solidFill>
                  <a:srgbClr val="1B3868"/>
                </a:solidFill>
                <a:latin typeface="微软雅黑" panose="020B0503020204020204" pitchFamily="34" charset="-122"/>
                <a:ea typeface="微软雅黑" panose="020B0503020204020204" pitchFamily="34" charset="-122"/>
              </a:rPr>
              <a:t>‘w+’</a:t>
            </a:r>
            <a:r>
              <a:rPr lang="zh-CN" altLang="en-US" dirty="0">
                <a:solidFill>
                  <a:srgbClr val="1B3868"/>
                </a:solidFill>
                <a:latin typeface="微软雅黑" panose="020B0503020204020204" pitchFamily="34" charset="-122"/>
                <a:ea typeface="微软雅黑" panose="020B0503020204020204" pitchFamily="34" charset="-122"/>
              </a:rPr>
              <a:t>代表打开一个文件</a:t>
            </a:r>
            <a:r>
              <a:rPr lang="zh-CN" altLang="en-US" dirty="0" smtClean="0">
                <a:solidFill>
                  <a:srgbClr val="1B3868"/>
                </a:solidFill>
                <a:latin typeface="微软雅黑" panose="020B0503020204020204" pitchFamily="34" charset="-122"/>
                <a:ea typeface="微软雅黑" panose="020B0503020204020204" pitchFamily="34" charset="-122"/>
              </a:rPr>
              <a:t>用于读写，</a:t>
            </a:r>
            <a:r>
              <a:rPr lang="zh-CN" altLang="en-US" dirty="0">
                <a:solidFill>
                  <a:srgbClr val="1B3868"/>
                </a:solidFill>
                <a:latin typeface="微软雅黑" panose="020B0503020204020204" pitchFamily="34" charset="-122"/>
                <a:ea typeface="微软雅黑" panose="020B0503020204020204" pitchFamily="34" charset="-122"/>
              </a:rPr>
              <a:t>写入内容为</a:t>
            </a:r>
            <a:r>
              <a:rPr lang="zh-CN" altLang="en-US" dirty="0" smtClean="0">
                <a:solidFill>
                  <a:srgbClr val="1B3868"/>
                </a:solidFill>
                <a:latin typeface="微软雅黑" panose="020B0503020204020204" pitchFamily="34" charset="-122"/>
                <a:ea typeface="微软雅黑" panose="020B0503020204020204" pitchFamily="34" charset="-122"/>
              </a:rPr>
              <a:t>字符串，</a:t>
            </a:r>
            <a:r>
              <a:rPr lang="zh-CN" altLang="en-US" dirty="0">
                <a:solidFill>
                  <a:srgbClr val="1B3868"/>
                </a:solidFill>
                <a:latin typeface="微软雅黑" panose="020B0503020204020204" pitchFamily="34" charset="-122"/>
                <a:ea typeface="微软雅黑" panose="020B0503020204020204" pitchFamily="34" charset="-122"/>
              </a:rPr>
              <a:t>如果文件已经存在则覆盖，即原文件将清空；如果不存在，则创建新文件</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'w+')</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("xxx")</a:t>
            </a: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xxx</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smtClean="0">
                <a:solidFill>
                  <a:srgbClr val="1B3868"/>
                </a:solidFill>
                <a:latin typeface="微软雅黑" panose="020B0503020204020204" pitchFamily="34" charset="-122"/>
                <a:ea typeface="微软雅黑" panose="020B0503020204020204" pitchFamily="34" charset="-122"/>
              </a:rPr>
              <a:t>()</a:t>
            </a:r>
          </a:p>
          <a:p>
            <a:pPr>
              <a:lnSpc>
                <a:spcPct val="150000"/>
              </a:lnSpc>
            </a:pPr>
            <a:r>
              <a:rPr lang="zh-CN" altLang="en-US" b="1" dirty="0">
                <a:solidFill>
                  <a:srgbClr val="1B3868"/>
                </a:solidFill>
                <a:latin typeface="微软雅黑" panose="020B0503020204020204" pitchFamily="34" charset="-122"/>
                <a:ea typeface="微软雅黑" panose="020B0503020204020204" pitchFamily="34" charset="-122"/>
              </a:rPr>
              <a:t>‘</a:t>
            </a:r>
            <a:r>
              <a:rPr lang="en-US" altLang="zh-CN" b="1" dirty="0" err="1" smtClean="0">
                <a:solidFill>
                  <a:srgbClr val="1B3868"/>
                </a:solidFill>
                <a:latin typeface="微软雅黑" panose="020B0503020204020204" pitchFamily="34" charset="-122"/>
                <a:ea typeface="微软雅黑" panose="020B0503020204020204" pitchFamily="34" charset="-122"/>
              </a:rPr>
              <a:t>wb</a:t>
            </a:r>
            <a:r>
              <a:rPr lang="en-US" altLang="zh-CN" b="1"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以二进制格式打开一个文件</a:t>
            </a:r>
            <a:r>
              <a:rPr lang="zh-CN" altLang="en-US" dirty="0" smtClean="0">
                <a:solidFill>
                  <a:srgbClr val="1B3868"/>
                </a:solidFill>
                <a:latin typeface="微软雅黑" panose="020B0503020204020204" pitchFamily="34" charset="-122"/>
                <a:ea typeface="微软雅黑" panose="020B0503020204020204" pitchFamily="34" charset="-122"/>
              </a:rPr>
              <a:t>用于</a:t>
            </a:r>
            <a:r>
              <a:rPr lang="zh-CN" altLang="en-US" dirty="0">
                <a:solidFill>
                  <a:srgbClr val="1B3868"/>
                </a:solidFill>
                <a:latin typeface="微软雅黑" panose="020B0503020204020204" pitchFamily="34" charset="-122"/>
                <a:ea typeface="微软雅黑" panose="020B0503020204020204" pitchFamily="34" charset="-122"/>
              </a:rPr>
              <a:t>读写</a:t>
            </a:r>
            <a:r>
              <a:rPr lang="zh-CN" altLang="en-US"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写入内容为二进制类型</a:t>
            </a:r>
            <a:r>
              <a:rPr lang="zh-CN" altLang="en-US" dirty="0" smtClean="0">
                <a:solidFill>
                  <a:srgbClr val="1B3868"/>
                </a:solidFill>
                <a:latin typeface="微软雅黑" panose="020B0503020204020204" pitchFamily="34" charset="-122"/>
                <a:ea typeface="微软雅黑" panose="020B0503020204020204" pitchFamily="34" charset="-122"/>
              </a:rPr>
              <a:t>，如果</a:t>
            </a:r>
            <a:r>
              <a:rPr lang="zh-CN" altLang="en-US" dirty="0">
                <a:solidFill>
                  <a:srgbClr val="1B3868"/>
                </a:solidFill>
                <a:latin typeface="微软雅黑" panose="020B0503020204020204" pitchFamily="34" charset="-122"/>
                <a:ea typeface="微软雅黑" panose="020B0503020204020204" pitchFamily="34" charset="-122"/>
              </a:rPr>
              <a:t>文件已经存在则覆盖，即原文件将清空；如果不存在，则创建新文件。</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7847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709864" y="1448187"/>
            <a:ext cx="10443410" cy="4662815"/>
          </a:xfrm>
          <a:prstGeom prst="rect">
            <a:avLst/>
          </a:prstGeom>
          <a:noFill/>
        </p:spPr>
        <p:txBody>
          <a:bodyPr wrap="square" rtlCol="0">
            <a:spAutoFit/>
          </a:bodyPr>
          <a:lstStyle/>
          <a:p>
            <a:r>
              <a:rPr lang="en-US" altLang="zh-CN" b="1" dirty="0" smtClean="0">
                <a:solidFill>
                  <a:srgbClr val="1B3868"/>
                </a:solidFill>
                <a:latin typeface="微软雅黑" panose="020B0503020204020204" pitchFamily="34" charset="-122"/>
                <a:ea typeface="微软雅黑" panose="020B0503020204020204" pitchFamily="34" charset="-122"/>
              </a:rPr>
              <a:t>‘a’</a:t>
            </a:r>
            <a:r>
              <a:rPr lang="zh-CN" altLang="en-US" dirty="0" smtClean="0">
                <a:solidFill>
                  <a:srgbClr val="1B3868"/>
                </a:solidFill>
                <a:latin typeface="微软雅黑" panose="020B0503020204020204" pitchFamily="34" charset="-122"/>
                <a:ea typeface="微软雅黑" panose="020B0503020204020204" pitchFamily="34" charset="-122"/>
              </a:rPr>
              <a:t>代表打开</a:t>
            </a:r>
            <a:r>
              <a:rPr lang="zh-CN" altLang="en-US" dirty="0">
                <a:solidFill>
                  <a:srgbClr val="1B3868"/>
                </a:solidFill>
                <a:latin typeface="微软雅黑" panose="020B0503020204020204" pitchFamily="34" charset="-122"/>
                <a:ea typeface="微软雅黑" panose="020B0503020204020204" pitchFamily="34" charset="-122"/>
              </a:rPr>
              <a:t>一个文件</a:t>
            </a:r>
            <a:r>
              <a:rPr lang="zh-CN" altLang="en-US" dirty="0" smtClean="0">
                <a:solidFill>
                  <a:srgbClr val="1B3868"/>
                </a:solidFill>
                <a:latin typeface="微软雅黑" panose="020B0503020204020204" pitchFamily="34" charset="-122"/>
                <a:ea typeface="微软雅黑" panose="020B0503020204020204" pitchFamily="34" charset="-122"/>
              </a:rPr>
              <a:t>用于追加（只写），写入内容为字符串，如果文件已存在，文件指针放在文件末尾，新的内容写在已有内容之后；如果文件不存在，则创建新文件进行写入。</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'a')</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yyy</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a:solidFill>
                  <a:srgbClr val="1B3868"/>
                </a:solidFill>
                <a:latin typeface="微软雅黑" panose="020B0503020204020204" pitchFamily="34" charset="-122"/>
                <a:ea typeface="微软雅黑" panose="020B0503020204020204" pitchFamily="34" charset="-122"/>
              </a:rPr>
              <a:t>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E</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'r')</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1B3868"/>
                </a:solidFill>
                <a:latin typeface="微软雅黑" panose="020B0503020204020204" pitchFamily="34" charset="-122"/>
                <a:ea typeface="微软雅黑" panose="020B0503020204020204" pitchFamily="34" charset="-122"/>
              </a:rPr>
              <a:t>xxxyyy</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smtClean="0">
                <a:solidFill>
                  <a:srgbClr val="1B3868"/>
                </a:solidFill>
                <a:latin typeface="微软雅黑" panose="020B0503020204020204" pitchFamily="34" charset="-122"/>
                <a:ea typeface="微软雅黑" panose="020B0503020204020204" pitchFamily="34" charset="-122"/>
              </a:rPr>
              <a:t>()</a:t>
            </a:r>
          </a:p>
          <a:p>
            <a:pPr>
              <a:lnSpc>
                <a:spcPct val="150000"/>
              </a:lnSpc>
            </a:pPr>
            <a:r>
              <a:rPr lang="zh-CN" altLang="en-US" b="1" dirty="0" smtClean="0">
                <a:solidFill>
                  <a:srgbClr val="1B3868"/>
                </a:solidFill>
                <a:latin typeface="微软雅黑" panose="020B0503020204020204" pitchFamily="34" charset="-122"/>
                <a:ea typeface="微软雅黑" panose="020B0503020204020204" pitchFamily="34" charset="-122"/>
              </a:rPr>
              <a:t>‘</a:t>
            </a:r>
            <a:r>
              <a:rPr lang="en-US" altLang="zh-CN" b="1" dirty="0" err="1" smtClean="0">
                <a:solidFill>
                  <a:srgbClr val="1B3868"/>
                </a:solidFill>
                <a:latin typeface="微软雅黑" panose="020B0503020204020204" pitchFamily="34" charset="-122"/>
                <a:ea typeface="微软雅黑" panose="020B0503020204020204" pitchFamily="34" charset="-122"/>
              </a:rPr>
              <a:t>ab</a:t>
            </a:r>
            <a:r>
              <a:rPr lang="en-US" altLang="zh-CN" b="1"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以二进制格式打开一个</a:t>
            </a:r>
            <a:r>
              <a:rPr lang="zh-CN" altLang="en-US" dirty="0" smtClean="0">
                <a:solidFill>
                  <a:srgbClr val="1B3868"/>
                </a:solidFill>
                <a:latin typeface="微软雅黑" panose="020B0503020204020204" pitchFamily="34" charset="-122"/>
                <a:ea typeface="微软雅黑" panose="020B0503020204020204" pitchFamily="34" charset="-122"/>
              </a:rPr>
              <a:t>文件用于</a:t>
            </a:r>
            <a:r>
              <a:rPr lang="zh-CN" altLang="en-US" dirty="0">
                <a:solidFill>
                  <a:srgbClr val="1B3868"/>
                </a:solidFill>
                <a:latin typeface="微软雅黑" panose="020B0503020204020204" pitchFamily="34" charset="-122"/>
                <a:ea typeface="微软雅黑" panose="020B0503020204020204" pitchFamily="34" charset="-122"/>
              </a:rPr>
              <a:t>追加（只写），写入内容</a:t>
            </a:r>
            <a:r>
              <a:rPr lang="zh-CN" altLang="en-US" dirty="0" smtClean="0">
                <a:solidFill>
                  <a:srgbClr val="1B3868"/>
                </a:solidFill>
                <a:latin typeface="微软雅黑" panose="020B0503020204020204" pitchFamily="34" charset="-122"/>
                <a:ea typeface="微软雅黑" panose="020B0503020204020204" pitchFamily="34" charset="-122"/>
              </a:rPr>
              <a:t>为</a:t>
            </a:r>
            <a:r>
              <a:rPr lang="zh-CN" altLang="en-US" dirty="0">
                <a:solidFill>
                  <a:srgbClr val="1B3868"/>
                </a:solidFill>
                <a:latin typeface="微软雅黑" panose="020B0503020204020204" pitchFamily="34" charset="-122"/>
                <a:ea typeface="微软雅黑" panose="020B0503020204020204" pitchFamily="34" charset="-122"/>
              </a:rPr>
              <a:t>二进制</a:t>
            </a:r>
            <a:r>
              <a:rPr lang="zh-CN" altLang="en-US"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如果文件已存在，文件指针放在文件末尾，新的内容写在已有内容之后；如果文件不存在，则创建新文件进行</a:t>
            </a:r>
            <a:r>
              <a:rPr lang="zh-CN" altLang="en-US" dirty="0" smtClean="0">
                <a:solidFill>
                  <a:srgbClr val="1B3868"/>
                </a:solidFill>
                <a:latin typeface="微软雅黑" panose="020B0503020204020204" pitchFamily="34" charset="-122"/>
                <a:ea typeface="微软雅黑" panose="020B0503020204020204" pitchFamily="34" charset="-122"/>
              </a:rPr>
              <a:t>写入。</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358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709864" y="1448187"/>
            <a:ext cx="10443410" cy="5078313"/>
          </a:xfrm>
          <a:prstGeom prst="rect">
            <a:avLst/>
          </a:prstGeom>
          <a:noFill/>
        </p:spPr>
        <p:txBody>
          <a:bodyPr wrap="square" rtlCol="0">
            <a:spAutoFit/>
          </a:bodyPr>
          <a:lstStyle/>
          <a:p>
            <a:r>
              <a:rPr lang="en-US" altLang="zh-CN" b="1" dirty="0" smtClean="0">
                <a:solidFill>
                  <a:srgbClr val="1B3868"/>
                </a:solidFill>
                <a:latin typeface="微软雅黑" panose="020B0503020204020204" pitchFamily="34" charset="-122"/>
                <a:ea typeface="微软雅黑" panose="020B0503020204020204" pitchFamily="34" charset="-122"/>
              </a:rPr>
              <a:t>‘a+’</a:t>
            </a:r>
            <a:r>
              <a:rPr lang="zh-CN" altLang="en-US" dirty="0" smtClean="0">
                <a:solidFill>
                  <a:srgbClr val="1B3868"/>
                </a:solidFill>
                <a:latin typeface="微软雅黑" panose="020B0503020204020204" pitchFamily="34" charset="-122"/>
                <a:ea typeface="微软雅黑" panose="020B0503020204020204" pitchFamily="34" charset="-122"/>
              </a:rPr>
              <a:t>代表打开</a:t>
            </a:r>
            <a:r>
              <a:rPr lang="zh-CN" altLang="en-US" dirty="0">
                <a:solidFill>
                  <a:srgbClr val="1B3868"/>
                </a:solidFill>
                <a:latin typeface="微软雅黑" panose="020B0503020204020204" pitchFamily="34" charset="-122"/>
                <a:ea typeface="微软雅黑" panose="020B0503020204020204" pitchFamily="34" charset="-122"/>
              </a:rPr>
              <a:t>一个文件</a:t>
            </a:r>
            <a:r>
              <a:rPr lang="zh-CN" altLang="en-US" dirty="0" smtClean="0">
                <a:solidFill>
                  <a:srgbClr val="1B3868"/>
                </a:solidFill>
                <a:latin typeface="微软雅黑" panose="020B0503020204020204" pitchFamily="34" charset="-122"/>
                <a:ea typeface="微软雅黑" panose="020B0503020204020204" pitchFamily="34" charset="-122"/>
              </a:rPr>
              <a:t>用于追加（读写），写入内容为字符串，如果文件已存在，文件指针放在文件末尾，新的内容写在已有内容之后；如果文件不存在，则创建新文件进行写入。</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E</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'a+')</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zzz</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file = open</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a:t>
            </a: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1B3868"/>
                </a:solidFill>
                <a:latin typeface="微软雅黑" panose="020B0503020204020204" pitchFamily="34" charset="-122"/>
                <a:ea typeface="微软雅黑" panose="020B0503020204020204" pitchFamily="34" charset="-122"/>
              </a:rPr>
              <a:t>xxxyyyzzz</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smtClean="0">
                <a:solidFill>
                  <a:srgbClr val="1B3868"/>
                </a:solidFill>
                <a:latin typeface="微软雅黑" panose="020B0503020204020204" pitchFamily="34" charset="-122"/>
                <a:ea typeface="微软雅黑" panose="020B0503020204020204" pitchFamily="34" charset="-122"/>
              </a:rPr>
              <a:t>()</a:t>
            </a:r>
          </a:p>
          <a:p>
            <a:pPr>
              <a:lnSpc>
                <a:spcPct val="150000"/>
              </a:lnSpc>
            </a:pPr>
            <a:r>
              <a:rPr lang="zh-CN" altLang="en-US" b="1" dirty="0" smtClean="0">
                <a:solidFill>
                  <a:srgbClr val="1B3868"/>
                </a:solidFill>
                <a:latin typeface="微软雅黑" panose="020B0503020204020204" pitchFamily="34" charset="-122"/>
                <a:ea typeface="微软雅黑" panose="020B0503020204020204" pitchFamily="34" charset="-122"/>
              </a:rPr>
              <a:t>‘</a:t>
            </a:r>
            <a:r>
              <a:rPr lang="en-US" altLang="zh-CN" b="1" dirty="0" err="1" smtClean="0">
                <a:solidFill>
                  <a:srgbClr val="1B3868"/>
                </a:solidFill>
                <a:latin typeface="微软雅黑" panose="020B0503020204020204" pitchFamily="34" charset="-122"/>
                <a:ea typeface="微软雅黑" panose="020B0503020204020204" pitchFamily="34" charset="-122"/>
              </a:rPr>
              <a:t>ab</a:t>
            </a:r>
            <a:r>
              <a:rPr lang="en-US" altLang="zh-CN" b="1"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以二进制格式打开一个</a:t>
            </a:r>
            <a:r>
              <a:rPr lang="zh-CN" altLang="en-US" dirty="0" smtClean="0">
                <a:solidFill>
                  <a:srgbClr val="1B3868"/>
                </a:solidFill>
                <a:latin typeface="微软雅黑" panose="020B0503020204020204" pitchFamily="34" charset="-122"/>
                <a:ea typeface="微软雅黑" panose="020B0503020204020204" pitchFamily="34" charset="-122"/>
              </a:rPr>
              <a:t>文件用于</a:t>
            </a:r>
            <a:r>
              <a:rPr lang="zh-CN" altLang="en-US" dirty="0">
                <a:solidFill>
                  <a:srgbClr val="1B3868"/>
                </a:solidFill>
                <a:latin typeface="微软雅黑" panose="020B0503020204020204" pitchFamily="34" charset="-122"/>
                <a:ea typeface="微软雅黑" panose="020B0503020204020204" pitchFamily="34" charset="-122"/>
              </a:rPr>
              <a:t>追加</a:t>
            </a:r>
            <a:r>
              <a:rPr lang="zh-CN" altLang="en-US"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读写</a:t>
            </a:r>
            <a:r>
              <a:rPr lang="zh-CN" altLang="en-US"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写入内容</a:t>
            </a:r>
            <a:r>
              <a:rPr lang="zh-CN" altLang="en-US" dirty="0" smtClean="0">
                <a:solidFill>
                  <a:srgbClr val="1B3868"/>
                </a:solidFill>
                <a:latin typeface="微软雅黑" panose="020B0503020204020204" pitchFamily="34" charset="-122"/>
                <a:ea typeface="微软雅黑" panose="020B0503020204020204" pitchFamily="34" charset="-122"/>
              </a:rPr>
              <a:t>为</a:t>
            </a:r>
            <a:r>
              <a:rPr lang="zh-CN" altLang="en-US" dirty="0">
                <a:solidFill>
                  <a:srgbClr val="1B3868"/>
                </a:solidFill>
                <a:latin typeface="微软雅黑" panose="020B0503020204020204" pitchFamily="34" charset="-122"/>
                <a:ea typeface="微软雅黑" panose="020B0503020204020204" pitchFamily="34" charset="-122"/>
              </a:rPr>
              <a:t>二进制</a:t>
            </a:r>
            <a:r>
              <a:rPr lang="zh-CN" altLang="en-US"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如果文件已存在，文件指针放在文件末尾，新的内容写在已有内容之后；如果文件不存在，则创建新文件进行</a:t>
            </a:r>
            <a:r>
              <a:rPr lang="zh-CN" altLang="en-US" dirty="0" smtClean="0">
                <a:solidFill>
                  <a:srgbClr val="1B3868"/>
                </a:solidFill>
                <a:latin typeface="微软雅黑" panose="020B0503020204020204" pitchFamily="34" charset="-122"/>
                <a:ea typeface="微软雅黑" panose="020B0503020204020204" pitchFamily="34" charset="-122"/>
              </a:rPr>
              <a:t>写入。</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9862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en-US" dirty="0" smtClean="0"/>
              <a:t>文件</a:t>
            </a:r>
            <a:r>
              <a:rPr lang="zh-CN" altLang="en-US" dirty="0"/>
              <a:t>的</a:t>
            </a:r>
            <a:r>
              <a:rPr lang="zh-CN" altLang="en-US" dirty="0" smtClean="0"/>
              <a:t>读写</a:t>
            </a:r>
            <a:endParaRPr lang="zh-CN" altLang="en-US" dirty="0"/>
          </a:p>
        </p:txBody>
      </p:sp>
      <p:sp>
        <p:nvSpPr>
          <p:cNvPr id="32" name="矩形 31"/>
          <p:cNvSpPr/>
          <p:nvPr/>
        </p:nvSpPr>
        <p:spPr>
          <a:xfrm>
            <a:off x="1010653" y="1397675"/>
            <a:ext cx="10356042" cy="4524315"/>
          </a:xfrm>
          <a:prstGeom prst="rect">
            <a:avLst/>
          </a:prstGeom>
        </p:spPr>
        <p:txBody>
          <a:bodyPr wrap="square">
            <a:spAutoFit/>
          </a:bodyPr>
          <a:lstStyle/>
          <a:p>
            <a:pPr marL="285750" indent="-285750">
              <a:buFont typeface="Wingdings" pitchFamily="2" charset="2"/>
              <a:buChar char="u"/>
            </a:pPr>
            <a:r>
              <a:rPr lang="en-US" altLang="zh-CN" dirty="0">
                <a:solidFill>
                  <a:srgbClr val="1B3868"/>
                </a:solidFill>
                <a:latin typeface="微软雅黑" panose="020B0503020204020204" pitchFamily="34" charset="-122"/>
                <a:ea typeface="微软雅黑" panose="020B0503020204020204" pitchFamily="34" charset="-122"/>
              </a:rPr>
              <a:t>python</a:t>
            </a:r>
            <a:r>
              <a:rPr lang="zh-CN" altLang="en-US" dirty="0">
                <a:solidFill>
                  <a:srgbClr val="1B3868"/>
                </a:solidFill>
                <a:latin typeface="微软雅黑" panose="020B0503020204020204" pitchFamily="34" charset="-122"/>
                <a:ea typeface="微软雅黑" panose="020B0503020204020204" pitchFamily="34" charset="-122"/>
              </a:rPr>
              <a:t>文件对象提供了三个“读”方法</a:t>
            </a:r>
            <a:r>
              <a:rPr lang="zh-CN" altLang="en-US" dirty="0" smtClean="0">
                <a:solidFill>
                  <a:srgbClr val="1B3868"/>
                </a:solidFill>
                <a:latin typeface="微软雅黑" panose="020B0503020204020204" pitchFamily="34" charset="-122"/>
                <a:ea typeface="微软雅黑" panose="020B0503020204020204" pitchFamily="34" charset="-122"/>
              </a:rPr>
              <a:t>：</a:t>
            </a:r>
            <a:r>
              <a:rPr lang="en-US" altLang="zh-CN" dirty="0"/>
              <a:t>Python</a:t>
            </a:r>
            <a:r>
              <a:rPr lang="zh-CN" altLang="zh-CN" dirty="0"/>
              <a:t>对文件的读取是通过调用文件对象方法来实现，文件对象提供了</a:t>
            </a:r>
            <a:r>
              <a:rPr lang="en-US" altLang="zh-CN" dirty="0"/>
              <a:t>read(),</a:t>
            </a:r>
            <a:r>
              <a:rPr lang="en-US" altLang="zh-CN" dirty="0" err="1"/>
              <a:t>readline</a:t>
            </a:r>
            <a:r>
              <a:rPr lang="en-US" altLang="zh-CN" dirty="0"/>
              <a:t>()</a:t>
            </a:r>
            <a:r>
              <a:rPr lang="zh-CN" altLang="zh-CN" dirty="0"/>
              <a:t>和</a:t>
            </a:r>
            <a:r>
              <a:rPr lang="en-US" altLang="zh-CN" dirty="0" err="1"/>
              <a:t>readlines</a:t>
            </a:r>
            <a:r>
              <a:rPr lang="en-US" altLang="zh-CN" dirty="0"/>
              <a:t>()</a:t>
            </a:r>
            <a:r>
              <a:rPr lang="zh-CN" altLang="zh-CN" dirty="0"/>
              <a:t>三种读取方法。</a:t>
            </a:r>
            <a:endParaRPr lang="en-US" altLang="zh-CN" dirty="0"/>
          </a:p>
          <a:p>
            <a:pPr marL="285750" indent="-285750">
              <a:buFont typeface="Wingdings" pitchFamily="2" charset="2"/>
              <a:buChar char="u"/>
            </a:pPr>
            <a:r>
              <a:rPr lang="zh-CN" altLang="en-US" dirty="0" smtClean="0">
                <a:solidFill>
                  <a:srgbClr val="1B3868"/>
                </a:solidFill>
                <a:latin typeface="微软雅黑" panose="020B0503020204020204" pitchFamily="34" charset="-122"/>
                <a:ea typeface="微软雅黑" panose="020B0503020204020204" pitchFamily="34" charset="-122"/>
              </a:rPr>
              <a:t> </a:t>
            </a:r>
            <a:r>
              <a:rPr lang="en-US" altLang="zh-CN" dirty="0">
                <a:solidFill>
                  <a:srgbClr val="1B3868"/>
                </a:solidFill>
                <a:latin typeface="微软雅黑" panose="020B0503020204020204" pitchFamily="34" charset="-122"/>
                <a:ea typeface="微软雅黑" panose="020B0503020204020204" pitchFamily="34" charset="-122"/>
              </a:rPr>
              <a:t>read()</a:t>
            </a:r>
            <a:r>
              <a:rPr lang="zh-CN" altLang="en-US" dirty="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readline() </a:t>
            </a:r>
            <a:r>
              <a:rPr lang="zh-CN" altLang="en-US" dirty="0">
                <a:solidFill>
                  <a:srgbClr val="1B3868"/>
                </a:solidFill>
                <a:latin typeface="微软雅黑" panose="020B0503020204020204" pitchFamily="34" charset="-122"/>
                <a:ea typeface="微软雅黑" panose="020B0503020204020204" pitchFamily="34" charset="-122"/>
              </a:rPr>
              <a:t>和 </a:t>
            </a:r>
            <a:r>
              <a:rPr lang="en-US" altLang="zh-CN" dirty="0" err="1">
                <a:solidFill>
                  <a:srgbClr val="1B3868"/>
                </a:solidFill>
                <a:latin typeface="微软雅黑" panose="020B0503020204020204" pitchFamily="34" charset="-122"/>
                <a:ea typeface="微软雅黑" panose="020B0503020204020204" pitchFamily="34" charset="-122"/>
              </a:rPr>
              <a:t>readlines</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。每种方法可以接受一个变量</a:t>
            </a:r>
            <a:r>
              <a:rPr lang="en-US" altLang="zh-CN" dirty="0">
                <a:solidFill>
                  <a:srgbClr val="1B3868"/>
                </a:solidFill>
                <a:latin typeface="微软雅黑" panose="020B0503020204020204" pitchFamily="34" charset="-122"/>
                <a:ea typeface="微软雅黑" panose="020B0503020204020204" pitchFamily="34" charset="-122"/>
              </a:rPr>
              <a:t>size</a:t>
            </a:r>
            <a:r>
              <a:rPr lang="zh-CN" altLang="en-US" dirty="0">
                <a:solidFill>
                  <a:srgbClr val="1B3868"/>
                </a:solidFill>
                <a:latin typeface="微软雅黑" panose="020B0503020204020204" pitchFamily="34" charset="-122"/>
                <a:ea typeface="微软雅黑" panose="020B0503020204020204" pitchFamily="34" charset="-122"/>
              </a:rPr>
              <a:t>以限制每次读取的数据量</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pPr marL="285750" indent="-285750">
              <a:buFont typeface="Wingdings" pitchFamily="2" charset="2"/>
              <a:buChar char="u"/>
            </a:pPr>
            <a:r>
              <a:rPr lang="zh-CN" altLang="en-US" dirty="0" smtClean="0">
                <a:solidFill>
                  <a:srgbClr val="1B3868"/>
                </a:solidFill>
                <a:latin typeface="微软雅黑" panose="020B0503020204020204" pitchFamily="34" charset="-122"/>
                <a:ea typeface="微软雅黑" panose="020B0503020204020204" pitchFamily="34" charset="-122"/>
              </a:rPr>
              <a:t>调用</a:t>
            </a:r>
            <a:r>
              <a:rPr lang="en-US" altLang="zh-CN" dirty="0">
                <a:solidFill>
                  <a:srgbClr val="1B3868"/>
                </a:solidFill>
                <a:latin typeface="微软雅黑" panose="020B0503020204020204" pitchFamily="34" charset="-122"/>
                <a:ea typeface="微软雅黑" panose="020B0503020204020204" pitchFamily="34" charset="-122"/>
              </a:rPr>
              <a:t>read()</a:t>
            </a:r>
            <a:r>
              <a:rPr lang="zh-CN" altLang="en-US" dirty="0">
                <a:solidFill>
                  <a:srgbClr val="1B3868"/>
                </a:solidFill>
                <a:latin typeface="微软雅黑" panose="020B0503020204020204" pitchFamily="34" charset="-122"/>
                <a:ea typeface="微软雅黑" panose="020B0503020204020204" pitchFamily="34" charset="-122"/>
              </a:rPr>
              <a:t>会一次性读取文件的全部内容，如果文件有</a:t>
            </a:r>
            <a:r>
              <a:rPr lang="en-US" altLang="zh-CN" dirty="0">
                <a:solidFill>
                  <a:srgbClr val="1B3868"/>
                </a:solidFill>
                <a:latin typeface="微软雅黑" panose="020B0503020204020204" pitchFamily="34" charset="-122"/>
                <a:ea typeface="微软雅黑" panose="020B0503020204020204" pitchFamily="34" charset="-122"/>
              </a:rPr>
              <a:t>10G</a:t>
            </a:r>
            <a:r>
              <a:rPr lang="zh-CN" altLang="en-US" dirty="0">
                <a:solidFill>
                  <a:srgbClr val="1B3868"/>
                </a:solidFill>
                <a:latin typeface="微软雅黑" panose="020B0503020204020204" pitchFamily="34" charset="-122"/>
                <a:ea typeface="微软雅黑" panose="020B0503020204020204" pitchFamily="34" charset="-122"/>
              </a:rPr>
              <a:t>，内存就爆了，所以，要保险起见，可以反复调用</a:t>
            </a:r>
            <a:r>
              <a:rPr lang="en-US" altLang="zh-CN" dirty="0">
                <a:solidFill>
                  <a:srgbClr val="1B3868"/>
                </a:solidFill>
                <a:latin typeface="微软雅黑" panose="020B0503020204020204" pitchFamily="34" charset="-122"/>
                <a:ea typeface="微软雅黑" panose="020B0503020204020204" pitchFamily="34" charset="-122"/>
              </a:rPr>
              <a:t>read(size)</a:t>
            </a:r>
            <a:r>
              <a:rPr lang="zh-CN" altLang="en-US" dirty="0">
                <a:solidFill>
                  <a:srgbClr val="1B3868"/>
                </a:solidFill>
                <a:latin typeface="微软雅黑" panose="020B0503020204020204" pitchFamily="34" charset="-122"/>
                <a:ea typeface="微软雅黑" panose="020B0503020204020204" pitchFamily="34" charset="-122"/>
              </a:rPr>
              <a:t>方法，每次最多读取</a:t>
            </a:r>
            <a:r>
              <a:rPr lang="en-US" altLang="zh-CN" dirty="0">
                <a:solidFill>
                  <a:srgbClr val="1B3868"/>
                </a:solidFill>
                <a:latin typeface="微软雅黑" panose="020B0503020204020204" pitchFamily="34" charset="-122"/>
                <a:ea typeface="微软雅黑" panose="020B0503020204020204" pitchFamily="34" charset="-122"/>
              </a:rPr>
              <a:t>size</a:t>
            </a:r>
            <a:r>
              <a:rPr lang="zh-CN" altLang="en-US" dirty="0">
                <a:solidFill>
                  <a:srgbClr val="1B3868"/>
                </a:solidFill>
                <a:latin typeface="微软雅黑" panose="020B0503020204020204" pitchFamily="34" charset="-122"/>
                <a:ea typeface="微软雅黑" panose="020B0503020204020204" pitchFamily="34" charset="-122"/>
              </a:rPr>
              <a:t>个字节的内容。另外，调用</a:t>
            </a:r>
            <a:r>
              <a:rPr lang="en-US" altLang="zh-CN" dirty="0" err="1">
                <a:solidFill>
                  <a:srgbClr val="1B3868"/>
                </a:solidFill>
                <a:latin typeface="微软雅黑" panose="020B0503020204020204" pitchFamily="34" charset="-122"/>
                <a:ea typeface="微软雅黑" panose="020B0503020204020204" pitchFamily="34" charset="-122"/>
              </a:rPr>
              <a:t>readline</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可以每次读取一行内容，调用</a:t>
            </a:r>
            <a:r>
              <a:rPr lang="en-US" altLang="zh-CN" dirty="0" err="1">
                <a:solidFill>
                  <a:srgbClr val="1B3868"/>
                </a:solidFill>
                <a:latin typeface="微软雅黑" panose="020B0503020204020204" pitchFamily="34" charset="-122"/>
                <a:ea typeface="微软雅黑" panose="020B0503020204020204" pitchFamily="34" charset="-122"/>
              </a:rPr>
              <a:t>readlines</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一次读取所有内容并按行返回</a:t>
            </a:r>
            <a:r>
              <a:rPr lang="en-US" altLang="zh-CN" dirty="0">
                <a:solidFill>
                  <a:srgbClr val="1B3868"/>
                </a:solidFill>
                <a:latin typeface="微软雅黑" panose="020B0503020204020204" pitchFamily="34" charset="-122"/>
                <a:ea typeface="微软雅黑" panose="020B0503020204020204" pitchFamily="34" charset="-122"/>
              </a:rPr>
              <a:t>list</a:t>
            </a:r>
            <a:r>
              <a:rPr lang="zh-CN" altLang="en-US" dirty="0">
                <a:solidFill>
                  <a:srgbClr val="1B3868"/>
                </a:solidFill>
                <a:latin typeface="微软雅黑" panose="020B0503020204020204" pitchFamily="34" charset="-122"/>
                <a:ea typeface="微软雅黑" panose="020B0503020204020204" pitchFamily="34" charset="-122"/>
              </a:rPr>
              <a:t>。因此，要根据需要决定怎么调用</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r>
              <a:rPr lang="en-US" altLang="zh-CN" b="1" dirty="0"/>
              <a:t>1.read()</a:t>
            </a:r>
            <a:r>
              <a:rPr lang="zh-CN" altLang="zh-CN" b="1" dirty="0"/>
              <a:t>方法</a:t>
            </a:r>
            <a:endParaRPr lang="zh-CN" altLang="zh-CN" dirty="0"/>
          </a:p>
          <a:p>
            <a:r>
              <a:rPr lang="en-US" altLang="zh-CN" dirty="0"/>
              <a:t>read()</a:t>
            </a:r>
            <a:r>
              <a:rPr lang="zh-CN" altLang="zh-CN" dirty="0"/>
              <a:t>方法的一般形式为：</a:t>
            </a:r>
          </a:p>
          <a:p>
            <a:r>
              <a:rPr lang="en-US" altLang="zh-CN" dirty="0"/>
              <a:t>         </a:t>
            </a:r>
            <a:r>
              <a:rPr lang="zh-CN" altLang="zh-CN" dirty="0"/>
              <a:t>文件对象</a:t>
            </a:r>
            <a:r>
              <a:rPr lang="en-US" altLang="zh-CN" dirty="0"/>
              <a:t>.read()</a:t>
            </a:r>
            <a:endParaRPr lang="zh-CN" altLang="zh-CN" dirty="0"/>
          </a:p>
          <a:p>
            <a:r>
              <a:rPr lang="zh-CN" altLang="zh-CN" dirty="0"/>
              <a:t>其功能是读取从当前位置直到文件末尾的内容，该方法通常将读取的文件内容存放到一个字符串变量中。</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 </a:t>
            </a:r>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.txt</a:t>
            </a:r>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文件的内容是：</a:t>
            </a:r>
          </a:p>
          <a:p>
            <a:r>
              <a:rPr lang="en-US" altLang="zh-CN" dirty="0">
                <a:solidFill>
                  <a:srgbClr val="1B3868"/>
                </a:solidFill>
                <a:latin typeface="微软雅黑" panose="020B0503020204020204" pitchFamily="34" charset="-122"/>
                <a:ea typeface="微软雅黑" panose="020B0503020204020204" pitchFamily="34" charset="-122"/>
              </a:rPr>
              <a:t>I love python. </a:t>
            </a:r>
          </a:p>
          <a:p>
            <a:r>
              <a:rPr lang="en-US" altLang="zh-CN" dirty="0">
                <a:solidFill>
                  <a:srgbClr val="1B3868"/>
                </a:solidFill>
                <a:latin typeface="微软雅黑" panose="020B0503020204020204" pitchFamily="34" charset="-122"/>
                <a:ea typeface="微软雅黑" panose="020B0503020204020204" pitchFamily="34" charset="-122"/>
              </a:rPr>
              <a:t>I like programming!</a:t>
            </a:r>
          </a:p>
        </p:txBody>
      </p:sp>
    </p:spTree>
    <p:extLst>
      <p:ext uri="{BB962C8B-B14F-4D97-AF65-F5344CB8AC3E}">
        <p14:creationId xmlns:p14="http://schemas.microsoft.com/office/powerpoint/2010/main" val="232162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文件读取方法介绍</a:t>
            </a:r>
          </a:p>
        </p:txBody>
      </p:sp>
      <p:sp>
        <p:nvSpPr>
          <p:cNvPr id="32" name="矩形 31"/>
          <p:cNvSpPr/>
          <p:nvPr/>
        </p:nvSpPr>
        <p:spPr>
          <a:xfrm>
            <a:off x="529389" y="1397675"/>
            <a:ext cx="10407316" cy="4524315"/>
          </a:xfrm>
          <a:prstGeom prst="rect">
            <a:avLst/>
          </a:prstGeom>
        </p:spPr>
        <p:txBody>
          <a:bodyPr wrap="square">
            <a:spAutoFit/>
          </a:bodyPr>
          <a:lstStyle/>
          <a:p>
            <a:r>
              <a:rPr lang="en-US" altLang="zh-CN" b="1" dirty="0">
                <a:solidFill>
                  <a:srgbClr val="1B3868"/>
                </a:solidFill>
                <a:latin typeface="微软雅黑" panose="020B0503020204020204" pitchFamily="34" charset="-122"/>
                <a:ea typeface="微软雅黑" panose="020B0503020204020204" pitchFamily="34" charset="-122"/>
              </a:rPr>
              <a:t>read()</a:t>
            </a:r>
            <a:r>
              <a:rPr lang="zh-CN" altLang="en-US" dirty="0">
                <a:solidFill>
                  <a:srgbClr val="1B3868"/>
                </a:solidFill>
                <a:latin typeface="微软雅黑" panose="020B0503020204020204" pitchFamily="34" charset="-122"/>
                <a:ea typeface="微软雅黑" panose="020B0503020204020204" pitchFamily="34" charset="-122"/>
              </a:rPr>
              <a:t>的方式每次读取整个文件，它通常用于将文件内容放到一个字符串变量中。如果文件大于可用内存，为了保险起见，可以反复调用</a:t>
            </a:r>
            <a:r>
              <a:rPr lang="en-US" altLang="zh-CN" dirty="0">
                <a:solidFill>
                  <a:srgbClr val="1B3868"/>
                </a:solidFill>
                <a:latin typeface="微软雅黑" panose="020B0503020204020204" pitchFamily="34" charset="-122"/>
                <a:ea typeface="微软雅黑" panose="020B0503020204020204" pitchFamily="34" charset="-122"/>
              </a:rPr>
              <a:t>read(size)</a:t>
            </a:r>
            <a:r>
              <a:rPr lang="zh-CN" altLang="en-US" dirty="0">
                <a:solidFill>
                  <a:srgbClr val="1B3868"/>
                </a:solidFill>
                <a:latin typeface="微软雅黑" panose="020B0503020204020204" pitchFamily="34" charset="-122"/>
                <a:ea typeface="微软雅黑" panose="020B0503020204020204" pitchFamily="34" charset="-122"/>
              </a:rPr>
              <a:t>方法，每次最多读取</a:t>
            </a:r>
            <a:r>
              <a:rPr lang="en-US" altLang="zh-CN" dirty="0">
                <a:solidFill>
                  <a:srgbClr val="1B3868"/>
                </a:solidFill>
                <a:latin typeface="微软雅黑" panose="020B0503020204020204" pitchFamily="34" charset="-122"/>
                <a:ea typeface="微软雅黑" panose="020B0503020204020204" pitchFamily="34" charset="-122"/>
              </a:rPr>
              <a:t>size</a:t>
            </a:r>
            <a:r>
              <a:rPr lang="zh-CN" altLang="en-US" dirty="0">
                <a:solidFill>
                  <a:srgbClr val="1B3868"/>
                </a:solidFill>
                <a:latin typeface="微软雅黑" panose="020B0503020204020204" pitchFamily="34" charset="-122"/>
                <a:ea typeface="微软雅黑" panose="020B0503020204020204" pitchFamily="34" charset="-122"/>
              </a:rPr>
              <a:t>个字节的内容。</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smtClean="0">
                <a:solidFill>
                  <a:srgbClr val="1B3868"/>
                </a:solidFill>
                <a:latin typeface="微软雅黑" panose="020B0503020204020204" pitchFamily="34" charset="-122"/>
                <a:ea typeface="微软雅黑" panose="020B0503020204020204" pitchFamily="34" charset="-122"/>
              </a:rPr>
              <a:t>f </a:t>
            </a:r>
            <a:r>
              <a:rPr lang="en-US" altLang="zh-CN" dirty="0">
                <a:solidFill>
                  <a:srgbClr val="1B3868"/>
                </a:solidFill>
                <a:latin typeface="微软雅黑" panose="020B0503020204020204" pitchFamily="34" charset="-122"/>
                <a:ea typeface="微软雅黑" panose="020B0503020204020204" pitchFamily="34" charset="-122"/>
              </a:rPr>
              <a:t>= open</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python.txt", "r") </a:t>
            </a:r>
            <a:r>
              <a:rPr lang="en-US" altLang="zh-CN" dirty="0" smtClean="0">
                <a:solidFill>
                  <a:srgbClr val="1B3868"/>
                </a:solidFill>
                <a:latin typeface="微软雅黑" panose="020B0503020204020204" pitchFamily="34" charset="-122"/>
                <a:ea typeface="微软雅黑" panose="020B0503020204020204" pitchFamily="34" charset="-122"/>
              </a:rPr>
              <a:t>#</a:t>
            </a:r>
            <a:r>
              <a:rPr lang="zh-CN" altLang="en-US" dirty="0" smtClean="0">
                <a:solidFill>
                  <a:srgbClr val="1B3868"/>
                </a:solidFill>
                <a:latin typeface="微软雅黑" panose="020B0503020204020204" pitchFamily="34" charset="-122"/>
                <a:ea typeface="微软雅黑" panose="020B0503020204020204" pitchFamily="34" charset="-122"/>
              </a:rPr>
              <a:t>以</a:t>
            </a:r>
            <a:r>
              <a:rPr lang="zh-CN" altLang="en-US" dirty="0">
                <a:solidFill>
                  <a:srgbClr val="1B3868"/>
                </a:solidFill>
                <a:latin typeface="微软雅黑" panose="020B0503020204020204" pitchFamily="34" charset="-122"/>
                <a:ea typeface="微软雅黑" panose="020B0503020204020204" pitchFamily="34" charset="-122"/>
              </a:rPr>
              <a:t>只读方式打开</a:t>
            </a:r>
          </a:p>
          <a:p>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f.read</a:t>
            </a:r>
            <a:r>
              <a:rPr lang="en-US" altLang="zh-CN" dirty="0">
                <a:solidFill>
                  <a:srgbClr val="1B3868"/>
                </a:solidFill>
                <a:latin typeface="微软雅黑" panose="020B0503020204020204" pitchFamily="34" charset="-122"/>
                <a:ea typeface="微软雅黑" panose="020B0503020204020204" pitchFamily="34" charset="-122"/>
              </a:rPr>
              <a:t>()</a:t>
            </a:r>
          </a:p>
          <a:p>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输出结果：</a:t>
            </a:r>
          </a:p>
          <a:p>
            <a:r>
              <a:rPr lang="en-US" altLang="zh-CN" dirty="0">
                <a:solidFill>
                  <a:srgbClr val="1B3868"/>
                </a:solidFill>
                <a:latin typeface="微软雅黑" panose="020B0503020204020204" pitchFamily="34" charset="-122"/>
                <a:ea typeface="微软雅黑" panose="020B0503020204020204" pitchFamily="34" charset="-122"/>
              </a:rPr>
              <a:t>'I love python. \</a:t>
            </a:r>
            <a:r>
              <a:rPr lang="en-US" altLang="zh-CN" dirty="0" err="1">
                <a:solidFill>
                  <a:srgbClr val="1B3868"/>
                </a:solidFill>
                <a:latin typeface="微软雅黑" panose="020B0503020204020204" pitchFamily="34" charset="-122"/>
                <a:ea typeface="微软雅黑" panose="020B0503020204020204" pitchFamily="34" charset="-122"/>
              </a:rPr>
              <a:t>nI</a:t>
            </a:r>
            <a:r>
              <a:rPr lang="en-US" altLang="zh-CN" dirty="0">
                <a:solidFill>
                  <a:srgbClr val="1B3868"/>
                </a:solidFill>
                <a:latin typeface="微软雅黑" panose="020B0503020204020204" pitchFamily="34" charset="-122"/>
                <a:ea typeface="微软雅黑" panose="020B0503020204020204" pitchFamily="34" charset="-122"/>
              </a:rPr>
              <a:t> like programming!\n' #</a:t>
            </a:r>
            <a:r>
              <a:rPr lang="zh-CN" altLang="en-US" dirty="0">
                <a:solidFill>
                  <a:srgbClr val="1B3868"/>
                </a:solidFill>
                <a:latin typeface="微软雅黑" panose="020B0503020204020204" pitchFamily="34" charset="-122"/>
                <a:ea typeface="微软雅黑" panose="020B0503020204020204" pitchFamily="34" charset="-122"/>
              </a:rPr>
              <a:t>直接读取字节到字符串中</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包括了换行符</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或者是：</a:t>
            </a:r>
          </a:p>
          <a:p>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f.read</a:t>
            </a:r>
            <a:r>
              <a:rPr lang="en-US" altLang="zh-CN" dirty="0">
                <a:solidFill>
                  <a:srgbClr val="1B3868"/>
                </a:solidFill>
                <a:latin typeface="微软雅黑" panose="020B0503020204020204" pitchFamily="34" charset="-122"/>
                <a:ea typeface="微软雅黑" panose="020B0503020204020204" pitchFamily="34" charset="-122"/>
              </a:rPr>
              <a:t>(6)  #</a:t>
            </a:r>
            <a:r>
              <a:rPr lang="zh-CN" altLang="en-US" dirty="0">
                <a:solidFill>
                  <a:srgbClr val="1B3868"/>
                </a:solidFill>
                <a:latin typeface="微软雅黑" panose="020B0503020204020204" pitchFamily="34" charset="-122"/>
                <a:ea typeface="微软雅黑" panose="020B0503020204020204" pitchFamily="34" charset="-122"/>
              </a:rPr>
              <a:t>按照</a:t>
            </a:r>
            <a:r>
              <a:rPr lang="en-US" altLang="zh-CN" dirty="0">
                <a:solidFill>
                  <a:srgbClr val="1B3868"/>
                </a:solidFill>
                <a:latin typeface="微软雅黑" panose="020B0503020204020204" pitchFamily="34" charset="-122"/>
                <a:ea typeface="微软雅黑" panose="020B0503020204020204" pitchFamily="34" charset="-122"/>
              </a:rPr>
              <a:t>size</a:t>
            </a:r>
            <a:r>
              <a:rPr lang="zh-CN" altLang="en-US" dirty="0">
                <a:solidFill>
                  <a:srgbClr val="1B3868"/>
                </a:solidFill>
                <a:latin typeface="微软雅黑" panose="020B0503020204020204" pitchFamily="34" charset="-122"/>
                <a:ea typeface="微软雅黑" panose="020B0503020204020204" pitchFamily="34" charset="-122"/>
              </a:rPr>
              <a:t>读内容</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输出结果</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r>
              <a:rPr lang="en-US" altLang="zh-CN" dirty="0" smtClean="0">
                <a:solidFill>
                  <a:srgbClr val="1B3868"/>
                </a:solidFill>
                <a:latin typeface="微软雅黑" panose="020B0503020204020204" pitchFamily="34" charset="-122"/>
                <a:ea typeface="微软雅黑" panose="020B0503020204020204" pitchFamily="34" charset="-122"/>
              </a:rPr>
              <a:t>''</a:t>
            </a:r>
          </a:p>
          <a:p>
            <a:r>
              <a:rPr lang="zh-CN" altLang="en-US" dirty="0" smtClean="0">
                <a:solidFill>
                  <a:srgbClr val="1B3868"/>
                </a:solidFill>
                <a:latin typeface="微软雅黑" panose="020B0503020204020204" pitchFamily="34" charset="-122"/>
                <a:ea typeface="微软雅黑" panose="020B0503020204020204" pitchFamily="34" charset="-122"/>
              </a:rPr>
              <a:t>因为执行完毕</a:t>
            </a:r>
            <a:r>
              <a:rPr lang="en-US" altLang="zh-CN" dirty="0" err="1">
                <a:solidFill>
                  <a:srgbClr val="1B3868"/>
                </a:solidFill>
                <a:latin typeface="微软雅黑" panose="020B0503020204020204" pitchFamily="34" charset="-122"/>
                <a:ea typeface="微软雅黑" panose="020B0503020204020204" pitchFamily="34" charset="-122"/>
              </a:rPr>
              <a:t>f.read</a:t>
            </a:r>
            <a:r>
              <a:rPr lang="en-US" altLang="zh-CN" dirty="0" smtClean="0">
                <a:solidFill>
                  <a:srgbClr val="1B3868"/>
                </a:solidFill>
                <a:latin typeface="微软雅黑" panose="020B0503020204020204" pitchFamily="34" charset="-122"/>
                <a:ea typeface="微软雅黑" panose="020B0503020204020204" pitchFamily="34" charset="-122"/>
              </a:rPr>
              <a:t>()</a:t>
            </a:r>
            <a:r>
              <a:rPr lang="zh-CN" altLang="en-US" dirty="0" smtClean="0">
                <a:solidFill>
                  <a:srgbClr val="1B3868"/>
                </a:solidFill>
                <a:latin typeface="微软雅黑" panose="020B0503020204020204" pitchFamily="34" charset="-122"/>
                <a:ea typeface="微软雅黑" panose="020B0503020204020204" pitchFamily="34" charset="-122"/>
              </a:rPr>
              <a:t>，文件指针已经在文件末尾，需要重新关闭和打开文件执行才会输出</a:t>
            </a:r>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'I </a:t>
            </a:r>
            <a:r>
              <a:rPr lang="en-US" altLang="zh-CN" dirty="0" smtClean="0">
                <a:solidFill>
                  <a:srgbClr val="1B3868"/>
                </a:solidFill>
                <a:latin typeface="微软雅黑" panose="020B0503020204020204" pitchFamily="34" charset="-122"/>
                <a:ea typeface="微软雅黑" panose="020B0503020204020204" pitchFamily="34" charset="-122"/>
              </a:rPr>
              <a:t>love‘</a:t>
            </a:r>
          </a:p>
          <a:p>
            <a:r>
              <a:rPr lang="zh-CN" altLang="en-US" dirty="0" smtClean="0">
                <a:solidFill>
                  <a:srgbClr val="1B3868"/>
                </a:solidFill>
                <a:latin typeface="微软雅黑" panose="020B0503020204020204" pitchFamily="34" charset="-122"/>
                <a:ea typeface="微软雅黑" panose="020B0503020204020204" pitchFamily="34" charset="-122"/>
              </a:rPr>
              <a:t>否则结果为空。</a:t>
            </a:r>
            <a:endParaRPr lang="zh-CN" altLang="en-US"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298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6" end="6"/>
                                            </p:txEl>
                                          </p:spTgt>
                                        </p:tgtEl>
                                        <p:attrNameLst>
                                          <p:attrName>style.visibility</p:attrName>
                                        </p:attrNameLst>
                                      </p:cBhvr>
                                      <p:to>
                                        <p:strVal val="visible"/>
                                      </p:to>
                                    </p:set>
                                    <p:animEffect transition="in" filter="randombar(horizontal)">
                                      <p:cBhvr>
                                        <p:cTn id="7"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文件读取方法介绍</a:t>
            </a:r>
          </a:p>
        </p:txBody>
      </p:sp>
      <p:sp>
        <p:nvSpPr>
          <p:cNvPr id="32" name="矩形 31"/>
          <p:cNvSpPr/>
          <p:nvPr/>
        </p:nvSpPr>
        <p:spPr>
          <a:xfrm>
            <a:off x="1832971" y="1397675"/>
            <a:ext cx="8145916" cy="3693319"/>
          </a:xfrm>
          <a:prstGeom prst="rect">
            <a:avLst/>
          </a:prstGeom>
        </p:spPr>
        <p:txBody>
          <a:bodyPr wrap="square">
            <a:spAutoFit/>
          </a:bodyPr>
          <a:lstStyle/>
          <a:p>
            <a:r>
              <a:rPr lang="en-US" altLang="zh-CN" b="1" dirty="0" smtClean="0"/>
              <a:t>2.readline()</a:t>
            </a:r>
            <a:r>
              <a:rPr lang="zh-CN" altLang="zh-CN" b="1" dirty="0"/>
              <a:t>方法</a:t>
            </a:r>
            <a:r>
              <a:rPr lang="zh-CN" altLang="zh-CN" dirty="0"/>
              <a:t> </a:t>
            </a:r>
          </a:p>
          <a:p>
            <a:r>
              <a:rPr lang="en-US" altLang="zh-CN" dirty="0" err="1" smtClean="0"/>
              <a:t>readline</a:t>
            </a:r>
            <a:r>
              <a:rPr lang="en-US" altLang="zh-CN" dirty="0" smtClean="0"/>
              <a:t>()</a:t>
            </a:r>
            <a:r>
              <a:rPr lang="zh-CN" altLang="zh-CN" dirty="0"/>
              <a:t>方法的一般形式为：</a:t>
            </a:r>
          </a:p>
          <a:p>
            <a:r>
              <a:rPr lang="zh-CN" altLang="zh-CN" dirty="0"/>
              <a:t>文件对象</a:t>
            </a:r>
            <a:r>
              <a:rPr lang="en-US" altLang="zh-CN" dirty="0"/>
              <a:t>.</a:t>
            </a:r>
            <a:r>
              <a:rPr lang="en-US" altLang="zh-CN" dirty="0" err="1" smtClean="0"/>
              <a:t>readline</a:t>
            </a:r>
            <a:r>
              <a:rPr lang="en-US" altLang="zh-CN" dirty="0" smtClean="0"/>
              <a:t>()</a:t>
            </a:r>
            <a:endParaRPr lang="zh-CN" altLang="zh-CN" dirty="0"/>
          </a:p>
          <a:p>
            <a:r>
              <a:rPr lang="zh-CN" altLang="zh-CN" dirty="0"/>
              <a:t>其功能是读取从当前位置</a:t>
            </a:r>
            <a:r>
              <a:rPr lang="zh-CN" altLang="zh-CN" dirty="0" smtClean="0"/>
              <a:t>到</a:t>
            </a:r>
            <a:r>
              <a:rPr lang="zh-CN" altLang="en-US" dirty="0" smtClean="0"/>
              <a:t>行</a:t>
            </a:r>
            <a:r>
              <a:rPr lang="zh-CN" altLang="zh-CN" dirty="0" smtClean="0"/>
              <a:t>末的所有</a:t>
            </a:r>
            <a:r>
              <a:rPr lang="zh-CN" altLang="en-US" dirty="0" smtClean="0"/>
              <a:t>字符，包括行结束符</a:t>
            </a:r>
            <a:r>
              <a:rPr lang="zh-CN" altLang="zh-CN" dirty="0" smtClean="0"/>
              <a:t>。</a:t>
            </a:r>
            <a:r>
              <a:rPr lang="zh-CN" altLang="en-US" dirty="0" smtClean="0"/>
              <a:t>即每次读取一行，当前位置移到下一行，</a:t>
            </a:r>
            <a:r>
              <a:rPr lang="zh-CN" altLang="zh-CN" dirty="0" smtClean="0"/>
              <a:t>如果</a:t>
            </a:r>
            <a:r>
              <a:rPr lang="zh-CN" altLang="zh-CN" dirty="0"/>
              <a:t>当前处于文件末尾，则返回</a:t>
            </a:r>
            <a:r>
              <a:rPr lang="zh-CN" altLang="zh-CN" dirty="0" smtClean="0"/>
              <a:t>空</a:t>
            </a:r>
            <a:r>
              <a:rPr lang="zh-CN" altLang="en-US" dirty="0" smtClean="0"/>
              <a:t>串</a:t>
            </a:r>
            <a:r>
              <a:rPr lang="zh-CN" altLang="zh-CN" dirty="0" smtClean="0"/>
              <a:t>。</a:t>
            </a:r>
            <a:endParaRPr lang="zh-CN" altLang="en-US" dirty="0">
              <a:solidFill>
                <a:srgbClr val="1B3868"/>
              </a:solidFill>
              <a:latin typeface="微软雅黑" panose="020B0503020204020204" pitchFamily="34" charset="-122"/>
              <a:ea typeface="微软雅黑" panose="020B0503020204020204" pitchFamily="34" charset="-122"/>
            </a:endParaRPr>
          </a:p>
          <a:p>
            <a:endParaRPr lang="en-US" altLang="zh-CN" b="1" dirty="0" smtClean="0">
              <a:solidFill>
                <a:srgbClr val="1B3868"/>
              </a:solidFill>
              <a:latin typeface="微软雅黑" panose="020B0503020204020204" pitchFamily="34" charset="-122"/>
              <a:ea typeface="微软雅黑" panose="020B0503020204020204" pitchFamily="34" charset="-122"/>
            </a:endParaRPr>
          </a:p>
          <a:p>
            <a:r>
              <a:rPr lang="en-US" altLang="zh-CN" b="1" dirty="0" err="1" smtClean="0">
                <a:solidFill>
                  <a:srgbClr val="1B3868"/>
                </a:solidFill>
                <a:latin typeface="微软雅黑" panose="020B0503020204020204" pitchFamily="34" charset="-122"/>
                <a:ea typeface="微软雅黑" panose="020B0503020204020204" pitchFamily="34" charset="-122"/>
              </a:rPr>
              <a:t>readline</a:t>
            </a:r>
            <a:r>
              <a:rPr lang="en-US" altLang="zh-CN" b="1"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的方式每次只读取一行</a:t>
            </a:r>
            <a:r>
              <a:rPr lang="en-US" altLang="zh-CN" dirty="0">
                <a:solidFill>
                  <a:srgbClr val="1B3868"/>
                </a:solidFill>
                <a:latin typeface="微软雅黑" panose="020B0503020204020204" pitchFamily="34" charset="-122"/>
                <a:ea typeface="微软雅黑" panose="020B0503020204020204" pitchFamily="34" charset="-122"/>
              </a:rPr>
              <a:t>:</a:t>
            </a:r>
          </a:p>
          <a:p>
            <a:r>
              <a:rPr lang="en-US" altLang="zh-CN" dirty="0">
                <a:solidFill>
                  <a:srgbClr val="1B3868"/>
                </a:solidFill>
                <a:latin typeface="微软雅黑" panose="020B0503020204020204" pitchFamily="34" charset="-122"/>
                <a:ea typeface="微软雅黑" panose="020B0503020204020204" pitchFamily="34" charset="-122"/>
              </a:rPr>
              <a:t>&gt;&gt;&gt;f = open</a:t>
            </a:r>
            <a:r>
              <a:rPr lang="en-US" altLang="zh-CN" dirty="0" smtClean="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python.txt ') #</a:t>
            </a:r>
            <a:r>
              <a:rPr lang="zh-CN" altLang="en-US" dirty="0">
                <a:solidFill>
                  <a:srgbClr val="1B3868"/>
                </a:solidFill>
                <a:latin typeface="微软雅黑" panose="020B0503020204020204" pitchFamily="34" charset="-122"/>
                <a:ea typeface="微软雅黑" panose="020B0503020204020204" pitchFamily="34" charset="-122"/>
              </a:rPr>
              <a:t>默认以只读方式打开</a:t>
            </a:r>
          </a:p>
          <a:p>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f.readline</a:t>
            </a:r>
            <a:r>
              <a:rPr lang="en-US" altLang="zh-CN" dirty="0">
                <a:solidFill>
                  <a:srgbClr val="1B3868"/>
                </a:solidFill>
                <a:latin typeface="微软雅黑" panose="020B0503020204020204" pitchFamily="34" charset="-122"/>
                <a:ea typeface="微软雅黑" panose="020B0503020204020204" pitchFamily="34" charset="-122"/>
              </a:rPr>
              <a:t>()</a:t>
            </a: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输出结果：</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'I love python. \n'</a:t>
            </a:r>
          </a:p>
          <a:p>
            <a:r>
              <a:rPr lang="en-US" altLang="zh-CN" dirty="0">
                <a:solidFill>
                  <a:srgbClr val="1B3868"/>
                </a:solidFill>
                <a:latin typeface="微软雅黑" panose="020B0503020204020204" pitchFamily="34" charset="-122"/>
                <a:ea typeface="微软雅黑" panose="020B0503020204020204" pitchFamily="34" charset="-122"/>
              </a:rPr>
              <a:t>&gt;&gt;&gt;</a:t>
            </a:r>
            <a:r>
              <a:rPr lang="en-US" altLang="zh-CN" dirty="0" err="1">
                <a:solidFill>
                  <a:srgbClr val="1B3868"/>
                </a:solidFill>
                <a:latin typeface="微软雅黑" panose="020B0503020204020204" pitchFamily="34" charset="-122"/>
                <a:ea typeface="微软雅黑" panose="020B0503020204020204" pitchFamily="34" charset="-122"/>
              </a:rPr>
              <a:t>f.close</a:t>
            </a:r>
            <a:r>
              <a:rPr lang="en-US" altLang="zh-CN" dirty="0">
                <a:solidFill>
                  <a:srgbClr val="1B3868"/>
                </a:solidFill>
                <a:latin typeface="微软雅黑" panose="020B0503020204020204" pitchFamily="34" charset="-122"/>
                <a:ea typeface="微软雅黑" panose="020B0503020204020204" pitchFamily="34" charset="-122"/>
              </a:rPr>
              <a:t>() ##</a:t>
            </a:r>
            <a:r>
              <a:rPr lang="zh-CN" altLang="en-US" dirty="0">
                <a:solidFill>
                  <a:srgbClr val="1B3868"/>
                </a:solidFill>
                <a:latin typeface="微软雅黑" panose="020B0503020204020204" pitchFamily="34" charset="-122"/>
                <a:ea typeface="微软雅黑" panose="020B0503020204020204" pitchFamily="34" charset="-122"/>
              </a:rPr>
              <a:t>关闭</a:t>
            </a:r>
            <a:r>
              <a:rPr lang="zh-CN" altLang="en-US" dirty="0" smtClean="0">
                <a:solidFill>
                  <a:srgbClr val="1B3868"/>
                </a:solidFill>
                <a:latin typeface="微软雅黑" panose="020B0503020204020204" pitchFamily="34" charset="-122"/>
                <a:ea typeface="微软雅黑" panose="020B0503020204020204" pitchFamily="34" charset="-122"/>
              </a:rPr>
              <a:t>打开的文件</a:t>
            </a:r>
            <a:endParaRPr lang="zh-CN" altLang="en-US"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75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0" end="10"/>
                                            </p:txEl>
                                          </p:spTgt>
                                        </p:tgtEl>
                                        <p:attrNameLst>
                                          <p:attrName>style.visibility</p:attrName>
                                        </p:attrNameLst>
                                      </p:cBhvr>
                                      <p:to>
                                        <p:strVal val="visible"/>
                                      </p:to>
                                    </p:set>
                                    <p:animEffect transition="in" filter="randombar(horizontal)">
                                      <p:cBhvr>
                                        <p:cTn id="7" dur="500"/>
                                        <p:tgtEl>
                                          <p:spTgt spid="32">
                                            <p:txEl>
                                              <p:pRg st="10" end="1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
                                            <p:txEl>
                                              <p:pRg st="11" end="11"/>
                                            </p:txEl>
                                          </p:spTgt>
                                        </p:tgtEl>
                                        <p:attrNameLst>
                                          <p:attrName>style.visibility</p:attrName>
                                        </p:attrNameLst>
                                      </p:cBhvr>
                                      <p:to>
                                        <p:strVal val="visible"/>
                                      </p:to>
                                    </p:set>
                                    <p:animEffect transition="in" filter="randombar(horizontal)">
                                      <p:cBhvr>
                                        <p:cTn id="10" dur="500"/>
                                        <p:tgtEl>
                                          <p:spTgt spid="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文件读取方法介绍</a:t>
            </a:r>
          </a:p>
        </p:txBody>
      </p:sp>
      <p:sp>
        <p:nvSpPr>
          <p:cNvPr id="32" name="矩形 31"/>
          <p:cNvSpPr/>
          <p:nvPr/>
        </p:nvSpPr>
        <p:spPr>
          <a:xfrm>
            <a:off x="1832971" y="1397675"/>
            <a:ext cx="8145916" cy="3416320"/>
          </a:xfrm>
          <a:prstGeom prst="rect">
            <a:avLst/>
          </a:prstGeom>
        </p:spPr>
        <p:txBody>
          <a:bodyPr wrap="square">
            <a:spAutoFit/>
          </a:bodyPr>
          <a:lstStyle/>
          <a:p>
            <a:r>
              <a:rPr lang="en-US" altLang="zh-CN" b="1" dirty="0" smtClean="0"/>
              <a:t>3.readlines</a:t>
            </a:r>
            <a:r>
              <a:rPr lang="en-US" altLang="zh-CN" b="1" dirty="0"/>
              <a:t>()</a:t>
            </a:r>
            <a:r>
              <a:rPr lang="zh-CN" altLang="zh-CN" b="1" dirty="0"/>
              <a:t>方法</a:t>
            </a:r>
            <a:r>
              <a:rPr lang="zh-CN" altLang="zh-CN" dirty="0"/>
              <a:t> </a:t>
            </a:r>
          </a:p>
          <a:p>
            <a:r>
              <a:rPr lang="en-US" altLang="zh-CN" dirty="0" err="1"/>
              <a:t>readlines</a:t>
            </a:r>
            <a:r>
              <a:rPr lang="en-US" altLang="zh-CN" dirty="0"/>
              <a:t>()</a:t>
            </a:r>
            <a:r>
              <a:rPr lang="zh-CN" altLang="zh-CN" dirty="0"/>
              <a:t>方法的一般形式为：</a:t>
            </a:r>
          </a:p>
          <a:p>
            <a:r>
              <a:rPr lang="zh-CN" altLang="zh-CN" dirty="0"/>
              <a:t>文件对象</a:t>
            </a:r>
            <a:r>
              <a:rPr lang="en-US" altLang="zh-CN" dirty="0"/>
              <a:t>.</a:t>
            </a:r>
            <a:r>
              <a:rPr lang="en-US" altLang="zh-CN" dirty="0" err="1"/>
              <a:t>readlines</a:t>
            </a:r>
            <a:r>
              <a:rPr lang="en-US" altLang="zh-CN" dirty="0"/>
              <a:t>()</a:t>
            </a:r>
            <a:endParaRPr lang="zh-CN" altLang="zh-CN" dirty="0"/>
          </a:p>
          <a:p>
            <a:r>
              <a:rPr lang="zh-CN" altLang="zh-CN" dirty="0"/>
              <a:t>其功能是读取从当前位置到文件末尾的所有行。如果当前处于文件末尾，则返回空列表</a:t>
            </a:r>
            <a:r>
              <a:rPr lang="zh-CN" altLang="zh-CN" dirty="0" smtClean="0"/>
              <a:t>。</a:t>
            </a:r>
            <a:endParaRPr lang="zh-CN" altLang="en-US" dirty="0">
              <a:solidFill>
                <a:srgbClr val="1B3868"/>
              </a:solidFill>
              <a:latin typeface="微软雅黑" panose="020B0503020204020204" pitchFamily="34" charset="-122"/>
              <a:ea typeface="微软雅黑" panose="020B0503020204020204" pitchFamily="34" charset="-122"/>
            </a:endParaRPr>
          </a:p>
          <a:p>
            <a:r>
              <a:rPr lang="en-US" altLang="zh-CN" b="1" dirty="0" err="1">
                <a:solidFill>
                  <a:srgbClr val="1B3868"/>
                </a:solidFill>
                <a:latin typeface="微软雅黑" panose="020B0503020204020204" pitchFamily="34" charset="-122"/>
                <a:ea typeface="微软雅黑" panose="020B0503020204020204" pitchFamily="34" charset="-122"/>
              </a:rPr>
              <a:t>readlines</a:t>
            </a:r>
            <a:r>
              <a:rPr lang="en-US" altLang="zh-CN" b="1"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的方式自动将文件内容分析成一个行的列表。</a:t>
            </a:r>
          </a:p>
          <a:p>
            <a:r>
              <a:rPr lang="en-US" altLang="zh-CN" dirty="0">
                <a:solidFill>
                  <a:srgbClr val="1B3868"/>
                </a:solidFill>
                <a:latin typeface="微软雅黑" panose="020B0503020204020204" pitchFamily="34" charset="-122"/>
                <a:ea typeface="微软雅黑" panose="020B0503020204020204" pitchFamily="34" charset="-122"/>
              </a:rPr>
              <a:t>&gt;&gt;&gt;f = </a:t>
            </a:r>
            <a:r>
              <a:rPr lang="en-US" altLang="zh-CN" dirty="0" smtClean="0">
                <a:solidFill>
                  <a:srgbClr val="1B3868"/>
                </a:solidFill>
                <a:latin typeface="微软雅黑" panose="020B0503020204020204" pitchFamily="34" charset="-122"/>
                <a:ea typeface="微软雅黑" panose="020B0503020204020204" pitchFamily="34" charset="-122"/>
              </a:rPr>
              <a:t>open</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python.txt ') #</a:t>
            </a:r>
            <a:r>
              <a:rPr lang="zh-CN" altLang="en-US" dirty="0">
                <a:solidFill>
                  <a:srgbClr val="1B3868"/>
                </a:solidFill>
                <a:latin typeface="微软雅黑" panose="020B0503020204020204" pitchFamily="34" charset="-122"/>
                <a:ea typeface="微软雅黑" panose="020B0503020204020204" pitchFamily="34" charset="-122"/>
              </a:rPr>
              <a:t>默认以只读方式打开</a:t>
            </a:r>
          </a:p>
          <a:p>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f.readlines</a:t>
            </a:r>
            <a:r>
              <a:rPr lang="en-US" altLang="zh-CN" dirty="0">
                <a:solidFill>
                  <a:srgbClr val="1B3868"/>
                </a:solidFill>
                <a:latin typeface="微软雅黑" panose="020B0503020204020204" pitchFamily="34" charset="-122"/>
                <a:ea typeface="微软雅黑" panose="020B0503020204020204" pitchFamily="34" charset="-122"/>
              </a:rPr>
              <a:t>()</a:t>
            </a:r>
          </a:p>
          <a:p>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输出结果：</a:t>
            </a:r>
          </a:p>
          <a:p>
            <a:r>
              <a:rPr lang="en-US" altLang="zh-CN" dirty="0">
                <a:solidFill>
                  <a:srgbClr val="1B3868"/>
                </a:solidFill>
                <a:latin typeface="微软雅黑" panose="020B0503020204020204" pitchFamily="34" charset="-122"/>
                <a:ea typeface="微软雅黑" panose="020B0503020204020204" pitchFamily="34" charset="-122"/>
              </a:rPr>
              <a:t>['I love python. \n', 'I like programming!\n']</a:t>
            </a:r>
          </a:p>
          <a:p>
            <a:r>
              <a:rPr lang="en-US" altLang="zh-CN" dirty="0">
                <a:solidFill>
                  <a:srgbClr val="1B3868"/>
                </a:solidFill>
                <a:latin typeface="微软雅黑" panose="020B0503020204020204" pitchFamily="34" charset="-122"/>
                <a:ea typeface="微软雅黑" panose="020B0503020204020204" pitchFamily="34" charset="-122"/>
              </a:rPr>
              <a:t>&gt;&gt;&gt;</a:t>
            </a:r>
            <a:r>
              <a:rPr lang="en-US" altLang="zh-CN" dirty="0" err="1">
                <a:solidFill>
                  <a:srgbClr val="1B3868"/>
                </a:solidFill>
                <a:latin typeface="微软雅黑" panose="020B0503020204020204" pitchFamily="34" charset="-122"/>
                <a:ea typeface="微软雅黑" panose="020B0503020204020204" pitchFamily="34" charset="-122"/>
              </a:rPr>
              <a:t>f.close</a:t>
            </a:r>
            <a:r>
              <a:rPr lang="en-US" altLang="zh-CN" dirty="0">
                <a:solidFill>
                  <a:srgbClr val="1B3868"/>
                </a:solidFill>
                <a:latin typeface="微软雅黑" panose="020B0503020204020204" pitchFamily="34" charset="-122"/>
                <a:ea typeface="微软雅黑" panose="020B0503020204020204" pitchFamily="34" charset="-122"/>
              </a:rPr>
              <a:t>() #</a:t>
            </a:r>
            <a:r>
              <a:rPr lang="zh-CN" altLang="en-US" dirty="0">
                <a:solidFill>
                  <a:srgbClr val="1B3868"/>
                </a:solidFill>
                <a:latin typeface="微软雅黑" panose="020B0503020204020204" pitchFamily="34" charset="-122"/>
                <a:ea typeface="微软雅黑" panose="020B0503020204020204" pitchFamily="34" charset="-122"/>
              </a:rPr>
              <a:t>关闭打开的文件</a:t>
            </a:r>
          </a:p>
        </p:txBody>
      </p:sp>
    </p:spTree>
    <p:extLst>
      <p:ext uri="{BB962C8B-B14F-4D97-AF65-F5344CB8AC3E}">
        <p14:creationId xmlns:p14="http://schemas.microsoft.com/office/powerpoint/2010/main" val="361631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7" dur="500"/>
                                        <p:tgtEl>
                                          <p:spTgt spid="3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0" dur="500"/>
                                        <p:tgtEl>
                                          <p:spTgt spid="3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3" dur="500"/>
                                        <p:tgtEl>
                                          <p:spTgt spid="3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2">
                                            <p:txEl>
                                              <p:pRg st="3" end="3"/>
                                            </p:txEl>
                                          </p:spTgt>
                                        </p:tgtEl>
                                        <p:attrNameLst>
                                          <p:attrName>style.visibility</p:attrName>
                                        </p:attrNameLst>
                                      </p:cBhvr>
                                      <p:to>
                                        <p:strVal val="visible"/>
                                      </p:to>
                                    </p:set>
                                    <p:animEffect transition="in" filter="randombar(horizontal)">
                                      <p:cBhvr>
                                        <p:cTn id="16" dur="500"/>
                                        <p:tgtEl>
                                          <p:spTgt spid="3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2">
                                            <p:txEl>
                                              <p:pRg st="9" end="9"/>
                                            </p:txEl>
                                          </p:spTgt>
                                        </p:tgtEl>
                                        <p:attrNameLst>
                                          <p:attrName>style.visibility</p:attrName>
                                        </p:attrNameLst>
                                      </p:cBhvr>
                                      <p:to>
                                        <p:strVal val="visible"/>
                                      </p:to>
                                    </p:set>
                                    <p:animEffect transition="in" filter="randombar(horizontal)">
                                      <p:cBhvr>
                                        <p:cTn id="19" dur="500"/>
                                        <p:tgtEl>
                                          <p:spTgt spid="32">
                                            <p:txEl>
                                              <p:pRg st="9" end="9"/>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2">
                                            <p:txEl>
                                              <p:pRg st="10" end="10"/>
                                            </p:txEl>
                                          </p:spTgt>
                                        </p:tgtEl>
                                        <p:attrNameLst>
                                          <p:attrName>style.visibility</p:attrName>
                                        </p:attrNameLst>
                                      </p:cBhvr>
                                      <p:to>
                                        <p:strVal val="visible"/>
                                      </p:to>
                                    </p:set>
                                    <p:animEffect transition="in" filter="randombar(horizontal)">
                                      <p:cBhvr>
                                        <p:cTn id="22" dur="500"/>
                                        <p:tgtEl>
                                          <p:spTgt spid="3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章节结构</a:t>
            </a:r>
          </a:p>
        </p:txBody>
      </p:sp>
      <p:pic>
        <p:nvPicPr>
          <p:cNvPr id="5" name="图片 4"/>
          <p:cNvPicPr/>
          <p:nvPr/>
        </p:nvPicPr>
        <p:blipFill rotWithShape="1">
          <a:blip r:embed="rId2">
            <a:extLst>
              <a:ext uri="{28A0092B-C50C-407E-A947-70E740481C1C}">
                <a14:useLocalDpi xmlns:a14="http://schemas.microsoft.com/office/drawing/2010/main" val="0"/>
              </a:ext>
            </a:extLst>
          </a:blip>
          <a:srcRect l="10479" t="16444" r="12651" b="9310"/>
          <a:stretch/>
        </p:blipFill>
        <p:spPr bwMode="auto">
          <a:xfrm>
            <a:off x="1" y="949569"/>
            <a:ext cx="12063046" cy="53281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5344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481263" y="1448187"/>
            <a:ext cx="10635915" cy="3831818"/>
          </a:xfrm>
          <a:prstGeom prst="rect">
            <a:avLst/>
          </a:prstGeom>
          <a:noFill/>
        </p:spPr>
        <p:txBody>
          <a:bodyPr wrap="square" rtlCol="0">
            <a:spAutoFit/>
          </a:bodyPr>
          <a:lstStyle/>
          <a:p>
            <a:pPr lvl="0">
              <a:lnSpc>
                <a:spcPct val="150000"/>
              </a:lnSpc>
            </a:pPr>
            <a:r>
              <a:rPr lang="zh-CN" altLang="en-US" dirty="0" smtClean="0">
                <a:solidFill>
                  <a:srgbClr val="1B3868"/>
                </a:solidFill>
                <a:latin typeface="微软雅黑" panose="020B0503020204020204" pitchFamily="34" charset="-122"/>
                <a:ea typeface="微软雅黑" panose="020B0503020204020204" pitchFamily="34" charset="-122"/>
              </a:rPr>
              <a:t>读写文件就是请求操作系统打开一个文件，然后通过操作系统的接口从这个文件中读取数据，或者把数据写入这个文件的过程，</a:t>
            </a:r>
            <a:r>
              <a:rPr lang="zh-CN" altLang="zh-CN" dirty="0" smtClean="0">
                <a:solidFill>
                  <a:srgbClr val="1B3868"/>
                </a:solidFill>
                <a:latin typeface="微软雅黑" panose="020B0503020204020204" pitchFamily="34" charset="-122"/>
                <a:ea typeface="微软雅黑" panose="020B0503020204020204" pitchFamily="34" charset="-122"/>
              </a:rPr>
              <a:t>由于</a:t>
            </a:r>
            <a:r>
              <a:rPr lang="zh-CN" altLang="zh-CN" dirty="0">
                <a:solidFill>
                  <a:srgbClr val="1B3868"/>
                </a:solidFill>
                <a:latin typeface="微软雅黑" panose="020B0503020204020204" pitchFamily="34" charset="-122"/>
                <a:ea typeface="微软雅黑" panose="020B0503020204020204" pitchFamily="34" charset="-122"/>
              </a:rPr>
              <a:t>文件读写时都有可能产生IOError，一旦出错，后面的f.close()就不会调用 </a:t>
            </a:r>
            <a:r>
              <a:rPr lang="zh-CN" altLang="en-US" dirty="0">
                <a:solidFill>
                  <a:srgbClr val="1B3868"/>
                </a:solidFill>
                <a:latin typeface="微软雅黑" panose="020B0503020204020204" pitchFamily="34" charset="-122"/>
                <a:ea typeface="微软雅黑" panose="020B0503020204020204" pitchFamily="34" charset="-122"/>
              </a:rPr>
              <a:t>，所以</a:t>
            </a:r>
            <a:r>
              <a:rPr lang="en-US" altLang="zh-CN" dirty="0">
                <a:solidFill>
                  <a:srgbClr val="1B3868"/>
                </a:solidFill>
                <a:latin typeface="微软雅黑" panose="020B0503020204020204" pitchFamily="34" charset="-122"/>
                <a:ea typeface="微软雅黑" panose="020B0503020204020204" pitchFamily="34" charset="-122"/>
              </a:rPr>
              <a:t>Python</a:t>
            </a:r>
            <a:r>
              <a:rPr lang="zh-CN" altLang="en-US" dirty="0">
                <a:solidFill>
                  <a:srgbClr val="1B3868"/>
                </a:solidFill>
                <a:latin typeface="微软雅黑" panose="020B0503020204020204" pitchFamily="34" charset="-122"/>
                <a:ea typeface="微软雅黑" panose="020B0503020204020204" pitchFamily="34" charset="-122"/>
              </a:rPr>
              <a:t>引入了</a:t>
            </a:r>
            <a:r>
              <a:rPr lang="en-US" altLang="zh-CN" dirty="0">
                <a:solidFill>
                  <a:srgbClr val="1B3868"/>
                </a:solidFill>
                <a:latin typeface="微软雅黑" panose="020B0503020204020204" pitchFamily="34" charset="-122"/>
                <a:ea typeface="微软雅黑" panose="020B0503020204020204" pitchFamily="34" charset="-122"/>
              </a:rPr>
              <a:t>with</a:t>
            </a:r>
            <a:r>
              <a:rPr lang="zh-CN" altLang="en-US" dirty="0">
                <a:solidFill>
                  <a:srgbClr val="1B3868"/>
                </a:solidFill>
                <a:latin typeface="微软雅黑" panose="020B0503020204020204" pitchFamily="34" charset="-122"/>
                <a:ea typeface="微软雅黑" panose="020B0503020204020204" pitchFamily="34" charset="-122"/>
              </a:rPr>
              <a:t>语句来自动调用</a:t>
            </a:r>
            <a:r>
              <a:rPr lang="en-US" altLang="zh-CN" dirty="0">
                <a:solidFill>
                  <a:srgbClr val="1B3868"/>
                </a:solidFill>
                <a:latin typeface="微软雅黑" panose="020B0503020204020204" pitchFamily="34" charset="-122"/>
                <a:ea typeface="微软雅黑" panose="020B0503020204020204" pitchFamily="34" charset="-122"/>
              </a:rPr>
              <a:t>close()</a:t>
            </a:r>
            <a:r>
              <a:rPr lang="zh-CN" altLang="en-US" dirty="0">
                <a:solidFill>
                  <a:srgbClr val="1B3868"/>
                </a:solidFill>
                <a:latin typeface="微软雅黑" panose="020B0503020204020204" pitchFamily="34" charset="-122"/>
                <a:ea typeface="微软雅黑" panose="020B0503020204020204" pitchFamily="34" charset="-122"/>
              </a:rPr>
              <a:t>方法。语法规则如下：</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1B3868"/>
                </a:solidFill>
                <a:latin typeface="微软雅黑" panose="020B0503020204020204" pitchFamily="34" charset="-122"/>
                <a:ea typeface="微软雅黑" panose="020B0503020204020204" pitchFamily="34" charset="-122"/>
              </a:rPr>
              <a:t> </a:t>
            </a:r>
            <a:r>
              <a:rPr lang="en-US" altLang="zh-CN" dirty="0">
                <a:solidFill>
                  <a:srgbClr val="1B3868"/>
                </a:solidFill>
                <a:latin typeface="微软雅黑" panose="020B0503020204020204" pitchFamily="34" charset="-122"/>
                <a:ea typeface="微软雅黑" panose="020B0503020204020204" pitchFamily="34" charset="-122"/>
              </a:rPr>
              <a:t>with open(&lt;</a:t>
            </a:r>
            <a:r>
              <a:rPr lang="zh-CN" altLang="en-US" dirty="0">
                <a:solidFill>
                  <a:srgbClr val="1B3868"/>
                </a:solidFill>
                <a:latin typeface="微软雅黑" panose="020B0503020204020204" pitchFamily="34" charset="-122"/>
                <a:ea typeface="微软雅黑" panose="020B0503020204020204" pitchFamily="34" charset="-122"/>
              </a:rPr>
              <a:t>文件名</a:t>
            </a:r>
            <a:r>
              <a:rPr lang="en-US" altLang="zh-CN" dirty="0">
                <a:solidFill>
                  <a:srgbClr val="1B3868"/>
                </a:solidFill>
                <a:latin typeface="微软雅黑" panose="020B0503020204020204" pitchFamily="34" charset="-122"/>
                <a:ea typeface="微软雅黑" panose="020B0503020204020204" pitchFamily="34" charset="-122"/>
              </a:rPr>
              <a:t>&gt;,&lt;</a:t>
            </a:r>
            <a:r>
              <a:rPr lang="zh-CN" altLang="en-US" dirty="0">
                <a:solidFill>
                  <a:srgbClr val="1B3868"/>
                </a:solidFill>
                <a:latin typeface="微软雅黑" panose="020B0503020204020204" pitchFamily="34" charset="-122"/>
                <a:ea typeface="微软雅黑" panose="020B0503020204020204" pitchFamily="34" charset="-122"/>
              </a:rPr>
              <a:t>打开模式</a:t>
            </a:r>
            <a:r>
              <a:rPr lang="en-US" altLang="zh-CN" dirty="0">
                <a:solidFill>
                  <a:srgbClr val="1B3868"/>
                </a:solidFill>
                <a:latin typeface="微软雅黑" panose="020B0503020204020204" pitchFamily="34" charset="-122"/>
                <a:ea typeface="微软雅黑" panose="020B0503020204020204" pitchFamily="34" charset="-122"/>
              </a:rPr>
              <a:t>&gt;) as &lt;File </a:t>
            </a:r>
            <a:r>
              <a:rPr lang="zh-CN" altLang="en-US" dirty="0">
                <a:solidFill>
                  <a:srgbClr val="1B3868"/>
                </a:solidFill>
                <a:latin typeface="微软雅黑" panose="020B0503020204020204" pitchFamily="34" charset="-122"/>
                <a:ea typeface="微软雅黑" panose="020B0503020204020204" pitchFamily="34" charset="-122"/>
              </a:rPr>
              <a:t>对象名</a:t>
            </a:r>
            <a:r>
              <a:rPr lang="en-US" altLang="zh-CN" dirty="0">
                <a:solidFill>
                  <a:srgbClr val="1B3868"/>
                </a:solidFill>
                <a:latin typeface="微软雅黑" panose="020B0503020204020204" pitchFamily="34" charset="-122"/>
                <a:ea typeface="微软雅黑" panose="020B0503020204020204" pitchFamily="34" charset="-122"/>
              </a:rPr>
              <a:t>&gt;:</a:t>
            </a:r>
          </a:p>
          <a:p>
            <a:pPr>
              <a:lnSpc>
                <a:spcPct val="150000"/>
              </a:lnSpc>
            </a:pPr>
            <a:r>
              <a:rPr lang="zh-CN" altLang="en-US" dirty="0" smtClean="0">
                <a:solidFill>
                  <a:srgbClr val="1B3868"/>
                </a:solidFill>
                <a:latin typeface="微软雅黑" panose="020B0503020204020204" pitchFamily="34" charset="-122"/>
                <a:ea typeface="微软雅黑" panose="020B0503020204020204" pitchFamily="34" charset="-122"/>
              </a:rPr>
              <a:t>例如：</a:t>
            </a:r>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smtClean="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fileIo.py</a:t>
            </a:r>
          </a:p>
          <a:p>
            <a:r>
              <a:rPr lang="en-US" altLang="zh-CN" dirty="0">
                <a:solidFill>
                  <a:srgbClr val="1B3868"/>
                </a:solidFill>
                <a:latin typeface="微软雅黑" panose="020B0503020204020204" pitchFamily="34" charset="-122"/>
                <a:ea typeface="微软雅黑" panose="020B0503020204020204" pitchFamily="34" charset="-122"/>
              </a:rPr>
              <a:t>with open(' f :\python\test.txt', 'r') as f:  #‘r’</a:t>
            </a:r>
            <a:r>
              <a:rPr lang="zh-CN" altLang="en-US" dirty="0">
                <a:solidFill>
                  <a:srgbClr val="1B3868"/>
                </a:solidFill>
                <a:latin typeface="微软雅黑" panose="020B0503020204020204" pitchFamily="34" charset="-122"/>
                <a:ea typeface="微软雅黑" panose="020B0503020204020204" pitchFamily="34" charset="-122"/>
              </a:rPr>
              <a:t>为只读方式打开</a:t>
            </a:r>
          </a:p>
          <a:p>
            <a:r>
              <a:rPr lang="zh-CN" altLang="en-US" dirty="0">
                <a:solidFill>
                  <a:srgbClr val="1B3868"/>
                </a:solidFill>
                <a:latin typeface="微软雅黑" panose="020B0503020204020204" pitchFamily="34" charset="-122"/>
                <a:ea typeface="微软雅黑" panose="020B0503020204020204" pitchFamily="34" charset="-122"/>
              </a:rPr>
              <a:t>    </a:t>
            </a:r>
            <a:r>
              <a:rPr lang="en-US" altLang="zh-CN" dirty="0">
                <a:solidFill>
                  <a:srgbClr val="1B3868"/>
                </a:solidFill>
                <a:latin typeface="微软雅黑" panose="020B0503020204020204" pitchFamily="34" charset="-122"/>
                <a:ea typeface="微软雅黑" panose="020B0503020204020204" pitchFamily="34" charset="-122"/>
              </a:rPr>
              <a:t>print(</a:t>
            </a:r>
            <a:r>
              <a:rPr lang="en-US" altLang="zh-CN" dirty="0" err="1">
                <a:solidFill>
                  <a:srgbClr val="1B3868"/>
                </a:solidFill>
                <a:latin typeface="微软雅黑" panose="020B0503020204020204" pitchFamily="34" charset="-122"/>
                <a:ea typeface="微软雅黑" panose="020B0503020204020204" pitchFamily="34" charset="-122"/>
              </a:rPr>
              <a:t>f.read</a:t>
            </a:r>
            <a:r>
              <a:rPr lang="en-US" altLang="zh-CN" dirty="0">
                <a:solidFill>
                  <a:srgbClr val="1B3868"/>
                </a:solidFill>
                <a:latin typeface="微软雅黑" panose="020B0503020204020204" pitchFamily="34" charset="-122"/>
                <a:ea typeface="微软雅黑" panose="020B0503020204020204" pitchFamily="34" charset="-122"/>
              </a:rPr>
              <a:t>())  #</a:t>
            </a:r>
            <a:r>
              <a:rPr lang="zh-CN" altLang="en-US" dirty="0">
                <a:solidFill>
                  <a:srgbClr val="1B3868"/>
                </a:solidFill>
                <a:latin typeface="微软雅黑" panose="020B0503020204020204" pitchFamily="34" charset="-122"/>
                <a:ea typeface="微软雅黑" panose="020B0503020204020204" pitchFamily="34" charset="-122"/>
              </a:rPr>
              <a:t>这里可以是对文件的具体操作，比如读、写等</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r>
              <a:rPr lang="zh-CN" altLang="en-US" dirty="0">
                <a:solidFill>
                  <a:srgbClr val="1B3868"/>
                </a:solidFill>
                <a:latin typeface="微软雅黑" panose="020B0503020204020204" pitchFamily="34" charset="-122"/>
                <a:ea typeface="微软雅黑" panose="020B0503020204020204" pitchFamily="34" charset="-122"/>
              </a:rPr>
              <a:t>在使用时，为了避免忘记关闭文件而造成的不必要麻烦，建议使用</a:t>
            </a:r>
            <a:r>
              <a:rPr lang="en-US" altLang="zh-CN" dirty="0">
                <a:solidFill>
                  <a:srgbClr val="1B3868"/>
                </a:solidFill>
                <a:latin typeface="微软雅黑" panose="020B0503020204020204" pitchFamily="34" charset="-122"/>
                <a:ea typeface="微软雅黑" panose="020B0503020204020204" pitchFamily="34" charset="-122"/>
              </a:rPr>
              <a:t>with open</a:t>
            </a:r>
            <a:r>
              <a:rPr lang="zh-CN" altLang="en-US" dirty="0">
                <a:solidFill>
                  <a:srgbClr val="1B3868"/>
                </a:solidFill>
                <a:latin typeface="微软雅黑" panose="020B0503020204020204" pitchFamily="34" charset="-122"/>
                <a:ea typeface="微软雅黑" panose="020B0503020204020204" pitchFamily="34" charset="-122"/>
              </a:rPr>
              <a:t>来打开文件进行操作</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t>with</a:t>
            </a:r>
            <a:r>
              <a:rPr lang="zh-CN" altLang="en-US" dirty="0"/>
              <a:t>语句</a:t>
            </a:r>
          </a:p>
        </p:txBody>
      </p:sp>
    </p:spTree>
    <p:extLst>
      <p:ext uri="{BB962C8B-B14F-4D97-AF65-F5344CB8AC3E}">
        <p14:creationId xmlns:p14="http://schemas.microsoft.com/office/powerpoint/2010/main" val="2557292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文件读取方法介绍</a:t>
            </a:r>
          </a:p>
        </p:txBody>
      </p:sp>
      <p:sp>
        <p:nvSpPr>
          <p:cNvPr id="32" name="矩形 31"/>
          <p:cNvSpPr/>
          <p:nvPr/>
        </p:nvSpPr>
        <p:spPr>
          <a:xfrm>
            <a:off x="938464" y="1397675"/>
            <a:ext cx="10577676" cy="5355312"/>
          </a:xfrm>
          <a:prstGeom prst="rect">
            <a:avLst/>
          </a:prstGeom>
        </p:spPr>
        <p:txBody>
          <a:bodyPr wrap="square">
            <a:spAutoFit/>
          </a:bodyPr>
          <a:lstStyle/>
          <a:p>
            <a:r>
              <a:rPr lang="zh-CN" altLang="en-US" dirty="0">
                <a:solidFill>
                  <a:srgbClr val="1B3868"/>
                </a:solidFill>
                <a:latin typeface="微软雅黑" panose="020B0503020204020204" pitchFamily="34" charset="-122"/>
                <a:ea typeface="微软雅黑" panose="020B0503020204020204" pitchFamily="34" charset="-122"/>
              </a:rPr>
              <a:t>在实际的文件读取操作中，经常结合</a:t>
            </a:r>
            <a:r>
              <a:rPr lang="en-US" altLang="zh-CN" dirty="0">
                <a:solidFill>
                  <a:srgbClr val="1B3868"/>
                </a:solidFill>
                <a:latin typeface="微软雅黑" panose="020B0503020204020204" pitchFamily="34" charset="-122"/>
                <a:ea typeface="微软雅黑" panose="020B0503020204020204" pitchFamily="34" charset="-122"/>
              </a:rPr>
              <a:t>with open</a:t>
            </a:r>
            <a:r>
              <a:rPr lang="zh-CN" altLang="en-US" dirty="0">
                <a:solidFill>
                  <a:srgbClr val="1B3868"/>
                </a:solidFill>
                <a:latin typeface="微软雅黑" panose="020B0503020204020204" pitchFamily="34" charset="-122"/>
                <a:ea typeface="微软雅黑" panose="020B0503020204020204" pitchFamily="34" charset="-122"/>
              </a:rPr>
              <a:t>采用逐行读取的方式，例如：</a:t>
            </a:r>
          </a:p>
          <a:p>
            <a:r>
              <a:rPr lang="en-US" altLang="zh-CN" dirty="0">
                <a:solidFill>
                  <a:srgbClr val="1B3868"/>
                </a:solidFill>
                <a:latin typeface="微软雅黑" panose="020B0503020204020204" pitchFamily="34" charset="-122"/>
                <a:ea typeface="微软雅黑" panose="020B0503020204020204" pitchFamily="34" charset="-122"/>
              </a:rPr>
              <a:t>#file_reader.py</a:t>
            </a:r>
          </a:p>
          <a:p>
            <a:r>
              <a:rPr lang="en-US" altLang="zh-CN" dirty="0">
                <a:solidFill>
                  <a:srgbClr val="1B3868"/>
                </a:solidFill>
                <a:latin typeface="微软雅黑" panose="020B0503020204020204" pitchFamily="34" charset="-122"/>
                <a:ea typeface="微软雅黑" panose="020B0503020204020204" pitchFamily="34" charset="-122"/>
              </a:rPr>
              <a:t>with open</a:t>
            </a:r>
            <a:r>
              <a:rPr lang="en-US" altLang="zh-CN" dirty="0" smtClean="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python.txt ') as f:</a:t>
            </a:r>
          </a:p>
          <a:p>
            <a:r>
              <a:rPr lang="en-US" altLang="zh-CN" dirty="0">
                <a:solidFill>
                  <a:srgbClr val="1B3868"/>
                </a:solidFill>
                <a:latin typeface="微软雅黑" panose="020B0503020204020204" pitchFamily="34" charset="-122"/>
                <a:ea typeface="微软雅黑" panose="020B0503020204020204" pitchFamily="34" charset="-122"/>
              </a:rPr>
              <a:t>    for line in f:</a:t>
            </a:r>
          </a:p>
          <a:p>
            <a:r>
              <a:rPr lang="en-US" altLang="zh-CN" dirty="0">
                <a:solidFill>
                  <a:srgbClr val="1B3868"/>
                </a:solidFill>
                <a:latin typeface="微软雅黑" panose="020B0503020204020204" pitchFamily="34" charset="-122"/>
                <a:ea typeface="微软雅黑" panose="020B0503020204020204" pitchFamily="34" charset="-122"/>
              </a:rPr>
              <a:t>        print(line)</a:t>
            </a: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输出结果为：</a:t>
            </a:r>
          </a:p>
          <a:p>
            <a:r>
              <a:rPr lang="en-US" altLang="zh-CN" dirty="0">
                <a:solidFill>
                  <a:srgbClr val="1B3868"/>
                </a:solidFill>
                <a:latin typeface="微软雅黑" panose="020B0503020204020204" pitchFamily="34" charset="-122"/>
                <a:ea typeface="微软雅黑" panose="020B0503020204020204" pitchFamily="34" charset="-122"/>
              </a:rPr>
              <a:t>I love python.</a:t>
            </a:r>
          </a:p>
          <a:p>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I like programming!</a:t>
            </a:r>
          </a:p>
          <a:p>
            <a:endParaRPr lang="en-US" altLang="zh-CN" dirty="0">
              <a:solidFill>
                <a:srgbClr val="1B3868"/>
              </a:solidFill>
              <a:latin typeface="微软雅黑" panose="020B0503020204020204" pitchFamily="34" charset="-122"/>
              <a:ea typeface="微软雅黑" panose="020B0503020204020204" pitchFamily="34" charset="-122"/>
            </a:endParaRPr>
          </a:p>
          <a:p>
            <a:r>
              <a:rPr lang="zh-CN" altLang="en-US" dirty="0">
                <a:solidFill>
                  <a:srgbClr val="1B3868"/>
                </a:solidFill>
                <a:latin typeface="微软雅黑" panose="020B0503020204020204" pitchFamily="34" charset="-122"/>
                <a:ea typeface="微软雅黑" panose="020B0503020204020204" pitchFamily="34" charset="-122"/>
              </a:rPr>
              <a:t>注意：出现了多个空行，这是因为文件中的每一行末尾有个换行符，而</a:t>
            </a:r>
            <a:r>
              <a:rPr lang="en-US" altLang="zh-CN" dirty="0">
                <a:solidFill>
                  <a:srgbClr val="1B3868"/>
                </a:solidFill>
                <a:latin typeface="微软雅黑" panose="020B0503020204020204" pitchFamily="34" charset="-122"/>
                <a:ea typeface="微软雅黑" panose="020B0503020204020204" pitchFamily="34" charset="-122"/>
              </a:rPr>
              <a:t>print</a:t>
            </a:r>
            <a:r>
              <a:rPr lang="zh-CN" altLang="en-US" dirty="0">
                <a:solidFill>
                  <a:srgbClr val="1B3868"/>
                </a:solidFill>
                <a:latin typeface="微软雅黑" panose="020B0503020204020204" pitchFamily="34" charset="-122"/>
                <a:ea typeface="微软雅黑" panose="020B0503020204020204" pitchFamily="34" charset="-122"/>
              </a:rPr>
              <a:t>语句也会在末尾加一个换行符，所以出现了每一行末尾被加上了两个换行符，可以在</a:t>
            </a:r>
            <a:r>
              <a:rPr lang="en-US" altLang="zh-CN" dirty="0">
                <a:solidFill>
                  <a:srgbClr val="1B3868"/>
                </a:solidFill>
                <a:latin typeface="微软雅黑" panose="020B0503020204020204" pitchFamily="34" charset="-122"/>
                <a:ea typeface="微软雅黑" panose="020B0503020204020204" pitchFamily="34" charset="-122"/>
              </a:rPr>
              <a:t>print</a:t>
            </a:r>
            <a:r>
              <a:rPr lang="zh-CN" altLang="en-US" dirty="0">
                <a:solidFill>
                  <a:srgbClr val="1B3868"/>
                </a:solidFill>
                <a:latin typeface="微软雅黑" panose="020B0503020204020204" pitchFamily="34" charset="-122"/>
                <a:ea typeface="微软雅黑" panose="020B0503020204020204" pitchFamily="34" charset="-122"/>
              </a:rPr>
              <a:t>语句中使用</a:t>
            </a:r>
            <a:r>
              <a:rPr lang="en-US" altLang="zh-CN" dirty="0" err="1">
                <a:solidFill>
                  <a:srgbClr val="1B3868"/>
                </a:solidFill>
                <a:latin typeface="微软雅黑" panose="020B0503020204020204" pitchFamily="34" charset="-122"/>
                <a:ea typeface="微软雅黑" panose="020B0503020204020204" pitchFamily="34" charset="-122"/>
              </a:rPr>
              <a:t>rstrip</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来消除空行</a:t>
            </a:r>
            <a:r>
              <a:rPr lang="zh-CN" altLang="en-US" dirty="0" smtClean="0">
                <a:solidFill>
                  <a:srgbClr val="1B3868"/>
                </a:solidFill>
                <a:latin typeface="微软雅黑" panose="020B0503020204020204" pitchFamily="34" charset="-122"/>
                <a:ea typeface="微软雅黑" panose="020B0503020204020204" pitchFamily="34" charset="-122"/>
              </a:rPr>
              <a:t>。</a:t>
            </a:r>
            <a:endParaRPr lang="en-US" altLang="zh-CN" dirty="0" smtClean="0">
              <a:solidFill>
                <a:srgbClr val="1B3868"/>
              </a:solidFill>
              <a:latin typeface="微软雅黑" panose="020B0503020204020204" pitchFamily="34" charset="-122"/>
              <a:ea typeface="微软雅黑" panose="020B0503020204020204" pitchFamily="34" charset="-122"/>
            </a:endParaRPr>
          </a:p>
          <a:p>
            <a:r>
              <a:rPr lang="en-US" altLang="zh-CN" dirty="0" smtClean="0">
                <a:solidFill>
                  <a:srgbClr val="1B3868"/>
                </a:solidFill>
                <a:latin typeface="微软雅黑" panose="020B0503020204020204" pitchFamily="34" charset="-122"/>
                <a:ea typeface="微软雅黑" panose="020B0503020204020204" pitchFamily="34" charset="-122"/>
              </a:rPr>
              <a:t>with </a:t>
            </a:r>
            <a:r>
              <a:rPr lang="en-US" altLang="zh-CN" dirty="0">
                <a:solidFill>
                  <a:srgbClr val="1B3868"/>
                </a:solidFill>
                <a:latin typeface="微软雅黑" panose="020B0503020204020204" pitchFamily="34" charset="-122"/>
                <a:ea typeface="微软雅黑" panose="020B0503020204020204" pitchFamily="34" charset="-122"/>
              </a:rPr>
              <a:t>open(' </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python.txt ') as f:</a:t>
            </a:r>
          </a:p>
          <a:p>
            <a:r>
              <a:rPr lang="en-US" altLang="zh-CN" dirty="0">
                <a:solidFill>
                  <a:srgbClr val="1B3868"/>
                </a:solidFill>
                <a:latin typeface="微软雅黑" panose="020B0503020204020204" pitchFamily="34" charset="-122"/>
                <a:ea typeface="微软雅黑" panose="020B0503020204020204" pitchFamily="34" charset="-122"/>
              </a:rPr>
              <a:t>    for line in f:</a:t>
            </a:r>
          </a:p>
          <a:p>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smtClean="0">
                <a:solidFill>
                  <a:srgbClr val="1B3868"/>
                </a:solidFill>
                <a:latin typeface="微软雅黑" panose="020B0503020204020204" pitchFamily="34" charset="-122"/>
                <a:ea typeface="微软雅黑" panose="020B0503020204020204" pitchFamily="34" charset="-122"/>
              </a:rPr>
              <a:t>print(line.</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err="1">
                <a:solidFill>
                  <a:srgbClr val="1B3868"/>
                </a:solidFill>
                <a:latin typeface="微软雅黑" panose="020B0503020204020204" pitchFamily="34" charset="-122"/>
                <a:ea typeface="微软雅黑" panose="020B0503020204020204" pitchFamily="34" charset="-122"/>
              </a:rPr>
              <a:t>rstrip</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smtClean="0">
                <a:solidFill>
                  <a:srgbClr val="1B3868"/>
                </a:solidFill>
                <a:latin typeface="微软雅黑" panose="020B0503020204020204" pitchFamily="34" charset="-122"/>
                <a:ea typeface="微软雅黑" panose="020B0503020204020204" pitchFamily="34" charset="-122"/>
              </a:rPr>
              <a:t>)</a:t>
            </a:r>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输出结果为：</a:t>
            </a:r>
          </a:p>
          <a:p>
            <a:r>
              <a:rPr lang="en-US" altLang="zh-CN" dirty="0">
                <a:solidFill>
                  <a:srgbClr val="1B3868"/>
                </a:solidFill>
                <a:latin typeface="微软雅黑" panose="020B0503020204020204" pitchFamily="34" charset="-122"/>
                <a:ea typeface="微软雅黑" panose="020B0503020204020204" pitchFamily="34" charset="-122"/>
              </a:rPr>
              <a:t>I love python.</a:t>
            </a:r>
          </a:p>
          <a:p>
            <a:r>
              <a:rPr lang="en-US" altLang="zh-CN" dirty="0" smtClean="0">
                <a:solidFill>
                  <a:srgbClr val="1B3868"/>
                </a:solidFill>
                <a:latin typeface="微软雅黑" panose="020B0503020204020204" pitchFamily="34" charset="-122"/>
                <a:ea typeface="微软雅黑" panose="020B0503020204020204" pitchFamily="34" charset="-122"/>
              </a:rPr>
              <a:t>I </a:t>
            </a:r>
            <a:r>
              <a:rPr lang="en-US" altLang="zh-CN" dirty="0">
                <a:solidFill>
                  <a:srgbClr val="1B3868"/>
                </a:solidFill>
                <a:latin typeface="微软雅黑" panose="020B0503020204020204" pitchFamily="34" charset="-122"/>
                <a:ea typeface="微软雅黑" panose="020B0503020204020204" pitchFamily="34" charset="-122"/>
              </a:rPr>
              <a:t>like programming!</a:t>
            </a:r>
          </a:p>
          <a:p>
            <a:endParaRPr lang="zh-CN" altLang="en-US"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404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6" end="6"/>
                                            </p:txEl>
                                          </p:spTgt>
                                        </p:tgtEl>
                                        <p:attrNameLst>
                                          <p:attrName>style.visibility</p:attrName>
                                        </p:attrNameLst>
                                      </p:cBhvr>
                                      <p:to>
                                        <p:strVal val="visible"/>
                                      </p:to>
                                    </p:set>
                                    <p:animEffect transition="in" filter="randombar(horizontal)">
                                      <p:cBhvr>
                                        <p:cTn id="7" dur="500"/>
                                        <p:tgtEl>
                                          <p:spTgt spid="32">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
                                            <p:txEl>
                                              <p:pRg st="8" end="8"/>
                                            </p:txEl>
                                          </p:spTgt>
                                        </p:tgtEl>
                                        <p:attrNameLst>
                                          <p:attrName>style.visibility</p:attrName>
                                        </p:attrNameLst>
                                      </p:cBhvr>
                                      <p:to>
                                        <p:strVal val="visible"/>
                                      </p:to>
                                    </p:set>
                                    <p:animEffect transition="in" filter="randombar(horizontal)">
                                      <p:cBhvr>
                                        <p:cTn id="10" dur="500"/>
                                        <p:tgtEl>
                                          <p:spTgt spid="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1224" y="410845"/>
            <a:ext cx="3269343" cy="511110"/>
          </a:xfrm>
        </p:spPr>
        <p:txBody>
          <a:bodyPr>
            <a:normAutofit/>
          </a:bodyPr>
          <a:lstStyle/>
          <a:p>
            <a:r>
              <a:rPr lang="zh-CN" altLang="en-US" dirty="0"/>
              <a:t>文件的写入</a:t>
            </a:r>
          </a:p>
        </p:txBody>
      </p:sp>
      <p:sp>
        <p:nvSpPr>
          <p:cNvPr id="2" name="文本框 1"/>
          <p:cNvSpPr txBox="1"/>
          <p:nvPr/>
        </p:nvSpPr>
        <p:spPr>
          <a:xfrm>
            <a:off x="433137" y="1049042"/>
            <a:ext cx="11454063" cy="5466112"/>
          </a:xfrm>
          <a:prstGeom prst="rect">
            <a:avLst/>
          </a:prstGeom>
          <a:noFill/>
        </p:spPr>
        <p:txBody>
          <a:bodyPr wrap="square" rtlCol="0">
            <a:spAutoFit/>
          </a:bodyPr>
          <a:lstStyle/>
          <a:p>
            <a:pPr>
              <a:lnSpc>
                <a:spcPct val="130000"/>
              </a:lnSpc>
            </a:pPr>
            <a:r>
              <a:rPr lang="zh-CN" altLang="en-US" dirty="0">
                <a:solidFill>
                  <a:srgbClr val="1B3868"/>
                </a:solidFill>
                <a:latin typeface="微软雅黑" panose="020B0503020204020204" pitchFamily="34" charset="-122"/>
                <a:ea typeface="微软雅黑" panose="020B0503020204020204" pitchFamily="34" charset="-122"/>
              </a:rPr>
              <a:t>写文件和读文件是一样的，唯一区别是调用</a:t>
            </a:r>
            <a:r>
              <a:rPr lang="en-US" altLang="zh-CN" dirty="0">
                <a:solidFill>
                  <a:srgbClr val="1B3868"/>
                </a:solidFill>
                <a:latin typeface="微软雅黑" panose="020B0503020204020204" pitchFamily="34" charset="-122"/>
                <a:ea typeface="微软雅黑" panose="020B0503020204020204" pitchFamily="34" charset="-122"/>
              </a:rPr>
              <a:t>open()</a:t>
            </a:r>
            <a:r>
              <a:rPr lang="zh-CN" altLang="en-US" dirty="0">
                <a:solidFill>
                  <a:srgbClr val="1B3868"/>
                </a:solidFill>
                <a:latin typeface="微软雅黑" panose="020B0503020204020204" pitchFamily="34" charset="-122"/>
                <a:ea typeface="微软雅黑" panose="020B0503020204020204" pitchFamily="34" charset="-122"/>
              </a:rPr>
              <a:t>函数时，传入参数</a:t>
            </a:r>
            <a:r>
              <a:rPr lang="en-US" altLang="zh-CN" dirty="0">
                <a:solidFill>
                  <a:srgbClr val="1B3868"/>
                </a:solidFill>
                <a:latin typeface="微软雅黑" panose="020B0503020204020204" pitchFamily="34" charset="-122"/>
                <a:ea typeface="微软雅黑" panose="020B0503020204020204" pitchFamily="34" charset="-122"/>
              </a:rPr>
              <a:t>'w'</a:t>
            </a:r>
            <a:r>
              <a:rPr lang="zh-CN" altLang="en-US" dirty="0">
                <a:solidFill>
                  <a:srgbClr val="1B3868"/>
                </a:solidFill>
                <a:latin typeface="微软雅黑" panose="020B0503020204020204" pitchFamily="34" charset="-122"/>
                <a:ea typeface="微软雅黑" panose="020B0503020204020204" pitchFamily="34" charset="-122"/>
              </a:rPr>
              <a:t>或者</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wb</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表示写文本文件或写二进制文件。</a:t>
            </a:r>
            <a:r>
              <a:rPr lang="en-US" altLang="zh-CN" dirty="0">
                <a:solidFill>
                  <a:srgbClr val="1B3868"/>
                </a:solidFill>
                <a:latin typeface="微软雅黑" panose="020B0503020204020204" pitchFamily="34" charset="-122"/>
                <a:ea typeface="微软雅黑" panose="020B0503020204020204" pitchFamily="34" charset="-122"/>
              </a:rPr>
              <a:t>python</a:t>
            </a:r>
            <a:r>
              <a:rPr lang="zh-CN" altLang="en-US" dirty="0">
                <a:solidFill>
                  <a:srgbClr val="1B3868"/>
                </a:solidFill>
                <a:latin typeface="微软雅黑" panose="020B0503020204020204" pitchFamily="34" charset="-122"/>
                <a:ea typeface="微软雅黑" panose="020B0503020204020204" pitchFamily="34" charset="-122"/>
              </a:rPr>
              <a:t>文件对象提供了两个“写”方法：</a:t>
            </a:r>
            <a:r>
              <a:rPr lang="en-US" altLang="zh-CN" dirty="0">
                <a:solidFill>
                  <a:srgbClr val="1B3868"/>
                </a:solidFill>
                <a:latin typeface="微软雅黑" panose="020B0503020204020204" pitchFamily="34" charset="-122"/>
                <a:ea typeface="微软雅黑" panose="020B0503020204020204" pitchFamily="34" charset="-122"/>
              </a:rPr>
              <a:t>Write(str): </a:t>
            </a:r>
            <a:r>
              <a:rPr lang="zh-CN" altLang="en-US" dirty="0">
                <a:solidFill>
                  <a:srgbClr val="1B3868"/>
                </a:solidFill>
                <a:latin typeface="微软雅黑" panose="020B0503020204020204" pitchFamily="34" charset="-122"/>
                <a:ea typeface="微软雅黑" panose="020B0503020204020204" pitchFamily="34" charset="-122"/>
              </a:rPr>
              <a:t>写入字符串；</a:t>
            </a:r>
            <a:r>
              <a:rPr lang="en-US" altLang="zh-CN" dirty="0" err="1">
                <a:solidFill>
                  <a:srgbClr val="1B3868"/>
                </a:solidFill>
                <a:latin typeface="微软雅黑" panose="020B0503020204020204" pitchFamily="34" charset="-122"/>
                <a:ea typeface="微软雅黑" panose="020B0503020204020204" pitchFamily="34" charset="-122"/>
              </a:rPr>
              <a:t>Writelines</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：写入多行。</a:t>
            </a:r>
            <a:endParaRPr lang="en-US" altLang="zh-CN" dirty="0">
              <a:solidFill>
                <a:srgbClr val="1B3868"/>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rgbClr val="1B3868"/>
              </a:solidFill>
              <a:latin typeface="微软雅黑" panose="020B0503020204020204" pitchFamily="34" charset="-122"/>
              <a:ea typeface="微软雅黑" panose="020B0503020204020204" pitchFamily="34" charset="-122"/>
            </a:endParaRPr>
          </a:p>
          <a:p>
            <a:pPr latinLnBrk="1"/>
            <a:r>
              <a:rPr lang="en-US" altLang="zh-CN" b="1" dirty="0">
                <a:solidFill>
                  <a:srgbClr val="1B3868"/>
                </a:solidFill>
                <a:latin typeface="微软雅黑" panose="020B0503020204020204" pitchFamily="34" charset="-122"/>
                <a:ea typeface="微软雅黑" panose="020B0503020204020204" pitchFamily="34" charset="-122"/>
              </a:rPr>
              <a:t>Write(str):</a:t>
            </a:r>
            <a:r>
              <a:rPr lang="zh-CN" altLang="en-US" dirty="0">
                <a:solidFill>
                  <a:srgbClr val="1B3868"/>
                </a:solidFill>
                <a:latin typeface="微软雅黑" panose="020B0503020204020204" pitchFamily="34" charset="-122"/>
                <a:ea typeface="微软雅黑" panose="020B0503020204020204" pitchFamily="34" charset="-122"/>
              </a:rPr>
              <a:t>将字符串</a:t>
            </a:r>
            <a:r>
              <a:rPr lang="en-US" altLang="zh-CN" dirty="0">
                <a:solidFill>
                  <a:srgbClr val="1B3868"/>
                </a:solidFill>
                <a:latin typeface="微软雅黑" panose="020B0503020204020204" pitchFamily="34" charset="-122"/>
                <a:ea typeface="微软雅黑" panose="020B0503020204020204" pitchFamily="34" charset="-122"/>
              </a:rPr>
              <a:t>str</a:t>
            </a:r>
            <a:r>
              <a:rPr lang="zh-CN" altLang="en-US" dirty="0">
                <a:solidFill>
                  <a:srgbClr val="1B3868"/>
                </a:solidFill>
                <a:latin typeface="微软雅黑" panose="020B0503020204020204" pitchFamily="34" charset="-122"/>
                <a:ea typeface="微软雅黑" panose="020B0503020204020204" pitchFamily="34" charset="-122"/>
              </a:rPr>
              <a:t>写入文件</a:t>
            </a:r>
            <a:r>
              <a:rPr lang="zh-CN" altLang="en-US" dirty="0" smtClean="0">
                <a:solidFill>
                  <a:srgbClr val="1B3868"/>
                </a:solidFill>
                <a:latin typeface="微软雅黑" panose="020B0503020204020204" pitchFamily="34" charset="-122"/>
                <a:ea typeface="微软雅黑" panose="020B0503020204020204" pitchFamily="34" charset="-122"/>
              </a:rPr>
              <a:t>。</a:t>
            </a:r>
            <a:r>
              <a:rPr lang="en-US" altLang="zh-CN" dirty="0"/>
              <a:t>write()</a:t>
            </a:r>
            <a:r>
              <a:rPr lang="zh-CN" altLang="en-US" dirty="0"/>
              <a:t>方法可将任何字符串写入一个打开的文件。需要重点注意的是，</a:t>
            </a:r>
            <a:r>
              <a:rPr lang="en-US" altLang="zh-CN" dirty="0"/>
              <a:t>Python</a:t>
            </a:r>
            <a:r>
              <a:rPr lang="zh-CN" altLang="en-US" dirty="0"/>
              <a:t>字符串可以是二进制数据，而不是仅仅是</a:t>
            </a:r>
            <a:r>
              <a:rPr lang="zh-CN" altLang="en-US" dirty="0" smtClean="0"/>
              <a:t>文字</a:t>
            </a:r>
            <a:r>
              <a:rPr lang="en-US" altLang="zh-CN" dirty="0" smtClean="0"/>
              <a:t>,</a:t>
            </a:r>
            <a:r>
              <a:rPr lang="zh-CN" altLang="en-US" dirty="0"/>
              <a:t>在文件关闭前或缓冲区刷新前，字符串内容存储在缓冲区中，这时你在文件中是看不到写入的内容的。</a:t>
            </a:r>
          </a:p>
          <a:p>
            <a:pPr latinLnBrk="1"/>
            <a:r>
              <a:rPr lang="zh-CN" altLang="en-US" dirty="0"/>
              <a:t>如果文件打开模式带 </a:t>
            </a:r>
            <a:r>
              <a:rPr lang="en-US" altLang="zh-CN" dirty="0"/>
              <a:t>b</a:t>
            </a:r>
            <a:r>
              <a:rPr lang="zh-CN" altLang="en-US" dirty="0"/>
              <a:t>，那写入文件内容时，</a:t>
            </a:r>
            <a:r>
              <a:rPr lang="en-US" altLang="zh-CN" dirty="0" err="1"/>
              <a:t>str</a:t>
            </a:r>
            <a:r>
              <a:rPr lang="en-US" altLang="zh-CN" dirty="0"/>
              <a:t> (</a:t>
            </a:r>
            <a:r>
              <a:rPr lang="zh-CN" altLang="en-US" dirty="0"/>
              <a:t>参数</a:t>
            </a:r>
            <a:r>
              <a:rPr lang="en-US" altLang="zh-CN" dirty="0"/>
              <a:t>)</a:t>
            </a:r>
            <a:r>
              <a:rPr lang="zh-CN" altLang="en-US" dirty="0"/>
              <a:t>要用 </a:t>
            </a:r>
            <a:r>
              <a:rPr lang="en-US" altLang="zh-CN" dirty="0"/>
              <a:t>encode </a:t>
            </a:r>
            <a:r>
              <a:rPr lang="zh-CN" altLang="en-US" dirty="0"/>
              <a:t>方法转为 </a:t>
            </a:r>
            <a:r>
              <a:rPr lang="en-US" altLang="zh-CN" dirty="0"/>
              <a:t>bytes </a:t>
            </a:r>
            <a:r>
              <a:rPr lang="zh-CN" altLang="en-US" dirty="0"/>
              <a:t>形式，否则报错：</a:t>
            </a:r>
            <a:r>
              <a:rPr lang="en-US" altLang="zh-CN" dirty="0" err="1"/>
              <a:t>TypeError</a:t>
            </a:r>
            <a:r>
              <a:rPr lang="en-US" altLang="zh-CN" dirty="0"/>
              <a:t>: a bytes-like object is required, not '</a:t>
            </a:r>
            <a:r>
              <a:rPr lang="en-US" altLang="zh-CN" dirty="0" err="1"/>
              <a:t>str</a:t>
            </a:r>
            <a:r>
              <a:rPr lang="en-US" altLang="zh-CN" dirty="0"/>
              <a:t>'</a:t>
            </a:r>
            <a:r>
              <a:rPr lang="zh-CN" altLang="en-US" dirty="0" smtClean="0"/>
              <a:t>。</a:t>
            </a:r>
            <a:endParaRPr lang="zh-CN" altLang="en-US" dirty="0"/>
          </a:p>
          <a:p>
            <a:pPr latinLnBrk="1"/>
            <a:r>
              <a:rPr lang="en-US" altLang="zh-CN" dirty="0"/>
              <a:t>write()</a:t>
            </a:r>
            <a:r>
              <a:rPr lang="zh-CN" altLang="en-US" dirty="0"/>
              <a:t>方法不会在字符串的结尾添加换行符</a:t>
            </a:r>
            <a:r>
              <a:rPr lang="en-US" altLang="zh-CN" dirty="0"/>
              <a:t>('\n')</a:t>
            </a:r>
            <a:r>
              <a:rPr lang="zh-CN" altLang="en-US" dirty="0"/>
              <a:t>：</a:t>
            </a:r>
          </a:p>
          <a:p>
            <a:r>
              <a:rPr lang="zh-CN" altLang="zh-CN" dirty="0"/>
              <a:t>文件对象</a:t>
            </a:r>
            <a:r>
              <a:rPr lang="en-US" altLang="zh-CN" dirty="0"/>
              <a:t>.write(</a:t>
            </a:r>
            <a:r>
              <a:rPr lang="zh-CN" altLang="zh-CN" dirty="0"/>
              <a:t>字符串</a:t>
            </a:r>
            <a:r>
              <a:rPr lang="en-US" altLang="zh-CN" dirty="0"/>
              <a:t>)</a:t>
            </a:r>
            <a:endParaRPr lang="zh-CN" altLang="zh-CN" dirty="0"/>
          </a:p>
          <a:p>
            <a:r>
              <a:rPr lang="zh-CN" altLang="zh-CN" dirty="0"/>
              <a:t>其功能是在当前位置写入字符串，并返回写入的字符</a:t>
            </a:r>
            <a:r>
              <a:rPr lang="zh-CN" altLang="zh-CN" dirty="0" smtClean="0"/>
              <a:t>个数</a:t>
            </a:r>
            <a:endParaRPr lang="en-US" altLang="zh-CN" dirty="0" smtClean="0"/>
          </a:p>
          <a:p>
            <a:r>
              <a:rPr lang="en-US" altLang="zh-CN" dirty="0" smtClean="0">
                <a:solidFill>
                  <a:srgbClr val="1B3868"/>
                </a:solidFill>
                <a:latin typeface="微软雅黑" panose="020B0503020204020204" pitchFamily="34" charset="-122"/>
                <a:ea typeface="微软雅黑" panose="020B0503020204020204" pitchFamily="34" charset="-122"/>
              </a:rPr>
              <a:t>f </a:t>
            </a:r>
            <a:r>
              <a:rPr lang="en-US" altLang="zh-CN" dirty="0">
                <a:solidFill>
                  <a:srgbClr val="1B3868"/>
                </a:solidFill>
                <a:latin typeface="微软雅黑" panose="020B0503020204020204" pitchFamily="34" charset="-122"/>
                <a:ea typeface="微软雅黑" panose="020B0503020204020204" pitchFamily="34" charset="-122"/>
              </a:rPr>
              <a:t>= open</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smtClean="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smtClean="0">
                <a:solidFill>
                  <a:srgbClr val="1B3868"/>
                </a:solidFill>
                <a:latin typeface="微软雅黑" panose="020B0503020204020204" pitchFamily="34" charset="-122"/>
                <a:ea typeface="微软雅黑" panose="020B0503020204020204" pitchFamily="34" charset="-122"/>
              </a:rPr>
              <a:t>text.txt", </a:t>
            </a:r>
            <a:r>
              <a:rPr lang="en-US" altLang="zh-CN" dirty="0">
                <a:solidFill>
                  <a:srgbClr val="1B3868"/>
                </a:solidFill>
                <a:latin typeface="微软雅黑" panose="020B0503020204020204" pitchFamily="34" charset="-122"/>
                <a:ea typeface="微软雅黑" panose="020B0503020204020204" pitchFamily="34" charset="-122"/>
              </a:rPr>
              <a:t>"w")</a:t>
            </a:r>
          </a:p>
          <a:p>
            <a:pPr>
              <a:lnSpc>
                <a:spcPct val="130000"/>
              </a:lnSpc>
            </a:pPr>
            <a:r>
              <a:rPr lang="en-US" altLang="zh-CN" dirty="0" err="1">
                <a:solidFill>
                  <a:srgbClr val="1B3868"/>
                </a:solidFill>
                <a:latin typeface="微软雅黑" panose="020B0503020204020204" pitchFamily="34" charset="-122"/>
                <a:ea typeface="微软雅黑" panose="020B0503020204020204" pitchFamily="34" charset="-122"/>
              </a:rPr>
              <a:t>f.write</a:t>
            </a:r>
            <a:r>
              <a:rPr lang="en-US" altLang="zh-CN" dirty="0">
                <a:solidFill>
                  <a:srgbClr val="1B3868"/>
                </a:solidFill>
                <a:latin typeface="微软雅黑" panose="020B0503020204020204" pitchFamily="34" charset="-122"/>
                <a:ea typeface="微软雅黑" panose="020B0503020204020204" pitchFamily="34" charset="-122"/>
              </a:rPr>
              <a:t>('Hello, world!')</a:t>
            </a:r>
          </a:p>
          <a:p>
            <a:pPr>
              <a:lnSpc>
                <a:spcPct val="130000"/>
              </a:lnSpc>
            </a:pPr>
            <a:r>
              <a:rPr lang="en-US" altLang="zh-CN" dirty="0">
                <a:solidFill>
                  <a:srgbClr val="1B3868"/>
                </a:solidFill>
                <a:latin typeface="微软雅黑" panose="020B0503020204020204" pitchFamily="34" charset="-122"/>
                <a:ea typeface="微软雅黑" panose="020B0503020204020204" pitchFamily="34" charset="-122"/>
              </a:rPr>
              <a:t>f= open</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text.txt", "r+")</a:t>
            </a:r>
          </a:p>
          <a:p>
            <a:pPr>
              <a:lnSpc>
                <a:spcPct val="130000"/>
              </a:lnSpc>
            </a:pPr>
            <a:r>
              <a:rPr lang="en-US" altLang="zh-CN" dirty="0" err="1">
                <a:solidFill>
                  <a:srgbClr val="1B3868"/>
                </a:solidFill>
                <a:latin typeface="微软雅黑" panose="020B0503020204020204" pitchFamily="34" charset="-122"/>
                <a:ea typeface="微软雅黑" panose="020B0503020204020204" pitchFamily="34" charset="-122"/>
              </a:rPr>
              <a:t>str</a:t>
            </a:r>
            <a:r>
              <a:rPr lang="en-US" altLang="zh-CN" dirty="0">
                <a:solidFill>
                  <a:srgbClr val="1B3868"/>
                </a:solidFill>
                <a:latin typeface="微软雅黑" panose="020B0503020204020204" pitchFamily="34" charset="-122"/>
                <a:ea typeface="微软雅黑" panose="020B0503020204020204" pitchFamily="34" charset="-122"/>
              </a:rPr>
              <a:t> = </a:t>
            </a:r>
            <a:r>
              <a:rPr lang="en-US" altLang="zh-CN" dirty="0" err="1">
                <a:solidFill>
                  <a:srgbClr val="1B3868"/>
                </a:solidFill>
                <a:latin typeface="微软雅黑" panose="020B0503020204020204" pitchFamily="34" charset="-122"/>
                <a:ea typeface="微软雅黑" panose="020B0503020204020204" pitchFamily="34" charset="-122"/>
              </a:rPr>
              <a:t>f.read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30000"/>
              </a:lnSpc>
            </a:pPr>
            <a:r>
              <a:rPr lang="en-US" altLang="zh-CN" dirty="0">
                <a:solidFill>
                  <a:srgbClr val="1B3868"/>
                </a:solidFill>
                <a:latin typeface="微软雅黑" panose="020B0503020204020204" pitchFamily="34" charset="-122"/>
                <a:ea typeface="微软雅黑" panose="020B0503020204020204" pitchFamily="34" charset="-122"/>
              </a:rPr>
              <a:t>print ("</a:t>
            </a:r>
            <a:r>
              <a:rPr lang="zh-CN" altLang="en-US" dirty="0">
                <a:solidFill>
                  <a:srgbClr val="1B3868"/>
                </a:solidFill>
                <a:latin typeface="微软雅黑" panose="020B0503020204020204" pitchFamily="34" charset="-122"/>
                <a:ea typeface="微软雅黑" panose="020B0503020204020204" pitchFamily="34" charset="-122"/>
              </a:rPr>
              <a:t>读取的字符串是 </a:t>
            </a:r>
            <a:r>
              <a:rPr lang="en-US" altLang="zh-CN" dirty="0">
                <a:solidFill>
                  <a:srgbClr val="1B3868"/>
                </a:solidFill>
                <a:latin typeface="微软雅黑" panose="020B0503020204020204" pitchFamily="34" charset="-122"/>
                <a:ea typeface="微软雅黑" panose="020B0503020204020204" pitchFamily="34" charset="-122"/>
              </a:rPr>
              <a:t>: ", </a:t>
            </a:r>
            <a:r>
              <a:rPr lang="en-US" altLang="zh-CN" dirty="0" err="1">
                <a:solidFill>
                  <a:srgbClr val="1B3868"/>
                </a:solidFill>
                <a:latin typeface="微软雅黑" panose="020B0503020204020204" pitchFamily="34" charset="-122"/>
                <a:ea typeface="微软雅黑" panose="020B0503020204020204" pitchFamily="34" charset="-122"/>
              </a:rPr>
              <a:t>str</a:t>
            </a:r>
            <a:r>
              <a:rPr lang="en-US" altLang="zh-CN" dirty="0" smtClean="0">
                <a:solidFill>
                  <a:srgbClr val="1B3868"/>
                </a:solidFill>
                <a:latin typeface="微软雅黑" panose="020B0503020204020204" pitchFamily="34" charset="-122"/>
                <a:ea typeface="微软雅黑" panose="020B0503020204020204" pitchFamily="34" charset="-122"/>
              </a:rPr>
              <a:t>)</a:t>
            </a:r>
          </a:p>
          <a:p>
            <a:pPr>
              <a:lnSpc>
                <a:spcPct val="130000"/>
              </a:lnSpc>
            </a:pPr>
            <a:r>
              <a:rPr lang="zh-CN" altLang="en-US" dirty="0">
                <a:solidFill>
                  <a:srgbClr val="1B3868"/>
                </a:solidFill>
                <a:latin typeface="微软雅黑" panose="020B0503020204020204" pitchFamily="34" charset="-122"/>
                <a:ea typeface="微软雅黑" panose="020B0503020204020204" pitchFamily="34" charset="-122"/>
              </a:rPr>
              <a:t>读取的字符串是 </a:t>
            </a:r>
            <a:r>
              <a:rPr lang="en-US" altLang="zh-CN" dirty="0">
                <a:solidFill>
                  <a:srgbClr val="1B3868"/>
                </a:solidFill>
                <a:latin typeface="微软雅黑" panose="020B0503020204020204" pitchFamily="34" charset="-122"/>
                <a:ea typeface="微软雅黑" panose="020B0503020204020204" pitchFamily="34" charset="-122"/>
              </a:rPr>
              <a:t>:  Hello, world!</a:t>
            </a:r>
          </a:p>
        </p:txBody>
      </p:sp>
    </p:spTree>
    <p:extLst>
      <p:ext uri="{BB962C8B-B14F-4D97-AF65-F5344CB8AC3E}">
        <p14:creationId xmlns:p14="http://schemas.microsoft.com/office/powerpoint/2010/main" val="3015009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1224" y="410845"/>
            <a:ext cx="3269343" cy="511110"/>
          </a:xfrm>
        </p:spPr>
        <p:txBody>
          <a:bodyPr>
            <a:normAutofit/>
          </a:bodyPr>
          <a:lstStyle/>
          <a:p>
            <a:r>
              <a:rPr lang="zh-CN" altLang="en-US" dirty="0"/>
              <a:t>文件的写入</a:t>
            </a:r>
          </a:p>
        </p:txBody>
      </p:sp>
      <p:sp>
        <p:nvSpPr>
          <p:cNvPr id="2" name="文本框 1"/>
          <p:cNvSpPr txBox="1"/>
          <p:nvPr/>
        </p:nvSpPr>
        <p:spPr>
          <a:xfrm>
            <a:off x="433137" y="1378226"/>
            <a:ext cx="11454063" cy="5078313"/>
          </a:xfrm>
          <a:prstGeom prst="rect">
            <a:avLst/>
          </a:prstGeom>
          <a:noFill/>
        </p:spPr>
        <p:txBody>
          <a:bodyPr wrap="square" rtlCol="0">
            <a:spAutoFit/>
          </a:bodyPr>
          <a:lstStyle/>
          <a:p>
            <a:pPr latinLnBrk="1"/>
            <a:r>
              <a:rPr lang="en-US" altLang="zh-CN" b="1" dirty="0" err="1">
                <a:solidFill>
                  <a:srgbClr val="1B3868"/>
                </a:solidFill>
                <a:latin typeface="微软雅黑" panose="020B0503020204020204" pitchFamily="34" charset="-122"/>
                <a:ea typeface="微软雅黑" panose="020B0503020204020204" pitchFamily="34" charset="-122"/>
              </a:rPr>
              <a:t>writelines</a:t>
            </a:r>
            <a:r>
              <a:rPr lang="en-US" altLang="zh-CN" b="1" dirty="0" smtClean="0">
                <a:solidFill>
                  <a:srgbClr val="1B3868"/>
                </a:solidFill>
                <a:latin typeface="微软雅黑" panose="020B0503020204020204" pitchFamily="34" charset="-122"/>
                <a:ea typeface="微软雅黑" panose="020B0503020204020204" pitchFamily="34" charset="-122"/>
              </a:rPr>
              <a:t>():</a:t>
            </a:r>
            <a:r>
              <a:rPr lang="en-US" altLang="zh-CN" b="1" dirty="0" err="1"/>
              <a:t>writelines</a:t>
            </a:r>
            <a:r>
              <a:rPr lang="en-US" altLang="zh-CN" b="1" dirty="0"/>
              <a:t>()</a:t>
            </a:r>
            <a:r>
              <a:rPr lang="zh-CN" altLang="en-US" dirty="0"/>
              <a:t> 方法用于向文件中写入一序列的字符串</a:t>
            </a:r>
            <a:r>
              <a:rPr lang="zh-CN" altLang="en-US" dirty="0" smtClean="0"/>
              <a:t>。这</a:t>
            </a:r>
            <a:r>
              <a:rPr lang="zh-CN" altLang="en-US" dirty="0"/>
              <a:t>一序列字符串可以是由迭代对象产生的，如一个字符串列表</a:t>
            </a:r>
            <a:r>
              <a:rPr lang="zh-CN" altLang="en-US" dirty="0" smtClean="0"/>
              <a:t>。换行</a:t>
            </a:r>
            <a:r>
              <a:rPr lang="zh-CN" altLang="en-US" dirty="0"/>
              <a:t>需要制定换行符 </a:t>
            </a:r>
            <a:r>
              <a:rPr lang="en-US" altLang="zh-CN" dirty="0"/>
              <a:t>\n</a:t>
            </a:r>
            <a:r>
              <a:rPr lang="zh-CN" altLang="en-US" dirty="0" smtClean="0"/>
              <a:t>。</a:t>
            </a:r>
            <a:endParaRPr lang="en-US" altLang="zh-CN" dirty="0" smtClean="0"/>
          </a:p>
          <a:p>
            <a:r>
              <a:rPr lang="en-US" altLang="zh-CN" dirty="0" err="1"/>
              <a:t>writelines</a:t>
            </a:r>
            <a:r>
              <a:rPr lang="en-US" altLang="zh-CN" dirty="0"/>
              <a:t>()</a:t>
            </a:r>
            <a:r>
              <a:rPr lang="zh-CN" altLang="zh-CN" dirty="0"/>
              <a:t>方法的一般形式为：</a:t>
            </a:r>
          </a:p>
          <a:p>
            <a:r>
              <a:rPr lang="zh-CN" altLang="zh-CN" dirty="0"/>
              <a:t>文件对象</a:t>
            </a:r>
            <a:r>
              <a:rPr lang="en-US" altLang="zh-CN" dirty="0"/>
              <a:t>.</a:t>
            </a:r>
            <a:r>
              <a:rPr lang="en-US" altLang="zh-CN" dirty="0" err="1"/>
              <a:t>writelines</a:t>
            </a:r>
            <a:r>
              <a:rPr lang="en-US" altLang="zh-CN" dirty="0"/>
              <a:t>(</a:t>
            </a:r>
            <a:r>
              <a:rPr lang="zh-CN" altLang="zh-CN" dirty="0"/>
              <a:t>字符串元素的列表</a:t>
            </a:r>
            <a:r>
              <a:rPr lang="en-US" altLang="zh-CN" dirty="0"/>
              <a:t>)</a:t>
            </a:r>
            <a:endParaRPr lang="zh-CN" altLang="zh-CN" dirty="0"/>
          </a:p>
          <a:p>
            <a:r>
              <a:rPr lang="zh-CN" altLang="zh-CN" dirty="0"/>
              <a:t>其功能是在文件的当前位置处依次写入列表中的所有元素</a:t>
            </a:r>
            <a:r>
              <a:rPr lang="zh-CN" altLang="zh-CN" dirty="0" smtClean="0"/>
              <a:t>。</a:t>
            </a:r>
            <a:endParaRPr lang="zh-CN" altLang="en-US" dirty="0"/>
          </a:p>
          <a:p>
            <a:pPr>
              <a:lnSpc>
                <a:spcPct val="130000"/>
              </a:lnSpc>
            </a:pPr>
            <a:r>
              <a:rPr lang="en-US" altLang="zh-CN" dirty="0" smtClean="0"/>
              <a:t>f= </a:t>
            </a:r>
            <a:r>
              <a:rPr lang="en-US" altLang="zh-CN" dirty="0"/>
              <a:t>open</a:t>
            </a:r>
            <a:r>
              <a:rPr lang="en-US" altLang="zh-CN" dirty="0"/>
              <a:t>("E:\\python\\6\\try.txt", </a:t>
            </a:r>
            <a:r>
              <a:rPr lang="en-US" altLang="zh-CN" dirty="0"/>
              <a:t>"w</a:t>
            </a:r>
            <a:r>
              <a:rPr lang="en-US" altLang="zh-CN" dirty="0" smtClean="0"/>
              <a:t>")</a:t>
            </a:r>
          </a:p>
          <a:p>
            <a:pPr>
              <a:lnSpc>
                <a:spcPct val="130000"/>
              </a:lnSpc>
            </a:pPr>
            <a:r>
              <a:rPr lang="en-US" altLang="zh-CN" dirty="0" smtClean="0"/>
              <a:t>print ("</a:t>
            </a:r>
            <a:r>
              <a:rPr lang="zh-CN" altLang="en-US" dirty="0"/>
              <a:t>文件名为</a:t>
            </a:r>
            <a:r>
              <a:rPr lang="en-US" altLang="zh-CN" dirty="0"/>
              <a:t>: ", f.name)</a:t>
            </a:r>
            <a:r>
              <a:rPr lang="zh-CN" altLang="en-US" dirty="0" smtClean="0"/>
              <a:t> </a:t>
            </a:r>
            <a:endParaRPr lang="en-US" altLang="zh-CN" dirty="0" smtClean="0"/>
          </a:p>
          <a:p>
            <a:pPr>
              <a:lnSpc>
                <a:spcPct val="130000"/>
              </a:lnSpc>
            </a:pPr>
            <a:r>
              <a:rPr lang="en-US" altLang="zh-CN" dirty="0" err="1" smtClean="0"/>
              <a:t>seq</a:t>
            </a:r>
            <a:r>
              <a:rPr lang="en-US" altLang="zh-CN" dirty="0" smtClean="0"/>
              <a:t> </a:t>
            </a:r>
            <a:r>
              <a:rPr lang="en-US" altLang="zh-CN" dirty="0"/>
              <a:t>= ["Hello\n", "Python</a:t>
            </a:r>
            <a:r>
              <a:rPr lang="en-US" altLang="zh-CN" dirty="0" smtClean="0"/>
              <a:t>"]</a:t>
            </a:r>
            <a:r>
              <a:rPr lang="zh-CN" altLang="en-US" dirty="0" smtClean="0"/>
              <a:t> </a:t>
            </a:r>
            <a:endParaRPr lang="en-US" altLang="zh-CN" dirty="0" smtClean="0"/>
          </a:p>
          <a:p>
            <a:pPr>
              <a:lnSpc>
                <a:spcPct val="130000"/>
              </a:lnSpc>
            </a:pPr>
            <a:r>
              <a:rPr lang="en-US" altLang="zh-CN" dirty="0" err="1" smtClean="0"/>
              <a:t>f.writelines</a:t>
            </a:r>
            <a:r>
              <a:rPr lang="en-US" altLang="zh-CN" dirty="0" smtClean="0"/>
              <a:t>(</a:t>
            </a:r>
            <a:r>
              <a:rPr lang="en-US" altLang="zh-CN" dirty="0" err="1" smtClean="0"/>
              <a:t>seq</a:t>
            </a:r>
            <a:r>
              <a:rPr lang="en-US" altLang="zh-CN" dirty="0" smtClean="0"/>
              <a:t>) </a:t>
            </a:r>
          </a:p>
          <a:p>
            <a:pPr>
              <a:lnSpc>
                <a:spcPct val="130000"/>
              </a:lnSpc>
            </a:pPr>
            <a:r>
              <a:rPr lang="en-US" altLang="zh-CN" dirty="0" smtClean="0"/>
              <a:t># </a:t>
            </a:r>
            <a:r>
              <a:rPr lang="zh-CN" altLang="en-US" dirty="0"/>
              <a:t>关闭文件 </a:t>
            </a:r>
            <a:endParaRPr lang="en-US" altLang="zh-CN" dirty="0" smtClean="0"/>
          </a:p>
          <a:p>
            <a:pPr>
              <a:lnSpc>
                <a:spcPct val="130000"/>
              </a:lnSpc>
            </a:pPr>
            <a:r>
              <a:rPr lang="en-US" altLang="zh-CN" dirty="0" err="1" smtClean="0"/>
              <a:t>f.close</a:t>
            </a:r>
            <a:r>
              <a:rPr lang="en-US" altLang="zh-CN" dirty="0" smtClean="0"/>
              <a:t>()</a:t>
            </a:r>
          </a:p>
          <a:p>
            <a:pPr>
              <a:lnSpc>
                <a:spcPct val="130000"/>
              </a:lnSpc>
            </a:pPr>
            <a:r>
              <a:rPr lang="zh-CN" altLang="en-US" dirty="0" smtClean="0"/>
              <a:t>输出结果：</a:t>
            </a:r>
            <a:endParaRPr lang="en-US" altLang="zh-CN" dirty="0" smtClean="0"/>
          </a:p>
          <a:p>
            <a:pPr>
              <a:lnSpc>
                <a:spcPct val="130000"/>
              </a:lnSpc>
            </a:pPr>
            <a:r>
              <a:rPr lang="zh-CN" altLang="en-US" dirty="0"/>
              <a:t>文件名为</a:t>
            </a:r>
            <a:r>
              <a:rPr lang="en-US" altLang="zh-CN" dirty="0"/>
              <a:t>:</a:t>
            </a:r>
            <a:r>
              <a:rPr lang="zh-CN" altLang="en-US" dirty="0"/>
              <a:t> </a:t>
            </a:r>
            <a:r>
              <a:rPr lang="en-US" altLang="zh-CN" dirty="0" smtClean="0"/>
              <a:t>test.txt</a:t>
            </a:r>
          </a:p>
          <a:p>
            <a:pPr>
              <a:lnSpc>
                <a:spcPct val="130000"/>
              </a:lnSpc>
            </a:pPr>
            <a:r>
              <a:rPr lang="en-US" altLang="zh-CN" dirty="0" smtClean="0"/>
              <a:t>Hello</a:t>
            </a:r>
          </a:p>
          <a:p>
            <a:pPr>
              <a:lnSpc>
                <a:spcPct val="130000"/>
              </a:lnSpc>
            </a:pPr>
            <a:r>
              <a:rPr lang="en-US" altLang="zh-CN" dirty="0"/>
              <a:t>Python</a:t>
            </a:r>
            <a:endParaRPr lang="en-US" altLang="zh-CN"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0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1276904" y="1298071"/>
            <a:ext cx="7893600" cy="2031325"/>
          </a:xfrm>
          <a:prstGeom prst="rect">
            <a:avLst/>
          </a:prstGeom>
          <a:noFill/>
        </p:spPr>
        <p:txBody>
          <a:bodyPr wrap="square" rtlCol="0">
            <a:spAutoFit/>
          </a:bodyPr>
          <a:lstStyle/>
          <a:p>
            <a:r>
              <a:rPr lang="en-US" altLang="zh-CN" dirty="0"/>
              <a:t>f= open("file.txt", "w")</a:t>
            </a:r>
          </a:p>
          <a:p>
            <a:r>
              <a:rPr lang="en-US" altLang="zh-CN" dirty="0" err="1"/>
              <a:t>f.write</a:t>
            </a:r>
            <a:r>
              <a:rPr lang="en-US" altLang="zh-CN" dirty="0"/>
              <a:t>( "Python Programming")</a:t>
            </a:r>
          </a:p>
          <a:p>
            <a:r>
              <a:rPr lang="en-US" altLang="zh-CN" dirty="0"/>
              <a:t>f= open("file.txt", "r+")</a:t>
            </a:r>
          </a:p>
          <a:p>
            <a:r>
              <a:rPr lang="en-US" altLang="zh-CN" dirty="0" err="1"/>
              <a:t>str</a:t>
            </a:r>
            <a:r>
              <a:rPr lang="en-US" altLang="zh-CN" dirty="0"/>
              <a:t> = </a:t>
            </a:r>
            <a:r>
              <a:rPr lang="en-US" altLang="zh-CN" dirty="0" err="1"/>
              <a:t>f.read</a:t>
            </a:r>
            <a:r>
              <a:rPr lang="en-US" altLang="zh-CN" dirty="0"/>
              <a:t>(10</a:t>
            </a:r>
            <a:r>
              <a:rPr lang="en-US" altLang="zh-CN" dirty="0" smtClean="0"/>
              <a:t>)# </a:t>
            </a:r>
            <a:r>
              <a:rPr lang="en-US" altLang="zh-CN" b="1" dirty="0" smtClean="0"/>
              <a:t>read</a:t>
            </a:r>
            <a:r>
              <a:rPr lang="en-US" altLang="zh-CN" b="1" dirty="0"/>
              <a:t>()</a:t>
            </a:r>
            <a:r>
              <a:rPr lang="zh-CN" altLang="en-US" b="1" dirty="0" smtClean="0"/>
              <a:t>方法</a:t>
            </a:r>
            <a:r>
              <a:rPr lang="zh-CN" altLang="en-US" dirty="0" smtClean="0"/>
              <a:t>从</a:t>
            </a:r>
            <a:r>
              <a:rPr lang="zh-CN" altLang="en-US" dirty="0"/>
              <a:t>一个打开的文件中读取一个字符串。</a:t>
            </a:r>
          </a:p>
          <a:p>
            <a:r>
              <a:rPr lang="en-US" altLang="zh-CN" dirty="0" smtClean="0"/>
              <a:t>print </a:t>
            </a:r>
            <a:r>
              <a:rPr lang="en-US" altLang="zh-CN" dirty="0"/>
              <a:t>("</a:t>
            </a:r>
            <a:r>
              <a:rPr lang="zh-CN" altLang="en-US" dirty="0"/>
              <a:t>读取的字符串是 </a:t>
            </a:r>
            <a:r>
              <a:rPr lang="en-US" altLang="zh-CN" dirty="0"/>
              <a:t>: ", </a:t>
            </a:r>
            <a:r>
              <a:rPr lang="en-US" altLang="zh-CN" dirty="0" err="1"/>
              <a:t>str</a:t>
            </a:r>
            <a:r>
              <a:rPr lang="en-US" altLang="zh-CN" dirty="0"/>
              <a:t>)</a:t>
            </a:r>
          </a:p>
          <a:p>
            <a:r>
              <a:rPr lang="en-US" altLang="zh-CN" dirty="0"/>
              <a:t># </a:t>
            </a:r>
            <a:r>
              <a:rPr lang="zh-CN" altLang="en-US" dirty="0"/>
              <a:t>关闭打开的文件</a:t>
            </a:r>
          </a:p>
          <a:p>
            <a:r>
              <a:rPr lang="en-US" altLang="zh-CN" dirty="0" err="1"/>
              <a:t>f.close</a:t>
            </a:r>
            <a:r>
              <a:rPr lang="en-US" altLang="zh-CN" dirty="0"/>
              <a:t>()</a:t>
            </a:r>
          </a:p>
        </p:txBody>
      </p:sp>
      <p:sp>
        <p:nvSpPr>
          <p:cNvPr id="2" name="标题 1"/>
          <p:cNvSpPr>
            <a:spLocks noGrp="1"/>
          </p:cNvSpPr>
          <p:nvPr>
            <p:ph type="title"/>
          </p:nvPr>
        </p:nvSpPr>
        <p:spPr/>
        <p:txBody>
          <a:bodyPr/>
          <a:lstStyle/>
          <a:p>
            <a:r>
              <a:rPr lang="zh-CN" altLang="en-US" dirty="0"/>
              <a:t>打开模式举例</a:t>
            </a:r>
          </a:p>
        </p:txBody>
      </p:sp>
      <p:sp>
        <p:nvSpPr>
          <p:cNvPr id="4" name="矩形 3"/>
          <p:cNvSpPr/>
          <p:nvPr/>
        </p:nvSpPr>
        <p:spPr>
          <a:xfrm>
            <a:off x="1208295" y="3472958"/>
            <a:ext cx="8030818" cy="369332"/>
          </a:xfrm>
          <a:prstGeom prst="rect">
            <a:avLst/>
          </a:prstGeom>
        </p:spPr>
        <p:txBody>
          <a:bodyPr wrap="square">
            <a:spAutoFit/>
          </a:bodyPr>
          <a:lstStyle/>
          <a:p>
            <a:pPr lvl="0">
              <a:spcAft>
                <a:spcPts val="0"/>
              </a:spcAft>
            </a:pPr>
            <a:r>
              <a:rPr lang="zh-CN" altLang="en-US" dirty="0"/>
              <a:t>读取的字符串是 </a:t>
            </a:r>
            <a:r>
              <a:rPr lang="en-US" altLang="zh-CN" dirty="0"/>
              <a:t>:  Python Pro</a:t>
            </a:r>
            <a:endParaRPr lang="zh-CN" altLang="zh-CN" dirty="0"/>
          </a:p>
        </p:txBody>
      </p:sp>
    </p:spTree>
    <p:extLst>
      <p:ext uri="{BB962C8B-B14F-4D97-AF65-F5344CB8AC3E}">
        <p14:creationId xmlns:p14="http://schemas.microsoft.com/office/powerpoint/2010/main" val="1520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二进制文件的写入</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43784" y="1147136"/>
            <a:ext cx="10564185" cy="3046988"/>
          </a:xfrm>
          <a:prstGeom prst="rect">
            <a:avLst/>
          </a:prstGeom>
        </p:spPr>
        <p:txBody>
          <a:bodyPr wrap="square">
            <a:spAutoFit/>
          </a:bodyPr>
          <a:lstStyle/>
          <a:p>
            <a:r>
              <a:rPr lang="en-US" altLang="zh-CN" sz="2400" dirty="0" smtClean="0"/>
              <a:t>      Python</a:t>
            </a:r>
            <a:r>
              <a:rPr lang="zh-CN" altLang="zh-CN" sz="2400" dirty="0"/>
              <a:t>中将数据写入二进制文件有两种方法：一种是通过</a:t>
            </a:r>
            <a:r>
              <a:rPr lang="en-US" altLang="zh-CN" sz="2400" dirty="0" err="1"/>
              <a:t>struct</a:t>
            </a:r>
            <a:r>
              <a:rPr lang="zh-CN" altLang="zh-CN" sz="2400" dirty="0"/>
              <a:t>模块的</a:t>
            </a:r>
            <a:r>
              <a:rPr lang="en-US" altLang="zh-CN" sz="2400" dirty="0"/>
              <a:t>pack()</a:t>
            </a:r>
            <a:r>
              <a:rPr lang="zh-CN" altLang="zh-CN" sz="2400" dirty="0"/>
              <a:t>方法将数据转换为二进制的字节串，然后用</a:t>
            </a:r>
            <a:r>
              <a:rPr lang="en-US" altLang="zh-CN" sz="2400" dirty="0"/>
              <a:t>write()</a:t>
            </a:r>
            <a:r>
              <a:rPr lang="zh-CN" altLang="zh-CN" sz="2400" dirty="0"/>
              <a:t>方法将数据写入二进制文件中。另一种是用</a:t>
            </a:r>
            <a:r>
              <a:rPr lang="en-US" altLang="zh-CN" sz="2400" dirty="0"/>
              <a:t>pickle</a:t>
            </a:r>
            <a:r>
              <a:rPr lang="zh-CN" altLang="zh-CN" sz="2400" dirty="0"/>
              <a:t>模块的</a:t>
            </a:r>
            <a:r>
              <a:rPr lang="en-US" altLang="zh-CN" sz="2400" dirty="0"/>
              <a:t>dump()</a:t>
            </a:r>
            <a:r>
              <a:rPr lang="zh-CN" altLang="zh-CN" sz="2400" dirty="0"/>
              <a:t>方法将数据转换为二进制的字节串并直接写入文件。</a:t>
            </a:r>
          </a:p>
          <a:p>
            <a:r>
              <a:rPr lang="en-US" altLang="zh-CN" sz="2400" dirty="0"/>
              <a:t>1.pack()</a:t>
            </a:r>
            <a:r>
              <a:rPr lang="zh-CN" altLang="zh-CN" sz="2400" dirty="0"/>
              <a:t>方法</a:t>
            </a:r>
          </a:p>
          <a:p>
            <a:r>
              <a:rPr lang="en-US" altLang="zh-CN" sz="2400" dirty="0" err="1"/>
              <a:t>struct</a:t>
            </a:r>
            <a:r>
              <a:rPr lang="zh-CN" altLang="zh-CN" sz="2400" dirty="0"/>
              <a:t>模块的</a:t>
            </a:r>
            <a:r>
              <a:rPr lang="en-US" altLang="zh-CN" sz="2400" dirty="0"/>
              <a:t>pack()</a:t>
            </a:r>
            <a:r>
              <a:rPr lang="zh-CN" altLang="zh-CN" sz="2400" dirty="0"/>
              <a:t>方法的基本调用格式为：</a:t>
            </a:r>
          </a:p>
          <a:p>
            <a:r>
              <a:rPr lang="en-US" altLang="zh-CN" sz="2400" dirty="0"/>
              <a:t>pack(</a:t>
            </a:r>
            <a:r>
              <a:rPr lang="zh-CN" altLang="zh-CN" sz="2400" dirty="0"/>
              <a:t>格式串，数据对象表</a:t>
            </a:r>
            <a:r>
              <a:rPr lang="en-US" altLang="zh-CN" sz="2400" dirty="0"/>
              <a:t>)</a:t>
            </a:r>
            <a:endParaRPr lang="zh-CN" altLang="zh-CN" sz="2400" dirty="0"/>
          </a:p>
          <a:p>
            <a:r>
              <a:rPr lang="zh-CN" altLang="zh-CN" sz="2400" dirty="0"/>
              <a:t>其功能是将数据转换为二进制的字节串。</a:t>
            </a:r>
          </a:p>
        </p:txBody>
      </p:sp>
    </p:spTree>
    <p:extLst>
      <p:ext uri="{BB962C8B-B14F-4D97-AF65-F5344CB8AC3E}">
        <p14:creationId xmlns:p14="http://schemas.microsoft.com/office/powerpoint/2010/main" val="597937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二进制文件的写入</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654801" y="1432843"/>
            <a:ext cx="9683169" cy="1938992"/>
          </a:xfrm>
          <a:prstGeom prst="rect">
            <a:avLst/>
          </a:prstGeom>
        </p:spPr>
        <p:txBody>
          <a:bodyPr wrap="square">
            <a:spAutoFit/>
          </a:bodyPr>
          <a:lstStyle/>
          <a:p>
            <a:r>
              <a:rPr lang="en-US" altLang="zh-CN" sz="2400" dirty="0"/>
              <a:t>2.dump()</a:t>
            </a:r>
            <a:r>
              <a:rPr lang="zh-CN" altLang="zh-CN" sz="2400" dirty="0"/>
              <a:t>方法</a:t>
            </a:r>
          </a:p>
          <a:p>
            <a:r>
              <a:rPr lang="zh-CN" altLang="zh-CN" sz="2400" dirty="0"/>
              <a:t>用</a:t>
            </a:r>
            <a:r>
              <a:rPr lang="en-US" altLang="zh-CN" sz="2400" dirty="0"/>
              <a:t>pickle</a:t>
            </a:r>
            <a:r>
              <a:rPr lang="zh-CN" altLang="zh-CN" sz="2400" dirty="0"/>
              <a:t>模块的</a:t>
            </a:r>
            <a:r>
              <a:rPr lang="en-US" altLang="zh-CN" sz="2400" dirty="0"/>
              <a:t>dump</a:t>
            </a:r>
            <a:r>
              <a:rPr lang="zh-CN" altLang="zh-CN" sz="2400" dirty="0"/>
              <a:t>方法可将数据转换为二进制的字节串并直接写入二进制文件。</a:t>
            </a:r>
            <a:r>
              <a:rPr lang="en-US" altLang="zh-CN" sz="2400" dirty="0"/>
              <a:t>pickle</a:t>
            </a:r>
            <a:r>
              <a:rPr lang="zh-CN" altLang="zh-CN" sz="2400" dirty="0"/>
              <a:t>模块的</a:t>
            </a:r>
            <a:r>
              <a:rPr lang="en-US" altLang="zh-CN" sz="2400" dirty="0"/>
              <a:t> dump</a:t>
            </a:r>
            <a:r>
              <a:rPr lang="zh-CN" altLang="zh-CN" sz="2400" dirty="0"/>
              <a:t>方法的基本调用格式为</a:t>
            </a:r>
            <a:r>
              <a:rPr lang="en-US" altLang="zh-CN" sz="2400" dirty="0"/>
              <a:t>:</a:t>
            </a:r>
            <a:endParaRPr lang="zh-CN" altLang="zh-CN" sz="2400" dirty="0"/>
          </a:p>
          <a:p>
            <a:r>
              <a:rPr lang="en-US" altLang="zh-CN" sz="2400" dirty="0"/>
              <a:t>dump(</a:t>
            </a:r>
            <a:r>
              <a:rPr lang="zh-CN" altLang="zh-CN" sz="2400" dirty="0"/>
              <a:t>数据对象，文件对象</a:t>
            </a:r>
            <a:r>
              <a:rPr lang="en-US" altLang="zh-CN" sz="2400" dirty="0"/>
              <a:t>)</a:t>
            </a:r>
            <a:endParaRPr lang="zh-CN" altLang="zh-CN" sz="2400" dirty="0"/>
          </a:p>
          <a:p>
            <a:r>
              <a:rPr lang="zh-CN" altLang="zh-CN" sz="2400" dirty="0"/>
              <a:t>其功能是将数据对象转换为二进制的字节串并写入文件对象中。</a:t>
            </a:r>
          </a:p>
        </p:txBody>
      </p:sp>
    </p:spTree>
    <p:extLst>
      <p:ext uri="{BB962C8B-B14F-4D97-AF65-F5344CB8AC3E}">
        <p14:creationId xmlns:p14="http://schemas.microsoft.com/office/powerpoint/2010/main" val="3538174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二进制文件</a:t>
            </a:r>
            <a:r>
              <a:rPr lang="zh-CN" altLang="zh-CN" dirty="0" smtClean="0"/>
              <a:t>的</a:t>
            </a:r>
            <a:r>
              <a:rPr lang="zh-CN" altLang="en-US" dirty="0"/>
              <a:t>读取</a:t>
            </a:r>
          </a:p>
        </p:txBody>
      </p:sp>
      <p:sp>
        <p:nvSpPr>
          <p:cNvPr id="32" name="矩形 31">
            <a:extLst>
              <a:ext uri="{FF2B5EF4-FFF2-40B4-BE49-F238E27FC236}">
                <a16:creationId xmlns:a16="http://schemas.microsoft.com/office/drawing/2014/main" xmlns="" id="{326C5B6B-426F-4E4E-9039-8E3B349B20A0}"/>
              </a:ext>
            </a:extLst>
          </p:cNvPr>
          <p:cNvSpPr/>
          <p:nvPr/>
        </p:nvSpPr>
        <p:spPr>
          <a:xfrm>
            <a:off x="320693" y="1397674"/>
            <a:ext cx="10722445" cy="2215991"/>
          </a:xfrm>
          <a:prstGeom prst="rect">
            <a:avLst/>
          </a:prstGeom>
        </p:spPr>
        <p:txBody>
          <a:bodyPr wrap="square">
            <a:spAutoFit/>
          </a:bodyPr>
          <a:lstStyle/>
          <a:p>
            <a:r>
              <a:rPr lang="en-US" altLang="zh-CN" sz="2400" dirty="0" smtClean="0"/>
              <a:t>       </a:t>
            </a:r>
            <a:r>
              <a:rPr lang="zh-CN" altLang="zh-CN" sz="2400" dirty="0" smtClean="0"/>
              <a:t>对于</a:t>
            </a:r>
            <a:r>
              <a:rPr lang="zh-CN" altLang="zh-CN" sz="2400" dirty="0"/>
              <a:t>通过</a:t>
            </a:r>
            <a:r>
              <a:rPr lang="en-US" altLang="zh-CN" sz="2400" dirty="0" err="1"/>
              <a:t>struct</a:t>
            </a:r>
            <a:r>
              <a:rPr lang="zh-CN" altLang="zh-CN" sz="2400" dirty="0"/>
              <a:t>模块的</a:t>
            </a:r>
            <a:r>
              <a:rPr lang="en-US" altLang="zh-CN" sz="2400" dirty="0"/>
              <a:t>pack</a:t>
            </a:r>
            <a:r>
              <a:rPr lang="zh-CN" altLang="zh-CN" sz="2400" dirty="0"/>
              <a:t>方法将数据转换为二进制的字节串，然后使用</a:t>
            </a:r>
            <a:r>
              <a:rPr lang="en-US" altLang="zh-CN" sz="2400" dirty="0"/>
              <a:t>write</a:t>
            </a:r>
            <a:r>
              <a:rPr lang="zh-CN" altLang="zh-CN" sz="2400" dirty="0"/>
              <a:t>方法写入的二进制文件，文件的读取方法为：首先打开文件，读取文件的内容，然后利用</a:t>
            </a:r>
            <a:r>
              <a:rPr lang="en-US" altLang="zh-CN" sz="2400" dirty="0" err="1"/>
              <a:t>struct.unpack</a:t>
            </a:r>
            <a:r>
              <a:rPr lang="zh-CN" altLang="zh-CN" sz="2400" dirty="0"/>
              <a:t>将字节串转换为原对象。</a:t>
            </a:r>
            <a:endParaRPr lang="en-US" altLang="zh-CN" sz="2400" dirty="0"/>
          </a:p>
          <a:p>
            <a:r>
              <a:rPr lang="en-US" altLang="zh-CN" sz="2400" dirty="0" smtClean="0"/>
              <a:t>        </a:t>
            </a:r>
            <a:r>
              <a:rPr lang="zh-CN" altLang="zh-CN" sz="2400" dirty="0" smtClean="0"/>
              <a:t>对于</a:t>
            </a:r>
            <a:r>
              <a:rPr lang="zh-CN" altLang="zh-CN" sz="2400" dirty="0"/>
              <a:t>利用</a:t>
            </a:r>
            <a:r>
              <a:rPr lang="en-US" altLang="zh-CN" sz="2400" dirty="0"/>
              <a:t>pickle</a:t>
            </a:r>
            <a:r>
              <a:rPr lang="zh-CN" altLang="zh-CN" sz="2400" dirty="0"/>
              <a:t>模块的</a:t>
            </a:r>
            <a:r>
              <a:rPr lang="en-US" altLang="zh-CN" sz="2400" dirty="0"/>
              <a:t>dump</a:t>
            </a:r>
            <a:r>
              <a:rPr lang="zh-CN" altLang="zh-CN" sz="2400" dirty="0"/>
              <a:t>方法将数据写入的二进制文件，使用</a:t>
            </a:r>
            <a:r>
              <a:rPr lang="en-US" altLang="zh-CN" sz="2400" dirty="0"/>
              <a:t>pickle</a:t>
            </a:r>
            <a:r>
              <a:rPr lang="zh-CN" altLang="zh-CN" sz="2400" dirty="0"/>
              <a:t>模块的</a:t>
            </a:r>
            <a:r>
              <a:rPr lang="en-US" altLang="zh-CN" sz="2400" dirty="0"/>
              <a:t>load</a:t>
            </a:r>
            <a:r>
              <a:rPr lang="zh-CN" altLang="zh-CN" sz="2400" dirty="0"/>
              <a:t>方法每次读取一个对象的内容，并自动转换为相应的对象。</a:t>
            </a:r>
          </a:p>
          <a:p>
            <a:endParaRPr lang="zh-CN" altLang="zh-CN" dirty="0"/>
          </a:p>
        </p:txBody>
      </p:sp>
    </p:spTree>
    <p:extLst>
      <p:ext uri="{BB962C8B-B14F-4D97-AF65-F5344CB8AC3E}">
        <p14:creationId xmlns:p14="http://schemas.microsoft.com/office/powerpoint/2010/main" val="1850739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文件指针定位</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08616" y="1116319"/>
            <a:ext cx="9683169" cy="5539978"/>
          </a:xfrm>
          <a:prstGeom prst="rect">
            <a:avLst/>
          </a:prstGeom>
        </p:spPr>
        <p:txBody>
          <a:bodyPr wrap="square">
            <a:spAutoFit/>
          </a:bodyPr>
          <a:lstStyle/>
          <a:p>
            <a:r>
              <a:rPr lang="en-US" altLang="zh-CN" sz="2400" dirty="0"/>
              <a:t>Python</a:t>
            </a:r>
            <a:r>
              <a:rPr lang="zh-CN" altLang="zh-CN" sz="2400" dirty="0"/>
              <a:t>中文件的指针定位提供了以下几种方法。</a:t>
            </a:r>
          </a:p>
          <a:p>
            <a:r>
              <a:rPr lang="en-US" altLang="zh-CN" sz="2400" b="1" dirty="0"/>
              <a:t>1.tell()</a:t>
            </a:r>
            <a:r>
              <a:rPr lang="zh-CN" altLang="zh-CN" sz="2400" b="1" dirty="0"/>
              <a:t>方法</a:t>
            </a:r>
            <a:endParaRPr lang="zh-CN" altLang="zh-CN" sz="2400" dirty="0"/>
          </a:p>
          <a:p>
            <a:r>
              <a:rPr lang="en-US" altLang="zh-CN" sz="2400" dirty="0"/>
              <a:t>tell()</a:t>
            </a:r>
            <a:r>
              <a:rPr lang="zh-CN" altLang="zh-CN" sz="2400" dirty="0"/>
              <a:t>方法的一般形式为：</a:t>
            </a:r>
          </a:p>
          <a:p>
            <a:r>
              <a:rPr lang="zh-CN" altLang="zh-CN" sz="2400" dirty="0"/>
              <a:t>文件对象</a:t>
            </a:r>
            <a:r>
              <a:rPr lang="en-US" altLang="zh-CN" sz="2400" dirty="0"/>
              <a:t>.tell()</a:t>
            </a:r>
            <a:endParaRPr lang="zh-CN" altLang="zh-CN" sz="2400" dirty="0"/>
          </a:p>
          <a:p>
            <a:r>
              <a:rPr lang="zh-CN" altLang="zh-CN" sz="2400" dirty="0"/>
              <a:t>其功能是获取文件的当前指针位置，即相对于文件开始位置的字节数</a:t>
            </a:r>
            <a:r>
              <a:rPr lang="zh-CN" altLang="zh-CN" sz="2400" dirty="0" smtClean="0"/>
              <a:t>。</a:t>
            </a:r>
            <a:endParaRPr lang="en-US" altLang="zh-CN" sz="2400" dirty="0" smtClean="0"/>
          </a:p>
          <a:p>
            <a:r>
              <a:rPr lang="en-US" altLang="zh-CN" sz="2400" b="1" dirty="0"/>
              <a:t>2.seek()</a:t>
            </a:r>
            <a:r>
              <a:rPr lang="zh-CN" altLang="zh-CN" sz="2400" b="1" dirty="0"/>
              <a:t>方法</a:t>
            </a:r>
            <a:endParaRPr lang="zh-CN" altLang="zh-CN" sz="2400" dirty="0"/>
          </a:p>
          <a:p>
            <a:r>
              <a:rPr lang="en-US" altLang="zh-CN" sz="2400" dirty="0"/>
              <a:t>seek()</a:t>
            </a:r>
            <a:r>
              <a:rPr lang="zh-CN" altLang="zh-CN" sz="2400" dirty="0"/>
              <a:t>方法的一般形式为：</a:t>
            </a:r>
          </a:p>
          <a:p>
            <a:r>
              <a:rPr lang="zh-CN" altLang="zh-CN" sz="2400" dirty="0"/>
              <a:t>文件对象</a:t>
            </a:r>
            <a:r>
              <a:rPr lang="en-US" altLang="zh-CN" sz="2400" dirty="0"/>
              <a:t>.seek(</a:t>
            </a:r>
            <a:r>
              <a:rPr lang="en-US" altLang="zh-CN" sz="2400" dirty="0" err="1"/>
              <a:t>offset,where</a:t>
            </a:r>
            <a:r>
              <a:rPr lang="en-US" altLang="zh-CN" sz="2400" dirty="0"/>
              <a:t>)</a:t>
            </a:r>
            <a:endParaRPr lang="zh-CN" altLang="zh-CN" sz="2400" dirty="0"/>
          </a:p>
          <a:p>
            <a:r>
              <a:rPr lang="zh-CN" altLang="zh-CN" sz="2400" dirty="0"/>
              <a:t>其功能是把文件指针移动到相对于</a:t>
            </a:r>
            <a:r>
              <a:rPr lang="en-US" altLang="zh-CN" sz="2400" dirty="0"/>
              <a:t>where</a:t>
            </a:r>
            <a:r>
              <a:rPr lang="zh-CN" altLang="zh-CN" sz="2400" dirty="0"/>
              <a:t>的</a:t>
            </a:r>
            <a:r>
              <a:rPr lang="en-US" altLang="zh-CN" sz="2400" dirty="0"/>
              <a:t>offset</a:t>
            </a:r>
            <a:r>
              <a:rPr lang="zh-CN" altLang="zh-CN" sz="2400" dirty="0"/>
              <a:t>位置。其中参数</a:t>
            </a:r>
            <a:r>
              <a:rPr lang="en-US" altLang="zh-CN" sz="2400" dirty="0"/>
              <a:t>where</a:t>
            </a:r>
            <a:r>
              <a:rPr lang="zh-CN" altLang="zh-CN" sz="2400" dirty="0"/>
              <a:t>定义了指针位置的参照点，</a:t>
            </a:r>
            <a:r>
              <a:rPr lang="en-US" altLang="zh-CN" sz="2400" dirty="0"/>
              <a:t>where</a:t>
            </a:r>
            <a:r>
              <a:rPr lang="zh-CN" altLang="zh-CN" sz="2400" dirty="0"/>
              <a:t>可以默认，其默认值为</a:t>
            </a:r>
            <a:r>
              <a:rPr lang="en-US" altLang="zh-CN" sz="2400" dirty="0"/>
              <a:t>0</a:t>
            </a:r>
            <a:r>
              <a:rPr lang="zh-CN" altLang="zh-CN" sz="2400" dirty="0"/>
              <a:t>，即文件头位置；若</a:t>
            </a:r>
            <a:r>
              <a:rPr lang="en-US" altLang="zh-CN" sz="2400" dirty="0"/>
              <a:t>where</a:t>
            </a:r>
            <a:r>
              <a:rPr lang="zh-CN" altLang="zh-CN" sz="2400" dirty="0"/>
              <a:t>取值为</a:t>
            </a:r>
            <a:r>
              <a:rPr lang="en-US" altLang="zh-CN" sz="2400" dirty="0"/>
              <a:t>1</a:t>
            </a:r>
            <a:r>
              <a:rPr lang="zh-CN" altLang="zh-CN" sz="2400" dirty="0"/>
              <a:t>，则参照点为当前指针位置；若</a:t>
            </a:r>
            <a:r>
              <a:rPr lang="en-US" altLang="zh-CN" sz="2400" dirty="0"/>
              <a:t>where</a:t>
            </a:r>
            <a:r>
              <a:rPr lang="zh-CN" altLang="zh-CN" sz="2400" dirty="0"/>
              <a:t>取值为</a:t>
            </a:r>
            <a:r>
              <a:rPr lang="en-US" altLang="zh-CN" sz="2400" dirty="0"/>
              <a:t>2</a:t>
            </a:r>
            <a:r>
              <a:rPr lang="zh-CN" altLang="zh-CN" sz="2400" dirty="0"/>
              <a:t>，则参照点为文件尾。</a:t>
            </a:r>
            <a:r>
              <a:rPr lang="en-US" altLang="zh-CN" sz="2400" dirty="0"/>
              <a:t>offset</a:t>
            </a:r>
            <a:r>
              <a:rPr lang="zh-CN" altLang="zh-CN" sz="2400" dirty="0"/>
              <a:t>参数定义了指针相对于参照点</a:t>
            </a:r>
            <a:r>
              <a:rPr lang="en-US" altLang="zh-CN" sz="2400" dirty="0"/>
              <a:t>where</a:t>
            </a:r>
            <a:r>
              <a:rPr lang="zh-CN" altLang="zh-CN" sz="2400" dirty="0"/>
              <a:t>的偏移量，取整数值。如果</a:t>
            </a:r>
            <a:r>
              <a:rPr lang="en-US" altLang="zh-CN" sz="2400" dirty="0"/>
              <a:t>offset</a:t>
            </a:r>
            <a:r>
              <a:rPr lang="zh-CN" altLang="zh-CN" sz="2400" dirty="0"/>
              <a:t>取正值，则往文件尾方向移动。如果</a:t>
            </a:r>
            <a:r>
              <a:rPr lang="en-US" altLang="zh-CN" sz="2400" dirty="0"/>
              <a:t>offset</a:t>
            </a:r>
            <a:r>
              <a:rPr lang="zh-CN" altLang="zh-CN" sz="2400" dirty="0"/>
              <a:t>取负值，则往文件头方向移动。</a:t>
            </a:r>
          </a:p>
          <a:p>
            <a:endParaRPr lang="zh-CN" altLang="zh-CN" dirty="0"/>
          </a:p>
        </p:txBody>
      </p:sp>
    </p:spTree>
    <p:extLst>
      <p:ext uri="{BB962C8B-B14F-4D97-AF65-F5344CB8AC3E}">
        <p14:creationId xmlns:p14="http://schemas.microsoft.com/office/powerpoint/2010/main" val="1673903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CSV</a:t>
            </a:r>
            <a:r>
              <a:rPr lang="zh-CN" altLang="zh-CN" dirty="0"/>
              <a:t>文件读写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303108" y="1419614"/>
            <a:ext cx="11162061" cy="2308324"/>
          </a:xfrm>
          <a:prstGeom prst="rect">
            <a:avLst/>
          </a:prstGeom>
        </p:spPr>
        <p:txBody>
          <a:bodyPr wrap="square">
            <a:spAutoFit/>
          </a:bodyPr>
          <a:lstStyle/>
          <a:p>
            <a:r>
              <a:rPr lang="en-US" altLang="zh-CN" sz="2400" dirty="0" smtClean="0"/>
              <a:t>        CSV</a:t>
            </a:r>
            <a:r>
              <a:rPr lang="zh-CN" altLang="zh-CN" sz="2400" dirty="0"/>
              <a:t>全称为</a:t>
            </a:r>
            <a:r>
              <a:rPr lang="en-US" altLang="zh-CN" sz="2400" dirty="0"/>
              <a:t>Comma-Separated Values</a:t>
            </a:r>
            <a:r>
              <a:rPr lang="zh-CN" altLang="zh-CN" sz="2400" dirty="0"/>
              <a:t>，其含义为由逗号分隔的值，简单来说就是用逗号来分隔值的一种存储方式。用逗号来分隔值是国际通用的一种一、二维数据存储格式，一般这样的文件以</a:t>
            </a:r>
            <a:r>
              <a:rPr lang="en-US" altLang="zh-CN" sz="2400" dirty="0"/>
              <a:t>.</a:t>
            </a:r>
            <a:r>
              <a:rPr lang="en-US" altLang="zh-CN" sz="2400" dirty="0" err="1"/>
              <a:t>csv</a:t>
            </a:r>
            <a:r>
              <a:rPr lang="zh-CN" altLang="zh-CN" sz="2400" dirty="0"/>
              <a:t>作为扩展名，其中每行是一个一维数据，采用逗号来分隔，并且文件中没有空行。</a:t>
            </a:r>
            <a:r>
              <a:rPr lang="en-US" altLang="zh-CN" sz="2400" dirty="0"/>
              <a:t>CSV</a:t>
            </a:r>
            <a:r>
              <a:rPr lang="zh-CN" altLang="zh-CN" sz="2400" dirty="0"/>
              <a:t>文件可以使用</a:t>
            </a:r>
            <a:r>
              <a:rPr lang="en-US" altLang="zh-CN" sz="2400" dirty="0"/>
              <a:t>Office Excel</a:t>
            </a:r>
            <a:r>
              <a:rPr lang="zh-CN" altLang="zh-CN" sz="2400" dirty="0"/>
              <a:t>软件打开和保存。另外，一般的编辑软件都可以生成或转换为</a:t>
            </a:r>
            <a:r>
              <a:rPr lang="en-US" altLang="zh-CN" sz="2400" dirty="0"/>
              <a:t>CSV</a:t>
            </a:r>
            <a:r>
              <a:rPr lang="zh-CN" altLang="zh-CN" sz="2400" dirty="0"/>
              <a:t>格式。</a:t>
            </a:r>
            <a:r>
              <a:rPr lang="en-US" altLang="zh-CN" sz="2400" dirty="0"/>
              <a:t>CSV</a:t>
            </a:r>
            <a:r>
              <a:rPr lang="zh-CN" altLang="zh-CN" sz="2400" dirty="0"/>
              <a:t>格式是数据转换之间通用的标准格式。 </a:t>
            </a:r>
          </a:p>
        </p:txBody>
      </p:sp>
    </p:spTree>
    <p:extLst>
      <p:ext uri="{BB962C8B-B14F-4D97-AF65-F5344CB8AC3E}">
        <p14:creationId xmlns:p14="http://schemas.microsoft.com/office/powerpoint/2010/main" val="425401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3269343" cy="511110"/>
          </a:xfrm>
        </p:spPr>
        <p:txBody>
          <a:bodyPr/>
          <a:lstStyle/>
          <a:p>
            <a:r>
              <a:rPr lang="en-US" altLang="zh-CN" dirty="0" smtClean="0"/>
              <a:t>6.1</a:t>
            </a:r>
            <a:r>
              <a:rPr lang="zh-CN" altLang="en-US" dirty="0" smtClean="0"/>
              <a:t>文件</a:t>
            </a:r>
            <a:r>
              <a:rPr lang="zh-CN" altLang="en-US" dirty="0"/>
              <a:t>概述</a:t>
            </a:r>
            <a:endParaRPr lang="zh-CN" altLang="en-US" b="0" dirty="0"/>
          </a:p>
        </p:txBody>
      </p:sp>
      <p:sp>
        <p:nvSpPr>
          <p:cNvPr id="3" name="矩形 2">
            <a:extLst>
              <a:ext uri="{FF2B5EF4-FFF2-40B4-BE49-F238E27FC236}">
                <a16:creationId xmlns:a16="http://schemas.microsoft.com/office/drawing/2014/main" xmlns="" id="{033D983E-D580-464D-AEA1-F03BE71EB0BF}"/>
              </a:ext>
            </a:extLst>
          </p:cNvPr>
          <p:cNvSpPr/>
          <p:nvPr/>
        </p:nvSpPr>
        <p:spPr>
          <a:xfrm>
            <a:off x="303109" y="1550791"/>
            <a:ext cx="11074136" cy="2492990"/>
          </a:xfrm>
          <a:prstGeom prst="rect">
            <a:avLst/>
          </a:prstGeom>
        </p:spPr>
        <p:txBody>
          <a:bodyPr wrap="square">
            <a:spAutoFit/>
          </a:bodyPr>
          <a:lstStyle/>
          <a:p>
            <a:pPr indent="256540">
              <a:lnSpc>
                <a:spcPct val="130000"/>
              </a:lnSpc>
              <a:spcBef>
                <a:spcPts val="600"/>
              </a:spcBef>
              <a:spcAft>
                <a:spcPts val="600"/>
              </a:spcAft>
              <a:buClr>
                <a:srgbClr val="1B3868"/>
              </a:buClr>
            </a:pPr>
            <a:r>
              <a:rPr lang="en-US" altLang="zh-CN" sz="2400" dirty="0" smtClean="0"/>
              <a:t>    </a:t>
            </a:r>
            <a:r>
              <a:rPr lang="zh-CN" altLang="zh-CN" sz="2400" dirty="0" smtClean="0"/>
              <a:t>文件</a:t>
            </a:r>
            <a:r>
              <a:rPr lang="zh-CN" altLang="zh-CN" sz="2400" dirty="0"/>
              <a:t>是指存放在外部存储介质上一组相关信息的集合，可以是源程序文件、目标程序文件、可执行程序文件</a:t>
            </a:r>
            <a:r>
              <a:rPr lang="zh-CN" altLang="zh-CN" sz="2400" dirty="0" smtClean="0"/>
              <a:t>。</a:t>
            </a:r>
            <a:r>
              <a:rPr lang="zh-CN" altLang="zh-CN" sz="2400" dirty="0"/>
              <a:t>文件名的一般结构为：主文件名</a:t>
            </a:r>
            <a:r>
              <a:rPr lang="en-US" altLang="zh-CN" sz="2400" dirty="0"/>
              <a:t>.</a:t>
            </a:r>
            <a:r>
              <a:rPr lang="zh-CN" altLang="zh-CN" sz="2400" dirty="0"/>
              <a:t>扩展名。主文件名的命名规则与所使用的操作系统有关，用来与其他文件进行区分，而扩展名表示文件的类型，用来指定打开和操作该文件的应用程序</a:t>
            </a:r>
            <a:r>
              <a:rPr lang="zh-CN" altLang="zh-CN" sz="2400" dirty="0" smtClean="0"/>
              <a:t>。</a:t>
            </a:r>
            <a:r>
              <a:rPr lang="zh-CN" altLang="zh-CN" sz="2400" dirty="0"/>
              <a:t>例如</a:t>
            </a:r>
            <a:r>
              <a:rPr lang="en-US" altLang="zh-CN" sz="2400" dirty="0"/>
              <a:t>Python</a:t>
            </a:r>
            <a:r>
              <a:rPr lang="zh-CN" altLang="zh-CN" sz="2400" dirty="0"/>
              <a:t>语言编写的源程序文件的扩展名是</a:t>
            </a:r>
            <a:r>
              <a:rPr lang="en-US" altLang="zh-CN" sz="2400" dirty="0"/>
              <a:t>.</a:t>
            </a:r>
            <a:r>
              <a:rPr lang="en-US" altLang="zh-CN" sz="2400" dirty="0" err="1" smtClean="0"/>
              <a:t>py</a:t>
            </a:r>
            <a:r>
              <a:rPr lang="zh-CN" altLang="en-US" sz="2400" dirty="0" smtClean="0"/>
              <a:t>。</a:t>
            </a:r>
            <a:endParaRPr lang="zh-CN" altLang="zh-CN" sz="2400" spc="300" dirty="0">
              <a:solidFill>
                <a:srgbClr val="1B3868"/>
              </a:solidFill>
              <a:ea typeface="微软雅黑 Light" panose="020B0502040204020203" pitchFamily="34" charset="-122"/>
            </a:endParaRPr>
          </a:p>
        </p:txBody>
      </p:sp>
    </p:spTree>
    <p:extLst>
      <p:ext uri="{BB962C8B-B14F-4D97-AF65-F5344CB8AC3E}">
        <p14:creationId xmlns:p14="http://schemas.microsoft.com/office/powerpoint/2010/main" val="1302851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CSV</a:t>
            </a:r>
            <a:r>
              <a:rPr lang="zh-CN" altLang="zh-CN" dirty="0"/>
              <a:t>文件读写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373446" y="1147136"/>
            <a:ext cx="10880708" cy="3785652"/>
          </a:xfrm>
          <a:prstGeom prst="rect">
            <a:avLst/>
          </a:prstGeom>
        </p:spPr>
        <p:txBody>
          <a:bodyPr wrap="square">
            <a:spAutoFit/>
          </a:bodyPr>
          <a:lstStyle/>
          <a:p>
            <a:r>
              <a:rPr lang="en-US" altLang="zh-CN" sz="2400" dirty="0" smtClean="0"/>
              <a:t>       Python</a:t>
            </a:r>
            <a:r>
              <a:rPr lang="zh-CN" altLang="zh-CN" sz="2400" dirty="0"/>
              <a:t>中从</a:t>
            </a:r>
            <a:r>
              <a:rPr lang="en-US" altLang="zh-CN" sz="2400" dirty="0"/>
              <a:t>CSV</a:t>
            </a:r>
            <a:r>
              <a:rPr lang="zh-CN" altLang="zh-CN" sz="2400" dirty="0"/>
              <a:t>文件中读取数据可通过调用</a:t>
            </a:r>
            <a:r>
              <a:rPr lang="en-US" altLang="zh-CN" sz="2400" dirty="0" err="1"/>
              <a:t>csv.reader</a:t>
            </a:r>
            <a:r>
              <a:rPr lang="zh-CN" altLang="zh-CN" sz="2400" dirty="0"/>
              <a:t>和</a:t>
            </a:r>
            <a:r>
              <a:rPr lang="en-US" altLang="zh-CN" sz="2400" dirty="0" err="1"/>
              <a:t>csv.DictReader</a:t>
            </a:r>
            <a:r>
              <a:rPr lang="zh-CN" altLang="zh-CN" sz="2400" dirty="0"/>
              <a:t>对象来实现。</a:t>
            </a:r>
          </a:p>
          <a:p>
            <a:r>
              <a:rPr lang="en-US" altLang="zh-CN" sz="2400" dirty="0"/>
              <a:t>1.csv.reader</a:t>
            </a:r>
            <a:r>
              <a:rPr lang="zh-CN" altLang="zh-CN" sz="2400" dirty="0"/>
              <a:t>对象</a:t>
            </a:r>
          </a:p>
          <a:p>
            <a:r>
              <a:rPr lang="en-US" altLang="zh-CN" sz="2400" dirty="0" err="1"/>
              <a:t>csv.reader</a:t>
            </a:r>
            <a:r>
              <a:rPr lang="zh-CN" altLang="zh-CN" sz="2400" dirty="0"/>
              <a:t>对象的基本调用格式为：</a:t>
            </a:r>
          </a:p>
          <a:p>
            <a:r>
              <a:rPr lang="en-US" altLang="zh-CN" sz="2400" dirty="0"/>
              <a:t>          </a:t>
            </a:r>
            <a:r>
              <a:rPr lang="en-US" altLang="zh-CN" sz="2400" dirty="0" err="1"/>
              <a:t>csv.reader</a:t>
            </a:r>
            <a:r>
              <a:rPr lang="en-US" altLang="zh-CN" sz="2400" dirty="0"/>
              <a:t>(</a:t>
            </a:r>
            <a:r>
              <a:rPr lang="en-US" altLang="zh-CN" sz="2400" dirty="0" err="1"/>
              <a:t>csvfile,dialect</a:t>
            </a:r>
            <a:r>
              <a:rPr lang="en-US" altLang="zh-CN" sz="2400" dirty="0"/>
              <a:t>=’excel’,**</a:t>
            </a:r>
            <a:r>
              <a:rPr lang="en-US" altLang="zh-CN" sz="2400" dirty="0" err="1"/>
              <a:t>fmtparams</a:t>
            </a:r>
            <a:r>
              <a:rPr lang="en-US" altLang="zh-CN" sz="2400" dirty="0"/>
              <a:t>)      </a:t>
            </a:r>
            <a:endParaRPr lang="zh-CN" altLang="zh-CN" sz="2400" dirty="0"/>
          </a:p>
          <a:p>
            <a:r>
              <a:rPr lang="zh-CN" altLang="zh-CN" sz="2400" dirty="0"/>
              <a:t>其功能是从</a:t>
            </a:r>
            <a:r>
              <a:rPr lang="en-US" altLang="zh-CN" sz="2400" dirty="0"/>
              <a:t>CSV</a:t>
            </a:r>
            <a:r>
              <a:rPr lang="zh-CN" altLang="zh-CN" sz="2400" dirty="0"/>
              <a:t>文件中读取数据。其中，参数</a:t>
            </a:r>
            <a:r>
              <a:rPr lang="en-US" altLang="zh-CN" sz="2400" dirty="0" err="1"/>
              <a:t>csvfile</a:t>
            </a:r>
            <a:r>
              <a:rPr lang="zh-CN" altLang="zh-CN" sz="2400" dirty="0"/>
              <a:t>是文件对象或</a:t>
            </a:r>
            <a:r>
              <a:rPr lang="en-US" altLang="zh-CN" sz="2400" dirty="0"/>
              <a:t>list</a:t>
            </a:r>
            <a:r>
              <a:rPr lang="zh-CN" altLang="zh-CN" sz="2400" dirty="0"/>
              <a:t>对象；</a:t>
            </a:r>
            <a:r>
              <a:rPr lang="en-US" altLang="zh-CN" sz="2400" dirty="0"/>
              <a:t>dialect</a:t>
            </a:r>
            <a:r>
              <a:rPr lang="zh-CN" altLang="zh-CN" sz="2400" dirty="0"/>
              <a:t>用于指定</a:t>
            </a:r>
            <a:r>
              <a:rPr lang="en-US" altLang="zh-CN" sz="2400" dirty="0"/>
              <a:t>CSV</a:t>
            </a:r>
            <a:r>
              <a:rPr lang="zh-CN" altLang="zh-CN" sz="2400" dirty="0"/>
              <a:t>的格式模式，不同程序输出的</a:t>
            </a:r>
            <a:r>
              <a:rPr lang="en-US" altLang="zh-CN" sz="2400" dirty="0"/>
              <a:t>CSV</a:t>
            </a:r>
            <a:r>
              <a:rPr lang="zh-CN" altLang="zh-CN" sz="2400" dirty="0"/>
              <a:t>格式有细微差别</a:t>
            </a:r>
            <a:r>
              <a:rPr lang="en-US" altLang="zh-CN" sz="2400" dirty="0"/>
              <a:t>; </a:t>
            </a:r>
            <a:r>
              <a:rPr lang="en-US" altLang="zh-CN" sz="2400" dirty="0" err="1"/>
              <a:t>fmtparams</a:t>
            </a:r>
            <a:r>
              <a:rPr lang="zh-CN" altLang="zh-CN" sz="2400" dirty="0"/>
              <a:t>用于指定特定格式，以覆盖</a:t>
            </a:r>
            <a:r>
              <a:rPr lang="en-US" altLang="zh-CN" sz="2400" dirty="0"/>
              <a:t>dialect</a:t>
            </a:r>
            <a:r>
              <a:rPr lang="zh-CN" altLang="zh-CN" sz="2400" dirty="0"/>
              <a:t>中的格式。</a:t>
            </a:r>
            <a:r>
              <a:rPr lang="en-US" altLang="zh-CN" sz="2400" dirty="0" err="1"/>
              <a:t>csv.reader</a:t>
            </a:r>
            <a:r>
              <a:rPr lang="zh-CN" altLang="zh-CN" sz="2400" dirty="0"/>
              <a:t>对象包含两个属性，使用</a:t>
            </a:r>
            <a:r>
              <a:rPr lang="en-US" altLang="zh-CN" sz="2400" dirty="0" err="1"/>
              <a:t>csv.reader</a:t>
            </a:r>
            <a:r>
              <a:rPr lang="zh-CN" altLang="zh-CN" sz="2400" dirty="0"/>
              <a:t>对象的</a:t>
            </a:r>
            <a:r>
              <a:rPr lang="en-US" altLang="zh-CN" sz="2400" dirty="0"/>
              <a:t>dialect</a:t>
            </a:r>
            <a:r>
              <a:rPr lang="zh-CN" altLang="zh-CN" sz="2400" dirty="0"/>
              <a:t>属性可以返回其</a:t>
            </a:r>
            <a:r>
              <a:rPr lang="en-US" altLang="zh-CN" sz="2400" dirty="0"/>
              <a:t>dialect</a:t>
            </a:r>
            <a:r>
              <a:rPr lang="zh-CN" altLang="zh-CN" sz="2400" dirty="0"/>
              <a:t>参数的值，</a:t>
            </a:r>
            <a:r>
              <a:rPr lang="en-US" altLang="zh-CN" sz="2400" dirty="0" err="1"/>
              <a:t>line_num</a:t>
            </a:r>
            <a:r>
              <a:rPr lang="zh-CN" altLang="zh-CN" sz="2400" dirty="0"/>
              <a:t>属性可以返回其读入的行数。</a:t>
            </a:r>
          </a:p>
        </p:txBody>
      </p:sp>
    </p:spTree>
    <p:extLst>
      <p:ext uri="{BB962C8B-B14F-4D97-AF65-F5344CB8AC3E}">
        <p14:creationId xmlns:p14="http://schemas.microsoft.com/office/powerpoint/2010/main" val="839936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CSV</a:t>
            </a:r>
            <a:r>
              <a:rPr lang="zh-CN" altLang="zh-CN" dirty="0"/>
              <a:t>文件读写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08616" y="1256998"/>
            <a:ext cx="10634522" cy="3416320"/>
          </a:xfrm>
          <a:prstGeom prst="rect">
            <a:avLst/>
          </a:prstGeom>
        </p:spPr>
        <p:txBody>
          <a:bodyPr wrap="square">
            <a:spAutoFit/>
          </a:bodyPr>
          <a:lstStyle/>
          <a:p>
            <a:r>
              <a:rPr lang="en-US" altLang="zh-CN" sz="2400" dirty="0"/>
              <a:t>2.csv.DictReader</a:t>
            </a:r>
            <a:r>
              <a:rPr lang="zh-CN" altLang="zh-CN" sz="2400" dirty="0"/>
              <a:t>对象</a:t>
            </a:r>
          </a:p>
          <a:p>
            <a:r>
              <a:rPr lang="zh-CN" altLang="zh-CN" sz="2400" dirty="0"/>
              <a:t>使用</a:t>
            </a:r>
            <a:r>
              <a:rPr lang="en-US" altLang="zh-CN" sz="2400" dirty="0" err="1"/>
              <a:t>csv.reader</a:t>
            </a:r>
            <a:r>
              <a:rPr lang="zh-CN" altLang="zh-CN" sz="2400" dirty="0"/>
              <a:t>对象从</a:t>
            </a:r>
            <a:r>
              <a:rPr lang="en-US" altLang="zh-CN" sz="2400" dirty="0"/>
              <a:t>CSV</a:t>
            </a:r>
            <a:r>
              <a:rPr lang="zh-CN" altLang="zh-CN" sz="2400" dirty="0"/>
              <a:t>文件中读取数据的结果为列表对象，需要通过索引访问数据。如果想以</a:t>
            </a:r>
            <a:r>
              <a:rPr lang="en-US" altLang="zh-CN" sz="2400" dirty="0"/>
              <a:t>CSV</a:t>
            </a:r>
            <a:r>
              <a:rPr lang="zh-CN" altLang="zh-CN" sz="2400" dirty="0"/>
              <a:t>文件的首行标题字段名访问数据，则可以使用</a:t>
            </a:r>
            <a:r>
              <a:rPr lang="en-US" altLang="zh-CN" sz="2400" dirty="0" err="1"/>
              <a:t>csv.DictReader</a:t>
            </a:r>
            <a:r>
              <a:rPr lang="zh-CN" altLang="zh-CN" sz="2400" dirty="0"/>
              <a:t>对象，其基本调用格式为：</a:t>
            </a:r>
            <a:r>
              <a:rPr lang="en-US" altLang="zh-CN" sz="2400" dirty="0"/>
              <a:t>  </a:t>
            </a:r>
            <a:endParaRPr lang="zh-CN" altLang="zh-CN" sz="2400" dirty="0"/>
          </a:p>
          <a:p>
            <a:r>
              <a:rPr lang="en-US" altLang="zh-CN" sz="2400" dirty="0" err="1"/>
              <a:t>csv.DictReader</a:t>
            </a:r>
            <a:r>
              <a:rPr lang="en-US" altLang="zh-CN" sz="2400" dirty="0"/>
              <a:t>(</a:t>
            </a:r>
            <a:r>
              <a:rPr lang="en-US" altLang="zh-CN" sz="2400" dirty="0" err="1"/>
              <a:t>csvfile,fieldnames</a:t>
            </a:r>
            <a:r>
              <a:rPr lang="en-US" altLang="zh-CN" sz="2400" dirty="0"/>
              <a:t>=</a:t>
            </a:r>
            <a:r>
              <a:rPr lang="en-US" altLang="zh-CN" sz="2400" dirty="0" err="1"/>
              <a:t>None,restkey</a:t>
            </a:r>
            <a:r>
              <a:rPr lang="en-US" altLang="zh-CN" sz="2400" dirty="0"/>
              <a:t>=</a:t>
            </a:r>
            <a:r>
              <a:rPr lang="en-US" altLang="zh-CN" sz="2400" dirty="0" err="1"/>
              <a:t>None,restval</a:t>
            </a:r>
            <a:r>
              <a:rPr lang="en-US" altLang="zh-CN" sz="2400" dirty="0"/>
              <a:t>=</a:t>
            </a:r>
            <a:r>
              <a:rPr lang="en-US" altLang="zh-CN" sz="2400" dirty="0" err="1"/>
              <a:t>None,dialect</a:t>
            </a:r>
            <a:r>
              <a:rPr lang="en-US" altLang="zh-CN" sz="2400" dirty="0"/>
              <a:t>=’excel’)</a:t>
            </a:r>
            <a:endParaRPr lang="zh-CN" altLang="zh-CN" sz="2400" dirty="0"/>
          </a:p>
          <a:p>
            <a:r>
              <a:rPr lang="zh-CN" altLang="zh-CN" sz="2400" dirty="0"/>
              <a:t>其中，</a:t>
            </a:r>
            <a:r>
              <a:rPr lang="en-US" altLang="zh-CN" sz="2400" dirty="0" err="1"/>
              <a:t>csvfile</a:t>
            </a:r>
            <a:r>
              <a:rPr lang="zh-CN" altLang="zh-CN" sz="2400" dirty="0"/>
              <a:t>是文件对象或</a:t>
            </a:r>
            <a:r>
              <a:rPr lang="en-US" altLang="zh-CN" sz="2400" dirty="0"/>
              <a:t>list</a:t>
            </a:r>
            <a:r>
              <a:rPr lang="zh-CN" altLang="zh-CN" sz="2400" dirty="0"/>
              <a:t>对象；</a:t>
            </a:r>
            <a:r>
              <a:rPr lang="en-US" altLang="zh-CN" sz="2400" dirty="0"/>
              <a:t>fieldnames</a:t>
            </a:r>
            <a:r>
              <a:rPr lang="zh-CN" altLang="zh-CN" sz="2400" dirty="0"/>
              <a:t>用于指定字段名，如果没有指定，则第一行为字段名；可选的</a:t>
            </a:r>
            <a:r>
              <a:rPr lang="en-US" altLang="zh-CN" sz="2400" dirty="0" err="1"/>
              <a:t>restkey</a:t>
            </a:r>
            <a:r>
              <a:rPr lang="zh-CN" altLang="zh-CN" sz="2400" dirty="0"/>
              <a:t>和</a:t>
            </a:r>
            <a:r>
              <a:rPr lang="en-US" altLang="zh-CN" sz="2400" dirty="0" err="1"/>
              <a:t>restval</a:t>
            </a:r>
            <a:r>
              <a:rPr lang="zh-CN" altLang="zh-CN" sz="2400" dirty="0"/>
              <a:t>用于指定字段名和数据个数不一致时所对应的字段名或数据值；其他参数的含义和</a:t>
            </a:r>
            <a:r>
              <a:rPr lang="en-US" altLang="zh-CN" sz="2400" dirty="0" err="1"/>
              <a:t>csv.reader</a:t>
            </a:r>
            <a:r>
              <a:rPr lang="zh-CN" altLang="zh-CN" sz="2400" dirty="0"/>
              <a:t>对象相同。</a:t>
            </a:r>
          </a:p>
        </p:txBody>
      </p:sp>
    </p:spTree>
    <p:extLst>
      <p:ext uri="{BB962C8B-B14F-4D97-AF65-F5344CB8AC3E}">
        <p14:creationId xmlns:p14="http://schemas.microsoft.com/office/powerpoint/2010/main" val="1001423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CSV</a:t>
            </a:r>
            <a:r>
              <a:rPr lang="zh-CN" altLang="zh-CN" dirty="0"/>
              <a:t>文件读写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373447" y="1397675"/>
            <a:ext cx="11109307" cy="3785652"/>
          </a:xfrm>
          <a:prstGeom prst="rect">
            <a:avLst/>
          </a:prstGeom>
        </p:spPr>
        <p:txBody>
          <a:bodyPr wrap="square">
            <a:spAutoFit/>
          </a:bodyPr>
          <a:lstStyle/>
          <a:p>
            <a:r>
              <a:rPr lang="en-US" altLang="zh-CN" sz="2400" dirty="0" smtClean="0"/>
              <a:t>       </a:t>
            </a:r>
            <a:r>
              <a:rPr lang="zh-CN" altLang="zh-CN" sz="2400" dirty="0" smtClean="0"/>
              <a:t>向</a:t>
            </a:r>
            <a:r>
              <a:rPr lang="en-US" altLang="zh-CN" sz="2400" dirty="0"/>
              <a:t>CSV</a:t>
            </a:r>
            <a:r>
              <a:rPr lang="zh-CN" altLang="zh-CN" sz="2400" dirty="0"/>
              <a:t>文件中写入数据可通过调用</a:t>
            </a:r>
            <a:r>
              <a:rPr lang="en-US" altLang="zh-CN" sz="2400" dirty="0" err="1"/>
              <a:t>csv.writer</a:t>
            </a:r>
            <a:r>
              <a:rPr lang="zh-CN" altLang="zh-CN" sz="2400" dirty="0"/>
              <a:t>和</a:t>
            </a:r>
            <a:r>
              <a:rPr lang="en-US" altLang="zh-CN" sz="2400" dirty="0" err="1"/>
              <a:t>csv.DictWriter</a:t>
            </a:r>
            <a:r>
              <a:rPr lang="zh-CN" altLang="zh-CN" sz="2400" dirty="0"/>
              <a:t>对象的方法来实现。</a:t>
            </a:r>
          </a:p>
          <a:p>
            <a:r>
              <a:rPr lang="en-US" altLang="zh-CN" sz="2400" dirty="0"/>
              <a:t>1.csv.writer</a:t>
            </a:r>
            <a:r>
              <a:rPr lang="zh-CN" altLang="zh-CN" sz="2400" dirty="0"/>
              <a:t>对象 </a:t>
            </a:r>
          </a:p>
          <a:p>
            <a:r>
              <a:rPr lang="en-US" altLang="zh-CN" sz="2400" dirty="0" err="1"/>
              <a:t>csv.writer</a:t>
            </a:r>
            <a:r>
              <a:rPr lang="zh-CN" altLang="zh-CN" sz="2400" dirty="0"/>
              <a:t>对象的基本调用格式为：</a:t>
            </a:r>
          </a:p>
          <a:p>
            <a:r>
              <a:rPr lang="en-US" altLang="zh-CN" sz="2400" dirty="0"/>
              <a:t>       </a:t>
            </a:r>
            <a:r>
              <a:rPr lang="en-US" altLang="zh-CN" sz="2400" dirty="0" err="1"/>
              <a:t>csv.writer</a:t>
            </a:r>
            <a:r>
              <a:rPr lang="en-US" altLang="zh-CN" sz="2400" dirty="0"/>
              <a:t>(</a:t>
            </a:r>
            <a:r>
              <a:rPr lang="en-US" altLang="zh-CN" sz="2400" dirty="0" err="1"/>
              <a:t>csvfile,dialect</a:t>
            </a:r>
            <a:r>
              <a:rPr lang="en-US" altLang="zh-CN" sz="2400" dirty="0"/>
              <a:t>=’excel’,**</a:t>
            </a:r>
            <a:r>
              <a:rPr lang="en-US" altLang="zh-CN" sz="2400" dirty="0" err="1"/>
              <a:t>fmtparams</a:t>
            </a:r>
            <a:r>
              <a:rPr lang="en-US" altLang="zh-CN" sz="2400" dirty="0"/>
              <a:t>)     </a:t>
            </a:r>
            <a:endParaRPr lang="zh-CN" altLang="zh-CN" sz="2400" dirty="0"/>
          </a:p>
          <a:p>
            <a:r>
              <a:rPr lang="zh-CN" altLang="zh-CN" sz="2400" dirty="0"/>
              <a:t>其功能是把列表对象数据写入到</a:t>
            </a:r>
            <a:r>
              <a:rPr lang="en-US" altLang="zh-CN" sz="2400" dirty="0"/>
              <a:t>CSV</a:t>
            </a:r>
            <a:r>
              <a:rPr lang="zh-CN" altLang="zh-CN" sz="2400" dirty="0"/>
              <a:t>文件中。其中，</a:t>
            </a:r>
            <a:r>
              <a:rPr lang="en-US" altLang="zh-CN" sz="2400" dirty="0" err="1"/>
              <a:t>csvfile</a:t>
            </a:r>
            <a:r>
              <a:rPr lang="zh-CN" altLang="zh-CN" sz="2400" dirty="0"/>
              <a:t>是文件对象；参数</a:t>
            </a:r>
            <a:r>
              <a:rPr lang="en-US" altLang="zh-CN" sz="2400" dirty="0"/>
              <a:t>dialect</a:t>
            </a:r>
            <a:r>
              <a:rPr lang="zh-CN" altLang="zh-CN" sz="2400" dirty="0"/>
              <a:t>和</a:t>
            </a:r>
            <a:r>
              <a:rPr lang="en-US" altLang="zh-CN" sz="2400" dirty="0"/>
              <a:t> </a:t>
            </a:r>
            <a:r>
              <a:rPr lang="en-US" altLang="zh-CN" sz="2400" dirty="0" err="1"/>
              <a:t>fmtparams</a:t>
            </a:r>
            <a:r>
              <a:rPr lang="zh-CN" altLang="zh-CN" sz="2400" dirty="0"/>
              <a:t>与</a:t>
            </a:r>
            <a:r>
              <a:rPr lang="en-US" altLang="zh-CN" sz="2400" dirty="0" err="1"/>
              <a:t>csv.reader</a:t>
            </a:r>
            <a:r>
              <a:rPr lang="zh-CN" altLang="zh-CN" sz="2400" dirty="0"/>
              <a:t>对象中参数的含义相同。</a:t>
            </a:r>
          </a:p>
          <a:p>
            <a:r>
              <a:rPr lang="en-US" altLang="zh-CN" sz="2400" dirty="0" err="1"/>
              <a:t>csv.writer</a:t>
            </a:r>
            <a:r>
              <a:rPr lang="zh-CN" altLang="zh-CN" sz="2400" dirty="0"/>
              <a:t>对象包含</a:t>
            </a:r>
            <a:r>
              <a:rPr lang="en-US" altLang="zh-CN" sz="2400" dirty="0" err="1"/>
              <a:t>writerow</a:t>
            </a:r>
            <a:r>
              <a:rPr lang="en-US" altLang="zh-CN" sz="2400" dirty="0"/>
              <a:t>()</a:t>
            </a:r>
            <a:r>
              <a:rPr lang="zh-CN" altLang="zh-CN" sz="2400" dirty="0"/>
              <a:t>和</a:t>
            </a:r>
            <a:r>
              <a:rPr lang="en-US" altLang="zh-CN" sz="2400" dirty="0" err="1"/>
              <a:t>writerows</a:t>
            </a:r>
            <a:r>
              <a:rPr lang="en-US" altLang="zh-CN" sz="2400" dirty="0"/>
              <a:t>()</a:t>
            </a:r>
            <a:r>
              <a:rPr lang="zh-CN" altLang="zh-CN" sz="2400" dirty="0"/>
              <a:t>两个方法，</a:t>
            </a:r>
            <a:r>
              <a:rPr lang="en-US" altLang="zh-CN" sz="2400" dirty="0" err="1"/>
              <a:t>writerow</a:t>
            </a:r>
            <a:r>
              <a:rPr lang="en-US" altLang="zh-CN" sz="2400" dirty="0"/>
              <a:t>()</a:t>
            </a:r>
            <a:r>
              <a:rPr lang="zh-CN" altLang="zh-CN" sz="2400" dirty="0"/>
              <a:t>方法的功能是向文件中写入一行数据，如果希望向文件中写入多行数据，可以使用</a:t>
            </a:r>
            <a:r>
              <a:rPr lang="en-US" altLang="zh-CN" sz="2400" dirty="0" err="1"/>
              <a:t>writerows</a:t>
            </a:r>
            <a:r>
              <a:rPr lang="en-US" altLang="zh-CN" sz="2400" dirty="0"/>
              <a:t>()</a:t>
            </a:r>
            <a:r>
              <a:rPr lang="zh-CN" altLang="zh-CN" sz="2400" dirty="0"/>
              <a:t>方法。与</a:t>
            </a:r>
            <a:r>
              <a:rPr lang="en-US" altLang="zh-CN" sz="2400" dirty="0" err="1"/>
              <a:t>csv.reader</a:t>
            </a:r>
            <a:r>
              <a:rPr lang="zh-CN" altLang="zh-CN" sz="2400" dirty="0"/>
              <a:t>对象类似，也可以使用</a:t>
            </a:r>
            <a:r>
              <a:rPr lang="en-US" altLang="zh-CN" sz="2400" dirty="0" err="1"/>
              <a:t>csv.writer</a:t>
            </a:r>
            <a:r>
              <a:rPr lang="zh-CN" altLang="zh-CN" sz="2400" dirty="0"/>
              <a:t>对象的</a:t>
            </a:r>
            <a:r>
              <a:rPr lang="en-US" altLang="zh-CN" sz="2400" dirty="0"/>
              <a:t>dialect</a:t>
            </a:r>
            <a:r>
              <a:rPr lang="zh-CN" altLang="zh-CN" sz="2400" dirty="0"/>
              <a:t>属性返回其</a:t>
            </a:r>
            <a:r>
              <a:rPr lang="en-US" altLang="zh-CN" sz="2400" dirty="0"/>
              <a:t>dialect</a:t>
            </a:r>
            <a:r>
              <a:rPr lang="zh-CN" altLang="zh-CN" sz="2400" dirty="0"/>
              <a:t>参数的值。</a:t>
            </a:r>
          </a:p>
        </p:txBody>
      </p:sp>
    </p:spTree>
    <p:extLst>
      <p:ext uri="{BB962C8B-B14F-4D97-AF65-F5344CB8AC3E}">
        <p14:creationId xmlns:p14="http://schemas.microsoft.com/office/powerpoint/2010/main" val="107895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CSV</a:t>
            </a:r>
            <a:r>
              <a:rPr lang="zh-CN" altLang="zh-CN" dirty="0"/>
              <a:t>文件读写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725139" y="1344921"/>
            <a:ext cx="9683169" cy="4524315"/>
          </a:xfrm>
          <a:prstGeom prst="rect">
            <a:avLst/>
          </a:prstGeom>
        </p:spPr>
        <p:txBody>
          <a:bodyPr wrap="square">
            <a:spAutoFit/>
          </a:bodyPr>
          <a:lstStyle/>
          <a:p>
            <a:r>
              <a:rPr lang="en-US" altLang="zh-CN" sz="2400" dirty="0"/>
              <a:t>2.csv.DictWriter</a:t>
            </a:r>
            <a:r>
              <a:rPr lang="zh-CN" altLang="zh-CN" sz="2400" dirty="0"/>
              <a:t>对象</a:t>
            </a:r>
          </a:p>
          <a:p>
            <a:r>
              <a:rPr lang="en-US" altLang="zh-CN" sz="2400" dirty="0" smtClean="0"/>
              <a:t>        </a:t>
            </a:r>
            <a:r>
              <a:rPr lang="en-US" altLang="zh-CN" sz="2400" dirty="0" err="1" smtClean="0"/>
              <a:t>csv.writer</a:t>
            </a:r>
            <a:r>
              <a:rPr lang="zh-CN" altLang="zh-CN" sz="2400" dirty="0"/>
              <a:t>对象把列表对象数据写入到</a:t>
            </a:r>
            <a:r>
              <a:rPr lang="en-US" altLang="zh-CN" sz="2400" dirty="0"/>
              <a:t>CSV</a:t>
            </a:r>
            <a:r>
              <a:rPr lang="zh-CN" altLang="zh-CN" sz="2400" dirty="0"/>
              <a:t>文件中，如果希望将字典数据写入到</a:t>
            </a:r>
            <a:r>
              <a:rPr lang="en-US" altLang="zh-CN" sz="2400" dirty="0"/>
              <a:t>CSV</a:t>
            </a:r>
            <a:r>
              <a:rPr lang="zh-CN" altLang="zh-CN" sz="2400" dirty="0"/>
              <a:t>文件，可以使用</a:t>
            </a:r>
            <a:r>
              <a:rPr lang="en-US" altLang="zh-CN" sz="2400" dirty="0" err="1"/>
              <a:t>csv.DictWriter</a:t>
            </a:r>
            <a:r>
              <a:rPr lang="zh-CN" altLang="zh-CN" sz="2400" dirty="0"/>
              <a:t>对象，其基本调用格式为：</a:t>
            </a:r>
          </a:p>
          <a:p>
            <a:r>
              <a:rPr lang="en-US" altLang="zh-CN" sz="2400" dirty="0" err="1"/>
              <a:t>csv.DictWriter</a:t>
            </a:r>
            <a:r>
              <a:rPr lang="en-US" altLang="zh-CN" sz="2400" dirty="0"/>
              <a:t>(</a:t>
            </a:r>
            <a:r>
              <a:rPr lang="en-US" altLang="zh-CN" sz="2400" dirty="0" err="1"/>
              <a:t>csvfile,fieldnames,restval</a:t>
            </a:r>
            <a:r>
              <a:rPr lang="en-US" altLang="zh-CN" sz="2400" dirty="0"/>
              <a:t>=’’,</a:t>
            </a:r>
            <a:r>
              <a:rPr lang="en-US" altLang="zh-CN" sz="2400" dirty="0" err="1"/>
              <a:t>extrasaction</a:t>
            </a:r>
            <a:r>
              <a:rPr lang="en-US" altLang="zh-CN" sz="2400" dirty="0"/>
              <a:t>=’</a:t>
            </a:r>
            <a:r>
              <a:rPr lang="en-US" altLang="zh-CN" sz="2400" dirty="0" err="1"/>
              <a:t>raise’,dialect</a:t>
            </a:r>
            <a:r>
              <a:rPr lang="en-US" altLang="zh-CN" sz="2400" dirty="0"/>
              <a:t>=’excel’)</a:t>
            </a:r>
            <a:endParaRPr lang="zh-CN" altLang="zh-CN" sz="2400" dirty="0"/>
          </a:p>
          <a:p>
            <a:r>
              <a:rPr lang="zh-CN" altLang="zh-CN" sz="2400" dirty="0"/>
              <a:t>其中，</a:t>
            </a:r>
            <a:r>
              <a:rPr lang="en-US" altLang="zh-CN" sz="2400" dirty="0" err="1"/>
              <a:t>csvfile</a:t>
            </a:r>
            <a:r>
              <a:rPr lang="zh-CN" altLang="zh-CN" sz="2400" dirty="0"/>
              <a:t>是文件对象或</a:t>
            </a:r>
            <a:r>
              <a:rPr lang="en-US" altLang="zh-CN" sz="2400" dirty="0"/>
              <a:t>list</a:t>
            </a:r>
            <a:r>
              <a:rPr lang="zh-CN" altLang="zh-CN" sz="2400" dirty="0"/>
              <a:t>对象；</a:t>
            </a:r>
            <a:r>
              <a:rPr lang="en-US" altLang="zh-CN" sz="2400" dirty="0"/>
              <a:t>fieldnames</a:t>
            </a:r>
            <a:r>
              <a:rPr lang="zh-CN" altLang="zh-CN" sz="2400" dirty="0"/>
              <a:t>用于指定字段名</a:t>
            </a:r>
            <a:r>
              <a:rPr lang="en-US" altLang="zh-CN" sz="2400" dirty="0"/>
              <a:t>;</a:t>
            </a:r>
            <a:r>
              <a:rPr lang="zh-CN" altLang="zh-CN" sz="2400" dirty="0"/>
              <a:t>参数</a:t>
            </a:r>
            <a:r>
              <a:rPr lang="en-US" altLang="zh-CN" sz="2400" dirty="0" err="1"/>
              <a:t>restval</a:t>
            </a:r>
            <a:r>
              <a:rPr lang="zh-CN" altLang="zh-CN" sz="2400" dirty="0"/>
              <a:t>用于指定默认数据；参数</a:t>
            </a:r>
            <a:r>
              <a:rPr lang="en-US" altLang="zh-CN" sz="2400" dirty="0" err="1"/>
              <a:t>extrasaction</a:t>
            </a:r>
            <a:r>
              <a:rPr lang="zh-CN" altLang="zh-CN" sz="2400" dirty="0"/>
              <a:t>用于指定多余字段时的操作；</a:t>
            </a:r>
            <a:r>
              <a:rPr lang="en-US" altLang="zh-CN" sz="2400" dirty="0" err="1"/>
              <a:t>restval</a:t>
            </a:r>
            <a:r>
              <a:rPr lang="zh-CN" altLang="zh-CN" sz="2400" dirty="0"/>
              <a:t>和</a:t>
            </a:r>
            <a:r>
              <a:rPr lang="en-US" altLang="zh-CN" sz="2400" dirty="0" err="1"/>
              <a:t>extrasaction</a:t>
            </a:r>
            <a:r>
              <a:rPr lang="zh-CN" altLang="zh-CN" sz="2400" dirty="0"/>
              <a:t>这两个参数是可选的。其他参数和</a:t>
            </a:r>
            <a:r>
              <a:rPr lang="en-US" altLang="zh-CN" sz="2400" dirty="0" err="1"/>
              <a:t>csv.writer</a:t>
            </a:r>
            <a:r>
              <a:rPr lang="zh-CN" altLang="zh-CN" sz="2400" dirty="0"/>
              <a:t>对象的参数相同。</a:t>
            </a:r>
          </a:p>
          <a:p>
            <a:r>
              <a:rPr lang="en-US" altLang="zh-CN" sz="2400" dirty="0" err="1"/>
              <a:t>csv.DictWriter</a:t>
            </a:r>
            <a:r>
              <a:rPr lang="zh-CN" altLang="zh-CN" sz="2400" dirty="0"/>
              <a:t>对象包含</a:t>
            </a:r>
            <a:r>
              <a:rPr lang="en-US" altLang="zh-CN" sz="2400" dirty="0" err="1"/>
              <a:t>writeheader</a:t>
            </a:r>
            <a:r>
              <a:rPr lang="en-US" altLang="zh-CN" sz="2400" dirty="0"/>
              <a:t>()</a:t>
            </a:r>
            <a:r>
              <a:rPr lang="zh-CN" altLang="zh-CN" sz="2400" dirty="0"/>
              <a:t>和</a:t>
            </a:r>
            <a:r>
              <a:rPr lang="en-US" altLang="zh-CN" sz="2400" dirty="0" err="1"/>
              <a:t>writerows</a:t>
            </a:r>
            <a:r>
              <a:rPr lang="en-US" altLang="zh-CN" sz="2400" dirty="0"/>
              <a:t>()</a:t>
            </a:r>
            <a:r>
              <a:rPr lang="zh-CN" altLang="zh-CN" sz="2400" dirty="0"/>
              <a:t>两个方法，</a:t>
            </a:r>
            <a:r>
              <a:rPr lang="en-US" altLang="zh-CN" sz="2400" dirty="0" err="1"/>
              <a:t>writeheader</a:t>
            </a:r>
            <a:r>
              <a:rPr lang="en-US" altLang="zh-CN" sz="2400" dirty="0"/>
              <a:t> ()</a:t>
            </a:r>
            <a:r>
              <a:rPr lang="zh-CN" altLang="zh-CN" sz="2400" dirty="0"/>
              <a:t>方法的功能是将首行标题字段名写入</a:t>
            </a:r>
            <a:r>
              <a:rPr lang="en-US" altLang="zh-CN" sz="2400" dirty="0"/>
              <a:t>CSV</a:t>
            </a:r>
            <a:r>
              <a:rPr lang="zh-CN" altLang="zh-CN" sz="2400" dirty="0"/>
              <a:t>文件，</a:t>
            </a:r>
            <a:r>
              <a:rPr lang="en-US" altLang="zh-CN" sz="2400" dirty="0" err="1"/>
              <a:t>writerows</a:t>
            </a:r>
            <a:r>
              <a:rPr lang="en-US" altLang="zh-CN" sz="2400" dirty="0"/>
              <a:t>()</a:t>
            </a:r>
            <a:r>
              <a:rPr lang="zh-CN" altLang="zh-CN" sz="2400" dirty="0"/>
              <a:t>方法和</a:t>
            </a:r>
            <a:r>
              <a:rPr lang="en-US" altLang="zh-CN" sz="2400" dirty="0" err="1"/>
              <a:t>csv.writer</a:t>
            </a:r>
            <a:r>
              <a:rPr lang="zh-CN" altLang="zh-CN" sz="2400" dirty="0"/>
              <a:t>对象的方法类似。</a:t>
            </a:r>
          </a:p>
        </p:txBody>
      </p:sp>
    </p:spTree>
    <p:extLst>
      <p:ext uri="{BB962C8B-B14F-4D97-AF65-F5344CB8AC3E}">
        <p14:creationId xmlns:p14="http://schemas.microsoft.com/office/powerpoint/2010/main" val="3422211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CSV</a:t>
            </a:r>
            <a:r>
              <a:rPr lang="zh-CN" altLang="zh-CN" dirty="0"/>
              <a:t>文件格式化参数和</a:t>
            </a:r>
            <a:r>
              <a:rPr lang="en-US" altLang="zh-CN" dirty="0"/>
              <a:t>Dialect</a:t>
            </a:r>
            <a:r>
              <a:rPr lang="zh-CN" altLang="zh-CN" dirty="0"/>
              <a:t>对象</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96540" y="1344922"/>
            <a:ext cx="9683169" cy="4401205"/>
          </a:xfrm>
          <a:prstGeom prst="rect">
            <a:avLst/>
          </a:prstGeom>
        </p:spPr>
        <p:txBody>
          <a:bodyPr wrap="square">
            <a:spAutoFit/>
          </a:bodyPr>
          <a:lstStyle/>
          <a:p>
            <a:r>
              <a:rPr lang="en-US" altLang="zh-CN" sz="2000" dirty="0"/>
              <a:t>1.CSV</a:t>
            </a:r>
            <a:r>
              <a:rPr lang="zh-CN" altLang="zh-CN" sz="2000" dirty="0"/>
              <a:t>文件格式化参数</a:t>
            </a:r>
          </a:p>
          <a:p>
            <a:r>
              <a:rPr lang="zh-CN" altLang="zh-CN" sz="2000" dirty="0"/>
              <a:t>在对</a:t>
            </a:r>
            <a:r>
              <a:rPr lang="en-US" altLang="zh-CN" sz="2000" dirty="0"/>
              <a:t>CSV</a:t>
            </a:r>
            <a:r>
              <a:rPr lang="zh-CN" altLang="zh-CN" sz="2000" dirty="0"/>
              <a:t>文件进行读写操作时，首先要创建</a:t>
            </a:r>
            <a:r>
              <a:rPr lang="en-US" altLang="zh-CN" sz="2000" dirty="0"/>
              <a:t>reader/writer</a:t>
            </a:r>
            <a:r>
              <a:rPr lang="zh-CN" altLang="zh-CN" sz="2000" dirty="0"/>
              <a:t>对象，此时可以指定</a:t>
            </a:r>
            <a:r>
              <a:rPr lang="en-US" altLang="zh-CN" sz="2000" dirty="0"/>
              <a:t>CSV</a:t>
            </a:r>
            <a:r>
              <a:rPr lang="zh-CN" altLang="zh-CN" sz="2000" dirty="0"/>
              <a:t>文件格式化参数。</a:t>
            </a:r>
            <a:r>
              <a:rPr lang="en-US" altLang="zh-CN" sz="2000" dirty="0"/>
              <a:t>CSV</a:t>
            </a:r>
            <a:r>
              <a:rPr lang="zh-CN" altLang="zh-CN" sz="2000" dirty="0"/>
              <a:t>文件格式化参数包括如下选项。</a:t>
            </a:r>
          </a:p>
          <a:p>
            <a:r>
              <a:rPr lang="zh-CN" altLang="zh-CN" sz="2000" dirty="0"/>
              <a:t>　　</a:t>
            </a:r>
            <a:r>
              <a:rPr lang="en-US" altLang="zh-CN" sz="2000" dirty="0"/>
              <a:t>1</a:t>
            </a:r>
            <a:r>
              <a:rPr lang="zh-CN" altLang="zh-CN" sz="2000" dirty="0"/>
              <a:t>）</a:t>
            </a:r>
            <a:r>
              <a:rPr lang="en-US" altLang="zh-CN" sz="2000" dirty="0"/>
              <a:t>delimiter  </a:t>
            </a:r>
            <a:r>
              <a:rPr lang="zh-CN" altLang="zh-CN" sz="2000" dirty="0"/>
              <a:t>用于分隔字段的分隔符，默认为</a:t>
            </a:r>
            <a:r>
              <a:rPr lang="en-US" altLang="zh-CN" sz="2000" dirty="0"/>
              <a:t>","</a:t>
            </a:r>
            <a:r>
              <a:rPr lang="zh-CN" altLang="zh-CN" sz="2000" dirty="0"/>
              <a:t>。</a:t>
            </a:r>
          </a:p>
          <a:p>
            <a:r>
              <a:rPr lang="en-US" altLang="zh-CN" sz="2000" dirty="0"/>
              <a:t>2</a:t>
            </a:r>
            <a:r>
              <a:rPr lang="zh-CN" altLang="zh-CN" sz="2000" dirty="0"/>
              <a:t>）</a:t>
            </a:r>
            <a:r>
              <a:rPr lang="en-US" altLang="zh-CN" sz="2000" dirty="0" err="1"/>
              <a:t>lineterminator</a:t>
            </a:r>
            <a:r>
              <a:rPr lang="en-US" altLang="zh-CN" sz="2000" dirty="0"/>
              <a:t>  </a:t>
            </a:r>
            <a:r>
              <a:rPr lang="zh-CN" altLang="zh-CN" sz="2000" dirty="0"/>
              <a:t>用于写操作的行结束符，默认为</a:t>
            </a:r>
            <a:r>
              <a:rPr lang="en-US" altLang="zh-CN" sz="2000" dirty="0"/>
              <a:t>'\r\n' </a:t>
            </a:r>
            <a:r>
              <a:rPr lang="zh-CN" altLang="zh-CN" sz="2000" dirty="0"/>
              <a:t>。</a:t>
            </a:r>
          </a:p>
          <a:p>
            <a:r>
              <a:rPr lang="zh-CN" altLang="zh-CN" sz="2000" dirty="0"/>
              <a:t>　　</a:t>
            </a:r>
            <a:r>
              <a:rPr lang="en-US" altLang="zh-CN" sz="2000" dirty="0"/>
              <a:t>3</a:t>
            </a:r>
            <a:r>
              <a:rPr lang="zh-CN" altLang="zh-CN" sz="2000" dirty="0"/>
              <a:t>）</a:t>
            </a:r>
            <a:r>
              <a:rPr lang="en-US" altLang="zh-CN" sz="2000" dirty="0" err="1"/>
              <a:t>quotechar</a:t>
            </a:r>
            <a:r>
              <a:rPr lang="en-US" altLang="zh-CN" sz="2000" dirty="0"/>
              <a:t>  </a:t>
            </a:r>
            <a:r>
              <a:rPr lang="zh-CN" altLang="zh-CN" sz="2000" dirty="0"/>
              <a:t>用于带有特殊字符（如分隔符）的字段的引用符号，默认为</a:t>
            </a:r>
            <a:r>
              <a:rPr lang="en-US" altLang="zh-CN" sz="2000" dirty="0"/>
              <a:t>'"'</a:t>
            </a:r>
            <a:r>
              <a:rPr lang="zh-CN" altLang="zh-CN" sz="2000" dirty="0"/>
              <a:t>。</a:t>
            </a:r>
          </a:p>
          <a:p>
            <a:r>
              <a:rPr lang="zh-CN" altLang="zh-CN" sz="2000" dirty="0"/>
              <a:t>　　</a:t>
            </a:r>
            <a:r>
              <a:rPr lang="en-US" altLang="zh-CN" sz="2000" dirty="0"/>
              <a:t>4</a:t>
            </a:r>
            <a:r>
              <a:rPr lang="zh-CN" altLang="zh-CN" sz="2000" dirty="0"/>
              <a:t>）</a:t>
            </a:r>
            <a:r>
              <a:rPr lang="en-US" altLang="zh-CN" sz="2000" dirty="0"/>
              <a:t>quoting  </a:t>
            </a:r>
            <a:r>
              <a:rPr lang="zh-CN" altLang="zh-CN" sz="2000" dirty="0"/>
              <a:t>用于指定双引号的规则。可选值包括</a:t>
            </a:r>
            <a:r>
              <a:rPr lang="en-US" altLang="zh-CN" sz="2000" dirty="0" err="1"/>
              <a:t>csv.QUOTE</a:t>
            </a:r>
            <a:r>
              <a:rPr lang="en-US" altLang="zh-CN" sz="2000" dirty="0"/>
              <a:t> _ ALL (</a:t>
            </a:r>
            <a:r>
              <a:rPr lang="zh-CN" altLang="zh-CN" sz="2000" dirty="0"/>
              <a:t>引用所有字段）、</a:t>
            </a:r>
            <a:r>
              <a:rPr lang="en-US" altLang="zh-CN" sz="2000" dirty="0" err="1"/>
              <a:t>csv.QUOTE_MINIMAL</a:t>
            </a:r>
            <a:r>
              <a:rPr lang="zh-CN" altLang="zh-CN" sz="2000" dirty="0"/>
              <a:t>（引用如分隔符之类特殊字符的字段）、</a:t>
            </a:r>
            <a:r>
              <a:rPr lang="en-US" altLang="zh-CN" sz="2000" dirty="0" err="1"/>
              <a:t>csv.QUOTE_NONNUMERIC</a:t>
            </a:r>
            <a:r>
              <a:rPr lang="en-US" altLang="zh-CN" sz="2000" dirty="0"/>
              <a:t> (</a:t>
            </a:r>
            <a:r>
              <a:rPr lang="zh-CN" altLang="zh-CN" sz="2000" dirty="0"/>
              <a:t>非数字字段</a:t>
            </a:r>
            <a:r>
              <a:rPr lang="en-US" altLang="zh-CN" sz="2000" dirty="0"/>
              <a:t>)</a:t>
            </a:r>
            <a:r>
              <a:rPr lang="zh-CN" altLang="zh-CN" sz="2000" dirty="0"/>
              <a:t>、</a:t>
            </a:r>
            <a:r>
              <a:rPr lang="en-US" altLang="zh-CN" sz="2000" dirty="0" err="1"/>
              <a:t>csv.QUOTE_NONE</a:t>
            </a:r>
            <a:r>
              <a:rPr lang="en-US" altLang="zh-CN" sz="2000" dirty="0"/>
              <a:t> </a:t>
            </a:r>
            <a:r>
              <a:rPr lang="zh-CN" altLang="zh-CN" sz="2000" dirty="0"/>
              <a:t>（不引用）。</a:t>
            </a:r>
          </a:p>
          <a:p>
            <a:r>
              <a:rPr lang="zh-CN" altLang="zh-CN" sz="2000" dirty="0"/>
              <a:t>　　</a:t>
            </a:r>
            <a:r>
              <a:rPr lang="en-US" altLang="zh-CN" sz="2000" dirty="0"/>
              <a:t>5</a:t>
            </a:r>
            <a:r>
              <a:rPr lang="zh-CN" altLang="zh-CN" sz="2000" dirty="0"/>
              <a:t>）</a:t>
            </a:r>
            <a:r>
              <a:rPr lang="en-US" altLang="zh-CN" sz="2000" dirty="0" err="1"/>
              <a:t>skipinitialspace</a:t>
            </a:r>
            <a:r>
              <a:rPr lang="en-US" altLang="zh-CN" sz="2000" dirty="0"/>
              <a:t>  </a:t>
            </a:r>
            <a:r>
              <a:rPr lang="zh-CN" altLang="zh-CN" sz="2000" dirty="0"/>
              <a:t>忽略分隔符后面的空白符，默认为</a:t>
            </a:r>
            <a:r>
              <a:rPr lang="en-US" altLang="zh-CN" sz="2000" dirty="0"/>
              <a:t>False</a:t>
            </a:r>
            <a:r>
              <a:rPr lang="zh-CN" altLang="zh-CN" sz="2000" dirty="0"/>
              <a:t>。</a:t>
            </a:r>
          </a:p>
          <a:p>
            <a:r>
              <a:rPr lang="zh-CN" altLang="zh-CN" sz="2000" dirty="0"/>
              <a:t>　　</a:t>
            </a:r>
            <a:r>
              <a:rPr lang="en-US" altLang="zh-CN" sz="2000" dirty="0"/>
              <a:t>6</a:t>
            </a:r>
            <a:r>
              <a:rPr lang="zh-CN" altLang="zh-CN" sz="2000" dirty="0"/>
              <a:t>）</a:t>
            </a:r>
            <a:r>
              <a:rPr lang="en-US" altLang="zh-CN" sz="2000" dirty="0" err="1"/>
              <a:t>doublequote</a:t>
            </a:r>
            <a:r>
              <a:rPr lang="en-US" altLang="zh-CN" sz="2000" dirty="0"/>
              <a:t>  </a:t>
            </a:r>
            <a:r>
              <a:rPr lang="zh-CN" altLang="zh-CN" sz="2000" dirty="0"/>
              <a:t>如何处理字段内的引用符号。如果为</a:t>
            </a:r>
            <a:r>
              <a:rPr lang="en-US" altLang="zh-CN" sz="2000" dirty="0"/>
              <a:t>True</a:t>
            </a:r>
            <a:r>
              <a:rPr lang="zh-CN" altLang="zh-CN" sz="2000" dirty="0"/>
              <a:t>，字符串中的双引号使用</a:t>
            </a:r>
            <a:r>
              <a:rPr lang="en-US" altLang="zh-CN" sz="2000" dirty="0"/>
              <a:t>" "</a:t>
            </a:r>
            <a:r>
              <a:rPr lang="zh-CN" altLang="zh-CN" sz="2000" dirty="0"/>
              <a:t>表示；如果为</a:t>
            </a:r>
            <a:r>
              <a:rPr lang="en-US" altLang="zh-CN" sz="2000" dirty="0"/>
              <a:t>False</a:t>
            </a:r>
            <a:r>
              <a:rPr lang="zh-CN" altLang="zh-CN" sz="2000" dirty="0"/>
              <a:t>，使用转义字符</a:t>
            </a:r>
            <a:r>
              <a:rPr lang="en-US" altLang="zh-CN" sz="2000" dirty="0" err="1"/>
              <a:t>escapechar</a:t>
            </a:r>
            <a:r>
              <a:rPr lang="zh-CN" altLang="zh-CN" sz="2000" dirty="0"/>
              <a:t>指定的字符。</a:t>
            </a:r>
          </a:p>
          <a:p>
            <a:r>
              <a:rPr lang="zh-CN" altLang="zh-CN" sz="2000" dirty="0"/>
              <a:t>　　</a:t>
            </a:r>
            <a:r>
              <a:rPr lang="en-US" altLang="zh-CN" sz="2000" dirty="0"/>
              <a:t>7</a:t>
            </a:r>
            <a:r>
              <a:rPr lang="zh-CN" altLang="zh-CN" sz="2000" dirty="0"/>
              <a:t>）</a:t>
            </a:r>
            <a:r>
              <a:rPr lang="en-US" altLang="zh-CN" sz="2000" dirty="0" err="1"/>
              <a:t>escapechar</a:t>
            </a:r>
            <a:r>
              <a:rPr lang="en-US" altLang="zh-CN" sz="2000" dirty="0"/>
              <a:t> </a:t>
            </a:r>
            <a:r>
              <a:rPr lang="zh-CN" altLang="zh-CN" sz="2000" dirty="0"/>
              <a:t>用于对分隔符进行转义的字符串。</a:t>
            </a:r>
          </a:p>
          <a:p>
            <a:r>
              <a:rPr lang="zh-CN" altLang="zh-CN" sz="2000" dirty="0"/>
              <a:t>　　</a:t>
            </a:r>
            <a:r>
              <a:rPr lang="en-US" altLang="zh-CN" sz="2000" dirty="0"/>
              <a:t>8</a:t>
            </a:r>
            <a:r>
              <a:rPr lang="zh-CN" altLang="zh-CN" sz="2000" dirty="0"/>
              <a:t>） </a:t>
            </a:r>
            <a:r>
              <a:rPr lang="en-US" altLang="zh-CN" sz="2000" dirty="0"/>
              <a:t>strict </a:t>
            </a:r>
            <a:r>
              <a:rPr lang="zh-CN" altLang="zh-CN" sz="2000" dirty="0"/>
              <a:t>如果为</a:t>
            </a:r>
            <a:r>
              <a:rPr lang="en-US" altLang="zh-CN" sz="2000" dirty="0"/>
              <a:t>True</a:t>
            </a:r>
            <a:r>
              <a:rPr lang="zh-CN" altLang="zh-CN" sz="2000" dirty="0"/>
              <a:t>，读入错误格式的</a:t>
            </a:r>
            <a:r>
              <a:rPr lang="en-US" altLang="zh-CN" sz="2000" dirty="0"/>
              <a:t>CSV</a:t>
            </a:r>
            <a:r>
              <a:rPr lang="zh-CN" altLang="zh-CN" sz="2000" dirty="0"/>
              <a:t>行时将导致</a:t>
            </a:r>
            <a:r>
              <a:rPr lang="en-US" altLang="zh-CN" sz="2000" dirty="0" err="1"/>
              <a:t>csv.Error</a:t>
            </a:r>
            <a:r>
              <a:rPr lang="zh-CN" altLang="zh-CN" sz="2000" dirty="0"/>
              <a:t>；默认值为</a:t>
            </a:r>
            <a:r>
              <a:rPr lang="en-US" altLang="zh-CN" sz="2000" dirty="0"/>
              <a:t>False</a:t>
            </a:r>
            <a:r>
              <a:rPr lang="zh-CN" altLang="zh-CN" sz="2000" dirty="0"/>
              <a:t>。</a:t>
            </a:r>
          </a:p>
        </p:txBody>
      </p:sp>
    </p:spTree>
    <p:extLst>
      <p:ext uri="{BB962C8B-B14F-4D97-AF65-F5344CB8AC3E}">
        <p14:creationId xmlns:p14="http://schemas.microsoft.com/office/powerpoint/2010/main" val="20077075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CSV</a:t>
            </a:r>
            <a:r>
              <a:rPr lang="zh-CN" altLang="zh-CN" dirty="0"/>
              <a:t>文件格式化参数和</a:t>
            </a:r>
            <a:r>
              <a:rPr lang="en-US" altLang="zh-CN" dirty="0"/>
              <a:t>Dialect</a:t>
            </a:r>
            <a:r>
              <a:rPr lang="zh-CN" altLang="zh-CN" dirty="0"/>
              <a:t>对象</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707555" y="975643"/>
            <a:ext cx="10827953" cy="4431983"/>
          </a:xfrm>
          <a:prstGeom prst="rect">
            <a:avLst/>
          </a:prstGeom>
        </p:spPr>
        <p:txBody>
          <a:bodyPr wrap="square">
            <a:spAutoFit/>
          </a:bodyPr>
          <a:lstStyle/>
          <a:p>
            <a:r>
              <a:rPr lang="en-US" altLang="zh-CN" dirty="0"/>
              <a:t> </a:t>
            </a:r>
            <a:endParaRPr lang="zh-CN" altLang="zh-CN" dirty="0"/>
          </a:p>
          <a:p>
            <a:r>
              <a:rPr lang="en-US" altLang="zh-CN" sz="2400" dirty="0"/>
              <a:t>2.Dialect </a:t>
            </a:r>
            <a:r>
              <a:rPr lang="zh-CN" altLang="zh-CN" sz="2400" dirty="0"/>
              <a:t>对象</a:t>
            </a:r>
          </a:p>
          <a:p>
            <a:r>
              <a:rPr lang="zh-CN" altLang="zh-CN" sz="2400" dirty="0"/>
              <a:t>若干格式化参数可以组成</a:t>
            </a:r>
            <a:r>
              <a:rPr lang="en-US" altLang="zh-CN" sz="2400" dirty="0"/>
              <a:t>Dialect</a:t>
            </a:r>
            <a:r>
              <a:rPr lang="zh-CN" altLang="zh-CN" sz="2400" dirty="0"/>
              <a:t>对象，</a:t>
            </a:r>
            <a:r>
              <a:rPr lang="en-US" altLang="zh-CN" sz="2400" dirty="0"/>
              <a:t>Dialect</a:t>
            </a:r>
            <a:r>
              <a:rPr lang="zh-CN" altLang="zh-CN" sz="2400" dirty="0"/>
              <a:t>对象包含对应于命名格式化参数的属性。可以创建</a:t>
            </a:r>
            <a:r>
              <a:rPr lang="en-US" altLang="zh-CN" sz="2400" dirty="0"/>
              <a:t> Dialect</a:t>
            </a:r>
            <a:r>
              <a:rPr lang="zh-CN" altLang="zh-CN" sz="2400" dirty="0"/>
              <a:t>或其派生类的对象，然后传递给</a:t>
            </a:r>
            <a:r>
              <a:rPr lang="en-US" altLang="zh-CN" sz="2400" dirty="0"/>
              <a:t>reader</a:t>
            </a:r>
            <a:r>
              <a:rPr lang="zh-CN" altLang="zh-CN" sz="2400" dirty="0"/>
              <a:t>或</a:t>
            </a:r>
            <a:r>
              <a:rPr lang="en-US" altLang="zh-CN" sz="2400" dirty="0"/>
              <a:t>writer</a:t>
            </a:r>
            <a:r>
              <a:rPr lang="zh-CN" altLang="zh-CN" sz="2400" dirty="0"/>
              <a:t>的构造函数。</a:t>
            </a:r>
          </a:p>
          <a:p>
            <a:r>
              <a:rPr lang="zh-CN" altLang="zh-CN" sz="2400" dirty="0"/>
              <a:t>可以使用下列</a:t>
            </a:r>
            <a:r>
              <a:rPr lang="en-US" altLang="zh-CN" sz="2400" dirty="0" err="1"/>
              <a:t>csv</a:t>
            </a:r>
            <a:r>
              <a:rPr lang="zh-CN" altLang="zh-CN" sz="2400" dirty="0"/>
              <a:t>模块的函数，创建</a:t>
            </a:r>
            <a:r>
              <a:rPr lang="en-US" altLang="zh-CN" sz="2400" dirty="0"/>
              <a:t>Dialect</a:t>
            </a:r>
            <a:r>
              <a:rPr lang="zh-CN" altLang="zh-CN" sz="2400" dirty="0"/>
              <a:t>对象。</a:t>
            </a:r>
          </a:p>
          <a:p>
            <a:r>
              <a:rPr lang="en-US" altLang="zh-CN" sz="2400" dirty="0"/>
              <a:t>1)</a:t>
            </a:r>
            <a:r>
              <a:rPr lang="en-US" altLang="zh-CN" sz="2400" dirty="0" err="1"/>
              <a:t>csv.register_dialect</a:t>
            </a:r>
            <a:r>
              <a:rPr lang="en-US" altLang="zh-CN" sz="2400" dirty="0"/>
              <a:t>(name[,dialect],**</a:t>
            </a:r>
            <a:r>
              <a:rPr lang="en-US" altLang="zh-CN" sz="2400" dirty="0" err="1"/>
              <a:t>fmtparams</a:t>
            </a:r>
            <a:r>
              <a:rPr lang="en-US" altLang="zh-CN" sz="2400" dirty="0"/>
              <a:t>):</a:t>
            </a:r>
            <a:r>
              <a:rPr lang="zh-CN" altLang="zh-CN" sz="2400" dirty="0"/>
              <a:t>使用命名参数，注册一个名称。</a:t>
            </a:r>
          </a:p>
          <a:p>
            <a:r>
              <a:rPr lang="en-US" altLang="zh-CN" sz="2400" dirty="0"/>
              <a:t>2)</a:t>
            </a:r>
            <a:r>
              <a:rPr lang="en-US" altLang="zh-CN" sz="2400" dirty="0" err="1"/>
              <a:t>csv.unregister_dialect</a:t>
            </a:r>
            <a:r>
              <a:rPr lang="en-US" altLang="zh-CN" sz="2400" dirty="0"/>
              <a:t>(name):</a:t>
            </a:r>
            <a:r>
              <a:rPr lang="zh-CN" altLang="zh-CN" sz="2400" dirty="0"/>
              <a:t>取消注册的名称。</a:t>
            </a:r>
          </a:p>
          <a:p>
            <a:r>
              <a:rPr lang="en-US" altLang="zh-CN" sz="2400" dirty="0"/>
              <a:t>3)</a:t>
            </a:r>
            <a:r>
              <a:rPr lang="en-US" altLang="zh-CN" sz="2400" dirty="0" err="1"/>
              <a:t>csv.get_dialect</a:t>
            </a:r>
            <a:r>
              <a:rPr lang="en-US" altLang="zh-CN" sz="2400" dirty="0"/>
              <a:t>(name):</a:t>
            </a:r>
            <a:r>
              <a:rPr lang="zh-CN" altLang="zh-CN" sz="2400" dirty="0"/>
              <a:t>获取注册的名称的</a:t>
            </a:r>
            <a:r>
              <a:rPr lang="en-US" altLang="zh-CN" sz="2400" dirty="0"/>
              <a:t>Dialect</a:t>
            </a:r>
            <a:r>
              <a:rPr lang="zh-CN" altLang="zh-CN" sz="2400" dirty="0"/>
              <a:t>对象，无注册时返回</a:t>
            </a:r>
            <a:r>
              <a:rPr lang="en-US" altLang="zh-CN" sz="2400" dirty="0" err="1"/>
              <a:t>csv.Error</a:t>
            </a:r>
            <a:r>
              <a:rPr lang="zh-CN" altLang="zh-CN" sz="2400" dirty="0"/>
              <a:t>。</a:t>
            </a:r>
          </a:p>
          <a:p>
            <a:r>
              <a:rPr lang="en-US" altLang="zh-CN" sz="2400" dirty="0"/>
              <a:t>4)</a:t>
            </a:r>
            <a:r>
              <a:rPr lang="en-US" altLang="zh-CN" sz="2400" dirty="0" err="1"/>
              <a:t>csv.list_dialects</a:t>
            </a:r>
            <a:r>
              <a:rPr lang="en-US" altLang="zh-CN" sz="2400" dirty="0"/>
              <a:t>():</a:t>
            </a:r>
            <a:r>
              <a:rPr lang="zh-CN" altLang="zh-CN" sz="2400" dirty="0"/>
              <a:t>所有注册</a:t>
            </a:r>
            <a:r>
              <a:rPr lang="en-US" altLang="zh-CN" sz="2400" dirty="0"/>
              <a:t>Dialect</a:t>
            </a:r>
            <a:r>
              <a:rPr lang="zh-CN" altLang="zh-CN" sz="2400" dirty="0"/>
              <a:t>对象的列表。</a:t>
            </a:r>
          </a:p>
          <a:p>
            <a:r>
              <a:rPr lang="zh-CN" altLang="zh-CN" sz="2400" dirty="0"/>
              <a:t>可以使用</a:t>
            </a:r>
            <a:r>
              <a:rPr lang="en-US" altLang="zh-CN" sz="2400" dirty="0" err="1"/>
              <a:t>csv</a:t>
            </a:r>
            <a:r>
              <a:rPr lang="zh-CN" altLang="zh-CN" sz="2400" dirty="0"/>
              <a:t>模块的</a:t>
            </a:r>
            <a:r>
              <a:rPr lang="en-US" altLang="zh-CN" sz="2400" dirty="0" err="1"/>
              <a:t>field_size_limit</a:t>
            </a:r>
            <a:r>
              <a:rPr lang="en-US" altLang="zh-CN" sz="2400" dirty="0"/>
              <a:t>()</a:t>
            </a:r>
            <a:r>
              <a:rPr lang="zh-CN" altLang="zh-CN" sz="2400" dirty="0"/>
              <a:t>函数获取和设置字段的长度限制</a:t>
            </a:r>
            <a:r>
              <a:rPr lang="en-US" altLang="zh-CN" sz="2400" dirty="0"/>
              <a:t>,</a:t>
            </a:r>
            <a:r>
              <a:rPr lang="zh-CN" altLang="zh-CN" sz="2400" dirty="0"/>
              <a:t>其调用格式为</a:t>
            </a:r>
            <a:r>
              <a:rPr lang="en-US" altLang="zh-CN" sz="2400" dirty="0"/>
              <a:t>:</a:t>
            </a:r>
            <a:r>
              <a:rPr lang="en-US" altLang="zh-CN" sz="2400" dirty="0" err="1"/>
              <a:t>csv.filed_size_limit</a:t>
            </a:r>
            <a:r>
              <a:rPr lang="en-US" altLang="zh-CN" sz="2400" dirty="0"/>
              <a:t>([</a:t>
            </a:r>
            <a:r>
              <a:rPr lang="en-US" altLang="zh-CN" sz="2400" dirty="0" err="1"/>
              <a:t>new_linit</a:t>
            </a:r>
            <a:r>
              <a:rPr lang="en-US" altLang="zh-CN" sz="2400" dirty="0"/>
              <a:t>])</a:t>
            </a:r>
            <a:endParaRPr lang="zh-CN" altLang="zh-CN" sz="2400" dirty="0"/>
          </a:p>
        </p:txBody>
      </p:sp>
    </p:spTree>
    <p:extLst>
      <p:ext uri="{BB962C8B-B14F-4D97-AF65-F5344CB8AC3E}">
        <p14:creationId xmlns:p14="http://schemas.microsoft.com/office/powerpoint/2010/main" val="3177641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Excel</a:t>
            </a:r>
            <a:r>
              <a:rPr lang="zh-CN" altLang="zh-CN" dirty="0"/>
              <a:t>文件的读写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26200" y="1028397"/>
            <a:ext cx="11109308" cy="5447645"/>
          </a:xfrm>
          <a:prstGeom prst="rect">
            <a:avLst/>
          </a:prstGeom>
        </p:spPr>
        <p:txBody>
          <a:bodyPr wrap="square">
            <a:spAutoFit/>
          </a:bodyPr>
          <a:lstStyle/>
          <a:p>
            <a:r>
              <a:rPr lang="en-US" altLang="zh-CN" dirty="0"/>
              <a:t> </a:t>
            </a:r>
            <a:endParaRPr lang="zh-CN" altLang="zh-CN" dirty="0"/>
          </a:p>
          <a:p>
            <a:r>
              <a:rPr lang="zh-CN" altLang="zh-CN" sz="2200" dirty="0"/>
              <a:t>利用</a:t>
            </a:r>
            <a:r>
              <a:rPr lang="en-US" altLang="zh-CN" sz="2200" dirty="0" err="1"/>
              <a:t>xlrd</a:t>
            </a:r>
            <a:r>
              <a:rPr lang="zh-CN" altLang="zh-CN" sz="2200" dirty="0"/>
              <a:t>读</a:t>
            </a:r>
            <a:r>
              <a:rPr lang="en-US" altLang="zh-CN" sz="2200" dirty="0" err="1"/>
              <a:t>xls</a:t>
            </a:r>
            <a:r>
              <a:rPr lang="zh-CN" altLang="zh-CN" sz="2200" dirty="0"/>
              <a:t>文件中的内容需要如下基本步骤</a:t>
            </a:r>
            <a:r>
              <a:rPr lang="en-US" altLang="zh-CN" sz="2200" dirty="0"/>
              <a:t>:</a:t>
            </a:r>
            <a:endParaRPr lang="zh-CN" altLang="zh-CN" sz="2200" dirty="0"/>
          </a:p>
          <a:p>
            <a:r>
              <a:rPr lang="en-US" altLang="zh-CN" sz="2200" dirty="0"/>
              <a:t>1</a:t>
            </a:r>
            <a:r>
              <a:rPr lang="zh-CN" altLang="zh-CN" sz="2200" dirty="0"/>
              <a:t>）导入</a:t>
            </a:r>
            <a:r>
              <a:rPr lang="en-US" altLang="zh-CN" sz="2200" dirty="0" err="1"/>
              <a:t>xlrd</a:t>
            </a:r>
            <a:r>
              <a:rPr lang="zh-CN" altLang="zh-CN" sz="2200" dirty="0"/>
              <a:t>模块</a:t>
            </a:r>
          </a:p>
          <a:p>
            <a:r>
              <a:rPr lang="zh-CN" altLang="zh-CN" sz="2200" dirty="0"/>
              <a:t>使用命令</a:t>
            </a:r>
            <a:r>
              <a:rPr lang="en-US" altLang="zh-CN" sz="2200" dirty="0"/>
              <a:t>import </a:t>
            </a:r>
            <a:r>
              <a:rPr lang="en-US" altLang="zh-CN" sz="2200" dirty="0" err="1"/>
              <a:t>xlrd</a:t>
            </a:r>
            <a:r>
              <a:rPr lang="zh-CN" altLang="zh-CN" sz="2200" dirty="0"/>
              <a:t>命令导入</a:t>
            </a:r>
            <a:r>
              <a:rPr lang="en-US" altLang="zh-CN" sz="2200" dirty="0" err="1"/>
              <a:t>xlrd</a:t>
            </a:r>
            <a:r>
              <a:rPr lang="zh-CN" altLang="zh-CN" sz="2200" dirty="0"/>
              <a:t>模块。</a:t>
            </a:r>
          </a:p>
          <a:p>
            <a:r>
              <a:rPr lang="en-US" altLang="zh-CN" sz="2200" dirty="0"/>
              <a:t>2</a:t>
            </a:r>
            <a:r>
              <a:rPr lang="zh-CN" altLang="zh-CN" sz="2200" dirty="0"/>
              <a:t>）打开</a:t>
            </a:r>
            <a:r>
              <a:rPr lang="en-US" altLang="zh-CN" sz="2200" dirty="0"/>
              <a:t>excel</a:t>
            </a:r>
            <a:r>
              <a:rPr lang="zh-CN" altLang="zh-CN" sz="2200" dirty="0"/>
              <a:t>文件，获取工作簿对象 </a:t>
            </a:r>
          </a:p>
          <a:p>
            <a:r>
              <a:rPr lang="zh-CN" altLang="zh-CN" sz="2200" dirty="0"/>
              <a:t>使用语句</a:t>
            </a:r>
            <a:r>
              <a:rPr lang="en-US" altLang="zh-CN" sz="2200" dirty="0"/>
              <a:t>workbook=</a:t>
            </a:r>
            <a:r>
              <a:rPr lang="en-US" altLang="zh-CN" sz="2200" dirty="0" err="1"/>
              <a:t>xlrd.open_workbook</a:t>
            </a:r>
            <a:r>
              <a:rPr lang="en-US" altLang="zh-CN" sz="2200" dirty="0"/>
              <a:t>("</a:t>
            </a:r>
            <a:r>
              <a:rPr lang="zh-CN" altLang="zh-CN" sz="2200" dirty="0"/>
              <a:t>路径名</a:t>
            </a:r>
            <a:r>
              <a:rPr lang="en-US" altLang="zh-CN" sz="2200" dirty="0"/>
              <a:t>+</a:t>
            </a:r>
            <a:r>
              <a:rPr lang="zh-CN" altLang="zh-CN" sz="2200" dirty="0"/>
              <a:t>文件名</a:t>
            </a:r>
            <a:r>
              <a:rPr lang="en-US" altLang="zh-CN" sz="2200" dirty="0"/>
              <a:t>.</a:t>
            </a:r>
            <a:r>
              <a:rPr lang="en-US" altLang="zh-CN" sz="2200" dirty="0" err="1"/>
              <a:t>xls</a:t>
            </a:r>
            <a:r>
              <a:rPr lang="en-US" altLang="zh-CN" sz="2200" dirty="0"/>
              <a:t>") </a:t>
            </a:r>
            <a:r>
              <a:rPr lang="zh-CN" altLang="zh-CN" sz="2200" dirty="0"/>
              <a:t>打开文件，获取</a:t>
            </a:r>
            <a:r>
              <a:rPr lang="en-US" altLang="zh-CN" sz="2200" dirty="0"/>
              <a:t>excel</a:t>
            </a:r>
            <a:r>
              <a:rPr lang="zh-CN" altLang="zh-CN" sz="2200" dirty="0"/>
              <a:t>文件的</a:t>
            </a:r>
            <a:r>
              <a:rPr lang="en-US" altLang="zh-CN" sz="2200" dirty="0"/>
              <a:t>workbook</a:t>
            </a:r>
            <a:r>
              <a:rPr lang="zh-CN" altLang="zh-CN" sz="2200" dirty="0"/>
              <a:t>（工作簿）对象。</a:t>
            </a:r>
          </a:p>
          <a:p>
            <a:r>
              <a:rPr lang="en-US" altLang="zh-CN" sz="2200" dirty="0"/>
              <a:t>3</a:t>
            </a:r>
            <a:r>
              <a:rPr lang="zh-CN" altLang="zh-CN" sz="2200" dirty="0"/>
              <a:t>）获取工作簿中的工作表对象</a:t>
            </a:r>
          </a:p>
          <a:p>
            <a:r>
              <a:rPr lang="zh-CN" altLang="zh-CN" sz="2200" dirty="0"/>
              <a:t>工作簿对象中的</a:t>
            </a:r>
            <a:r>
              <a:rPr lang="en-US" altLang="zh-CN" sz="2200" dirty="0" err="1"/>
              <a:t>sheet_name</a:t>
            </a:r>
            <a:r>
              <a:rPr lang="en-US" altLang="zh-CN" sz="2200" dirty="0"/>
              <a:t>()</a:t>
            </a:r>
            <a:r>
              <a:rPr lang="zh-CN" altLang="zh-CN" sz="2200" dirty="0"/>
              <a:t>方法返回以工作簿对象中的所有工作表对象为元素所构成的列表。</a:t>
            </a:r>
          </a:p>
          <a:p>
            <a:r>
              <a:rPr lang="zh-CN" altLang="zh-CN" sz="2200" dirty="0"/>
              <a:t>工作簿对象中的</a:t>
            </a:r>
            <a:r>
              <a:rPr lang="en-US" altLang="zh-CN" sz="2200" dirty="0"/>
              <a:t>sheet()</a:t>
            </a:r>
            <a:r>
              <a:rPr lang="zh-CN" altLang="zh-CN" sz="2200" dirty="0"/>
              <a:t>方法可以获取一个工作簿中的所有工作表对象，返回一个以工作表对象为元素的列表。可以用</a:t>
            </a:r>
            <a:r>
              <a:rPr lang="en-US" altLang="zh-CN" sz="2200" dirty="0" err="1"/>
              <a:t>workbook.sheet</a:t>
            </a:r>
            <a:r>
              <a:rPr lang="en-US" altLang="zh-CN" sz="2200" dirty="0"/>
              <a:t>()[i]</a:t>
            </a:r>
            <a:r>
              <a:rPr lang="zh-CN" altLang="zh-CN" sz="2200" dirty="0"/>
              <a:t>的形式获取</a:t>
            </a:r>
            <a:r>
              <a:rPr lang="en-US" altLang="zh-CN" sz="2200" dirty="0"/>
              <a:t>workbook</a:t>
            </a:r>
            <a:r>
              <a:rPr lang="zh-CN" altLang="zh-CN" sz="2200" dirty="0"/>
              <a:t>工作簿中的第</a:t>
            </a:r>
            <a:r>
              <a:rPr lang="en-US" altLang="zh-CN" sz="2200" dirty="0"/>
              <a:t>i</a:t>
            </a:r>
            <a:r>
              <a:rPr lang="zh-CN" altLang="zh-CN" sz="2200" dirty="0"/>
              <a:t>个工作表。其中下标</a:t>
            </a:r>
            <a:r>
              <a:rPr lang="en-US" altLang="zh-CN" sz="2200" dirty="0"/>
              <a:t>i</a:t>
            </a:r>
            <a:r>
              <a:rPr lang="zh-CN" altLang="zh-CN" sz="2200" dirty="0"/>
              <a:t>从</a:t>
            </a:r>
            <a:r>
              <a:rPr lang="en-US" altLang="zh-CN" sz="2200" dirty="0"/>
              <a:t>0</a:t>
            </a:r>
            <a:r>
              <a:rPr lang="zh-CN" altLang="zh-CN" sz="2200" dirty="0"/>
              <a:t>开始计数。</a:t>
            </a:r>
          </a:p>
          <a:p>
            <a:r>
              <a:rPr lang="zh-CN" altLang="zh-CN" sz="2200" dirty="0"/>
              <a:t>工作簿对象中的</a:t>
            </a:r>
            <a:r>
              <a:rPr lang="en-US" altLang="zh-CN" sz="2200" dirty="0" err="1"/>
              <a:t>sheet_by_index</a:t>
            </a:r>
            <a:r>
              <a:rPr lang="en-US" altLang="zh-CN" sz="2200" dirty="0"/>
              <a:t>(i)</a:t>
            </a:r>
            <a:r>
              <a:rPr lang="zh-CN" altLang="zh-CN" sz="2200" dirty="0"/>
              <a:t>方法返回工作簿中的第</a:t>
            </a:r>
            <a:r>
              <a:rPr lang="en-US" altLang="zh-CN" sz="2200" dirty="0"/>
              <a:t>i</a:t>
            </a:r>
            <a:r>
              <a:rPr lang="zh-CN" altLang="zh-CN" sz="2200" dirty="0"/>
              <a:t>个工作表对象，其中下标</a:t>
            </a:r>
            <a:r>
              <a:rPr lang="en-US" altLang="zh-CN" sz="2200" dirty="0"/>
              <a:t>i</a:t>
            </a:r>
            <a:r>
              <a:rPr lang="zh-CN" altLang="zh-CN" sz="2200" dirty="0"/>
              <a:t>从</a:t>
            </a:r>
            <a:r>
              <a:rPr lang="en-US" altLang="zh-CN" sz="2200" dirty="0"/>
              <a:t>0</a:t>
            </a:r>
            <a:r>
              <a:rPr lang="zh-CN" altLang="zh-CN" sz="2200" dirty="0"/>
              <a:t>开始计数。</a:t>
            </a:r>
          </a:p>
          <a:p>
            <a:r>
              <a:rPr lang="zh-CN" altLang="zh-CN" sz="2200" dirty="0"/>
              <a:t>工作簿对象中的</a:t>
            </a:r>
            <a:r>
              <a:rPr lang="en-US" altLang="zh-CN" sz="2200" dirty="0" err="1"/>
              <a:t>sheet_by_name</a:t>
            </a:r>
            <a:r>
              <a:rPr lang="en-US" altLang="zh-CN" sz="2200" dirty="0"/>
              <a:t>(‘</a:t>
            </a:r>
            <a:r>
              <a:rPr lang="en-US" altLang="zh-CN" sz="2200" dirty="0" err="1"/>
              <a:t>sheetName</a:t>
            </a:r>
            <a:r>
              <a:rPr lang="en-US" altLang="zh-CN" sz="2200" dirty="0"/>
              <a:t>’)</a:t>
            </a:r>
            <a:r>
              <a:rPr lang="zh-CN" altLang="zh-CN" sz="2200" dirty="0"/>
              <a:t>方法返回名称为“</a:t>
            </a:r>
            <a:r>
              <a:rPr lang="en-US" altLang="zh-CN" sz="2200" dirty="0" err="1"/>
              <a:t>sheetName</a:t>
            </a:r>
            <a:r>
              <a:rPr lang="zh-CN" altLang="zh-CN" sz="2200" dirty="0"/>
              <a:t>”的工作表对象。</a:t>
            </a:r>
          </a:p>
        </p:txBody>
      </p:sp>
    </p:spTree>
    <p:extLst>
      <p:ext uri="{BB962C8B-B14F-4D97-AF65-F5344CB8AC3E}">
        <p14:creationId xmlns:p14="http://schemas.microsoft.com/office/powerpoint/2010/main" val="4290461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Excel</a:t>
            </a:r>
            <a:r>
              <a:rPr lang="zh-CN" altLang="zh-CN" dirty="0"/>
              <a:t>文件的读写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373447" y="1186659"/>
            <a:ext cx="10687276" cy="4370427"/>
          </a:xfrm>
          <a:prstGeom prst="rect">
            <a:avLst/>
          </a:prstGeom>
        </p:spPr>
        <p:txBody>
          <a:bodyPr wrap="square">
            <a:spAutoFit/>
          </a:bodyPr>
          <a:lstStyle/>
          <a:p>
            <a:r>
              <a:rPr lang="en-US" altLang="zh-CN" dirty="0"/>
              <a:t> </a:t>
            </a:r>
            <a:endParaRPr lang="zh-CN" altLang="zh-CN" dirty="0"/>
          </a:p>
          <a:p>
            <a:r>
              <a:rPr lang="en-US" altLang="zh-CN" sz="2000" dirty="0"/>
              <a:t>4</a:t>
            </a:r>
            <a:r>
              <a:rPr lang="zh-CN" altLang="zh-CN" sz="2000" dirty="0"/>
              <a:t>）获取工作表的基本信息</a:t>
            </a:r>
          </a:p>
          <a:p>
            <a:r>
              <a:rPr lang="zh-CN" altLang="zh-CN" sz="2000" dirty="0"/>
              <a:t>在获得工作表对象之后，可以获取关于工作表的基本信息。包括表名、行数与列数。调用工作表对象中的</a:t>
            </a:r>
            <a:r>
              <a:rPr lang="en-US" altLang="zh-CN" sz="2000" dirty="0"/>
              <a:t>name</a:t>
            </a:r>
            <a:r>
              <a:rPr lang="zh-CN" altLang="zh-CN" sz="2000" dirty="0"/>
              <a:t>属性可以获取该工作表的名称，例如使用</a:t>
            </a:r>
            <a:r>
              <a:rPr lang="en-US" altLang="zh-CN" sz="2000" dirty="0"/>
              <a:t>sheet.name</a:t>
            </a:r>
            <a:r>
              <a:rPr lang="zh-CN" altLang="zh-CN" sz="2000" dirty="0"/>
              <a:t>命令获取</a:t>
            </a:r>
            <a:r>
              <a:rPr lang="en-US" altLang="zh-CN" sz="2000" dirty="0"/>
              <a:t>sheet</a:t>
            </a:r>
            <a:r>
              <a:rPr lang="zh-CN" altLang="zh-CN" sz="2000" dirty="0"/>
              <a:t>工作表的名称。通过工作表对象的</a:t>
            </a:r>
            <a:r>
              <a:rPr lang="en-US" altLang="zh-CN" sz="2000" dirty="0" err="1"/>
              <a:t>nrows</a:t>
            </a:r>
            <a:r>
              <a:rPr lang="zh-CN" altLang="zh-CN" sz="2000" dirty="0"/>
              <a:t>属性获取工作表的行数，通过</a:t>
            </a:r>
            <a:r>
              <a:rPr lang="en-US" altLang="zh-CN" sz="2000" dirty="0" err="1"/>
              <a:t>ncols</a:t>
            </a:r>
            <a:r>
              <a:rPr lang="zh-CN" altLang="zh-CN" sz="2000" dirty="0"/>
              <a:t>属性获取工作表的列数。</a:t>
            </a:r>
          </a:p>
          <a:p>
            <a:r>
              <a:rPr lang="en-US" altLang="zh-CN" sz="2000" dirty="0"/>
              <a:t>5</a:t>
            </a:r>
            <a:r>
              <a:rPr lang="zh-CN" altLang="zh-CN" sz="2000" dirty="0"/>
              <a:t>）按行或列方式获得工作表的数据</a:t>
            </a:r>
          </a:p>
          <a:p>
            <a:r>
              <a:rPr lang="zh-CN" altLang="zh-CN" sz="2000" dirty="0"/>
              <a:t>工作表对象的</a:t>
            </a:r>
            <a:r>
              <a:rPr lang="en-US" altLang="zh-CN" sz="2000" dirty="0" err="1"/>
              <a:t>row_values</a:t>
            </a:r>
            <a:r>
              <a:rPr lang="en-US" altLang="zh-CN" sz="2000" dirty="0"/>
              <a:t>(i)</a:t>
            </a:r>
            <a:r>
              <a:rPr lang="zh-CN" altLang="zh-CN" sz="2000" dirty="0"/>
              <a:t>方法获取第</a:t>
            </a:r>
            <a:r>
              <a:rPr lang="en-US" altLang="zh-CN" sz="2000" dirty="0"/>
              <a:t>i</a:t>
            </a:r>
            <a:r>
              <a:rPr lang="zh-CN" altLang="zh-CN" sz="2000" dirty="0"/>
              <a:t>行的值，</a:t>
            </a:r>
            <a:r>
              <a:rPr lang="en-US" altLang="zh-CN" sz="2000" dirty="0" err="1"/>
              <a:t>col_values</a:t>
            </a:r>
            <a:r>
              <a:rPr lang="en-US" altLang="zh-CN" sz="2000" dirty="0"/>
              <a:t>(j)</a:t>
            </a:r>
            <a:r>
              <a:rPr lang="zh-CN" altLang="zh-CN" sz="2000" dirty="0"/>
              <a:t>方法获取第</a:t>
            </a:r>
            <a:r>
              <a:rPr lang="en-US" altLang="zh-CN" sz="2000" dirty="0"/>
              <a:t>j</a:t>
            </a:r>
            <a:r>
              <a:rPr lang="zh-CN" altLang="zh-CN" sz="2000" dirty="0"/>
              <a:t>列的值。这两个方法的返回值均为以各单元格中的值为元素的列表，其中</a:t>
            </a:r>
            <a:r>
              <a:rPr lang="en-US" altLang="zh-CN" sz="2000" dirty="0"/>
              <a:t>i</a:t>
            </a:r>
            <a:r>
              <a:rPr lang="zh-CN" altLang="zh-CN" sz="2000" dirty="0"/>
              <a:t>和</a:t>
            </a:r>
            <a:r>
              <a:rPr lang="en-US" altLang="zh-CN" sz="2000" dirty="0"/>
              <a:t>j</a:t>
            </a:r>
            <a:r>
              <a:rPr lang="zh-CN" altLang="zh-CN" sz="2000" dirty="0"/>
              <a:t>都从</a:t>
            </a:r>
            <a:r>
              <a:rPr lang="en-US" altLang="zh-CN" sz="2000" dirty="0"/>
              <a:t>0</a:t>
            </a:r>
            <a:r>
              <a:rPr lang="zh-CN" altLang="zh-CN" sz="2000" dirty="0"/>
              <a:t>开始计数。</a:t>
            </a:r>
          </a:p>
          <a:p>
            <a:r>
              <a:rPr lang="en-US" altLang="zh-CN" sz="2000" dirty="0"/>
              <a:t>6</a:t>
            </a:r>
            <a:r>
              <a:rPr lang="zh-CN" altLang="zh-CN" sz="2000" dirty="0"/>
              <a:t>） 获取某一个单元格的数据</a:t>
            </a:r>
          </a:p>
          <a:p>
            <a:r>
              <a:rPr lang="zh-CN" altLang="zh-CN" sz="2000" dirty="0"/>
              <a:t>工作表</a:t>
            </a:r>
            <a:r>
              <a:rPr lang="en-US" altLang="zh-CN" sz="2000" dirty="0"/>
              <a:t>cell(</a:t>
            </a:r>
            <a:r>
              <a:rPr lang="en-US" altLang="zh-CN" sz="2000" dirty="0" err="1"/>
              <a:t>i,j</a:t>
            </a:r>
            <a:r>
              <a:rPr lang="en-US" altLang="zh-CN" sz="2000" dirty="0"/>
              <a:t>)</a:t>
            </a:r>
            <a:r>
              <a:rPr lang="zh-CN" altLang="zh-CN" sz="2000" dirty="0"/>
              <a:t>方法返回工作表中的第</a:t>
            </a:r>
            <a:r>
              <a:rPr lang="en-US" altLang="zh-CN" sz="2000" dirty="0"/>
              <a:t>i</a:t>
            </a:r>
            <a:r>
              <a:rPr lang="zh-CN" altLang="zh-CN" sz="2000" dirty="0"/>
              <a:t>行第</a:t>
            </a:r>
            <a:r>
              <a:rPr lang="en-US" altLang="zh-CN" sz="2000" dirty="0"/>
              <a:t>j</a:t>
            </a:r>
            <a:r>
              <a:rPr lang="zh-CN" altLang="zh-CN" sz="2000" dirty="0"/>
              <a:t>列单元格对象，通过该对象的</a:t>
            </a:r>
            <a:r>
              <a:rPr lang="en-US" altLang="zh-CN" sz="2000" dirty="0"/>
              <a:t>value</a:t>
            </a:r>
            <a:r>
              <a:rPr lang="zh-CN" altLang="zh-CN" sz="2000" dirty="0"/>
              <a:t>属性可以得到该单元格的值。工作表</a:t>
            </a:r>
            <a:r>
              <a:rPr lang="en-US" altLang="zh-CN" sz="2000" dirty="0"/>
              <a:t>row(i)</a:t>
            </a:r>
            <a:r>
              <a:rPr lang="zh-CN" altLang="zh-CN" sz="2000" dirty="0"/>
              <a:t>方法返回以工作表中第</a:t>
            </a:r>
            <a:r>
              <a:rPr lang="en-US" altLang="zh-CN" sz="2000" dirty="0"/>
              <a:t>i</a:t>
            </a:r>
            <a:r>
              <a:rPr lang="zh-CN" altLang="zh-CN" sz="2000" dirty="0"/>
              <a:t>行各单元格对象为元素的列表。工作表中的</a:t>
            </a:r>
            <a:r>
              <a:rPr lang="en-US" altLang="zh-CN" sz="2000" dirty="0"/>
              <a:t>col(j)</a:t>
            </a:r>
            <a:r>
              <a:rPr lang="zh-CN" altLang="zh-CN" sz="2000" dirty="0"/>
              <a:t>方法返回以第</a:t>
            </a:r>
            <a:r>
              <a:rPr lang="en-US" altLang="zh-CN" sz="2000" dirty="0"/>
              <a:t>j</a:t>
            </a:r>
            <a:r>
              <a:rPr lang="zh-CN" altLang="zh-CN" sz="2000" dirty="0"/>
              <a:t>列各单元格对象为元素所组成的列表。</a:t>
            </a:r>
            <a:r>
              <a:rPr lang="en-US" altLang="zh-CN" sz="2000" dirty="0" err="1"/>
              <a:t>sheet.col</a:t>
            </a:r>
            <a:r>
              <a:rPr lang="en-US" altLang="zh-CN" sz="2000" dirty="0"/>
              <a:t>(j)[i].value</a:t>
            </a:r>
            <a:r>
              <a:rPr lang="zh-CN" altLang="zh-CN" sz="2000" dirty="0"/>
              <a:t>表示获取工作表</a:t>
            </a:r>
            <a:r>
              <a:rPr lang="en-US" altLang="zh-CN" sz="2000" dirty="0"/>
              <a:t>sheet</a:t>
            </a:r>
            <a:r>
              <a:rPr lang="zh-CN" altLang="zh-CN" sz="2000" dirty="0"/>
              <a:t>中以第</a:t>
            </a:r>
            <a:r>
              <a:rPr lang="en-US" altLang="zh-CN" sz="2000" dirty="0"/>
              <a:t>j</a:t>
            </a:r>
            <a:r>
              <a:rPr lang="zh-CN" altLang="zh-CN" sz="2000" dirty="0"/>
              <a:t>列各单元格对象为元素所组成的列表后，取该列表中的第</a:t>
            </a:r>
            <a:r>
              <a:rPr lang="en-US" altLang="zh-CN" sz="2000" dirty="0"/>
              <a:t>i</a:t>
            </a:r>
            <a:r>
              <a:rPr lang="zh-CN" altLang="zh-CN" sz="2000" dirty="0"/>
              <a:t>个单元格对象元素，然后取该单元格的值。其中</a:t>
            </a:r>
            <a:r>
              <a:rPr lang="en-US" altLang="zh-CN" sz="2000" dirty="0"/>
              <a:t>i</a:t>
            </a:r>
            <a:r>
              <a:rPr lang="zh-CN" altLang="zh-CN" sz="2000" dirty="0"/>
              <a:t>和</a:t>
            </a:r>
            <a:r>
              <a:rPr lang="en-US" altLang="zh-CN" sz="2000" dirty="0"/>
              <a:t>j</a:t>
            </a:r>
            <a:r>
              <a:rPr lang="zh-CN" altLang="zh-CN" sz="2000" dirty="0"/>
              <a:t>都从</a:t>
            </a:r>
            <a:r>
              <a:rPr lang="en-US" altLang="zh-CN" sz="2000" dirty="0"/>
              <a:t>0</a:t>
            </a:r>
            <a:r>
              <a:rPr lang="zh-CN" altLang="zh-CN" sz="2000" dirty="0"/>
              <a:t>开始计数。</a:t>
            </a:r>
          </a:p>
        </p:txBody>
      </p:sp>
    </p:spTree>
    <p:extLst>
      <p:ext uri="{BB962C8B-B14F-4D97-AF65-F5344CB8AC3E}">
        <p14:creationId xmlns:p14="http://schemas.microsoft.com/office/powerpoint/2010/main" val="2283815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Excel</a:t>
            </a:r>
            <a:r>
              <a:rPr lang="zh-CN" altLang="zh-CN" dirty="0"/>
              <a:t>文件的读写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78954" y="1124811"/>
            <a:ext cx="10775200" cy="5386090"/>
          </a:xfrm>
          <a:prstGeom prst="rect">
            <a:avLst/>
          </a:prstGeom>
        </p:spPr>
        <p:txBody>
          <a:bodyPr wrap="square">
            <a:spAutoFit/>
          </a:bodyPr>
          <a:lstStyle/>
          <a:p>
            <a:r>
              <a:rPr lang="en-US" altLang="zh-CN" sz="2000" dirty="0"/>
              <a:t> </a:t>
            </a:r>
            <a:endParaRPr lang="zh-CN" altLang="zh-CN" sz="2000" dirty="0"/>
          </a:p>
          <a:p>
            <a:r>
              <a:rPr lang="zh-CN" altLang="zh-CN" dirty="0"/>
              <a:t>利用</a:t>
            </a:r>
            <a:r>
              <a:rPr lang="en-US" altLang="zh-CN" dirty="0" err="1"/>
              <a:t>xlwt</a:t>
            </a:r>
            <a:r>
              <a:rPr lang="zh-CN" altLang="zh-CN" dirty="0"/>
              <a:t>模块向</a:t>
            </a:r>
            <a:r>
              <a:rPr lang="en-US" altLang="zh-CN" dirty="0" err="1"/>
              <a:t>xls</a:t>
            </a:r>
            <a:r>
              <a:rPr lang="zh-CN" altLang="zh-CN" dirty="0"/>
              <a:t>文件中写入数据需要以下基本步骤：</a:t>
            </a:r>
          </a:p>
          <a:p>
            <a:r>
              <a:rPr lang="en-US" altLang="zh-CN" dirty="0"/>
              <a:t>1</a:t>
            </a:r>
            <a:r>
              <a:rPr lang="zh-CN" altLang="zh-CN" dirty="0"/>
              <a:t>）导入</a:t>
            </a:r>
            <a:r>
              <a:rPr lang="en-US" altLang="zh-CN" dirty="0" err="1"/>
              <a:t>xlwt</a:t>
            </a:r>
            <a:r>
              <a:rPr lang="zh-CN" altLang="zh-CN" dirty="0"/>
              <a:t>模块</a:t>
            </a:r>
          </a:p>
          <a:p>
            <a:r>
              <a:rPr lang="zh-CN" altLang="zh-CN" dirty="0"/>
              <a:t>使用命令</a:t>
            </a:r>
            <a:r>
              <a:rPr lang="en-US" altLang="zh-CN" dirty="0"/>
              <a:t>import </a:t>
            </a:r>
            <a:r>
              <a:rPr lang="en-US" altLang="zh-CN" dirty="0" err="1"/>
              <a:t>xlwt</a:t>
            </a:r>
            <a:r>
              <a:rPr lang="zh-CN" altLang="zh-CN" dirty="0"/>
              <a:t>导入</a:t>
            </a:r>
            <a:r>
              <a:rPr lang="en-US" altLang="zh-CN" dirty="0" err="1"/>
              <a:t>xlwt</a:t>
            </a:r>
            <a:r>
              <a:rPr lang="zh-CN" altLang="zh-CN" dirty="0"/>
              <a:t>模块。</a:t>
            </a:r>
          </a:p>
          <a:p>
            <a:r>
              <a:rPr lang="en-US" altLang="zh-CN" dirty="0"/>
              <a:t>2</a:t>
            </a:r>
            <a:r>
              <a:rPr lang="zh-CN" altLang="zh-CN" dirty="0"/>
              <a:t>）创建</a:t>
            </a:r>
            <a:r>
              <a:rPr lang="en-US" altLang="zh-CN" dirty="0"/>
              <a:t>Workbook,</a:t>
            </a:r>
            <a:r>
              <a:rPr lang="zh-CN" altLang="zh-CN" dirty="0"/>
              <a:t>返回一个工作簿对象</a:t>
            </a:r>
          </a:p>
          <a:p>
            <a:r>
              <a:rPr lang="zh-CN" altLang="zh-CN" dirty="0"/>
              <a:t>使用命令</a:t>
            </a:r>
            <a:r>
              <a:rPr lang="en-US" altLang="zh-CN" dirty="0"/>
              <a:t>book=</a:t>
            </a:r>
            <a:r>
              <a:rPr lang="en-US" altLang="zh-CN" dirty="0" err="1"/>
              <a:t>xlwt.Workbook</a:t>
            </a:r>
            <a:r>
              <a:rPr lang="en-US" altLang="zh-CN" dirty="0"/>
              <a:t>(encoding="utf-8",style_compression=0)</a:t>
            </a:r>
            <a:r>
              <a:rPr lang="zh-CN" altLang="zh-CN" dirty="0"/>
              <a:t>创建工作簿对象。</a:t>
            </a:r>
            <a:r>
              <a:rPr lang="en-US" altLang="zh-CN" dirty="0"/>
              <a:t>Workbook</a:t>
            </a:r>
            <a:r>
              <a:rPr lang="zh-CN" altLang="zh-CN" dirty="0"/>
              <a:t>类初始化时有</a:t>
            </a:r>
            <a:r>
              <a:rPr lang="en-US" altLang="zh-CN" dirty="0"/>
              <a:t>encoding</a:t>
            </a:r>
            <a:r>
              <a:rPr lang="zh-CN" altLang="zh-CN" dirty="0"/>
              <a:t>和</a:t>
            </a:r>
            <a:r>
              <a:rPr lang="en-US" altLang="zh-CN" dirty="0" err="1"/>
              <a:t>style_compression</a:t>
            </a:r>
            <a:r>
              <a:rPr lang="zh-CN" altLang="zh-CN" dirty="0"/>
              <a:t>参数。</a:t>
            </a:r>
            <a:r>
              <a:rPr lang="en-US" altLang="zh-CN" dirty="0"/>
              <a:t>encoding</a:t>
            </a:r>
            <a:r>
              <a:rPr lang="zh-CN" altLang="zh-CN" dirty="0"/>
              <a:t>表示设置字符编码，如果</a:t>
            </a:r>
            <a:r>
              <a:rPr lang="en-US" altLang="zh-CN" dirty="0"/>
              <a:t>encoding='utf-8'</a:t>
            </a:r>
            <a:r>
              <a:rPr lang="zh-CN" altLang="zh-CN" dirty="0"/>
              <a:t>，就可以在</a:t>
            </a:r>
            <a:r>
              <a:rPr lang="en-US" altLang="zh-CN" dirty="0"/>
              <a:t>excel</a:t>
            </a:r>
            <a:r>
              <a:rPr lang="zh-CN" altLang="zh-CN" dirty="0"/>
              <a:t>中输出中文，默认值是</a:t>
            </a:r>
            <a:r>
              <a:rPr lang="en-US" altLang="zh-CN" dirty="0" err="1"/>
              <a:t>ascii</a:t>
            </a:r>
            <a:r>
              <a:rPr lang="zh-CN" altLang="zh-CN" dirty="0"/>
              <a:t>。</a:t>
            </a:r>
            <a:r>
              <a:rPr lang="en-US" altLang="zh-CN" dirty="0" err="1"/>
              <a:t>style_compression</a:t>
            </a:r>
            <a:r>
              <a:rPr lang="zh-CN" altLang="zh-CN" dirty="0"/>
              <a:t>表示是否压缩。</a:t>
            </a:r>
          </a:p>
          <a:p>
            <a:r>
              <a:rPr lang="en-US" altLang="zh-CN" dirty="0"/>
              <a:t>3</a:t>
            </a:r>
            <a:r>
              <a:rPr lang="zh-CN" altLang="zh-CN" dirty="0"/>
              <a:t>）在工作簿对象</a:t>
            </a:r>
            <a:r>
              <a:rPr lang="en-US" altLang="zh-CN" dirty="0"/>
              <a:t>book</a:t>
            </a:r>
            <a:r>
              <a:rPr lang="zh-CN" altLang="zh-CN" dirty="0"/>
              <a:t>的基础上创建工作表对象</a:t>
            </a:r>
          </a:p>
          <a:p>
            <a:r>
              <a:rPr lang="zh-CN" altLang="zh-CN" dirty="0"/>
              <a:t>创建完工作簿之后，可以在相应的工作簿中创建工作表。使用命令</a:t>
            </a:r>
            <a:r>
              <a:rPr lang="en-US" altLang="zh-CN" dirty="0" err="1"/>
              <a:t>book.add_sheet</a:t>
            </a:r>
            <a:r>
              <a:rPr lang="en-US" altLang="zh-CN" dirty="0"/>
              <a:t>(</a:t>
            </a:r>
            <a:r>
              <a:rPr lang="en-US" altLang="zh-CN" dirty="0" err="1"/>
              <a:t>sheetName,cell_overwrite_ok</a:t>
            </a:r>
            <a:r>
              <a:rPr lang="en-US" altLang="zh-CN" dirty="0"/>
              <a:t>=True)</a:t>
            </a:r>
            <a:r>
              <a:rPr lang="zh-CN" altLang="zh-CN" dirty="0"/>
              <a:t>创建工作表对象，参数</a:t>
            </a:r>
            <a:r>
              <a:rPr lang="en-US" altLang="zh-CN" dirty="0" err="1"/>
              <a:t>sheetName</a:t>
            </a:r>
            <a:r>
              <a:rPr lang="zh-CN" altLang="zh-CN" dirty="0"/>
              <a:t>是这张表的名称</a:t>
            </a:r>
            <a:r>
              <a:rPr lang="en-US" altLang="zh-CN" dirty="0"/>
              <a:t>,</a:t>
            </a:r>
            <a:r>
              <a:rPr lang="en-US" altLang="zh-CN" dirty="0" err="1"/>
              <a:t>cell_overwrite_ok</a:t>
            </a:r>
            <a:r>
              <a:rPr lang="zh-CN" altLang="zh-CN" dirty="0"/>
              <a:t>表示是否可以覆盖单元格，默认值是</a:t>
            </a:r>
            <a:r>
              <a:rPr lang="en-US" altLang="zh-CN" dirty="0"/>
              <a:t>False</a:t>
            </a:r>
            <a:r>
              <a:rPr lang="zh-CN" altLang="zh-CN" dirty="0"/>
              <a:t>。例如，使用命令</a:t>
            </a:r>
            <a:r>
              <a:rPr lang="en-US" altLang="zh-CN" dirty="0"/>
              <a:t>sheet=</a:t>
            </a:r>
            <a:r>
              <a:rPr lang="en-US" altLang="zh-CN" dirty="0" err="1"/>
              <a:t>book.add_sheet</a:t>
            </a:r>
            <a:r>
              <a:rPr lang="en-US" altLang="zh-CN" dirty="0"/>
              <a:t>('sheet1',cell_overwrite_ok=True)</a:t>
            </a:r>
            <a:r>
              <a:rPr lang="zh-CN" altLang="zh-CN" dirty="0"/>
              <a:t>，创建一个工作表对象</a:t>
            </a:r>
            <a:r>
              <a:rPr lang="en-US" altLang="zh-CN" dirty="0"/>
              <a:t>sheet</a:t>
            </a:r>
            <a:r>
              <a:rPr lang="zh-CN" altLang="zh-CN" dirty="0"/>
              <a:t>，</a:t>
            </a:r>
            <a:r>
              <a:rPr lang="en-US" altLang="zh-CN" dirty="0"/>
              <a:t>sheet</a:t>
            </a:r>
            <a:r>
              <a:rPr lang="zh-CN" altLang="zh-CN" dirty="0"/>
              <a:t>对象对应</a:t>
            </a:r>
            <a:r>
              <a:rPr lang="en-US" altLang="zh-CN" dirty="0"/>
              <a:t>Excel</a:t>
            </a:r>
            <a:r>
              <a:rPr lang="zh-CN" altLang="zh-CN" dirty="0"/>
              <a:t>文件中的一张表格。</a:t>
            </a:r>
          </a:p>
          <a:p>
            <a:r>
              <a:rPr lang="en-US" altLang="zh-CN" dirty="0"/>
              <a:t>4</a:t>
            </a:r>
            <a:r>
              <a:rPr lang="zh-CN" altLang="zh-CN" dirty="0"/>
              <a:t>）往工作表的单元格中写入内容</a:t>
            </a:r>
          </a:p>
          <a:p>
            <a:r>
              <a:rPr lang="zh-CN" altLang="zh-CN" dirty="0"/>
              <a:t>往工作表</a:t>
            </a:r>
            <a:r>
              <a:rPr lang="en-US" altLang="zh-CN" dirty="0"/>
              <a:t>sheet</a:t>
            </a:r>
            <a:r>
              <a:rPr lang="zh-CN" altLang="zh-CN" dirty="0"/>
              <a:t>的第</a:t>
            </a:r>
            <a:r>
              <a:rPr lang="en-US" altLang="zh-CN" dirty="0"/>
              <a:t>i</a:t>
            </a:r>
            <a:r>
              <a:rPr lang="zh-CN" altLang="zh-CN" dirty="0"/>
              <a:t>行第</a:t>
            </a:r>
            <a:r>
              <a:rPr lang="en-US" altLang="zh-CN" dirty="0"/>
              <a:t>j</a:t>
            </a:r>
            <a:r>
              <a:rPr lang="zh-CN" altLang="zh-CN" dirty="0"/>
              <a:t>列单元格写入数据</a:t>
            </a:r>
            <a:r>
              <a:rPr lang="en-US" altLang="zh-CN" dirty="0"/>
              <a:t>d</a:t>
            </a:r>
            <a:r>
              <a:rPr lang="zh-CN" altLang="zh-CN" dirty="0"/>
              <a:t>可以使用命令</a:t>
            </a:r>
            <a:r>
              <a:rPr lang="en-US" altLang="zh-CN" dirty="0" err="1"/>
              <a:t>sheet.write</a:t>
            </a:r>
            <a:r>
              <a:rPr lang="en-US" altLang="zh-CN" dirty="0"/>
              <a:t>(i, </a:t>
            </a:r>
            <a:r>
              <a:rPr lang="en-US" altLang="zh-CN" dirty="0" err="1"/>
              <a:t>j,d</a:t>
            </a:r>
            <a:r>
              <a:rPr lang="en-US" altLang="zh-CN" dirty="0"/>
              <a:t>[,style])</a:t>
            </a:r>
            <a:r>
              <a:rPr lang="zh-CN" altLang="zh-CN" dirty="0"/>
              <a:t>。其中</a:t>
            </a:r>
            <a:r>
              <a:rPr lang="en-US" altLang="zh-CN" dirty="0"/>
              <a:t>i</a:t>
            </a:r>
            <a:r>
              <a:rPr lang="zh-CN" altLang="zh-CN" dirty="0"/>
              <a:t>和</a:t>
            </a:r>
            <a:r>
              <a:rPr lang="en-US" altLang="zh-CN" dirty="0"/>
              <a:t>j</a:t>
            </a:r>
            <a:r>
              <a:rPr lang="zh-CN" altLang="zh-CN" dirty="0"/>
              <a:t>从</a:t>
            </a:r>
            <a:r>
              <a:rPr lang="en-US" altLang="zh-CN" dirty="0"/>
              <a:t>0</a:t>
            </a:r>
            <a:r>
              <a:rPr lang="zh-CN" altLang="zh-CN" dirty="0"/>
              <a:t>开始计数，</a:t>
            </a:r>
            <a:r>
              <a:rPr lang="en-US" altLang="zh-CN" dirty="0"/>
              <a:t>style</a:t>
            </a:r>
            <a:r>
              <a:rPr lang="zh-CN" altLang="zh-CN" dirty="0"/>
              <a:t>是单元格样式对象，可以使用</a:t>
            </a:r>
            <a:r>
              <a:rPr lang="en-US" altLang="zh-CN" dirty="0" err="1"/>
              <a:t>xlwt.XFStyle</a:t>
            </a:r>
            <a:r>
              <a:rPr lang="en-US" altLang="zh-CN" dirty="0"/>
              <a:t>()</a:t>
            </a:r>
            <a:r>
              <a:rPr lang="zh-CN" altLang="zh-CN" dirty="0"/>
              <a:t>设置字体、边框等格式。</a:t>
            </a:r>
          </a:p>
          <a:p>
            <a:r>
              <a:rPr lang="en-US" altLang="zh-CN" dirty="0"/>
              <a:t>5</a:t>
            </a:r>
            <a:r>
              <a:rPr lang="zh-CN" altLang="zh-CN" dirty="0"/>
              <a:t>）保存工作簿对象到</a:t>
            </a:r>
            <a:r>
              <a:rPr lang="en-US" altLang="zh-CN" dirty="0" err="1"/>
              <a:t>xls</a:t>
            </a:r>
            <a:r>
              <a:rPr lang="zh-CN" altLang="zh-CN" dirty="0"/>
              <a:t>文件</a:t>
            </a:r>
          </a:p>
          <a:p>
            <a:r>
              <a:rPr lang="zh-CN" altLang="zh-CN" dirty="0"/>
              <a:t>利用命令</a:t>
            </a:r>
            <a:r>
              <a:rPr lang="en-US" altLang="zh-CN" dirty="0" err="1"/>
              <a:t>book.save</a:t>
            </a:r>
            <a:r>
              <a:rPr lang="en-US" altLang="zh-CN" dirty="0"/>
              <a:t>(</a:t>
            </a:r>
            <a:r>
              <a:rPr lang="zh-CN" altLang="zh-CN" dirty="0"/>
              <a:t>‘路径名</a:t>
            </a:r>
            <a:r>
              <a:rPr lang="en-US" altLang="zh-CN" dirty="0"/>
              <a:t>+</a:t>
            </a:r>
            <a:r>
              <a:rPr lang="zh-CN" altLang="zh-CN" dirty="0"/>
              <a:t>文件名</a:t>
            </a:r>
            <a:r>
              <a:rPr lang="en-US" altLang="zh-CN" dirty="0"/>
              <a:t>.</a:t>
            </a:r>
            <a:r>
              <a:rPr lang="en-US" altLang="zh-CN" dirty="0" err="1"/>
              <a:t>xls</a:t>
            </a:r>
            <a:r>
              <a:rPr lang="zh-CN" altLang="zh-CN" dirty="0"/>
              <a:t>’</a:t>
            </a:r>
            <a:r>
              <a:rPr lang="en-US" altLang="zh-CN" dirty="0"/>
              <a:t>)</a:t>
            </a:r>
            <a:r>
              <a:rPr lang="zh-CN" altLang="zh-CN" dirty="0"/>
              <a:t>保存工作簿对象。</a:t>
            </a:r>
          </a:p>
        </p:txBody>
      </p:sp>
    </p:spTree>
    <p:extLst>
      <p:ext uri="{BB962C8B-B14F-4D97-AF65-F5344CB8AC3E}">
        <p14:creationId xmlns:p14="http://schemas.microsoft.com/office/powerpoint/2010/main" val="3449022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Excel</a:t>
            </a:r>
            <a:r>
              <a:rPr lang="zh-CN" altLang="zh-CN" dirty="0"/>
              <a:t>文件的读写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514123" y="1045982"/>
            <a:ext cx="10599354" cy="4893647"/>
          </a:xfrm>
          <a:prstGeom prst="rect">
            <a:avLst/>
          </a:prstGeom>
        </p:spPr>
        <p:txBody>
          <a:bodyPr wrap="square">
            <a:spAutoFit/>
          </a:bodyPr>
          <a:lstStyle/>
          <a:p>
            <a:r>
              <a:rPr lang="en-US" altLang="zh-CN" sz="2400" dirty="0"/>
              <a:t> </a:t>
            </a:r>
            <a:endParaRPr lang="zh-CN" altLang="zh-CN" sz="2400" dirty="0"/>
          </a:p>
          <a:p>
            <a:r>
              <a:rPr lang="zh-CN" altLang="zh-CN" sz="2400" dirty="0"/>
              <a:t>利用</a:t>
            </a:r>
            <a:r>
              <a:rPr lang="en-US" altLang="zh-CN" sz="2400" dirty="0" err="1"/>
              <a:t>openpyxl</a:t>
            </a:r>
            <a:r>
              <a:rPr lang="zh-CN" altLang="zh-CN" sz="2400" dirty="0"/>
              <a:t>读取</a:t>
            </a:r>
            <a:r>
              <a:rPr lang="en-US" altLang="zh-CN" sz="2400" dirty="0" err="1"/>
              <a:t>xlsx</a:t>
            </a:r>
            <a:r>
              <a:rPr lang="zh-CN" altLang="zh-CN" sz="2400" dirty="0"/>
              <a:t>文件的基本步骤如下：</a:t>
            </a:r>
          </a:p>
          <a:p>
            <a:r>
              <a:rPr lang="en-US" altLang="zh-CN" sz="2400" dirty="0"/>
              <a:t>1</a:t>
            </a:r>
            <a:r>
              <a:rPr lang="zh-CN" altLang="zh-CN" sz="2400" dirty="0"/>
              <a:t>）导入</a:t>
            </a:r>
            <a:r>
              <a:rPr lang="en-US" altLang="zh-CN" sz="2400" dirty="0" err="1"/>
              <a:t>openpyxl</a:t>
            </a:r>
            <a:r>
              <a:rPr lang="zh-CN" altLang="zh-CN" sz="2400" dirty="0"/>
              <a:t>模块</a:t>
            </a:r>
          </a:p>
          <a:p>
            <a:r>
              <a:rPr lang="zh-CN" altLang="zh-CN" sz="2400" dirty="0"/>
              <a:t>使用命令</a:t>
            </a:r>
            <a:r>
              <a:rPr lang="en-US" altLang="zh-CN" sz="2400" dirty="0"/>
              <a:t>import </a:t>
            </a:r>
            <a:r>
              <a:rPr lang="en-US" altLang="zh-CN" sz="2400" dirty="0" err="1"/>
              <a:t>openpyxl</a:t>
            </a:r>
            <a:r>
              <a:rPr lang="zh-CN" altLang="zh-CN" sz="2400" dirty="0"/>
              <a:t>导入</a:t>
            </a:r>
            <a:r>
              <a:rPr lang="en-US" altLang="zh-CN" sz="2400" dirty="0" err="1"/>
              <a:t>openpyxl</a:t>
            </a:r>
            <a:r>
              <a:rPr lang="zh-CN" altLang="zh-CN" sz="2400" dirty="0"/>
              <a:t>模块。</a:t>
            </a:r>
          </a:p>
          <a:p>
            <a:r>
              <a:rPr lang="en-US" altLang="zh-CN" sz="2400" dirty="0"/>
              <a:t>2</a:t>
            </a:r>
            <a:r>
              <a:rPr lang="zh-CN" altLang="zh-CN" sz="2400" dirty="0"/>
              <a:t>）获取工作簿对象</a:t>
            </a:r>
          </a:p>
          <a:p>
            <a:r>
              <a:rPr lang="zh-CN" altLang="zh-CN" sz="2400" dirty="0"/>
              <a:t>使用命令</a:t>
            </a:r>
            <a:r>
              <a:rPr lang="en-US" altLang="zh-CN" sz="2400" dirty="0"/>
              <a:t>workbook=</a:t>
            </a:r>
            <a:r>
              <a:rPr lang="en-US" altLang="zh-CN" sz="2400" dirty="0" err="1"/>
              <a:t>openpyxl.load_workbook</a:t>
            </a:r>
            <a:r>
              <a:rPr lang="en-US" altLang="zh-CN" sz="2400" dirty="0"/>
              <a:t>("</a:t>
            </a:r>
            <a:r>
              <a:rPr lang="zh-CN" altLang="zh-CN" sz="2400" dirty="0"/>
              <a:t>路径名</a:t>
            </a:r>
            <a:r>
              <a:rPr lang="en-US" altLang="zh-CN" sz="2400" dirty="0"/>
              <a:t>+</a:t>
            </a:r>
            <a:r>
              <a:rPr lang="zh-CN" altLang="zh-CN" sz="2400" dirty="0"/>
              <a:t>文件名</a:t>
            </a:r>
            <a:r>
              <a:rPr lang="en-US" altLang="zh-CN" sz="2400" dirty="0"/>
              <a:t>.</a:t>
            </a:r>
            <a:r>
              <a:rPr lang="en-US" altLang="zh-CN" sz="2400" dirty="0" err="1"/>
              <a:t>xlsx</a:t>
            </a:r>
            <a:r>
              <a:rPr lang="en-US" altLang="zh-CN" sz="2400" dirty="0"/>
              <a:t>")</a:t>
            </a:r>
            <a:r>
              <a:rPr lang="zh-CN" altLang="zh-CN" sz="2400" dirty="0"/>
              <a:t>获取工作簿对象。</a:t>
            </a:r>
          </a:p>
          <a:p>
            <a:r>
              <a:rPr lang="en-US" altLang="zh-CN" sz="2400" dirty="0"/>
              <a:t>3</a:t>
            </a:r>
            <a:r>
              <a:rPr lang="zh-CN" altLang="zh-CN" sz="2400" dirty="0"/>
              <a:t>） 获取所有工作表名称</a:t>
            </a:r>
          </a:p>
          <a:p>
            <a:r>
              <a:rPr lang="zh-CN" altLang="zh-CN" sz="2400" dirty="0"/>
              <a:t>使用命令</a:t>
            </a:r>
            <a:r>
              <a:rPr lang="en-US" altLang="zh-CN" sz="2400" dirty="0" err="1"/>
              <a:t>sheetnames</a:t>
            </a:r>
            <a:r>
              <a:rPr lang="en-US" altLang="zh-CN" sz="2400" dirty="0"/>
              <a:t>=</a:t>
            </a:r>
            <a:r>
              <a:rPr lang="en-US" altLang="zh-CN" sz="2400" dirty="0" err="1"/>
              <a:t>workbook.sheetnames</a:t>
            </a:r>
            <a:r>
              <a:rPr lang="zh-CN" altLang="zh-CN" sz="2400" dirty="0"/>
              <a:t>获取工作簿</a:t>
            </a:r>
            <a:r>
              <a:rPr lang="en-US" altLang="zh-CN" sz="2400" dirty="0"/>
              <a:t>workbook</a:t>
            </a:r>
            <a:r>
              <a:rPr lang="zh-CN" altLang="zh-CN" sz="2400" dirty="0"/>
              <a:t>的所有工作表名称。</a:t>
            </a:r>
          </a:p>
          <a:p>
            <a:r>
              <a:rPr lang="en-US" altLang="zh-CN" sz="2400" dirty="0"/>
              <a:t>4</a:t>
            </a:r>
            <a:r>
              <a:rPr lang="zh-CN" altLang="zh-CN" sz="2400" dirty="0"/>
              <a:t>） 获取工作簿中的工作表对象</a:t>
            </a:r>
          </a:p>
          <a:p>
            <a:r>
              <a:rPr lang="zh-CN" altLang="zh-CN" sz="2400" dirty="0"/>
              <a:t>上一步获取的工作表名，可以被用来获取工作表对象。如使用命令</a:t>
            </a:r>
            <a:r>
              <a:rPr lang="en-US" altLang="zh-CN" sz="2400" dirty="0"/>
              <a:t>worksheet=workbook[</a:t>
            </a:r>
            <a:r>
              <a:rPr lang="en-US" altLang="zh-CN" sz="2400" dirty="0" err="1"/>
              <a:t>sheetnames</a:t>
            </a:r>
            <a:r>
              <a:rPr lang="en-US" altLang="zh-CN" sz="2400" dirty="0"/>
              <a:t>[0]]</a:t>
            </a:r>
            <a:r>
              <a:rPr lang="zh-CN" altLang="zh-CN" sz="2400" dirty="0"/>
              <a:t>，获取工作簿中第一张工作表的对象。</a:t>
            </a:r>
          </a:p>
        </p:txBody>
      </p:sp>
    </p:spTree>
    <p:extLst>
      <p:ext uri="{BB962C8B-B14F-4D97-AF65-F5344CB8AC3E}">
        <p14:creationId xmlns:p14="http://schemas.microsoft.com/office/powerpoint/2010/main" val="2326578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299" y="410845"/>
            <a:ext cx="3269343" cy="511110"/>
          </a:xfrm>
        </p:spPr>
        <p:txBody>
          <a:bodyPr/>
          <a:lstStyle/>
          <a:p>
            <a:r>
              <a:rPr lang="en-US" altLang="zh-CN" dirty="0" smtClean="0"/>
              <a:t>6.2</a:t>
            </a:r>
            <a:r>
              <a:rPr lang="zh-CN" altLang="en-US" dirty="0" smtClean="0"/>
              <a:t>文件</a:t>
            </a:r>
            <a:r>
              <a:rPr lang="zh-CN" altLang="en-US" dirty="0"/>
              <a:t>的打开与关闭</a:t>
            </a:r>
            <a:endParaRPr lang="zh-CN" altLang="en-US" b="0" dirty="0"/>
          </a:p>
        </p:txBody>
      </p:sp>
      <p:sp>
        <p:nvSpPr>
          <p:cNvPr id="3" name="矩形 2">
            <a:extLst>
              <a:ext uri="{FF2B5EF4-FFF2-40B4-BE49-F238E27FC236}">
                <a16:creationId xmlns:a16="http://schemas.microsoft.com/office/drawing/2014/main" xmlns="" id="{033D983E-D580-464D-AEA1-F03BE71EB0BF}"/>
              </a:ext>
            </a:extLst>
          </p:cNvPr>
          <p:cNvSpPr/>
          <p:nvPr/>
        </p:nvSpPr>
        <p:spPr>
          <a:xfrm>
            <a:off x="514125" y="1390857"/>
            <a:ext cx="10915875" cy="3674852"/>
          </a:xfrm>
          <a:prstGeom prst="rect">
            <a:avLst/>
          </a:prstGeom>
        </p:spPr>
        <p:txBody>
          <a:bodyPr wrap="square">
            <a:spAutoFit/>
          </a:bodyPr>
          <a:lstStyle/>
          <a:p>
            <a:pPr indent="256540">
              <a:lnSpc>
                <a:spcPct val="130000"/>
              </a:lnSpc>
              <a:spcBef>
                <a:spcPts val="600"/>
              </a:spcBef>
              <a:spcAft>
                <a:spcPts val="600"/>
              </a:spcAft>
              <a:buClr>
                <a:srgbClr val="1B3868"/>
              </a:buClr>
            </a:pPr>
            <a:r>
              <a:rPr lang="en-US" altLang="zh-CN" sz="2000" spc="300" dirty="0" smtClean="0">
                <a:solidFill>
                  <a:srgbClr val="1B3868"/>
                </a:solidFill>
                <a:ea typeface="微软雅黑 Light" panose="020B0502040204020203" pitchFamily="34" charset="-122"/>
              </a:rPr>
              <a:t>   </a:t>
            </a:r>
            <a:r>
              <a:rPr lang="zh-CN" altLang="zh-CN" sz="2000" spc="300" dirty="0" smtClean="0">
                <a:solidFill>
                  <a:srgbClr val="1B3868"/>
                </a:solidFill>
                <a:ea typeface="微软雅黑 Light" panose="020B0502040204020203" pitchFamily="34" charset="-122"/>
              </a:rPr>
              <a:t>大多数</a:t>
            </a:r>
            <a:r>
              <a:rPr lang="zh-CN" altLang="zh-CN" sz="2000" spc="300" dirty="0">
                <a:solidFill>
                  <a:srgbClr val="1B3868"/>
                </a:solidFill>
                <a:ea typeface="微软雅黑 Light" panose="020B0502040204020203" pitchFamily="34" charset="-122"/>
              </a:rPr>
              <a:t>文件都是存储在外部存储器，操作时需要先调入内存，才能处理。文件的打开操作就是将文件从外部存储器调入内存的过程，这个过程需要使用</a:t>
            </a:r>
            <a:r>
              <a:rPr lang="en-US" altLang="zh-CN" sz="2000" spc="300" dirty="0">
                <a:solidFill>
                  <a:srgbClr val="1B3868"/>
                </a:solidFill>
                <a:ea typeface="微软雅黑 Light" panose="020B0502040204020203" pitchFamily="34" charset="-122"/>
              </a:rPr>
              <a:t>open</a:t>
            </a:r>
            <a:r>
              <a:rPr lang="zh-CN" altLang="zh-CN" sz="2000" spc="300" dirty="0">
                <a:solidFill>
                  <a:srgbClr val="1B3868"/>
                </a:solidFill>
                <a:ea typeface="微软雅黑 Light" panose="020B0502040204020203" pitchFamily="34" charset="-122"/>
              </a:rPr>
              <a:t>命令，生成</a:t>
            </a:r>
            <a:r>
              <a:rPr lang="en-US" altLang="zh-CN" sz="2000" spc="300" dirty="0">
                <a:solidFill>
                  <a:srgbClr val="1B3868"/>
                </a:solidFill>
                <a:ea typeface="微软雅黑 Light" panose="020B0502040204020203" pitchFamily="34" charset="-122"/>
              </a:rPr>
              <a:t>file</a:t>
            </a:r>
            <a:r>
              <a:rPr lang="zh-CN" altLang="zh-CN" sz="2000" spc="300" dirty="0">
                <a:solidFill>
                  <a:srgbClr val="1B3868"/>
                </a:solidFill>
                <a:ea typeface="微软雅黑 Light" panose="020B0502040204020203" pitchFamily="34" charset="-122"/>
              </a:rPr>
              <a:t>对象。具体的语法格式如下：</a:t>
            </a:r>
          </a:p>
          <a:p>
            <a:pPr indent="256540">
              <a:lnSpc>
                <a:spcPct val="130000"/>
              </a:lnSpc>
              <a:spcBef>
                <a:spcPts val="600"/>
              </a:spcBef>
              <a:spcAft>
                <a:spcPts val="600"/>
              </a:spcAft>
              <a:buClr>
                <a:srgbClr val="1B3868"/>
              </a:buClr>
            </a:pPr>
            <a:r>
              <a:rPr lang="en-US" altLang="zh-CN" sz="2000" spc="300" dirty="0">
                <a:solidFill>
                  <a:srgbClr val="1B3868"/>
                </a:solidFill>
                <a:ea typeface="微软雅黑 Light" panose="020B0502040204020203" pitchFamily="34" charset="-122"/>
              </a:rPr>
              <a:t>&lt;File </a:t>
            </a:r>
            <a:r>
              <a:rPr lang="zh-CN" altLang="zh-CN" sz="2000" spc="300" dirty="0">
                <a:solidFill>
                  <a:srgbClr val="1B3868"/>
                </a:solidFill>
                <a:ea typeface="微软雅黑 Light" panose="020B0502040204020203" pitchFamily="34" charset="-122"/>
              </a:rPr>
              <a:t>对象名</a:t>
            </a:r>
            <a:r>
              <a:rPr lang="en-US" altLang="zh-CN" sz="2000" spc="300" dirty="0">
                <a:solidFill>
                  <a:srgbClr val="1B3868"/>
                </a:solidFill>
                <a:ea typeface="微软雅黑 Light" panose="020B0502040204020203" pitchFamily="34" charset="-122"/>
              </a:rPr>
              <a:t>&gt; = open(&lt;</a:t>
            </a:r>
            <a:r>
              <a:rPr lang="zh-CN" altLang="zh-CN" sz="2000" spc="300" dirty="0">
                <a:solidFill>
                  <a:srgbClr val="1B3868"/>
                </a:solidFill>
                <a:ea typeface="微软雅黑 Light" panose="020B0502040204020203" pitchFamily="34" charset="-122"/>
              </a:rPr>
              <a:t>文件名</a:t>
            </a:r>
            <a:r>
              <a:rPr lang="en-US" altLang="zh-CN" sz="2000" spc="300" dirty="0">
                <a:solidFill>
                  <a:srgbClr val="1B3868"/>
                </a:solidFill>
                <a:ea typeface="微软雅黑 Light" panose="020B0502040204020203" pitchFamily="34" charset="-122"/>
              </a:rPr>
              <a:t>&gt;,&lt;</a:t>
            </a:r>
            <a:r>
              <a:rPr lang="zh-CN" altLang="zh-CN" sz="2000" spc="300" dirty="0">
                <a:solidFill>
                  <a:srgbClr val="1B3868"/>
                </a:solidFill>
                <a:ea typeface="微软雅黑 Light" panose="020B0502040204020203" pitchFamily="34" charset="-122"/>
              </a:rPr>
              <a:t>打开模式</a:t>
            </a:r>
            <a:r>
              <a:rPr lang="en-US" altLang="zh-CN" sz="2000" spc="300" dirty="0" smtClean="0">
                <a:solidFill>
                  <a:srgbClr val="1B3868"/>
                </a:solidFill>
                <a:ea typeface="微软雅黑 Light" panose="020B0502040204020203" pitchFamily="34" charset="-122"/>
              </a:rPr>
              <a:t>&gt;)</a:t>
            </a:r>
          </a:p>
          <a:p>
            <a:pPr indent="256540">
              <a:lnSpc>
                <a:spcPct val="130000"/>
              </a:lnSpc>
              <a:spcBef>
                <a:spcPts val="600"/>
              </a:spcBef>
              <a:spcAft>
                <a:spcPts val="600"/>
              </a:spcAft>
              <a:buClr>
                <a:srgbClr val="1B3868"/>
              </a:buClr>
            </a:pPr>
            <a:r>
              <a:rPr lang="zh-CN" altLang="en-US" sz="2000" spc="300" dirty="0" smtClean="0">
                <a:solidFill>
                  <a:srgbClr val="1B3868"/>
                </a:solidFill>
                <a:ea typeface="微软雅黑 Light" panose="020B0502040204020203" pitchFamily="34" charset="-122"/>
              </a:rPr>
              <a:t>   文件名</a:t>
            </a:r>
            <a:r>
              <a:rPr lang="zh-CN" altLang="en-US" sz="2000" spc="300" dirty="0">
                <a:solidFill>
                  <a:srgbClr val="1B3868"/>
                </a:solidFill>
                <a:ea typeface="微软雅黑 Light" panose="020B0502040204020203" pitchFamily="34" charset="-122"/>
              </a:rPr>
              <a:t>包括文件的路径和名称。在</a:t>
            </a:r>
            <a:r>
              <a:rPr lang="en-US" altLang="zh-CN" sz="2000" spc="300" dirty="0">
                <a:solidFill>
                  <a:srgbClr val="1B3868"/>
                </a:solidFill>
                <a:ea typeface="微软雅黑 Light" panose="020B0502040204020203" pitchFamily="34" charset="-122"/>
              </a:rPr>
              <a:t>Python</a:t>
            </a:r>
            <a:r>
              <a:rPr lang="zh-CN" altLang="en-US" sz="2000" spc="300" dirty="0">
                <a:solidFill>
                  <a:srgbClr val="1B3868"/>
                </a:solidFill>
                <a:ea typeface="微软雅黑 Light" panose="020B0502040204020203" pitchFamily="34" charset="-122"/>
              </a:rPr>
              <a:t>中，如果需要打开与程序文件不在同一目录下的文件都需要提供文件路径，文件的路径可以使用绝对路径，也可以使用相对路径。</a:t>
            </a:r>
          </a:p>
          <a:p>
            <a:pPr indent="256540">
              <a:lnSpc>
                <a:spcPct val="130000"/>
              </a:lnSpc>
              <a:spcBef>
                <a:spcPts val="600"/>
              </a:spcBef>
              <a:spcAft>
                <a:spcPts val="600"/>
              </a:spcAft>
              <a:buClr>
                <a:srgbClr val="1B3868"/>
              </a:buClr>
            </a:pPr>
            <a:endParaRPr lang="zh-CN" altLang="zh-CN" sz="1600" spc="300" dirty="0">
              <a:solidFill>
                <a:srgbClr val="1B3868"/>
              </a:solidFill>
              <a:ea typeface="微软雅黑 Light" panose="020B0502040204020203" pitchFamily="34" charset="-122"/>
            </a:endParaRPr>
          </a:p>
        </p:txBody>
      </p:sp>
      <p:sp>
        <p:nvSpPr>
          <p:cNvPr id="4" name="矩形 3"/>
          <p:cNvSpPr/>
          <p:nvPr/>
        </p:nvSpPr>
        <p:spPr>
          <a:xfrm>
            <a:off x="1034769" y="4713905"/>
            <a:ext cx="3070071" cy="369332"/>
          </a:xfrm>
          <a:prstGeom prst="rect">
            <a:avLst/>
          </a:prstGeom>
        </p:spPr>
        <p:txBody>
          <a:bodyPr wrap="none">
            <a:spAutoFit/>
          </a:bodyPr>
          <a:lstStyle/>
          <a:p>
            <a:r>
              <a:rPr lang="en-US" altLang="zh-CN" dirty="0"/>
              <a:t>file=open(</a:t>
            </a:r>
            <a:r>
              <a:rPr lang="en-US" altLang="zh-CN" dirty="0" smtClean="0"/>
              <a:t>'</a:t>
            </a:r>
            <a:r>
              <a:rPr lang="en-US" altLang="zh-CN" dirty="0" err="1" smtClean="0"/>
              <a:t>text.txt</a:t>
            </a:r>
            <a:r>
              <a:rPr lang="en-US" altLang="zh-CN" dirty="0" err="1"/>
              <a:t>','r</a:t>
            </a:r>
            <a:r>
              <a:rPr lang="en-US" altLang="zh-CN" dirty="0"/>
              <a:t>')</a:t>
            </a:r>
            <a:endParaRPr lang="zh-CN" altLang="en-US" dirty="0"/>
          </a:p>
        </p:txBody>
      </p:sp>
      <p:sp>
        <p:nvSpPr>
          <p:cNvPr id="5" name="矩形 4"/>
          <p:cNvSpPr/>
          <p:nvPr/>
        </p:nvSpPr>
        <p:spPr>
          <a:xfrm>
            <a:off x="891411" y="5215038"/>
            <a:ext cx="3857146" cy="369332"/>
          </a:xfrm>
          <a:prstGeom prst="rect">
            <a:avLst/>
          </a:prstGeom>
        </p:spPr>
        <p:txBody>
          <a:bodyPr wrap="none">
            <a:spAutoFit/>
          </a:bodyPr>
          <a:lstStyle/>
          <a:p>
            <a:r>
              <a:rPr lang="en-US" altLang="zh-CN" dirty="0"/>
              <a:t> </a:t>
            </a:r>
            <a:r>
              <a:rPr lang="en-US" altLang="zh-CN" dirty="0" smtClean="0"/>
              <a:t> file=open</a:t>
            </a:r>
            <a:r>
              <a:rPr lang="en-US" altLang="zh-CN" dirty="0"/>
              <a:t>(</a:t>
            </a:r>
            <a:r>
              <a:rPr lang="en-US" altLang="zh-CN" dirty="0" smtClean="0"/>
              <a:t>'E\\</a:t>
            </a:r>
            <a:r>
              <a:rPr lang="en-US" altLang="zh-CN" dirty="0"/>
              <a:t>python</a:t>
            </a:r>
            <a:r>
              <a:rPr lang="en-US" altLang="zh-CN" dirty="0" smtClean="0"/>
              <a:t>\\6\\</a:t>
            </a:r>
            <a:r>
              <a:rPr lang="en-US" altLang="zh-CN" dirty="0" err="1"/>
              <a:t>text.txt','r</a:t>
            </a:r>
            <a:r>
              <a:rPr lang="en-US" altLang="zh-CN" dirty="0"/>
              <a:t>')</a:t>
            </a:r>
            <a:endParaRPr lang="zh-CN" altLang="en-US" dirty="0"/>
          </a:p>
        </p:txBody>
      </p:sp>
      <p:sp>
        <p:nvSpPr>
          <p:cNvPr id="6" name="矩形 5"/>
          <p:cNvSpPr/>
          <p:nvPr/>
        </p:nvSpPr>
        <p:spPr>
          <a:xfrm>
            <a:off x="1025967" y="5704506"/>
            <a:ext cx="3602268" cy="369332"/>
          </a:xfrm>
          <a:prstGeom prst="rect">
            <a:avLst/>
          </a:prstGeom>
        </p:spPr>
        <p:txBody>
          <a:bodyPr wrap="none">
            <a:spAutoFit/>
          </a:bodyPr>
          <a:lstStyle/>
          <a:p>
            <a:r>
              <a:rPr lang="en-US" altLang="zh-CN" dirty="0" smtClean="0"/>
              <a:t>file=open(</a:t>
            </a:r>
            <a:r>
              <a:rPr lang="en-US" altLang="zh-CN" dirty="0" err="1" smtClean="0"/>
              <a:t>r‘E</a:t>
            </a:r>
            <a:r>
              <a:rPr lang="en-US" altLang="zh-CN" dirty="0" smtClean="0"/>
              <a:t>:\python\6\</a:t>
            </a:r>
            <a:r>
              <a:rPr lang="en-US" altLang="zh-CN" dirty="0" err="1" smtClean="0"/>
              <a:t>text.txt</a:t>
            </a:r>
            <a:r>
              <a:rPr lang="en-US" altLang="zh-CN" dirty="0" err="1"/>
              <a:t>','r</a:t>
            </a:r>
            <a:r>
              <a:rPr lang="en-US" altLang="zh-CN" dirty="0"/>
              <a:t>')</a:t>
            </a:r>
            <a:endParaRPr lang="zh-CN" altLang="en-US" dirty="0"/>
          </a:p>
        </p:txBody>
      </p:sp>
      <p:sp>
        <p:nvSpPr>
          <p:cNvPr id="7" name="矩形 6"/>
          <p:cNvSpPr/>
          <p:nvPr/>
        </p:nvSpPr>
        <p:spPr>
          <a:xfrm>
            <a:off x="6131367" y="5552889"/>
            <a:ext cx="5788490" cy="923330"/>
          </a:xfrm>
          <a:prstGeom prst="rect">
            <a:avLst/>
          </a:prstGeom>
        </p:spPr>
        <p:txBody>
          <a:bodyPr wrap="square">
            <a:spAutoFit/>
          </a:bodyPr>
          <a:lstStyle/>
          <a:p>
            <a:r>
              <a:rPr lang="zh-CN" altLang="en-US" dirty="0" smtClean="0"/>
              <a:t>注意：添加文件路径时</a:t>
            </a:r>
            <a:r>
              <a:rPr lang="en-US" altLang="zh-CN" dirty="0" smtClean="0"/>
              <a:t>,’\’</a:t>
            </a:r>
            <a:r>
              <a:rPr lang="zh-CN" altLang="en-US" dirty="0" smtClean="0"/>
              <a:t>代表转义字符，所以在写文件地址时，采用</a:t>
            </a:r>
            <a:r>
              <a:rPr lang="en-US" altLang="zh-CN" dirty="0" smtClean="0"/>
              <a:t>r</a:t>
            </a:r>
            <a:r>
              <a:rPr lang="zh-CN" altLang="en-US" dirty="0" smtClean="0"/>
              <a:t>输入，或者加双反斜杠。</a:t>
            </a:r>
            <a:endParaRPr lang="en-US" altLang="zh-CN" dirty="0" smtClean="0"/>
          </a:p>
          <a:p>
            <a:endParaRPr lang="zh-CN" altLang="en-US" dirty="0"/>
          </a:p>
        </p:txBody>
      </p:sp>
    </p:spTree>
    <p:extLst>
      <p:ext uri="{BB962C8B-B14F-4D97-AF65-F5344CB8AC3E}">
        <p14:creationId xmlns:p14="http://schemas.microsoft.com/office/powerpoint/2010/main" val="271476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Excel</a:t>
            </a:r>
            <a:r>
              <a:rPr lang="zh-CN" altLang="zh-CN" dirty="0"/>
              <a:t>文件的读写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43785" y="1212734"/>
            <a:ext cx="10827953" cy="4062651"/>
          </a:xfrm>
          <a:prstGeom prst="rect">
            <a:avLst/>
          </a:prstGeom>
        </p:spPr>
        <p:txBody>
          <a:bodyPr wrap="square">
            <a:spAutoFit/>
          </a:bodyPr>
          <a:lstStyle/>
          <a:p>
            <a:r>
              <a:rPr lang="en-US" altLang="zh-CN" sz="2000" dirty="0"/>
              <a:t> </a:t>
            </a:r>
            <a:endParaRPr lang="zh-CN" altLang="zh-CN" sz="2000" dirty="0"/>
          </a:p>
          <a:p>
            <a:r>
              <a:rPr lang="en-US" altLang="zh-CN" sz="2000" dirty="0"/>
              <a:t>5</a:t>
            </a:r>
            <a:r>
              <a:rPr lang="zh-CN" altLang="zh-CN" sz="2000" dirty="0"/>
              <a:t>）获取工作表的属性</a:t>
            </a:r>
          </a:p>
          <a:p>
            <a:r>
              <a:rPr lang="zh-CN" altLang="zh-CN" sz="2000" dirty="0"/>
              <a:t>获取工作表对象后，可以获取工作表的相应属性，这些属性包括工作表的行数、列数，工作表名称。调用工作表对象的</a:t>
            </a:r>
            <a:r>
              <a:rPr lang="en-US" altLang="zh-CN" sz="2000" dirty="0"/>
              <a:t>title</a:t>
            </a:r>
            <a:r>
              <a:rPr lang="zh-CN" altLang="zh-CN" sz="2000" dirty="0"/>
              <a:t>属性可以获取该工作表的名称，例如使用</a:t>
            </a:r>
            <a:r>
              <a:rPr lang="en-US" altLang="zh-CN" sz="2000" dirty="0" err="1"/>
              <a:t>sheet.title</a:t>
            </a:r>
            <a:r>
              <a:rPr lang="zh-CN" altLang="zh-CN" sz="2000" dirty="0"/>
              <a:t>命令获取</a:t>
            </a:r>
            <a:r>
              <a:rPr lang="en-US" altLang="zh-CN" sz="2000" dirty="0"/>
              <a:t>sheet</a:t>
            </a:r>
            <a:r>
              <a:rPr lang="zh-CN" altLang="zh-CN" sz="2000" dirty="0"/>
              <a:t>工作表的名称。通过工作表对象的</a:t>
            </a:r>
            <a:r>
              <a:rPr lang="en-US" altLang="zh-CN" sz="2000" dirty="0" err="1"/>
              <a:t>max_row</a:t>
            </a:r>
            <a:r>
              <a:rPr lang="zh-CN" altLang="zh-CN" sz="2000" dirty="0"/>
              <a:t>属性获取工作表行数，通过</a:t>
            </a:r>
            <a:r>
              <a:rPr lang="en-US" altLang="zh-CN" sz="2000" dirty="0" err="1"/>
              <a:t>max_column</a:t>
            </a:r>
            <a:r>
              <a:rPr lang="zh-CN" altLang="zh-CN" sz="2000" dirty="0"/>
              <a:t>属性获取工作表的列数。</a:t>
            </a:r>
          </a:p>
          <a:p>
            <a:r>
              <a:rPr lang="en-US" altLang="zh-CN" sz="2000" dirty="0"/>
              <a:t>6</a:t>
            </a:r>
            <a:r>
              <a:rPr lang="zh-CN" altLang="zh-CN" sz="2000" dirty="0"/>
              <a:t>）按行或列方式获取表中的数据</a:t>
            </a:r>
          </a:p>
          <a:p>
            <a:r>
              <a:rPr lang="zh-CN" altLang="zh-CN" sz="2000" dirty="0"/>
              <a:t>若想以行方式或者列方式获取整个工作表的内容，需要使用以下两个生成器。</a:t>
            </a:r>
            <a:r>
              <a:rPr lang="en-US" altLang="zh-CN" sz="2000" dirty="0" err="1"/>
              <a:t>sheet.rows</a:t>
            </a:r>
            <a:r>
              <a:rPr lang="zh-CN" altLang="zh-CN" sz="2000" dirty="0"/>
              <a:t>生成器存放每一行数据，</a:t>
            </a:r>
            <a:r>
              <a:rPr lang="en-US" altLang="zh-CN" sz="2000" dirty="0" err="1"/>
              <a:t>sheet.columns</a:t>
            </a:r>
            <a:r>
              <a:rPr lang="zh-CN" altLang="zh-CN" sz="2000" dirty="0"/>
              <a:t>生成器存放每一列数据。</a:t>
            </a:r>
          </a:p>
          <a:p>
            <a:r>
              <a:rPr lang="en-US" altLang="zh-CN" sz="2000" dirty="0"/>
              <a:t>7</a:t>
            </a:r>
            <a:r>
              <a:rPr lang="zh-CN" altLang="zh-CN" sz="2000" dirty="0"/>
              <a:t>）获取某一单元格的数据</a:t>
            </a:r>
          </a:p>
          <a:p>
            <a:r>
              <a:rPr lang="zh-CN" altLang="zh-CN" sz="2000" dirty="0"/>
              <a:t>工作表对象的</a:t>
            </a:r>
            <a:r>
              <a:rPr lang="en-US" altLang="zh-CN" sz="2000" dirty="0"/>
              <a:t>cell(</a:t>
            </a:r>
            <a:r>
              <a:rPr lang="en-US" altLang="zh-CN" sz="2000" dirty="0" err="1"/>
              <a:t>i,j</a:t>
            </a:r>
            <a:r>
              <a:rPr lang="en-US" altLang="zh-CN" sz="2000" dirty="0"/>
              <a:t>)</a:t>
            </a:r>
            <a:r>
              <a:rPr lang="zh-CN" altLang="zh-CN" sz="2000" dirty="0"/>
              <a:t>方法返回工作表中的第</a:t>
            </a:r>
            <a:r>
              <a:rPr lang="en-US" altLang="zh-CN" sz="2000" dirty="0"/>
              <a:t>i</a:t>
            </a:r>
            <a:r>
              <a:rPr lang="zh-CN" altLang="zh-CN" sz="2000" dirty="0"/>
              <a:t>行、第</a:t>
            </a:r>
            <a:r>
              <a:rPr lang="en-US" altLang="zh-CN" sz="2000" dirty="0"/>
              <a:t>j</a:t>
            </a:r>
            <a:r>
              <a:rPr lang="zh-CN" altLang="zh-CN" sz="2000" dirty="0"/>
              <a:t>列的单元格对象，通过该对象的</a:t>
            </a:r>
            <a:r>
              <a:rPr lang="en-US" altLang="zh-CN" sz="2000" dirty="0"/>
              <a:t>value</a:t>
            </a:r>
            <a:r>
              <a:rPr lang="zh-CN" altLang="zh-CN" sz="2000" dirty="0"/>
              <a:t>属性可以得到该单元格的值。需要注意的是，此处的行标</a:t>
            </a:r>
            <a:r>
              <a:rPr lang="en-US" altLang="zh-CN" sz="2000" dirty="0"/>
              <a:t>i</a:t>
            </a:r>
            <a:r>
              <a:rPr lang="zh-CN" altLang="zh-CN" sz="2000" dirty="0"/>
              <a:t>和列标</a:t>
            </a:r>
            <a:r>
              <a:rPr lang="en-US" altLang="zh-CN" sz="2000" dirty="0"/>
              <a:t>j</a:t>
            </a:r>
            <a:r>
              <a:rPr lang="zh-CN" altLang="zh-CN" sz="2000" dirty="0"/>
              <a:t>都从</a:t>
            </a:r>
            <a:r>
              <a:rPr lang="en-US" altLang="zh-CN" sz="2000" dirty="0"/>
              <a:t>1</a:t>
            </a:r>
            <a:r>
              <a:rPr lang="zh-CN" altLang="zh-CN" sz="2000" dirty="0"/>
              <a:t>开始计数，而在</a:t>
            </a:r>
            <a:r>
              <a:rPr lang="en-US" altLang="zh-CN" sz="2000" dirty="0" err="1"/>
              <a:t>xlrd</a:t>
            </a:r>
            <a:r>
              <a:rPr lang="zh-CN" altLang="zh-CN" sz="2000" dirty="0"/>
              <a:t>模块中下标是从</a:t>
            </a:r>
            <a:r>
              <a:rPr lang="en-US" altLang="zh-CN" sz="2000" dirty="0"/>
              <a:t>0</a:t>
            </a:r>
            <a:r>
              <a:rPr lang="zh-CN" altLang="zh-CN" sz="2000" dirty="0"/>
              <a:t>开始计数的。</a:t>
            </a:r>
          </a:p>
        </p:txBody>
      </p:sp>
    </p:spTree>
    <p:extLst>
      <p:ext uri="{BB962C8B-B14F-4D97-AF65-F5344CB8AC3E}">
        <p14:creationId xmlns:p14="http://schemas.microsoft.com/office/powerpoint/2010/main" val="35304498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a:t>Excel</a:t>
            </a:r>
            <a:r>
              <a:rPr lang="zh-CN" altLang="zh-CN" dirty="0"/>
              <a:t>文件的读写</a:t>
            </a:r>
            <a:endParaRPr lang="zh-CN" altLang="en-US" dirty="0"/>
          </a:p>
        </p:txBody>
      </p:sp>
      <p:sp>
        <p:nvSpPr>
          <p:cNvPr id="32" name="矩形 31">
            <a:extLst>
              <a:ext uri="{FF2B5EF4-FFF2-40B4-BE49-F238E27FC236}">
                <a16:creationId xmlns:a16="http://schemas.microsoft.com/office/drawing/2014/main" xmlns="" id="{326C5B6B-426F-4E4E-9039-8E3B349B20A0}"/>
              </a:ext>
            </a:extLst>
          </p:cNvPr>
          <p:cNvSpPr/>
          <p:nvPr/>
        </p:nvSpPr>
        <p:spPr>
          <a:xfrm>
            <a:off x="478954" y="1212732"/>
            <a:ext cx="10669692" cy="4708981"/>
          </a:xfrm>
          <a:prstGeom prst="rect">
            <a:avLst/>
          </a:prstGeom>
        </p:spPr>
        <p:txBody>
          <a:bodyPr wrap="square">
            <a:spAutoFit/>
          </a:bodyPr>
          <a:lstStyle/>
          <a:p>
            <a:r>
              <a:rPr lang="zh-CN" altLang="zh-CN" sz="2000" dirty="0"/>
              <a:t>使用</a:t>
            </a:r>
            <a:r>
              <a:rPr lang="en-US" altLang="zh-CN" sz="2000" dirty="0" err="1"/>
              <a:t>openpyxl</a:t>
            </a:r>
            <a:r>
              <a:rPr lang="zh-CN" altLang="zh-CN" sz="2000" dirty="0"/>
              <a:t>模块创建并往</a:t>
            </a:r>
            <a:r>
              <a:rPr lang="en-US" altLang="zh-CN" sz="2000" dirty="0" err="1"/>
              <a:t>xlsx</a:t>
            </a:r>
            <a:r>
              <a:rPr lang="zh-CN" altLang="zh-CN" sz="2000" dirty="0"/>
              <a:t>文件中写入数据的基本步骤如下：</a:t>
            </a:r>
          </a:p>
          <a:p>
            <a:r>
              <a:rPr lang="en-US" altLang="zh-CN" sz="2000" dirty="0"/>
              <a:t>1</a:t>
            </a:r>
            <a:r>
              <a:rPr lang="zh-CN" altLang="zh-CN" sz="2000" dirty="0"/>
              <a:t>）导入</a:t>
            </a:r>
            <a:r>
              <a:rPr lang="en-US" altLang="zh-CN" sz="2000" dirty="0" err="1"/>
              <a:t>openpyxl</a:t>
            </a:r>
            <a:r>
              <a:rPr lang="zh-CN" altLang="zh-CN" sz="2000" dirty="0"/>
              <a:t>模块</a:t>
            </a:r>
          </a:p>
          <a:p>
            <a:r>
              <a:rPr lang="zh-CN" altLang="zh-CN" sz="2000" dirty="0"/>
              <a:t>使用命令</a:t>
            </a:r>
            <a:r>
              <a:rPr lang="en-US" altLang="zh-CN" sz="2000" dirty="0"/>
              <a:t>import </a:t>
            </a:r>
            <a:r>
              <a:rPr lang="en-US" altLang="zh-CN" sz="2000" dirty="0" err="1"/>
              <a:t>openpyxl</a:t>
            </a:r>
            <a:r>
              <a:rPr lang="zh-CN" altLang="zh-CN" sz="2000" dirty="0"/>
              <a:t>导入</a:t>
            </a:r>
            <a:r>
              <a:rPr lang="en-US" altLang="zh-CN" sz="2000" dirty="0" err="1"/>
              <a:t>openpyxl</a:t>
            </a:r>
            <a:r>
              <a:rPr lang="zh-CN" altLang="zh-CN" sz="2000" dirty="0"/>
              <a:t>模块。</a:t>
            </a:r>
          </a:p>
          <a:p>
            <a:r>
              <a:rPr lang="en-US" altLang="zh-CN" sz="2000" dirty="0"/>
              <a:t>2</a:t>
            </a:r>
            <a:r>
              <a:rPr lang="zh-CN" altLang="zh-CN" sz="2000" dirty="0"/>
              <a:t>）创建工作簿和获取工作表</a:t>
            </a:r>
          </a:p>
          <a:p>
            <a:r>
              <a:rPr lang="zh-CN" altLang="zh-CN" sz="2000" dirty="0"/>
              <a:t>使用命令</a:t>
            </a:r>
            <a:r>
              <a:rPr lang="en-US" altLang="zh-CN" sz="2000" dirty="0"/>
              <a:t>workbook=</a:t>
            </a:r>
            <a:r>
              <a:rPr lang="en-US" altLang="zh-CN" sz="2000" dirty="0" err="1"/>
              <a:t>openpyxl.Workbook</a:t>
            </a:r>
            <a:r>
              <a:rPr lang="en-US" altLang="zh-CN" sz="2000" dirty="0"/>
              <a:t>() </a:t>
            </a:r>
            <a:r>
              <a:rPr lang="zh-CN" altLang="zh-CN" sz="2000" dirty="0"/>
              <a:t>创建一个工作簿对象。创建工作簿对象后，默认有一个名为</a:t>
            </a:r>
            <a:r>
              <a:rPr lang="en-US" altLang="zh-CN" sz="2000" dirty="0"/>
              <a:t>sheet</a:t>
            </a:r>
            <a:r>
              <a:rPr lang="zh-CN" altLang="zh-CN" sz="2000" dirty="0"/>
              <a:t>的工作表。通过工作簿的</a:t>
            </a:r>
            <a:r>
              <a:rPr lang="en-US" altLang="zh-CN" sz="2000" dirty="0"/>
              <a:t>active</a:t>
            </a:r>
            <a:r>
              <a:rPr lang="zh-CN" altLang="zh-CN" sz="2000" dirty="0"/>
              <a:t>属性可以获得工作簿当前活动的工作表。</a:t>
            </a:r>
          </a:p>
          <a:p>
            <a:r>
              <a:rPr lang="en-US" altLang="zh-CN" sz="2000" dirty="0"/>
              <a:t>3</a:t>
            </a:r>
            <a:r>
              <a:rPr lang="zh-CN" altLang="zh-CN" sz="2000" dirty="0"/>
              <a:t>）创建新的工作表</a:t>
            </a:r>
          </a:p>
          <a:p>
            <a:r>
              <a:rPr lang="zh-CN" altLang="zh-CN" sz="2000" dirty="0"/>
              <a:t>如果需要创建别的工作表，可以使用工作簿的</a:t>
            </a:r>
            <a:r>
              <a:rPr lang="en-US" altLang="zh-CN" sz="2000" dirty="0" err="1"/>
              <a:t>creat_sheet</a:t>
            </a:r>
            <a:r>
              <a:rPr lang="zh-CN" altLang="zh-CN" sz="2000" dirty="0"/>
              <a:t>方法将新工作表插入到指定位置，默认插入到最后。可以通过命令</a:t>
            </a:r>
            <a:r>
              <a:rPr lang="en-US" altLang="zh-CN" sz="2000" dirty="0"/>
              <a:t>sheet1.title=</a:t>
            </a:r>
            <a:r>
              <a:rPr lang="zh-CN" altLang="zh-CN" sz="2000" dirty="0"/>
              <a:t>“</a:t>
            </a:r>
            <a:r>
              <a:rPr lang="en-US" altLang="zh-CN" sz="2000" dirty="0" err="1"/>
              <a:t>sheetname</a:t>
            </a:r>
            <a:r>
              <a:rPr lang="zh-CN" altLang="zh-CN" sz="2000" dirty="0"/>
              <a:t>”为工作表制定一个新的名字。</a:t>
            </a:r>
          </a:p>
          <a:p>
            <a:r>
              <a:rPr lang="en-US" altLang="zh-CN" sz="2000" dirty="0"/>
              <a:t>4</a:t>
            </a:r>
            <a:r>
              <a:rPr lang="zh-CN" altLang="zh-CN" sz="2000" dirty="0"/>
              <a:t>）将数据写入工作表</a:t>
            </a:r>
          </a:p>
          <a:p>
            <a:r>
              <a:rPr lang="zh-CN" altLang="zh-CN" sz="2000" dirty="0"/>
              <a:t>可以用</a:t>
            </a:r>
            <a:r>
              <a:rPr lang="en-US" altLang="zh-CN" sz="2000" dirty="0"/>
              <a:t>sheet[</a:t>
            </a:r>
            <a:r>
              <a:rPr lang="zh-CN" altLang="zh-CN" sz="2000" dirty="0"/>
              <a:t>“列名，行号”</a:t>
            </a:r>
            <a:r>
              <a:rPr lang="en-US" altLang="zh-CN" sz="2000" dirty="0"/>
              <a:t>]=</a:t>
            </a:r>
            <a:r>
              <a:rPr lang="zh-CN" altLang="zh-CN" sz="2000" dirty="0"/>
              <a:t>“要写入的信息”格式，往</a:t>
            </a:r>
            <a:r>
              <a:rPr lang="en-US" altLang="zh-CN" sz="2000" dirty="0"/>
              <a:t>sheet</a:t>
            </a:r>
            <a:r>
              <a:rPr lang="zh-CN" altLang="zh-CN" sz="2000" dirty="0"/>
              <a:t>工作表中写入信息。也可以通过</a:t>
            </a:r>
            <a:r>
              <a:rPr lang="en-US" altLang="zh-CN" sz="2000" dirty="0" err="1"/>
              <a:t>sheet.cell</a:t>
            </a:r>
            <a:r>
              <a:rPr lang="en-US" altLang="zh-CN" sz="2000" dirty="0"/>
              <a:t>(row=</a:t>
            </a:r>
            <a:r>
              <a:rPr lang="en-US" altLang="zh-CN" sz="2000" dirty="0" err="1"/>
              <a:t>i,col</a:t>
            </a:r>
            <a:r>
              <a:rPr lang="en-US" altLang="zh-CN" sz="2000" dirty="0"/>
              <a:t>=j).value=</a:t>
            </a:r>
            <a:r>
              <a:rPr lang="zh-CN" altLang="zh-CN" sz="2000" dirty="0"/>
              <a:t>“要写入的信息”格式往</a:t>
            </a:r>
            <a:r>
              <a:rPr lang="en-US" altLang="zh-CN" sz="2000" dirty="0"/>
              <a:t>sheet</a:t>
            </a:r>
            <a:r>
              <a:rPr lang="zh-CN" altLang="zh-CN" sz="2000" dirty="0"/>
              <a:t>中写入数据，</a:t>
            </a:r>
            <a:r>
              <a:rPr lang="en-US" altLang="zh-CN" sz="2000" dirty="0"/>
              <a:t>i</a:t>
            </a:r>
            <a:r>
              <a:rPr lang="zh-CN" altLang="zh-CN" sz="2000" dirty="0"/>
              <a:t>和</a:t>
            </a:r>
            <a:r>
              <a:rPr lang="en-US" altLang="zh-CN" sz="2000" dirty="0"/>
              <a:t>j</a:t>
            </a:r>
            <a:r>
              <a:rPr lang="zh-CN" altLang="zh-CN" sz="2000" dirty="0"/>
              <a:t>分别表示行号和列号，从</a:t>
            </a:r>
            <a:r>
              <a:rPr lang="en-US" altLang="zh-CN" sz="2000" dirty="0"/>
              <a:t>1</a:t>
            </a:r>
            <a:r>
              <a:rPr lang="zh-CN" altLang="zh-CN" sz="2000" dirty="0"/>
              <a:t>开始计数。</a:t>
            </a:r>
          </a:p>
          <a:p>
            <a:r>
              <a:rPr lang="en-US" altLang="zh-CN" sz="2000" dirty="0"/>
              <a:t>5</a:t>
            </a:r>
            <a:r>
              <a:rPr lang="zh-CN" altLang="zh-CN" sz="2000" dirty="0"/>
              <a:t>）保存工作簿</a:t>
            </a:r>
          </a:p>
          <a:p>
            <a:r>
              <a:rPr lang="zh-CN" altLang="zh-CN" sz="2000" dirty="0"/>
              <a:t>利用命令</a:t>
            </a:r>
            <a:r>
              <a:rPr lang="en-US" altLang="zh-CN" sz="2000" dirty="0" err="1"/>
              <a:t>workbook.save</a:t>
            </a:r>
            <a:r>
              <a:rPr lang="en-US" altLang="zh-CN" sz="2000" dirty="0"/>
              <a:t>('</a:t>
            </a:r>
            <a:r>
              <a:rPr lang="zh-CN" altLang="zh-CN" sz="2000" dirty="0"/>
              <a:t>路径名</a:t>
            </a:r>
            <a:r>
              <a:rPr lang="en-US" altLang="zh-CN" sz="2000" dirty="0"/>
              <a:t>+</a:t>
            </a:r>
            <a:r>
              <a:rPr lang="zh-CN" altLang="zh-CN" sz="2000" dirty="0"/>
              <a:t>文件名</a:t>
            </a:r>
            <a:r>
              <a:rPr lang="en-US" altLang="zh-CN" sz="2000" dirty="0"/>
              <a:t>.</a:t>
            </a:r>
            <a:r>
              <a:rPr lang="en-US" altLang="zh-CN" sz="2000" dirty="0" err="1"/>
              <a:t>xlsx</a:t>
            </a:r>
            <a:r>
              <a:rPr lang="en-US" altLang="zh-CN" sz="2000" dirty="0"/>
              <a:t>') </a:t>
            </a:r>
            <a:r>
              <a:rPr lang="zh-CN" altLang="zh-CN" sz="2000" dirty="0"/>
              <a:t>保存工作簿对象。</a:t>
            </a:r>
          </a:p>
        </p:txBody>
      </p:sp>
    </p:spTree>
    <p:extLst>
      <p:ext uri="{BB962C8B-B14F-4D97-AF65-F5344CB8AC3E}">
        <p14:creationId xmlns:p14="http://schemas.microsoft.com/office/powerpoint/2010/main" val="1747938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zh-CN" altLang="zh-CN" dirty="0"/>
              <a:t>数据组织的维度</a:t>
            </a:r>
          </a:p>
        </p:txBody>
      </p:sp>
      <p:sp>
        <p:nvSpPr>
          <p:cNvPr id="32" name="矩形 31">
            <a:extLst>
              <a:ext uri="{FF2B5EF4-FFF2-40B4-BE49-F238E27FC236}">
                <a16:creationId xmlns:a16="http://schemas.microsoft.com/office/drawing/2014/main" xmlns="" id="{326C5B6B-426F-4E4E-9039-8E3B349B20A0}"/>
              </a:ext>
            </a:extLst>
          </p:cNvPr>
          <p:cNvSpPr/>
          <p:nvPr/>
        </p:nvSpPr>
        <p:spPr>
          <a:xfrm>
            <a:off x="373447" y="1520765"/>
            <a:ext cx="9683169" cy="2677656"/>
          </a:xfrm>
          <a:prstGeom prst="rect">
            <a:avLst/>
          </a:prstGeom>
        </p:spPr>
        <p:txBody>
          <a:bodyPr wrap="square">
            <a:spAutoFit/>
          </a:bodyPr>
          <a:lstStyle/>
          <a:p>
            <a:r>
              <a:rPr lang="en-US" altLang="zh-CN" sz="2400" dirty="0" smtClean="0"/>
              <a:t>        </a:t>
            </a:r>
            <a:r>
              <a:rPr lang="zh-CN" altLang="zh-CN" sz="2400" dirty="0" smtClean="0"/>
              <a:t>计算机</a:t>
            </a:r>
            <a:r>
              <a:rPr lang="zh-CN" altLang="zh-CN" sz="2400" dirty="0"/>
              <a:t>是能够根据指令操作数据的设备，因此操作数据是程序最重要的任务。根据数据的关系不同，数据组织可以分为一维数据、二维数据和高维数据。一维数据是由对等关系的有序或无序数据构成，采用线性方式组织。一维数据对应</a:t>
            </a:r>
            <a:r>
              <a:rPr lang="en-US" altLang="zh-CN" sz="2400" dirty="0"/>
              <a:t>Python</a:t>
            </a:r>
            <a:r>
              <a:rPr lang="zh-CN" altLang="zh-CN" sz="2400" dirty="0"/>
              <a:t>程序中的列表、数组和集合等类型的概念。二维数据是由多个一维数据构成，是一维数据的组合形式。高维数据由键值对类型的数据构成，采用对象方式组织。高维数据在网络系统中很常见，</a:t>
            </a:r>
            <a:r>
              <a:rPr lang="en-US" altLang="zh-CN" sz="2400" dirty="0"/>
              <a:t>HTML</a:t>
            </a:r>
            <a:r>
              <a:rPr lang="zh-CN" altLang="zh-CN" sz="2400" dirty="0"/>
              <a:t>、</a:t>
            </a:r>
            <a:r>
              <a:rPr lang="en-US" altLang="zh-CN" sz="2400" dirty="0"/>
              <a:t>XML</a:t>
            </a:r>
            <a:r>
              <a:rPr lang="zh-CN" altLang="zh-CN" sz="2400" dirty="0"/>
              <a:t>、</a:t>
            </a:r>
            <a:r>
              <a:rPr lang="en-US" altLang="zh-CN" sz="2400" dirty="0"/>
              <a:t>JSON</a:t>
            </a:r>
            <a:r>
              <a:rPr lang="zh-CN" altLang="zh-CN" sz="2400" dirty="0"/>
              <a:t>等都是高维数据组织的语法结构。</a:t>
            </a:r>
          </a:p>
        </p:txBody>
      </p:sp>
    </p:spTree>
    <p:extLst>
      <p:ext uri="{BB962C8B-B14F-4D97-AF65-F5344CB8AC3E}">
        <p14:creationId xmlns:p14="http://schemas.microsoft.com/office/powerpoint/2010/main" val="4083808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zh-CN" altLang="zh-CN" dirty="0"/>
              <a:t>一维数据的格式化和处理</a:t>
            </a:r>
          </a:p>
        </p:txBody>
      </p:sp>
      <p:sp>
        <p:nvSpPr>
          <p:cNvPr id="32" name="矩形 31">
            <a:extLst>
              <a:ext uri="{FF2B5EF4-FFF2-40B4-BE49-F238E27FC236}">
                <a16:creationId xmlns:a16="http://schemas.microsoft.com/office/drawing/2014/main" xmlns="" id="{326C5B6B-426F-4E4E-9039-8E3B349B20A0}"/>
              </a:ext>
            </a:extLst>
          </p:cNvPr>
          <p:cNvSpPr/>
          <p:nvPr/>
        </p:nvSpPr>
        <p:spPr>
          <a:xfrm>
            <a:off x="584462" y="1151488"/>
            <a:ext cx="9683169" cy="4893647"/>
          </a:xfrm>
          <a:prstGeom prst="rect">
            <a:avLst/>
          </a:prstGeom>
        </p:spPr>
        <p:txBody>
          <a:bodyPr wrap="square">
            <a:spAutoFit/>
          </a:bodyPr>
          <a:lstStyle/>
          <a:p>
            <a:r>
              <a:rPr lang="en-US" altLang="zh-CN" sz="2400" b="1" dirty="0"/>
              <a:t>1.</a:t>
            </a:r>
            <a:r>
              <a:rPr lang="zh-CN" altLang="zh-CN" sz="2400" b="1" dirty="0"/>
              <a:t>一维数据的表示</a:t>
            </a:r>
            <a:endParaRPr lang="zh-CN" altLang="zh-CN" sz="2400" dirty="0"/>
          </a:p>
          <a:p>
            <a:r>
              <a:rPr lang="zh-CN" altLang="zh-CN" sz="2400" dirty="0"/>
              <a:t>如果一维数据之间存在顺序，可以使用列表类型来表达一维数据。列表类型是表达一维数据，尤其是一维有序数据最合理的数据结构。如果一维数据之间没有顺序，则可以使用集合类型来表达。集合类型是表达一维无序数据最好的结构</a:t>
            </a:r>
            <a:r>
              <a:rPr lang="zh-CN" altLang="zh-CN" sz="2400" dirty="0" smtClean="0"/>
              <a:t>。</a:t>
            </a:r>
            <a:endParaRPr lang="en-US" altLang="zh-CN" sz="2400" dirty="0" smtClean="0"/>
          </a:p>
          <a:p>
            <a:r>
              <a:rPr lang="en-US" altLang="zh-CN" sz="2400" b="1" dirty="0"/>
              <a:t>2.</a:t>
            </a:r>
            <a:r>
              <a:rPr lang="zh-CN" altLang="zh-CN" sz="2400" b="1" dirty="0"/>
              <a:t>一维数据的存储</a:t>
            </a:r>
            <a:endParaRPr lang="zh-CN" altLang="zh-CN" sz="2400" dirty="0"/>
          </a:p>
          <a:p>
            <a:r>
              <a:rPr lang="zh-CN" altLang="zh-CN" sz="2400" dirty="0" smtClean="0"/>
              <a:t>一</a:t>
            </a:r>
            <a:r>
              <a:rPr lang="zh-CN" altLang="zh-CN" sz="2400" dirty="0"/>
              <a:t>维数据的存储方式分为以下三种：</a:t>
            </a:r>
          </a:p>
          <a:p>
            <a:r>
              <a:rPr lang="en-US" altLang="zh-CN" sz="2400" dirty="0"/>
              <a:t>1</a:t>
            </a:r>
            <a:r>
              <a:rPr lang="zh-CN" altLang="zh-CN" sz="2400" dirty="0"/>
              <a:t>）存储方式一： 空格分隔</a:t>
            </a:r>
          </a:p>
          <a:p>
            <a:r>
              <a:rPr lang="zh-CN" altLang="zh-CN" sz="2400" dirty="0"/>
              <a:t>使用一个或多个空格分隔进行存储，不换行</a:t>
            </a:r>
            <a:r>
              <a:rPr lang="zh-CN" altLang="zh-CN" sz="2400" dirty="0" smtClean="0"/>
              <a:t>。</a:t>
            </a:r>
            <a:endParaRPr lang="zh-CN" altLang="zh-CN" sz="2400" dirty="0"/>
          </a:p>
          <a:p>
            <a:r>
              <a:rPr lang="en-US" altLang="zh-CN" sz="2400" dirty="0"/>
              <a:t>2</a:t>
            </a:r>
            <a:r>
              <a:rPr lang="zh-CN" altLang="zh-CN" sz="2400" dirty="0"/>
              <a:t>）存储方式二：逗号分隔</a:t>
            </a:r>
          </a:p>
          <a:p>
            <a:r>
              <a:rPr lang="zh-CN" altLang="zh-CN" sz="2400" dirty="0"/>
              <a:t>使用英文半角逗号分隔数据进行存储，不换行</a:t>
            </a:r>
            <a:r>
              <a:rPr lang="zh-CN" altLang="zh-CN" sz="2400" dirty="0" smtClean="0"/>
              <a:t>。</a:t>
            </a:r>
            <a:endParaRPr lang="zh-CN" altLang="zh-CN" sz="2400" dirty="0"/>
          </a:p>
          <a:p>
            <a:r>
              <a:rPr lang="en-US" altLang="zh-CN" sz="2400" dirty="0"/>
              <a:t>3</a:t>
            </a:r>
            <a:r>
              <a:rPr lang="zh-CN" altLang="zh-CN" sz="2400" dirty="0"/>
              <a:t>）存储方式三：其他方式</a:t>
            </a:r>
          </a:p>
          <a:p>
            <a:r>
              <a:rPr lang="zh-CN" altLang="zh-CN" sz="2400" dirty="0"/>
              <a:t>使用其他符号或符号组合隔离，建议采用特殊符号</a:t>
            </a:r>
            <a:r>
              <a:rPr lang="zh-CN" altLang="zh-CN" sz="2400" dirty="0" smtClean="0"/>
              <a:t>。</a:t>
            </a:r>
            <a:endParaRPr lang="zh-CN" altLang="zh-CN" sz="2400" dirty="0"/>
          </a:p>
        </p:txBody>
      </p:sp>
    </p:spTree>
    <p:extLst>
      <p:ext uri="{BB962C8B-B14F-4D97-AF65-F5344CB8AC3E}">
        <p14:creationId xmlns:p14="http://schemas.microsoft.com/office/powerpoint/2010/main" val="3657818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zh-CN" altLang="zh-CN" dirty="0"/>
              <a:t>一维数据的格式化和处理</a:t>
            </a:r>
          </a:p>
        </p:txBody>
      </p:sp>
      <p:sp>
        <p:nvSpPr>
          <p:cNvPr id="32" name="矩形 31">
            <a:extLst>
              <a:ext uri="{FF2B5EF4-FFF2-40B4-BE49-F238E27FC236}">
                <a16:creationId xmlns:a16="http://schemas.microsoft.com/office/drawing/2014/main" xmlns="" id="{326C5B6B-426F-4E4E-9039-8E3B349B20A0}"/>
              </a:ext>
            </a:extLst>
          </p:cNvPr>
          <p:cNvSpPr/>
          <p:nvPr/>
        </p:nvSpPr>
        <p:spPr>
          <a:xfrm>
            <a:off x="496539" y="1151489"/>
            <a:ext cx="10194907" cy="4154984"/>
          </a:xfrm>
          <a:prstGeom prst="rect">
            <a:avLst/>
          </a:prstGeom>
        </p:spPr>
        <p:txBody>
          <a:bodyPr wrap="square">
            <a:spAutoFit/>
          </a:bodyPr>
          <a:lstStyle/>
          <a:p>
            <a:r>
              <a:rPr lang="en-US" altLang="zh-CN" sz="2400" b="1" dirty="0"/>
              <a:t>3.</a:t>
            </a:r>
            <a:r>
              <a:rPr lang="zh-CN" altLang="zh-CN" sz="2400" b="1" dirty="0"/>
              <a:t>一维数据的处理</a:t>
            </a:r>
            <a:endParaRPr lang="zh-CN" altLang="zh-CN" sz="2400" dirty="0"/>
          </a:p>
          <a:p>
            <a:r>
              <a:rPr lang="zh-CN" altLang="zh-CN" sz="2400" dirty="0"/>
              <a:t>一维数据的处理是指数据存储与数据表示之间的转换，即如何将存储的一维数据读入程序并表达为列表或集合，以及如何将程序表示的数据写入到文件中</a:t>
            </a:r>
            <a:r>
              <a:rPr lang="zh-CN" altLang="zh-CN" sz="2400" dirty="0" smtClean="0"/>
              <a:t>。</a:t>
            </a:r>
            <a:endParaRPr lang="zh-CN" altLang="zh-CN" sz="2400" dirty="0"/>
          </a:p>
          <a:p>
            <a:r>
              <a:rPr lang="zh-CN" altLang="zh-CN" sz="2400" dirty="0"/>
              <a:t>从文件中读取一维数据，需要将读取的内容利用分割符进行拆分，可通过</a:t>
            </a:r>
            <a:r>
              <a:rPr lang="en-US" altLang="zh-CN" sz="2400" dirty="0"/>
              <a:t>split()</a:t>
            </a:r>
            <a:r>
              <a:rPr lang="zh-CN" altLang="zh-CN" sz="2400" dirty="0"/>
              <a:t>函数实现。</a:t>
            </a:r>
            <a:r>
              <a:rPr lang="en-US" altLang="zh-CN" sz="2400" dirty="0"/>
              <a:t>Python</a:t>
            </a:r>
            <a:r>
              <a:rPr lang="zh-CN" altLang="zh-CN" sz="2400" dirty="0"/>
              <a:t>中</a:t>
            </a:r>
            <a:r>
              <a:rPr lang="en-US" altLang="zh-CN" sz="2400" dirty="0"/>
              <a:t>split()</a:t>
            </a:r>
            <a:r>
              <a:rPr lang="zh-CN" altLang="zh-CN" sz="2400" dirty="0"/>
              <a:t>函数的一般形式为：</a:t>
            </a:r>
          </a:p>
          <a:p>
            <a:r>
              <a:rPr lang="en-US" altLang="zh-CN" sz="2400" dirty="0" err="1"/>
              <a:t>str.split</a:t>
            </a:r>
            <a:r>
              <a:rPr lang="en-US" altLang="zh-CN" sz="2400" dirty="0"/>
              <a:t>(</a:t>
            </a:r>
            <a:r>
              <a:rPr lang="en-US" altLang="zh-CN" sz="2400" dirty="0" err="1"/>
              <a:t>sep</a:t>
            </a:r>
            <a:r>
              <a:rPr lang="en-US" altLang="zh-CN" sz="2400" dirty="0"/>
              <a:t>, </a:t>
            </a:r>
            <a:r>
              <a:rPr lang="en-US" altLang="zh-CN" sz="2400" dirty="0" err="1"/>
              <a:t>maxsplit</a:t>
            </a:r>
            <a:r>
              <a:rPr lang="en-US" altLang="zh-CN" sz="2400" dirty="0"/>
              <a:t>)</a:t>
            </a:r>
            <a:endParaRPr lang="zh-CN" altLang="zh-CN" sz="2400" dirty="0"/>
          </a:p>
          <a:p>
            <a:r>
              <a:rPr lang="zh-CN" altLang="zh-CN" sz="2400" dirty="0"/>
              <a:t>其具体功能为：拆分字符串，即通过指定分隔符对字符串进行切片，并返回分割后的字符串列表。其中，</a:t>
            </a:r>
            <a:r>
              <a:rPr lang="en-US" altLang="zh-CN" sz="2400" dirty="0" err="1"/>
              <a:t>sep</a:t>
            </a:r>
            <a:r>
              <a:rPr lang="zh-CN" altLang="zh-CN" sz="2400" dirty="0"/>
              <a:t>表示为分隔符，默认为空格。若字符串中没有分隔符，则把整个字符串作为列表的一个元素。</a:t>
            </a:r>
            <a:r>
              <a:rPr lang="en-US" altLang="zh-CN" sz="2400" dirty="0" err="1"/>
              <a:t>maxsplit</a:t>
            </a:r>
            <a:r>
              <a:rPr lang="zh-CN" altLang="zh-CN" sz="2400" dirty="0"/>
              <a:t>表示分割次数。</a:t>
            </a:r>
          </a:p>
        </p:txBody>
      </p:sp>
    </p:spTree>
    <p:extLst>
      <p:ext uri="{BB962C8B-B14F-4D97-AF65-F5344CB8AC3E}">
        <p14:creationId xmlns:p14="http://schemas.microsoft.com/office/powerpoint/2010/main" val="10106885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zh-CN" altLang="zh-CN" dirty="0"/>
              <a:t>一维数据的格式化和处理</a:t>
            </a:r>
          </a:p>
        </p:txBody>
      </p:sp>
      <p:sp>
        <p:nvSpPr>
          <p:cNvPr id="32" name="矩形 31">
            <a:extLst>
              <a:ext uri="{FF2B5EF4-FFF2-40B4-BE49-F238E27FC236}">
                <a16:creationId xmlns:a16="http://schemas.microsoft.com/office/drawing/2014/main" xmlns="" id="{326C5B6B-426F-4E4E-9039-8E3B349B20A0}"/>
              </a:ext>
            </a:extLst>
          </p:cNvPr>
          <p:cNvSpPr/>
          <p:nvPr/>
        </p:nvSpPr>
        <p:spPr>
          <a:xfrm>
            <a:off x="654800" y="1415259"/>
            <a:ext cx="10370754" cy="2308324"/>
          </a:xfrm>
          <a:prstGeom prst="rect">
            <a:avLst/>
          </a:prstGeom>
        </p:spPr>
        <p:txBody>
          <a:bodyPr wrap="square">
            <a:spAutoFit/>
          </a:bodyPr>
          <a:lstStyle/>
          <a:p>
            <a:r>
              <a:rPr lang="en-US" altLang="zh-CN" sz="2400" dirty="0" smtClean="0"/>
              <a:t>       </a:t>
            </a:r>
            <a:r>
              <a:rPr lang="zh-CN" altLang="zh-CN" sz="2400" dirty="0" smtClean="0"/>
              <a:t>将</a:t>
            </a:r>
            <a:r>
              <a:rPr lang="zh-CN" altLang="zh-CN" sz="2400" dirty="0"/>
              <a:t>一维数据写入文件需要将各元素通过分隔符连接起来，可通过</a:t>
            </a:r>
            <a:r>
              <a:rPr lang="en-US" altLang="zh-CN" sz="2400" dirty="0"/>
              <a:t>join()</a:t>
            </a:r>
            <a:r>
              <a:rPr lang="zh-CN" altLang="zh-CN" sz="2400" dirty="0"/>
              <a:t>函数实现。</a:t>
            </a:r>
            <a:r>
              <a:rPr lang="en-US" altLang="zh-CN" sz="2400" dirty="0"/>
              <a:t>Python</a:t>
            </a:r>
            <a:r>
              <a:rPr lang="zh-CN" altLang="zh-CN" sz="2400" dirty="0"/>
              <a:t>中</a:t>
            </a:r>
            <a:r>
              <a:rPr lang="en-US" altLang="zh-CN" sz="2400" dirty="0"/>
              <a:t>join()</a:t>
            </a:r>
            <a:r>
              <a:rPr lang="zh-CN" altLang="zh-CN" sz="2400" dirty="0"/>
              <a:t>函数的一般形式为：</a:t>
            </a:r>
          </a:p>
          <a:p>
            <a:r>
              <a:rPr lang="en-US" altLang="zh-CN" sz="2400" dirty="0"/>
              <a:t>  '</a:t>
            </a:r>
            <a:r>
              <a:rPr lang="en-US" altLang="zh-CN" sz="2400" dirty="0" err="1"/>
              <a:t>sep</a:t>
            </a:r>
            <a:r>
              <a:rPr lang="en-US" altLang="zh-CN" sz="2400" dirty="0"/>
              <a:t>'.join(</a:t>
            </a:r>
            <a:r>
              <a:rPr lang="en-US" altLang="zh-CN" sz="2400" dirty="0" err="1"/>
              <a:t>seq</a:t>
            </a:r>
            <a:r>
              <a:rPr lang="en-US" altLang="zh-CN" sz="2400" dirty="0"/>
              <a:t>)</a:t>
            </a:r>
            <a:endParaRPr lang="zh-CN" altLang="zh-CN" sz="2400" dirty="0"/>
          </a:p>
          <a:p>
            <a:r>
              <a:rPr lang="zh-CN" altLang="zh-CN" sz="2400" dirty="0"/>
              <a:t>其具体功能为：返回一个以分隔符</a:t>
            </a:r>
            <a:r>
              <a:rPr lang="en-US" altLang="zh-CN" sz="2400" dirty="0" err="1"/>
              <a:t>sep</a:t>
            </a:r>
            <a:r>
              <a:rPr lang="zh-CN" altLang="zh-CN" sz="2400" dirty="0"/>
              <a:t>连接各个元素后生成的字符串。参数</a:t>
            </a:r>
            <a:r>
              <a:rPr lang="en-US" altLang="zh-CN" sz="2400" dirty="0" err="1"/>
              <a:t>sep</a:t>
            </a:r>
            <a:r>
              <a:rPr lang="zh-CN" altLang="zh-CN" sz="2400" dirty="0"/>
              <a:t>表示分隔符，可以为空。</a:t>
            </a:r>
            <a:r>
              <a:rPr lang="en-US" altLang="zh-CN" sz="2400" dirty="0" err="1"/>
              <a:t>seq</a:t>
            </a:r>
            <a:r>
              <a:rPr lang="zh-CN" altLang="zh-CN" sz="2400" dirty="0"/>
              <a:t>表示要连接的元素序列、字符串、元组或字典。</a:t>
            </a:r>
          </a:p>
        </p:txBody>
      </p:sp>
    </p:spTree>
    <p:extLst>
      <p:ext uri="{BB962C8B-B14F-4D97-AF65-F5344CB8AC3E}">
        <p14:creationId xmlns:p14="http://schemas.microsoft.com/office/powerpoint/2010/main" val="2277553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zh-CN" altLang="zh-CN" dirty="0"/>
              <a:t>二维数据的格式化和处理</a:t>
            </a:r>
          </a:p>
        </p:txBody>
      </p:sp>
      <p:sp>
        <p:nvSpPr>
          <p:cNvPr id="32" name="矩形 31">
            <a:extLst>
              <a:ext uri="{FF2B5EF4-FFF2-40B4-BE49-F238E27FC236}">
                <a16:creationId xmlns:a16="http://schemas.microsoft.com/office/drawing/2014/main" xmlns="" id="{326C5B6B-426F-4E4E-9039-8E3B349B20A0}"/>
              </a:ext>
            </a:extLst>
          </p:cNvPr>
          <p:cNvSpPr/>
          <p:nvPr/>
        </p:nvSpPr>
        <p:spPr>
          <a:xfrm>
            <a:off x="689969" y="1415258"/>
            <a:ext cx="10493846" cy="4154984"/>
          </a:xfrm>
          <a:prstGeom prst="rect">
            <a:avLst/>
          </a:prstGeom>
        </p:spPr>
        <p:txBody>
          <a:bodyPr wrap="square">
            <a:spAutoFit/>
          </a:bodyPr>
          <a:lstStyle/>
          <a:p>
            <a:r>
              <a:rPr lang="en-US" altLang="zh-CN" sz="2000" b="1" dirty="0"/>
              <a:t>1.</a:t>
            </a:r>
            <a:r>
              <a:rPr lang="zh-CN" altLang="zh-CN" sz="2000" b="1" dirty="0"/>
              <a:t>二维数据的表示</a:t>
            </a:r>
            <a:endParaRPr lang="zh-CN" altLang="zh-CN" sz="2000" dirty="0"/>
          </a:p>
          <a:p>
            <a:r>
              <a:rPr lang="zh-CN" altLang="zh-CN" sz="2000" dirty="0"/>
              <a:t>　　二维数据一般是一种表格形式，由于它的每一行具有相同的格式特点，在</a:t>
            </a:r>
            <a:r>
              <a:rPr lang="en-US" altLang="zh-CN" sz="2000" dirty="0"/>
              <a:t>Python</a:t>
            </a:r>
            <a:r>
              <a:rPr lang="zh-CN" altLang="zh-CN" sz="2000" dirty="0"/>
              <a:t>中一般采用二维列表类型来表达二维数据。二维列表是指它本身是一个列表，而列表中的每一个元素又是一个列表，其中每一个元素可以代表二维数据的一行或一列。</a:t>
            </a:r>
          </a:p>
          <a:p>
            <a:r>
              <a:rPr lang="en-US" altLang="zh-CN" sz="2000" b="1" dirty="0"/>
              <a:t>2.</a:t>
            </a:r>
            <a:r>
              <a:rPr lang="zh-CN" altLang="zh-CN" sz="2000" b="1" dirty="0"/>
              <a:t>二维数据的存储</a:t>
            </a:r>
            <a:endParaRPr lang="zh-CN" altLang="zh-CN" sz="2000" dirty="0"/>
          </a:p>
          <a:p>
            <a:r>
              <a:rPr lang="zh-CN" altLang="zh-CN" sz="2000" dirty="0"/>
              <a:t>二维数据的存储可使用</a:t>
            </a:r>
            <a:r>
              <a:rPr lang="en-US" altLang="zh-CN" sz="2000" dirty="0"/>
              <a:t>CSV</a:t>
            </a:r>
            <a:r>
              <a:rPr lang="zh-CN" altLang="zh-CN" sz="2000" dirty="0"/>
              <a:t>数据存储格式，使用</a:t>
            </a:r>
            <a:r>
              <a:rPr lang="en-US" altLang="zh-CN" sz="2000" dirty="0"/>
              <a:t>CSV</a:t>
            </a:r>
            <a:r>
              <a:rPr lang="zh-CN" altLang="zh-CN" sz="2000" dirty="0"/>
              <a:t>格式存储二维数据中有如下一些约定：</a:t>
            </a:r>
          </a:p>
          <a:p>
            <a:r>
              <a:rPr lang="en-US" altLang="zh-CN" sz="2000" dirty="0"/>
              <a:t>1)</a:t>
            </a:r>
            <a:r>
              <a:rPr lang="zh-CN" altLang="zh-CN" sz="2000" dirty="0"/>
              <a:t>如果某个元素在二维数据中缺失了，那么必须要为它保留一个逗号；</a:t>
            </a:r>
          </a:p>
          <a:p>
            <a:r>
              <a:rPr lang="en-US" altLang="zh-CN" sz="2000" dirty="0"/>
              <a:t>2)</a:t>
            </a:r>
            <a:r>
              <a:rPr lang="zh-CN" altLang="zh-CN" sz="2000" dirty="0"/>
              <a:t>在二维数据的表中，它的表头可以作为数据存储，也可以另行存储；</a:t>
            </a:r>
          </a:p>
          <a:p>
            <a:r>
              <a:rPr lang="en-US" altLang="zh-CN" sz="2000" dirty="0"/>
              <a:t>3)</a:t>
            </a:r>
            <a:r>
              <a:rPr lang="zh-CN" altLang="zh-CN" sz="2000" dirty="0"/>
              <a:t>逗号是英文半角逗号，逗号与数据之间没有额外的空格；</a:t>
            </a:r>
          </a:p>
          <a:p>
            <a:r>
              <a:rPr lang="en-US" altLang="zh-CN" sz="2000" dirty="0"/>
              <a:t>4)</a:t>
            </a:r>
            <a:r>
              <a:rPr lang="zh-CN" altLang="zh-CN" sz="2000" dirty="0"/>
              <a:t>二维数据可以按行存，也可以按列存，具体由程序决定。一般默认是先行后列，即外围列表的每一个元素是一行；</a:t>
            </a:r>
          </a:p>
          <a:p>
            <a:r>
              <a:rPr lang="en-US" altLang="zh-CN" sz="2000" dirty="0"/>
              <a:t>5)</a:t>
            </a:r>
            <a:r>
              <a:rPr lang="zh-CN" altLang="zh-CN" sz="2000" dirty="0"/>
              <a:t>在不同的编辑软件中转换</a:t>
            </a:r>
            <a:r>
              <a:rPr lang="en-US" altLang="zh-CN" sz="2000" dirty="0"/>
              <a:t>CSV</a:t>
            </a:r>
            <a:r>
              <a:rPr lang="zh-CN" altLang="zh-CN" sz="2000" dirty="0"/>
              <a:t>格式，当元素中需要包含逗号时，可能会在元素两端出现引号，也可能采用转义符，需要按照实际情况进行处理</a:t>
            </a:r>
            <a:r>
              <a:rPr lang="zh-CN" altLang="zh-CN" sz="2400" dirty="0"/>
              <a:t>。</a:t>
            </a:r>
          </a:p>
        </p:txBody>
      </p:sp>
    </p:spTree>
    <p:extLst>
      <p:ext uri="{BB962C8B-B14F-4D97-AF65-F5344CB8AC3E}">
        <p14:creationId xmlns:p14="http://schemas.microsoft.com/office/powerpoint/2010/main" val="3845640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zh-CN" altLang="zh-CN" dirty="0"/>
              <a:t>二维数据的格式化和处理</a:t>
            </a:r>
          </a:p>
        </p:txBody>
      </p:sp>
      <p:sp>
        <p:nvSpPr>
          <p:cNvPr id="32" name="矩形 31">
            <a:extLst>
              <a:ext uri="{FF2B5EF4-FFF2-40B4-BE49-F238E27FC236}">
                <a16:creationId xmlns:a16="http://schemas.microsoft.com/office/drawing/2014/main" xmlns="" id="{326C5B6B-426F-4E4E-9039-8E3B349B20A0}"/>
              </a:ext>
            </a:extLst>
          </p:cNvPr>
          <p:cNvSpPr/>
          <p:nvPr/>
        </p:nvSpPr>
        <p:spPr>
          <a:xfrm>
            <a:off x="408615" y="1380089"/>
            <a:ext cx="9683169" cy="1569660"/>
          </a:xfrm>
          <a:prstGeom prst="rect">
            <a:avLst/>
          </a:prstGeom>
        </p:spPr>
        <p:txBody>
          <a:bodyPr wrap="square">
            <a:spAutoFit/>
          </a:bodyPr>
          <a:lstStyle/>
          <a:p>
            <a:r>
              <a:rPr lang="en-US" altLang="zh-CN" sz="2400" b="1" dirty="0"/>
              <a:t>3.</a:t>
            </a:r>
            <a:r>
              <a:rPr lang="zh-CN" altLang="zh-CN" sz="2400" b="1" dirty="0"/>
              <a:t>二维数据的处理</a:t>
            </a:r>
            <a:endParaRPr lang="zh-CN" altLang="zh-CN" sz="2400" dirty="0"/>
          </a:p>
          <a:p>
            <a:r>
              <a:rPr lang="zh-CN" altLang="zh-CN" sz="2400" dirty="0"/>
              <a:t>二维数据的处理是指将文件中存储的二维数据读入程序和将程序表示的二维数据写入到文件中。若要对二维数据本身进行处理，可以使用嵌套</a:t>
            </a:r>
            <a:r>
              <a:rPr lang="en-US" altLang="zh-CN" sz="2400" dirty="0"/>
              <a:t>for</a:t>
            </a:r>
            <a:r>
              <a:rPr lang="zh-CN" altLang="zh-CN" sz="2400" dirty="0"/>
              <a:t>循环遍历二维数据，进而对每个数据进行处理。</a:t>
            </a:r>
          </a:p>
        </p:txBody>
      </p:sp>
    </p:spTree>
    <p:extLst>
      <p:ext uri="{BB962C8B-B14F-4D97-AF65-F5344CB8AC3E}">
        <p14:creationId xmlns:p14="http://schemas.microsoft.com/office/powerpoint/2010/main" val="41484325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err="1"/>
              <a:t>json</a:t>
            </a:r>
            <a:r>
              <a:rPr lang="zh-CN" altLang="zh-CN" dirty="0"/>
              <a:t>库</a:t>
            </a:r>
          </a:p>
        </p:txBody>
      </p:sp>
      <p:sp>
        <p:nvSpPr>
          <p:cNvPr id="32" name="矩形 31">
            <a:extLst>
              <a:ext uri="{FF2B5EF4-FFF2-40B4-BE49-F238E27FC236}">
                <a16:creationId xmlns:a16="http://schemas.microsoft.com/office/drawing/2014/main" xmlns="" id="{326C5B6B-426F-4E4E-9039-8E3B349B20A0}"/>
              </a:ext>
            </a:extLst>
          </p:cNvPr>
          <p:cNvSpPr/>
          <p:nvPr/>
        </p:nvSpPr>
        <p:spPr>
          <a:xfrm>
            <a:off x="654801" y="1468012"/>
            <a:ext cx="9683169" cy="3785652"/>
          </a:xfrm>
          <a:prstGeom prst="rect">
            <a:avLst/>
          </a:prstGeom>
        </p:spPr>
        <p:txBody>
          <a:bodyPr wrap="square">
            <a:spAutoFit/>
          </a:bodyPr>
          <a:lstStyle/>
          <a:p>
            <a:r>
              <a:rPr lang="en-US" altLang="zh-CN" sz="2400" dirty="0" smtClean="0"/>
              <a:t>        JSON(JavaScript </a:t>
            </a:r>
            <a:r>
              <a:rPr lang="en-US" altLang="zh-CN" sz="2400" dirty="0"/>
              <a:t>Object Notation)</a:t>
            </a:r>
            <a:r>
              <a:rPr lang="zh-CN" altLang="zh-CN" sz="2400" dirty="0"/>
              <a:t>是一种轻量级的数据交换格式，它用字符串来描述典型的内置对象（例如字典、列表和字符串）。</a:t>
            </a:r>
            <a:r>
              <a:rPr lang="en-US" altLang="zh-CN" sz="2400" dirty="0"/>
              <a:t>JSON</a:t>
            </a:r>
            <a:r>
              <a:rPr lang="zh-CN" altLang="zh-CN" sz="2400" dirty="0"/>
              <a:t>格式是网络数据交换的流行格式之一，可以对高维数据进行表达和存储，易于阅读和理解。</a:t>
            </a:r>
            <a:r>
              <a:rPr lang="en-US" altLang="zh-CN" sz="2400" dirty="0"/>
              <a:t>JSON</a:t>
            </a:r>
            <a:r>
              <a:rPr lang="zh-CN" altLang="zh-CN" sz="2400" dirty="0"/>
              <a:t>格式表达键值对</a:t>
            </a:r>
            <a:r>
              <a:rPr lang="en-US" altLang="zh-CN" sz="2400" dirty="0"/>
              <a:t>&lt;</a:t>
            </a:r>
            <a:r>
              <a:rPr lang="en-US" altLang="zh-CN" sz="2400" dirty="0" err="1"/>
              <a:t>key,value</a:t>
            </a:r>
            <a:r>
              <a:rPr lang="en-US" altLang="zh-CN" sz="2400" dirty="0"/>
              <a:t>&gt;</a:t>
            </a:r>
            <a:r>
              <a:rPr lang="zh-CN" altLang="zh-CN" sz="2400" dirty="0"/>
              <a:t>的基本格式如下</a:t>
            </a:r>
            <a:r>
              <a:rPr lang="en-US" altLang="zh-CN" sz="2400" dirty="0"/>
              <a:t>:”</a:t>
            </a:r>
            <a:r>
              <a:rPr lang="en-US" altLang="zh-CN" sz="2400" dirty="0" err="1"/>
              <a:t>key”:”value</a:t>
            </a:r>
            <a:r>
              <a:rPr lang="en-US" altLang="zh-CN" sz="2400" dirty="0"/>
              <a:t>”</a:t>
            </a:r>
            <a:r>
              <a:rPr lang="zh-CN" altLang="zh-CN" sz="2400" dirty="0"/>
              <a:t>，键值对都保存在双引号中。当多个键值对放在一起时，</a:t>
            </a:r>
            <a:r>
              <a:rPr lang="en-US" altLang="zh-CN" sz="2400" dirty="0"/>
              <a:t>JSON</a:t>
            </a:r>
            <a:r>
              <a:rPr lang="zh-CN" altLang="zh-CN" sz="2400" dirty="0"/>
              <a:t>格式有如下约定：</a:t>
            </a:r>
          </a:p>
          <a:p>
            <a:r>
              <a:rPr lang="en-US" altLang="zh-CN" sz="2400" dirty="0"/>
              <a:t>1)</a:t>
            </a:r>
            <a:r>
              <a:rPr lang="zh-CN" altLang="zh-CN" sz="2400" dirty="0"/>
              <a:t>数据保存在键值对中。</a:t>
            </a:r>
          </a:p>
          <a:p>
            <a:r>
              <a:rPr lang="en-US" altLang="zh-CN" sz="2400" dirty="0"/>
              <a:t>2)</a:t>
            </a:r>
            <a:r>
              <a:rPr lang="zh-CN" altLang="zh-CN" sz="2400" dirty="0"/>
              <a:t>键值对之间由逗号分隔。</a:t>
            </a:r>
          </a:p>
          <a:p>
            <a:r>
              <a:rPr lang="en-US" altLang="zh-CN" sz="2400" dirty="0"/>
              <a:t>3)</a:t>
            </a:r>
            <a:r>
              <a:rPr lang="zh-CN" altLang="zh-CN" sz="2400" dirty="0"/>
              <a:t>大括号用于保存键值对数据组成的对象。</a:t>
            </a:r>
          </a:p>
          <a:p>
            <a:r>
              <a:rPr lang="en-US" altLang="zh-CN" sz="2400" dirty="0"/>
              <a:t>4)</a:t>
            </a:r>
            <a:r>
              <a:rPr lang="zh-CN" altLang="zh-CN" sz="2400" dirty="0"/>
              <a:t>方括号用于保存键值对数据组成的数组。</a:t>
            </a:r>
          </a:p>
        </p:txBody>
      </p:sp>
    </p:spTree>
    <p:extLst>
      <p:ext uri="{BB962C8B-B14F-4D97-AF65-F5344CB8AC3E}">
        <p14:creationId xmlns:p14="http://schemas.microsoft.com/office/powerpoint/2010/main" val="1318145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err="1"/>
              <a:t>json</a:t>
            </a:r>
            <a:r>
              <a:rPr lang="zh-CN" altLang="zh-CN" dirty="0"/>
              <a:t>库</a:t>
            </a:r>
          </a:p>
        </p:txBody>
      </p:sp>
      <p:sp>
        <p:nvSpPr>
          <p:cNvPr id="32" name="矩形 31">
            <a:extLst>
              <a:ext uri="{FF2B5EF4-FFF2-40B4-BE49-F238E27FC236}">
                <a16:creationId xmlns:a16="http://schemas.microsoft.com/office/drawing/2014/main" xmlns="" id="{326C5B6B-426F-4E4E-9039-8E3B349B20A0}"/>
              </a:ext>
            </a:extLst>
          </p:cNvPr>
          <p:cNvSpPr/>
          <p:nvPr/>
        </p:nvSpPr>
        <p:spPr>
          <a:xfrm>
            <a:off x="527539" y="1151489"/>
            <a:ext cx="10726615" cy="4832092"/>
          </a:xfrm>
          <a:prstGeom prst="rect">
            <a:avLst/>
          </a:prstGeom>
        </p:spPr>
        <p:txBody>
          <a:bodyPr wrap="square">
            <a:spAutoFit/>
          </a:bodyPr>
          <a:lstStyle/>
          <a:p>
            <a:r>
              <a:rPr lang="en-US" altLang="zh-CN" sz="2200" dirty="0" smtClean="0"/>
              <a:t>       Python</a:t>
            </a:r>
            <a:r>
              <a:rPr lang="zh-CN" altLang="zh-CN" sz="2200" dirty="0"/>
              <a:t>标准库模块</a:t>
            </a:r>
            <a:r>
              <a:rPr lang="en-US" altLang="zh-CN" sz="2200" dirty="0" err="1"/>
              <a:t>json</a:t>
            </a:r>
            <a:r>
              <a:rPr lang="zh-CN" altLang="zh-CN" sz="2200" dirty="0"/>
              <a:t>包含将</a:t>
            </a:r>
            <a:r>
              <a:rPr lang="en-US" altLang="zh-CN" sz="2200" dirty="0"/>
              <a:t>Python</a:t>
            </a:r>
            <a:r>
              <a:rPr lang="zh-CN" altLang="zh-CN" sz="2200" dirty="0"/>
              <a:t>对象编码为</a:t>
            </a:r>
            <a:r>
              <a:rPr lang="en-US" altLang="zh-CN" sz="2200" dirty="0"/>
              <a:t>JSON</a:t>
            </a:r>
            <a:r>
              <a:rPr lang="zh-CN" altLang="zh-CN" sz="2200" dirty="0"/>
              <a:t>格式和将</a:t>
            </a:r>
            <a:r>
              <a:rPr lang="en-US" altLang="zh-CN" sz="2200" dirty="0"/>
              <a:t>JSON</a:t>
            </a:r>
            <a:r>
              <a:rPr lang="zh-CN" altLang="zh-CN" sz="2200" dirty="0"/>
              <a:t>格式解码到</a:t>
            </a:r>
            <a:r>
              <a:rPr lang="en-US" altLang="zh-CN" sz="2200" dirty="0"/>
              <a:t>Python</a:t>
            </a:r>
            <a:r>
              <a:rPr lang="zh-CN" altLang="zh-CN" sz="2200" dirty="0"/>
              <a:t>对象的函数，它主要提供了４个操作类函数：</a:t>
            </a:r>
            <a:r>
              <a:rPr lang="en-US" altLang="zh-CN" sz="2200" dirty="0"/>
              <a:t>dump()</a:t>
            </a:r>
            <a:r>
              <a:rPr lang="zh-CN" altLang="zh-CN" sz="2200" dirty="0"/>
              <a:t>、</a:t>
            </a:r>
            <a:r>
              <a:rPr lang="en-US" altLang="zh-CN" sz="2200" dirty="0"/>
              <a:t>dumps()</a:t>
            </a:r>
            <a:r>
              <a:rPr lang="zh-CN" altLang="zh-CN" sz="2200" dirty="0"/>
              <a:t>、</a:t>
            </a:r>
            <a:r>
              <a:rPr lang="en-US" altLang="zh-CN" sz="2200" dirty="0"/>
              <a:t>load()</a:t>
            </a:r>
            <a:r>
              <a:rPr lang="zh-CN" altLang="zh-CN" sz="2200" dirty="0"/>
              <a:t>和</a:t>
            </a:r>
            <a:r>
              <a:rPr lang="en-US" altLang="zh-CN" sz="2200" dirty="0"/>
              <a:t>loads()</a:t>
            </a:r>
            <a:r>
              <a:rPr lang="zh-CN" altLang="zh-CN" sz="2200" dirty="0"/>
              <a:t>。</a:t>
            </a:r>
          </a:p>
          <a:p>
            <a:r>
              <a:rPr lang="en-US" altLang="zh-CN" sz="2200" b="1" dirty="0" smtClean="0"/>
              <a:t>1.dump</a:t>
            </a:r>
            <a:r>
              <a:rPr lang="en-US" altLang="zh-CN" sz="2200" b="1" dirty="0"/>
              <a:t>()</a:t>
            </a:r>
            <a:r>
              <a:rPr lang="zh-CN" altLang="zh-CN" sz="2200" b="1" dirty="0"/>
              <a:t>和</a:t>
            </a:r>
            <a:r>
              <a:rPr lang="en-US" altLang="zh-CN" sz="2200" b="1" dirty="0"/>
              <a:t>dumps()</a:t>
            </a:r>
            <a:endParaRPr lang="zh-CN" altLang="zh-CN" sz="2200" dirty="0"/>
          </a:p>
          <a:p>
            <a:r>
              <a:rPr lang="en-US" altLang="zh-CN" sz="2200" dirty="0"/>
              <a:t>dump</a:t>
            </a:r>
            <a:r>
              <a:rPr lang="zh-CN" altLang="zh-CN" sz="2200" dirty="0"/>
              <a:t>函数的一般形式为：</a:t>
            </a:r>
          </a:p>
          <a:p>
            <a:r>
              <a:rPr lang="en-US" altLang="zh-CN" sz="2200" dirty="0"/>
              <a:t>dump(</a:t>
            </a:r>
            <a:r>
              <a:rPr lang="en-US" altLang="zh-CN" sz="2200" dirty="0" err="1"/>
              <a:t>obj,fp</a:t>
            </a:r>
            <a:r>
              <a:rPr lang="zh-CN" altLang="zh-CN" sz="2200" dirty="0"/>
              <a:t>，</a:t>
            </a:r>
            <a:r>
              <a:rPr lang="en-US" altLang="zh-CN" sz="2200" dirty="0" err="1"/>
              <a:t>sort_key</a:t>
            </a:r>
            <a:r>
              <a:rPr lang="en-US" altLang="zh-CN" sz="2200" dirty="0"/>
              <a:t>=</a:t>
            </a:r>
            <a:r>
              <a:rPr lang="en-US" altLang="zh-CN" sz="2200" dirty="0" err="1"/>
              <a:t>False,indent</a:t>
            </a:r>
            <a:r>
              <a:rPr lang="en-US" altLang="zh-CN" sz="2200" dirty="0"/>
              <a:t>=None)</a:t>
            </a:r>
            <a:endParaRPr lang="zh-CN" altLang="zh-CN" sz="2200" dirty="0"/>
          </a:p>
          <a:p>
            <a:r>
              <a:rPr lang="zh-CN" altLang="zh-CN" sz="2200" dirty="0"/>
              <a:t>其功能为将</a:t>
            </a:r>
            <a:r>
              <a:rPr lang="en-US" altLang="zh-CN" sz="2200" dirty="0"/>
              <a:t>Python</a:t>
            </a:r>
            <a:r>
              <a:rPr lang="zh-CN" altLang="zh-CN" sz="2200" dirty="0"/>
              <a:t>的数据类型转换为</a:t>
            </a:r>
            <a:r>
              <a:rPr lang="en-US" altLang="zh-CN" sz="2200" dirty="0"/>
              <a:t>JSON </a:t>
            </a:r>
            <a:r>
              <a:rPr lang="zh-CN" altLang="zh-CN" sz="2200" dirty="0"/>
              <a:t>格式。其中各参数的含义如下，</a:t>
            </a:r>
            <a:r>
              <a:rPr lang="en-US" altLang="zh-CN" sz="2200" dirty="0" err="1"/>
              <a:t>obj</a:t>
            </a:r>
            <a:r>
              <a:rPr lang="zh-CN" altLang="zh-CN" sz="2200" dirty="0"/>
              <a:t>表示要序列化的对象，即将对象转换为数据形式。</a:t>
            </a:r>
            <a:r>
              <a:rPr lang="en-US" altLang="zh-CN" sz="2200" dirty="0" err="1"/>
              <a:t>fp</a:t>
            </a:r>
            <a:r>
              <a:rPr lang="zh-CN" altLang="zh-CN" sz="2200" dirty="0"/>
              <a:t>为文件描述符，将序列化的</a:t>
            </a:r>
            <a:r>
              <a:rPr lang="en-US" altLang="zh-CN" sz="2200" dirty="0" err="1"/>
              <a:t>str</a:t>
            </a:r>
            <a:r>
              <a:rPr lang="zh-CN" altLang="zh-CN" sz="2200" dirty="0"/>
              <a:t>保存到文件中。</a:t>
            </a:r>
            <a:r>
              <a:rPr lang="en-US" altLang="zh-CN" sz="2200" dirty="0" err="1"/>
              <a:t>sort_keys</a:t>
            </a:r>
            <a:r>
              <a:rPr lang="zh-CN" altLang="zh-CN" sz="2200" dirty="0"/>
              <a:t>的默认值为</a:t>
            </a:r>
            <a:r>
              <a:rPr lang="en-US" altLang="zh-CN" sz="2200" dirty="0"/>
              <a:t>False,</a:t>
            </a:r>
            <a:r>
              <a:rPr lang="zh-CN" altLang="zh-CN" sz="2200" dirty="0"/>
              <a:t>如果</a:t>
            </a:r>
            <a:r>
              <a:rPr lang="en-US" altLang="zh-CN" sz="2200" dirty="0" err="1"/>
              <a:t>sort_keys</a:t>
            </a:r>
            <a:r>
              <a:rPr lang="zh-CN" altLang="zh-CN" sz="2200" dirty="0"/>
              <a:t>为</a:t>
            </a:r>
            <a:r>
              <a:rPr lang="en-US" altLang="zh-CN" sz="2200" dirty="0"/>
              <a:t>True</a:t>
            </a:r>
            <a:r>
              <a:rPr lang="zh-CN" altLang="zh-CN" sz="2200" dirty="0"/>
              <a:t>，则字典的输出将按键值排序。</a:t>
            </a:r>
            <a:r>
              <a:rPr lang="en-US" altLang="zh-CN" sz="2200" dirty="0"/>
              <a:t>indent</a:t>
            </a:r>
            <a:r>
              <a:rPr lang="zh-CN" altLang="zh-CN" sz="2200" dirty="0"/>
              <a:t>表示设置缩进格式，默认值为</a:t>
            </a:r>
            <a:r>
              <a:rPr lang="en-US" altLang="zh-CN" sz="2200" dirty="0"/>
              <a:t>None,</a:t>
            </a:r>
            <a:r>
              <a:rPr lang="zh-CN" altLang="zh-CN" sz="2200" dirty="0"/>
              <a:t>选择最紧凑的表示。</a:t>
            </a:r>
          </a:p>
          <a:p>
            <a:r>
              <a:rPr lang="en-US" altLang="zh-CN" sz="2200" dirty="0"/>
              <a:t>dumps</a:t>
            </a:r>
            <a:r>
              <a:rPr lang="zh-CN" altLang="zh-CN" sz="2200" dirty="0"/>
              <a:t>函数的一般形式为：</a:t>
            </a:r>
          </a:p>
          <a:p>
            <a:r>
              <a:rPr lang="en-US" altLang="zh-CN" sz="2200" dirty="0"/>
              <a:t>dumps(</a:t>
            </a:r>
            <a:r>
              <a:rPr lang="en-US" altLang="zh-CN" sz="2200" dirty="0" err="1"/>
              <a:t>obj,sort_key</a:t>
            </a:r>
            <a:r>
              <a:rPr lang="en-US" altLang="zh-CN" sz="2200" dirty="0"/>
              <a:t>=</a:t>
            </a:r>
            <a:r>
              <a:rPr lang="en-US" altLang="zh-CN" sz="2200" dirty="0" err="1"/>
              <a:t>False,indent</a:t>
            </a:r>
            <a:r>
              <a:rPr lang="en-US" altLang="zh-CN" sz="2200" dirty="0"/>
              <a:t>=None)</a:t>
            </a:r>
            <a:endParaRPr lang="zh-CN" altLang="zh-CN" sz="2200" dirty="0"/>
          </a:p>
          <a:p>
            <a:r>
              <a:rPr lang="zh-CN" altLang="zh-CN" sz="2200" dirty="0"/>
              <a:t>其功能与</a:t>
            </a:r>
            <a:r>
              <a:rPr lang="en-US" altLang="zh-CN" sz="2200" dirty="0"/>
              <a:t>dump</a:t>
            </a:r>
            <a:r>
              <a:rPr lang="zh-CN" altLang="zh-CN" sz="2200" dirty="0"/>
              <a:t>函数一致。</a:t>
            </a:r>
            <a:r>
              <a:rPr lang="en-US" altLang="zh-CN" sz="2200" dirty="0"/>
              <a:t>dumps</a:t>
            </a:r>
            <a:r>
              <a:rPr lang="zh-CN" altLang="zh-CN" sz="2200" dirty="0"/>
              <a:t>函数不需要传文件描述符，其他参数的含义和</a:t>
            </a:r>
            <a:r>
              <a:rPr lang="en-US" altLang="zh-CN" sz="2200" dirty="0"/>
              <a:t>dump</a:t>
            </a:r>
            <a:r>
              <a:rPr lang="zh-CN" altLang="zh-CN" sz="2200" dirty="0"/>
              <a:t>函数的参数相同。</a:t>
            </a:r>
          </a:p>
        </p:txBody>
      </p:sp>
    </p:spTree>
    <p:extLst>
      <p:ext uri="{BB962C8B-B14F-4D97-AF65-F5344CB8AC3E}">
        <p14:creationId xmlns:p14="http://schemas.microsoft.com/office/powerpoint/2010/main" val="1803465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3269343" cy="511110"/>
          </a:xfrm>
        </p:spPr>
        <p:txBody>
          <a:bodyPr/>
          <a:lstStyle/>
          <a:p>
            <a:r>
              <a:rPr lang="zh-CN" altLang="en-US" dirty="0"/>
              <a:t>文件的打开与关闭</a:t>
            </a:r>
            <a:endParaRPr lang="zh-CN" altLang="en-US" b="0" dirty="0"/>
          </a:p>
        </p:txBody>
      </p:sp>
      <p:graphicFrame>
        <p:nvGraphicFramePr>
          <p:cNvPr id="15" name="表格 14">
            <a:extLst>
              <a:ext uri="{FF2B5EF4-FFF2-40B4-BE49-F238E27FC236}">
                <a16:creationId xmlns:a16="http://schemas.microsoft.com/office/drawing/2014/main" xmlns="" id="{BA33C89F-5D91-4044-991E-63D6B3E53EB6}"/>
              </a:ext>
            </a:extLst>
          </p:cNvPr>
          <p:cNvGraphicFramePr>
            <a:graphicFrameLocks noGrp="1"/>
          </p:cNvGraphicFramePr>
          <p:nvPr>
            <p:extLst>
              <p:ext uri="{D42A27DB-BD31-4B8C-83A1-F6EECF244321}">
                <p14:modId xmlns:p14="http://schemas.microsoft.com/office/powerpoint/2010/main" val="1952203464"/>
              </p:ext>
            </p:extLst>
          </p:nvPr>
        </p:nvGraphicFramePr>
        <p:xfrm>
          <a:off x="838200" y="1371600"/>
          <a:ext cx="10515600" cy="3854243"/>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xmlns="" val="1454541560"/>
                    </a:ext>
                  </a:extLst>
                </a:gridCol>
                <a:gridCol w="1752600">
                  <a:extLst>
                    <a:ext uri="{9D8B030D-6E8A-4147-A177-3AD203B41FA5}">
                      <a16:colId xmlns:a16="http://schemas.microsoft.com/office/drawing/2014/main" xmlns="" val="111502886"/>
                    </a:ext>
                  </a:extLst>
                </a:gridCol>
                <a:gridCol w="1752600">
                  <a:extLst>
                    <a:ext uri="{9D8B030D-6E8A-4147-A177-3AD203B41FA5}">
                      <a16:colId xmlns:a16="http://schemas.microsoft.com/office/drawing/2014/main" xmlns="" val="3310585637"/>
                    </a:ext>
                  </a:extLst>
                </a:gridCol>
                <a:gridCol w="1752600">
                  <a:extLst>
                    <a:ext uri="{9D8B030D-6E8A-4147-A177-3AD203B41FA5}">
                      <a16:colId xmlns:a16="http://schemas.microsoft.com/office/drawing/2014/main" xmlns="" val="1976301059"/>
                    </a:ext>
                  </a:extLst>
                </a:gridCol>
                <a:gridCol w="1752600">
                  <a:extLst>
                    <a:ext uri="{9D8B030D-6E8A-4147-A177-3AD203B41FA5}">
                      <a16:colId xmlns:a16="http://schemas.microsoft.com/office/drawing/2014/main" xmlns="" val="2734572137"/>
                    </a:ext>
                  </a:extLst>
                </a:gridCol>
                <a:gridCol w="1752600">
                  <a:extLst>
                    <a:ext uri="{9D8B030D-6E8A-4147-A177-3AD203B41FA5}">
                      <a16:colId xmlns:a16="http://schemas.microsoft.com/office/drawing/2014/main" xmlns="" val="2111263507"/>
                    </a:ext>
                  </a:extLst>
                </a:gridCol>
              </a:tblGrid>
              <a:tr h="664907">
                <a:tc>
                  <a:txBody>
                    <a:bodyPr/>
                    <a:lstStyle/>
                    <a:p>
                      <a:pPr algn="ctr">
                        <a:lnSpc>
                          <a:spcPts val="1580"/>
                        </a:lnSpc>
                        <a:spcAft>
                          <a:spcPts val="0"/>
                        </a:spcAft>
                      </a:pPr>
                      <a:r>
                        <a:rPr lang="zh-CN" sz="2000" kern="100" spc="30" dirty="0">
                          <a:effectLst/>
                        </a:rPr>
                        <a:t>模式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可执行操作</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格式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若文件不存在时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文件指针在文件的</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备注</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64693525"/>
                  </a:ext>
                </a:extLst>
              </a:tr>
              <a:tr h="531556">
                <a:tc>
                  <a:txBody>
                    <a:bodyPr/>
                    <a:lstStyle/>
                    <a:p>
                      <a:pPr indent="256540" algn="ctr">
                        <a:lnSpc>
                          <a:spcPts val="1580"/>
                        </a:lnSpc>
                        <a:spcAft>
                          <a:spcPts val="0"/>
                        </a:spcAft>
                      </a:pPr>
                      <a:r>
                        <a:rPr lang="en-US" sz="2000" kern="100" spc="30" dirty="0">
                          <a:effectLst/>
                        </a:rPr>
                        <a:t>r</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只读</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字符串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报错</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开头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默认打开模式</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892868845"/>
                  </a:ext>
                </a:extLst>
              </a:tr>
              <a:tr h="531556">
                <a:tc>
                  <a:txBody>
                    <a:bodyPr/>
                    <a:lstStyle/>
                    <a:p>
                      <a:pPr indent="256540" algn="ctr">
                        <a:lnSpc>
                          <a:spcPts val="1580"/>
                        </a:lnSpc>
                        <a:spcAft>
                          <a:spcPts val="0"/>
                        </a:spcAft>
                      </a:pPr>
                      <a:r>
                        <a:rPr lang="en-US" sz="2000" kern="100" spc="30">
                          <a:effectLst/>
                        </a:rPr>
                        <a:t>rb</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只读</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二进制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报错</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开头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15303068"/>
                  </a:ext>
                </a:extLst>
              </a:tr>
              <a:tr h="531556">
                <a:tc>
                  <a:txBody>
                    <a:bodyPr/>
                    <a:lstStyle/>
                    <a:p>
                      <a:pPr indent="256540" algn="ctr">
                        <a:lnSpc>
                          <a:spcPts val="1580"/>
                        </a:lnSpc>
                        <a:spcAft>
                          <a:spcPts val="0"/>
                        </a:spcAft>
                      </a:pPr>
                      <a:r>
                        <a:rPr lang="en-US" sz="2000" kern="100" spc="30">
                          <a:effectLst/>
                        </a:rPr>
                        <a:t>r+</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读写</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字符串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报错</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开头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548429064"/>
                  </a:ext>
                </a:extLst>
              </a:tr>
              <a:tr h="531556">
                <a:tc>
                  <a:txBody>
                    <a:bodyPr/>
                    <a:lstStyle/>
                    <a:p>
                      <a:pPr indent="256540" algn="ctr">
                        <a:lnSpc>
                          <a:spcPts val="1580"/>
                        </a:lnSpc>
                        <a:spcAft>
                          <a:spcPts val="0"/>
                        </a:spcAft>
                      </a:pPr>
                      <a:r>
                        <a:rPr lang="en-US" sz="2000" kern="100" spc="30">
                          <a:effectLst/>
                        </a:rPr>
                        <a:t>rb+</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读写</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二进制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报错</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开头</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374962766"/>
                  </a:ext>
                </a:extLst>
              </a:tr>
              <a:tr h="531556">
                <a:tc>
                  <a:txBody>
                    <a:bodyPr/>
                    <a:lstStyle/>
                    <a:p>
                      <a:pPr indent="256540" algn="ctr">
                        <a:lnSpc>
                          <a:spcPts val="1580"/>
                        </a:lnSpc>
                        <a:spcAft>
                          <a:spcPts val="0"/>
                        </a:spcAft>
                      </a:pPr>
                      <a:r>
                        <a:rPr lang="en-US" sz="2000" kern="100" spc="30">
                          <a:effectLst/>
                        </a:rPr>
                        <a:t>w</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只写</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字符串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开头</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覆盖原文件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45696006"/>
                  </a:ext>
                </a:extLst>
              </a:tr>
              <a:tr h="531556">
                <a:tc>
                  <a:txBody>
                    <a:bodyPr/>
                    <a:lstStyle/>
                    <a:p>
                      <a:pPr indent="256540" algn="ctr">
                        <a:lnSpc>
                          <a:spcPts val="1580"/>
                        </a:lnSpc>
                        <a:spcAft>
                          <a:spcPts val="0"/>
                        </a:spcAft>
                      </a:pPr>
                      <a:r>
                        <a:rPr lang="en-US" sz="2000" kern="100" spc="30">
                          <a:effectLst/>
                        </a:rPr>
                        <a:t>wb</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只写</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a:effectLst/>
                        </a:rPr>
                        <a:t>二进制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开头</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覆盖原文件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844894382"/>
                  </a:ext>
                </a:extLst>
              </a:tr>
            </a:tbl>
          </a:graphicData>
        </a:graphic>
      </p:graphicFrame>
      <p:sp>
        <p:nvSpPr>
          <p:cNvPr id="16" name="矩形 15">
            <a:extLst>
              <a:ext uri="{FF2B5EF4-FFF2-40B4-BE49-F238E27FC236}">
                <a16:creationId xmlns:a16="http://schemas.microsoft.com/office/drawing/2014/main" xmlns="" id="{34FA2869-52A5-491B-9052-48AB7E1A19BD}"/>
              </a:ext>
            </a:extLst>
          </p:cNvPr>
          <p:cNvSpPr/>
          <p:nvPr/>
        </p:nvSpPr>
        <p:spPr>
          <a:xfrm>
            <a:off x="5105985" y="921955"/>
            <a:ext cx="1980029" cy="369332"/>
          </a:xfrm>
          <a:prstGeom prst="rect">
            <a:avLst/>
          </a:prstGeom>
        </p:spPr>
        <p:txBody>
          <a:bodyPr wrap="none">
            <a:spAutoFit/>
          </a:bodyPr>
          <a:lstStyle/>
          <a:p>
            <a:pPr>
              <a:lnSpc>
                <a:spcPct val="90000"/>
              </a:lnSpc>
              <a:spcBef>
                <a:spcPct val="0"/>
              </a:spcBef>
            </a:pPr>
            <a:r>
              <a:rPr lang="zh-CN" altLang="zh-CN" sz="2000" dirty="0">
                <a:solidFill>
                  <a:srgbClr val="1B3868"/>
                </a:solidFill>
                <a:latin typeface="微软雅黑" panose="020B0503020204020204" pitchFamily="34" charset="-122"/>
                <a:ea typeface="微软雅黑" panose="020B0503020204020204" pitchFamily="34" charset="-122"/>
                <a:cs typeface="+mj-cs"/>
              </a:rPr>
              <a:t>文件的打开模式</a:t>
            </a:r>
            <a:endParaRPr lang="zh-CN" altLang="en-US" sz="2000" dirty="0">
              <a:solidFill>
                <a:srgbClr val="1B3868"/>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6452146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024331" cy="511110"/>
          </a:xfrm>
        </p:spPr>
        <p:txBody>
          <a:bodyPr/>
          <a:lstStyle/>
          <a:p>
            <a:r>
              <a:rPr lang="en-US" altLang="zh-CN" dirty="0" err="1"/>
              <a:t>json</a:t>
            </a:r>
            <a:r>
              <a:rPr lang="zh-CN" altLang="zh-CN" dirty="0"/>
              <a:t>库</a:t>
            </a:r>
          </a:p>
        </p:txBody>
      </p:sp>
      <p:sp>
        <p:nvSpPr>
          <p:cNvPr id="32" name="矩形 31">
            <a:extLst>
              <a:ext uri="{FF2B5EF4-FFF2-40B4-BE49-F238E27FC236}">
                <a16:creationId xmlns:a16="http://schemas.microsoft.com/office/drawing/2014/main" xmlns="" id="{326C5B6B-426F-4E4E-9039-8E3B349B20A0}"/>
              </a:ext>
            </a:extLst>
          </p:cNvPr>
          <p:cNvSpPr/>
          <p:nvPr/>
        </p:nvSpPr>
        <p:spPr>
          <a:xfrm>
            <a:off x="689969" y="1309750"/>
            <a:ext cx="9683169" cy="3785652"/>
          </a:xfrm>
          <a:prstGeom prst="rect">
            <a:avLst/>
          </a:prstGeom>
        </p:spPr>
        <p:txBody>
          <a:bodyPr wrap="square">
            <a:spAutoFit/>
          </a:bodyPr>
          <a:lstStyle/>
          <a:p>
            <a:r>
              <a:rPr lang="en-US" altLang="zh-CN" sz="2400" b="1" dirty="0"/>
              <a:t>2.load()</a:t>
            </a:r>
            <a:r>
              <a:rPr lang="zh-CN" altLang="zh-CN" sz="2400" b="1" dirty="0"/>
              <a:t>和</a:t>
            </a:r>
            <a:r>
              <a:rPr lang="en-US" altLang="zh-CN" sz="2400" b="1" dirty="0"/>
              <a:t>loads()</a:t>
            </a:r>
            <a:endParaRPr lang="zh-CN" altLang="zh-CN" sz="2400" dirty="0"/>
          </a:p>
          <a:p>
            <a:r>
              <a:rPr lang="en-US" altLang="zh-CN" sz="2400" dirty="0"/>
              <a:t>load</a:t>
            </a:r>
            <a:r>
              <a:rPr lang="zh-CN" altLang="zh-CN" sz="2400" dirty="0"/>
              <a:t>函数的一般形式为：</a:t>
            </a:r>
          </a:p>
          <a:p>
            <a:r>
              <a:rPr lang="en-US" altLang="zh-CN" sz="2400" dirty="0"/>
              <a:t>load(</a:t>
            </a:r>
            <a:r>
              <a:rPr lang="en-US" altLang="zh-CN" sz="2400" dirty="0" err="1"/>
              <a:t>fp</a:t>
            </a:r>
            <a:r>
              <a:rPr lang="en-US" altLang="zh-CN" sz="2400" dirty="0"/>
              <a:t>)</a:t>
            </a:r>
            <a:endParaRPr lang="zh-CN" altLang="zh-CN" sz="2400" dirty="0"/>
          </a:p>
          <a:p>
            <a:r>
              <a:rPr lang="zh-CN" altLang="zh-CN" sz="2400" dirty="0"/>
              <a:t>其功能为将</a:t>
            </a:r>
            <a:r>
              <a:rPr lang="en-US" altLang="zh-CN" sz="2400" dirty="0"/>
              <a:t>JSON</a:t>
            </a:r>
            <a:r>
              <a:rPr lang="zh-CN" altLang="zh-CN" sz="2400" dirty="0"/>
              <a:t>格式字符串转换为</a:t>
            </a:r>
            <a:r>
              <a:rPr lang="en-US" altLang="zh-CN" sz="2400" dirty="0"/>
              <a:t>Python</a:t>
            </a:r>
            <a:r>
              <a:rPr lang="zh-CN" altLang="zh-CN" sz="2400" dirty="0"/>
              <a:t>的数据类型。参数</a:t>
            </a:r>
            <a:r>
              <a:rPr lang="en-US" altLang="zh-CN" sz="2400" dirty="0" err="1"/>
              <a:t>fp</a:t>
            </a:r>
            <a:r>
              <a:rPr lang="zh-CN" altLang="zh-CN" sz="2400" dirty="0"/>
              <a:t>表示文件描述符，将</a:t>
            </a:r>
            <a:r>
              <a:rPr lang="en-US" altLang="zh-CN" sz="2400" dirty="0" err="1"/>
              <a:t>fp</a:t>
            </a:r>
            <a:r>
              <a:rPr lang="zh-CN" altLang="zh-CN" sz="2400" dirty="0"/>
              <a:t>反序列化为</a:t>
            </a:r>
            <a:r>
              <a:rPr lang="en-US" altLang="zh-CN" sz="2400" dirty="0"/>
              <a:t>Python</a:t>
            </a:r>
            <a:r>
              <a:rPr lang="zh-CN" altLang="zh-CN" sz="2400" dirty="0"/>
              <a:t>对象，即将数据的形式恢复，以得到相应的对象。</a:t>
            </a:r>
          </a:p>
          <a:p>
            <a:r>
              <a:rPr lang="en-US" altLang="zh-CN" sz="2400" dirty="0"/>
              <a:t>loads</a:t>
            </a:r>
            <a:r>
              <a:rPr lang="zh-CN" altLang="zh-CN" sz="2400" dirty="0"/>
              <a:t>函数的一般形式为：</a:t>
            </a:r>
          </a:p>
          <a:p>
            <a:r>
              <a:rPr lang="en-US" altLang="zh-CN" sz="2400" dirty="0"/>
              <a:t>loads(s)</a:t>
            </a:r>
            <a:endParaRPr lang="zh-CN" altLang="zh-CN" sz="2400" dirty="0"/>
          </a:p>
          <a:p>
            <a:r>
              <a:rPr lang="zh-CN" altLang="zh-CN" sz="2400" dirty="0"/>
              <a:t>其功能为将</a:t>
            </a:r>
            <a:r>
              <a:rPr lang="en-US" altLang="zh-CN" sz="2400" dirty="0"/>
              <a:t>s</a:t>
            </a:r>
            <a:r>
              <a:rPr lang="zh-CN" altLang="zh-CN" sz="2400" dirty="0"/>
              <a:t>（包含</a:t>
            </a:r>
            <a:r>
              <a:rPr lang="en-US" altLang="zh-CN" sz="2400" dirty="0"/>
              <a:t>JSON</a:t>
            </a:r>
            <a:r>
              <a:rPr lang="zh-CN" altLang="zh-CN" sz="2400" dirty="0"/>
              <a:t>文档的</a:t>
            </a:r>
            <a:r>
              <a:rPr lang="en-US" altLang="zh-CN" sz="2400" dirty="0" err="1"/>
              <a:t>str</a:t>
            </a:r>
            <a:r>
              <a:rPr lang="zh-CN" altLang="zh-CN" sz="2400" dirty="0"/>
              <a:t>，</a:t>
            </a:r>
            <a:r>
              <a:rPr lang="en-US" altLang="zh-CN" sz="2400" dirty="0"/>
              <a:t>bytes</a:t>
            </a:r>
            <a:r>
              <a:rPr lang="zh-CN" altLang="zh-CN" sz="2400" dirty="0"/>
              <a:t>或</a:t>
            </a:r>
            <a:r>
              <a:rPr lang="en-US" altLang="zh-CN" sz="2400" dirty="0" err="1"/>
              <a:t>bytearray</a:t>
            </a:r>
            <a:r>
              <a:rPr lang="zh-CN" altLang="zh-CN" sz="2400" dirty="0"/>
              <a:t>实例）反序列化为</a:t>
            </a:r>
            <a:r>
              <a:rPr lang="en-US" altLang="zh-CN" sz="2400" dirty="0"/>
              <a:t>Python</a:t>
            </a:r>
            <a:r>
              <a:rPr lang="zh-CN" altLang="zh-CN" sz="2400" dirty="0"/>
              <a:t>对象。</a:t>
            </a:r>
            <a:r>
              <a:rPr lang="en-US" altLang="zh-CN" sz="2400" dirty="0"/>
              <a:t> loads</a:t>
            </a:r>
            <a:r>
              <a:rPr lang="zh-CN" altLang="zh-CN" sz="2400" dirty="0"/>
              <a:t>也不需要文件描述符。</a:t>
            </a:r>
          </a:p>
        </p:txBody>
      </p:sp>
    </p:spTree>
    <p:extLst>
      <p:ext uri="{BB962C8B-B14F-4D97-AF65-F5344CB8AC3E}">
        <p14:creationId xmlns:p14="http://schemas.microsoft.com/office/powerpoint/2010/main" val="2116543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627516C9-3BEF-421B-AF7D-42243B23A660}"/>
              </a:ext>
            </a:extLst>
          </p:cNvPr>
          <p:cNvSpPr txBox="1"/>
          <p:nvPr/>
        </p:nvSpPr>
        <p:spPr>
          <a:xfrm>
            <a:off x="6589673" y="1854595"/>
            <a:ext cx="4808514" cy="410881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1.AssertionError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：断言语句失败</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2.AttributeError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：尝试访问未知的对象属性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3.IndexError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：索引超出序列的范围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4.KeyError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：字典中查找一个不存在的关键字</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5.OSError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：操作系统产生的异常</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6.NameError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：尝试访问一个不存在的变量</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7.SyntaxError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Python</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的语法错误</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8.TypeError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：不同类型间的无效操作</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9.ZeroDivisionError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：除数为零异常</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9" name="直接连接符 8">
            <a:extLst>
              <a:ext uri="{FF2B5EF4-FFF2-40B4-BE49-F238E27FC236}">
                <a16:creationId xmlns:a16="http://schemas.microsoft.com/office/drawing/2014/main" xmlns="" id="{27F25583-4F81-4A36-AFA3-DAC1B557342B}"/>
              </a:ext>
            </a:extLst>
          </p:cNvPr>
          <p:cNvCxnSpPr>
            <a:cxnSpLocks/>
          </p:cNvCxnSpPr>
          <p:nvPr/>
        </p:nvCxnSpPr>
        <p:spPr>
          <a:xfrm>
            <a:off x="10289386" y="1550120"/>
            <a:ext cx="11088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0A9D7A12-E30E-4310-A615-F9792A879C6B}"/>
              </a:ext>
            </a:extLst>
          </p:cNvPr>
          <p:cNvCxnSpPr>
            <a:cxnSpLocks/>
          </p:cNvCxnSpPr>
          <p:nvPr/>
        </p:nvCxnSpPr>
        <p:spPr>
          <a:xfrm>
            <a:off x="6823467" y="1550120"/>
            <a:ext cx="1107621" cy="1"/>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90E114EC-D467-42BE-8A3E-5021E25E6C9D}"/>
              </a:ext>
            </a:extLst>
          </p:cNvPr>
          <p:cNvSpPr txBox="1"/>
          <p:nvPr/>
        </p:nvSpPr>
        <p:spPr>
          <a:xfrm>
            <a:off x="886180" y="1933750"/>
            <a:ext cx="5383477" cy="337412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程序在运行时，如果</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Python</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解释器遇到一个错误，会停止程序的执行，并提示一些错误信息，这就是异常。既然程序总会出问题，我们就应该学会用适当的方法去解决。程序出现逻辑错误或者用户输入不合法都会引发异常，但这些异常并不是致命的，不会导致程序崩溃死掉。可以利用</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Python</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提供的异常处理机制，在异常出现的时候及时捕获，并做出相应的处理。</a:t>
            </a:r>
          </a:p>
        </p:txBody>
      </p:sp>
      <p:cxnSp>
        <p:nvCxnSpPr>
          <p:cNvPr id="13" name="直接连接符 12">
            <a:extLst>
              <a:ext uri="{FF2B5EF4-FFF2-40B4-BE49-F238E27FC236}">
                <a16:creationId xmlns:a16="http://schemas.microsoft.com/office/drawing/2014/main" xmlns="" id="{A219EA3D-B4A7-4AB6-99F9-AF855438026A}"/>
              </a:ext>
            </a:extLst>
          </p:cNvPr>
          <p:cNvCxnSpPr>
            <a:cxnSpLocks/>
          </p:cNvCxnSpPr>
          <p:nvPr/>
        </p:nvCxnSpPr>
        <p:spPr>
          <a:xfrm>
            <a:off x="4441190" y="1550121"/>
            <a:ext cx="11088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1B8076FE-CC9F-4AB6-84B5-50DA84B3D59F}"/>
              </a:ext>
            </a:extLst>
          </p:cNvPr>
          <p:cNvCxnSpPr>
            <a:cxnSpLocks/>
          </p:cNvCxnSpPr>
          <p:nvPr/>
        </p:nvCxnSpPr>
        <p:spPr>
          <a:xfrm>
            <a:off x="975271" y="1550121"/>
            <a:ext cx="1107621" cy="1"/>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03B714E9-8EAF-43F1-95B0-B89483A0B530}"/>
              </a:ext>
            </a:extLst>
          </p:cNvPr>
          <p:cNvCxnSpPr>
            <a:cxnSpLocks/>
          </p:cNvCxnSpPr>
          <p:nvPr/>
        </p:nvCxnSpPr>
        <p:spPr>
          <a:xfrm flipH="1">
            <a:off x="975271" y="5981700"/>
            <a:ext cx="1921484"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224" y="410845"/>
            <a:ext cx="3269343" cy="511110"/>
          </a:xfrm>
        </p:spPr>
        <p:txBody>
          <a:bodyPr>
            <a:normAutofit/>
          </a:bodyPr>
          <a:lstStyle/>
          <a:p>
            <a:r>
              <a:rPr lang="zh-CN" altLang="en-US" dirty="0" smtClean="0"/>
              <a:t>异常</a:t>
            </a:r>
            <a:r>
              <a:rPr lang="zh-CN" altLang="en-US" dirty="0"/>
              <a:t>概述</a:t>
            </a:r>
          </a:p>
        </p:txBody>
      </p:sp>
      <p:sp>
        <p:nvSpPr>
          <p:cNvPr id="17" name="文本框 7">
            <a:extLst>
              <a:ext uri="{FF2B5EF4-FFF2-40B4-BE49-F238E27FC236}">
                <a16:creationId xmlns:a16="http://schemas.microsoft.com/office/drawing/2014/main" xmlns="" id="{BEF53DD3-19E5-4349-89A1-30A0799EEEE2}"/>
              </a:ext>
            </a:extLst>
          </p:cNvPr>
          <p:cNvSpPr txBox="1"/>
          <p:nvPr/>
        </p:nvSpPr>
        <p:spPr>
          <a:xfrm>
            <a:off x="2082892" y="1393543"/>
            <a:ext cx="235829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概念</a:t>
            </a:r>
          </a:p>
        </p:txBody>
      </p:sp>
      <p:sp>
        <p:nvSpPr>
          <p:cNvPr id="18" name="文本框 7">
            <a:extLst>
              <a:ext uri="{FF2B5EF4-FFF2-40B4-BE49-F238E27FC236}">
                <a16:creationId xmlns:a16="http://schemas.microsoft.com/office/drawing/2014/main" xmlns="" id="{BEF53DD3-19E5-4349-89A1-30A0799EEEE2}"/>
              </a:ext>
            </a:extLst>
          </p:cNvPr>
          <p:cNvSpPr txBox="1"/>
          <p:nvPr/>
        </p:nvSpPr>
        <p:spPr>
          <a:xfrm>
            <a:off x="7924466" y="1393542"/>
            <a:ext cx="235829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常见异常</a:t>
            </a:r>
          </a:p>
        </p:txBody>
      </p:sp>
      <p:cxnSp>
        <p:nvCxnSpPr>
          <p:cNvPr id="19" name="直接连接符 18">
            <a:extLst>
              <a:ext uri="{FF2B5EF4-FFF2-40B4-BE49-F238E27FC236}">
                <a16:creationId xmlns:a16="http://schemas.microsoft.com/office/drawing/2014/main" xmlns="" id="{03B714E9-8EAF-43F1-95B0-B89483A0B530}"/>
              </a:ext>
            </a:extLst>
          </p:cNvPr>
          <p:cNvCxnSpPr>
            <a:cxnSpLocks/>
          </p:cNvCxnSpPr>
          <p:nvPr/>
        </p:nvCxnSpPr>
        <p:spPr>
          <a:xfrm flipH="1">
            <a:off x="3428597" y="5994977"/>
            <a:ext cx="1904254"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09585" y="5887027"/>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xmlns="" id="{03B714E9-8EAF-43F1-95B0-B89483A0B530}"/>
              </a:ext>
            </a:extLst>
          </p:cNvPr>
          <p:cNvCxnSpPr>
            <a:cxnSpLocks/>
          </p:cNvCxnSpPr>
          <p:nvPr/>
        </p:nvCxnSpPr>
        <p:spPr>
          <a:xfrm flipH="1">
            <a:off x="6886648" y="6090780"/>
            <a:ext cx="1921484"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03B714E9-8EAF-43F1-95B0-B89483A0B530}"/>
              </a:ext>
            </a:extLst>
          </p:cNvPr>
          <p:cNvCxnSpPr>
            <a:cxnSpLocks/>
          </p:cNvCxnSpPr>
          <p:nvPr/>
        </p:nvCxnSpPr>
        <p:spPr>
          <a:xfrm flipH="1">
            <a:off x="9481232" y="6111561"/>
            <a:ext cx="1904254"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808132" y="6019657"/>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636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10468AD-6CF8-4DFB-936F-77D8A97D1456}"/>
              </a:ext>
            </a:extLst>
          </p:cNvPr>
          <p:cNvSpPr txBox="1"/>
          <p:nvPr/>
        </p:nvSpPr>
        <p:spPr>
          <a:xfrm>
            <a:off x="5389420" y="1399019"/>
            <a:ext cx="6691744" cy="4486165"/>
          </a:xfrm>
          <a:prstGeom prst="rect">
            <a:avLst/>
          </a:prstGeom>
          <a:noFill/>
        </p:spPr>
        <p:txBody>
          <a:bodyPr wrap="square" rtlCol="0">
            <a:spAutoFit/>
          </a:bodyPr>
          <a:lstStyle/>
          <a:p>
            <a:pPr>
              <a:lnSpc>
                <a:spcPct val="150000"/>
              </a:lnSpc>
            </a:pPr>
            <a:r>
              <a:rPr lang="zh-CN" altLang="en-US" sz="1600" dirty="0"/>
              <a:t>异常处理结构中最常见也最基本的是</a:t>
            </a:r>
            <a:r>
              <a:rPr lang="en-US" altLang="zh-CN" sz="1600" dirty="0"/>
              <a:t>try...except...</a:t>
            </a:r>
            <a:r>
              <a:rPr lang="zh-CN" altLang="en-US" sz="1600" dirty="0"/>
              <a:t>结构，其语法格式如下：</a:t>
            </a:r>
          </a:p>
          <a:p>
            <a:pPr>
              <a:lnSpc>
                <a:spcPct val="150000"/>
              </a:lnSpc>
            </a:pPr>
            <a:r>
              <a:rPr lang="en-US" altLang="zh-CN" sz="1600" dirty="0"/>
              <a:t>try:</a:t>
            </a:r>
            <a:endParaRPr lang="zh-CN" altLang="en-US" sz="1600" dirty="0"/>
          </a:p>
          <a:p>
            <a:pPr>
              <a:lnSpc>
                <a:spcPct val="150000"/>
              </a:lnSpc>
            </a:pPr>
            <a:r>
              <a:rPr lang="zh-CN" altLang="en-US" sz="1600" dirty="0"/>
              <a:t>    检测范围</a:t>
            </a:r>
          </a:p>
          <a:p>
            <a:pPr>
              <a:lnSpc>
                <a:spcPct val="150000"/>
              </a:lnSpc>
            </a:pPr>
            <a:r>
              <a:rPr lang="en-US" altLang="zh-CN" sz="1600" dirty="0"/>
              <a:t>Except Exception[as reason]</a:t>
            </a:r>
            <a:endParaRPr lang="zh-CN" altLang="en-US" sz="1600" dirty="0"/>
          </a:p>
          <a:p>
            <a:pPr>
              <a:lnSpc>
                <a:spcPct val="150000"/>
              </a:lnSpc>
            </a:pPr>
            <a:r>
              <a:rPr lang="zh-CN" altLang="en-US" sz="1600" dirty="0"/>
              <a:t>    出现异常后的处理代码</a:t>
            </a:r>
          </a:p>
          <a:p>
            <a:pPr>
              <a:lnSpc>
                <a:spcPct val="150000"/>
              </a:lnSpc>
            </a:pPr>
            <a:r>
              <a:rPr lang="zh-CN" altLang="en-US" sz="1600" dirty="0"/>
              <a:t>       其中，</a:t>
            </a:r>
            <a:r>
              <a:rPr lang="en-US" altLang="zh-CN" sz="1600" dirty="0"/>
              <a:t>try</a:t>
            </a:r>
            <a:r>
              <a:rPr lang="zh-CN" altLang="en-US" sz="1600" dirty="0"/>
              <a:t>子句中的代码块包含可能出现异常的语句，而</a:t>
            </a:r>
            <a:r>
              <a:rPr lang="en-US" altLang="zh-CN" sz="1600" dirty="0"/>
              <a:t>except</a:t>
            </a:r>
            <a:r>
              <a:rPr lang="zh-CN" altLang="en-US" sz="1600" dirty="0"/>
              <a:t>子句用来捕获相应的异常，</a:t>
            </a:r>
            <a:r>
              <a:rPr lang="en-US" altLang="zh-CN" sz="1600" dirty="0"/>
              <a:t>except</a:t>
            </a:r>
            <a:r>
              <a:rPr lang="zh-CN" altLang="en-US" sz="1600" dirty="0"/>
              <a:t>子句中的代码块用来处理异常。如果</a:t>
            </a:r>
            <a:r>
              <a:rPr lang="en-US" altLang="zh-CN" sz="1600" dirty="0"/>
              <a:t>try</a:t>
            </a:r>
            <a:r>
              <a:rPr lang="zh-CN" altLang="en-US" sz="1600" dirty="0"/>
              <a:t>中的代码块没有出现异常，则继续执行异常处理结构后面的代码；如果出现异常并且被</a:t>
            </a:r>
            <a:r>
              <a:rPr lang="en-US" altLang="zh-CN" sz="1600" dirty="0"/>
              <a:t>except</a:t>
            </a:r>
            <a:r>
              <a:rPr lang="zh-CN" altLang="en-US" sz="1600" dirty="0"/>
              <a:t>子句捕获，则执行</a:t>
            </a:r>
            <a:r>
              <a:rPr lang="en-US" altLang="zh-CN" sz="1600" dirty="0"/>
              <a:t>except</a:t>
            </a:r>
            <a:r>
              <a:rPr lang="zh-CN" altLang="en-US" sz="1600" dirty="0"/>
              <a:t>子句中的代码块；如果出现异常但没有被</a:t>
            </a:r>
            <a:r>
              <a:rPr lang="en-US" altLang="zh-CN" sz="1600" dirty="0"/>
              <a:t>except</a:t>
            </a:r>
            <a:r>
              <a:rPr lang="zh-CN" altLang="en-US" sz="1600" dirty="0"/>
              <a:t>捕获，则继续往外层抛出；如果所有层都没有捕获并处理该异常，则程序终止并将异常抛给用户。</a:t>
            </a:r>
          </a:p>
          <a:p>
            <a:pPr marL="285750" indent="-285750">
              <a:lnSpc>
                <a:spcPct val="130000"/>
              </a:lnSpc>
              <a:spcBef>
                <a:spcPts val="600"/>
              </a:spcBef>
              <a:spcAft>
                <a:spcPts val="600"/>
              </a:spcAft>
              <a:buClr>
                <a:srgbClr val="1B3868"/>
              </a:buClr>
              <a:buFont typeface="Wingdings" panose="05000000000000000000" pitchFamily="2" charset="2"/>
              <a:buChar char="l"/>
            </a:pPr>
            <a:endParaRPr lang="en-US" altLang="zh-CN" sz="1400" spc="300" dirty="0">
              <a:solidFill>
                <a:schemeClr val="bg2">
                  <a:lumMod val="50000"/>
                </a:schemeClr>
              </a:solidFill>
              <a:latin typeface="微软雅黑 Light" panose="020B0502040204020203" pitchFamily="34" charset="-122"/>
              <a:ea typeface="微软雅黑 Light" panose="020B0502040204020203" pitchFamily="34" charset="-122"/>
            </a:endParaRPr>
          </a:p>
        </p:txBody>
      </p:sp>
      <p:cxnSp>
        <p:nvCxnSpPr>
          <p:cNvPr id="5" name="直接连接符 4">
            <a:extLst>
              <a:ext uri="{FF2B5EF4-FFF2-40B4-BE49-F238E27FC236}">
                <a16:creationId xmlns:a16="http://schemas.microsoft.com/office/drawing/2014/main" xmlns="" id="{BD7A3C45-4432-493B-9323-2EFBA5C685BD}"/>
              </a:ext>
            </a:extLst>
          </p:cNvPr>
          <p:cNvCxnSpPr>
            <a:cxnSpLocks/>
          </p:cNvCxnSpPr>
          <p:nvPr/>
        </p:nvCxnSpPr>
        <p:spPr>
          <a:xfrm>
            <a:off x="5245515" y="1551477"/>
            <a:ext cx="0" cy="4332451"/>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捕获</a:t>
            </a:r>
            <a:r>
              <a:rPr lang="zh-CN" altLang="en-US" dirty="0"/>
              <a:t>异常</a:t>
            </a:r>
            <a:endParaRPr lang="zh-CN" altLang="en-US" b="0" dirty="0"/>
          </a:p>
        </p:txBody>
      </p:sp>
      <p:sp>
        <p:nvSpPr>
          <p:cNvPr id="13" name="文本框 7">
            <a:extLst>
              <a:ext uri="{FF2B5EF4-FFF2-40B4-BE49-F238E27FC236}">
                <a16:creationId xmlns:a16="http://schemas.microsoft.com/office/drawing/2014/main" xmlns="" id="{2B575034-C045-47F2-9D9C-B30843FB1FBD}"/>
              </a:ext>
            </a:extLst>
          </p:cNvPr>
          <p:cNvSpPr txBox="1"/>
          <p:nvPr/>
        </p:nvSpPr>
        <p:spPr>
          <a:xfrm>
            <a:off x="6350001" y="921955"/>
            <a:ext cx="3106912" cy="369332"/>
          </a:xfrm>
          <a:prstGeom prst="rect">
            <a:avLst/>
          </a:prstGeom>
          <a:noFill/>
        </p:spPr>
        <p:txBody>
          <a:bodyPr wrap="square" rtlCol="0">
            <a:spAutoFit/>
          </a:bodyPr>
          <a:lstStyle/>
          <a:p>
            <a:r>
              <a:rPr lang="zh-CN" altLang="en-US" b="1" dirty="0">
                <a:solidFill>
                  <a:srgbClr val="1B3868"/>
                </a:solidFill>
                <a:latin typeface="微软雅黑" panose="020B0503020204020204" pitchFamily="34" charset="-122"/>
                <a:ea typeface="微软雅黑" panose="020B0503020204020204" pitchFamily="34" charset="-122"/>
              </a:rPr>
              <a:t>简单异常捕获</a:t>
            </a:r>
          </a:p>
        </p:txBody>
      </p:sp>
      <p:cxnSp>
        <p:nvCxnSpPr>
          <p:cNvPr id="14" name="直接连接符 13">
            <a:extLst>
              <a:ext uri="{FF2B5EF4-FFF2-40B4-BE49-F238E27FC236}">
                <a16:creationId xmlns:a16="http://schemas.microsoft.com/office/drawing/2014/main" xmlns="" id="{71A53608-BB37-4603-88C1-C8D52F932352}"/>
              </a:ext>
            </a:extLst>
          </p:cNvPr>
          <p:cNvCxnSpPr/>
          <p:nvPr/>
        </p:nvCxnSpPr>
        <p:spPr>
          <a:xfrm>
            <a:off x="6617223" y="129128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3AA991D2-63DC-4337-B266-167E742D4BF3}"/>
              </a:ext>
            </a:extLst>
          </p:cNvPr>
          <p:cNvSpPr txBox="1"/>
          <p:nvPr/>
        </p:nvSpPr>
        <p:spPr>
          <a:xfrm>
            <a:off x="678873" y="1399019"/>
            <a:ext cx="2500745" cy="369332"/>
          </a:xfrm>
          <a:prstGeom prst="rect">
            <a:avLst/>
          </a:prstGeom>
          <a:noFill/>
        </p:spPr>
        <p:txBody>
          <a:bodyPr wrap="square" rtlCol="0">
            <a:spAutoFit/>
          </a:body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sp>
        <p:nvSpPr>
          <p:cNvPr id="8" name="文本框 7">
            <a:extLst>
              <a:ext uri="{FF2B5EF4-FFF2-40B4-BE49-F238E27FC236}">
                <a16:creationId xmlns:a16="http://schemas.microsoft.com/office/drawing/2014/main" xmlns="" id="{C5DC2151-0523-4E3F-87B2-AA7C01741C71}"/>
              </a:ext>
            </a:extLst>
          </p:cNvPr>
          <p:cNvSpPr txBox="1"/>
          <p:nvPr/>
        </p:nvSpPr>
        <p:spPr>
          <a:xfrm>
            <a:off x="198300" y="1953491"/>
            <a:ext cx="4692355" cy="2308324"/>
          </a:xfrm>
          <a:prstGeom prst="rect">
            <a:avLst/>
          </a:prstGeom>
          <a:noFill/>
        </p:spPr>
        <p:txBody>
          <a:bodyPr wrap="square" rtlCol="0">
            <a:spAutoFit/>
          </a:bodyPr>
          <a:lstStyle/>
          <a:p>
            <a:r>
              <a:rPr lang="en-US" altLang="zh-CN" dirty="0"/>
              <a:t>&gt;&gt;&gt; try:</a:t>
            </a:r>
          </a:p>
          <a:p>
            <a:r>
              <a:rPr lang="en-US" altLang="zh-CN" dirty="0"/>
              <a:t>    	f = open("hello.txt")</a:t>
            </a:r>
          </a:p>
          <a:p>
            <a:r>
              <a:rPr lang="en-US" altLang="zh-CN" dirty="0"/>
              <a:t>    	print(</a:t>
            </a:r>
            <a:r>
              <a:rPr lang="en-US" altLang="zh-CN" dirty="0" err="1"/>
              <a:t>f.read</a:t>
            </a:r>
            <a:r>
              <a:rPr lang="en-US" altLang="zh-CN" dirty="0"/>
              <a:t>())</a:t>
            </a:r>
          </a:p>
          <a:p>
            <a:r>
              <a:rPr lang="en-US" altLang="zh-CN" dirty="0"/>
              <a:t>    	</a:t>
            </a:r>
            <a:r>
              <a:rPr lang="en-US" altLang="zh-CN" dirty="0" err="1"/>
              <a:t>f.close</a:t>
            </a:r>
            <a:r>
              <a:rPr lang="en-US" altLang="zh-CN" dirty="0"/>
              <a:t>()</a:t>
            </a:r>
          </a:p>
          <a:p>
            <a:r>
              <a:rPr lang="en-US" altLang="zh-CN" dirty="0"/>
              <a:t>except </a:t>
            </a:r>
            <a:r>
              <a:rPr lang="en-US" altLang="zh-CN" dirty="0" err="1"/>
              <a:t>OSError</a:t>
            </a:r>
            <a:r>
              <a:rPr lang="en-US" altLang="zh-CN" dirty="0"/>
              <a:t>:</a:t>
            </a:r>
          </a:p>
          <a:p>
            <a:r>
              <a:rPr lang="en-US" altLang="zh-CN" dirty="0"/>
              <a:t>         print('</a:t>
            </a:r>
            <a:r>
              <a:rPr lang="zh-CN" altLang="en-US" dirty="0"/>
              <a:t>文件打开的过程中出错了！</a:t>
            </a:r>
            <a:r>
              <a:rPr lang="en-US" altLang="zh-CN" dirty="0"/>
              <a:t>')</a:t>
            </a:r>
            <a:endParaRPr lang="zh-CN" altLang="en-US" dirty="0"/>
          </a:p>
          <a:p>
            <a:r>
              <a:rPr lang="zh-CN" altLang="en-US" dirty="0"/>
              <a:t>文件打开的过程中出错了！</a:t>
            </a:r>
          </a:p>
          <a:p>
            <a:endParaRPr lang="zh-CN" altLang="en-US" dirty="0"/>
          </a:p>
        </p:txBody>
      </p:sp>
    </p:spTree>
    <p:extLst>
      <p:ext uri="{BB962C8B-B14F-4D97-AF65-F5344CB8AC3E}">
        <p14:creationId xmlns:p14="http://schemas.microsoft.com/office/powerpoint/2010/main" val="31579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10468AD-6CF8-4DFB-936F-77D8A97D1456}"/>
              </a:ext>
            </a:extLst>
          </p:cNvPr>
          <p:cNvSpPr txBox="1"/>
          <p:nvPr/>
        </p:nvSpPr>
        <p:spPr>
          <a:xfrm>
            <a:off x="5389420" y="1399019"/>
            <a:ext cx="6691744" cy="4486165"/>
          </a:xfrm>
          <a:prstGeom prst="rect">
            <a:avLst/>
          </a:prstGeom>
          <a:noFill/>
        </p:spPr>
        <p:txBody>
          <a:bodyPr wrap="square" rtlCol="0">
            <a:spAutoFit/>
          </a:bodyPr>
          <a:lstStyle/>
          <a:p>
            <a:pPr>
              <a:lnSpc>
                <a:spcPct val="150000"/>
              </a:lnSpc>
            </a:pPr>
            <a:r>
              <a:rPr lang="zh-CN" altLang="en-US" sz="1600" dirty="0"/>
              <a:t>       在程序执行时，可能会遇到不同类型的异常，并且需要针对不同类型的异常，做出不同的响应，为了支持多个异常的捕获和处理，</a:t>
            </a:r>
            <a:r>
              <a:rPr lang="en-US" altLang="zh-CN" sz="1600" dirty="0"/>
              <a:t>Python</a:t>
            </a:r>
            <a:r>
              <a:rPr lang="zh-CN" altLang="en-US" sz="1600" dirty="0"/>
              <a:t>提供了带多个</a:t>
            </a:r>
            <a:r>
              <a:rPr lang="en-US" altLang="zh-CN" sz="1600" dirty="0"/>
              <a:t>except</a:t>
            </a:r>
            <a:r>
              <a:rPr lang="zh-CN" altLang="en-US" sz="1600" dirty="0"/>
              <a:t>的异常处理结构。一旦某个</a:t>
            </a:r>
            <a:r>
              <a:rPr lang="en-US" altLang="zh-CN" sz="1600" dirty="0"/>
              <a:t>except</a:t>
            </a:r>
            <a:r>
              <a:rPr lang="zh-CN" altLang="en-US" sz="1600" dirty="0"/>
              <a:t>捕获了异常，后面剩余的</a:t>
            </a:r>
            <a:r>
              <a:rPr lang="en-US" altLang="zh-CN" sz="1600" dirty="0"/>
              <a:t>except</a:t>
            </a:r>
            <a:r>
              <a:rPr lang="zh-CN" altLang="en-US" sz="1600" dirty="0"/>
              <a:t>子句将不会再执行。语法结构如下：</a:t>
            </a:r>
          </a:p>
          <a:p>
            <a:pPr>
              <a:lnSpc>
                <a:spcPct val="150000"/>
              </a:lnSpc>
            </a:pPr>
            <a:r>
              <a:rPr lang="en-US" altLang="zh-CN" sz="1600" dirty="0"/>
              <a:t>try:</a:t>
            </a:r>
          </a:p>
          <a:p>
            <a:pPr>
              <a:lnSpc>
                <a:spcPct val="150000"/>
              </a:lnSpc>
            </a:pPr>
            <a:r>
              <a:rPr lang="zh-CN" altLang="en-US" sz="1600" dirty="0"/>
              <a:t>    检测范围</a:t>
            </a:r>
          </a:p>
          <a:p>
            <a:pPr>
              <a:lnSpc>
                <a:spcPct val="150000"/>
              </a:lnSpc>
            </a:pPr>
            <a:r>
              <a:rPr lang="en-US" altLang="zh-CN" sz="1600" dirty="0"/>
              <a:t>Except Exception1:</a:t>
            </a:r>
          </a:p>
          <a:p>
            <a:pPr>
              <a:lnSpc>
                <a:spcPct val="150000"/>
              </a:lnSpc>
            </a:pPr>
            <a:r>
              <a:rPr lang="zh-CN" altLang="en-US" sz="1600" dirty="0"/>
              <a:t>    处理异常</a:t>
            </a:r>
            <a:r>
              <a:rPr lang="en-US" altLang="zh-CN" sz="1600" dirty="0"/>
              <a:t>1</a:t>
            </a:r>
            <a:r>
              <a:rPr lang="zh-CN" altLang="en-US" sz="1600" dirty="0"/>
              <a:t>的语句</a:t>
            </a:r>
          </a:p>
          <a:p>
            <a:pPr>
              <a:lnSpc>
                <a:spcPct val="150000"/>
              </a:lnSpc>
            </a:pPr>
            <a:r>
              <a:rPr lang="en-US" altLang="zh-CN" sz="1600" dirty="0"/>
              <a:t>Except Exception2:</a:t>
            </a:r>
          </a:p>
          <a:p>
            <a:pPr>
              <a:lnSpc>
                <a:spcPct val="150000"/>
              </a:lnSpc>
            </a:pPr>
            <a:r>
              <a:rPr lang="zh-CN" altLang="en-US" sz="1600" dirty="0"/>
              <a:t>    处理异常</a:t>
            </a:r>
            <a:r>
              <a:rPr lang="en-US" altLang="zh-CN" sz="1600" dirty="0"/>
              <a:t>2</a:t>
            </a:r>
            <a:r>
              <a:rPr lang="zh-CN" altLang="en-US" sz="1600" dirty="0"/>
              <a:t>的语句</a:t>
            </a:r>
          </a:p>
          <a:p>
            <a:pPr>
              <a:lnSpc>
                <a:spcPct val="150000"/>
              </a:lnSpc>
            </a:pPr>
            <a:r>
              <a:rPr lang="en-US" altLang="zh-CN" sz="1600" dirty="0"/>
              <a:t>    ...</a:t>
            </a:r>
          </a:p>
          <a:p>
            <a:pPr marR="0" lvl="0" algn="l" defTabSz="914400" rtl="0" eaLnBrk="1" fontAlgn="auto" latinLnBrk="0" hangingPunct="1">
              <a:lnSpc>
                <a:spcPct val="130000"/>
              </a:lnSpc>
              <a:spcBef>
                <a:spcPts val="600"/>
              </a:spcBef>
              <a:spcAft>
                <a:spcPts val="600"/>
              </a:spcAft>
              <a:buClr>
                <a:srgbClr val="1B3868"/>
              </a:buClr>
              <a:buSzTx/>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a:ext uri="{FF2B5EF4-FFF2-40B4-BE49-F238E27FC236}">
                <a16:creationId xmlns:a16="http://schemas.microsoft.com/office/drawing/2014/main" xmlns="" id="{BD7A3C45-4432-493B-9323-2EFBA5C685BD}"/>
              </a:ext>
            </a:extLst>
          </p:cNvPr>
          <p:cNvCxnSpPr>
            <a:cxnSpLocks/>
          </p:cNvCxnSpPr>
          <p:nvPr/>
        </p:nvCxnSpPr>
        <p:spPr>
          <a:xfrm>
            <a:off x="5245515" y="1551477"/>
            <a:ext cx="0" cy="4332451"/>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捕获</a:t>
            </a:r>
            <a:r>
              <a:rPr lang="zh-CN" altLang="en-US" dirty="0"/>
              <a:t>异常</a:t>
            </a:r>
            <a:endParaRPr lang="zh-CN" altLang="en-US" b="0" dirty="0"/>
          </a:p>
        </p:txBody>
      </p:sp>
      <p:sp>
        <p:nvSpPr>
          <p:cNvPr id="13" name="文本框 7">
            <a:extLst>
              <a:ext uri="{FF2B5EF4-FFF2-40B4-BE49-F238E27FC236}">
                <a16:creationId xmlns:a16="http://schemas.microsoft.com/office/drawing/2014/main" xmlns="" id="{2B575034-C045-47F2-9D9C-B30843FB1FBD}"/>
              </a:ext>
            </a:extLst>
          </p:cNvPr>
          <p:cNvSpPr txBox="1"/>
          <p:nvPr/>
        </p:nvSpPr>
        <p:spPr>
          <a:xfrm>
            <a:off x="6350001" y="921955"/>
            <a:ext cx="31069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捕获多种异常</a:t>
            </a:r>
          </a:p>
        </p:txBody>
      </p:sp>
      <p:cxnSp>
        <p:nvCxnSpPr>
          <p:cNvPr id="14" name="直接连接符 13">
            <a:extLst>
              <a:ext uri="{FF2B5EF4-FFF2-40B4-BE49-F238E27FC236}">
                <a16:creationId xmlns:a16="http://schemas.microsoft.com/office/drawing/2014/main" xmlns="" id="{71A53608-BB37-4603-88C1-C8D52F932352}"/>
              </a:ext>
            </a:extLst>
          </p:cNvPr>
          <p:cNvCxnSpPr/>
          <p:nvPr/>
        </p:nvCxnSpPr>
        <p:spPr>
          <a:xfrm>
            <a:off x="6617223" y="129128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3AA991D2-63DC-4337-B266-167E742D4BF3}"/>
              </a:ext>
            </a:extLst>
          </p:cNvPr>
          <p:cNvSpPr txBox="1"/>
          <p:nvPr/>
        </p:nvSpPr>
        <p:spPr>
          <a:xfrm>
            <a:off x="678873" y="1399019"/>
            <a:ext cx="25007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sp>
        <p:nvSpPr>
          <p:cNvPr id="3" name="文本框 2">
            <a:extLst>
              <a:ext uri="{FF2B5EF4-FFF2-40B4-BE49-F238E27FC236}">
                <a16:creationId xmlns:a16="http://schemas.microsoft.com/office/drawing/2014/main" xmlns="" id="{8153CFA1-EC94-4D7C-921C-5A90B273E9CA}"/>
              </a:ext>
            </a:extLst>
          </p:cNvPr>
          <p:cNvSpPr txBox="1"/>
          <p:nvPr/>
        </p:nvSpPr>
        <p:spPr>
          <a:xfrm>
            <a:off x="270164" y="1925782"/>
            <a:ext cx="4578924" cy="3693319"/>
          </a:xfrm>
          <a:prstGeom prst="rect">
            <a:avLst/>
          </a:prstGeom>
          <a:noFill/>
        </p:spPr>
        <p:txBody>
          <a:bodyPr wrap="square" rtlCol="0">
            <a:spAutoFit/>
          </a:bodyPr>
          <a:lstStyle/>
          <a:p>
            <a:r>
              <a:rPr lang="en-US" altLang="zh-CN" dirty="0"/>
              <a:t>try:</a:t>
            </a:r>
          </a:p>
          <a:p>
            <a:r>
              <a:rPr lang="en-US" altLang="zh-CN" dirty="0"/>
              <a:t>	#</a:t>
            </a:r>
            <a:r>
              <a:rPr lang="zh-CN" altLang="en-US" dirty="0"/>
              <a:t>提示用户输入一个整数</a:t>
            </a:r>
          </a:p>
          <a:p>
            <a:r>
              <a:rPr lang="zh-CN" altLang="en-US" dirty="0"/>
              <a:t>	</a:t>
            </a:r>
            <a:r>
              <a:rPr lang="en-US" altLang="zh-CN" dirty="0"/>
              <a:t>num = int(input("</a:t>
            </a:r>
            <a:r>
              <a:rPr lang="zh-CN" altLang="en-US" dirty="0"/>
              <a:t>请输入一个整数：</a:t>
            </a:r>
            <a:r>
              <a:rPr lang="en-US" altLang="zh-CN" dirty="0"/>
              <a:t>"))</a:t>
            </a:r>
            <a:endParaRPr lang="zh-CN" altLang="en-US" dirty="0"/>
          </a:p>
          <a:p>
            <a:r>
              <a:rPr lang="zh-CN" altLang="en-US" dirty="0"/>
              <a:t>	</a:t>
            </a:r>
            <a:r>
              <a:rPr lang="en-US" altLang="zh-CN" dirty="0"/>
              <a:t>#</a:t>
            </a:r>
            <a:r>
              <a:rPr lang="zh-CN" altLang="en-US" dirty="0"/>
              <a:t>使用</a:t>
            </a:r>
            <a:r>
              <a:rPr lang="en-US" altLang="zh-CN" dirty="0"/>
              <a:t>8</a:t>
            </a:r>
            <a:r>
              <a:rPr lang="zh-CN" altLang="en-US" dirty="0"/>
              <a:t>除以用户输入的整数并且输出</a:t>
            </a:r>
          </a:p>
          <a:p>
            <a:r>
              <a:rPr lang="zh-CN" altLang="en-US" dirty="0"/>
              <a:t>	</a:t>
            </a:r>
            <a:r>
              <a:rPr lang="en-US" altLang="zh-CN" dirty="0"/>
              <a:t>result = 8/num</a:t>
            </a:r>
          </a:p>
          <a:p>
            <a:r>
              <a:rPr lang="en-US" altLang="zh-CN" dirty="0"/>
              <a:t>	print(result)</a:t>
            </a:r>
          </a:p>
          <a:p>
            <a:r>
              <a:rPr lang="en-US" altLang="zh-CN" dirty="0"/>
              <a:t>except </a:t>
            </a:r>
            <a:r>
              <a:rPr lang="en-US" altLang="zh-CN" dirty="0" err="1"/>
              <a:t>ZeroDivisionError</a:t>
            </a:r>
            <a:r>
              <a:rPr lang="en-US" altLang="zh-CN" dirty="0"/>
              <a:t>:</a:t>
            </a:r>
          </a:p>
          <a:p>
            <a:r>
              <a:rPr lang="en-US" altLang="zh-CN" dirty="0"/>
              <a:t>	print("</a:t>
            </a:r>
            <a:r>
              <a:rPr lang="zh-CN" altLang="en-US" dirty="0"/>
              <a:t>除</a:t>
            </a:r>
            <a:r>
              <a:rPr lang="en-US" altLang="zh-CN" dirty="0"/>
              <a:t>0</a:t>
            </a:r>
            <a:r>
              <a:rPr lang="zh-CN" altLang="en-US" dirty="0"/>
              <a:t>错误</a:t>
            </a:r>
            <a:r>
              <a:rPr lang="en-US" altLang="zh-CN" dirty="0"/>
              <a:t>")</a:t>
            </a:r>
            <a:endParaRPr lang="zh-CN" altLang="en-US" dirty="0"/>
          </a:p>
          <a:p>
            <a:r>
              <a:rPr lang="en-US" altLang="zh-CN" dirty="0"/>
              <a:t>except </a:t>
            </a:r>
            <a:r>
              <a:rPr lang="en-US" altLang="zh-CN" dirty="0" err="1"/>
              <a:t>ValueError</a:t>
            </a:r>
            <a:r>
              <a:rPr lang="en-US" altLang="zh-CN" dirty="0"/>
              <a:t>:</a:t>
            </a:r>
          </a:p>
          <a:p>
            <a:r>
              <a:rPr lang="en-US" altLang="zh-CN" dirty="0"/>
              <a:t>	print("</a:t>
            </a:r>
            <a:r>
              <a:rPr lang="zh-CN" altLang="en-US" dirty="0"/>
              <a:t>请输入正确的整数</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4211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10468AD-6CF8-4DFB-936F-77D8A97D1456}"/>
              </a:ext>
            </a:extLst>
          </p:cNvPr>
          <p:cNvSpPr txBox="1"/>
          <p:nvPr/>
        </p:nvSpPr>
        <p:spPr>
          <a:xfrm>
            <a:off x="5389420" y="1399019"/>
            <a:ext cx="6691744" cy="2870338"/>
          </a:xfrm>
          <a:prstGeom prst="rect">
            <a:avLst/>
          </a:prstGeom>
          <a:noFill/>
        </p:spPr>
        <p:txBody>
          <a:bodyPr wrap="square" rtlCol="0">
            <a:spAutoFit/>
          </a:bodyPr>
          <a:lstStyle/>
          <a:p>
            <a:pPr>
              <a:lnSpc>
                <a:spcPct val="150000"/>
              </a:lnSpc>
            </a:pPr>
            <a:r>
              <a:rPr lang="zh-CN" altLang="en-US" dirty="0"/>
              <a:t>在开发时，要预判断所有可能出现的错误，还是有一定难度的，如果希望程序无论出现什么错误，都不会因为</a:t>
            </a:r>
            <a:r>
              <a:rPr lang="en-US" altLang="zh-CN" dirty="0"/>
              <a:t>Python</a:t>
            </a:r>
            <a:r>
              <a:rPr lang="zh-CN" altLang="en-US" dirty="0"/>
              <a:t>解释器抛出异常而终止程序，则增加一个</a:t>
            </a:r>
            <a:r>
              <a:rPr lang="en-US" altLang="zh-CN" dirty="0"/>
              <a:t>except</a:t>
            </a:r>
            <a:r>
              <a:rPr lang="zh-CN" altLang="en-US" dirty="0"/>
              <a:t>，语法如下：</a:t>
            </a:r>
          </a:p>
          <a:p>
            <a:pPr>
              <a:lnSpc>
                <a:spcPct val="150000"/>
              </a:lnSpc>
            </a:pPr>
            <a:r>
              <a:rPr lang="en-US" altLang="zh-CN" dirty="0"/>
              <a:t>except Exception as result</a:t>
            </a:r>
            <a:r>
              <a:rPr lang="zh-CN" altLang="en-US" dirty="0"/>
              <a:t>：</a:t>
            </a:r>
            <a:endParaRPr lang="en-US" altLang="zh-CN" dirty="0"/>
          </a:p>
          <a:p>
            <a:pPr>
              <a:lnSpc>
                <a:spcPct val="150000"/>
              </a:lnSpc>
            </a:pPr>
            <a:r>
              <a:rPr lang="en-US" altLang="zh-CN" dirty="0"/>
              <a:t>print("</a:t>
            </a:r>
            <a:r>
              <a:rPr lang="zh-CN" altLang="en-US" dirty="0"/>
              <a:t>未知错误 </a:t>
            </a:r>
            <a:r>
              <a:rPr lang="en-US" altLang="zh-CN" dirty="0"/>
              <a:t>%s" % result)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a:p>
            <a:pPr marL="0" marR="0" lvl="0" indent="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a:ext uri="{FF2B5EF4-FFF2-40B4-BE49-F238E27FC236}">
                <a16:creationId xmlns:a16="http://schemas.microsoft.com/office/drawing/2014/main" xmlns="" id="{BD7A3C45-4432-493B-9323-2EFBA5C685BD}"/>
              </a:ext>
            </a:extLst>
          </p:cNvPr>
          <p:cNvCxnSpPr>
            <a:cxnSpLocks/>
          </p:cNvCxnSpPr>
          <p:nvPr/>
        </p:nvCxnSpPr>
        <p:spPr>
          <a:xfrm>
            <a:off x="5245515" y="1551477"/>
            <a:ext cx="0" cy="4332451"/>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捕获</a:t>
            </a:r>
            <a:r>
              <a:rPr lang="zh-CN" altLang="en-US" dirty="0"/>
              <a:t>异常</a:t>
            </a:r>
            <a:endParaRPr lang="zh-CN" altLang="en-US" b="0" dirty="0"/>
          </a:p>
        </p:txBody>
      </p:sp>
      <p:sp>
        <p:nvSpPr>
          <p:cNvPr id="13" name="文本框 7">
            <a:extLst>
              <a:ext uri="{FF2B5EF4-FFF2-40B4-BE49-F238E27FC236}">
                <a16:creationId xmlns:a16="http://schemas.microsoft.com/office/drawing/2014/main" xmlns="" id="{2B575034-C045-47F2-9D9C-B30843FB1FBD}"/>
              </a:ext>
            </a:extLst>
          </p:cNvPr>
          <p:cNvSpPr txBox="1"/>
          <p:nvPr/>
        </p:nvSpPr>
        <p:spPr>
          <a:xfrm>
            <a:off x="6350001" y="921955"/>
            <a:ext cx="31069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捕获多种异常</a:t>
            </a:r>
          </a:p>
        </p:txBody>
      </p:sp>
      <p:cxnSp>
        <p:nvCxnSpPr>
          <p:cNvPr id="14" name="直接连接符 13">
            <a:extLst>
              <a:ext uri="{FF2B5EF4-FFF2-40B4-BE49-F238E27FC236}">
                <a16:creationId xmlns:a16="http://schemas.microsoft.com/office/drawing/2014/main" xmlns="" id="{71A53608-BB37-4603-88C1-C8D52F932352}"/>
              </a:ext>
            </a:extLst>
          </p:cNvPr>
          <p:cNvCxnSpPr/>
          <p:nvPr/>
        </p:nvCxnSpPr>
        <p:spPr>
          <a:xfrm>
            <a:off x="6617223" y="129128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3AA991D2-63DC-4337-B266-167E742D4BF3}"/>
              </a:ext>
            </a:extLst>
          </p:cNvPr>
          <p:cNvSpPr txBox="1"/>
          <p:nvPr/>
        </p:nvSpPr>
        <p:spPr>
          <a:xfrm>
            <a:off x="678873" y="1399019"/>
            <a:ext cx="25007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sp>
        <p:nvSpPr>
          <p:cNvPr id="3" name="文本框 2">
            <a:extLst>
              <a:ext uri="{FF2B5EF4-FFF2-40B4-BE49-F238E27FC236}">
                <a16:creationId xmlns:a16="http://schemas.microsoft.com/office/drawing/2014/main" xmlns="" id="{8153CFA1-EC94-4D7C-921C-5A90B273E9CA}"/>
              </a:ext>
            </a:extLst>
          </p:cNvPr>
          <p:cNvSpPr txBox="1"/>
          <p:nvPr/>
        </p:nvSpPr>
        <p:spPr>
          <a:xfrm>
            <a:off x="270164" y="1925782"/>
            <a:ext cx="4578924" cy="3970318"/>
          </a:xfrm>
          <a:prstGeom prst="rect">
            <a:avLst/>
          </a:prstGeom>
          <a:noFill/>
        </p:spPr>
        <p:txBody>
          <a:bodyPr wrap="square" rtlCol="0">
            <a:spAutoFit/>
          </a:bodyPr>
          <a:lstStyle/>
          <a:p>
            <a:r>
              <a:rPr lang="en-US" altLang="zh-CN" dirty="0"/>
              <a:t>&gt;&gt;&gt; try:</a:t>
            </a:r>
          </a:p>
          <a:p>
            <a:r>
              <a:rPr lang="en-US" altLang="zh-CN" dirty="0"/>
              <a:t>    # </a:t>
            </a:r>
            <a:r>
              <a:rPr lang="zh-CN" altLang="en-US" dirty="0"/>
              <a:t>提示用户输入一个整数</a:t>
            </a:r>
          </a:p>
          <a:p>
            <a:r>
              <a:rPr lang="zh-CN" altLang="en-US" dirty="0"/>
              <a:t>    </a:t>
            </a:r>
            <a:r>
              <a:rPr lang="en-US" altLang="zh-CN" dirty="0"/>
              <a:t>num = int(input("</a:t>
            </a:r>
            <a:r>
              <a:rPr lang="zh-CN" altLang="en-US" dirty="0"/>
              <a:t>输入一个整数：</a:t>
            </a:r>
            <a:r>
              <a:rPr lang="en-US" altLang="zh-CN" dirty="0"/>
              <a:t>"))</a:t>
            </a:r>
            <a:endParaRPr lang="zh-CN" altLang="en-US" dirty="0"/>
          </a:p>
          <a:p>
            <a:r>
              <a:rPr lang="zh-CN" altLang="en-US" dirty="0"/>
              <a:t>    </a:t>
            </a:r>
            <a:r>
              <a:rPr lang="en-US" altLang="zh-CN" dirty="0"/>
              <a:t># </a:t>
            </a:r>
            <a:r>
              <a:rPr lang="zh-CN" altLang="en-US" dirty="0"/>
              <a:t>使用 </a:t>
            </a:r>
            <a:r>
              <a:rPr lang="en-US" altLang="zh-CN" dirty="0"/>
              <a:t>8 </a:t>
            </a:r>
            <a:r>
              <a:rPr lang="zh-CN" altLang="en-US" dirty="0"/>
              <a:t>除以用户输入的整数并且输出</a:t>
            </a:r>
          </a:p>
          <a:p>
            <a:r>
              <a:rPr lang="zh-CN" altLang="en-US" dirty="0"/>
              <a:t>    </a:t>
            </a:r>
            <a:r>
              <a:rPr lang="en-US" altLang="zh-CN" dirty="0"/>
              <a:t>result = 8 / num</a:t>
            </a:r>
          </a:p>
          <a:p>
            <a:r>
              <a:rPr lang="en-US" altLang="zh-CN" dirty="0"/>
              <a:t>    print(result)</a:t>
            </a:r>
          </a:p>
          <a:p>
            <a:r>
              <a:rPr lang="en-US" altLang="zh-CN" dirty="0"/>
              <a:t>except </a:t>
            </a:r>
            <a:r>
              <a:rPr lang="en-US" altLang="zh-CN" dirty="0" err="1"/>
              <a:t>ValueError</a:t>
            </a:r>
            <a:r>
              <a:rPr lang="en-US" altLang="zh-CN" dirty="0"/>
              <a:t>:</a:t>
            </a:r>
          </a:p>
          <a:p>
            <a:r>
              <a:rPr lang="en-US" altLang="zh-CN" dirty="0"/>
              <a:t>    print("</a:t>
            </a:r>
            <a:r>
              <a:rPr lang="zh-CN" altLang="en-US" dirty="0"/>
              <a:t>请输入正确的整数</a:t>
            </a:r>
            <a:r>
              <a:rPr lang="en-US" altLang="zh-CN" dirty="0"/>
              <a:t>")</a:t>
            </a:r>
            <a:endParaRPr lang="zh-CN" altLang="en-US" dirty="0"/>
          </a:p>
          <a:p>
            <a:r>
              <a:rPr lang="en-US" altLang="zh-CN" dirty="0"/>
              <a:t>except Exception as result:</a:t>
            </a:r>
          </a:p>
          <a:p>
            <a:r>
              <a:rPr lang="en-US" altLang="zh-CN" dirty="0"/>
              <a:t>    print("</a:t>
            </a:r>
            <a:r>
              <a:rPr lang="zh-CN" altLang="en-US" dirty="0"/>
              <a:t>未知错误 </a:t>
            </a:r>
            <a:r>
              <a:rPr lang="en-US" altLang="zh-CN" dirty="0"/>
              <a:t>%s" % result)</a:t>
            </a:r>
          </a:p>
          <a:p>
            <a:r>
              <a:rPr lang="en-US" altLang="zh-CN" dirty="0"/>
              <a:t> </a:t>
            </a:r>
          </a:p>
          <a:p>
            <a:r>
              <a:rPr lang="zh-CN" altLang="en-US" dirty="0"/>
              <a:t>输入一个整数：</a:t>
            </a:r>
            <a:r>
              <a:rPr lang="en-US" altLang="zh-CN" dirty="0"/>
              <a:t>&gt;? 0</a:t>
            </a:r>
            <a:endParaRPr lang="zh-CN" altLang="en-US" dirty="0"/>
          </a:p>
          <a:p>
            <a:r>
              <a:rPr lang="zh-CN" altLang="en-US" dirty="0"/>
              <a:t>未知错误 </a:t>
            </a:r>
            <a:r>
              <a:rPr lang="en-US" altLang="zh-CN" dirty="0"/>
              <a:t>division by zero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858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10468AD-6CF8-4DFB-936F-77D8A97D1456}"/>
              </a:ext>
            </a:extLst>
          </p:cNvPr>
          <p:cNvSpPr txBox="1"/>
          <p:nvPr/>
        </p:nvSpPr>
        <p:spPr>
          <a:xfrm>
            <a:off x="5389420" y="1399019"/>
            <a:ext cx="6691744" cy="5917326"/>
          </a:xfrm>
          <a:prstGeom prst="rect">
            <a:avLst/>
          </a:prstGeom>
          <a:noFill/>
        </p:spPr>
        <p:txBody>
          <a:bodyPr wrap="square" rtlCol="0">
            <a:spAutoFit/>
          </a:bodyPr>
          <a:lstStyle/>
          <a:p>
            <a:r>
              <a:rPr lang="en-US" altLang="zh-CN" sz="1400" dirty="0"/>
              <a:t>try:</a:t>
            </a:r>
            <a:endParaRPr lang="zh-CN" altLang="en-US" sz="1400" dirty="0"/>
          </a:p>
          <a:p>
            <a:r>
              <a:rPr lang="zh-CN" altLang="en-US" sz="1400" dirty="0"/>
              <a:t>    </a:t>
            </a:r>
            <a:r>
              <a:rPr lang="en-US" altLang="zh-CN" sz="1400" dirty="0"/>
              <a:t># </a:t>
            </a:r>
            <a:r>
              <a:rPr lang="zh-CN" altLang="en-US" sz="1400" dirty="0"/>
              <a:t>尝试执行的代码</a:t>
            </a:r>
          </a:p>
          <a:p>
            <a:r>
              <a:rPr lang="zh-CN" altLang="en-US" sz="1400" dirty="0"/>
              <a:t>    </a:t>
            </a:r>
            <a:r>
              <a:rPr lang="en-US" altLang="zh-CN" sz="1400" dirty="0"/>
              <a:t>pass</a:t>
            </a:r>
            <a:endParaRPr lang="zh-CN" altLang="en-US" sz="1400" dirty="0"/>
          </a:p>
          <a:p>
            <a:r>
              <a:rPr lang="en-US" altLang="zh-CN" sz="1400" dirty="0"/>
              <a:t>except </a:t>
            </a:r>
            <a:r>
              <a:rPr lang="zh-CN" altLang="en-US" sz="1400" dirty="0"/>
              <a:t>错误类型</a:t>
            </a:r>
            <a:r>
              <a:rPr lang="en-US" altLang="zh-CN" sz="1400" dirty="0"/>
              <a:t>1:</a:t>
            </a:r>
            <a:endParaRPr lang="zh-CN" altLang="en-US" sz="1400" dirty="0"/>
          </a:p>
          <a:p>
            <a:r>
              <a:rPr lang="zh-CN" altLang="en-US" sz="1400" dirty="0"/>
              <a:t>    </a:t>
            </a:r>
            <a:r>
              <a:rPr lang="en-US" altLang="zh-CN" sz="1400" dirty="0"/>
              <a:t># </a:t>
            </a:r>
            <a:r>
              <a:rPr lang="zh-CN" altLang="en-US" sz="1400" dirty="0"/>
              <a:t>针对错误类型</a:t>
            </a:r>
            <a:r>
              <a:rPr lang="en-US" altLang="zh-CN" sz="1400" dirty="0"/>
              <a:t>1</a:t>
            </a:r>
            <a:r>
              <a:rPr lang="zh-CN" altLang="en-US" sz="1400" dirty="0"/>
              <a:t>，对应的代码处理</a:t>
            </a:r>
          </a:p>
          <a:p>
            <a:r>
              <a:rPr lang="zh-CN" altLang="en-US" sz="1400" dirty="0"/>
              <a:t>    </a:t>
            </a:r>
            <a:r>
              <a:rPr lang="en-US" altLang="zh-CN" sz="1400" dirty="0"/>
              <a:t>pass</a:t>
            </a:r>
            <a:endParaRPr lang="zh-CN" altLang="en-US" sz="1400" dirty="0"/>
          </a:p>
          <a:p>
            <a:r>
              <a:rPr lang="en-US" altLang="zh-CN" sz="1400" dirty="0"/>
              <a:t>except </a:t>
            </a:r>
            <a:r>
              <a:rPr lang="zh-CN" altLang="en-US" sz="1400" dirty="0"/>
              <a:t>错误类型</a:t>
            </a:r>
            <a:r>
              <a:rPr lang="en-US" altLang="zh-CN" sz="1400" dirty="0"/>
              <a:t>2:</a:t>
            </a:r>
            <a:endParaRPr lang="zh-CN" altLang="en-US" sz="1400" dirty="0"/>
          </a:p>
          <a:p>
            <a:r>
              <a:rPr lang="zh-CN" altLang="en-US" sz="1400" dirty="0"/>
              <a:t>    </a:t>
            </a:r>
            <a:r>
              <a:rPr lang="en-US" altLang="zh-CN" sz="1400" dirty="0"/>
              <a:t># </a:t>
            </a:r>
            <a:r>
              <a:rPr lang="zh-CN" altLang="en-US" sz="1400" dirty="0"/>
              <a:t>针对错误类型</a:t>
            </a:r>
            <a:r>
              <a:rPr lang="en-US" altLang="zh-CN" sz="1400" dirty="0"/>
              <a:t>2</a:t>
            </a:r>
            <a:r>
              <a:rPr lang="zh-CN" altLang="en-US" sz="1400" dirty="0"/>
              <a:t>，对应的代码处理</a:t>
            </a:r>
          </a:p>
          <a:p>
            <a:r>
              <a:rPr lang="zh-CN" altLang="en-US" sz="1400" dirty="0"/>
              <a:t>    </a:t>
            </a:r>
            <a:r>
              <a:rPr lang="en-US" altLang="zh-CN" sz="1400" dirty="0"/>
              <a:t>pass</a:t>
            </a:r>
            <a:endParaRPr lang="zh-CN" altLang="en-US" sz="1400" dirty="0"/>
          </a:p>
          <a:p>
            <a:r>
              <a:rPr lang="en-US" altLang="zh-CN" sz="1400" dirty="0"/>
              <a:t>except (</a:t>
            </a:r>
            <a:r>
              <a:rPr lang="zh-CN" altLang="en-US" sz="1400" dirty="0"/>
              <a:t>错误类型</a:t>
            </a:r>
            <a:r>
              <a:rPr lang="en-US" altLang="zh-CN" sz="1400" dirty="0"/>
              <a:t>3, </a:t>
            </a:r>
            <a:r>
              <a:rPr lang="zh-CN" altLang="en-US" sz="1400" dirty="0"/>
              <a:t>错误类型</a:t>
            </a:r>
            <a:r>
              <a:rPr lang="en-US" altLang="zh-CN" sz="1400" dirty="0"/>
              <a:t>4):</a:t>
            </a:r>
            <a:endParaRPr lang="zh-CN" altLang="en-US" sz="1400" dirty="0"/>
          </a:p>
          <a:p>
            <a:r>
              <a:rPr lang="zh-CN" altLang="en-US" sz="1400" dirty="0"/>
              <a:t>    </a:t>
            </a:r>
            <a:r>
              <a:rPr lang="en-US" altLang="zh-CN" sz="1400" dirty="0"/>
              <a:t># </a:t>
            </a:r>
            <a:r>
              <a:rPr lang="zh-CN" altLang="en-US" sz="1400" dirty="0"/>
              <a:t>针对错误类型</a:t>
            </a:r>
            <a:r>
              <a:rPr lang="en-US" altLang="zh-CN" sz="1400" dirty="0"/>
              <a:t>3 </a:t>
            </a:r>
            <a:r>
              <a:rPr lang="zh-CN" altLang="en-US" sz="1400" dirty="0"/>
              <a:t>和 </a:t>
            </a:r>
            <a:r>
              <a:rPr lang="en-US" altLang="zh-CN" sz="1400" dirty="0"/>
              <a:t>4</a:t>
            </a:r>
            <a:r>
              <a:rPr lang="zh-CN" altLang="en-US" sz="1400" dirty="0"/>
              <a:t>，对应的代码处理</a:t>
            </a:r>
          </a:p>
          <a:p>
            <a:r>
              <a:rPr lang="zh-CN" altLang="en-US" sz="1400" dirty="0"/>
              <a:t>    </a:t>
            </a:r>
            <a:r>
              <a:rPr lang="en-US" altLang="zh-CN" sz="1400" dirty="0"/>
              <a:t>pass</a:t>
            </a:r>
            <a:endParaRPr lang="zh-CN" altLang="en-US" sz="1400" dirty="0"/>
          </a:p>
          <a:p>
            <a:r>
              <a:rPr lang="en-US" altLang="zh-CN" sz="1400" dirty="0"/>
              <a:t>except Exception as result:</a:t>
            </a:r>
            <a:endParaRPr lang="zh-CN" altLang="en-US" sz="1400" dirty="0"/>
          </a:p>
          <a:p>
            <a:r>
              <a:rPr lang="zh-CN" altLang="en-US" sz="1400" dirty="0"/>
              <a:t>    </a:t>
            </a:r>
            <a:r>
              <a:rPr lang="en-US" altLang="zh-CN" sz="1400" dirty="0"/>
              <a:t># </a:t>
            </a:r>
            <a:r>
              <a:rPr lang="zh-CN" altLang="en-US" sz="1400" dirty="0"/>
              <a:t>打印错误信息</a:t>
            </a:r>
          </a:p>
          <a:p>
            <a:r>
              <a:rPr lang="zh-CN" altLang="en-US" sz="1400" dirty="0"/>
              <a:t>    </a:t>
            </a:r>
            <a:r>
              <a:rPr lang="en-US" altLang="zh-CN" sz="1400" dirty="0"/>
              <a:t>print(result)</a:t>
            </a:r>
            <a:endParaRPr lang="zh-CN" altLang="en-US" sz="1400" dirty="0"/>
          </a:p>
          <a:p>
            <a:r>
              <a:rPr lang="en-US" altLang="zh-CN" sz="1400" dirty="0"/>
              <a:t>else:</a:t>
            </a:r>
            <a:endParaRPr lang="zh-CN" altLang="en-US" sz="1400" dirty="0"/>
          </a:p>
          <a:p>
            <a:r>
              <a:rPr lang="zh-CN" altLang="en-US" sz="1400" dirty="0"/>
              <a:t>    </a:t>
            </a:r>
            <a:r>
              <a:rPr lang="en-US" altLang="zh-CN" sz="1400" dirty="0"/>
              <a:t># </a:t>
            </a:r>
            <a:r>
              <a:rPr lang="zh-CN" altLang="en-US" sz="1400" dirty="0"/>
              <a:t>没有异常才会执行的代码</a:t>
            </a:r>
          </a:p>
          <a:p>
            <a:r>
              <a:rPr lang="zh-CN" altLang="en-US" sz="1400" dirty="0"/>
              <a:t>    </a:t>
            </a:r>
            <a:r>
              <a:rPr lang="en-US" altLang="zh-CN" sz="1400" dirty="0"/>
              <a:t>pass</a:t>
            </a:r>
            <a:endParaRPr lang="zh-CN" altLang="en-US" sz="1400" dirty="0"/>
          </a:p>
          <a:p>
            <a:r>
              <a:rPr lang="en-US" altLang="zh-CN" sz="1400" dirty="0"/>
              <a:t>finally:</a:t>
            </a:r>
            <a:endParaRPr lang="zh-CN" altLang="en-US" sz="1400" dirty="0"/>
          </a:p>
          <a:p>
            <a:r>
              <a:rPr lang="zh-CN" altLang="en-US" sz="1400" dirty="0"/>
              <a:t>    </a:t>
            </a:r>
            <a:r>
              <a:rPr lang="en-US" altLang="zh-CN" sz="1400" dirty="0"/>
              <a:t># </a:t>
            </a:r>
            <a:r>
              <a:rPr lang="zh-CN" altLang="en-US" sz="1400" dirty="0"/>
              <a:t>无论是否有异常，都会执行的代码</a:t>
            </a:r>
          </a:p>
          <a:p>
            <a:r>
              <a:rPr lang="zh-CN" altLang="en-US" sz="1400" dirty="0"/>
              <a:t>    </a:t>
            </a:r>
            <a:r>
              <a:rPr lang="en-US" altLang="zh-CN" sz="1400" dirty="0"/>
              <a:t>print("</a:t>
            </a:r>
            <a:r>
              <a:rPr lang="zh-CN" altLang="en-US" sz="1400" dirty="0"/>
              <a:t>无论是否有异常，都会执行的代码</a:t>
            </a:r>
            <a:r>
              <a:rPr lang="en-US" altLang="zh-CN" sz="1400" dirty="0"/>
              <a:t>")</a:t>
            </a:r>
            <a:endParaRPr lang="zh-CN" altLang="en-US" sz="1400" dirty="0"/>
          </a:p>
          <a:p>
            <a:r>
              <a:rPr lang="zh-CN" altLang="en-US" sz="1400" dirty="0"/>
              <a:t>其中</a:t>
            </a:r>
            <a:r>
              <a:rPr lang="en-US" altLang="zh-CN" sz="1400" dirty="0"/>
              <a:t>else</a:t>
            </a:r>
            <a:r>
              <a:rPr lang="zh-CN" altLang="en-US" sz="1400" dirty="0"/>
              <a:t>子句中的语句块是在没有任何异常时才会被执行的，</a:t>
            </a:r>
            <a:r>
              <a:rPr lang="en-US" altLang="zh-CN" sz="1400" dirty="0"/>
              <a:t>finally</a:t>
            </a:r>
            <a:r>
              <a:rPr lang="zh-CN" altLang="en-US" sz="1400" dirty="0"/>
              <a:t>子句中的语句块无论是否发生异常都会被执行，常用来做一些清理工作以释放</a:t>
            </a:r>
            <a:r>
              <a:rPr lang="en-US" altLang="zh-CN" sz="1400" dirty="0"/>
              <a:t>try</a:t>
            </a:r>
            <a:r>
              <a:rPr lang="zh-CN" altLang="en-US" sz="1400" dirty="0"/>
              <a:t>语句块中占用的资源。</a:t>
            </a:r>
          </a:p>
          <a:p>
            <a:pPr marL="0" marR="0" lvl="0" indent="0" algn="l" defTabSz="914400" rtl="0" eaLnBrk="1" fontAlgn="auto" latinLnBrk="0" hangingPunct="1">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等线"/>
                <a:ea typeface="等线" panose="02010600030101010101" pitchFamily="2" charset="-122"/>
              </a:rPr>
              <a:t>    ...</a:t>
            </a:r>
          </a:p>
          <a:p>
            <a:pPr marL="0" marR="0" lvl="0" indent="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a:ext uri="{FF2B5EF4-FFF2-40B4-BE49-F238E27FC236}">
                <a16:creationId xmlns:a16="http://schemas.microsoft.com/office/drawing/2014/main" xmlns="" id="{BD7A3C45-4432-493B-9323-2EFBA5C685BD}"/>
              </a:ext>
            </a:extLst>
          </p:cNvPr>
          <p:cNvCxnSpPr>
            <a:cxnSpLocks/>
          </p:cNvCxnSpPr>
          <p:nvPr/>
        </p:nvCxnSpPr>
        <p:spPr>
          <a:xfrm>
            <a:off x="5245515" y="1551477"/>
            <a:ext cx="0" cy="4332451"/>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捕获</a:t>
            </a:r>
            <a:r>
              <a:rPr lang="zh-CN" altLang="en-US" dirty="0"/>
              <a:t>异常</a:t>
            </a:r>
            <a:endParaRPr lang="zh-CN" altLang="en-US" b="0" dirty="0"/>
          </a:p>
        </p:txBody>
      </p:sp>
      <p:sp>
        <p:nvSpPr>
          <p:cNvPr id="13" name="文本框 7">
            <a:extLst>
              <a:ext uri="{FF2B5EF4-FFF2-40B4-BE49-F238E27FC236}">
                <a16:creationId xmlns:a16="http://schemas.microsoft.com/office/drawing/2014/main" xmlns="" id="{2B575034-C045-47F2-9D9C-B30843FB1FBD}"/>
              </a:ext>
            </a:extLst>
          </p:cNvPr>
          <p:cNvSpPr txBox="1"/>
          <p:nvPr/>
        </p:nvSpPr>
        <p:spPr>
          <a:xfrm>
            <a:off x="6350001" y="921955"/>
            <a:ext cx="31069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完整的异常捕获</a:t>
            </a:r>
          </a:p>
        </p:txBody>
      </p:sp>
      <p:cxnSp>
        <p:nvCxnSpPr>
          <p:cNvPr id="14" name="直接连接符 13">
            <a:extLst>
              <a:ext uri="{FF2B5EF4-FFF2-40B4-BE49-F238E27FC236}">
                <a16:creationId xmlns:a16="http://schemas.microsoft.com/office/drawing/2014/main" xmlns="" id="{71A53608-BB37-4603-88C1-C8D52F932352}"/>
              </a:ext>
            </a:extLst>
          </p:cNvPr>
          <p:cNvCxnSpPr/>
          <p:nvPr/>
        </p:nvCxnSpPr>
        <p:spPr>
          <a:xfrm>
            <a:off x="6617223" y="129128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3AA991D2-63DC-4337-B266-167E742D4BF3}"/>
              </a:ext>
            </a:extLst>
          </p:cNvPr>
          <p:cNvSpPr txBox="1"/>
          <p:nvPr/>
        </p:nvSpPr>
        <p:spPr>
          <a:xfrm>
            <a:off x="678873" y="1399019"/>
            <a:ext cx="25007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sp>
        <p:nvSpPr>
          <p:cNvPr id="3" name="文本框 2">
            <a:extLst>
              <a:ext uri="{FF2B5EF4-FFF2-40B4-BE49-F238E27FC236}">
                <a16:creationId xmlns:a16="http://schemas.microsoft.com/office/drawing/2014/main" xmlns="" id="{8153CFA1-EC94-4D7C-921C-5A90B273E9CA}"/>
              </a:ext>
            </a:extLst>
          </p:cNvPr>
          <p:cNvSpPr txBox="1"/>
          <p:nvPr/>
        </p:nvSpPr>
        <p:spPr>
          <a:xfrm>
            <a:off x="270164" y="1925782"/>
            <a:ext cx="4578924" cy="4524315"/>
          </a:xfrm>
          <a:prstGeom prst="rect">
            <a:avLst/>
          </a:prstGeom>
          <a:noFill/>
        </p:spPr>
        <p:txBody>
          <a:bodyPr wrap="square" rtlCol="0">
            <a:spAutoFit/>
          </a:bodyPr>
          <a:lstStyle/>
          <a:p>
            <a:r>
              <a:rPr lang="en-US" altLang="zh-CN" dirty="0"/>
              <a:t>try:</a:t>
            </a:r>
          </a:p>
          <a:p>
            <a:r>
              <a:rPr lang="en-US" altLang="zh-CN" dirty="0"/>
              <a:t>    # </a:t>
            </a:r>
            <a:r>
              <a:rPr lang="zh-CN" altLang="en-US" dirty="0"/>
              <a:t>提示用户输入一个整数</a:t>
            </a:r>
          </a:p>
          <a:p>
            <a:r>
              <a:rPr lang="zh-CN" altLang="en-US" dirty="0"/>
              <a:t>    </a:t>
            </a:r>
            <a:r>
              <a:rPr lang="en-US" altLang="zh-CN" dirty="0"/>
              <a:t>num = int(input("</a:t>
            </a:r>
            <a:r>
              <a:rPr lang="zh-CN" altLang="en-US" dirty="0"/>
              <a:t>输入一个整数：</a:t>
            </a:r>
            <a:r>
              <a:rPr lang="en-US" altLang="zh-CN" dirty="0"/>
              <a:t>"))</a:t>
            </a:r>
            <a:endParaRPr lang="zh-CN" altLang="en-US" dirty="0"/>
          </a:p>
          <a:p>
            <a:r>
              <a:rPr lang="zh-CN" altLang="en-US" dirty="0"/>
              <a:t>    </a:t>
            </a:r>
            <a:r>
              <a:rPr lang="en-US" altLang="zh-CN" dirty="0"/>
              <a:t># </a:t>
            </a:r>
            <a:r>
              <a:rPr lang="zh-CN" altLang="en-US" dirty="0"/>
              <a:t>使用 </a:t>
            </a:r>
            <a:r>
              <a:rPr lang="en-US" altLang="zh-CN" dirty="0"/>
              <a:t>8 </a:t>
            </a:r>
            <a:r>
              <a:rPr lang="zh-CN" altLang="en-US" dirty="0"/>
              <a:t>除以用户输入的整数并且输出</a:t>
            </a:r>
          </a:p>
          <a:p>
            <a:r>
              <a:rPr lang="zh-CN" altLang="en-US" dirty="0"/>
              <a:t>    </a:t>
            </a:r>
            <a:r>
              <a:rPr lang="en-US" altLang="zh-CN" dirty="0"/>
              <a:t>result = 8 / num</a:t>
            </a:r>
          </a:p>
          <a:p>
            <a:r>
              <a:rPr lang="en-US" altLang="zh-CN" dirty="0"/>
              <a:t>    print(result)</a:t>
            </a:r>
          </a:p>
          <a:p>
            <a:r>
              <a:rPr lang="en-US" altLang="zh-CN" dirty="0"/>
              <a:t>except </a:t>
            </a:r>
            <a:r>
              <a:rPr lang="en-US" altLang="zh-CN" dirty="0" err="1"/>
              <a:t>ValueError</a:t>
            </a:r>
            <a:r>
              <a:rPr lang="en-US" altLang="zh-CN" dirty="0"/>
              <a:t>:</a:t>
            </a:r>
          </a:p>
          <a:p>
            <a:r>
              <a:rPr lang="en-US" altLang="zh-CN" dirty="0"/>
              <a:t>    print("</a:t>
            </a:r>
            <a:r>
              <a:rPr lang="zh-CN" altLang="en-US" dirty="0"/>
              <a:t>请输入正确的整数</a:t>
            </a:r>
            <a:r>
              <a:rPr lang="en-US" altLang="zh-CN" dirty="0"/>
              <a:t>")</a:t>
            </a:r>
            <a:endParaRPr lang="zh-CN" altLang="en-US" dirty="0"/>
          </a:p>
          <a:p>
            <a:r>
              <a:rPr lang="en-US" altLang="zh-CN" dirty="0"/>
              <a:t>except Exception as result:</a:t>
            </a:r>
          </a:p>
          <a:p>
            <a:r>
              <a:rPr lang="en-US" altLang="zh-CN" dirty="0"/>
              <a:t>    print("</a:t>
            </a:r>
            <a:r>
              <a:rPr lang="zh-CN" altLang="en-US" dirty="0"/>
              <a:t>未知错误 </a:t>
            </a:r>
            <a:r>
              <a:rPr lang="en-US" altLang="zh-CN" dirty="0"/>
              <a:t>%s" % result)</a:t>
            </a:r>
          </a:p>
          <a:p>
            <a:r>
              <a:rPr lang="en-US" altLang="zh-CN" dirty="0"/>
              <a:t>else:</a:t>
            </a:r>
          </a:p>
          <a:p>
            <a:r>
              <a:rPr lang="en-US" altLang="zh-CN" dirty="0"/>
              <a:t>    print("</a:t>
            </a:r>
            <a:r>
              <a:rPr lang="zh-CN" altLang="en-US" dirty="0"/>
              <a:t>尝试成功</a:t>
            </a:r>
            <a:r>
              <a:rPr lang="en-US" altLang="zh-CN" dirty="0"/>
              <a:t>")</a:t>
            </a:r>
            <a:endParaRPr lang="zh-CN" altLang="en-US" dirty="0"/>
          </a:p>
          <a:p>
            <a:r>
              <a:rPr lang="en-US" altLang="zh-CN" dirty="0"/>
              <a:t>finally:</a:t>
            </a:r>
          </a:p>
          <a:p>
            <a:r>
              <a:rPr lang="en-US" altLang="zh-CN" dirty="0"/>
              <a:t>    print("</a:t>
            </a:r>
            <a:r>
              <a:rPr lang="zh-CN" altLang="en-US" dirty="0"/>
              <a:t>无论是否出现错误都会执行的代码</a:t>
            </a:r>
            <a:r>
              <a:rPr lang="en-US" altLang="zh-CN" dirty="0"/>
              <a:t>")</a:t>
            </a:r>
            <a:endParaRPr lang="zh-CN" altLang="en-US" dirty="0"/>
          </a:p>
          <a:p>
            <a:r>
              <a:rPr lang="en-US" altLang="zh-CN" dirty="0"/>
              <a:t>print("-" * 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6382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10468AD-6CF8-4DFB-936F-77D8A97D1456}"/>
              </a:ext>
            </a:extLst>
          </p:cNvPr>
          <p:cNvSpPr txBox="1"/>
          <p:nvPr/>
        </p:nvSpPr>
        <p:spPr>
          <a:xfrm>
            <a:off x="5389420" y="1399019"/>
            <a:ext cx="6691744" cy="2916504"/>
          </a:xfrm>
          <a:prstGeom prst="rect">
            <a:avLst/>
          </a:prstGeom>
          <a:noFill/>
        </p:spPr>
        <p:txBody>
          <a:bodyPr wrap="square" rtlCol="0">
            <a:spAutoFit/>
          </a:bodyPr>
          <a:lstStyle/>
          <a:p>
            <a:pPr>
              <a:lnSpc>
                <a:spcPct val="150000"/>
              </a:lnSpc>
            </a:pPr>
            <a:r>
              <a:rPr lang="zh-CN" altLang="en-US" dirty="0"/>
              <a:t>异常是可以传递的，当函数或方法执行出现异常时，会把异常传递给调用方。如果传递到主程序，仍然没有处理，程序将会终止执行。所以，一般在程序开发中，可以在主函数中增加异常捕获，在主函数中调用其它函数，只要出现异常，都会传递到主函数的异常捕获中，这样就不需要在代码中，增加大量的异常捕获，能够保证代码的整洁。</a:t>
            </a:r>
          </a:p>
          <a:p>
            <a:pPr marL="0" marR="0" lvl="0" indent="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a:ext uri="{FF2B5EF4-FFF2-40B4-BE49-F238E27FC236}">
                <a16:creationId xmlns:a16="http://schemas.microsoft.com/office/drawing/2014/main" xmlns="" id="{BD7A3C45-4432-493B-9323-2EFBA5C685BD}"/>
              </a:ext>
            </a:extLst>
          </p:cNvPr>
          <p:cNvCxnSpPr>
            <a:cxnSpLocks/>
          </p:cNvCxnSpPr>
          <p:nvPr/>
        </p:nvCxnSpPr>
        <p:spPr>
          <a:xfrm>
            <a:off x="5245515" y="1551477"/>
            <a:ext cx="0" cy="4332451"/>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捕获</a:t>
            </a:r>
            <a:r>
              <a:rPr lang="zh-CN" altLang="en-US" dirty="0"/>
              <a:t>异常</a:t>
            </a:r>
            <a:endParaRPr lang="zh-CN" altLang="en-US" b="0" dirty="0"/>
          </a:p>
        </p:txBody>
      </p:sp>
      <p:sp>
        <p:nvSpPr>
          <p:cNvPr id="13" name="文本框 7">
            <a:extLst>
              <a:ext uri="{FF2B5EF4-FFF2-40B4-BE49-F238E27FC236}">
                <a16:creationId xmlns:a16="http://schemas.microsoft.com/office/drawing/2014/main" xmlns="" id="{2B575034-C045-47F2-9D9C-B30843FB1FBD}"/>
              </a:ext>
            </a:extLst>
          </p:cNvPr>
          <p:cNvSpPr txBox="1"/>
          <p:nvPr/>
        </p:nvSpPr>
        <p:spPr>
          <a:xfrm>
            <a:off x="6350001" y="921955"/>
            <a:ext cx="31069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补充说明</a:t>
            </a:r>
          </a:p>
        </p:txBody>
      </p:sp>
      <p:cxnSp>
        <p:nvCxnSpPr>
          <p:cNvPr id="14" name="直接连接符 13">
            <a:extLst>
              <a:ext uri="{FF2B5EF4-FFF2-40B4-BE49-F238E27FC236}">
                <a16:creationId xmlns:a16="http://schemas.microsoft.com/office/drawing/2014/main" xmlns="" id="{71A53608-BB37-4603-88C1-C8D52F932352}"/>
              </a:ext>
            </a:extLst>
          </p:cNvPr>
          <p:cNvCxnSpPr/>
          <p:nvPr/>
        </p:nvCxnSpPr>
        <p:spPr>
          <a:xfrm>
            <a:off x="6617223" y="129128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3AA991D2-63DC-4337-B266-167E742D4BF3}"/>
              </a:ext>
            </a:extLst>
          </p:cNvPr>
          <p:cNvSpPr txBox="1"/>
          <p:nvPr/>
        </p:nvSpPr>
        <p:spPr>
          <a:xfrm>
            <a:off x="678873" y="1399019"/>
            <a:ext cx="25007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sp>
        <p:nvSpPr>
          <p:cNvPr id="3" name="文本框 2">
            <a:extLst>
              <a:ext uri="{FF2B5EF4-FFF2-40B4-BE49-F238E27FC236}">
                <a16:creationId xmlns:a16="http://schemas.microsoft.com/office/drawing/2014/main" xmlns="" id="{8153CFA1-EC94-4D7C-921C-5A90B273E9CA}"/>
              </a:ext>
            </a:extLst>
          </p:cNvPr>
          <p:cNvSpPr txBox="1"/>
          <p:nvPr/>
        </p:nvSpPr>
        <p:spPr>
          <a:xfrm>
            <a:off x="270164" y="1925782"/>
            <a:ext cx="4578924" cy="2862322"/>
          </a:xfrm>
          <a:prstGeom prst="rect">
            <a:avLst/>
          </a:prstGeom>
          <a:noFill/>
        </p:spPr>
        <p:txBody>
          <a:bodyPr wrap="square" rtlCol="0">
            <a:spAutoFit/>
          </a:bodyPr>
          <a:lstStyle/>
          <a:p>
            <a:r>
              <a:rPr lang="en-US" altLang="zh-CN" dirty="0"/>
              <a:t>def demo1():</a:t>
            </a:r>
          </a:p>
          <a:p>
            <a:r>
              <a:rPr lang="en-US" altLang="zh-CN" dirty="0"/>
              <a:t>    return int(input("</a:t>
            </a:r>
            <a:r>
              <a:rPr lang="zh-CN" altLang="en-US" dirty="0"/>
              <a:t>输入整数：</a:t>
            </a:r>
            <a:r>
              <a:rPr lang="en-US" altLang="zh-CN" dirty="0"/>
              <a:t>"))</a:t>
            </a:r>
            <a:endParaRPr lang="zh-CN" altLang="en-US" dirty="0"/>
          </a:p>
          <a:p>
            <a:r>
              <a:rPr lang="en-US" altLang="zh-CN" dirty="0"/>
              <a:t>def demo2():</a:t>
            </a:r>
          </a:p>
          <a:p>
            <a:r>
              <a:rPr lang="en-US" altLang="zh-CN" dirty="0"/>
              <a:t>    return demo1()</a:t>
            </a:r>
          </a:p>
          <a:p>
            <a:r>
              <a:rPr lang="en-US" altLang="zh-CN" dirty="0"/>
              <a:t># </a:t>
            </a:r>
            <a:r>
              <a:rPr lang="zh-CN" altLang="en-US" dirty="0"/>
              <a:t>利用异常的传递性，在主程序捕获异常</a:t>
            </a:r>
          </a:p>
          <a:p>
            <a:r>
              <a:rPr lang="en-US" altLang="zh-CN" dirty="0"/>
              <a:t>try:</a:t>
            </a:r>
          </a:p>
          <a:p>
            <a:r>
              <a:rPr lang="en-US" altLang="zh-CN" dirty="0"/>
              <a:t>    print(demo2())</a:t>
            </a:r>
          </a:p>
          <a:p>
            <a:r>
              <a:rPr lang="en-US" altLang="zh-CN" dirty="0"/>
              <a:t>except Exception as result:</a:t>
            </a:r>
          </a:p>
          <a:p>
            <a:r>
              <a:rPr lang="en-US" altLang="zh-CN" dirty="0"/>
              <a:t>    print("</a:t>
            </a:r>
            <a:r>
              <a:rPr lang="zh-CN" altLang="en-US" dirty="0"/>
              <a:t>未知错误 </a:t>
            </a:r>
            <a:r>
              <a:rPr lang="en-US" altLang="zh-CN" dirty="0"/>
              <a:t>%s"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6947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92E6A2C6-379D-4B1A-B409-AFC744986783}"/>
              </a:ext>
            </a:extLst>
          </p:cNvPr>
          <p:cNvSpPr/>
          <p:nvPr/>
        </p:nvSpPr>
        <p:spPr>
          <a:xfrm>
            <a:off x="701223" y="1973570"/>
            <a:ext cx="6338205" cy="881139"/>
          </a:xfrm>
          <a:prstGeom prst="rect">
            <a:avLst/>
          </a:prstGeom>
        </p:spPr>
        <p:txBody>
          <a:bodyPr wrap="square">
            <a:spAutoFit/>
          </a:bodyPr>
          <a:lstStyle/>
          <a:p>
            <a:pPr>
              <a:lnSpc>
                <a:spcPct val="150000"/>
              </a:lnSpc>
            </a:pPr>
            <a:r>
              <a:rPr lang="zh-CN" altLang="en-US" dirty="0"/>
              <a:t>在开发中，除了代码执行出错</a:t>
            </a:r>
            <a:r>
              <a:rPr lang="en-US" altLang="zh-CN" dirty="0"/>
              <a:t>Python</a:t>
            </a:r>
            <a:r>
              <a:rPr lang="zh-CN" altLang="en-US" dirty="0"/>
              <a:t>解释器会抛出异常之外，还可以根据应用程序特有的业务需求主动抛出异常。</a:t>
            </a:r>
          </a:p>
        </p:txBody>
      </p:sp>
      <p:sp>
        <p:nvSpPr>
          <p:cNvPr id="3" name="标题 2"/>
          <p:cNvSpPr>
            <a:spLocks noGrp="1"/>
          </p:cNvSpPr>
          <p:nvPr>
            <p:ph type="title"/>
          </p:nvPr>
        </p:nvSpPr>
        <p:spPr>
          <a:xfrm>
            <a:off x="701224" y="410845"/>
            <a:ext cx="3269343" cy="511110"/>
          </a:xfrm>
        </p:spPr>
        <p:txBody>
          <a:bodyPr>
            <a:normAutofit/>
          </a:bodyPr>
          <a:lstStyle/>
          <a:p>
            <a:r>
              <a:rPr lang="en-US" altLang="zh-CN" dirty="0" smtClean="0"/>
              <a:t> </a:t>
            </a:r>
            <a:r>
              <a:rPr lang="zh-CN" altLang="en-US" dirty="0"/>
              <a:t>异常抛出</a:t>
            </a:r>
          </a:p>
        </p:txBody>
      </p:sp>
      <p:sp>
        <p:nvSpPr>
          <p:cNvPr id="9" name="文本框 7">
            <a:extLst>
              <a:ext uri="{FF2B5EF4-FFF2-40B4-BE49-F238E27FC236}">
                <a16:creationId xmlns:a16="http://schemas.microsoft.com/office/drawing/2014/main" xmlns="" id="{BEF53DD3-19E5-4349-89A1-30A0799EEEE2}"/>
              </a:ext>
            </a:extLst>
          </p:cNvPr>
          <p:cNvSpPr txBox="1"/>
          <p:nvPr/>
        </p:nvSpPr>
        <p:spPr>
          <a:xfrm>
            <a:off x="701224" y="1635016"/>
            <a:ext cx="310691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概念</a:t>
            </a:r>
          </a:p>
        </p:txBody>
      </p:sp>
      <p:cxnSp>
        <p:nvCxnSpPr>
          <p:cNvPr id="10" name="直接连接符 9"/>
          <p:cNvCxnSpPr/>
          <p:nvPr/>
        </p:nvCxnSpPr>
        <p:spPr>
          <a:xfrm>
            <a:off x="792793" y="197357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92E6A2C6-379D-4B1A-B409-AFC744986783}"/>
              </a:ext>
            </a:extLst>
          </p:cNvPr>
          <p:cNvSpPr/>
          <p:nvPr/>
        </p:nvSpPr>
        <p:spPr>
          <a:xfrm>
            <a:off x="701224" y="3995848"/>
            <a:ext cx="6338204" cy="881139"/>
          </a:xfrm>
          <a:prstGeom prst="rect">
            <a:avLst/>
          </a:prstGeom>
        </p:spPr>
        <p:txBody>
          <a:bodyPr wrap="square">
            <a:spAutoFit/>
          </a:bodyPr>
          <a:lstStyle/>
          <a:p>
            <a:pPr>
              <a:lnSpc>
                <a:spcPct val="150000"/>
              </a:lnSpc>
            </a:pPr>
            <a:r>
              <a:rPr lang="zh-CN" altLang="en-US" dirty="0"/>
              <a:t>定义</a:t>
            </a:r>
            <a:r>
              <a:rPr lang="en-US" altLang="zh-CN" dirty="0" err="1"/>
              <a:t>input_password</a:t>
            </a:r>
            <a:r>
              <a:rPr lang="zh-CN" altLang="en-US" dirty="0"/>
              <a:t>函数，提示用户输入密码，如果用户输入密码长度小于</a:t>
            </a:r>
            <a:r>
              <a:rPr lang="en-US" altLang="zh-CN" dirty="0"/>
              <a:t>8</a:t>
            </a:r>
            <a:r>
              <a:rPr lang="zh-CN" altLang="en-US" dirty="0"/>
              <a:t>，抛出异常，否则返回输入的密码。</a:t>
            </a:r>
          </a:p>
        </p:txBody>
      </p:sp>
      <p:sp>
        <p:nvSpPr>
          <p:cNvPr id="32" name="文本框 7">
            <a:extLst>
              <a:ext uri="{FF2B5EF4-FFF2-40B4-BE49-F238E27FC236}">
                <a16:creationId xmlns:a16="http://schemas.microsoft.com/office/drawing/2014/main" xmlns="" id="{BEF53DD3-19E5-4349-89A1-30A0799EEEE2}"/>
              </a:ext>
            </a:extLst>
          </p:cNvPr>
          <p:cNvSpPr txBox="1"/>
          <p:nvPr/>
        </p:nvSpPr>
        <p:spPr>
          <a:xfrm>
            <a:off x="701224" y="3657294"/>
            <a:ext cx="310691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举例</a:t>
            </a:r>
          </a:p>
        </p:txBody>
      </p:sp>
      <p:cxnSp>
        <p:nvCxnSpPr>
          <p:cNvPr id="33" name="直接连接符 32"/>
          <p:cNvCxnSpPr/>
          <p:nvPr/>
        </p:nvCxnSpPr>
        <p:spPr>
          <a:xfrm>
            <a:off x="792793" y="399584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xmlns="" id="{CF4DD8F7-6E99-410F-864A-7613ABC8D208}"/>
              </a:ext>
            </a:extLst>
          </p:cNvPr>
          <p:cNvPicPr>
            <a:picLocks noChangeAspect="1"/>
          </p:cNvPicPr>
          <p:nvPr/>
        </p:nvPicPr>
        <p:blipFill>
          <a:blip r:embed="rId2"/>
          <a:stretch>
            <a:fillRect/>
          </a:stretch>
        </p:blipFill>
        <p:spPr>
          <a:xfrm>
            <a:off x="7039427" y="2313710"/>
            <a:ext cx="4740153" cy="1503218"/>
          </a:xfrm>
          <a:prstGeom prst="rect">
            <a:avLst/>
          </a:prstGeom>
        </p:spPr>
      </p:pic>
    </p:spTree>
    <p:extLst>
      <p:ext uri="{BB962C8B-B14F-4D97-AF65-F5344CB8AC3E}">
        <p14:creationId xmlns:p14="http://schemas.microsoft.com/office/powerpoint/2010/main" val="25707617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92E6A2C6-379D-4B1A-B409-AFC744986783}"/>
              </a:ext>
            </a:extLst>
          </p:cNvPr>
          <p:cNvSpPr/>
          <p:nvPr/>
        </p:nvSpPr>
        <p:spPr>
          <a:xfrm>
            <a:off x="701224" y="1278485"/>
            <a:ext cx="8512556" cy="5451621"/>
          </a:xfrm>
          <a:prstGeom prst="rect">
            <a:avLst/>
          </a:prstGeom>
        </p:spPr>
        <p:txBody>
          <a:bodyPr wrap="square">
            <a:spAutoFit/>
          </a:bodyPr>
          <a:lstStyle/>
          <a:p>
            <a:pPr>
              <a:lnSpc>
                <a:spcPct val="150000"/>
              </a:lnSpc>
            </a:pPr>
            <a:r>
              <a:rPr lang="en-US" altLang="zh-CN" dirty="0"/>
              <a:t>def </a:t>
            </a:r>
            <a:r>
              <a:rPr lang="en-US" altLang="zh-CN" dirty="0" err="1"/>
              <a:t>input_password</a:t>
            </a:r>
            <a:r>
              <a:rPr lang="en-US" altLang="zh-CN" dirty="0"/>
              <a:t>():</a:t>
            </a:r>
          </a:p>
          <a:p>
            <a:pPr>
              <a:lnSpc>
                <a:spcPct val="150000"/>
              </a:lnSpc>
            </a:pPr>
            <a:r>
              <a:rPr lang="en-US" altLang="zh-CN" dirty="0"/>
              <a:t>    # 1. </a:t>
            </a:r>
            <a:r>
              <a:rPr lang="zh-CN" altLang="en-US" dirty="0"/>
              <a:t>提示用户输入密码</a:t>
            </a:r>
          </a:p>
          <a:p>
            <a:pPr>
              <a:lnSpc>
                <a:spcPct val="150000"/>
              </a:lnSpc>
            </a:pPr>
            <a:r>
              <a:rPr lang="zh-CN" altLang="en-US" dirty="0"/>
              <a:t>    </a:t>
            </a:r>
            <a:r>
              <a:rPr lang="en-US" altLang="zh-CN" dirty="0" err="1"/>
              <a:t>pwd</a:t>
            </a:r>
            <a:r>
              <a:rPr lang="en-US" altLang="zh-CN" dirty="0"/>
              <a:t> = input("</a:t>
            </a:r>
            <a:r>
              <a:rPr lang="zh-CN" altLang="en-US" dirty="0"/>
              <a:t>请输入密码：</a:t>
            </a:r>
            <a:r>
              <a:rPr lang="en-US" altLang="zh-CN" dirty="0"/>
              <a:t>")</a:t>
            </a:r>
            <a:endParaRPr lang="zh-CN" altLang="en-US" dirty="0"/>
          </a:p>
          <a:p>
            <a:pPr>
              <a:lnSpc>
                <a:spcPct val="150000"/>
              </a:lnSpc>
            </a:pPr>
            <a:r>
              <a:rPr lang="zh-CN" altLang="en-US" dirty="0"/>
              <a:t>    </a:t>
            </a:r>
            <a:r>
              <a:rPr lang="en-US" altLang="zh-CN" dirty="0"/>
              <a:t># 2. </a:t>
            </a:r>
            <a:r>
              <a:rPr lang="zh-CN" altLang="en-US" dirty="0"/>
              <a:t>判断密码长度 </a:t>
            </a:r>
            <a:r>
              <a:rPr lang="en-US" altLang="zh-CN" dirty="0"/>
              <a:t>&gt;= 8</a:t>
            </a:r>
            <a:r>
              <a:rPr lang="zh-CN" altLang="en-US" dirty="0"/>
              <a:t>，返回用户输入的密码</a:t>
            </a:r>
          </a:p>
          <a:p>
            <a:pPr>
              <a:lnSpc>
                <a:spcPct val="150000"/>
              </a:lnSpc>
            </a:pPr>
            <a:r>
              <a:rPr lang="zh-CN" altLang="en-US" dirty="0"/>
              <a:t>    </a:t>
            </a:r>
            <a:r>
              <a:rPr lang="en-US" altLang="zh-CN" dirty="0"/>
              <a:t>if </a:t>
            </a:r>
            <a:r>
              <a:rPr lang="en-US" altLang="zh-CN" dirty="0" err="1"/>
              <a:t>len</a:t>
            </a:r>
            <a:r>
              <a:rPr lang="en-US" altLang="zh-CN" dirty="0"/>
              <a:t>(</a:t>
            </a:r>
            <a:r>
              <a:rPr lang="en-US" altLang="zh-CN" dirty="0" err="1"/>
              <a:t>pwd</a:t>
            </a:r>
            <a:r>
              <a:rPr lang="en-US" altLang="zh-CN" dirty="0"/>
              <a:t>) &gt;= 8:</a:t>
            </a:r>
          </a:p>
          <a:p>
            <a:pPr>
              <a:lnSpc>
                <a:spcPct val="150000"/>
              </a:lnSpc>
            </a:pPr>
            <a:r>
              <a:rPr lang="en-US" altLang="zh-CN" dirty="0"/>
              <a:t>        return </a:t>
            </a:r>
            <a:r>
              <a:rPr lang="en-US" altLang="zh-CN" dirty="0" err="1"/>
              <a:t>pwd</a:t>
            </a:r>
            <a:endParaRPr lang="en-US" altLang="zh-CN" dirty="0"/>
          </a:p>
          <a:p>
            <a:pPr>
              <a:lnSpc>
                <a:spcPct val="150000"/>
              </a:lnSpc>
            </a:pPr>
            <a:r>
              <a:rPr lang="en-US" altLang="zh-CN" dirty="0"/>
              <a:t>    # 3. </a:t>
            </a:r>
            <a:r>
              <a:rPr lang="zh-CN" altLang="en-US" dirty="0"/>
              <a:t>如果 </a:t>
            </a:r>
            <a:r>
              <a:rPr lang="en-US" altLang="zh-CN" dirty="0"/>
              <a:t>&lt; 8 </a:t>
            </a:r>
            <a:r>
              <a:rPr lang="zh-CN" altLang="en-US" dirty="0"/>
              <a:t>主动抛出异常</a:t>
            </a:r>
          </a:p>
          <a:p>
            <a:pPr>
              <a:lnSpc>
                <a:spcPct val="150000"/>
              </a:lnSpc>
            </a:pPr>
            <a:r>
              <a:rPr lang="zh-CN" altLang="en-US" dirty="0"/>
              <a:t>    </a:t>
            </a:r>
            <a:r>
              <a:rPr lang="en-US" altLang="zh-CN" dirty="0"/>
              <a:t>print("</a:t>
            </a:r>
            <a:r>
              <a:rPr lang="zh-CN" altLang="en-US" dirty="0"/>
              <a:t>主动抛出异常</a:t>
            </a:r>
            <a:r>
              <a:rPr lang="en-US" altLang="zh-CN" dirty="0"/>
              <a:t>")</a:t>
            </a:r>
            <a:endParaRPr lang="zh-CN" altLang="en-US" dirty="0"/>
          </a:p>
          <a:p>
            <a:pPr>
              <a:lnSpc>
                <a:spcPct val="150000"/>
              </a:lnSpc>
            </a:pPr>
            <a:r>
              <a:rPr lang="zh-CN" altLang="en-US" dirty="0"/>
              <a:t>    </a:t>
            </a:r>
            <a:r>
              <a:rPr lang="en-US" altLang="zh-CN" dirty="0"/>
              <a:t># 1&gt; </a:t>
            </a:r>
            <a:r>
              <a:rPr lang="zh-CN" altLang="en-US" dirty="0"/>
              <a:t>创建异常对象 </a:t>
            </a:r>
            <a:r>
              <a:rPr lang="en-US" altLang="zh-CN" dirty="0"/>
              <a:t>- </a:t>
            </a:r>
            <a:r>
              <a:rPr lang="zh-CN" altLang="en-US" dirty="0"/>
              <a:t>可以使用错误信息字符串作为参数</a:t>
            </a:r>
          </a:p>
          <a:p>
            <a:pPr>
              <a:lnSpc>
                <a:spcPct val="150000"/>
              </a:lnSpc>
            </a:pPr>
            <a:r>
              <a:rPr lang="zh-CN" altLang="en-US" dirty="0"/>
              <a:t>    </a:t>
            </a:r>
            <a:r>
              <a:rPr lang="en-US" altLang="zh-CN" dirty="0"/>
              <a:t>ex = Exception("</a:t>
            </a:r>
            <a:r>
              <a:rPr lang="zh-CN" altLang="en-US" dirty="0"/>
              <a:t>密码长度不够</a:t>
            </a:r>
            <a:r>
              <a:rPr lang="en-US" altLang="zh-CN" dirty="0"/>
              <a:t>")</a:t>
            </a:r>
            <a:endParaRPr lang="zh-CN" altLang="en-US" dirty="0"/>
          </a:p>
          <a:p>
            <a:pPr>
              <a:lnSpc>
                <a:spcPct val="150000"/>
              </a:lnSpc>
            </a:pPr>
            <a:r>
              <a:rPr lang="zh-CN" altLang="en-US" dirty="0"/>
              <a:t>   </a:t>
            </a:r>
            <a:r>
              <a:rPr lang="en-US" altLang="zh-CN" dirty="0"/>
              <a:t># 2&gt; </a:t>
            </a:r>
            <a:r>
              <a:rPr lang="zh-CN" altLang="en-US" dirty="0"/>
              <a:t>主动抛出异常</a:t>
            </a:r>
          </a:p>
          <a:p>
            <a:pPr>
              <a:lnSpc>
                <a:spcPct val="150000"/>
              </a:lnSpc>
            </a:pPr>
            <a:r>
              <a:rPr lang="zh-CN" altLang="en-US" dirty="0"/>
              <a:t>    </a:t>
            </a:r>
            <a:r>
              <a:rPr lang="en-US" altLang="zh-CN" dirty="0"/>
              <a:t>raise ex</a:t>
            </a:r>
          </a:p>
          <a:p>
            <a:pPr>
              <a:lnSpc>
                <a:spcPct val="150000"/>
              </a:lnSpc>
            </a:pPr>
            <a:r>
              <a:rPr lang="en-US" altLang="zh-CN" dirty="0"/>
              <a:t> </a:t>
            </a:r>
          </a:p>
        </p:txBody>
      </p:sp>
      <p:sp>
        <p:nvSpPr>
          <p:cNvPr id="3" name="标题 2"/>
          <p:cNvSpPr>
            <a:spLocks noGrp="1"/>
          </p:cNvSpPr>
          <p:nvPr>
            <p:ph type="title"/>
          </p:nvPr>
        </p:nvSpPr>
        <p:spPr>
          <a:xfrm>
            <a:off x="701224" y="410845"/>
            <a:ext cx="3269343" cy="511110"/>
          </a:xfrm>
        </p:spPr>
        <p:txBody>
          <a:bodyPr>
            <a:normAutofit/>
          </a:bodyPr>
          <a:lstStyle/>
          <a:p>
            <a:r>
              <a:rPr lang="zh-CN" altLang="en-US" dirty="0" smtClean="0"/>
              <a:t>异常</a:t>
            </a:r>
            <a:r>
              <a:rPr lang="zh-CN" altLang="en-US" dirty="0"/>
              <a:t>抛出</a:t>
            </a:r>
          </a:p>
        </p:txBody>
      </p:sp>
      <p:sp>
        <p:nvSpPr>
          <p:cNvPr id="9" name="文本框 7">
            <a:extLst>
              <a:ext uri="{FF2B5EF4-FFF2-40B4-BE49-F238E27FC236}">
                <a16:creationId xmlns:a16="http://schemas.microsoft.com/office/drawing/2014/main" xmlns="" id="{BEF53DD3-19E5-4349-89A1-30A0799EEEE2}"/>
              </a:ext>
            </a:extLst>
          </p:cNvPr>
          <p:cNvSpPr txBox="1"/>
          <p:nvPr/>
        </p:nvSpPr>
        <p:spPr>
          <a:xfrm>
            <a:off x="863655" y="1109208"/>
            <a:ext cx="310691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rPr>
              <a:t>代码</a:t>
            </a:r>
          </a:p>
        </p:txBody>
      </p:sp>
      <p:cxnSp>
        <p:nvCxnSpPr>
          <p:cNvPr id="10" name="直接连接符 9"/>
          <p:cNvCxnSpPr/>
          <p:nvPr/>
        </p:nvCxnSpPr>
        <p:spPr>
          <a:xfrm>
            <a:off x="986757" y="144776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174523" y="1811105"/>
            <a:ext cx="3892062" cy="2127634"/>
          </a:xfrm>
          <a:prstGeom prst="rect">
            <a:avLst/>
          </a:prstGeom>
        </p:spPr>
        <p:txBody>
          <a:bodyPr wrap="square">
            <a:spAutoFit/>
          </a:bodyPr>
          <a:lstStyle/>
          <a:p>
            <a:pPr>
              <a:lnSpc>
                <a:spcPct val="150000"/>
              </a:lnSpc>
            </a:pPr>
            <a:r>
              <a:rPr lang="en-US" altLang="zh-CN" dirty="0"/>
              <a:t># </a:t>
            </a:r>
            <a:r>
              <a:rPr lang="zh-CN" altLang="en-US" dirty="0"/>
              <a:t>提示用户输入密码</a:t>
            </a:r>
          </a:p>
          <a:p>
            <a:pPr>
              <a:lnSpc>
                <a:spcPct val="150000"/>
              </a:lnSpc>
            </a:pPr>
            <a:r>
              <a:rPr lang="en-US" altLang="zh-CN" dirty="0"/>
              <a:t>try:</a:t>
            </a:r>
          </a:p>
          <a:p>
            <a:pPr>
              <a:lnSpc>
                <a:spcPct val="150000"/>
              </a:lnSpc>
            </a:pPr>
            <a:r>
              <a:rPr lang="en-US" altLang="zh-CN" dirty="0"/>
              <a:t>    print(</a:t>
            </a:r>
            <a:r>
              <a:rPr lang="en-US" altLang="zh-CN" dirty="0" err="1"/>
              <a:t>input_password</a:t>
            </a:r>
            <a:r>
              <a:rPr lang="en-US" altLang="zh-CN" dirty="0"/>
              <a:t>())</a:t>
            </a:r>
          </a:p>
          <a:p>
            <a:pPr>
              <a:lnSpc>
                <a:spcPct val="150000"/>
              </a:lnSpc>
            </a:pPr>
            <a:r>
              <a:rPr lang="en-US" altLang="zh-CN" dirty="0"/>
              <a:t>except Exception as result:</a:t>
            </a:r>
          </a:p>
          <a:p>
            <a:pPr>
              <a:lnSpc>
                <a:spcPct val="150000"/>
              </a:lnSpc>
            </a:pPr>
            <a:r>
              <a:rPr lang="en-US" altLang="zh-CN" dirty="0"/>
              <a:t>    print(result)</a:t>
            </a:r>
          </a:p>
        </p:txBody>
      </p:sp>
    </p:spTree>
    <p:extLst>
      <p:ext uri="{BB962C8B-B14F-4D97-AF65-F5344CB8AC3E}">
        <p14:creationId xmlns:p14="http://schemas.microsoft.com/office/powerpoint/2010/main" val="381763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3269343" cy="511110"/>
          </a:xfrm>
        </p:spPr>
        <p:txBody>
          <a:bodyPr/>
          <a:lstStyle/>
          <a:p>
            <a:r>
              <a:rPr lang="zh-CN" altLang="en-US" dirty="0"/>
              <a:t>文件的打开与关闭</a:t>
            </a:r>
            <a:endParaRPr lang="zh-CN" altLang="en-US" b="0" dirty="0"/>
          </a:p>
        </p:txBody>
      </p:sp>
      <p:graphicFrame>
        <p:nvGraphicFramePr>
          <p:cNvPr id="3" name="表格 2">
            <a:extLst>
              <a:ext uri="{FF2B5EF4-FFF2-40B4-BE49-F238E27FC236}">
                <a16:creationId xmlns:a16="http://schemas.microsoft.com/office/drawing/2014/main" xmlns="" id="{66BA6F10-A701-4D7F-AE1C-8604C76A1CD2}"/>
              </a:ext>
            </a:extLst>
          </p:cNvPr>
          <p:cNvGraphicFramePr>
            <a:graphicFrameLocks noGrp="1"/>
          </p:cNvGraphicFramePr>
          <p:nvPr>
            <p:extLst>
              <p:ext uri="{D42A27DB-BD31-4B8C-83A1-F6EECF244321}">
                <p14:modId xmlns:p14="http://schemas.microsoft.com/office/powerpoint/2010/main" val="1568179442"/>
              </p:ext>
            </p:extLst>
          </p:nvPr>
        </p:nvGraphicFramePr>
        <p:xfrm>
          <a:off x="736324" y="1325217"/>
          <a:ext cx="10515600" cy="5225780"/>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xmlns="" val="2523013761"/>
                    </a:ext>
                  </a:extLst>
                </a:gridCol>
                <a:gridCol w="1752600">
                  <a:extLst>
                    <a:ext uri="{9D8B030D-6E8A-4147-A177-3AD203B41FA5}">
                      <a16:colId xmlns:a16="http://schemas.microsoft.com/office/drawing/2014/main" xmlns="" val="2175432098"/>
                    </a:ext>
                  </a:extLst>
                </a:gridCol>
                <a:gridCol w="1752600">
                  <a:extLst>
                    <a:ext uri="{9D8B030D-6E8A-4147-A177-3AD203B41FA5}">
                      <a16:colId xmlns:a16="http://schemas.microsoft.com/office/drawing/2014/main" xmlns="" val="3943244330"/>
                    </a:ext>
                  </a:extLst>
                </a:gridCol>
                <a:gridCol w="1752600">
                  <a:extLst>
                    <a:ext uri="{9D8B030D-6E8A-4147-A177-3AD203B41FA5}">
                      <a16:colId xmlns:a16="http://schemas.microsoft.com/office/drawing/2014/main" xmlns="" val="2024246389"/>
                    </a:ext>
                  </a:extLst>
                </a:gridCol>
                <a:gridCol w="1752600">
                  <a:extLst>
                    <a:ext uri="{9D8B030D-6E8A-4147-A177-3AD203B41FA5}">
                      <a16:colId xmlns:a16="http://schemas.microsoft.com/office/drawing/2014/main" xmlns="" val="2803462190"/>
                    </a:ext>
                  </a:extLst>
                </a:gridCol>
                <a:gridCol w="1752600">
                  <a:extLst>
                    <a:ext uri="{9D8B030D-6E8A-4147-A177-3AD203B41FA5}">
                      <a16:colId xmlns:a16="http://schemas.microsoft.com/office/drawing/2014/main" xmlns="" val="240054032"/>
                    </a:ext>
                  </a:extLst>
                </a:gridCol>
              </a:tblGrid>
              <a:tr h="746540">
                <a:tc>
                  <a:txBody>
                    <a:bodyPr/>
                    <a:lstStyle/>
                    <a:p>
                      <a:pPr algn="ctr">
                        <a:lnSpc>
                          <a:spcPts val="1580"/>
                        </a:lnSpc>
                        <a:spcAft>
                          <a:spcPts val="0"/>
                        </a:spcAft>
                      </a:pPr>
                      <a:r>
                        <a:rPr lang="zh-CN" sz="2000" kern="100" spc="30" dirty="0">
                          <a:effectLst/>
                        </a:rPr>
                        <a:t>模式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可执行操作</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格式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若文件不存在时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文件指针在文件的</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ts val="1580"/>
                        </a:lnSpc>
                        <a:spcAft>
                          <a:spcPts val="0"/>
                        </a:spcAft>
                      </a:pPr>
                      <a:r>
                        <a:rPr lang="zh-CN" sz="2000" kern="100" spc="30" dirty="0">
                          <a:effectLst/>
                        </a:rPr>
                        <a:t>备注</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726542031"/>
                  </a:ext>
                </a:extLst>
              </a:tr>
              <a:tr h="746540">
                <a:tc>
                  <a:txBody>
                    <a:bodyPr/>
                    <a:lstStyle/>
                    <a:p>
                      <a:pPr indent="256540" algn="ctr">
                        <a:lnSpc>
                          <a:spcPts val="1580"/>
                        </a:lnSpc>
                        <a:spcAft>
                          <a:spcPts val="0"/>
                        </a:spcAft>
                      </a:pPr>
                      <a:endParaRPr lang="en-US" sz="2000" kern="100" spc="30" dirty="0">
                        <a:effectLst/>
                      </a:endParaRPr>
                    </a:p>
                    <a:p>
                      <a:pPr indent="256540" algn="ctr">
                        <a:lnSpc>
                          <a:spcPts val="1580"/>
                        </a:lnSpc>
                        <a:spcAft>
                          <a:spcPts val="0"/>
                        </a:spcAft>
                      </a:pPr>
                      <a:r>
                        <a:rPr lang="en-US" sz="2000" kern="100" spc="30" dirty="0">
                          <a:effectLst/>
                        </a:rPr>
                        <a:t>w+</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读写</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字符串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开头</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覆盖原文件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746540">
                <a:tc>
                  <a:txBody>
                    <a:bodyPr/>
                    <a:lstStyle/>
                    <a:p>
                      <a:pPr indent="256540" algn="ctr">
                        <a:lnSpc>
                          <a:spcPts val="1580"/>
                        </a:lnSpc>
                        <a:spcAft>
                          <a:spcPts val="0"/>
                        </a:spcAft>
                      </a:pPr>
                      <a:endParaRPr lang="en-US" sz="2000" kern="100" spc="30" dirty="0">
                        <a:effectLst/>
                      </a:endParaRPr>
                    </a:p>
                    <a:p>
                      <a:pPr indent="256540" algn="ctr">
                        <a:lnSpc>
                          <a:spcPts val="1580"/>
                        </a:lnSpc>
                        <a:spcAft>
                          <a:spcPts val="0"/>
                        </a:spcAft>
                      </a:pPr>
                      <a:r>
                        <a:rPr lang="en-US" sz="2000" kern="100" spc="30" dirty="0" err="1">
                          <a:effectLst/>
                        </a:rPr>
                        <a:t>wb</a:t>
                      </a:r>
                      <a:r>
                        <a:rPr lang="en-US" sz="2000" kern="100" spc="3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读写</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二进制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开头</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15660504"/>
                  </a:ext>
                </a:extLst>
              </a:tr>
              <a:tr h="746540">
                <a:tc>
                  <a:txBody>
                    <a:bodyPr/>
                    <a:lstStyle/>
                    <a:p>
                      <a:pPr indent="256540" algn="ctr">
                        <a:lnSpc>
                          <a:spcPts val="1580"/>
                        </a:lnSpc>
                        <a:spcAft>
                          <a:spcPts val="0"/>
                        </a:spcAft>
                      </a:pPr>
                      <a:endParaRPr lang="en-US" sz="2000" kern="100" spc="30" dirty="0">
                        <a:effectLst/>
                      </a:endParaRPr>
                    </a:p>
                    <a:p>
                      <a:pPr indent="256540" algn="ctr">
                        <a:lnSpc>
                          <a:spcPts val="1580"/>
                        </a:lnSpc>
                        <a:spcAft>
                          <a:spcPts val="0"/>
                        </a:spcAft>
                      </a:pPr>
                      <a:endParaRPr lang="en-US" sz="2000" kern="100" spc="30" dirty="0">
                        <a:effectLst/>
                      </a:endParaRPr>
                    </a:p>
                    <a:p>
                      <a:pPr indent="256540" algn="ctr">
                        <a:lnSpc>
                          <a:spcPts val="1580"/>
                        </a:lnSpc>
                        <a:spcAft>
                          <a:spcPts val="0"/>
                        </a:spcAft>
                      </a:pPr>
                      <a:r>
                        <a:rPr lang="en-US" sz="2000" kern="100" spc="30" dirty="0">
                          <a:effectLst/>
                        </a:rPr>
                        <a:t>a</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追加</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字符串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结尾</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1164182"/>
                  </a:ext>
                </a:extLst>
              </a:tr>
              <a:tr h="746540">
                <a:tc>
                  <a:txBody>
                    <a:bodyPr/>
                    <a:lstStyle/>
                    <a:p>
                      <a:pPr indent="256540" algn="ctr">
                        <a:lnSpc>
                          <a:spcPts val="1580"/>
                        </a:lnSpc>
                        <a:spcAft>
                          <a:spcPts val="0"/>
                        </a:spcAft>
                      </a:pPr>
                      <a:endParaRPr lang="en-US" sz="2000" kern="100" spc="30" dirty="0">
                        <a:effectLst/>
                      </a:endParaRPr>
                    </a:p>
                    <a:p>
                      <a:pPr indent="256540" algn="ctr">
                        <a:lnSpc>
                          <a:spcPts val="1580"/>
                        </a:lnSpc>
                        <a:spcAft>
                          <a:spcPts val="0"/>
                        </a:spcAft>
                      </a:pPr>
                      <a:r>
                        <a:rPr lang="en-US" sz="2000" kern="100" spc="30" dirty="0">
                          <a:effectLst/>
                        </a:rPr>
                        <a:t>ab</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追加</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二进制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结尾</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7290062"/>
                  </a:ext>
                </a:extLst>
              </a:tr>
              <a:tr h="746540">
                <a:tc>
                  <a:txBody>
                    <a:bodyPr/>
                    <a:lstStyle/>
                    <a:p>
                      <a:pPr indent="256540" algn="ctr">
                        <a:lnSpc>
                          <a:spcPts val="1580"/>
                        </a:lnSpc>
                        <a:spcAft>
                          <a:spcPts val="0"/>
                        </a:spcAft>
                      </a:pPr>
                      <a:endParaRPr lang="en-US" sz="2000" kern="100" spc="30" dirty="0">
                        <a:effectLst/>
                      </a:endParaRPr>
                    </a:p>
                    <a:p>
                      <a:pPr indent="256540" algn="ctr">
                        <a:lnSpc>
                          <a:spcPts val="1580"/>
                        </a:lnSpc>
                        <a:spcAft>
                          <a:spcPts val="0"/>
                        </a:spcAft>
                      </a:pPr>
                      <a:r>
                        <a:rPr lang="en-US" sz="2000" kern="100" spc="30" dirty="0">
                          <a:effectLst/>
                        </a:rPr>
                        <a:t>a+</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追加</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字符串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结尾</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r>
                        <a:rPr lang="en-US" sz="2000" kern="100" spc="3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50544282"/>
                  </a:ext>
                </a:extLst>
              </a:tr>
              <a:tr h="746540">
                <a:tc>
                  <a:txBody>
                    <a:bodyPr/>
                    <a:lstStyle/>
                    <a:p>
                      <a:pPr indent="256540" algn="ctr">
                        <a:lnSpc>
                          <a:spcPts val="1580"/>
                        </a:lnSpc>
                        <a:spcAft>
                          <a:spcPts val="0"/>
                        </a:spcAft>
                      </a:pPr>
                      <a:endParaRPr lang="en-US" sz="2000" kern="100" spc="30" dirty="0">
                        <a:effectLst/>
                      </a:endParaRPr>
                    </a:p>
                    <a:p>
                      <a:pPr indent="256540" algn="ctr">
                        <a:lnSpc>
                          <a:spcPts val="1580"/>
                        </a:lnSpc>
                        <a:spcAft>
                          <a:spcPts val="0"/>
                        </a:spcAft>
                      </a:pPr>
                      <a:r>
                        <a:rPr lang="en-US" sz="2000" kern="100" spc="30" dirty="0">
                          <a:effectLst/>
                        </a:rPr>
                        <a:t>ab+</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追加</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二进制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创建新文件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endParaRPr lang="en-US" altLang="zh-CN" sz="2000" kern="100" spc="30" dirty="0">
                        <a:effectLst/>
                      </a:endParaRPr>
                    </a:p>
                    <a:p>
                      <a:pPr algn="ctr">
                        <a:lnSpc>
                          <a:spcPts val="1580"/>
                        </a:lnSpc>
                        <a:spcAft>
                          <a:spcPts val="0"/>
                        </a:spcAft>
                      </a:pPr>
                      <a:r>
                        <a:rPr lang="zh-CN" sz="2000" kern="100" spc="30" dirty="0">
                          <a:effectLst/>
                        </a:rPr>
                        <a:t>结尾</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1580"/>
                        </a:lnSpc>
                        <a:spcAft>
                          <a:spcPts val="0"/>
                        </a:spcAft>
                      </a:pPr>
                      <a:r>
                        <a:rPr lang="en-US" sz="2000" kern="100" spc="3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228450399"/>
                  </a:ext>
                </a:extLst>
              </a:tr>
            </a:tbl>
          </a:graphicData>
        </a:graphic>
      </p:graphicFrame>
    </p:spTree>
    <p:extLst>
      <p:ext uri="{BB962C8B-B14F-4D97-AF65-F5344CB8AC3E}">
        <p14:creationId xmlns:p14="http://schemas.microsoft.com/office/powerpoint/2010/main" val="2367381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867829" y="1539581"/>
            <a:ext cx="10007000" cy="1477328"/>
          </a:xfrm>
          <a:prstGeom prst="rect">
            <a:avLst/>
          </a:prstGeom>
          <a:noFill/>
        </p:spPr>
        <p:txBody>
          <a:bodyPr wrap="square" rtlCol="0">
            <a:spAutoFit/>
          </a:bodyPr>
          <a:lstStyle/>
          <a:p>
            <a:r>
              <a:rPr lang="zh-CN" altLang="en-US" dirty="0">
                <a:solidFill>
                  <a:srgbClr val="1B3868"/>
                </a:solidFill>
                <a:latin typeface="微软雅黑" panose="020B0503020204020204" pitchFamily="34" charset="-122"/>
                <a:ea typeface="微软雅黑" panose="020B0503020204020204" pitchFamily="34" charset="-122"/>
              </a:rPr>
              <a:t>为了对文件不同模式进行讲解，在此给出测试文件</a:t>
            </a:r>
            <a:r>
              <a:rPr lang="en-US" altLang="zh-CN" dirty="0" smtClean="0">
                <a:solidFill>
                  <a:srgbClr val="1B3868"/>
                </a:solidFill>
                <a:latin typeface="微软雅黑" panose="020B0503020204020204" pitchFamily="34" charset="-122"/>
                <a:ea typeface="微软雅黑" panose="020B0503020204020204" pitchFamily="34" charset="-122"/>
              </a:rPr>
              <a:t>test.txt</a:t>
            </a:r>
            <a:r>
              <a:rPr lang="zh-CN" altLang="en-US" dirty="0">
                <a:solidFill>
                  <a:srgbClr val="1B3868"/>
                </a:solidFill>
                <a:latin typeface="微软雅黑" panose="020B0503020204020204" pitchFamily="34" charset="-122"/>
                <a:ea typeface="微软雅黑" panose="020B0503020204020204" pitchFamily="34" charset="-122"/>
              </a:rPr>
              <a:t>，内容为</a:t>
            </a:r>
            <a:r>
              <a:rPr lang="zh-CN" altLang="en-US" dirty="0" smtClean="0">
                <a:solidFill>
                  <a:srgbClr val="1B3868"/>
                </a:solidFill>
                <a:latin typeface="微软雅黑" panose="020B0503020204020204" pitchFamily="34" charset="-122"/>
                <a:ea typeface="微软雅黑" panose="020B0503020204020204" pitchFamily="34" charset="-122"/>
              </a:rPr>
              <a:t>字符串‘</a:t>
            </a:r>
            <a:r>
              <a:rPr lang="en-US" altLang="zh-CN" dirty="0" err="1" smtClean="0">
                <a:solidFill>
                  <a:srgbClr val="1B3868"/>
                </a:solidFill>
                <a:latin typeface="微软雅黑" panose="020B0503020204020204" pitchFamily="34" charset="-122"/>
                <a:ea typeface="微软雅黑" panose="020B0503020204020204" pitchFamily="34" charset="-122"/>
              </a:rPr>
              <a:t>abcdefg</a:t>
            </a:r>
            <a:r>
              <a:rPr lang="en-US" altLang="zh-CN" dirty="0" smtClean="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，如下：</a:t>
            </a:r>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   # -*- coding: utf-8 -*-</a:t>
            </a:r>
          </a:p>
          <a:p>
            <a:r>
              <a:rPr lang="en-US" altLang="zh-CN" dirty="0">
                <a:solidFill>
                  <a:srgbClr val="1B3868"/>
                </a:solidFill>
                <a:latin typeface="微软雅黑" panose="020B0503020204020204" pitchFamily="34" charset="-122"/>
                <a:ea typeface="微软雅黑" panose="020B0503020204020204" pitchFamily="34" charset="-122"/>
              </a:rPr>
              <a:t>   # </a:t>
            </a:r>
            <a:r>
              <a:rPr lang="en-US" altLang="zh-CN" dirty="0" smtClean="0">
                <a:solidFill>
                  <a:srgbClr val="1B3868"/>
                </a:solidFill>
                <a:latin typeface="微软雅黑" panose="020B0503020204020204" pitchFamily="34" charset="-122"/>
                <a:ea typeface="微软雅黑" panose="020B0503020204020204" pitchFamily="34" charset="-122"/>
              </a:rPr>
              <a:t>test.txt</a:t>
            </a:r>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   # </a:t>
            </a:r>
            <a:r>
              <a:rPr lang="zh-CN" altLang="en-US" dirty="0">
                <a:solidFill>
                  <a:srgbClr val="1B3868"/>
                </a:solidFill>
                <a:latin typeface="微软雅黑" panose="020B0503020204020204" pitchFamily="34" charset="-122"/>
                <a:ea typeface="微软雅黑" panose="020B0503020204020204" pitchFamily="34" charset="-122"/>
              </a:rPr>
              <a:t>文件内容为：</a:t>
            </a:r>
          </a:p>
          <a:p>
            <a:r>
              <a:rPr lang="en-US" altLang="zh-CN" dirty="0">
                <a:solidFill>
                  <a:srgbClr val="1B3868"/>
                </a:solidFill>
                <a:latin typeface="微软雅黑" panose="020B0503020204020204" pitchFamily="34" charset="-122"/>
                <a:ea typeface="微软雅黑" panose="020B0503020204020204" pitchFamily="34" charset="-122"/>
              </a:rPr>
              <a:t>   # </a:t>
            </a:r>
            <a:r>
              <a:rPr lang="en-US" altLang="zh-CN" dirty="0" err="1">
                <a:solidFill>
                  <a:srgbClr val="1B3868"/>
                </a:solidFill>
                <a:latin typeface="微软雅黑" panose="020B0503020204020204" pitchFamily="34" charset="-122"/>
                <a:ea typeface="微软雅黑" panose="020B0503020204020204" pitchFamily="34" charset="-122"/>
              </a:rPr>
              <a:t>abcdefg</a:t>
            </a:r>
            <a:endParaRPr lang="en-US" altLang="zh-CN" dirty="0">
              <a:solidFill>
                <a:srgbClr val="1B3868"/>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打开模式举例</a:t>
            </a:r>
          </a:p>
        </p:txBody>
      </p:sp>
      <p:sp>
        <p:nvSpPr>
          <p:cNvPr id="4" name="矩形 3"/>
          <p:cNvSpPr/>
          <p:nvPr/>
        </p:nvSpPr>
        <p:spPr>
          <a:xfrm>
            <a:off x="721894" y="3911534"/>
            <a:ext cx="10316219" cy="2000548"/>
          </a:xfrm>
          <a:prstGeom prst="rect">
            <a:avLst/>
          </a:prstGeom>
        </p:spPr>
        <p:txBody>
          <a:bodyPr wrap="square">
            <a:spAutoFit/>
          </a:bodyPr>
          <a:lstStyle/>
          <a:p>
            <a:pPr lvl="0">
              <a:lnSpc>
                <a:spcPct val="150000"/>
              </a:lnSpc>
              <a:spcAft>
                <a:spcPts val="0"/>
              </a:spcAft>
            </a:pPr>
            <a:r>
              <a:rPr lang="zh-CN" altLang="zh-CN" b="1" dirty="0">
                <a:solidFill>
                  <a:srgbClr val="1B3868"/>
                </a:solidFill>
                <a:latin typeface="微软雅黑" panose="020B0503020204020204" pitchFamily="34" charset="-122"/>
                <a:ea typeface="微软雅黑" panose="020B0503020204020204" pitchFamily="34" charset="-122"/>
              </a:rPr>
              <a:t>‘</a:t>
            </a:r>
            <a:r>
              <a:rPr lang="en-US" altLang="zh-CN" b="1" dirty="0">
                <a:solidFill>
                  <a:srgbClr val="1B3868"/>
                </a:solidFill>
                <a:latin typeface="微软雅黑" panose="020B0503020204020204" pitchFamily="34" charset="-122"/>
                <a:ea typeface="微软雅黑" panose="020B0503020204020204" pitchFamily="34" charset="-122"/>
              </a:rPr>
              <a:t>r</a:t>
            </a:r>
            <a:r>
              <a:rPr lang="zh-CN" altLang="zh-CN" b="1" dirty="0">
                <a:solidFill>
                  <a:srgbClr val="1B3868"/>
                </a:solidFill>
                <a:latin typeface="微软雅黑" panose="020B0503020204020204" pitchFamily="34" charset="-122"/>
                <a:ea typeface="微软雅黑" panose="020B0503020204020204" pitchFamily="34" charset="-122"/>
              </a:rPr>
              <a:t>’</a:t>
            </a:r>
            <a:r>
              <a:rPr lang="zh-CN" altLang="zh-CN" dirty="0">
                <a:solidFill>
                  <a:srgbClr val="1B3868"/>
                </a:solidFill>
                <a:latin typeface="微软雅黑" panose="020B0503020204020204" pitchFamily="34" charset="-122"/>
                <a:ea typeface="微软雅黑" panose="020B0503020204020204" pitchFamily="34" charset="-122"/>
              </a:rPr>
              <a:t>代表以只读方式打开文件，文件不可写，此时若打开的文件不存在</a:t>
            </a:r>
            <a:r>
              <a:rPr lang="zh-CN" altLang="zh-CN" dirty="0" smtClean="0">
                <a:solidFill>
                  <a:srgbClr val="1B3868"/>
                </a:solidFill>
                <a:latin typeface="微软雅黑" panose="020B0503020204020204" pitchFamily="34" charset="-122"/>
                <a:ea typeface="微软雅黑" panose="020B0503020204020204" pitchFamily="34" charset="-122"/>
              </a:rPr>
              <a:t>时会</a:t>
            </a:r>
            <a:r>
              <a:rPr lang="zh-CN" altLang="zh-CN" dirty="0">
                <a:solidFill>
                  <a:srgbClr val="1B3868"/>
                </a:solidFill>
                <a:latin typeface="微软雅黑" panose="020B0503020204020204" pitchFamily="34" charset="-122"/>
                <a:ea typeface="微软雅黑" panose="020B0503020204020204" pitchFamily="34" charset="-122"/>
              </a:rPr>
              <a:t>报错，文件的指针将会放在文件的开头。这是</a:t>
            </a:r>
            <a:r>
              <a:rPr lang="en-US" altLang="zh-CN" dirty="0">
                <a:solidFill>
                  <a:srgbClr val="1B3868"/>
                </a:solidFill>
                <a:latin typeface="微软雅黑" panose="020B0503020204020204" pitchFamily="34" charset="-122"/>
                <a:ea typeface="微软雅黑" panose="020B0503020204020204" pitchFamily="34" charset="-122"/>
              </a:rPr>
              <a:t>open</a:t>
            </a:r>
            <a:r>
              <a:rPr lang="zh-CN" altLang="zh-CN" dirty="0">
                <a:solidFill>
                  <a:srgbClr val="1B3868"/>
                </a:solidFill>
                <a:latin typeface="微软雅黑" panose="020B0503020204020204" pitchFamily="34" charset="-122"/>
                <a:ea typeface="微软雅黑" panose="020B0503020204020204" pitchFamily="34" charset="-122"/>
              </a:rPr>
              <a:t>打开的</a:t>
            </a:r>
            <a:r>
              <a:rPr lang="zh-CN" altLang="zh-CN" dirty="0" smtClean="0">
                <a:solidFill>
                  <a:srgbClr val="1B3868"/>
                </a:solidFill>
                <a:latin typeface="微软雅黑" panose="020B0503020204020204" pitchFamily="34" charset="-122"/>
                <a:ea typeface="微软雅黑" panose="020B0503020204020204" pitchFamily="34" charset="-122"/>
              </a:rPr>
              <a:t>默认</a:t>
            </a:r>
            <a:r>
              <a:rPr lang="zh-CN" altLang="zh-CN" dirty="0">
                <a:solidFill>
                  <a:srgbClr val="1B3868"/>
                </a:solidFill>
                <a:latin typeface="微软雅黑" panose="020B0503020204020204" pitchFamily="34" charset="-122"/>
                <a:ea typeface="微软雅黑" panose="020B0503020204020204" pitchFamily="34" charset="-122"/>
              </a:rPr>
              <a:t>模式。</a:t>
            </a:r>
            <a:endParaRPr lang="en-US" altLang="zh-CN" dirty="0">
              <a:solidFill>
                <a:srgbClr val="1B3868"/>
              </a:solidFill>
              <a:latin typeface="微软雅黑" panose="020B0503020204020204" pitchFamily="34" charset="-122"/>
              <a:ea typeface="微软雅黑" panose="020B0503020204020204" pitchFamily="34" charset="-122"/>
            </a:endParaRPr>
          </a:p>
          <a:p>
            <a:pPr lvl="0" indent="-342900">
              <a:lnSpc>
                <a:spcPts val="1580"/>
              </a:lnSpc>
              <a:spcAft>
                <a:spcPts val="0"/>
              </a:spcAft>
              <a:buFont typeface="Wingdings" panose="05000000000000000000" pitchFamily="2" charset="2"/>
              <a:buChar char=""/>
            </a:pPr>
            <a:endParaRPr lang="zh-CN" altLang="zh-CN" dirty="0">
              <a:solidFill>
                <a:srgbClr val="1B3868"/>
              </a:solidFill>
              <a:latin typeface="微软雅黑" panose="020B0503020204020204" pitchFamily="34" charset="-122"/>
              <a:ea typeface="微软雅黑" panose="020B0503020204020204" pitchFamily="34" charset="-122"/>
            </a:endParaRPr>
          </a:p>
          <a:p>
            <a:pPr indent="269875">
              <a:lnSpc>
                <a:spcPts val="1200"/>
              </a:lnSpc>
              <a:spcAft>
                <a:spcPts val="0"/>
              </a:spcAft>
            </a:pPr>
            <a:r>
              <a:rPr lang="en-US" altLang="zh-CN" dirty="0">
                <a:solidFill>
                  <a:srgbClr val="1B3868"/>
                </a:solidFill>
                <a:latin typeface="微软雅黑" panose="020B0503020204020204" pitchFamily="34" charset="-122"/>
                <a:ea typeface="微软雅黑" panose="020B0503020204020204" pitchFamily="34" charset="-122"/>
              </a:rPr>
              <a:t>&gt;&gt;&gt; file = open("test.txt", "r")</a:t>
            </a:r>
          </a:p>
          <a:p>
            <a:pPr indent="269875">
              <a:lnSpc>
                <a:spcPts val="1200"/>
              </a:lnSpc>
              <a:spcAft>
                <a:spcPts val="0"/>
              </a:spcAft>
            </a:pPr>
            <a:endParaRPr lang="zh-CN" altLang="zh-CN" dirty="0">
              <a:solidFill>
                <a:srgbClr val="1B3868"/>
              </a:solidFill>
              <a:latin typeface="微软雅黑" panose="020B0503020204020204" pitchFamily="34" charset="-122"/>
              <a:ea typeface="微软雅黑" panose="020B0503020204020204" pitchFamily="34" charset="-122"/>
            </a:endParaRPr>
          </a:p>
          <a:p>
            <a:pPr>
              <a:lnSpc>
                <a:spcPts val="1580"/>
              </a:lnSpc>
              <a:spcAft>
                <a:spcPts val="0"/>
              </a:spcAft>
            </a:pPr>
            <a:r>
              <a:rPr lang="en-US" altLang="zh-CN" dirty="0">
                <a:solidFill>
                  <a:srgbClr val="1B3868"/>
                </a:solidFill>
                <a:latin typeface="微软雅黑" panose="020B0503020204020204" pitchFamily="34" charset="-122"/>
                <a:ea typeface="微软雅黑" panose="020B0503020204020204" pitchFamily="34" charset="-122"/>
              </a:rPr>
              <a:t># </a:t>
            </a:r>
            <a:r>
              <a:rPr lang="zh-CN" altLang="zh-CN" dirty="0">
                <a:solidFill>
                  <a:srgbClr val="1B3868"/>
                </a:solidFill>
                <a:latin typeface="微软雅黑" panose="020B0503020204020204" pitchFamily="34" charset="-122"/>
                <a:ea typeface="微软雅黑" panose="020B0503020204020204" pitchFamily="34" charset="-122"/>
              </a:rPr>
              <a:t>如果当前路径下文件不存在，输出结果为：</a:t>
            </a:r>
            <a:endParaRPr lang="en-US" altLang="zh-CN" dirty="0">
              <a:solidFill>
                <a:srgbClr val="1B3868"/>
              </a:solidFill>
              <a:latin typeface="微软雅黑" panose="020B0503020204020204" pitchFamily="34" charset="-122"/>
              <a:ea typeface="微软雅黑" panose="020B0503020204020204" pitchFamily="34" charset="-122"/>
            </a:endParaRPr>
          </a:p>
          <a:p>
            <a:pPr>
              <a:lnSpc>
                <a:spcPts val="1580"/>
              </a:lnSpc>
              <a:spcAft>
                <a:spcPts val="0"/>
              </a:spcAft>
            </a:pPr>
            <a:endParaRPr lang="zh-CN" altLang="zh-CN" dirty="0">
              <a:solidFill>
                <a:srgbClr val="1B3868"/>
              </a:solidFill>
              <a:latin typeface="微软雅黑" panose="020B0503020204020204" pitchFamily="34" charset="-122"/>
              <a:ea typeface="微软雅黑" panose="020B0503020204020204" pitchFamily="34" charset="-122"/>
            </a:endParaRPr>
          </a:p>
          <a:p>
            <a:pPr indent="269875">
              <a:lnSpc>
                <a:spcPts val="1200"/>
              </a:lnSpc>
              <a:spcAft>
                <a:spcPts val="0"/>
              </a:spcAft>
            </a:pPr>
            <a:r>
              <a:rPr lang="en-US" altLang="zh-CN" dirty="0" err="1">
                <a:solidFill>
                  <a:srgbClr val="1B3868"/>
                </a:solidFill>
                <a:latin typeface="微软雅黑" panose="020B0503020204020204" pitchFamily="34" charset="-122"/>
                <a:ea typeface="微软雅黑" panose="020B0503020204020204" pitchFamily="34" charset="-122"/>
              </a:rPr>
              <a:t>FileNotFoundError</a:t>
            </a:r>
            <a:r>
              <a:rPr lang="en-US" altLang="zh-CN" dirty="0">
                <a:solidFill>
                  <a:srgbClr val="1B3868"/>
                </a:solidFill>
                <a:latin typeface="微软雅黑" panose="020B0503020204020204" pitchFamily="34" charset="-122"/>
                <a:ea typeface="微软雅黑" panose="020B0503020204020204" pitchFamily="34" charset="-122"/>
              </a:rPr>
              <a:t>: [</a:t>
            </a:r>
            <a:r>
              <a:rPr lang="en-US" altLang="zh-CN" dirty="0" err="1">
                <a:solidFill>
                  <a:srgbClr val="1B3868"/>
                </a:solidFill>
                <a:latin typeface="微软雅黑" panose="020B0503020204020204" pitchFamily="34" charset="-122"/>
                <a:ea typeface="微软雅黑" panose="020B0503020204020204" pitchFamily="34" charset="-122"/>
              </a:rPr>
              <a:t>Errno</a:t>
            </a:r>
            <a:r>
              <a:rPr lang="en-US" altLang="zh-CN" dirty="0">
                <a:solidFill>
                  <a:srgbClr val="1B3868"/>
                </a:solidFill>
                <a:latin typeface="微软雅黑" panose="020B0503020204020204" pitchFamily="34" charset="-122"/>
                <a:ea typeface="微软雅黑" panose="020B0503020204020204" pitchFamily="34" charset="-122"/>
              </a:rPr>
              <a:t> 2] No such file or directory: 'test.txt'</a:t>
            </a:r>
            <a:endParaRPr lang="zh-CN" altLang="zh-CN"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71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打开模式举例</a:t>
            </a:r>
          </a:p>
        </p:txBody>
      </p:sp>
      <p:sp>
        <p:nvSpPr>
          <p:cNvPr id="4" name="矩形 3"/>
          <p:cNvSpPr/>
          <p:nvPr/>
        </p:nvSpPr>
        <p:spPr>
          <a:xfrm>
            <a:off x="482409" y="1429591"/>
            <a:ext cx="9950116" cy="1754326"/>
          </a:xfrm>
          <a:prstGeom prst="rect">
            <a:avLst/>
          </a:prstGeom>
        </p:spPr>
        <p:txBody>
          <a:bodyPr wrap="square">
            <a:spAutoFit/>
          </a:bodyPr>
          <a:lstStyle/>
          <a:p>
            <a:pPr lvl="0">
              <a:lnSpc>
                <a:spcPct val="150000"/>
              </a:lnSpc>
              <a:spcAft>
                <a:spcPts val="0"/>
              </a:spcAft>
            </a:pPr>
            <a:endParaRPr lang="zh-CN" altLang="zh-CN" dirty="0">
              <a:solidFill>
                <a:srgbClr val="1B3868"/>
              </a:solidFill>
              <a:latin typeface="微软雅黑" panose="020B0503020204020204" pitchFamily="34" charset="-122"/>
              <a:ea typeface="微软雅黑" panose="020B0503020204020204" pitchFamily="34" charset="-122"/>
            </a:endParaRPr>
          </a:p>
          <a:p>
            <a:pPr indent="269875">
              <a:lnSpc>
                <a:spcPct val="150000"/>
              </a:lnSpc>
              <a:spcAft>
                <a:spcPts val="0"/>
              </a:spcAft>
            </a:pPr>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smtClean="0">
                <a:solidFill>
                  <a:srgbClr val="1B3868"/>
                </a:solidFill>
                <a:latin typeface="微软雅黑" panose="020B0503020204020204" pitchFamily="34" charset="-122"/>
                <a:ea typeface="微软雅黑" panose="020B0503020204020204" pitchFamily="34" charset="-122"/>
              </a:rPr>
              <a:t>file </a:t>
            </a:r>
            <a:r>
              <a:rPr lang="en-US" altLang="zh-CN" dirty="0">
                <a:solidFill>
                  <a:srgbClr val="1B3868"/>
                </a:solidFill>
                <a:latin typeface="微软雅黑" panose="020B0503020204020204" pitchFamily="34" charset="-122"/>
                <a:ea typeface="微软雅黑" panose="020B0503020204020204" pitchFamily="34" charset="-122"/>
              </a:rPr>
              <a:t>= open</a:t>
            </a:r>
            <a:r>
              <a:rPr lang="en-US" altLang="zh-CN" dirty="0" smtClean="0">
                <a:solidFill>
                  <a:srgbClr val="1B3868"/>
                </a:solidFill>
                <a:latin typeface="微软雅黑" panose="020B0503020204020204" pitchFamily="34" charset="-122"/>
                <a:ea typeface="微软雅黑" panose="020B0503020204020204" pitchFamily="34" charset="-122"/>
              </a:rPr>
              <a:t>(‘E:\\</a:t>
            </a:r>
            <a:r>
              <a:rPr lang="en-US" altLang="zh-CN" dirty="0">
                <a:solidFill>
                  <a:srgbClr val="1B3868"/>
                </a:solidFill>
                <a:latin typeface="微软雅黑" panose="020B0503020204020204" pitchFamily="34" charset="-122"/>
                <a:ea typeface="微软雅黑" panose="020B0503020204020204" pitchFamily="34" charset="-122"/>
              </a:rPr>
              <a:t>python</a:t>
            </a:r>
            <a:r>
              <a:rPr lang="en-US" altLang="zh-CN" dirty="0" smtClean="0">
                <a:solidFill>
                  <a:srgbClr val="1B3868"/>
                </a:solidFill>
                <a:latin typeface="微软雅黑" panose="020B0503020204020204" pitchFamily="34" charset="-122"/>
                <a:ea typeface="微软雅黑" panose="020B0503020204020204" pitchFamily="34" charset="-122"/>
              </a:rPr>
              <a:t>\\6\\</a:t>
            </a:r>
            <a:r>
              <a:rPr lang="en-US" altLang="zh-CN" dirty="0">
                <a:solidFill>
                  <a:srgbClr val="1B3868"/>
                </a:solidFill>
                <a:latin typeface="微软雅黑" panose="020B0503020204020204" pitchFamily="34" charset="-122"/>
                <a:ea typeface="微软雅黑" panose="020B0503020204020204" pitchFamily="34" charset="-122"/>
              </a:rPr>
              <a:t>test.txt', 'r')</a:t>
            </a:r>
            <a:endParaRPr lang="zh-CN" altLang="zh-CN" dirty="0">
              <a:solidFill>
                <a:srgbClr val="1B3868"/>
              </a:solidFill>
              <a:latin typeface="微软雅黑" panose="020B0503020204020204" pitchFamily="34" charset="-122"/>
              <a:ea typeface="微软雅黑" panose="020B0503020204020204" pitchFamily="34" charset="-122"/>
            </a:endParaRPr>
          </a:p>
          <a:p>
            <a:pPr>
              <a:lnSpc>
                <a:spcPct val="150000"/>
              </a:lnSpc>
              <a:spcAft>
                <a:spcPts val="0"/>
              </a:spcAft>
            </a:pPr>
            <a:r>
              <a:rPr lang="en-US" altLang="zh-CN" dirty="0" smtClean="0">
                <a:solidFill>
                  <a:srgbClr val="1B3868"/>
                </a:solidFill>
                <a:latin typeface="微软雅黑" panose="020B0503020204020204" pitchFamily="34" charset="-122"/>
                <a:ea typeface="微软雅黑" panose="020B0503020204020204" pitchFamily="34" charset="-122"/>
              </a:rPr>
              <a:t>    &gt;&gt;&gt; </a:t>
            </a:r>
            <a:r>
              <a:rPr lang="en-US" altLang="zh-CN" dirty="0">
                <a:solidFill>
                  <a:srgbClr val="1B3868"/>
                </a:solidFill>
                <a:latin typeface="微软雅黑" panose="020B0503020204020204" pitchFamily="34" charset="-122"/>
                <a:ea typeface="微软雅黑" panose="020B0503020204020204" pitchFamily="34" charset="-122"/>
              </a:rPr>
              <a:t>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a:t>
            </a:r>
          </a:p>
          <a:p>
            <a:pPr>
              <a:lnSpc>
                <a:spcPct val="150000"/>
              </a:lnSpc>
              <a:spcAft>
                <a:spcPts val="0"/>
              </a:spcAft>
            </a:pPr>
            <a:r>
              <a:rPr lang="en-US" altLang="zh-CN" dirty="0" smtClean="0">
                <a:solidFill>
                  <a:srgbClr val="1B3868"/>
                </a:solidFill>
                <a:latin typeface="微软雅黑" panose="020B0503020204020204" pitchFamily="34" charset="-122"/>
                <a:ea typeface="微软雅黑" panose="020B0503020204020204" pitchFamily="34" charset="-122"/>
              </a:rPr>
              <a:t>    '</a:t>
            </a:r>
            <a:r>
              <a:rPr lang="en-US" altLang="zh-CN" dirty="0" err="1" smtClean="0">
                <a:solidFill>
                  <a:srgbClr val="1B3868"/>
                </a:solidFill>
                <a:latin typeface="微软雅黑" panose="020B0503020204020204" pitchFamily="34" charset="-122"/>
                <a:ea typeface="微软雅黑" panose="020B0503020204020204" pitchFamily="34" charset="-122"/>
              </a:rPr>
              <a:t>abcdefg</a:t>
            </a:r>
            <a:r>
              <a:rPr lang="en-US" altLang="zh-CN" dirty="0">
                <a:solidFill>
                  <a:srgbClr val="1B3868"/>
                </a:solidFill>
                <a:latin typeface="微软雅黑" panose="020B0503020204020204" pitchFamily="34" charset="-122"/>
                <a:ea typeface="微软雅黑" panose="020B0503020204020204" pitchFamily="34" charset="-122"/>
              </a:rPr>
              <a:t>’</a:t>
            </a:r>
            <a:endParaRPr lang="zh-CN" altLang="zh-CN"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721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7"/>
          <p:cNvSpPr txBox="1"/>
          <p:nvPr/>
        </p:nvSpPr>
        <p:spPr>
          <a:xfrm>
            <a:off x="709864" y="1448187"/>
            <a:ext cx="10443410" cy="4801314"/>
          </a:xfrm>
          <a:prstGeom prst="rect">
            <a:avLst/>
          </a:prstGeom>
          <a:noFill/>
        </p:spPr>
        <p:txBody>
          <a:bodyPr wrap="square" rtlCol="0">
            <a:spAutoFit/>
          </a:bodyPr>
          <a:lstStyle/>
          <a:p>
            <a:r>
              <a:rPr lang="en-US" altLang="zh-CN" b="1" dirty="0">
                <a:solidFill>
                  <a:srgbClr val="1B3868"/>
                </a:solidFill>
                <a:latin typeface="微软雅黑" panose="020B0503020204020204" pitchFamily="34" charset="-122"/>
                <a:ea typeface="微软雅黑" panose="020B0503020204020204" pitchFamily="34" charset="-122"/>
              </a:rPr>
              <a:t>‘</a:t>
            </a:r>
            <a:r>
              <a:rPr lang="en-US" altLang="zh-CN" b="1" dirty="0" err="1">
                <a:solidFill>
                  <a:srgbClr val="1B3868"/>
                </a:solidFill>
                <a:latin typeface="微软雅黑" panose="020B0503020204020204" pitchFamily="34" charset="-122"/>
                <a:ea typeface="微软雅黑" panose="020B0503020204020204" pitchFamily="34" charset="-122"/>
              </a:rPr>
              <a:t>rb</a:t>
            </a:r>
            <a:r>
              <a:rPr lang="en-US" altLang="zh-CN" b="1"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代表以二进制格式打开一个文件用于只读，文件不可写，此时若打开的文件不存在时会报错，文件指针将会放在文件的开头。这是二进制文件的默认打开模式。</a:t>
            </a:r>
            <a:endParaRPr lang="en-US" altLang="zh-CN" dirty="0">
              <a:solidFill>
                <a:srgbClr val="1B3868"/>
              </a:solidFill>
              <a:latin typeface="微软雅黑" panose="020B0503020204020204" pitchFamily="34" charset="-122"/>
              <a:ea typeface="微软雅黑" panose="020B0503020204020204" pitchFamily="34" charset="-122"/>
            </a:endParaRPr>
          </a:p>
          <a:p>
            <a:endParaRPr lang="zh-CN" altLang="en-US"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&gt;&gt;&gt; file = open('test.txt', '</a:t>
            </a:r>
            <a:r>
              <a:rPr lang="en-US" altLang="zh-CN" dirty="0" err="1">
                <a:solidFill>
                  <a:srgbClr val="1B3868"/>
                </a:solidFill>
                <a:latin typeface="微软雅黑" panose="020B0503020204020204" pitchFamily="34" charset="-122"/>
                <a:ea typeface="微软雅黑" panose="020B0503020204020204" pitchFamily="34" charset="-122"/>
              </a:rPr>
              <a:t>rb</a:t>
            </a:r>
            <a:r>
              <a:rPr lang="en-US" altLang="zh-CN" dirty="0">
                <a:solidFill>
                  <a:srgbClr val="1B3868"/>
                </a:solidFill>
                <a:latin typeface="微软雅黑" panose="020B0503020204020204" pitchFamily="34" charset="-122"/>
                <a:ea typeface="微软雅黑" panose="020B0503020204020204" pitchFamily="34" charset="-122"/>
              </a:rPr>
              <a:t>') #</a:t>
            </a:r>
            <a:r>
              <a:rPr lang="zh-CN" altLang="en-US" dirty="0">
                <a:solidFill>
                  <a:srgbClr val="1B3868"/>
                </a:solidFill>
                <a:latin typeface="微软雅黑" panose="020B0503020204020204" pitchFamily="34" charset="-122"/>
                <a:ea typeface="微软雅黑" panose="020B0503020204020204" pitchFamily="34" charset="-122"/>
              </a:rPr>
              <a:t>以二进制只读方式打开</a:t>
            </a:r>
          </a:p>
          <a:p>
            <a:r>
              <a:rPr lang="en-US" altLang="zh-CN" dirty="0">
                <a:solidFill>
                  <a:srgbClr val="1B3868"/>
                </a:solidFill>
                <a:latin typeface="微软雅黑" panose="020B0503020204020204" pitchFamily="34" charset="-122"/>
                <a:ea typeface="微软雅黑" panose="020B0503020204020204" pitchFamily="34" charset="-122"/>
              </a:rPr>
              <a:t>&gt;&gt;&gt; print(</a:t>
            </a:r>
            <a:r>
              <a:rPr lang="en-US" altLang="zh-CN" dirty="0" err="1">
                <a:solidFill>
                  <a:srgbClr val="1B3868"/>
                </a:solidFill>
                <a:latin typeface="微软雅黑" panose="020B0503020204020204" pitchFamily="34" charset="-122"/>
                <a:ea typeface="微软雅黑" panose="020B0503020204020204" pitchFamily="34" charset="-122"/>
              </a:rPr>
              <a:t>file.read</a:t>
            </a:r>
            <a:r>
              <a:rPr lang="en-US" altLang="zh-CN" dirty="0">
                <a:solidFill>
                  <a:srgbClr val="1B3868"/>
                </a:solidFill>
                <a:latin typeface="微软雅黑" panose="020B0503020204020204" pitchFamily="34" charset="-122"/>
                <a:ea typeface="微软雅黑" panose="020B0503020204020204" pitchFamily="34" charset="-122"/>
              </a:rPr>
              <a:t>()) #</a:t>
            </a:r>
            <a:r>
              <a:rPr lang="zh-CN" altLang="en-US" dirty="0">
                <a:solidFill>
                  <a:srgbClr val="1B3868"/>
                </a:solidFill>
                <a:latin typeface="微软雅黑" panose="020B0503020204020204" pitchFamily="34" charset="-122"/>
                <a:ea typeface="微软雅黑" panose="020B0503020204020204" pitchFamily="34" charset="-122"/>
              </a:rPr>
              <a:t>读取文件内容</a:t>
            </a:r>
          </a:p>
          <a:p>
            <a:endParaRPr lang="en-US" altLang="zh-CN" dirty="0">
              <a:solidFill>
                <a:srgbClr val="1B3868"/>
              </a:solidFill>
              <a:latin typeface="微软雅黑" panose="020B0503020204020204" pitchFamily="34" charset="-122"/>
              <a:ea typeface="微软雅黑" panose="020B0503020204020204" pitchFamily="34" charset="-122"/>
            </a:endParaRPr>
          </a:p>
          <a:p>
            <a:r>
              <a:rPr lang="zh-CN" altLang="en-US" dirty="0">
                <a:solidFill>
                  <a:srgbClr val="1B3868"/>
                </a:solidFill>
                <a:latin typeface="微软雅黑" panose="020B0503020204020204" pitchFamily="34" charset="-122"/>
                <a:ea typeface="微软雅黑" panose="020B0503020204020204" pitchFamily="34" charset="-122"/>
              </a:rPr>
              <a:t>输出结果为： </a:t>
            </a:r>
          </a:p>
          <a:p>
            <a:r>
              <a:rPr lang="en-US" altLang="zh-CN" dirty="0" err="1">
                <a:solidFill>
                  <a:srgbClr val="1B3868"/>
                </a:solidFill>
                <a:latin typeface="微软雅黑" panose="020B0503020204020204" pitchFamily="34" charset="-122"/>
                <a:ea typeface="微软雅黑" panose="020B0503020204020204" pitchFamily="34" charset="-122"/>
              </a:rPr>
              <a:t>b'abcdefg</a:t>
            </a:r>
            <a:r>
              <a:rPr lang="en-US" altLang="zh-CN" dirty="0">
                <a:solidFill>
                  <a:srgbClr val="1B3868"/>
                </a:solidFill>
                <a:latin typeface="微软雅黑" panose="020B0503020204020204" pitchFamily="34" charset="-122"/>
                <a:ea typeface="微软雅黑" panose="020B0503020204020204" pitchFamily="34" charset="-122"/>
              </a:rPr>
              <a:t>’</a:t>
            </a:r>
          </a:p>
          <a:p>
            <a:endParaRPr lang="en-US" altLang="zh-CN" dirty="0">
              <a:solidFill>
                <a:srgbClr val="1B3868"/>
              </a:solidFill>
              <a:latin typeface="微软雅黑" panose="020B0503020204020204" pitchFamily="34" charset="-122"/>
              <a:ea typeface="微软雅黑" panose="020B0503020204020204" pitchFamily="34" charset="-122"/>
            </a:endParaRPr>
          </a:p>
          <a:p>
            <a:r>
              <a:rPr lang="en-US" altLang="zh-CN" dirty="0">
                <a:solidFill>
                  <a:srgbClr val="1B3868"/>
                </a:solidFill>
                <a:latin typeface="微软雅黑" panose="020B0503020204020204" pitchFamily="34" charset="-122"/>
                <a:ea typeface="微软雅黑" panose="020B0503020204020204" pitchFamily="34" charset="-122"/>
              </a:rPr>
              <a:t>&gt;&gt;&gt; </a:t>
            </a:r>
            <a:r>
              <a:rPr lang="en-US" altLang="zh-CN" dirty="0" err="1">
                <a:solidFill>
                  <a:srgbClr val="1B3868"/>
                </a:solidFill>
                <a:latin typeface="微软雅黑" panose="020B0503020204020204" pitchFamily="34" charset="-122"/>
                <a:ea typeface="微软雅黑" panose="020B0503020204020204" pitchFamily="34" charset="-122"/>
              </a:rPr>
              <a:t>file.write</a:t>
            </a:r>
            <a:r>
              <a:rPr lang="en-US" altLang="zh-CN" dirty="0">
                <a:solidFill>
                  <a:srgbClr val="1B3868"/>
                </a:solidFill>
                <a:latin typeface="微软雅黑" panose="020B0503020204020204" pitchFamily="34" charset="-122"/>
                <a:ea typeface="微软雅黑" panose="020B0503020204020204" pitchFamily="34" charset="-122"/>
              </a:rPr>
              <a:t>(</a:t>
            </a:r>
            <a:r>
              <a:rPr lang="en-US" altLang="zh-CN" dirty="0" err="1">
                <a:solidFill>
                  <a:srgbClr val="1B3868"/>
                </a:solidFill>
                <a:latin typeface="微软雅黑" panose="020B0503020204020204" pitchFamily="34" charset="-122"/>
                <a:ea typeface="微软雅黑" panose="020B0503020204020204" pitchFamily="34" charset="-122"/>
              </a:rPr>
              <a:t>b'aaa</a:t>
            </a:r>
            <a:r>
              <a:rPr lang="en-US" altLang="zh-CN" dirty="0">
                <a:solidFill>
                  <a:srgbClr val="1B3868"/>
                </a:solidFill>
                <a:latin typeface="微软雅黑" panose="020B0503020204020204" pitchFamily="34" charset="-122"/>
                <a:ea typeface="微软雅黑" panose="020B0503020204020204" pitchFamily="34" charset="-122"/>
              </a:rPr>
              <a:t>') #</a:t>
            </a:r>
            <a:r>
              <a:rPr lang="zh-CN" altLang="en-US" dirty="0">
                <a:solidFill>
                  <a:srgbClr val="1B3868"/>
                </a:solidFill>
                <a:latin typeface="微软雅黑" panose="020B0503020204020204" pitchFamily="34" charset="-122"/>
                <a:ea typeface="微软雅黑" panose="020B0503020204020204" pitchFamily="34" charset="-122"/>
              </a:rPr>
              <a:t>写入字符串‘</a:t>
            </a:r>
            <a:r>
              <a:rPr lang="en-US" altLang="zh-CN" dirty="0" err="1">
                <a:solidFill>
                  <a:srgbClr val="1B3868"/>
                </a:solidFill>
                <a:latin typeface="微软雅黑" panose="020B0503020204020204" pitchFamily="34" charset="-122"/>
                <a:ea typeface="微软雅黑" panose="020B0503020204020204" pitchFamily="34" charset="-122"/>
              </a:rPr>
              <a:t>aaa</a:t>
            </a:r>
            <a:r>
              <a:rPr lang="en-US" altLang="zh-CN" dirty="0">
                <a:solidFill>
                  <a:srgbClr val="1B3868"/>
                </a:solidFill>
                <a:latin typeface="微软雅黑" panose="020B0503020204020204" pitchFamily="34" charset="-122"/>
                <a:ea typeface="微软雅黑" panose="020B0503020204020204" pitchFamily="34" charset="-122"/>
              </a:rPr>
              <a:t>’</a:t>
            </a:r>
          </a:p>
          <a:p>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报错：</a:t>
            </a:r>
          </a:p>
          <a:p>
            <a:r>
              <a:rPr lang="en-US" altLang="zh-CN" dirty="0" err="1">
                <a:solidFill>
                  <a:srgbClr val="1B3868"/>
                </a:solidFill>
                <a:latin typeface="微软雅黑" panose="020B0503020204020204" pitchFamily="34" charset="-122"/>
                <a:ea typeface="微软雅黑" panose="020B0503020204020204" pitchFamily="34" charset="-122"/>
              </a:rPr>
              <a:t>io.UnsupportedOperation</a:t>
            </a:r>
            <a:r>
              <a:rPr lang="en-US" altLang="zh-CN" dirty="0">
                <a:solidFill>
                  <a:srgbClr val="1B3868"/>
                </a:solidFill>
                <a:latin typeface="微软雅黑" panose="020B0503020204020204" pitchFamily="34" charset="-122"/>
                <a:ea typeface="微软雅黑" panose="020B0503020204020204" pitchFamily="34" charset="-122"/>
              </a:rPr>
              <a:t>: not writable</a:t>
            </a:r>
          </a:p>
          <a:p>
            <a:r>
              <a:rPr lang="en-US" altLang="zh-CN" dirty="0" smtClean="0">
                <a:solidFill>
                  <a:srgbClr val="1B3868"/>
                </a:solidFill>
                <a:latin typeface="微软雅黑" panose="020B0503020204020204" pitchFamily="34" charset="-122"/>
                <a:ea typeface="微软雅黑" panose="020B0503020204020204" pitchFamily="34" charset="-122"/>
              </a:rPr>
              <a:t>&gt;&gt;&gt;</a:t>
            </a:r>
            <a:r>
              <a:rPr lang="en-US" altLang="zh-CN" dirty="0" err="1">
                <a:solidFill>
                  <a:srgbClr val="1B3868"/>
                </a:solidFill>
                <a:latin typeface="微软雅黑" panose="020B0503020204020204" pitchFamily="34" charset="-122"/>
                <a:ea typeface="微软雅黑" panose="020B0503020204020204" pitchFamily="34" charset="-122"/>
              </a:rPr>
              <a:t>file.close</a:t>
            </a:r>
            <a:r>
              <a:rPr lang="en-US" altLang="zh-CN" dirty="0">
                <a:solidFill>
                  <a:srgbClr val="1B3868"/>
                </a:solidFill>
                <a:latin typeface="微软雅黑" panose="020B0503020204020204" pitchFamily="34" charset="-122"/>
                <a:ea typeface="微软雅黑" panose="020B0503020204020204" pitchFamily="34" charset="-122"/>
              </a:rPr>
              <a:t>()#</a:t>
            </a:r>
            <a:r>
              <a:rPr lang="zh-CN" altLang="en-US" dirty="0">
                <a:solidFill>
                  <a:srgbClr val="1B3868"/>
                </a:solidFill>
                <a:latin typeface="微软雅黑" panose="020B0503020204020204" pitchFamily="34" charset="-122"/>
                <a:ea typeface="微软雅黑" panose="020B0503020204020204" pitchFamily="34" charset="-122"/>
              </a:rPr>
              <a:t>关闭</a:t>
            </a:r>
            <a:r>
              <a:rPr lang="zh-CN" altLang="en-US" dirty="0" smtClean="0">
                <a:solidFill>
                  <a:srgbClr val="1B3868"/>
                </a:solidFill>
                <a:latin typeface="微软雅黑" panose="020B0503020204020204" pitchFamily="34" charset="-122"/>
                <a:ea typeface="微软雅黑" panose="020B0503020204020204" pitchFamily="34" charset="-122"/>
              </a:rPr>
              <a:t>文件</a:t>
            </a:r>
            <a:endParaRPr lang="en-US" altLang="zh-CN" dirty="0" smtClean="0">
              <a:solidFill>
                <a:srgbClr val="1B3868"/>
              </a:solidFill>
              <a:latin typeface="微软雅黑" panose="020B0503020204020204" pitchFamily="34" charset="-122"/>
              <a:ea typeface="微软雅黑" panose="020B0503020204020204" pitchFamily="34" charset="-122"/>
            </a:endParaRPr>
          </a:p>
          <a:p>
            <a:pPr lvl="0"/>
            <a:r>
              <a:rPr lang="zh-CN" altLang="zh-CN" dirty="0" smtClean="0">
                <a:solidFill>
                  <a:srgbClr val="1B3868"/>
                </a:solidFill>
                <a:latin typeface="微软雅黑" panose="020B0503020204020204" pitchFamily="34" charset="-122"/>
                <a:ea typeface="微软雅黑" panose="020B0503020204020204" pitchFamily="34" charset="-122"/>
              </a:rPr>
              <a:t>close</a:t>
            </a:r>
            <a:r>
              <a:rPr lang="zh-CN" altLang="zh-CN" dirty="0">
                <a:solidFill>
                  <a:srgbClr val="1B3868"/>
                </a:solidFill>
                <a:latin typeface="微软雅黑" panose="020B0503020204020204" pitchFamily="34" charset="-122"/>
                <a:ea typeface="微软雅黑" panose="020B0503020204020204" pitchFamily="34" charset="-122"/>
              </a:rPr>
              <a:t>()方法</a:t>
            </a:r>
            <a:r>
              <a:rPr lang="zh-CN" altLang="en-US" dirty="0">
                <a:solidFill>
                  <a:srgbClr val="1B3868"/>
                </a:solidFill>
                <a:latin typeface="微软雅黑" panose="020B0503020204020204" pitchFamily="34" charset="-122"/>
                <a:ea typeface="微软雅黑" panose="020B0503020204020204" pitchFamily="34" charset="-122"/>
              </a:rPr>
              <a:t>用于</a:t>
            </a:r>
            <a:r>
              <a:rPr lang="zh-CN" altLang="zh-CN" dirty="0">
                <a:solidFill>
                  <a:srgbClr val="1B3868"/>
                </a:solidFill>
                <a:latin typeface="微软雅黑" panose="020B0503020204020204" pitchFamily="34" charset="-122"/>
                <a:ea typeface="微软雅黑" panose="020B0503020204020204" pitchFamily="34" charset="-122"/>
              </a:rPr>
              <a:t>关闭文件。文件使用完毕后必须关闭，因为文件对象会占用操作系统的资源，并且操作系统同一时间能打开的文件数量也是有限</a:t>
            </a:r>
            <a:r>
              <a:rPr lang="zh-CN" altLang="en-US" dirty="0">
                <a:solidFill>
                  <a:srgbClr val="1B3868"/>
                </a:solidFill>
                <a:latin typeface="微软雅黑" panose="020B0503020204020204" pitchFamily="34" charset="-122"/>
                <a:ea typeface="微软雅黑" panose="020B0503020204020204" pitchFamily="34" charset="-122"/>
              </a:rPr>
              <a:t>，另外用</a:t>
            </a:r>
            <a:r>
              <a:rPr lang="en-US" altLang="zh-CN" dirty="0">
                <a:solidFill>
                  <a:srgbClr val="1B3868"/>
                </a:solidFill>
                <a:latin typeface="微软雅黑" panose="020B0503020204020204" pitchFamily="34" charset="-122"/>
                <a:ea typeface="微软雅黑" panose="020B0503020204020204" pitchFamily="34" charset="-122"/>
              </a:rPr>
              <a:t>write</a:t>
            </a:r>
            <a:r>
              <a:rPr lang="zh-CN" altLang="en-US" dirty="0">
                <a:solidFill>
                  <a:srgbClr val="1B3868"/>
                </a:solidFill>
                <a:latin typeface="微软雅黑" panose="020B0503020204020204" pitchFamily="34" charset="-122"/>
                <a:ea typeface="微软雅黑" panose="020B0503020204020204" pitchFamily="34" charset="-122"/>
              </a:rPr>
              <a:t>写入内容时</a:t>
            </a:r>
            <a:r>
              <a:rPr lang="zh-CN" altLang="en-US" dirty="0" smtClean="0">
                <a:solidFill>
                  <a:srgbClr val="1B3868"/>
                </a:solidFill>
                <a:latin typeface="微软雅黑" panose="020B0503020204020204" pitchFamily="34" charset="-122"/>
                <a:ea typeface="微软雅黑" panose="020B0503020204020204" pitchFamily="34" charset="-122"/>
              </a:rPr>
              <a:t>，操作系统不会立刻把数据写入磁盘，内容</a:t>
            </a:r>
            <a:r>
              <a:rPr lang="zh-CN" altLang="en-US" dirty="0">
                <a:solidFill>
                  <a:srgbClr val="1B3868"/>
                </a:solidFill>
                <a:latin typeface="微软雅黑" panose="020B0503020204020204" pitchFamily="34" charset="-122"/>
                <a:ea typeface="微软雅黑" panose="020B0503020204020204" pitchFamily="34" charset="-122"/>
              </a:rPr>
              <a:t>只在缓存，并没有写入文件，只有调用</a:t>
            </a:r>
            <a:r>
              <a:rPr lang="zh-CN" altLang="zh-CN" dirty="0">
                <a:solidFill>
                  <a:srgbClr val="1B3868"/>
                </a:solidFill>
                <a:latin typeface="微软雅黑" panose="020B0503020204020204" pitchFamily="34" charset="-122"/>
                <a:ea typeface="微软雅黑" panose="020B0503020204020204" pitchFamily="34" charset="-122"/>
              </a:rPr>
              <a:t>close()方法</a:t>
            </a:r>
            <a:r>
              <a:rPr lang="zh-CN" altLang="en-US" dirty="0">
                <a:solidFill>
                  <a:srgbClr val="1B3868"/>
                </a:solidFill>
                <a:latin typeface="微软雅黑" panose="020B0503020204020204" pitchFamily="34" charset="-122"/>
                <a:ea typeface="微软雅黑" panose="020B0503020204020204" pitchFamily="34" charset="-122"/>
              </a:rPr>
              <a:t>时，操作系统才保证把没有写入的数据全部写入磁盘。</a:t>
            </a:r>
          </a:p>
        </p:txBody>
      </p:sp>
      <p:sp>
        <p:nvSpPr>
          <p:cNvPr id="2" name="标题 1"/>
          <p:cNvSpPr>
            <a:spLocks noGrp="1"/>
          </p:cNvSpPr>
          <p:nvPr>
            <p:ph type="title"/>
          </p:nvPr>
        </p:nvSpPr>
        <p:spPr/>
        <p:txBody>
          <a:bodyPr/>
          <a:lstStyle/>
          <a:p>
            <a:r>
              <a:rPr lang="zh-CN" altLang="en-US" dirty="0"/>
              <a:t>打开模式举例</a:t>
            </a: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58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animEffect transition="in" filter="randombar(horizontal)">
                                      <p:cBhvr>
                                        <p:cTn id="7"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6352</Words>
  <Application>Microsoft Office PowerPoint</Application>
  <PresentationFormat>自定义</PresentationFormat>
  <Paragraphs>717</Paragraphs>
  <Slides>58</Slides>
  <Notes>25</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章节结构</vt:lpstr>
      <vt:lpstr>6.1文件概述</vt:lpstr>
      <vt:lpstr>6.2文件的打开与关闭</vt:lpstr>
      <vt:lpstr>文件的打开与关闭</vt:lpstr>
      <vt:lpstr>文件的打开与关闭</vt:lpstr>
      <vt:lpstr>打开模式举例</vt:lpstr>
      <vt:lpstr>打开模式举例</vt:lpstr>
      <vt:lpstr>打开模式举例</vt:lpstr>
      <vt:lpstr>打开模式举例</vt:lpstr>
      <vt:lpstr>打开模式举例</vt:lpstr>
      <vt:lpstr>打开模式举例</vt:lpstr>
      <vt:lpstr>打开模式举例</vt:lpstr>
      <vt:lpstr>打开模式举例</vt:lpstr>
      <vt:lpstr>打开模式举例</vt:lpstr>
      <vt:lpstr>6.3文件的读写</vt:lpstr>
      <vt:lpstr>文件读取方法介绍</vt:lpstr>
      <vt:lpstr>文件读取方法介绍</vt:lpstr>
      <vt:lpstr>文件读取方法介绍</vt:lpstr>
      <vt:lpstr>with语句</vt:lpstr>
      <vt:lpstr>文件读取方法介绍</vt:lpstr>
      <vt:lpstr>文件的写入</vt:lpstr>
      <vt:lpstr>文件的写入</vt:lpstr>
      <vt:lpstr>打开模式举例</vt:lpstr>
      <vt:lpstr>二进制文件的写入</vt:lpstr>
      <vt:lpstr>二进制文件的写入</vt:lpstr>
      <vt:lpstr>二进制文件的读取</vt:lpstr>
      <vt:lpstr>文件指针定位</vt:lpstr>
      <vt:lpstr>CSV文件读写</vt:lpstr>
      <vt:lpstr>CSV文件读写</vt:lpstr>
      <vt:lpstr>CSV文件读写</vt:lpstr>
      <vt:lpstr>CSV文件读写</vt:lpstr>
      <vt:lpstr>CSV文件读写</vt:lpstr>
      <vt:lpstr>CSV文件格式化参数和Dialect对象</vt:lpstr>
      <vt:lpstr>CSV文件格式化参数和Dialect对象</vt:lpstr>
      <vt:lpstr>Excel文件的读写</vt:lpstr>
      <vt:lpstr>Excel文件的读写</vt:lpstr>
      <vt:lpstr>Excel文件的读写</vt:lpstr>
      <vt:lpstr>Excel文件的读写</vt:lpstr>
      <vt:lpstr>Excel文件的读写</vt:lpstr>
      <vt:lpstr>Excel文件的读写</vt:lpstr>
      <vt:lpstr>数据组织的维度</vt:lpstr>
      <vt:lpstr>一维数据的格式化和处理</vt:lpstr>
      <vt:lpstr>一维数据的格式化和处理</vt:lpstr>
      <vt:lpstr>一维数据的格式化和处理</vt:lpstr>
      <vt:lpstr>二维数据的格式化和处理</vt:lpstr>
      <vt:lpstr>二维数据的格式化和处理</vt:lpstr>
      <vt:lpstr>json库</vt:lpstr>
      <vt:lpstr>json库</vt:lpstr>
      <vt:lpstr>json库</vt:lpstr>
      <vt:lpstr>异常概述</vt:lpstr>
      <vt:lpstr>捕获异常</vt:lpstr>
      <vt:lpstr>捕获异常</vt:lpstr>
      <vt:lpstr>捕获异常</vt:lpstr>
      <vt:lpstr>捕获异常</vt:lpstr>
      <vt:lpstr>捕获异常</vt:lpstr>
      <vt:lpstr> 异常抛出</vt:lpstr>
      <vt:lpstr>异常抛出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weiwei</dc:creator>
  <cp:lastModifiedBy>admin</cp:lastModifiedBy>
  <cp:revision>80</cp:revision>
  <dcterms:created xsi:type="dcterms:W3CDTF">2019-08-01T01:41:38Z</dcterms:created>
  <dcterms:modified xsi:type="dcterms:W3CDTF">2022-04-28T03:23:38Z</dcterms:modified>
</cp:coreProperties>
</file>